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E3C738-A072-44FC-B1C4-BF5DD9D20DC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6631972-2C44-4DD3-A6FA-1D59C2ACF2B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810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Socket Programming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281047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haroni" pitchFamily="2" charset="-79"/>
                <a:cs typeface="Aharoni" pitchFamily="2" charset="-79"/>
              </a:rPr>
              <a:t>Socket Programming</a:t>
            </a:r>
            <a:endParaRPr lang="en-US" sz="5400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304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Gulim" pitchFamily="34" charset="-127"/>
              </a:rPr>
              <a:t>Socket I/O</a:t>
            </a:r>
            <a:endParaRPr lang="en-US" sz="4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166878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Socket I/O is based on the Java I/O support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Courier New" pitchFamily="49" charset="0"/>
              </a:rPr>
              <a:t>java.io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3200" dirty="0" smtClean="0"/>
              <a:t> and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3200" dirty="0" smtClean="0"/>
              <a:t> are abstract classes</a:t>
            </a:r>
            <a:endParaRPr lang="en-US" altLang="ko-KR" sz="2000" dirty="0" smtClean="0">
              <a:latin typeface="+mj-lt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9160" y="199870"/>
            <a:ext cx="7864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ulim" pitchFamily="34" charset="-127"/>
              </a:rPr>
              <a:t>Client/server socket interaction: TCP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11338" y="412750"/>
            <a:ext cx="77724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3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ahoma" pitchFamily="34" charset="0"/>
              <a:ea typeface="Gulim" pitchFamily="34" charset="-127"/>
              <a:cs typeface="+mj-cs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439988" y="3370263"/>
            <a:ext cx="2093912" cy="927100"/>
            <a:chOff x="827" y="2027"/>
            <a:chExt cx="1319" cy="58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wait for incoming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connection request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1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connectionSocket =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welcomeSocket.accept()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430463" y="2033588"/>
            <a:ext cx="1635125" cy="1414462"/>
            <a:chOff x="821" y="1185"/>
            <a:chExt cx="1030" cy="891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create socket,</a:t>
                </a:r>
              </a:p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port=</a:t>
                </a:r>
                <a:r>
                  <a:rPr lang="en-US" altLang="ko-KR" sz="1400" b="1">
                    <a:latin typeface="Tahoma" pitchFamily="34" charset="0"/>
                    <a:ea typeface="Gulim" pitchFamily="34" charset="-127"/>
                  </a:rPr>
                  <a:t>x</a:t>
                </a:r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, for</a:t>
                </a:r>
              </a:p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incoming request: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331" y="1595"/>
                <a:ext cx="102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welcomeSocket = </a:t>
                </a:r>
              </a:p>
              <a:p>
                <a:pPr algn="r"/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ServerSocket()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6202363" y="3302000"/>
            <a:ext cx="2300287" cy="909638"/>
            <a:chOff x="3323" y="1156"/>
            <a:chExt cx="1449" cy="573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3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create socket,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connect to </a:t>
              </a:r>
              <a:r>
                <a:rPr lang="en-US" altLang="ko-KR" sz="1400" b="1">
                  <a:latin typeface="Tahoma" pitchFamily="34" charset="0"/>
                  <a:ea typeface="Gulim" pitchFamily="34" charset="-127"/>
                </a:rPr>
                <a:t>hostid</a:t>
              </a:r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, port=</a:t>
              </a:r>
              <a:r>
                <a:rPr lang="en-US" altLang="ko-KR" sz="1400" b="1">
                  <a:latin typeface="Tahoma" pitchFamily="34" charset="0"/>
                  <a:ea typeface="Gulim" pitchFamily="34" charset="-127"/>
                </a:rPr>
                <a:t>x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323" y="1403"/>
              <a:ext cx="8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/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clientSocket = </a:t>
              </a:r>
            </a:p>
            <a:p>
              <a:pPr algn="r"/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Socket()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2403475" y="3276600"/>
            <a:ext cx="5462588" cy="3352800"/>
            <a:chOff x="804" y="1968"/>
            <a:chExt cx="3441" cy="2112"/>
          </a:xfrm>
        </p:grpSpPr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7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close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3" name="Group 18"/>
            <p:cNvGrpSpPr>
              <a:grpSpLocks/>
            </p:cNvGrpSpPr>
            <p:nvPr/>
          </p:nvGrpSpPr>
          <p:grpSpPr bwMode="auto">
            <a:xfrm>
              <a:off x="3365" y="3377"/>
              <a:ext cx="880" cy="692"/>
              <a:chOff x="3365" y="3377"/>
              <a:chExt cx="880" cy="692"/>
            </a:xfrm>
          </p:grpSpPr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8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read reply from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clientSocket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0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close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clientSocket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812925" y="1466850"/>
            <a:ext cx="319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dirty="0">
                <a:latin typeface="Tahoma" pitchFamily="34" charset="0"/>
                <a:ea typeface="Gulim" pitchFamily="34" charset="-127"/>
              </a:rPr>
              <a:t>Server </a:t>
            </a:r>
            <a:r>
              <a:rPr lang="en-US" altLang="ko-KR" sz="1800" dirty="0">
                <a:latin typeface="Tahoma" pitchFamily="34" charset="0"/>
                <a:ea typeface="Gulim" pitchFamily="34" charset="-127"/>
              </a:rPr>
              <a:t>(running on </a:t>
            </a:r>
            <a:r>
              <a:rPr lang="en-US" altLang="ko-KR" sz="1800" b="1" dirty="0" err="1">
                <a:latin typeface="Tahoma" pitchFamily="34" charset="0"/>
                <a:ea typeface="Gulim" pitchFamily="34" charset="-127"/>
              </a:rPr>
              <a:t>hostid</a:t>
            </a:r>
            <a:r>
              <a:rPr lang="en-US" altLang="ko-KR" sz="1800" dirty="0">
                <a:latin typeface="Tahoma" pitchFamily="34" charset="0"/>
                <a:ea typeface="Gulim" pitchFamily="34" charset="-127"/>
              </a:rPr>
              <a:t>)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6418263" y="1485900"/>
            <a:ext cx="93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Tahoma" pitchFamily="34" charset="0"/>
                <a:ea typeface="Gulim" pitchFamily="34" charset="-127"/>
              </a:rPr>
              <a:t>Client</a:t>
            </a: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4060825" y="4162425"/>
            <a:ext cx="4027488" cy="1371600"/>
            <a:chOff x="1848" y="2526"/>
            <a:chExt cx="2537" cy="864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1848" y="2526"/>
              <a:ext cx="2537" cy="516"/>
              <a:chOff x="1848" y="2526"/>
              <a:chExt cx="2537" cy="516"/>
            </a:xfrm>
          </p:grpSpPr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send request using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clientSocket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2430463" y="4257675"/>
            <a:ext cx="4097337" cy="1487488"/>
            <a:chOff x="821" y="2586"/>
            <a:chExt cx="2581" cy="937"/>
          </a:xfrm>
        </p:grpSpPr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100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read request from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7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write reply to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" name="Group 36"/>
          <p:cNvGrpSpPr>
            <a:grpSpLocks/>
          </p:cNvGrpSpPr>
          <p:nvPr/>
        </p:nvGrpSpPr>
        <p:grpSpPr bwMode="auto">
          <a:xfrm>
            <a:off x="4051300" y="3194050"/>
            <a:ext cx="2200275" cy="641350"/>
            <a:chOff x="1842" y="1916"/>
            <a:chExt cx="1386" cy="404"/>
          </a:xfrm>
        </p:grpSpPr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1910" y="1916"/>
              <a:ext cx="11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TCP 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connection setup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12960" y="304800"/>
            <a:ext cx="390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UDP Sockets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11338" y="412750"/>
            <a:ext cx="77724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3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ahoma" pitchFamily="34" charset="0"/>
              <a:ea typeface="Gulim" pitchFamily="34" charset="-127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6800" y="2166878"/>
            <a:ext cx="7848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err="1" smtClean="0"/>
              <a:t>DatagramSocket</a:t>
            </a:r>
            <a:r>
              <a:rPr lang="en-US" sz="3200" dirty="0" smtClean="0"/>
              <a:t> class</a:t>
            </a:r>
            <a:endParaRPr lang="en-US" sz="2400" b="1" dirty="0" smtClean="0">
              <a:latin typeface="Courier New" pitchFamily="49" charset="0"/>
            </a:endParaRP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err="1" smtClean="0"/>
              <a:t>DatagramPacket</a:t>
            </a:r>
            <a:r>
              <a:rPr lang="en-US" sz="3200" dirty="0" smtClean="0"/>
              <a:t> class needed to specify the payload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incoming or outgoing</a:t>
            </a:r>
            <a:endParaRPr lang="en-US" altLang="ko-KR" sz="2000" dirty="0" smtClean="0">
              <a:latin typeface="+mj-lt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3048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Gulim" pitchFamily="34" charset="-127"/>
              </a:rPr>
              <a:t>UDP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11338" y="412750"/>
            <a:ext cx="77724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3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ahoma" pitchFamily="34" charset="0"/>
              <a:ea typeface="Gulim" pitchFamily="34" charset="-127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6800" y="2166878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dirty="0" smtClean="0">
                <a:latin typeface="Tahoma" pitchFamily="34" charset="0"/>
                <a:ea typeface="Gulim" pitchFamily="34" charset="-127"/>
              </a:rPr>
              <a:t>Connectionless and unreliable service.</a:t>
            </a:r>
            <a:endParaRPr lang="en-US" sz="2400" b="1" dirty="0" smtClean="0">
              <a:latin typeface="Courier New" pitchFamily="49" charset="0"/>
            </a:endParaRP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dirty="0" smtClean="0">
                <a:latin typeface="Tahoma" pitchFamily="34" charset="0"/>
                <a:ea typeface="Gulim" pitchFamily="34" charset="-127"/>
              </a:rPr>
              <a:t>There isn’t an initial handshaking phase.</a:t>
            </a:r>
            <a:endParaRPr lang="en-US" altLang="ko-KR" sz="3200" dirty="0">
              <a:latin typeface="Tahoma" pitchFamily="34" charset="0"/>
              <a:ea typeface="Gulim" pitchFamily="34" charset="-127"/>
            </a:endParaRP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dirty="0" smtClean="0">
                <a:ea typeface="Gulim" pitchFamily="34" charset="-127"/>
              </a:rPr>
              <a:t>Transmitted data may be received out of order, or lost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3048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Gulim" pitchFamily="34" charset="-127"/>
              </a:rPr>
              <a:t>JAVA UDP Sockets</a:t>
            </a:r>
            <a:endParaRPr lang="en-US" sz="4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00200"/>
            <a:ext cx="784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dirty="0" err="1" smtClean="0">
                <a:latin typeface="Tahoma" pitchFamily="34" charset="0"/>
                <a:ea typeface="Gulim" pitchFamily="34" charset="-127"/>
              </a:rPr>
              <a:t>java.net.DatagramSocket</a:t>
            </a:r>
            <a:endParaRPr lang="en-US" altLang="ko-KR" sz="3200" dirty="0" smtClean="0">
              <a:latin typeface="+mj-lt"/>
              <a:ea typeface="Gulim" pitchFamily="34" charset="-127"/>
            </a:endParaRP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Tahoma" pitchFamily="34" charset="0"/>
                <a:ea typeface="Gulim" pitchFamily="34" charset="-127"/>
              </a:rPr>
              <a:t>A socket for sending and receiving datagram packets.</a:t>
            </a:r>
            <a:endParaRPr lang="en-US" altLang="ko-KR" sz="2400" dirty="0" smtClean="0">
              <a:latin typeface="+mj-lt"/>
              <a:ea typeface="Gulim" pitchFamily="34" charset="-127"/>
            </a:endParaRP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Tahoma" pitchFamily="34" charset="0"/>
                <a:ea typeface="Gulim" pitchFamily="34" charset="-127"/>
              </a:rPr>
              <a:t>Constructor and Methods</a:t>
            </a:r>
            <a:endParaRPr lang="en-US" altLang="ko-KR" sz="3200" dirty="0" smtClean="0">
              <a:latin typeface="+mj-lt"/>
              <a:ea typeface="Gulim" pitchFamily="34" charset="-127"/>
            </a:endParaRP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DatagramSocket</a:t>
            </a: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(</a:t>
            </a:r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int</a:t>
            </a: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 port): Constructs a datagram socket and binds it to the specified port on the local host machine.</a:t>
            </a:r>
            <a:endParaRPr lang="en-US" altLang="ko-KR" sz="2000" dirty="0" smtClean="0">
              <a:latin typeface="+mj-lt"/>
              <a:ea typeface="Gulim" pitchFamily="34" charset="-127"/>
            </a:endParaRP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void receive( </a:t>
            </a:r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DatagramPacket</a:t>
            </a: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 p)</a:t>
            </a:r>
            <a:endParaRPr lang="en-US" altLang="ko-KR" sz="2000" dirty="0" smtClean="0">
              <a:latin typeface="+mj-lt"/>
              <a:ea typeface="Gulim" pitchFamily="34" charset="-127"/>
            </a:endParaRP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void send( </a:t>
            </a:r>
            <a:r>
              <a:rPr lang="en-US" altLang="ko-KR" sz="2000" dirty="0" err="1" smtClean="0">
                <a:latin typeface="Tahoma" pitchFamily="34" charset="0"/>
                <a:ea typeface="Gulim" pitchFamily="34" charset="-127"/>
              </a:rPr>
              <a:t>DatagramPacket</a:t>
            </a: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 p)</a:t>
            </a:r>
            <a:endParaRPr lang="en-US" altLang="ko-KR" sz="2000" dirty="0" smtClean="0">
              <a:latin typeface="+mj-lt"/>
              <a:ea typeface="Gulim" pitchFamily="34" charset="-127"/>
            </a:endParaRP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smtClean="0">
                <a:latin typeface="Tahoma" pitchFamily="34" charset="0"/>
                <a:ea typeface="Gulim" pitchFamily="34" charset="-127"/>
              </a:rPr>
              <a:t>void close()</a:t>
            </a:r>
            <a:endParaRPr lang="en-US" altLang="ko-KR" sz="2000" dirty="0" smtClean="0">
              <a:latin typeface="+mj-lt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21920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82714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DatagramPacket</a:t>
            </a:r>
            <a:endParaRPr lang="en-US" sz="4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876485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Contain the payload</a:t>
            </a:r>
            <a:endParaRPr lang="en-US" altLang="ko-KR" sz="3200" dirty="0" smtClean="0">
              <a:latin typeface="+mj-lt"/>
              <a:ea typeface="Gulim" pitchFamily="34" charset="-127"/>
            </a:endParaRP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A byte array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Constructor for receiving:</a:t>
            </a:r>
            <a:endParaRPr lang="en-US" sz="2400" dirty="0" smtClean="0"/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Courier New" pitchFamily="49" charset="0"/>
              </a:rPr>
              <a:t>DatagramPacket</a:t>
            </a:r>
            <a:r>
              <a:rPr lang="en-US" sz="2400" b="1" dirty="0" smtClean="0">
                <a:latin typeface="Courier New" pitchFamily="49" charset="0"/>
              </a:rPr>
              <a:t>( byte[] </a:t>
            </a:r>
            <a:r>
              <a:rPr lang="en-US" sz="2400" b="1" dirty="0" err="1" smtClean="0">
                <a:latin typeface="Courier New" pitchFamily="49" charset="0"/>
              </a:rPr>
              <a:t>buf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len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Constructor for sending: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Courier New" pitchFamily="49" charset="0"/>
              </a:rPr>
              <a:t>DatagramPacket</a:t>
            </a:r>
            <a:r>
              <a:rPr lang="en-US" sz="2400" b="1" dirty="0" smtClean="0">
                <a:latin typeface="Courier New" pitchFamily="49" charset="0"/>
              </a:rPr>
              <a:t>( byte[] </a:t>
            </a:r>
            <a:r>
              <a:rPr lang="en-US" sz="2400" b="1" dirty="0" err="1" smtClean="0">
                <a:latin typeface="Courier New" pitchFamily="49" charset="0"/>
              </a:rPr>
              <a:t>buf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len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InetAddress</a:t>
            </a:r>
            <a:r>
              <a:rPr lang="en-US" sz="2400" b="1" dirty="0" smtClean="0">
                <a:latin typeface="Courier New" pitchFamily="49" charset="0"/>
              </a:rPr>
              <a:t> a,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port);</a:t>
            </a:r>
            <a:endParaRPr lang="en-US" altLang="ko-KR" sz="3200" dirty="0" smtClean="0">
              <a:latin typeface="+mj-lt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99060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2286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DatagramPacket</a:t>
            </a:r>
            <a:r>
              <a:rPr lang="en-US" sz="4000" dirty="0" smtClean="0"/>
              <a:t> Methods</a:t>
            </a:r>
            <a:endParaRPr lang="en-US" sz="4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830833"/>
            <a:ext cx="9144000" cy="418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6889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b="1" dirty="0" smtClean="0">
                <a:latin typeface="Courier New" pitchFamily="49" charset="0"/>
              </a:rPr>
              <a:t>byte[] </a:t>
            </a:r>
            <a:r>
              <a:rPr lang="en-US" sz="3000" b="1" dirty="0" err="1" smtClean="0">
                <a:latin typeface="Courier New" pitchFamily="49" charset="0"/>
              </a:rPr>
              <a:t>getData</a:t>
            </a:r>
            <a:r>
              <a:rPr lang="en-US" sz="3000" b="1" dirty="0" smtClean="0">
                <a:latin typeface="Courier New" pitchFamily="49" charset="0"/>
              </a:rPr>
              <a:t>();</a:t>
            </a:r>
          </a:p>
          <a:p>
            <a:pPr marL="914400" indent="-6889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b="1" dirty="0" smtClean="0">
                <a:latin typeface="Courier New" pitchFamily="49" charset="0"/>
              </a:rPr>
              <a:t>void </a:t>
            </a:r>
            <a:r>
              <a:rPr lang="en-US" sz="3000" b="1" dirty="0" err="1" smtClean="0">
                <a:latin typeface="Courier New" pitchFamily="49" charset="0"/>
              </a:rPr>
              <a:t>setData</a:t>
            </a:r>
            <a:r>
              <a:rPr lang="en-US" sz="3000" b="1" dirty="0" smtClean="0">
                <a:latin typeface="Courier New" pitchFamily="49" charset="0"/>
              </a:rPr>
              <a:t>(byte[] </a:t>
            </a:r>
            <a:r>
              <a:rPr lang="en-US" sz="3000" b="1" dirty="0" err="1" smtClean="0">
                <a:latin typeface="Courier New" pitchFamily="49" charset="0"/>
              </a:rPr>
              <a:t>buf</a:t>
            </a:r>
            <a:r>
              <a:rPr lang="en-US" sz="3000" b="1" dirty="0" smtClean="0">
                <a:latin typeface="Courier New" pitchFamily="49" charset="0"/>
              </a:rPr>
              <a:t>);</a:t>
            </a:r>
          </a:p>
          <a:p>
            <a:pPr marL="914400" indent="-6889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b="1" dirty="0" smtClean="0">
                <a:latin typeface="Courier New" pitchFamily="49" charset="0"/>
              </a:rPr>
              <a:t>void </a:t>
            </a:r>
            <a:r>
              <a:rPr lang="en-US" sz="3000" b="1" dirty="0" err="1" smtClean="0">
                <a:latin typeface="Courier New" pitchFamily="49" charset="0"/>
              </a:rPr>
              <a:t>setAddress</a:t>
            </a:r>
            <a:r>
              <a:rPr lang="en-US" sz="3000" b="1" dirty="0" smtClean="0">
                <a:latin typeface="Courier New" pitchFamily="49" charset="0"/>
              </a:rPr>
              <a:t>(</a:t>
            </a:r>
            <a:r>
              <a:rPr lang="en-US" sz="3000" b="1" dirty="0" err="1" smtClean="0">
                <a:latin typeface="Courier New" pitchFamily="49" charset="0"/>
              </a:rPr>
              <a:t>InetAddress</a:t>
            </a:r>
            <a:r>
              <a:rPr lang="en-US" sz="3000" b="1" dirty="0" smtClean="0">
                <a:latin typeface="Courier New" pitchFamily="49" charset="0"/>
              </a:rPr>
              <a:t> a);</a:t>
            </a:r>
          </a:p>
          <a:p>
            <a:pPr marL="914400" indent="-6889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b="1" dirty="0" smtClean="0">
                <a:latin typeface="Courier New" pitchFamily="49" charset="0"/>
              </a:rPr>
              <a:t>void </a:t>
            </a:r>
            <a:r>
              <a:rPr lang="en-US" sz="3000" b="1" dirty="0" err="1" smtClean="0">
                <a:latin typeface="Courier New" pitchFamily="49" charset="0"/>
              </a:rPr>
              <a:t>setPort</a:t>
            </a:r>
            <a:r>
              <a:rPr lang="en-US" sz="3000" b="1" dirty="0" smtClean="0">
                <a:latin typeface="Courier New" pitchFamily="49" charset="0"/>
              </a:rPr>
              <a:t>(</a:t>
            </a:r>
            <a:r>
              <a:rPr lang="en-US" sz="3000" b="1" dirty="0" err="1" smtClean="0">
                <a:latin typeface="Courier New" pitchFamily="49" charset="0"/>
              </a:rPr>
              <a:t>int</a:t>
            </a:r>
            <a:r>
              <a:rPr lang="en-US" sz="3000" b="1" dirty="0" smtClean="0">
                <a:latin typeface="Courier New" pitchFamily="49" charset="0"/>
              </a:rPr>
              <a:t> port);</a:t>
            </a:r>
          </a:p>
          <a:p>
            <a:pPr marL="914400" indent="-6889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b="1" dirty="0" err="1" smtClean="0">
                <a:latin typeface="Courier New" pitchFamily="49" charset="0"/>
              </a:rPr>
              <a:t>InetAddress</a:t>
            </a:r>
            <a:r>
              <a:rPr lang="en-US" sz="3000" b="1" dirty="0" smtClean="0">
                <a:latin typeface="Courier New" pitchFamily="49" charset="0"/>
              </a:rPr>
              <a:t> </a:t>
            </a:r>
            <a:r>
              <a:rPr lang="en-US" sz="3000" b="1" dirty="0" err="1" smtClean="0">
                <a:latin typeface="Courier New" pitchFamily="49" charset="0"/>
              </a:rPr>
              <a:t>getAddress</a:t>
            </a:r>
            <a:r>
              <a:rPr lang="en-US" sz="3000" b="1" dirty="0" smtClean="0">
                <a:latin typeface="Courier New" pitchFamily="49" charset="0"/>
              </a:rPr>
              <a:t>();</a:t>
            </a:r>
          </a:p>
          <a:p>
            <a:pPr marL="914400" indent="-6889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b="1" dirty="0" err="1" smtClean="0">
                <a:latin typeface="Courier New" pitchFamily="49" charset="0"/>
              </a:rPr>
              <a:t>int</a:t>
            </a:r>
            <a:r>
              <a:rPr lang="en-US" sz="3000" b="1" dirty="0" smtClean="0">
                <a:latin typeface="Courier New" pitchFamily="49" charset="0"/>
              </a:rPr>
              <a:t> </a:t>
            </a:r>
            <a:r>
              <a:rPr lang="en-US" sz="3000" b="1" dirty="0" err="1" smtClean="0">
                <a:latin typeface="Courier New" pitchFamily="49" charset="0"/>
              </a:rPr>
              <a:t>getPort</a:t>
            </a:r>
            <a:r>
              <a:rPr lang="en-US" sz="3000" b="1" dirty="0" smtClean="0">
                <a:latin typeface="Courier New" pitchFamily="49" charset="0"/>
              </a:rPr>
              <a:t>();</a:t>
            </a:r>
            <a:endParaRPr lang="en-US" altLang="ko-KR" sz="3000" dirty="0" smtClean="0">
              <a:latin typeface="+mj-lt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99060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22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ea typeface="Gulim" pitchFamily="34" charset="-127"/>
              </a:rPr>
              <a:t>Client/server socket interaction: </a:t>
            </a:r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Gulim" pitchFamily="34" charset="-127"/>
              </a:rPr>
              <a:t>UDP</a:t>
            </a:r>
            <a:endParaRPr lang="en-US" sz="4000" b="1" dirty="0">
              <a:latin typeface="+mj-lt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85950" y="3703637"/>
            <a:ext cx="5413375" cy="2544763"/>
            <a:chOff x="804" y="2094"/>
            <a:chExt cx="3410" cy="1603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close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clientSocket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95400" y="1693862"/>
            <a:ext cx="319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Tahoma" pitchFamily="34" charset="0"/>
                <a:ea typeface="Gulim" pitchFamily="34" charset="-127"/>
              </a:rPr>
              <a:t>Server </a:t>
            </a:r>
            <a:r>
              <a:rPr lang="en-US" altLang="ko-KR" sz="1800">
                <a:latin typeface="Tahoma" pitchFamily="34" charset="0"/>
                <a:ea typeface="Gulim" pitchFamily="34" charset="-127"/>
              </a:rPr>
              <a:t>(running on </a:t>
            </a:r>
            <a:r>
              <a:rPr lang="en-US" altLang="ko-KR" sz="1800" b="1">
                <a:latin typeface="Tahoma" pitchFamily="34" charset="0"/>
                <a:ea typeface="Gulim" pitchFamily="34" charset="-127"/>
              </a:rPr>
              <a:t>hostid</a:t>
            </a:r>
            <a:r>
              <a:rPr lang="en-US" altLang="ko-KR" sz="1800">
                <a:latin typeface="Tahoma" pitchFamily="34" charset="0"/>
                <a:ea typeface="Gulim" pitchFamily="34" charset="-127"/>
              </a:rPr>
              <a:t>)</a:t>
            </a:r>
            <a:endParaRPr lang="en-US" altLang="ko-KR">
              <a:latin typeface="Tahoma" pitchFamily="34" charset="0"/>
              <a:ea typeface="Gulim" pitchFamily="34" charset="-127"/>
            </a:endParaRP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6142038" y="4313237"/>
            <a:ext cx="1397000" cy="1354138"/>
            <a:chOff x="3485" y="2478"/>
            <a:chExt cx="880" cy="853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8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read reply from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clientSocket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3609975" y="1712912"/>
            <a:ext cx="5259388" cy="2593975"/>
            <a:chOff x="1890" y="840"/>
            <a:chExt cx="3313" cy="1634"/>
          </a:xfrm>
        </p:grpSpPr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3389" y="1342"/>
              <a:ext cx="1023" cy="465"/>
              <a:chOff x="3233" y="1852"/>
              <a:chExt cx="1023" cy="465"/>
            </a:xfrm>
          </p:grpSpPr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06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create socket,</a:t>
                </a:r>
              </a:p>
              <a:p>
                <a:endParaRPr lang="ko-KR" altLang="en-US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1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clientSocket = 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DatagramSocket()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</p:grp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333" y="840"/>
              <a:ext cx="5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>
                  <a:latin typeface="Tahoma" pitchFamily="34" charset="0"/>
                  <a:ea typeface="Gulim" pitchFamily="34" charset="-127"/>
                </a:rPr>
                <a:t>Client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389" y="2014"/>
              <a:ext cx="181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Create, address (</a:t>
              </a:r>
              <a:r>
                <a:rPr lang="en-US" altLang="ko-KR" sz="1400" b="1">
                  <a:latin typeface="Tahoma" pitchFamily="34" charset="0"/>
                  <a:ea typeface="Gulim" pitchFamily="34" charset="-127"/>
                </a:rPr>
                <a:t>hostid, port=x,</a:t>
              </a:r>
              <a:endParaRPr lang="en-US" altLang="ko-KR" sz="1400">
                <a:latin typeface="Tahoma" pitchFamily="34" charset="0"/>
                <a:ea typeface="Gulim" pitchFamily="34" charset="-127"/>
              </a:endParaRP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send datagram request 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using </a:t>
              </a:r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clientSocket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1912938" y="2460625"/>
            <a:ext cx="1711325" cy="2149475"/>
            <a:chOff x="821" y="1311"/>
            <a:chExt cx="1078" cy="1354"/>
          </a:xfrm>
        </p:grpSpPr>
        <p:grpSp>
          <p:nvGrpSpPr>
            <p:cNvPr id="24" name="Group 20"/>
            <p:cNvGrpSpPr>
              <a:grpSpLocks/>
            </p:cNvGrpSpPr>
            <p:nvPr/>
          </p:nvGrpSpPr>
          <p:grpSpPr bwMode="auto">
            <a:xfrm>
              <a:off x="821" y="1311"/>
              <a:ext cx="1023" cy="712"/>
              <a:chOff x="329" y="1209"/>
              <a:chExt cx="1023" cy="712"/>
            </a:xfrm>
          </p:grpSpPr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create socket,</a:t>
                </a:r>
              </a:p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port=</a:t>
                </a:r>
                <a:r>
                  <a:rPr lang="en-US" altLang="ko-KR" sz="1400" b="1">
                    <a:latin typeface="Tahoma" pitchFamily="34" charset="0"/>
                    <a:ea typeface="Gulim" pitchFamily="34" charset="-127"/>
                  </a:rPr>
                  <a:t>x</a:t>
                </a:r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, for</a:t>
                </a:r>
              </a:p>
              <a:p>
                <a:r>
                  <a:rPr lang="en-US" altLang="ko-KR" sz="1400">
                    <a:latin typeface="Tahoma" pitchFamily="34" charset="0"/>
                    <a:ea typeface="Gulim" pitchFamily="34" charset="-127"/>
                  </a:rPr>
                  <a:t>incoming request: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1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serverSocket = </a:t>
                </a:r>
              </a:p>
              <a:p>
                <a:r>
                  <a:rPr lang="en-US" altLang="ko-KR" sz="1400">
                    <a:solidFill>
                      <a:srgbClr val="FF0000"/>
                    </a:solidFill>
                    <a:latin typeface="Tahoma" pitchFamily="34" charset="0"/>
                    <a:ea typeface="Gulim" pitchFamily="34" charset="-127"/>
                  </a:rPr>
                  <a:t>DatagramSocket()</a:t>
                </a:r>
                <a:endParaRPr lang="en-US" altLang="ko-KR">
                  <a:latin typeface="Tahoma" pitchFamily="34" charset="0"/>
                  <a:ea typeface="Gulim" pitchFamily="34" charset="-127"/>
                </a:endParaRPr>
              </a:p>
            </p:txBody>
          </p:sp>
        </p:grp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93" y="2339"/>
              <a:ext cx="100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read request from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serverSocket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2036763" y="4608512"/>
            <a:ext cx="3973512" cy="1358900"/>
            <a:chOff x="899" y="2664"/>
            <a:chExt cx="2503" cy="856"/>
          </a:xfrm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write reply to</a:t>
              </a:r>
            </a:p>
            <a:p>
              <a:r>
                <a:rPr lang="en-US" altLang="ko-KR" sz="14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serverSocket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specifying client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host address,</a:t>
              </a:r>
            </a:p>
            <a:p>
              <a:r>
                <a:rPr lang="en-US" altLang="ko-KR" sz="1400">
                  <a:latin typeface="Tahoma" pitchFamily="34" charset="0"/>
                  <a:ea typeface="Gulim" pitchFamily="34" charset="-127"/>
                </a:rPr>
                <a:t>port umber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3048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What is a Socket?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848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3200" dirty="0" smtClean="0"/>
              <a:t>An interface between application and network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 smtClean="0"/>
              <a:t>The application creates a socket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 smtClean="0"/>
              <a:t>The socket </a:t>
            </a:r>
            <a:r>
              <a:rPr lang="en-US" altLang="en-US" sz="2800" i="1" dirty="0" smtClean="0"/>
              <a:t>type </a:t>
            </a:r>
            <a:r>
              <a:rPr lang="en-US" altLang="en-US" sz="2800" dirty="0" smtClean="0"/>
              <a:t>dictates the style of communication</a:t>
            </a:r>
            <a:endParaRPr lang="en-US" altLang="en-US" sz="3200" dirty="0" smtClean="0"/>
          </a:p>
          <a:p>
            <a:pPr marL="1258888" lvl="2" indent="-344488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en-US" sz="2400" dirty="0" smtClean="0"/>
              <a:t>reliable vs. best effort</a:t>
            </a:r>
          </a:p>
          <a:p>
            <a:pPr marL="1258888" lvl="2" indent="-344488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en-US" sz="2400" dirty="0" smtClean="0"/>
              <a:t>connection-oriented vs. connectionless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0160" y="3048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What can we do with sockets?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9812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3200" dirty="0" smtClean="0"/>
              <a:t>Once configured the application can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 smtClean="0"/>
              <a:t>pass data to the socket for network transmission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 smtClean="0"/>
              <a:t>receive data from the socket (transmitted through the network by some other host)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3048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Java Sockets Programming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806982"/>
            <a:ext cx="7848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The package java.net provides support for sockets programming (and more).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Typically you import everything defined in this package with:</a:t>
            </a:r>
          </a:p>
          <a:p>
            <a:pPr marL="922338" lvl="1" indent="-465138" algn="just">
              <a:lnSpc>
                <a:spcPct val="150000"/>
              </a:lnSpc>
            </a:pPr>
            <a:r>
              <a:rPr lang="en-US" sz="100" b="1" dirty="0" smtClean="0">
                <a:latin typeface="Courier New" pitchFamily="49" charset="0"/>
              </a:rPr>
              <a:t>		</a:t>
            </a:r>
          </a:p>
          <a:p>
            <a:pPr marL="922338" lvl="1" indent="-465138" algn="just">
              <a:lnSpc>
                <a:spcPct val="150000"/>
              </a:lnSpc>
            </a:pPr>
            <a:r>
              <a:rPr lang="en-US" sz="3200" b="1" dirty="0">
                <a:latin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</a:rPr>
              <a:t>import java.net.*;</a:t>
            </a:r>
            <a:endParaRPr lang="en-US" altLang="en-US" sz="3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304800"/>
            <a:ext cx="199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Classes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2590800" y="2209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3600" b="1" dirty="0" smtClean="0">
                <a:latin typeface="Courier New" pitchFamily="49" charset="0"/>
              </a:rPr>
              <a:t>Socket</a:t>
            </a:r>
          </a:p>
          <a:p>
            <a:pPr algn="ctr"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sz="3600" b="1" dirty="0" err="1" smtClean="0">
                <a:latin typeface="Courier New" pitchFamily="49" charset="0"/>
              </a:rPr>
              <a:t>ServerSocket</a:t>
            </a:r>
            <a:endParaRPr lang="en-US" sz="3600" b="1" dirty="0" smtClean="0">
              <a:latin typeface="Courier New" pitchFamily="49" charset="0"/>
            </a:endParaRPr>
          </a:p>
          <a:p>
            <a:pPr algn="ctr"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sz="3600" b="1" dirty="0" err="1" smtClean="0">
                <a:latin typeface="Courier New" pitchFamily="49" charset="0"/>
              </a:rPr>
              <a:t>DatagramSocket</a:t>
            </a:r>
            <a:endParaRPr lang="en-US" sz="3600" b="1" dirty="0" smtClean="0">
              <a:latin typeface="Courier New" pitchFamily="49" charset="0"/>
            </a:endParaRPr>
          </a:p>
          <a:p>
            <a:pPr algn="ctr"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sz="3600" b="1" dirty="0" err="1" smtClean="0">
                <a:latin typeface="Courier New" pitchFamily="49" charset="0"/>
              </a:rPr>
              <a:t>DatagramPacket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04800"/>
            <a:ext cx="329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Socket Class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600200"/>
            <a:ext cx="784860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Corresponds to active TCP sockets only!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Passive sockets are supported by a different class: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ServerSocket</a:t>
            </a:r>
            <a:endParaRPr lang="en-US" sz="3200" dirty="0" smtClean="0"/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UDP sockets are supported by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DatagramSocket</a:t>
            </a:r>
            <a:endParaRPr lang="en-US" sz="3200" dirty="0" smtClean="0"/>
          </a:p>
          <a:p>
            <a:pPr marL="922338" lvl="1" indent="-465138" algn="just">
              <a:lnSpc>
                <a:spcPct val="150000"/>
              </a:lnSpc>
            </a:pPr>
            <a:r>
              <a:rPr lang="en-US" sz="100" b="1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3048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Gulim" pitchFamily="34" charset="-127"/>
              </a:rPr>
              <a:t>JAVA TCP Sockets</a:t>
            </a:r>
            <a:endParaRPr lang="en-US" sz="4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00200"/>
            <a:ext cx="7848600" cy="4193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dirty="0" err="1" smtClean="0">
                <a:latin typeface="+mj-lt"/>
                <a:ea typeface="Gulim" pitchFamily="34" charset="-127"/>
              </a:rPr>
              <a:t>java.net.Socket</a:t>
            </a:r>
            <a:endParaRPr lang="en-US" altLang="ko-KR" sz="3200" dirty="0" smtClean="0">
              <a:latin typeface="+mj-lt"/>
              <a:ea typeface="Gulim" pitchFamily="34" charset="-127"/>
            </a:endParaRP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+mj-lt"/>
                <a:ea typeface="Gulim" pitchFamily="34" charset="-127"/>
              </a:rPr>
              <a:t>Implements client sockets (also called just “sockets”).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+mj-lt"/>
                <a:ea typeface="Gulim" pitchFamily="34" charset="-127"/>
              </a:rPr>
              <a:t>Constructor and Methods</a:t>
            </a:r>
            <a:endParaRPr lang="en-US" altLang="ko-KR" sz="3200" dirty="0" smtClean="0">
              <a:latin typeface="+mj-lt"/>
              <a:ea typeface="Gulim" pitchFamily="34" charset="-127"/>
            </a:endParaRP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smtClean="0">
                <a:latin typeface="+mj-lt"/>
                <a:ea typeface="Gulim" pitchFamily="34" charset="-127"/>
              </a:rPr>
              <a:t>Socket(String host, </a:t>
            </a:r>
            <a:r>
              <a:rPr lang="en-US" altLang="ko-KR" sz="2000" dirty="0" err="1" smtClean="0">
                <a:latin typeface="+mj-lt"/>
                <a:ea typeface="Gulim" pitchFamily="34" charset="-127"/>
              </a:rPr>
              <a:t>int</a:t>
            </a:r>
            <a:r>
              <a:rPr lang="en-US" altLang="ko-KR" sz="2000" dirty="0" smtClean="0">
                <a:latin typeface="+mj-lt"/>
                <a:ea typeface="Gulim" pitchFamily="34" charset="-127"/>
              </a:rPr>
              <a:t> port): Creates a stream socket and connects it to the specified port number on the named host.</a:t>
            </a: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err="1" smtClean="0">
                <a:latin typeface="+mj-lt"/>
                <a:ea typeface="Gulim" pitchFamily="34" charset="-127"/>
              </a:rPr>
              <a:t>InputStream</a:t>
            </a:r>
            <a:r>
              <a:rPr lang="en-US" altLang="ko-KR" sz="2000" dirty="0" smtClean="0">
                <a:latin typeface="+mj-lt"/>
                <a:ea typeface="Gulim" pitchFamily="34" charset="-127"/>
              </a:rPr>
              <a:t> </a:t>
            </a:r>
            <a:r>
              <a:rPr lang="en-US" altLang="ko-KR" sz="2000" dirty="0" err="1" smtClean="0">
                <a:latin typeface="+mj-lt"/>
                <a:ea typeface="Gulim" pitchFamily="34" charset="-127"/>
              </a:rPr>
              <a:t>getInputStream</a:t>
            </a:r>
            <a:r>
              <a:rPr lang="en-US" altLang="ko-KR" sz="2000" dirty="0" smtClean="0">
                <a:latin typeface="+mj-lt"/>
                <a:ea typeface="Gulim" pitchFamily="34" charset="-127"/>
              </a:rPr>
              <a:t>()</a:t>
            </a: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err="1" smtClean="0">
                <a:latin typeface="+mj-lt"/>
                <a:ea typeface="Gulim" pitchFamily="34" charset="-127"/>
              </a:rPr>
              <a:t>OutputStream</a:t>
            </a:r>
            <a:r>
              <a:rPr lang="en-US" altLang="ko-KR" sz="2000" dirty="0" smtClean="0">
                <a:latin typeface="+mj-lt"/>
                <a:ea typeface="Gulim" pitchFamily="34" charset="-127"/>
              </a:rPr>
              <a:t> </a:t>
            </a:r>
            <a:r>
              <a:rPr lang="en-US" altLang="ko-KR" sz="2000" dirty="0" err="1" smtClean="0">
                <a:latin typeface="+mj-lt"/>
                <a:ea typeface="Gulim" pitchFamily="34" charset="-127"/>
              </a:rPr>
              <a:t>getOutputStream</a:t>
            </a:r>
            <a:r>
              <a:rPr lang="en-US" altLang="ko-KR" sz="2000" dirty="0" smtClean="0">
                <a:latin typeface="+mj-lt"/>
                <a:ea typeface="Gulim" pitchFamily="34" charset="-127"/>
              </a:rPr>
              <a:t>()</a:t>
            </a: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smtClean="0">
                <a:latin typeface="+mj-lt"/>
                <a:ea typeface="Gulim" pitchFamily="34" charset="-127"/>
              </a:rPr>
              <a:t>close()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3048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Gulim" pitchFamily="34" charset="-127"/>
              </a:rPr>
              <a:t>JAVA TCP Sockets</a:t>
            </a:r>
            <a:endParaRPr lang="en-US" sz="4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002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dirty="0" err="1" smtClean="0">
                <a:latin typeface="+mj-lt"/>
                <a:ea typeface="Gulim" pitchFamily="34" charset="-127"/>
              </a:rPr>
              <a:t>java.net.ServerSocket</a:t>
            </a:r>
            <a:endParaRPr lang="en-US" altLang="ko-KR" sz="3200" dirty="0" smtClean="0">
              <a:latin typeface="+mj-lt"/>
              <a:ea typeface="Gulim" pitchFamily="34" charset="-127"/>
            </a:endParaRP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+mj-lt"/>
                <a:ea typeface="Gulim" pitchFamily="34" charset="-127"/>
              </a:rPr>
              <a:t>Implements server sockets.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+mj-lt"/>
                <a:ea typeface="Gulim" pitchFamily="34" charset="-127"/>
              </a:rPr>
              <a:t>Waits for requests to come in over the network.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+mj-lt"/>
                <a:ea typeface="Gulim" pitchFamily="34" charset="-127"/>
              </a:rPr>
              <a:t>Performs some operation based on the request.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+mj-lt"/>
                <a:ea typeface="Gulim" pitchFamily="34" charset="-127"/>
              </a:rPr>
              <a:t>Constructor and Methods</a:t>
            </a: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err="1" smtClean="0">
                <a:latin typeface="+mj-lt"/>
                <a:ea typeface="Gulim" pitchFamily="34" charset="-127"/>
              </a:rPr>
              <a:t>ServerSocket</a:t>
            </a:r>
            <a:r>
              <a:rPr lang="en-US" altLang="ko-KR" sz="2000" dirty="0" smtClean="0">
                <a:latin typeface="+mj-lt"/>
                <a:ea typeface="Gulim" pitchFamily="34" charset="-127"/>
              </a:rPr>
              <a:t>(</a:t>
            </a:r>
            <a:r>
              <a:rPr lang="en-US" altLang="ko-KR" sz="2000" dirty="0" err="1" smtClean="0">
                <a:latin typeface="+mj-lt"/>
                <a:ea typeface="Gulim" pitchFamily="34" charset="-127"/>
              </a:rPr>
              <a:t>int</a:t>
            </a:r>
            <a:r>
              <a:rPr lang="en-US" altLang="ko-KR" sz="2000" dirty="0" smtClean="0">
                <a:latin typeface="+mj-lt"/>
                <a:ea typeface="Gulim" pitchFamily="34" charset="-127"/>
              </a:rPr>
              <a:t> port)</a:t>
            </a:r>
          </a:p>
          <a:p>
            <a:pPr marL="1379538" indent="-465138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ko-KR" sz="2000" dirty="0" smtClean="0">
                <a:latin typeface="+mj-lt"/>
                <a:ea typeface="Gulim" pitchFamily="34" charset="-127"/>
              </a:rPr>
              <a:t>Socket Accept(): Listens for a connection to be made to this socket and accepts it. This method blocks until a connection is made.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570" y="1179220"/>
            <a:ext cx="80924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048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Gulim" pitchFamily="34" charset="-127"/>
              </a:rPr>
              <a:t>Sockets</a:t>
            </a:r>
            <a:endParaRPr lang="en-US" sz="4000" b="1" dirty="0">
              <a:latin typeface="+mj-lt"/>
            </a:endParaRPr>
          </a:p>
        </p:txBody>
      </p:sp>
      <p:pic>
        <p:nvPicPr>
          <p:cNvPr id="7" name="Picture 5" descr="welcomeSock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989138"/>
            <a:ext cx="8077200" cy="3062287"/>
          </a:xfrm>
          <a:prstGeom prst="rect">
            <a:avLst/>
          </a:prstGeom>
          <a:noFill/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22449" y="5445125"/>
            <a:ext cx="70188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 b="1">
                <a:ea typeface="Gulim" pitchFamily="34" charset="-127"/>
              </a:rPr>
              <a:t>Client socket, welcoming socket (passive) and connection socket (active)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</TotalTime>
  <Words>553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2016-05-17T16:24:41Z</dcterms:created>
  <dcterms:modified xsi:type="dcterms:W3CDTF">2016-05-17T18:00:04Z</dcterms:modified>
</cp:coreProperties>
</file>