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0058400" cy="10058400"/>
  <p:notesSz cx="10058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#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#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#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#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#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9338" y="4593463"/>
            <a:ext cx="3633723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2004" y="9461627"/>
            <a:ext cx="66230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134861" y="9461627"/>
            <a:ext cx="72770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#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124" y="2834385"/>
            <a:ext cx="6082030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rlito"/>
                <a:cs typeface="Carlito"/>
              </a:rPr>
              <a:t>AMERICAN </a:t>
            </a:r>
            <a:r>
              <a:rPr dirty="0" sz="1400" spc="-5" b="1">
                <a:latin typeface="Carlito"/>
                <a:cs typeface="Carlito"/>
              </a:rPr>
              <a:t>INTERNATIONAL UNIVERSITY–BANGLADESH</a:t>
            </a:r>
            <a:r>
              <a:rPr dirty="0" sz="1400" spc="5" b="1">
                <a:latin typeface="Carlito"/>
                <a:cs typeface="Carlito"/>
              </a:rPr>
              <a:t> </a:t>
            </a:r>
            <a:r>
              <a:rPr dirty="0" sz="1400" spc="-5" b="1">
                <a:latin typeface="Carlito"/>
                <a:cs typeface="Carlito"/>
              </a:rPr>
              <a:t>(AIUB)</a:t>
            </a:r>
            <a:endParaRPr sz="1400">
              <a:latin typeface="Carlito"/>
              <a:cs typeface="Carlito"/>
            </a:endParaRPr>
          </a:p>
          <a:p>
            <a:pPr algn="ctr" marL="1752600" marR="1748789">
              <a:lnSpc>
                <a:spcPct val="216900"/>
              </a:lnSpc>
              <a:spcBef>
                <a:spcPts val="80"/>
              </a:spcBef>
            </a:pPr>
            <a:r>
              <a:rPr dirty="0" sz="1300" spc="-5" b="1">
                <a:latin typeface="Carlito"/>
                <a:cs typeface="Carlito"/>
              </a:rPr>
              <a:t>FACULTY OF SCIENCE &amp;</a:t>
            </a:r>
            <a:r>
              <a:rPr dirty="0" sz="1300" spc="-45" b="1">
                <a:latin typeface="Carlito"/>
                <a:cs typeface="Carlito"/>
              </a:rPr>
              <a:t> </a:t>
            </a:r>
            <a:r>
              <a:rPr dirty="0" sz="1300" spc="-5" b="1">
                <a:latin typeface="Carlito"/>
                <a:cs typeface="Carlito"/>
              </a:rPr>
              <a:t>TECHNOLOGY  DEPARTMENT OF</a:t>
            </a:r>
            <a:r>
              <a:rPr dirty="0" sz="1300" b="1">
                <a:latin typeface="Carlito"/>
                <a:cs typeface="Carlito"/>
              </a:rPr>
              <a:t> </a:t>
            </a:r>
            <a:r>
              <a:rPr dirty="0" sz="1300" spc="-10" b="1">
                <a:latin typeface="Carlito"/>
                <a:cs typeface="Carlito"/>
              </a:rPr>
              <a:t>CS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1300" spc="-5" b="1">
                <a:latin typeface="Carlito"/>
                <a:cs typeface="Carlito"/>
              </a:rPr>
              <a:t>INTRODUCTION </a:t>
            </a:r>
            <a:r>
              <a:rPr dirty="0" sz="1300" b="1">
                <a:latin typeface="Carlito"/>
                <a:cs typeface="Carlito"/>
              </a:rPr>
              <a:t>TO</a:t>
            </a:r>
            <a:r>
              <a:rPr dirty="0" sz="1300" spc="-10" b="1">
                <a:latin typeface="Carlito"/>
                <a:cs typeface="Carlito"/>
              </a:rPr>
              <a:t> </a:t>
            </a:r>
            <a:r>
              <a:rPr dirty="0" sz="1300" spc="-5" b="1">
                <a:latin typeface="Carlito"/>
                <a:cs typeface="Carlito"/>
              </a:rPr>
              <a:t>DATABASE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1300" spc="-5" b="1">
                <a:latin typeface="Carlito"/>
                <a:cs typeface="Carlito"/>
              </a:rPr>
              <a:t>FINAL DB PROJECT OF AIUB </a:t>
            </a:r>
            <a:r>
              <a:rPr dirty="0" sz="1300" spc="-10" b="1">
                <a:latin typeface="Carlito"/>
                <a:cs typeface="Carlito"/>
              </a:rPr>
              <a:t>CRICKET </a:t>
            </a:r>
            <a:r>
              <a:rPr dirty="0" sz="1300" spc="-5" b="1">
                <a:latin typeface="Carlito"/>
                <a:cs typeface="Carlito"/>
              </a:rPr>
              <a:t>CLUB </a:t>
            </a:r>
            <a:r>
              <a:rPr dirty="0" sz="1300" spc="-10" b="1">
                <a:latin typeface="Carlito"/>
                <a:cs typeface="Carlito"/>
              </a:rPr>
              <a:t>MANAGEMENT</a:t>
            </a:r>
            <a:r>
              <a:rPr dirty="0" sz="1300" spc="75" b="1">
                <a:latin typeface="Carlito"/>
                <a:cs typeface="Carlito"/>
              </a:rPr>
              <a:t> </a:t>
            </a:r>
            <a:r>
              <a:rPr dirty="0" sz="1300" spc="-5" b="1">
                <a:latin typeface="Carlito"/>
                <a:cs typeface="Carlito"/>
              </a:rPr>
              <a:t>SYSTEM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8388" y="4598542"/>
            <a:ext cx="6137275" cy="381635"/>
          </a:xfrm>
          <a:custGeom>
            <a:avLst/>
            <a:gdLst/>
            <a:ahLst/>
            <a:cxnLst/>
            <a:rect l="l" t="t" r="r" b="b"/>
            <a:pathLst>
              <a:path w="6137275" h="381635">
                <a:moveTo>
                  <a:pt x="6109386" y="0"/>
                </a:moveTo>
                <a:lnTo>
                  <a:pt x="27736" y="0"/>
                </a:lnTo>
                <a:lnTo>
                  <a:pt x="9448" y="0"/>
                </a:lnTo>
                <a:lnTo>
                  <a:pt x="0" y="0"/>
                </a:lnTo>
                <a:lnTo>
                  <a:pt x="0" y="9144"/>
                </a:lnTo>
                <a:lnTo>
                  <a:pt x="0" y="381012"/>
                </a:lnTo>
                <a:lnTo>
                  <a:pt x="9448" y="381012"/>
                </a:lnTo>
                <a:lnTo>
                  <a:pt x="27736" y="381012"/>
                </a:lnTo>
                <a:lnTo>
                  <a:pt x="6109386" y="381000"/>
                </a:lnTo>
                <a:lnTo>
                  <a:pt x="6109386" y="371856"/>
                </a:lnTo>
                <a:lnTo>
                  <a:pt x="27736" y="371856"/>
                </a:lnTo>
                <a:lnTo>
                  <a:pt x="27736" y="362712"/>
                </a:lnTo>
                <a:lnTo>
                  <a:pt x="6109386" y="362712"/>
                </a:lnTo>
                <a:lnTo>
                  <a:pt x="6109386" y="353568"/>
                </a:lnTo>
                <a:lnTo>
                  <a:pt x="27736" y="353568"/>
                </a:lnTo>
                <a:lnTo>
                  <a:pt x="27736" y="27432"/>
                </a:lnTo>
                <a:lnTo>
                  <a:pt x="6109386" y="27432"/>
                </a:lnTo>
                <a:lnTo>
                  <a:pt x="6109386" y="18288"/>
                </a:lnTo>
                <a:lnTo>
                  <a:pt x="27736" y="18288"/>
                </a:lnTo>
                <a:lnTo>
                  <a:pt x="27736" y="9144"/>
                </a:lnTo>
                <a:lnTo>
                  <a:pt x="6109386" y="9144"/>
                </a:lnTo>
                <a:lnTo>
                  <a:pt x="6109386" y="0"/>
                </a:lnTo>
                <a:close/>
              </a:path>
              <a:path w="6137275" h="381635">
                <a:moveTo>
                  <a:pt x="6136894" y="371856"/>
                </a:moveTo>
                <a:lnTo>
                  <a:pt x="6136881" y="0"/>
                </a:lnTo>
                <a:lnTo>
                  <a:pt x="6127750" y="0"/>
                </a:lnTo>
                <a:lnTo>
                  <a:pt x="6109462" y="0"/>
                </a:lnTo>
                <a:lnTo>
                  <a:pt x="6109462" y="371856"/>
                </a:lnTo>
                <a:lnTo>
                  <a:pt x="6109462" y="381000"/>
                </a:lnTo>
                <a:lnTo>
                  <a:pt x="6127750" y="381012"/>
                </a:lnTo>
                <a:lnTo>
                  <a:pt x="6136881" y="381012"/>
                </a:lnTo>
                <a:lnTo>
                  <a:pt x="6136894" y="371856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65703" y="5471540"/>
            <a:ext cx="8439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1F487C"/>
                </a:solidFill>
                <a:latin typeface="Carlito"/>
                <a:cs typeface="Carlito"/>
              </a:rPr>
              <a:t>Submitted</a:t>
            </a:r>
            <a:r>
              <a:rPr dirty="0" sz="1100" spc="-50" b="1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dirty="0" sz="1100" b="1">
                <a:solidFill>
                  <a:srgbClr val="1F487C"/>
                </a:solidFill>
                <a:latin typeface="Carlito"/>
                <a:cs typeface="Carlito"/>
              </a:rPr>
              <a:t>by:</a:t>
            </a:r>
            <a:endParaRPr sz="11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17217" y="5874384"/>
          <a:ext cx="4539615" cy="119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530"/>
                <a:gridCol w="1472564"/>
                <a:gridCol w="2754630"/>
              </a:tblGrid>
              <a:tr h="228600">
                <a:tc>
                  <a:txBody>
                    <a:bodyPr/>
                    <a:lstStyle/>
                    <a:p>
                      <a:pPr marL="2540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No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290"/>
                        </a:lnSpc>
                      </a:pPr>
                      <a:r>
                        <a:rPr dirty="0" sz="1100" spc="5" b="1">
                          <a:latin typeface="Carlito"/>
                          <a:cs typeface="Carlito"/>
                        </a:rPr>
                        <a:t>ID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2540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21-45077-2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MD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OMAR FARUK</a:t>
                      </a:r>
                      <a:r>
                        <a:rPr dirty="0" sz="11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SAKIB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 marL="2540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21-44854-2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ASHFAT AHMED MEDUL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marL="2540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21-44851-2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SUMIYA HUR</a:t>
                      </a:r>
                      <a:r>
                        <a:rPr dirty="0" sz="11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TASNIM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marL="2540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21-45081-2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MD.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ABU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HOJIFA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15539" y="7427214"/>
            <a:ext cx="1941830" cy="588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1F487C"/>
                </a:solidFill>
                <a:latin typeface="Carlito"/>
                <a:cs typeface="Carlito"/>
              </a:rPr>
              <a:t>Submitted</a:t>
            </a:r>
            <a:r>
              <a:rPr dirty="0" sz="1100" spc="-15" b="1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dirty="0" sz="1100" spc="-5" b="1">
                <a:solidFill>
                  <a:srgbClr val="1F487C"/>
                </a:solidFill>
                <a:latin typeface="Carlito"/>
                <a:cs typeface="Carlito"/>
              </a:rPr>
              <a:t>to: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1100" spc="-5" b="1">
                <a:latin typeface="Carlito"/>
                <a:cs typeface="Carlito"/>
              </a:rPr>
              <a:t>Name: </a:t>
            </a:r>
            <a:r>
              <a:rPr dirty="0" sz="1050" spc="-25">
                <a:solidFill>
                  <a:srgbClr val="232323"/>
                </a:solidFill>
                <a:latin typeface="Arial"/>
                <a:cs typeface="Arial"/>
              </a:rPr>
              <a:t>Dr. </a:t>
            </a:r>
            <a:r>
              <a:rPr dirty="0" sz="1050" spc="-55">
                <a:solidFill>
                  <a:srgbClr val="232323"/>
                </a:solidFill>
                <a:latin typeface="Arial"/>
                <a:cs typeface="Arial"/>
              </a:rPr>
              <a:t>S.M. </a:t>
            </a:r>
            <a:r>
              <a:rPr dirty="0" sz="1050" spc="-35">
                <a:solidFill>
                  <a:srgbClr val="232323"/>
                </a:solidFill>
                <a:latin typeface="Arial"/>
                <a:cs typeface="Arial"/>
              </a:rPr>
              <a:t>HASAN</a:t>
            </a:r>
            <a:r>
              <a:rPr dirty="0" sz="1050" spc="5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232323"/>
                </a:solidFill>
                <a:latin typeface="Arial"/>
                <a:cs typeface="Arial"/>
              </a:rPr>
              <a:t>Mahmud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4014" y="8631173"/>
            <a:ext cx="194563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Date of </a:t>
            </a:r>
            <a:r>
              <a:rPr dirty="0" sz="1100" spc="-5">
                <a:latin typeface="Carlito"/>
                <a:cs typeface="Carlito"/>
              </a:rPr>
              <a:t>Submission: April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20,2022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6416" y="8611882"/>
            <a:ext cx="5981065" cy="27940"/>
          </a:xfrm>
          <a:custGeom>
            <a:avLst/>
            <a:gdLst/>
            <a:ahLst/>
            <a:cxnLst/>
            <a:rect l="l" t="t" r="r" b="b"/>
            <a:pathLst>
              <a:path w="5981065" h="27940">
                <a:moveTo>
                  <a:pt x="5981065" y="18288"/>
                </a:moveTo>
                <a:lnTo>
                  <a:pt x="0" y="18288"/>
                </a:lnTo>
                <a:lnTo>
                  <a:pt x="0" y="27419"/>
                </a:lnTo>
                <a:lnTo>
                  <a:pt x="5981065" y="27419"/>
                </a:lnTo>
                <a:lnTo>
                  <a:pt x="5981065" y="18288"/>
                </a:lnTo>
                <a:close/>
              </a:path>
              <a:path w="5981065" h="27940">
                <a:moveTo>
                  <a:pt x="5981065" y="0"/>
                </a:moveTo>
                <a:lnTo>
                  <a:pt x="0" y="0"/>
                </a:lnTo>
                <a:lnTo>
                  <a:pt x="0" y="9131"/>
                </a:lnTo>
                <a:lnTo>
                  <a:pt x="5981065" y="9131"/>
                </a:lnTo>
                <a:lnTo>
                  <a:pt x="598106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14700" y="1560575"/>
            <a:ext cx="1140460" cy="114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34861" y="9461627"/>
            <a:ext cx="6642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5" i="1">
                <a:latin typeface="Carlito"/>
                <a:cs typeface="Carlito"/>
              </a:rPr>
              <a:t>Page </a:t>
            </a:r>
            <a:fld id="{81D60167-4931-47E6-BA6A-407CBD079E47}" type="slidenum">
              <a:rPr dirty="0" sz="1000" spc="-5" i="1">
                <a:latin typeface="Carlito"/>
                <a:cs typeface="Carlito"/>
              </a:rPr>
              <a:t>1</a:t>
            </a:fld>
            <a:r>
              <a:rPr dirty="0" sz="1000" spc="-5" i="1">
                <a:latin typeface="Carlito"/>
                <a:cs typeface="Carlito"/>
              </a:rPr>
              <a:t> of</a:t>
            </a:r>
            <a:r>
              <a:rPr dirty="0" sz="1000" spc="-65" i="1">
                <a:latin typeface="Carlito"/>
                <a:cs typeface="Carlito"/>
              </a:rPr>
              <a:t> </a:t>
            </a:r>
            <a:r>
              <a:rPr dirty="0" sz="1000" spc="-5" i="1">
                <a:latin typeface="Carlito"/>
                <a:cs typeface="Carlito"/>
              </a:rPr>
              <a:t>35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963" y="894334"/>
            <a:ext cx="201168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TEAM AND FINANCIALS</a:t>
            </a:r>
            <a:r>
              <a:rPr dirty="0" u="sng" sz="1300" spc="-5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INFO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653506"/>
            <a:ext cx="5580380" cy="598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800"/>
              </a:lnSpc>
              <a:spcBef>
                <a:spcPts val="100"/>
              </a:spcBef>
            </a:pPr>
            <a:r>
              <a:rPr dirty="0" sz="1100" spc="-5" b="1">
                <a:latin typeface="Times New Roman"/>
                <a:cs typeface="Times New Roman"/>
              </a:rPr>
              <a:t>1NF: </a:t>
            </a:r>
            <a:r>
              <a:rPr dirty="0" sz="1100" spc="-5">
                <a:latin typeface="Times New Roman"/>
                <a:cs typeface="Times New Roman"/>
              </a:rPr>
              <a:t>TEAM AND FINANCIALS INFO TABLE IS ALREADY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1NF BECAUSE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DO 1NF  THERE HAVE TO </a:t>
            </a:r>
            <a:r>
              <a:rPr dirty="0" sz="1100">
                <a:latin typeface="Times New Roman"/>
                <a:cs typeface="Times New Roman"/>
              </a:rPr>
              <a:t>BE </a:t>
            </a:r>
            <a:r>
              <a:rPr dirty="0" sz="1100" spc="-5">
                <a:latin typeface="Times New Roman"/>
                <a:cs typeface="Times New Roman"/>
              </a:rPr>
              <a:t>MULTIVALUE BUT AS </a:t>
            </a:r>
            <a:r>
              <a:rPr dirty="0" sz="1100">
                <a:latin typeface="Times New Roman"/>
                <a:cs typeface="Times New Roman"/>
              </a:rPr>
              <a:t>THERE </a:t>
            </a:r>
            <a:r>
              <a:rPr dirty="0" sz="1100" spc="-5">
                <a:latin typeface="Times New Roman"/>
                <a:cs typeface="Times New Roman"/>
              </a:rPr>
              <a:t>IS NO MULTIVALUE </a:t>
            </a:r>
            <a:r>
              <a:rPr dirty="0" sz="1100">
                <a:latin typeface="Times New Roman"/>
                <a:cs typeface="Times New Roman"/>
              </a:rPr>
              <a:t>SO WE </a:t>
            </a:r>
            <a:r>
              <a:rPr dirty="0" sz="1100" spc="-5">
                <a:latin typeface="Times New Roman"/>
                <a:cs typeface="Times New Roman"/>
              </a:rPr>
              <a:t>DON’T  HAVE TO DO 1NF(FIRST NORMAL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FORM</a:t>
            </a:r>
            <a:r>
              <a:rPr dirty="0" sz="1200">
                <a:latin typeface="Carlito"/>
                <a:cs typeface="Carlito"/>
              </a:rPr>
              <a:t>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4951" y="6695313"/>
            <a:ext cx="6819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After</a:t>
            </a:r>
            <a:r>
              <a:rPr dirty="0" u="sng" sz="1300" spc="-7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2nf:</a:t>
            </a:r>
            <a:endParaRPr sz="13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1487677"/>
          <a:ext cx="6345555" cy="3582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405"/>
                <a:gridCol w="483234"/>
                <a:gridCol w="573405"/>
                <a:gridCol w="330200"/>
                <a:gridCol w="487044"/>
                <a:gridCol w="503555"/>
                <a:gridCol w="406400"/>
                <a:gridCol w="351155"/>
                <a:gridCol w="413385"/>
                <a:gridCol w="498475"/>
                <a:gridCol w="553720"/>
                <a:gridCol w="575945"/>
                <a:gridCol w="717550"/>
              </a:tblGrid>
              <a:tr h="119176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DEP_NAME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COACH_NAME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NUM_OF_PLAYER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CAPTAIN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769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TEAM_RATING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MAINTANANCE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COACH_SAL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TICKET-INCOME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PLAYER_SAL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JERSY_INCOME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MATCH_INCOME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 marR="93345" indent="-274320">
                        <a:lnSpc>
                          <a:spcPct val="104500"/>
                        </a:lnSpc>
                        <a:spcBef>
                          <a:spcPts val="434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PR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O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DUCT</a:t>
                      </a:r>
                      <a:r>
                        <a:rPr dirty="0" sz="1100" spc="-15"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ON_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EX 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PENCES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5244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TOTAL_INCOME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92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HATURA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ANIK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769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400000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85000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300000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150000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230000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400045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3548684O4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66554456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9176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STRICT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SAIF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769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500000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29000000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140000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2389464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39754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58494944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46655446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4463" y="7421244"/>
          <a:ext cx="6447790" cy="1089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995"/>
                <a:gridCol w="1330959"/>
                <a:gridCol w="1576070"/>
                <a:gridCol w="963295"/>
                <a:gridCol w="1337945"/>
              </a:tblGrid>
              <a:tr h="356996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DEP_NAME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COACH_NAME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NUM_OF_PLAYER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CAPTAIN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TEAM_RATING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HATURA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ANIK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615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STRICT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SAIF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2466" y="4573651"/>
            <a:ext cx="8064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AFTER</a:t>
            </a:r>
            <a:r>
              <a:rPr dirty="0" u="sng" sz="1300" spc="-6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3NF:</a:t>
            </a:r>
            <a:endParaRPr sz="13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9808" y="4953634"/>
          <a:ext cx="6386830" cy="3519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60"/>
                <a:gridCol w="676275"/>
                <a:gridCol w="743585"/>
                <a:gridCol w="825500"/>
                <a:gridCol w="909319"/>
                <a:gridCol w="825500"/>
                <a:gridCol w="833755"/>
                <a:gridCol w="965835"/>
              </a:tblGrid>
              <a:tr h="1554733"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TEAM_NAME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769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MAINTANANCE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COACH_SAL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TICKET-INCOME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PLAYER_SAL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JERSY_INCOME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MATCH_INCOME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3585" marR="76835" indent="-660400">
                        <a:lnSpc>
                          <a:spcPct val="103600"/>
                        </a:lnSpc>
                        <a:spcBef>
                          <a:spcPts val="459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PRODU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CT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O</a:t>
                      </a:r>
                      <a:r>
                        <a:rPr dirty="0" sz="1100" spc="-15" b="1"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_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X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PE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CE  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8419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94029">
                <a:tc>
                  <a:txBody>
                    <a:bodyPr/>
                    <a:lstStyle/>
                    <a:p>
                      <a:pPr marL="227329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400000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9000000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30000000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150000000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40000000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6364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4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45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3548684O4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64691">
                <a:tc>
                  <a:txBody>
                    <a:bodyPr/>
                    <a:lstStyle/>
                    <a:p>
                      <a:pPr marL="194945">
                        <a:lnSpc>
                          <a:spcPts val="130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500000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29000000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140000000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39500000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6364">
                        <a:lnSpc>
                          <a:spcPts val="130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3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9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8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6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7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54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58494944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3795" y="762000"/>
          <a:ext cx="6469380" cy="3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720"/>
                <a:gridCol w="728345"/>
                <a:gridCol w="588645"/>
                <a:gridCol w="593089"/>
                <a:gridCol w="666114"/>
                <a:gridCol w="713739"/>
                <a:gridCol w="788035"/>
                <a:gridCol w="1080769"/>
                <a:gridCol w="748029"/>
              </a:tblGrid>
              <a:tr h="1327657"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DEP_NAME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769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MAINTANANCE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COACH_SAL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TICKET-INCOME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PLAYER_SAL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JERSY_INCOME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MATCH_INCOME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3080" marR="80010" indent="-425450">
                        <a:lnSpc>
                          <a:spcPct val="104500"/>
                        </a:lnSpc>
                        <a:spcBef>
                          <a:spcPts val="44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PRODU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CT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O</a:t>
                      </a:r>
                      <a:r>
                        <a:rPr dirty="0" sz="1100" spc="-15" b="1"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_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X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PE  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NCES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651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TOTAL_INCOME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1377">
                <a:tc>
                  <a:txBody>
                    <a:bodyPr/>
                    <a:lstStyle/>
                    <a:p>
                      <a:pPr algn="r" marR="19875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400000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90000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3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1500000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40000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400045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684O4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430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6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5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4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56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75943">
                <a:tc>
                  <a:txBody>
                    <a:bodyPr/>
                    <a:lstStyle/>
                    <a:p>
                      <a:pPr algn="r" marR="1657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500000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303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140000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39500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386754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594944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430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4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5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4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46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1926" y="2398522"/>
            <a:ext cx="182753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TEAM AND</a:t>
            </a:r>
            <a:r>
              <a:rPr dirty="0" u="sng" sz="1300" spc="-5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ACHIEVEMENT</a:t>
            </a:r>
            <a:endParaRPr sz="13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29995" y="3089401"/>
          <a:ext cx="6323330" cy="242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/>
                <a:gridCol w="727075"/>
                <a:gridCol w="779145"/>
                <a:gridCol w="669290"/>
                <a:gridCol w="672464"/>
                <a:gridCol w="463550"/>
                <a:gridCol w="386079"/>
                <a:gridCol w="386079"/>
                <a:gridCol w="386714"/>
                <a:gridCol w="637539"/>
                <a:gridCol w="605789"/>
              </a:tblGrid>
              <a:tr h="1083944"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DEP_NAME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769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COACH_NAME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7359" marR="86995" indent="-373380">
                        <a:lnSpc>
                          <a:spcPct val="104500"/>
                        </a:lnSpc>
                        <a:spcBef>
                          <a:spcPts val="44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NU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M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_OF_</a:t>
                      </a:r>
                      <a:r>
                        <a:rPr dirty="0" sz="1100" spc="-15" b="1">
                          <a:latin typeface="Carlito"/>
                          <a:cs typeface="Carlito"/>
                        </a:rPr>
                        <a:t>P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L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Y  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ER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651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CAPTAIN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TEAM_RATING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Runs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WIN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LOSE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DRAW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RUNNING_UP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CHAMPION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6656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HATURA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ANIK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700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400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250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5574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STRICT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SAIF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4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7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89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702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350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250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5783047"/>
            <a:ext cx="5759450" cy="581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105"/>
              </a:spcBef>
            </a:pPr>
            <a:r>
              <a:rPr dirty="0" sz="1100" spc="-5" b="1">
                <a:latin typeface="Times New Roman"/>
                <a:cs typeface="Times New Roman"/>
              </a:rPr>
              <a:t>1NF: </a:t>
            </a:r>
            <a:r>
              <a:rPr dirty="0" sz="1100" spc="-5">
                <a:latin typeface="Times New Roman"/>
                <a:cs typeface="Times New Roman"/>
              </a:rPr>
              <a:t>TEAM AND ACHIEVEMENT INFO TABLE IS ALREADY IN 1NF BECAUSE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DO 1NF  THERE HAVE TO </a:t>
            </a:r>
            <a:r>
              <a:rPr dirty="0" sz="1100">
                <a:latin typeface="Times New Roman"/>
                <a:cs typeface="Times New Roman"/>
              </a:rPr>
              <a:t>BE </a:t>
            </a:r>
            <a:r>
              <a:rPr dirty="0" sz="1100" spc="-5">
                <a:latin typeface="Times New Roman"/>
                <a:cs typeface="Times New Roman"/>
              </a:rPr>
              <a:t>MULTIVALUE BUT AS </a:t>
            </a:r>
            <a:r>
              <a:rPr dirty="0" sz="1100">
                <a:latin typeface="Times New Roman"/>
                <a:cs typeface="Times New Roman"/>
              </a:rPr>
              <a:t>THERE </a:t>
            </a:r>
            <a:r>
              <a:rPr dirty="0" sz="1100" spc="-5">
                <a:latin typeface="Times New Roman"/>
                <a:cs typeface="Times New Roman"/>
              </a:rPr>
              <a:t>IS NO MULTIVALUE </a:t>
            </a:r>
            <a:r>
              <a:rPr dirty="0" sz="1100">
                <a:latin typeface="Times New Roman"/>
                <a:cs typeface="Times New Roman"/>
              </a:rPr>
              <a:t>SO WE </a:t>
            </a:r>
            <a:r>
              <a:rPr dirty="0" sz="1100" spc="-5">
                <a:latin typeface="Times New Roman"/>
                <a:cs typeface="Times New Roman"/>
              </a:rPr>
              <a:t>DON’T  HAVE TO DO 1NF(FIRST NORMAL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FORM)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4276" y="984503"/>
          <a:ext cx="6409690" cy="81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9575"/>
                <a:gridCol w="3451225"/>
              </a:tblGrid>
              <a:tr h="26542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TEAM_NAME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TOTAL_INCOME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655456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5175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455446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2466" y="894334"/>
            <a:ext cx="8064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AFTER</a:t>
            </a:r>
            <a:r>
              <a:rPr dirty="0" u="sng" sz="1300" spc="-6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2NF:</a:t>
            </a:r>
            <a:endParaRPr sz="13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6551" y="3796919"/>
          <a:ext cx="6562090" cy="121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344"/>
                <a:gridCol w="772794"/>
                <a:gridCol w="664844"/>
                <a:gridCol w="786130"/>
                <a:gridCol w="949325"/>
                <a:gridCol w="1052830"/>
                <a:gridCol w="1470659"/>
              </a:tblGrid>
              <a:tr h="399287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DEP_NAME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Runs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WIN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LOSE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DRAW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RUNNING_UP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CHAMPION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3004"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5000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700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400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250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287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4789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702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350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250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5287747"/>
            <a:ext cx="587121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 spc="-5" b="1">
                <a:latin typeface="Times New Roman"/>
                <a:cs typeface="Times New Roman"/>
              </a:rPr>
              <a:t>3NF: </a:t>
            </a:r>
            <a:r>
              <a:rPr dirty="0" sz="1100" spc="-5">
                <a:latin typeface="Times New Roman"/>
                <a:cs typeface="Times New Roman"/>
              </a:rPr>
              <a:t>IN THIS TABLE </a:t>
            </a:r>
            <a:r>
              <a:rPr dirty="0" sz="1100">
                <a:latin typeface="Times New Roman"/>
                <a:cs typeface="Times New Roman"/>
              </a:rPr>
              <a:t>THERE </a:t>
            </a:r>
            <a:r>
              <a:rPr dirty="0" sz="1100" spc="-5">
                <a:latin typeface="Times New Roman"/>
                <a:cs typeface="Times New Roman"/>
              </a:rPr>
              <a:t>IS NO NEED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5">
                <a:latin typeface="Times New Roman"/>
                <a:cs typeface="Times New Roman"/>
              </a:rPr>
              <a:t>DO </a:t>
            </a:r>
            <a:r>
              <a:rPr dirty="0" sz="1100" spc="-5">
                <a:latin typeface="Times New Roman"/>
                <a:cs typeface="Times New Roman"/>
              </a:rPr>
              <a:t>3NF(THIRD NORMAL </a:t>
            </a:r>
            <a:r>
              <a:rPr dirty="0" sz="1100">
                <a:latin typeface="Times New Roman"/>
                <a:cs typeface="Times New Roman"/>
              </a:rPr>
              <a:t>FORM) </a:t>
            </a:r>
            <a:r>
              <a:rPr dirty="0" sz="1100" spc="-5">
                <a:latin typeface="Times New Roman"/>
                <a:cs typeface="Times New Roman"/>
              </a:rPr>
              <a:t>BECAUSE </a:t>
            </a:r>
            <a:r>
              <a:rPr dirty="0" sz="1100" spc="-10">
                <a:latin typeface="Times New Roman"/>
                <a:cs typeface="Times New Roman"/>
              </a:rPr>
              <a:t>NO  NON- </a:t>
            </a:r>
            <a:r>
              <a:rPr dirty="0" sz="1100" spc="-5">
                <a:latin typeface="Times New Roman"/>
                <a:cs typeface="Times New Roman"/>
              </a:rPr>
              <a:t>PRIMARY KEY ATTRIBUTE IS TRANSITIVELY DEPENDENT ON PRIMARY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KEY.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3419" y="1696466"/>
          <a:ext cx="6391910" cy="1477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318260"/>
                <a:gridCol w="1563369"/>
                <a:gridCol w="951864"/>
                <a:gridCol w="1327150"/>
              </a:tblGrid>
              <a:tr h="484632"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DEP_NAME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COACH_NAME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NUM_OF_PLAYER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CAPTAIN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TEAM_RATING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1396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HATURA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ANIK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631"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STRICT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SAIF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5189"/>
            <a:ext cx="2654935" cy="1239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Creation</a:t>
            </a:r>
            <a:endParaRPr sz="2000">
              <a:latin typeface="Times New Roman"/>
              <a:cs typeface="Times New Roman"/>
            </a:endParaRPr>
          </a:p>
          <a:p>
            <a:pPr marL="501650" marR="5080" indent="-32384">
              <a:lnSpc>
                <a:spcPct val="112700"/>
              </a:lnSpc>
              <a:spcBef>
                <a:spcPts val="1155"/>
              </a:spcBef>
            </a:pPr>
            <a:r>
              <a:rPr dirty="0" sz="1100">
                <a:latin typeface="Carlito"/>
                <a:cs typeface="Carlito"/>
              </a:rPr>
              <a:t>1. </a:t>
            </a:r>
            <a:r>
              <a:rPr dirty="0" sz="1100" spc="-5">
                <a:latin typeface="Carlito"/>
                <a:cs typeface="Carlito"/>
              </a:rPr>
              <a:t>Create </a:t>
            </a:r>
            <a:r>
              <a:rPr dirty="0" sz="1100">
                <a:latin typeface="Carlito"/>
                <a:cs typeface="Carlito"/>
              </a:rPr>
              <a:t>table </a:t>
            </a:r>
            <a:r>
              <a:rPr dirty="0" sz="1100" spc="-5">
                <a:latin typeface="Carlito"/>
                <a:cs typeface="Carlito"/>
              </a:rPr>
              <a:t>T_Total_Income(  Team_name varchar2 (50) NOT NULL,  Total_Income number(20) NOT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NULL</a:t>
            </a:r>
            <a:endParaRPr sz="11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215"/>
              </a:spcBef>
            </a:pPr>
            <a:r>
              <a:rPr dirty="0" sz="1100">
                <a:latin typeface="Carlito"/>
                <a:cs typeface="Carlito"/>
              </a:rPr>
              <a:t>);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5518784"/>
            <a:ext cx="2880360" cy="2999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2. </a:t>
            </a:r>
            <a:r>
              <a:rPr dirty="0" sz="1100" spc="-5">
                <a:latin typeface="Times New Roman"/>
                <a:cs typeface="Times New Roman"/>
              </a:rPr>
              <a:t>Create table</a:t>
            </a:r>
            <a:r>
              <a:rPr dirty="0" sz="1100" spc="-1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T_Financial_info(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85900"/>
              </a:lnSpc>
              <a:spcBef>
                <a:spcPts val="5"/>
              </a:spcBef>
            </a:pPr>
            <a:r>
              <a:rPr dirty="0" sz="1100">
                <a:latin typeface="Times New Roman"/>
                <a:cs typeface="Times New Roman"/>
              </a:rPr>
              <a:t>Team_name </a:t>
            </a:r>
            <a:r>
              <a:rPr dirty="0" sz="1100" spc="-5">
                <a:latin typeface="Times New Roman"/>
                <a:cs typeface="Times New Roman"/>
              </a:rPr>
              <a:t>varchar2(50) NOT NULL,  Ticket_income number (20) NOT NULL,  Jercy_income number(20) NOT NULL,  Match_Winning_income number(20) NOT NULL,  Coach_Sal number(20) </a:t>
            </a:r>
            <a:r>
              <a:rPr dirty="0" sz="1100" spc="-10">
                <a:latin typeface="Times New Roman"/>
                <a:cs typeface="Times New Roman"/>
              </a:rPr>
              <a:t>NOT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NULL,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Player_Sal number(20) </a:t>
            </a:r>
            <a:r>
              <a:rPr dirty="0" sz="1100" spc="-10">
                <a:latin typeface="Times New Roman"/>
                <a:cs typeface="Times New Roman"/>
              </a:rPr>
              <a:t>NOT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NULL,</a:t>
            </a:r>
            <a:endParaRPr sz="1100">
              <a:latin typeface="Times New Roman"/>
              <a:cs typeface="Times New Roman"/>
            </a:endParaRPr>
          </a:p>
          <a:p>
            <a:pPr marL="12700" marR="266700">
              <a:lnSpc>
                <a:spcPct val="185500"/>
              </a:lnSpc>
              <a:spcBef>
                <a:spcPts val="15"/>
              </a:spcBef>
            </a:pPr>
            <a:r>
              <a:rPr dirty="0" sz="1100" spc="-5">
                <a:latin typeface="Times New Roman"/>
                <a:cs typeface="Times New Roman"/>
              </a:rPr>
              <a:t>Production_expense number(20) NOT NULL,  Material number(20) NOT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NULL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2147570"/>
            <a:ext cx="5937250" cy="261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4532502"/>
            <a:ext cx="4163060" cy="1128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3. </a:t>
            </a:r>
            <a:r>
              <a:rPr dirty="0" sz="1100" spc="-5">
                <a:latin typeface="Times New Roman"/>
                <a:cs typeface="Times New Roman"/>
              </a:rPr>
              <a:t>Create table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T_Players(</a:t>
            </a:r>
            <a:endParaRPr sz="1100">
              <a:latin typeface="Times New Roman"/>
              <a:cs typeface="Times New Roman"/>
            </a:endParaRPr>
          </a:p>
          <a:p>
            <a:pPr marL="82550" marR="5080">
              <a:lnSpc>
                <a:spcPts val="2460"/>
              </a:lnSpc>
              <a:spcBef>
                <a:spcPts val="259"/>
              </a:spcBef>
            </a:pPr>
            <a:r>
              <a:rPr dirty="0" sz="1100" spc="-5">
                <a:latin typeface="Times New Roman"/>
                <a:cs typeface="Times New Roman"/>
              </a:rPr>
              <a:t>Players_id number </a:t>
            </a:r>
            <a:r>
              <a:rPr dirty="0" sz="1100">
                <a:latin typeface="Times New Roman"/>
                <a:cs typeface="Times New Roman"/>
              </a:rPr>
              <a:t>(5) </a:t>
            </a:r>
            <a:r>
              <a:rPr dirty="0" sz="1100" spc="-10">
                <a:latin typeface="Times New Roman"/>
                <a:cs typeface="Times New Roman"/>
              </a:rPr>
              <a:t>CONSTRAINT </a:t>
            </a:r>
            <a:r>
              <a:rPr dirty="0" sz="1100" spc="-5">
                <a:latin typeface="Times New Roman"/>
                <a:cs typeface="Times New Roman"/>
              </a:rPr>
              <a:t>Players_id_PK PRIMARY KEY,  </a:t>
            </a:r>
            <a:r>
              <a:rPr dirty="0" sz="1100">
                <a:latin typeface="Times New Roman"/>
                <a:cs typeface="Times New Roman"/>
              </a:rPr>
              <a:t>Team_name </a:t>
            </a:r>
            <a:r>
              <a:rPr dirty="0" sz="1100" spc="-5">
                <a:latin typeface="Times New Roman"/>
                <a:cs typeface="Times New Roman"/>
              </a:rPr>
              <a:t>varchar2(50) NOT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NULL</a:t>
            </a:r>
            <a:endParaRPr sz="11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855"/>
              </a:spcBef>
            </a:pPr>
            <a:r>
              <a:rPr dirty="0" sz="1100">
                <a:latin typeface="Times New Roman"/>
                <a:cs typeface="Times New Roman"/>
              </a:rPr>
              <a:t>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226819"/>
            <a:ext cx="5937250" cy="2552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1600" y="5800344"/>
            <a:ext cx="5943600" cy="258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92556"/>
            <a:ext cx="4395470" cy="3808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4. </a:t>
            </a:r>
            <a:r>
              <a:rPr dirty="0" sz="1100" spc="-5">
                <a:latin typeface="Times New Roman"/>
                <a:cs typeface="Times New Roman"/>
              </a:rPr>
              <a:t>Create table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player_info(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name varchar2(40) NOT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NULL,</a:t>
            </a:r>
            <a:endParaRPr sz="1100">
              <a:latin typeface="Times New Roman"/>
              <a:cs typeface="Times New Roman"/>
            </a:endParaRPr>
          </a:p>
          <a:p>
            <a:pPr marL="12700" marR="5080" indent="175260">
              <a:lnSpc>
                <a:spcPct val="110000"/>
              </a:lnSpc>
              <a:spcBef>
                <a:spcPts val="1000"/>
              </a:spcBef>
            </a:pPr>
            <a:r>
              <a:rPr dirty="0" sz="1100" spc="-5">
                <a:latin typeface="Times New Roman"/>
                <a:cs typeface="Times New Roman"/>
              </a:rPr>
              <a:t>Players_id number(5) CONSTRAINT Player_info_id_FK REFERENCES  T_Players(players_id),</a:t>
            </a:r>
            <a:endParaRPr sz="1100">
              <a:latin typeface="Times New Roman"/>
              <a:cs typeface="Times New Roman"/>
            </a:endParaRPr>
          </a:p>
          <a:p>
            <a:pPr marL="187325" marR="2161540">
              <a:lnSpc>
                <a:spcPct val="1859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attributes varchar2(40) NOT NULL,  </a:t>
            </a:r>
            <a:r>
              <a:rPr dirty="0" sz="1100">
                <a:latin typeface="Times New Roman"/>
                <a:cs typeface="Times New Roman"/>
              </a:rPr>
              <a:t>age </a:t>
            </a:r>
            <a:r>
              <a:rPr dirty="0" sz="1100" spc="-5">
                <a:latin typeface="Times New Roman"/>
                <a:cs typeface="Times New Roman"/>
              </a:rPr>
              <a:t>number(2) NOT </a:t>
            </a:r>
            <a:r>
              <a:rPr dirty="0" sz="1100" spc="-10">
                <a:latin typeface="Times New Roman"/>
                <a:cs typeface="Times New Roman"/>
              </a:rPr>
              <a:t>NULL,  </a:t>
            </a:r>
            <a:r>
              <a:rPr dirty="0" sz="1100" spc="-5">
                <a:latin typeface="Times New Roman"/>
                <a:cs typeface="Times New Roman"/>
              </a:rPr>
              <a:t>join_date date NOT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NULL,</a:t>
            </a:r>
            <a:endParaRPr sz="1100">
              <a:latin typeface="Times New Roman"/>
              <a:cs typeface="Times New Roman"/>
            </a:endParaRPr>
          </a:p>
          <a:p>
            <a:pPr marL="187325" marR="2027555">
              <a:lnSpc>
                <a:spcPct val="1857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Jersy_number number(3) NOT NULL,  Rewards number(3) DEFAULT </a:t>
            </a:r>
            <a:r>
              <a:rPr dirty="0" sz="1100">
                <a:latin typeface="Times New Roman"/>
                <a:cs typeface="Times New Roman"/>
              </a:rPr>
              <a:t>0,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Sal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number(12),</a:t>
            </a:r>
            <a:endParaRPr sz="1100">
              <a:latin typeface="Times New Roman"/>
              <a:cs typeface="Times New Roman"/>
            </a:endParaRPr>
          </a:p>
          <a:p>
            <a:pPr marL="152400" marR="2438400" indent="34925">
              <a:lnSpc>
                <a:spcPts val="2460"/>
              </a:lnSpc>
              <a:spcBef>
                <a:spcPts val="260"/>
              </a:spcBef>
            </a:pPr>
            <a:r>
              <a:rPr dirty="0" sz="1100" spc="-5">
                <a:latin typeface="Times New Roman"/>
                <a:cs typeface="Times New Roman"/>
              </a:rPr>
              <a:t>Rating number(1) NOT NULL,  Team_name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varchar2(40)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100">
                <a:latin typeface="Times New Roman"/>
                <a:cs typeface="Times New Roman"/>
              </a:rPr>
              <a:t>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4840223"/>
            <a:ext cx="5937250" cy="2317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828546"/>
            <a:ext cx="2305050" cy="268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5. </a:t>
            </a:r>
            <a:r>
              <a:rPr dirty="0" sz="1100" spc="-5">
                <a:latin typeface="Times New Roman"/>
                <a:cs typeface="Times New Roman"/>
              </a:rPr>
              <a:t>Create table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Team_achivement(</a:t>
            </a:r>
            <a:endParaRPr sz="1100">
              <a:latin typeface="Times New Roman"/>
              <a:cs typeface="Times New Roman"/>
            </a:endParaRPr>
          </a:p>
          <a:p>
            <a:pPr marL="47625" marR="5080">
              <a:lnSpc>
                <a:spcPts val="2460"/>
              </a:lnSpc>
              <a:spcBef>
                <a:spcPts val="260"/>
              </a:spcBef>
            </a:pPr>
            <a:r>
              <a:rPr dirty="0" sz="1100">
                <a:latin typeface="Times New Roman"/>
                <a:cs typeface="Times New Roman"/>
              </a:rPr>
              <a:t>Team_name varchar2 </a:t>
            </a:r>
            <a:r>
              <a:rPr dirty="0" sz="1100" spc="-5">
                <a:latin typeface="Times New Roman"/>
                <a:cs typeface="Times New Roman"/>
              </a:rPr>
              <a:t>(40) NOT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NULL,  </a:t>
            </a:r>
            <a:r>
              <a:rPr dirty="0" sz="1100">
                <a:latin typeface="Times New Roman"/>
                <a:cs typeface="Times New Roman"/>
              </a:rPr>
              <a:t>Win </a:t>
            </a:r>
            <a:r>
              <a:rPr dirty="0" sz="1100" spc="-5">
                <a:latin typeface="Times New Roman"/>
                <a:cs typeface="Times New Roman"/>
              </a:rPr>
              <a:t>number </a:t>
            </a:r>
            <a:r>
              <a:rPr dirty="0" sz="1100">
                <a:latin typeface="Times New Roman"/>
                <a:cs typeface="Times New Roman"/>
              </a:rPr>
              <a:t>(3) </a:t>
            </a:r>
            <a:r>
              <a:rPr dirty="0" sz="1100" spc="-5">
                <a:latin typeface="Times New Roman"/>
                <a:cs typeface="Times New Roman"/>
              </a:rPr>
              <a:t>NOT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NULL,</a:t>
            </a:r>
            <a:endParaRPr sz="11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860"/>
              </a:spcBef>
            </a:pPr>
            <a:r>
              <a:rPr dirty="0" sz="1100">
                <a:latin typeface="Times New Roman"/>
                <a:cs typeface="Times New Roman"/>
              </a:rPr>
              <a:t>Lose </a:t>
            </a:r>
            <a:r>
              <a:rPr dirty="0" sz="1100" spc="-5">
                <a:latin typeface="Times New Roman"/>
                <a:cs typeface="Times New Roman"/>
              </a:rPr>
              <a:t>number(3) NOT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NULL,</a:t>
            </a:r>
            <a:endParaRPr sz="1100">
              <a:latin typeface="Times New Roman"/>
              <a:cs typeface="Times New Roman"/>
            </a:endParaRPr>
          </a:p>
          <a:p>
            <a:pPr marL="12700" marR="186055" indent="34925">
              <a:lnSpc>
                <a:spcPct val="1861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Tie_match number(3) </a:t>
            </a:r>
            <a:r>
              <a:rPr dirty="0" sz="1100" spc="-10">
                <a:latin typeface="Times New Roman"/>
                <a:cs typeface="Times New Roman"/>
              </a:rPr>
              <a:t>NOT </a:t>
            </a:r>
            <a:r>
              <a:rPr dirty="0" sz="1100" spc="-5">
                <a:latin typeface="Times New Roman"/>
                <a:cs typeface="Times New Roman"/>
              </a:rPr>
              <a:t>NULL,  </a:t>
            </a:r>
            <a:r>
              <a:rPr dirty="0" sz="1100">
                <a:latin typeface="Times New Roman"/>
                <a:cs typeface="Times New Roman"/>
              </a:rPr>
              <a:t>Champion </a:t>
            </a:r>
            <a:r>
              <a:rPr dirty="0" sz="1100" spc="-5">
                <a:latin typeface="Times New Roman"/>
                <a:cs typeface="Times New Roman"/>
              </a:rPr>
              <a:t>number </a:t>
            </a:r>
            <a:r>
              <a:rPr dirty="0" sz="1100">
                <a:latin typeface="Times New Roman"/>
                <a:cs typeface="Times New Roman"/>
              </a:rPr>
              <a:t>(3) </a:t>
            </a:r>
            <a:r>
              <a:rPr dirty="0" sz="1100" spc="-10">
                <a:latin typeface="Times New Roman"/>
                <a:cs typeface="Times New Roman"/>
              </a:rPr>
              <a:t>NOT </a:t>
            </a:r>
            <a:r>
              <a:rPr dirty="0" sz="1100" spc="-5">
                <a:latin typeface="Times New Roman"/>
                <a:cs typeface="Times New Roman"/>
              </a:rPr>
              <a:t>NULL,  </a:t>
            </a:r>
            <a:r>
              <a:rPr dirty="0" sz="1100">
                <a:latin typeface="Times New Roman"/>
                <a:cs typeface="Times New Roman"/>
              </a:rPr>
              <a:t>Runners_up </a:t>
            </a:r>
            <a:r>
              <a:rPr dirty="0" sz="1100" spc="-5">
                <a:latin typeface="Times New Roman"/>
                <a:cs typeface="Times New Roman"/>
              </a:rPr>
              <a:t>number(3) </a:t>
            </a:r>
            <a:r>
              <a:rPr dirty="0" sz="1100" spc="-10">
                <a:latin typeface="Times New Roman"/>
                <a:cs typeface="Times New Roman"/>
              </a:rPr>
              <a:t>NOT </a:t>
            </a:r>
            <a:r>
              <a:rPr dirty="0" sz="1100" spc="-5">
                <a:latin typeface="Times New Roman"/>
                <a:cs typeface="Times New Roman"/>
              </a:rPr>
              <a:t>NULL,  </a:t>
            </a:r>
            <a:r>
              <a:rPr dirty="0" sz="1100">
                <a:latin typeface="Times New Roman"/>
                <a:cs typeface="Times New Roman"/>
              </a:rPr>
              <a:t>Runs</a:t>
            </a:r>
            <a:r>
              <a:rPr dirty="0" sz="1100" spc="-5">
                <a:latin typeface="Times New Roman"/>
                <a:cs typeface="Times New Roman"/>
              </a:rPr>
              <a:t> number(3)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4655820"/>
            <a:ext cx="5937250" cy="2469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92556"/>
            <a:ext cx="4109720" cy="1129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6. </a:t>
            </a:r>
            <a:r>
              <a:rPr dirty="0" sz="1100" spc="-5">
                <a:latin typeface="Times New Roman"/>
                <a:cs typeface="Times New Roman"/>
              </a:rPr>
              <a:t>Create table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T_Coach(</a:t>
            </a:r>
            <a:endParaRPr sz="1100">
              <a:latin typeface="Times New Roman"/>
              <a:cs typeface="Times New Roman"/>
            </a:endParaRPr>
          </a:p>
          <a:p>
            <a:pPr marL="47625" marR="5080">
              <a:lnSpc>
                <a:spcPct val="185500"/>
              </a:lnSpc>
              <a:spcBef>
                <a:spcPts val="15"/>
              </a:spcBef>
            </a:pPr>
            <a:r>
              <a:rPr dirty="0" sz="1100" spc="-5">
                <a:latin typeface="Times New Roman"/>
                <a:cs typeface="Times New Roman"/>
              </a:rPr>
              <a:t>Coach_id number(5) CONSTRAINT </a:t>
            </a:r>
            <a:r>
              <a:rPr dirty="0" sz="1100">
                <a:latin typeface="Times New Roman"/>
                <a:cs typeface="Times New Roman"/>
              </a:rPr>
              <a:t>T_coach_id_PK </a:t>
            </a:r>
            <a:r>
              <a:rPr dirty="0" sz="1100" spc="-5">
                <a:latin typeface="Times New Roman"/>
                <a:cs typeface="Times New Roman"/>
              </a:rPr>
              <a:t>PRIMARY KEY,  </a:t>
            </a:r>
            <a:r>
              <a:rPr dirty="0" sz="1100">
                <a:latin typeface="Times New Roman"/>
                <a:cs typeface="Times New Roman"/>
              </a:rPr>
              <a:t>Team_name </a:t>
            </a:r>
            <a:r>
              <a:rPr dirty="0" sz="1100" spc="-5">
                <a:latin typeface="Times New Roman"/>
                <a:cs typeface="Times New Roman"/>
              </a:rPr>
              <a:t>varchar2(50) NOT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NULL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61413"/>
            <a:ext cx="5937250" cy="263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4948428"/>
            <a:ext cx="5943600" cy="2596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92556"/>
            <a:ext cx="5414645" cy="39357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7. </a:t>
            </a:r>
            <a:r>
              <a:rPr dirty="0" sz="1100" spc="-5">
                <a:latin typeface="Times New Roman"/>
                <a:cs typeface="Times New Roman"/>
              </a:rPr>
              <a:t>Create table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coach_info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(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name varchar2(50) NOT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NULL,</a:t>
            </a:r>
            <a:endParaRPr sz="1100">
              <a:latin typeface="Times New Roman"/>
              <a:cs typeface="Times New Roman"/>
            </a:endParaRPr>
          </a:p>
          <a:p>
            <a:pPr marL="82550" marR="5080">
              <a:lnSpc>
                <a:spcPct val="1855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Coach_id number(5) </a:t>
            </a:r>
            <a:r>
              <a:rPr dirty="0" sz="1100" spc="-10">
                <a:latin typeface="Times New Roman"/>
                <a:cs typeface="Times New Roman"/>
              </a:rPr>
              <a:t>CONSTRAINT </a:t>
            </a:r>
            <a:r>
              <a:rPr dirty="0" sz="1100" spc="-5">
                <a:latin typeface="Times New Roman"/>
                <a:cs typeface="Times New Roman"/>
              </a:rPr>
              <a:t>coach_info_id_FK REFERENCES T_Coach(Coach_id </a:t>
            </a:r>
            <a:r>
              <a:rPr dirty="0" sz="1100">
                <a:latin typeface="Times New Roman"/>
                <a:cs typeface="Times New Roman"/>
              </a:rPr>
              <a:t>),  </a:t>
            </a:r>
            <a:r>
              <a:rPr dirty="0" sz="1100" spc="-5">
                <a:latin typeface="Times New Roman"/>
                <a:cs typeface="Times New Roman"/>
              </a:rPr>
              <a:t>coach_sal number(9) DEFAULT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8000000,</a:t>
            </a:r>
            <a:endParaRPr sz="1100">
              <a:latin typeface="Times New Roman"/>
              <a:cs typeface="Times New Roman"/>
            </a:endParaRPr>
          </a:p>
          <a:p>
            <a:pPr marL="47625" marR="2997200" indent="34925">
              <a:lnSpc>
                <a:spcPct val="1859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coach_wining number(3) NOT NULL,  </a:t>
            </a:r>
            <a:r>
              <a:rPr dirty="0" sz="1100">
                <a:latin typeface="Times New Roman"/>
                <a:cs typeface="Times New Roman"/>
              </a:rPr>
              <a:t>coach_losing </a:t>
            </a:r>
            <a:r>
              <a:rPr dirty="0" sz="1100" spc="-5">
                <a:latin typeface="Times New Roman"/>
                <a:cs typeface="Times New Roman"/>
              </a:rPr>
              <a:t>number(3) NOT NULL,  coach_draw number(3) NOT NULL,  </a:t>
            </a:r>
            <a:r>
              <a:rPr dirty="0" sz="1100">
                <a:latin typeface="Times New Roman"/>
                <a:cs typeface="Times New Roman"/>
              </a:rPr>
              <a:t>coach_Cup_Win </a:t>
            </a:r>
            <a:r>
              <a:rPr dirty="0" sz="1100" spc="-5">
                <a:latin typeface="Times New Roman"/>
                <a:cs typeface="Times New Roman"/>
              </a:rPr>
              <a:t>number(3) NOT NULL,  join_date varchar2(40) </a:t>
            </a:r>
            <a:r>
              <a:rPr dirty="0" sz="1100" spc="-10">
                <a:latin typeface="Times New Roman"/>
                <a:cs typeface="Times New Roman"/>
              </a:rPr>
              <a:t>NOT </a:t>
            </a:r>
            <a:r>
              <a:rPr dirty="0" sz="1100" spc="-5">
                <a:latin typeface="Times New Roman"/>
                <a:cs typeface="Times New Roman"/>
              </a:rPr>
              <a:t>NULL,  Coach_Rating number(3) NOT NULL,  </a:t>
            </a:r>
            <a:r>
              <a:rPr dirty="0" sz="1100">
                <a:latin typeface="Times New Roman"/>
                <a:cs typeface="Times New Roman"/>
              </a:rPr>
              <a:t>Team_name</a:t>
            </a:r>
            <a:r>
              <a:rPr dirty="0" sz="1100" spc="-5">
                <a:latin typeface="Times New Roman"/>
                <a:cs typeface="Times New Roman"/>
              </a:rPr>
              <a:t> varchar2(40)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Times New Roman"/>
                <a:cs typeface="Times New Roman"/>
              </a:rPr>
              <a:t>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4966970"/>
            <a:ext cx="5937250" cy="266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5454" y="882142"/>
            <a:ext cx="3277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001F5F"/>
                </a:solidFill>
                <a:latin typeface="Times New Roman"/>
                <a:cs typeface="Times New Roman"/>
              </a:rPr>
              <a:t>TABLE </a:t>
            </a:r>
            <a:r>
              <a:rPr dirty="0" sz="2400" b="1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dirty="0" sz="2400" spc="-120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1F5F"/>
                </a:solidFill>
                <a:latin typeface="Times New Roman"/>
                <a:cs typeface="Times New Roman"/>
              </a:rPr>
              <a:t>CONTENTS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9316" y="1850389"/>
          <a:ext cx="6009005" cy="4707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1595"/>
                <a:gridCol w="857885"/>
              </a:tblGrid>
              <a:tr h="284988">
                <a:tc>
                  <a:txBody>
                    <a:bodyPr/>
                    <a:lstStyle/>
                    <a:p>
                      <a:pPr algn="ctr" marR="287655">
                        <a:lnSpc>
                          <a:spcPts val="206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TOPICS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4470C4"/>
                      </a:solidFill>
                      <a:prstDash val="solid"/>
                    </a:lnL>
                    <a:lnT w="6350">
                      <a:solidFill>
                        <a:srgbClr val="4470C4"/>
                      </a:solidFill>
                      <a:prstDash val="solid"/>
                    </a:lnT>
                    <a:lnB w="6350">
                      <a:solidFill>
                        <a:srgbClr val="4470C4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167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Page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R w="6350">
                      <a:solidFill>
                        <a:srgbClr val="4470C4"/>
                      </a:solidFill>
                      <a:prstDash val="solid"/>
                    </a:lnR>
                    <a:lnT w="6350">
                      <a:solidFill>
                        <a:srgbClr val="4470C4"/>
                      </a:solidFill>
                      <a:prstDash val="solid"/>
                    </a:lnT>
                    <a:lnB w="6350">
                      <a:solidFill>
                        <a:srgbClr val="4470C4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451104">
                <a:tc>
                  <a:txBody>
                    <a:bodyPr/>
                    <a:lstStyle/>
                    <a:p>
                      <a:pPr marL="299720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1.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Cover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Page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4470C4"/>
                      </a:solidFill>
                      <a:prstDash val="solid"/>
                    </a:lnT>
                    <a:lnB w="9525">
                      <a:solidFill>
                        <a:srgbClr val="8EAADB"/>
                      </a:solidFill>
                      <a:prstDash val="soli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4470C4"/>
                      </a:solidFill>
                      <a:prstDash val="solid"/>
                    </a:lnT>
                    <a:lnB w="9525">
                      <a:solidFill>
                        <a:srgbClr val="8EAADB"/>
                      </a:solidFill>
                      <a:prstDash val="solid"/>
                    </a:lnB>
                    <a:solidFill>
                      <a:srgbClr val="D9E0F3"/>
                    </a:solidFill>
                  </a:tcPr>
                </a:tc>
              </a:tr>
              <a:tr h="406907">
                <a:tc>
                  <a:txBody>
                    <a:bodyPr/>
                    <a:lstStyle/>
                    <a:p>
                      <a:pPr marL="299720">
                        <a:lnSpc>
                          <a:spcPts val="131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2.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Table 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1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Contents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9525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31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9525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</a:tcPr>
                </a:tc>
              </a:tr>
              <a:tr h="393573">
                <a:tc>
                  <a:txBody>
                    <a:bodyPr/>
                    <a:lstStyle/>
                    <a:p>
                      <a:pPr marL="299720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3.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Project</a:t>
                      </a:r>
                      <a:r>
                        <a:rPr dirty="0" sz="11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Description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0F3"/>
                    </a:solidFill>
                  </a:tcPr>
                </a:tc>
              </a:tr>
              <a:tr h="405384">
                <a:tc>
                  <a:txBody>
                    <a:bodyPr/>
                    <a:lstStyle/>
                    <a:p>
                      <a:pPr marL="299720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4.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ER</a:t>
                      </a:r>
                      <a:r>
                        <a:rPr dirty="0" sz="11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Diagram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</a:tcPr>
                </a:tc>
              </a:tr>
              <a:tr h="393192">
                <a:tc>
                  <a:txBody>
                    <a:bodyPr/>
                    <a:lstStyle/>
                    <a:p>
                      <a:pPr marL="299720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5.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Case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Study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0F3"/>
                    </a:solidFill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299720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6.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Normalization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</a:tcPr>
                </a:tc>
              </a:tr>
              <a:tr h="394715">
                <a:tc>
                  <a:txBody>
                    <a:bodyPr/>
                    <a:lstStyle/>
                    <a:p>
                      <a:pPr marL="29972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7.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Table</a:t>
                      </a:r>
                      <a:r>
                        <a:rPr dirty="0" sz="11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Creation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14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0F3"/>
                    </a:solidFill>
                  </a:tcPr>
                </a:tc>
              </a:tr>
              <a:tr h="394970">
                <a:tc>
                  <a:txBody>
                    <a:bodyPr/>
                    <a:lstStyle/>
                    <a:p>
                      <a:pPr marL="299720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8. 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Data</a:t>
                      </a:r>
                      <a:r>
                        <a:rPr dirty="0" sz="11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Insertion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</a:tcPr>
                </a:tc>
              </a:tr>
              <a:tr h="393191">
                <a:tc>
                  <a:txBody>
                    <a:bodyPr/>
                    <a:lstStyle/>
                    <a:p>
                      <a:pPr marL="29972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9.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 View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0F3"/>
                    </a:solidFill>
                  </a:tcPr>
                </a:tc>
              </a:tr>
              <a:tr h="393192">
                <a:tc>
                  <a:txBody>
                    <a:bodyPr/>
                    <a:lstStyle/>
                    <a:p>
                      <a:pPr marL="29972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10.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 Sequence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32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</a:tcPr>
                </a:tc>
              </a:tr>
              <a:tr h="394716">
                <a:tc>
                  <a:txBody>
                    <a:bodyPr/>
                    <a:lstStyle/>
                    <a:p>
                      <a:pPr marL="299720">
                        <a:lnSpc>
                          <a:spcPts val="130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11.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 Conclusion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0F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30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33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0F3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34861" y="9461627"/>
            <a:ext cx="6642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5" i="1">
                <a:latin typeface="Carlito"/>
                <a:cs typeface="Carlito"/>
              </a:rPr>
              <a:t>Page </a:t>
            </a:r>
            <a:fld id="{81D60167-4931-47E6-BA6A-407CBD079E47}" type="slidenum">
              <a:rPr dirty="0" sz="1000" spc="-5" i="1">
                <a:latin typeface="Carlito"/>
                <a:cs typeface="Carlito"/>
              </a:rPr>
              <a:t>1</a:t>
            </a:fld>
            <a:r>
              <a:rPr dirty="0" sz="1000" spc="-5" i="1">
                <a:latin typeface="Carlito"/>
                <a:cs typeface="Carlito"/>
              </a:rPr>
              <a:t> of</a:t>
            </a:r>
            <a:r>
              <a:rPr dirty="0" sz="1000" spc="-65" i="1">
                <a:latin typeface="Carlito"/>
                <a:cs typeface="Carlito"/>
              </a:rPr>
              <a:t> </a:t>
            </a:r>
            <a:r>
              <a:rPr dirty="0" sz="1000" spc="-5" i="1">
                <a:latin typeface="Carlito"/>
                <a:cs typeface="Carlito"/>
              </a:rPr>
              <a:t>35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7630" y="3672966"/>
            <a:ext cx="4970145" cy="2064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8. </a:t>
            </a:r>
            <a:r>
              <a:rPr dirty="0" sz="1100" spc="-5">
                <a:latin typeface="Times New Roman"/>
                <a:cs typeface="Times New Roman"/>
              </a:rPr>
              <a:t>Create table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Team(</a:t>
            </a:r>
            <a:endParaRPr sz="1100">
              <a:latin typeface="Times New Roman"/>
              <a:cs typeface="Times New Roman"/>
            </a:endParaRPr>
          </a:p>
          <a:p>
            <a:pPr marL="12700" marR="2522855" indent="1270">
              <a:lnSpc>
                <a:spcPct val="185800"/>
              </a:lnSpc>
              <a:spcBef>
                <a:spcPts val="5"/>
              </a:spcBef>
            </a:pPr>
            <a:r>
              <a:rPr dirty="0" sz="1100">
                <a:latin typeface="Times New Roman"/>
                <a:cs typeface="Times New Roman"/>
              </a:rPr>
              <a:t>Team_name </a:t>
            </a:r>
            <a:r>
              <a:rPr dirty="0" sz="1100" spc="-5">
                <a:latin typeface="Times New Roman"/>
                <a:cs typeface="Times New Roman"/>
              </a:rPr>
              <a:t>varchar2(40) NOT NULL,  number_of_Player number(2) NOT NULL,  Captain_name varchar2(40) NOT NULL,  </a:t>
            </a:r>
            <a:r>
              <a:rPr dirty="0" sz="1100">
                <a:latin typeface="Times New Roman"/>
                <a:cs typeface="Times New Roman"/>
              </a:rPr>
              <a:t>Coach_name </a:t>
            </a:r>
            <a:r>
              <a:rPr dirty="0" sz="1100" spc="-5">
                <a:latin typeface="Times New Roman"/>
                <a:cs typeface="Times New Roman"/>
              </a:rPr>
              <a:t>varchar2(40) NOT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NULL,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Rating number(2) CONSTRAINT </a:t>
            </a:r>
            <a:r>
              <a:rPr dirty="0" sz="1100">
                <a:latin typeface="Times New Roman"/>
                <a:cs typeface="Times New Roman"/>
              </a:rPr>
              <a:t>TEAM_RATING_CK </a:t>
            </a:r>
            <a:r>
              <a:rPr dirty="0" sz="1100" spc="-5">
                <a:latin typeface="Times New Roman"/>
                <a:cs typeface="Times New Roman"/>
              </a:rPr>
              <a:t>CHECK </a:t>
            </a:r>
            <a:r>
              <a:rPr dirty="0" sz="1100">
                <a:latin typeface="Times New Roman"/>
                <a:cs typeface="Times New Roman"/>
              </a:rPr>
              <a:t>(Rating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in(1,2,3,4,5))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00"/>
            <a:ext cx="5937250" cy="262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sp>
          <p:nvSpPr>
            <p:cNvPr id="5" name="object 5"/>
            <p:cNvSpPr/>
            <p:nvPr/>
          </p:nvSpPr>
          <p:spPr>
            <a:xfrm>
              <a:off x="1371600" y="5876544"/>
              <a:ext cx="6000750" cy="2603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800" y="304799"/>
              <a:ext cx="7164705" cy="9450705"/>
            </a:xfrm>
            <a:custGeom>
              <a:avLst/>
              <a:gdLst/>
              <a:ahLst/>
              <a:cxnLst/>
              <a:rect l="l" t="t" r="r" b="b"/>
              <a:pathLst>
                <a:path w="7164705" h="9450705">
                  <a:moveTo>
                    <a:pt x="7146087" y="18288"/>
                  </a:moveTo>
                  <a:lnTo>
                    <a:pt x="7069582" y="18288"/>
                  </a:lnTo>
                  <a:lnTo>
                    <a:pt x="7069582" y="94488"/>
                  </a:lnTo>
                  <a:lnTo>
                    <a:pt x="7069582" y="9355836"/>
                  </a:lnTo>
                  <a:lnTo>
                    <a:pt x="94488" y="9355836"/>
                  </a:lnTo>
                  <a:lnTo>
                    <a:pt x="94488" y="94488"/>
                  </a:lnTo>
                  <a:lnTo>
                    <a:pt x="7069582" y="94488"/>
                  </a:lnTo>
                  <a:lnTo>
                    <a:pt x="7069582" y="18288"/>
                  </a:lnTo>
                  <a:lnTo>
                    <a:pt x="94488" y="18288"/>
                  </a:lnTo>
                  <a:lnTo>
                    <a:pt x="18288" y="18288"/>
                  </a:lnTo>
                  <a:lnTo>
                    <a:pt x="18288" y="9432036"/>
                  </a:lnTo>
                  <a:lnTo>
                    <a:pt x="94488" y="9432036"/>
                  </a:lnTo>
                  <a:lnTo>
                    <a:pt x="7069582" y="9432036"/>
                  </a:lnTo>
                  <a:lnTo>
                    <a:pt x="7146087" y="9432036"/>
                  </a:lnTo>
                  <a:lnTo>
                    <a:pt x="7146087" y="18288"/>
                  </a:lnTo>
                  <a:close/>
                </a:path>
                <a:path w="7164705" h="9450705">
                  <a:moveTo>
                    <a:pt x="7164375" y="0"/>
                  </a:moveTo>
                  <a:lnTo>
                    <a:pt x="7155180" y="0"/>
                  </a:lnTo>
                  <a:lnTo>
                    <a:pt x="7155180" y="9144"/>
                  </a:lnTo>
                  <a:lnTo>
                    <a:pt x="7155180" y="94488"/>
                  </a:lnTo>
                  <a:lnTo>
                    <a:pt x="7155180" y="9355836"/>
                  </a:lnTo>
                  <a:lnTo>
                    <a:pt x="7155180" y="9441193"/>
                  </a:lnTo>
                  <a:lnTo>
                    <a:pt x="7069582" y="9441193"/>
                  </a:lnTo>
                  <a:lnTo>
                    <a:pt x="94488" y="9441193"/>
                  </a:lnTo>
                  <a:lnTo>
                    <a:pt x="9144" y="9441193"/>
                  </a:lnTo>
                  <a:lnTo>
                    <a:pt x="9144" y="9355836"/>
                  </a:lnTo>
                  <a:lnTo>
                    <a:pt x="9144" y="94488"/>
                  </a:lnTo>
                  <a:lnTo>
                    <a:pt x="9144" y="9144"/>
                  </a:lnTo>
                  <a:lnTo>
                    <a:pt x="94488" y="9144"/>
                  </a:lnTo>
                  <a:lnTo>
                    <a:pt x="7069582" y="9144"/>
                  </a:lnTo>
                  <a:lnTo>
                    <a:pt x="7155180" y="9144"/>
                  </a:lnTo>
                  <a:lnTo>
                    <a:pt x="7155180" y="0"/>
                  </a:lnTo>
                  <a:lnTo>
                    <a:pt x="7069582" y="0"/>
                  </a:lnTo>
                  <a:lnTo>
                    <a:pt x="94488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0" y="94488"/>
                  </a:lnTo>
                  <a:lnTo>
                    <a:pt x="0" y="9355836"/>
                  </a:lnTo>
                  <a:lnTo>
                    <a:pt x="0" y="9441193"/>
                  </a:lnTo>
                  <a:lnTo>
                    <a:pt x="0" y="9450324"/>
                  </a:lnTo>
                  <a:lnTo>
                    <a:pt x="9144" y="9450324"/>
                  </a:lnTo>
                  <a:lnTo>
                    <a:pt x="7164375" y="9450324"/>
                  </a:lnTo>
                  <a:lnTo>
                    <a:pt x="7164375" y="9441193"/>
                  </a:lnTo>
                  <a:lnTo>
                    <a:pt x="7164311" y="9355836"/>
                  </a:lnTo>
                  <a:lnTo>
                    <a:pt x="7164311" y="94488"/>
                  </a:lnTo>
                  <a:lnTo>
                    <a:pt x="7164311" y="9144"/>
                  </a:lnTo>
                  <a:lnTo>
                    <a:pt x="7164375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4242028"/>
            <a:ext cx="4935855" cy="1330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9. </a:t>
            </a:r>
            <a:r>
              <a:rPr dirty="0" sz="1100" spc="-5">
                <a:latin typeface="Times New Roman"/>
                <a:cs typeface="Times New Roman"/>
              </a:rPr>
              <a:t>Create table Player_Dob(Players_id number(5) CONSTRAINT Player_Dob_id_FK  REFERENCES T_Players(players_id),</a:t>
            </a:r>
            <a:endParaRPr sz="1100">
              <a:latin typeface="Times New Roman"/>
              <a:cs typeface="Times New Roman"/>
            </a:endParaRPr>
          </a:p>
          <a:p>
            <a:pPr marL="12700" marR="3154045">
              <a:lnSpc>
                <a:spcPct val="186400"/>
              </a:lnSpc>
            </a:pPr>
            <a:r>
              <a:rPr dirty="0" sz="1100" spc="-5">
                <a:latin typeface="Times New Roman"/>
                <a:cs typeface="Times New Roman"/>
              </a:rPr>
              <a:t>Dob varchar2(50) NOT NULL,  AGE NUMBER(2)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00"/>
            <a:ext cx="5943600" cy="258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1600" y="5711952"/>
            <a:ext cx="5937250" cy="2666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3987520"/>
            <a:ext cx="5588635" cy="580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90"/>
              </a:spcBef>
            </a:pPr>
            <a:r>
              <a:rPr dirty="0" u="heavy" sz="11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NOTE</a:t>
            </a:r>
            <a:r>
              <a:rPr dirty="0" sz="1100" spc="-5">
                <a:latin typeface="Times New Roman"/>
                <a:cs typeface="Times New Roman"/>
              </a:rPr>
              <a:t>: In this project we used constraint. There are </a:t>
            </a:r>
            <a:r>
              <a:rPr dirty="0" sz="1100">
                <a:latin typeface="Times New Roman"/>
                <a:cs typeface="Times New Roman"/>
              </a:rPr>
              <a:t>6 </a:t>
            </a:r>
            <a:r>
              <a:rPr dirty="0" sz="1100" spc="-5">
                <a:latin typeface="Times New Roman"/>
                <a:cs typeface="Times New Roman"/>
              </a:rPr>
              <a:t>constraint we learned from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beginning </a:t>
            </a:r>
            <a:r>
              <a:rPr dirty="0" sz="1100">
                <a:latin typeface="Times New Roman"/>
                <a:cs typeface="Times New Roman"/>
              </a:rPr>
              <a:t>of  the </a:t>
            </a:r>
            <a:r>
              <a:rPr dirty="0" sz="1100" spc="-5">
                <a:latin typeface="Times New Roman"/>
                <a:cs typeface="Times New Roman"/>
              </a:rPr>
              <a:t>course. Here </a:t>
            </a:r>
            <a:r>
              <a:rPr dirty="0" sz="110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have used PRIMARY KEY CONSTRAINT, FOREIGN </a:t>
            </a:r>
            <a:r>
              <a:rPr dirty="0" sz="1100">
                <a:latin typeface="Times New Roman"/>
                <a:cs typeface="Times New Roman"/>
              </a:rPr>
              <a:t>KEY </a:t>
            </a:r>
            <a:r>
              <a:rPr dirty="0" sz="1100" spc="-5">
                <a:latin typeface="Times New Roman"/>
                <a:cs typeface="Times New Roman"/>
              </a:rPr>
              <a:t>CONSTRAINT,  DEFAULT, NOT NULL </a:t>
            </a:r>
            <a:r>
              <a:rPr dirty="0" sz="1100" spc="5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CHECK.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980914"/>
            <a:ext cx="5690870" cy="1388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1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used default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Reward </a:t>
            </a:r>
            <a:r>
              <a:rPr dirty="0" sz="1100">
                <a:latin typeface="Times New Roman"/>
                <a:cs typeface="Times New Roman"/>
              </a:rPr>
              <a:t>as 0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>
                <a:latin typeface="Times New Roman"/>
                <a:cs typeface="Times New Roman"/>
              </a:rPr>
              <a:t>Coach </a:t>
            </a:r>
            <a:r>
              <a:rPr dirty="0" sz="1100" spc="-5">
                <a:latin typeface="Times New Roman"/>
                <a:cs typeface="Times New Roman"/>
              </a:rPr>
              <a:t>salary </a:t>
            </a:r>
            <a:r>
              <a:rPr dirty="0" sz="1100">
                <a:latin typeface="Times New Roman"/>
                <a:cs typeface="Times New Roman"/>
              </a:rPr>
              <a:t>as 8000000. </a:t>
            </a:r>
            <a:r>
              <a:rPr dirty="0" sz="1100" spc="-5">
                <a:latin typeface="Times New Roman"/>
                <a:cs typeface="Times New Roman"/>
              </a:rPr>
              <a:t>Which means if we </a:t>
            </a:r>
            <a:r>
              <a:rPr dirty="0" sz="1100">
                <a:latin typeface="Times New Roman"/>
                <a:cs typeface="Times New Roman"/>
              </a:rPr>
              <a:t>don’t add </a:t>
            </a:r>
            <a:r>
              <a:rPr dirty="0" sz="1100" spc="-5">
                <a:latin typeface="Times New Roman"/>
                <a:cs typeface="Times New Roman"/>
              </a:rPr>
              <a:t>or insert  </a:t>
            </a:r>
            <a:r>
              <a:rPr dirty="0" sz="1100">
                <a:latin typeface="Times New Roman"/>
                <a:cs typeface="Times New Roman"/>
              </a:rPr>
              <a:t>any </a:t>
            </a:r>
            <a:r>
              <a:rPr dirty="0" sz="1100" spc="-5">
                <a:latin typeface="Times New Roman"/>
                <a:cs typeface="Times New Roman"/>
              </a:rPr>
              <a:t>value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Reward and Coach salary </a:t>
            </a:r>
            <a:r>
              <a:rPr dirty="0" sz="1100" spc="-10">
                <a:latin typeface="Times New Roman"/>
                <a:cs typeface="Times New Roman"/>
              </a:rPr>
              <a:t>by </a:t>
            </a:r>
            <a:r>
              <a:rPr dirty="0" sz="1100" spc="-5">
                <a:latin typeface="Times New Roman"/>
                <a:cs typeface="Times New Roman"/>
              </a:rPr>
              <a:t>default oracle </a:t>
            </a:r>
            <a:r>
              <a:rPr dirty="0" sz="1100">
                <a:latin typeface="Times New Roman"/>
                <a:cs typeface="Times New Roman"/>
              </a:rPr>
              <a:t>show you the </a:t>
            </a:r>
            <a:r>
              <a:rPr dirty="0" sz="1100" spc="-5">
                <a:latin typeface="Times New Roman"/>
                <a:cs typeface="Times New Roman"/>
              </a:rPr>
              <a:t>value </a:t>
            </a:r>
            <a:r>
              <a:rPr dirty="0" sz="1100">
                <a:latin typeface="Times New Roman"/>
                <a:cs typeface="Times New Roman"/>
              </a:rPr>
              <a:t>0 at reward </a:t>
            </a:r>
            <a:r>
              <a:rPr dirty="0" sz="1100" spc="-5">
                <a:latin typeface="Times New Roman"/>
                <a:cs typeface="Times New Roman"/>
              </a:rPr>
              <a:t>and 8000000  </a:t>
            </a:r>
            <a:r>
              <a:rPr dirty="0" sz="1100">
                <a:latin typeface="Times New Roman"/>
                <a:cs typeface="Times New Roman"/>
              </a:rPr>
              <a:t>at </a:t>
            </a:r>
            <a:r>
              <a:rPr dirty="0" sz="1100" spc="-5">
                <a:latin typeface="Times New Roman"/>
                <a:cs typeface="Times New Roman"/>
              </a:rPr>
              <a:t>coach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salary.</a:t>
            </a:r>
            <a:endParaRPr sz="1100">
              <a:latin typeface="Times New Roman"/>
              <a:cs typeface="Times New Roman"/>
            </a:endParaRPr>
          </a:p>
          <a:p>
            <a:pPr algn="just" marL="12700" marR="20955" indent="34925">
              <a:lnSpc>
                <a:spcPct val="110000"/>
              </a:lnSpc>
              <a:spcBef>
                <a:spcPts val="1005"/>
              </a:spcBef>
            </a:pPr>
            <a:r>
              <a:rPr dirty="0" sz="1100" spc="-5">
                <a:latin typeface="Times New Roman"/>
                <a:cs typeface="Times New Roman"/>
              </a:rPr>
              <a:t>And we </a:t>
            </a:r>
            <a:r>
              <a:rPr dirty="0" sz="1100">
                <a:latin typeface="Times New Roman"/>
                <a:cs typeface="Times New Roman"/>
              </a:rPr>
              <a:t>have add here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>
                <a:latin typeface="Times New Roman"/>
                <a:cs typeface="Times New Roman"/>
              </a:rPr>
              <a:t>check </a:t>
            </a:r>
            <a:r>
              <a:rPr dirty="0" sz="1100" spc="-5">
                <a:latin typeface="Times New Roman"/>
                <a:cs typeface="Times New Roman"/>
              </a:rPr>
              <a:t>constraint in team rating. It </a:t>
            </a:r>
            <a:r>
              <a:rPr dirty="0" sz="1100">
                <a:latin typeface="Times New Roman"/>
                <a:cs typeface="Times New Roman"/>
              </a:rPr>
              <a:t>is a </a:t>
            </a:r>
            <a:r>
              <a:rPr dirty="0" sz="1100" spc="-5">
                <a:latin typeface="Times New Roman"/>
                <a:cs typeface="Times New Roman"/>
              </a:rPr>
              <a:t>logical constraint </a:t>
            </a:r>
            <a:r>
              <a:rPr dirty="0" sz="1100">
                <a:latin typeface="Times New Roman"/>
                <a:cs typeface="Times New Roman"/>
              </a:rPr>
              <a:t>and we </a:t>
            </a:r>
            <a:r>
              <a:rPr dirty="0" sz="1100" spc="-5">
                <a:latin typeface="Times New Roman"/>
                <a:cs typeface="Times New Roman"/>
              </a:rPr>
              <a:t>give logic  </a:t>
            </a:r>
            <a:r>
              <a:rPr dirty="0" sz="1100">
                <a:latin typeface="Times New Roman"/>
                <a:cs typeface="Times New Roman"/>
              </a:rPr>
              <a:t>here, </a:t>
            </a:r>
            <a:r>
              <a:rPr dirty="0" sz="1100" spc="-5">
                <a:latin typeface="Times New Roman"/>
                <a:cs typeface="Times New Roman"/>
              </a:rPr>
              <a:t>rating from </a:t>
            </a:r>
            <a:r>
              <a:rPr dirty="0" sz="1100">
                <a:latin typeface="Times New Roman"/>
                <a:cs typeface="Times New Roman"/>
              </a:rPr>
              <a:t>1 to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So, </a:t>
            </a:r>
            <a:r>
              <a:rPr dirty="0" sz="1100" spc="-5">
                <a:latin typeface="Times New Roman"/>
                <a:cs typeface="Times New Roman"/>
              </a:rPr>
              <a:t>when </a:t>
            </a:r>
            <a:r>
              <a:rPr dirty="0" sz="110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would </a:t>
            </a:r>
            <a:r>
              <a:rPr dirty="0" sz="1100">
                <a:latin typeface="Times New Roman"/>
                <a:cs typeface="Times New Roman"/>
              </a:rPr>
              <a:t>be </a:t>
            </a:r>
            <a:r>
              <a:rPr dirty="0" sz="1100" spc="-5">
                <a:latin typeface="Times New Roman"/>
                <a:cs typeface="Times New Roman"/>
              </a:rPr>
              <a:t>inserting value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rating we have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give value from </a:t>
            </a:r>
            <a:r>
              <a:rPr dirty="0" sz="1100">
                <a:latin typeface="Times New Roman"/>
                <a:cs typeface="Times New Roman"/>
              </a:rPr>
              <a:t>1 to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914400"/>
            <a:ext cx="5943600" cy="264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883665"/>
            <a:ext cx="1980564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200" spc="-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INSERTATION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700530"/>
            <a:ext cx="3747135" cy="1753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1. </a:t>
            </a:r>
            <a:r>
              <a:rPr dirty="0" sz="1100" spc="-5">
                <a:latin typeface="Times New Roman"/>
                <a:cs typeface="Times New Roman"/>
              </a:rPr>
              <a:t>INSERT INTO T_TOTAL_INCOME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VALUES('CS',500000)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860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T_TOTAL_INCOME VALUES('BBA',320000)  INSERT INTO T_TOTAL_INCOME VALUES('EEE',2100000)  INSERT INTO T_TOTAL_INCOME VALUES('MATH',200000)  INSERT INTO T_TOTAL_INCOME VALUES('ENG',521000)  SELECT </a:t>
            </a:r>
            <a:r>
              <a:rPr dirty="0" sz="1100">
                <a:latin typeface="Times New Roman"/>
                <a:cs typeface="Times New Roman"/>
              </a:rPr>
              <a:t>*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T_TOTAL_INCOME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6628866"/>
            <a:ext cx="4368165" cy="2380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2. </a:t>
            </a:r>
            <a:r>
              <a:rPr dirty="0" sz="1100" spc="-5">
                <a:latin typeface="Times New Roman"/>
                <a:cs typeface="Times New Roman"/>
              </a:rPr>
              <a:t>INSERT INTO T_FINANCIAL_INFO  VALUES('CS',300000,2580000,100000,100000,1500000,200000,50000)</a:t>
            </a:r>
            <a:endParaRPr sz="1100">
              <a:latin typeface="Times New Roman"/>
              <a:cs typeface="Times New Roman"/>
            </a:endParaRPr>
          </a:p>
          <a:p>
            <a:pPr marL="12700" marR="117475">
              <a:lnSpc>
                <a:spcPct val="110200"/>
              </a:lnSpc>
              <a:spcBef>
                <a:spcPts val="100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T_FINANCIAL_INFO  VALUES('BBA',280000,2200000,103000,110000,1200000,190000,43000)</a:t>
            </a:r>
            <a:endParaRPr sz="1100">
              <a:latin typeface="Times New Roman"/>
              <a:cs typeface="Times New Roman"/>
            </a:endParaRPr>
          </a:p>
          <a:p>
            <a:pPr marL="12700" marR="426720">
              <a:lnSpc>
                <a:spcPct val="110900"/>
              </a:lnSpc>
              <a:spcBef>
                <a:spcPts val="980"/>
              </a:spcBef>
            </a:pPr>
            <a:r>
              <a:rPr dirty="0" sz="1100" spc="-5">
                <a:latin typeface="Times New Roman"/>
                <a:cs typeface="Times New Roman"/>
              </a:rPr>
              <a:t>INSERT INTO T_FINANCIAL_INFO  VALUES('EEE',220000,150000,70000,80000,100000,150000,40000)</a:t>
            </a:r>
            <a:endParaRPr sz="1100">
              <a:latin typeface="Times New Roman"/>
              <a:cs typeface="Times New Roman"/>
            </a:endParaRPr>
          </a:p>
          <a:p>
            <a:pPr marL="12700" marR="273050">
              <a:lnSpc>
                <a:spcPct val="110000"/>
              </a:lnSpc>
              <a:spcBef>
                <a:spcPts val="1000"/>
              </a:spcBef>
            </a:pPr>
            <a:r>
              <a:rPr dirty="0" sz="1100" spc="-5">
                <a:latin typeface="Times New Roman"/>
                <a:cs typeface="Times New Roman"/>
              </a:rPr>
              <a:t>INSERT INTO T_FINANCIAL_INFO  VALUES('MATH',250000,160000,75000,90000,110000,170000,40000)</a:t>
            </a:r>
            <a:endParaRPr sz="1100">
              <a:latin typeface="Times New Roman"/>
              <a:cs typeface="Times New Roman"/>
            </a:endParaRPr>
          </a:p>
          <a:p>
            <a:pPr marL="12700" marR="327660">
              <a:lnSpc>
                <a:spcPct val="110000"/>
              </a:lnSpc>
              <a:spcBef>
                <a:spcPts val="100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T_FINANCIAL_INFO  VALUES('ENG',260000,200000,99500,100000,150000,190000,48000)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3593591"/>
            <a:ext cx="5937250" cy="2609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516125"/>
            <a:ext cx="24110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SELECT </a:t>
            </a:r>
            <a:r>
              <a:rPr dirty="0" sz="1100">
                <a:latin typeface="Times New Roman"/>
                <a:cs typeface="Times New Roman"/>
              </a:rPr>
              <a:t>*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T_FINANCIAL_INFO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512688"/>
            <a:ext cx="3078480" cy="3310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3. </a:t>
            </a:r>
            <a:r>
              <a:rPr dirty="0" sz="1100" spc="-5">
                <a:latin typeface="Times New Roman"/>
                <a:cs typeface="Times New Roman"/>
              </a:rPr>
              <a:t>INSERT INTO T_PLAYERS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VALUES(101,'CS')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T_PLAYERS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VALUES(102,'BBA')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859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T_PLAYERS VALUES(103,'ENG')  INSERT INTO T_PLAYERS VALUES(104,'ENG')  INSERT INTO T_PLAYERS VALUES(105,'CS')  INSERT INTO T_PLAYERS VALUES(106,'MATH')  INSERT INTO T_PLAYERS VALUES(107,'EEE')  INSERT INTO T_PLAYERS VALUES(108,'EEE')  INSERT INTO T_PLAYERS VALUES(109,'CS')  INSERT INTO T_PLAYERS VALUES(110,'BBA')  SELECT </a:t>
            </a:r>
            <a:r>
              <a:rPr dirty="0" sz="1100">
                <a:latin typeface="Times New Roman"/>
                <a:cs typeface="Times New Roman"/>
              </a:rPr>
              <a:t>*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T_PLAYERS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161413"/>
            <a:ext cx="5943600" cy="2597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023486"/>
            <a:ext cx="5723890" cy="5101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4.</a:t>
            </a:r>
            <a:endParaRPr sz="1100">
              <a:latin typeface="Times New Roman"/>
              <a:cs typeface="Times New Roman"/>
            </a:endParaRPr>
          </a:p>
          <a:p>
            <a:pPr marL="12700" marR="1285875">
              <a:lnSpc>
                <a:spcPct val="110000"/>
              </a:lnSpc>
              <a:spcBef>
                <a:spcPts val="99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PLAYER_INFO VALUES('ANIK',101,'Allrounder',35,'20-01-  2005',10,7,100000,5,'CS')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INSERT INTO PLAYER_INFO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VALUES('SAIF',102,'Keeper',37,'20-01-2006',7,5,99000,5,'BBA')</a:t>
            </a:r>
            <a:endParaRPr sz="1100">
              <a:latin typeface="Times New Roman"/>
              <a:cs typeface="Times New Roman"/>
            </a:endParaRPr>
          </a:p>
          <a:p>
            <a:pPr marL="12700" marR="1285875">
              <a:lnSpc>
                <a:spcPct val="110200"/>
              </a:lnSpc>
              <a:spcBef>
                <a:spcPts val="100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PLAYER_INFO VALUES('ANIK',101,'Allrounder',35,'20-01-  2005',30,7,100000,5,'CS')</a:t>
            </a:r>
            <a:endParaRPr sz="1100">
              <a:latin typeface="Times New Roman"/>
              <a:cs typeface="Times New Roman"/>
            </a:endParaRPr>
          </a:p>
          <a:p>
            <a:pPr marL="12700" marR="1285875">
              <a:lnSpc>
                <a:spcPct val="110900"/>
              </a:lnSpc>
              <a:spcBef>
                <a:spcPts val="98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PLAYER_INFO VALUES('ANIK',103,'Allrounder',35,'20-01-  2005',7,7,1000000,5,'CS')</a:t>
            </a:r>
            <a:endParaRPr sz="1100">
              <a:latin typeface="Times New Roman"/>
              <a:cs typeface="Times New Roman"/>
            </a:endParaRPr>
          </a:p>
          <a:p>
            <a:pPr marL="12700" marR="985519">
              <a:lnSpc>
                <a:spcPct val="110000"/>
              </a:lnSpc>
              <a:spcBef>
                <a:spcPts val="994"/>
              </a:spcBef>
            </a:pPr>
            <a:r>
              <a:rPr dirty="0" sz="1100" spc="-5">
                <a:latin typeface="Times New Roman"/>
                <a:cs typeface="Times New Roman"/>
              </a:rPr>
              <a:t>INSERT INTO PLAYER_INFO VALUES('ANINDYA',104,'Allrounder',25,'20-01-  2015',30,7,80000,5,'ENG');</a:t>
            </a:r>
            <a:endParaRPr sz="1100">
              <a:latin typeface="Times New Roman"/>
              <a:cs typeface="Times New Roman"/>
            </a:endParaRPr>
          </a:p>
          <a:p>
            <a:pPr marL="12700" marR="1270635">
              <a:lnSpc>
                <a:spcPct val="110000"/>
              </a:lnSpc>
              <a:spcBef>
                <a:spcPts val="1010"/>
              </a:spcBef>
            </a:pPr>
            <a:r>
              <a:rPr dirty="0" sz="1100" spc="-5">
                <a:latin typeface="Times New Roman"/>
                <a:cs typeface="Times New Roman"/>
              </a:rPr>
              <a:t>INSERT INTO PLAYER_INFO VALUES('SOURAV',105,'Keeper',34,'29-09-  2012',11,6,70000,5,'ENG');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INSERT INTO PLAYER_INFO</a:t>
            </a:r>
            <a:r>
              <a:rPr dirty="0" sz="1100" spc="1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VALUES('ALMAS',106,'Bowler',35,'20-01-2013',8,6,80000,5,'CS');</a:t>
            </a:r>
            <a:endParaRPr sz="1100">
              <a:latin typeface="Times New Roman"/>
              <a:cs typeface="Times New Roman"/>
            </a:endParaRPr>
          </a:p>
          <a:p>
            <a:pPr marL="12700" marR="1441450">
              <a:lnSpc>
                <a:spcPct val="110000"/>
              </a:lnSpc>
              <a:spcBef>
                <a:spcPts val="1000"/>
              </a:spcBef>
            </a:pPr>
            <a:r>
              <a:rPr dirty="0" sz="1100" spc="-5">
                <a:latin typeface="Times New Roman"/>
                <a:cs typeface="Times New Roman"/>
              </a:rPr>
              <a:t>INSERT INTO PLAYER_INFO VALUES('KAIF',107,'Openner',27,'21-09-  2011',1,6,60000,5,'MATH');</a:t>
            </a:r>
            <a:endParaRPr sz="1100">
              <a:latin typeface="Times New Roman"/>
              <a:cs typeface="Times New Roman"/>
            </a:endParaRPr>
          </a:p>
          <a:p>
            <a:pPr marL="12700" marR="1333500">
              <a:lnSpc>
                <a:spcPct val="110000"/>
              </a:lnSpc>
              <a:spcBef>
                <a:spcPts val="1010"/>
              </a:spcBef>
            </a:pPr>
            <a:r>
              <a:rPr dirty="0" sz="1100" spc="-5">
                <a:latin typeface="Times New Roman"/>
                <a:cs typeface="Times New Roman"/>
              </a:rPr>
              <a:t>INSERT INTO PLAYER_INFO VALUES('IQBAL',108,'Batsman',30,'29-05-  2015',17,4,50000,4,'EEE');</a:t>
            </a:r>
            <a:endParaRPr sz="1100">
              <a:latin typeface="Times New Roman"/>
              <a:cs typeface="Times New Roman"/>
            </a:endParaRPr>
          </a:p>
          <a:p>
            <a:pPr marL="12700" marR="1426210">
              <a:lnSpc>
                <a:spcPct val="110000"/>
              </a:lnSpc>
              <a:spcBef>
                <a:spcPts val="100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PLAYER_INFO VALUES('ABIR',109,'Batsman',25,'15-03-  2014',10,2,40000,4,'EEE');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SELECT </a:t>
            </a:r>
            <a:r>
              <a:rPr dirty="0" sz="1100">
                <a:latin typeface="Times New Roman"/>
                <a:cs typeface="Times New Roman"/>
              </a:rPr>
              <a:t>*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PLAYER_INFO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23549"/>
            <a:ext cx="5937250" cy="265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594986"/>
            <a:ext cx="4462145" cy="1753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5. </a:t>
            </a:r>
            <a:r>
              <a:rPr dirty="0" sz="1100" spc="-5">
                <a:latin typeface="Times New Roman"/>
                <a:cs typeface="Times New Roman"/>
              </a:rPr>
              <a:t>INSERT INTO TEAM_ACHIVEMENT VALUES('CS', </a:t>
            </a:r>
            <a:r>
              <a:rPr dirty="0" sz="1100">
                <a:latin typeface="Times New Roman"/>
                <a:cs typeface="Times New Roman"/>
              </a:rPr>
              <a:t>41, </a:t>
            </a:r>
            <a:r>
              <a:rPr dirty="0" sz="1100" spc="5">
                <a:latin typeface="Times New Roman"/>
                <a:cs typeface="Times New Roman"/>
              </a:rPr>
              <a:t>11,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13,6,7,81)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INSERT INTO TEAM_ACHIVEMENT VALUES('BBA', </a:t>
            </a:r>
            <a:r>
              <a:rPr dirty="0" sz="1100">
                <a:latin typeface="Times New Roman"/>
                <a:cs typeface="Times New Roman"/>
              </a:rPr>
              <a:t>39, 13,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15,4,6,75)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INSERT INTO TEAM_ACHIVEMENT VALUES('EEE', </a:t>
            </a:r>
            <a:r>
              <a:rPr dirty="0" sz="1100">
                <a:latin typeface="Times New Roman"/>
                <a:cs typeface="Times New Roman"/>
              </a:rPr>
              <a:t>25, 21,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16,1,0,60)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INSERT INTO TEAM_ACHIVEMENT VALUES('MATH', </a:t>
            </a:r>
            <a:r>
              <a:rPr dirty="0" sz="1100">
                <a:latin typeface="Times New Roman"/>
                <a:cs typeface="Times New Roman"/>
              </a:rPr>
              <a:t>23, 26,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11,2,3,65)</a:t>
            </a:r>
            <a:endParaRPr sz="1100">
              <a:latin typeface="Times New Roman"/>
              <a:cs typeface="Times New Roman"/>
            </a:endParaRPr>
          </a:p>
          <a:p>
            <a:pPr marL="12700" marR="129539">
              <a:lnSpc>
                <a:spcPct val="1855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INSERT INTO TEAM_ACHIVEMENT VALUES('ENG', </a:t>
            </a:r>
            <a:r>
              <a:rPr dirty="0" sz="1100">
                <a:latin typeface="Times New Roman"/>
                <a:cs typeface="Times New Roman"/>
              </a:rPr>
              <a:t>37, 16, </a:t>
            </a:r>
            <a:r>
              <a:rPr dirty="0" sz="1100" spc="-5">
                <a:latin typeface="Times New Roman"/>
                <a:cs typeface="Times New Roman"/>
              </a:rPr>
              <a:t>17,4,3,71)  SELECT </a:t>
            </a:r>
            <a:r>
              <a:rPr dirty="0" sz="1100">
                <a:latin typeface="Times New Roman"/>
                <a:cs typeface="Times New Roman"/>
              </a:rPr>
              <a:t>*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TEAM_ACHIVEMENT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00"/>
            <a:ext cx="5943600" cy="2492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487667"/>
            <a:ext cx="5937250" cy="227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205230"/>
            <a:ext cx="2945765" cy="1751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6. </a:t>
            </a:r>
            <a:r>
              <a:rPr dirty="0" sz="1100" spc="-5">
                <a:latin typeface="Times New Roman"/>
                <a:cs typeface="Times New Roman"/>
              </a:rPr>
              <a:t>INSERT INTO T_COACH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VALUES(101,'CS')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T_COACH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VALUES(102,'BBA')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858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T_COACH VALUES(103,'EEE')  INSERT INTO T_COACH VALUES(104,'MATH')  INSERT INTO T_COACH VALUES(105,'ENG')  SELECT </a:t>
            </a:r>
            <a:r>
              <a:rPr dirty="0" sz="1100">
                <a:latin typeface="Times New Roman"/>
                <a:cs typeface="Times New Roman"/>
              </a:rPr>
              <a:t>*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T_COACH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6793458"/>
            <a:ext cx="5702935" cy="213804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>
                <a:latin typeface="Times New Roman"/>
                <a:cs typeface="Times New Roman"/>
              </a:rPr>
              <a:t>7. </a:t>
            </a:r>
            <a:r>
              <a:rPr dirty="0" sz="1100" spc="-5">
                <a:latin typeface="Times New Roman"/>
                <a:cs typeface="Times New Roman"/>
              </a:rPr>
              <a:t>INSERT INTO COACH_INFO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VALUES('Hatura',101,10000000,41,11,13,6,'05-02-</a:t>
            </a:r>
            <a:endParaRPr sz="11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Times New Roman"/>
                <a:cs typeface="Times New Roman"/>
              </a:rPr>
              <a:t>2019',89,'CS')</a:t>
            </a:r>
            <a:endParaRPr sz="1100">
              <a:latin typeface="Times New Roman"/>
              <a:cs typeface="Times New Roman"/>
            </a:endParaRPr>
          </a:p>
          <a:p>
            <a:pPr marL="12700" marR="97790">
              <a:lnSpc>
                <a:spcPct val="1864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COACH_INFO VALUES('Strict',102,11000000,39,13,15,4,'05-07-2018',92,'BBA')  INSERT INTO COACH_INFO</a:t>
            </a:r>
            <a:r>
              <a:rPr dirty="0" sz="1100" spc="1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VALUES('Vettory',103,8000000,25,21,16,1,'06-03-2019',85,'EEE')</a:t>
            </a:r>
            <a:endParaRPr sz="1100">
              <a:latin typeface="Times New Roman"/>
              <a:cs typeface="Times New Roman"/>
            </a:endParaRPr>
          </a:p>
          <a:p>
            <a:pPr marL="12700" marR="862965">
              <a:lnSpc>
                <a:spcPct val="110000"/>
              </a:lnSpc>
              <a:spcBef>
                <a:spcPts val="994"/>
              </a:spcBef>
            </a:pPr>
            <a:r>
              <a:rPr dirty="0" sz="1100" spc="-5">
                <a:latin typeface="Times New Roman"/>
                <a:cs typeface="Times New Roman"/>
              </a:rPr>
              <a:t>INSERT INTO COACH_INFO VALUES('Domingo',104,9000000,23,26,11,2,'08-05-  2019',87,'MATH')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85400"/>
              </a:lnSpc>
              <a:spcBef>
                <a:spcPts val="1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COACH_INFO VALUES('Rhodes',105,10000000,37,16,17,4,'07-04-2018',89,'ENG')  SELECT </a:t>
            </a:r>
            <a:r>
              <a:rPr dirty="0" sz="1100">
                <a:latin typeface="Times New Roman"/>
                <a:cs typeface="Times New Roman"/>
              </a:rPr>
              <a:t>*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COACH_INFO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096767"/>
            <a:ext cx="5937250" cy="2609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5799201"/>
            <a:ext cx="4094479" cy="2064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8.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TEAM </a:t>
            </a:r>
            <a:r>
              <a:rPr dirty="0" sz="1100">
                <a:latin typeface="Times New Roman"/>
                <a:cs typeface="Times New Roman"/>
              </a:rPr>
              <a:t>VALUES </a:t>
            </a:r>
            <a:r>
              <a:rPr dirty="0" sz="1100" spc="-5">
                <a:latin typeface="Times New Roman"/>
                <a:cs typeface="Times New Roman"/>
              </a:rPr>
              <a:t>('CS', </a:t>
            </a:r>
            <a:r>
              <a:rPr dirty="0" sz="1100">
                <a:latin typeface="Times New Roman"/>
                <a:cs typeface="Times New Roman"/>
              </a:rPr>
              <a:t>24, </a:t>
            </a:r>
            <a:r>
              <a:rPr dirty="0" sz="1100" spc="-5">
                <a:latin typeface="Times New Roman"/>
                <a:cs typeface="Times New Roman"/>
              </a:rPr>
              <a:t>'ANIK', 'JAYED', </a:t>
            </a:r>
            <a:r>
              <a:rPr dirty="0" sz="1100">
                <a:latin typeface="Times New Roman"/>
                <a:cs typeface="Times New Roman"/>
              </a:rPr>
              <a:t>5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860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TEAM </a:t>
            </a:r>
            <a:r>
              <a:rPr dirty="0" sz="1100">
                <a:latin typeface="Times New Roman"/>
                <a:cs typeface="Times New Roman"/>
              </a:rPr>
              <a:t>VALUES </a:t>
            </a:r>
            <a:r>
              <a:rPr dirty="0" sz="1100" spc="-5">
                <a:latin typeface="Times New Roman"/>
                <a:cs typeface="Times New Roman"/>
              </a:rPr>
              <a:t>('BBA', </a:t>
            </a:r>
            <a:r>
              <a:rPr dirty="0" sz="1100">
                <a:latin typeface="Times New Roman"/>
                <a:cs typeface="Times New Roman"/>
              </a:rPr>
              <a:t>23, </a:t>
            </a:r>
            <a:r>
              <a:rPr dirty="0" sz="1100" spc="-5">
                <a:latin typeface="Times New Roman"/>
                <a:cs typeface="Times New Roman"/>
              </a:rPr>
              <a:t>'Sami', 'SAKIB', </a:t>
            </a:r>
            <a:r>
              <a:rPr dirty="0" sz="1100">
                <a:latin typeface="Times New Roman"/>
                <a:cs typeface="Times New Roman"/>
              </a:rPr>
              <a:t>5 )  </a:t>
            </a:r>
            <a:r>
              <a:rPr dirty="0" sz="1100" spc="-5">
                <a:latin typeface="Times New Roman"/>
                <a:cs typeface="Times New Roman"/>
              </a:rPr>
              <a:t>INSERT INTO TEAM </a:t>
            </a:r>
            <a:r>
              <a:rPr dirty="0" sz="1100">
                <a:latin typeface="Times New Roman"/>
                <a:cs typeface="Times New Roman"/>
              </a:rPr>
              <a:t>VALUES </a:t>
            </a:r>
            <a:r>
              <a:rPr dirty="0" sz="1100" spc="-5">
                <a:latin typeface="Times New Roman"/>
                <a:cs typeface="Times New Roman"/>
              </a:rPr>
              <a:t>('EEE', </a:t>
            </a:r>
            <a:r>
              <a:rPr dirty="0" sz="1100">
                <a:latin typeface="Times New Roman"/>
                <a:cs typeface="Times New Roman"/>
              </a:rPr>
              <a:t>24, </a:t>
            </a:r>
            <a:r>
              <a:rPr dirty="0" sz="1100" spc="-5">
                <a:latin typeface="Times New Roman"/>
                <a:cs typeface="Times New Roman"/>
              </a:rPr>
              <a:t>'IQBAL', 'AZIZ', </a:t>
            </a:r>
            <a:r>
              <a:rPr dirty="0" sz="1100">
                <a:latin typeface="Times New Roman"/>
                <a:cs typeface="Times New Roman"/>
              </a:rPr>
              <a:t>4.5 )  </a:t>
            </a:r>
            <a:r>
              <a:rPr dirty="0" sz="1100" spc="-5">
                <a:latin typeface="Times New Roman"/>
                <a:cs typeface="Times New Roman"/>
              </a:rPr>
              <a:t>INSERT INTO TEAM </a:t>
            </a:r>
            <a:r>
              <a:rPr dirty="0" sz="1100">
                <a:latin typeface="Times New Roman"/>
                <a:cs typeface="Times New Roman"/>
              </a:rPr>
              <a:t>VALUES </a:t>
            </a:r>
            <a:r>
              <a:rPr dirty="0" sz="1100" spc="-5">
                <a:latin typeface="Times New Roman"/>
                <a:cs typeface="Times New Roman"/>
              </a:rPr>
              <a:t>('MATH', </a:t>
            </a:r>
            <a:r>
              <a:rPr dirty="0" sz="1100">
                <a:latin typeface="Times New Roman"/>
                <a:cs typeface="Times New Roman"/>
              </a:rPr>
              <a:t>23, </a:t>
            </a:r>
            <a:r>
              <a:rPr dirty="0" sz="1100" spc="-5">
                <a:latin typeface="Times New Roman"/>
                <a:cs typeface="Times New Roman"/>
              </a:rPr>
              <a:t>'KAIF', 'MRIDUL', </a:t>
            </a:r>
            <a:r>
              <a:rPr dirty="0" sz="1100">
                <a:latin typeface="Times New Roman"/>
                <a:cs typeface="Times New Roman"/>
              </a:rPr>
              <a:t>4.5 )  </a:t>
            </a:r>
            <a:r>
              <a:rPr dirty="0" sz="1100" spc="-5">
                <a:latin typeface="Times New Roman"/>
                <a:cs typeface="Times New Roman"/>
              </a:rPr>
              <a:t>INSERT INTO TEAM </a:t>
            </a:r>
            <a:r>
              <a:rPr dirty="0" sz="1100">
                <a:latin typeface="Times New Roman"/>
                <a:cs typeface="Times New Roman"/>
              </a:rPr>
              <a:t>VALUES </a:t>
            </a:r>
            <a:r>
              <a:rPr dirty="0" sz="1100" spc="-5">
                <a:latin typeface="Times New Roman"/>
                <a:cs typeface="Times New Roman"/>
              </a:rPr>
              <a:t>('ENG', </a:t>
            </a:r>
            <a:r>
              <a:rPr dirty="0" sz="1100">
                <a:latin typeface="Times New Roman"/>
                <a:cs typeface="Times New Roman"/>
              </a:rPr>
              <a:t>23, </a:t>
            </a:r>
            <a:r>
              <a:rPr dirty="0" sz="1100" spc="-5">
                <a:latin typeface="Times New Roman"/>
                <a:cs typeface="Times New Roman"/>
              </a:rPr>
              <a:t>'Taijul', 'MEHEDI', </a:t>
            </a:r>
            <a:r>
              <a:rPr dirty="0" sz="1100">
                <a:latin typeface="Times New Roman"/>
                <a:cs typeface="Times New Roman"/>
              </a:rPr>
              <a:t>5 )  </a:t>
            </a:r>
            <a:r>
              <a:rPr dirty="0" sz="1100" spc="-5">
                <a:latin typeface="Times New Roman"/>
                <a:cs typeface="Times New Roman"/>
              </a:rPr>
              <a:t>SELECT </a:t>
            </a:r>
            <a:r>
              <a:rPr dirty="0" sz="1100">
                <a:latin typeface="Times New Roman"/>
                <a:cs typeface="Times New Roman"/>
              </a:rPr>
              <a:t>*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>
                <a:latin typeface="Times New Roman"/>
                <a:cs typeface="Times New Roman"/>
              </a:rPr>
              <a:t> TEAM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226819"/>
            <a:ext cx="5937250" cy="2571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316" y="3985386"/>
            <a:ext cx="3645535" cy="3310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9.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algn="just" marL="12700" indent="1778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PLAYER_DOB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VALUES(101,'21-01-2002',20)</a:t>
            </a:r>
            <a:endParaRPr sz="1100">
              <a:latin typeface="Times New Roman"/>
              <a:cs typeface="Times New Roman"/>
            </a:endParaRPr>
          </a:p>
          <a:p>
            <a:pPr algn="just" marL="30480" marR="5080" indent="-18415">
              <a:lnSpc>
                <a:spcPct val="1860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INSERT INTO PLAYER_DOB VALUES(102,'11-06-2003',19)  INSERT INTO PLAYER_DOB VALUES(103,'07-07-2000',22)  INSERT INTO PLAYER_DOB VALUES(104,'12-02-2004',18)  INSERT INTO PLAYER_DOB VALUES(105,'10-08-1999',23)  INSERT INTO PLAYER_DOB VALUES(106,'25-07-1998',24)  INSERT INTO PLAYER_DOB VALUES(107,'30-06-1997',25)  INSERT INTO PLAYER_DOB VALUES(108,'30-08-2000',22)  INSERT INTO PLAYER_DOB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VALUES(109,'01-02-2001',21)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Select *from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player_dob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4400"/>
            <a:ext cx="5930900" cy="262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1761" y="727303"/>
            <a:ext cx="4470400" cy="1414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79830" marR="1172210">
              <a:lnSpc>
                <a:spcPct val="152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Project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Description 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dirty="0" sz="2000" b="1">
                <a:latin typeface="Times New Roman"/>
                <a:cs typeface="Times New Roman"/>
              </a:rPr>
              <a:t>AIUB </a:t>
            </a:r>
            <a:r>
              <a:rPr dirty="0" sz="2000" spc="-5" b="1">
                <a:latin typeface="Times New Roman"/>
                <a:cs typeface="Times New Roman"/>
              </a:rPr>
              <a:t>Cricket </a:t>
            </a:r>
            <a:r>
              <a:rPr dirty="0" sz="2000" b="1">
                <a:latin typeface="Times New Roman"/>
                <a:cs typeface="Times New Roman"/>
              </a:rPr>
              <a:t>Club </a:t>
            </a:r>
            <a:r>
              <a:rPr dirty="0" sz="2000" spc="-5" b="1">
                <a:latin typeface="Times New Roman"/>
                <a:cs typeface="Times New Roman"/>
              </a:rPr>
              <a:t>Management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sp>
          <p:nvSpPr>
            <p:cNvPr id="4" name="object 4"/>
            <p:cNvSpPr/>
            <p:nvPr/>
          </p:nvSpPr>
          <p:spPr>
            <a:xfrm>
              <a:off x="422910" y="2380614"/>
              <a:ext cx="5768975" cy="6350"/>
            </a:xfrm>
            <a:custGeom>
              <a:avLst/>
              <a:gdLst/>
              <a:ahLst/>
              <a:cxnLst/>
              <a:rect l="l" t="t" r="r" b="b"/>
              <a:pathLst>
                <a:path w="5768975" h="6350">
                  <a:moveTo>
                    <a:pt x="5768975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5768975" y="6350"/>
                  </a:lnTo>
                  <a:lnTo>
                    <a:pt x="576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800" y="304799"/>
              <a:ext cx="7164705" cy="9450705"/>
            </a:xfrm>
            <a:custGeom>
              <a:avLst/>
              <a:gdLst/>
              <a:ahLst/>
              <a:cxnLst/>
              <a:rect l="l" t="t" r="r" b="b"/>
              <a:pathLst>
                <a:path w="7164705" h="9450705">
                  <a:moveTo>
                    <a:pt x="7146087" y="18288"/>
                  </a:moveTo>
                  <a:lnTo>
                    <a:pt x="7069582" y="18288"/>
                  </a:lnTo>
                  <a:lnTo>
                    <a:pt x="7069582" y="94488"/>
                  </a:lnTo>
                  <a:lnTo>
                    <a:pt x="7069582" y="9355836"/>
                  </a:lnTo>
                  <a:lnTo>
                    <a:pt x="94488" y="9355836"/>
                  </a:lnTo>
                  <a:lnTo>
                    <a:pt x="94488" y="94488"/>
                  </a:lnTo>
                  <a:lnTo>
                    <a:pt x="7069582" y="94488"/>
                  </a:lnTo>
                  <a:lnTo>
                    <a:pt x="7069582" y="18288"/>
                  </a:lnTo>
                  <a:lnTo>
                    <a:pt x="94488" y="18288"/>
                  </a:lnTo>
                  <a:lnTo>
                    <a:pt x="18288" y="18288"/>
                  </a:lnTo>
                  <a:lnTo>
                    <a:pt x="18288" y="9432036"/>
                  </a:lnTo>
                  <a:lnTo>
                    <a:pt x="94488" y="9432036"/>
                  </a:lnTo>
                  <a:lnTo>
                    <a:pt x="7069582" y="9432036"/>
                  </a:lnTo>
                  <a:lnTo>
                    <a:pt x="7146087" y="9432036"/>
                  </a:lnTo>
                  <a:lnTo>
                    <a:pt x="7146087" y="18288"/>
                  </a:lnTo>
                  <a:close/>
                </a:path>
                <a:path w="7164705" h="9450705">
                  <a:moveTo>
                    <a:pt x="7164375" y="0"/>
                  </a:moveTo>
                  <a:lnTo>
                    <a:pt x="7155180" y="0"/>
                  </a:lnTo>
                  <a:lnTo>
                    <a:pt x="7155180" y="9144"/>
                  </a:lnTo>
                  <a:lnTo>
                    <a:pt x="7155180" y="94488"/>
                  </a:lnTo>
                  <a:lnTo>
                    <a:pt x="7155180" y="9355836"/>
                  </a:lnTo>
                  <a:lnTo>
                    <a:pt x="7155180" y="9441193"/>
                  </a:lnTo>
                  <a:lnTo>
                    <a:pt x="7069582" y="9441193"/>
                  </a:lnTo>
                  <a:lnTo>
                    <a:pt x="94488" y="9441193"/>
                  </a:lnTo>
                  <a:lnTo>
                    <a:pt x="9144" y="9441193"/>
                  </a:lnTo>
                  <a:lnTo>
                    <a:pt x="9144" y="9355836"/>
                  </a:lnTo>
                  <a:lnTo>
                    <a:pt x="9144" y="94488"/>
                  </a:lnTo>
                  <a:lnTo>
                    <a:pt x="9144" y="9144"/>
                  </a:lnTo>
                  <a:lnTo>
                    <a:pt x="94488" y="9144"/>
                  </a:lnTo>
                  <a:lnTo>
                    <a:pt x="7069582" y="9144"/>
                  </a:lnTo>
                  <a:lnTo>
                    <a:pt x="7155180" y="9144"/>
                  </a:lnTo>
                  <a:lnTo>
                    <a:pt x="7155180" y="0"/>
                  </a:lnTo>
                  <a:lnTo>
                    <a:pt x="7069582" y="0"/>
                  </a:lnTo>
                  <a:lnTo>
                    <a:pt x="94488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0" y="94488"/>
                  </a:lnTo>
                  <a:lnTo>
                    <a:pt x="0" y="9355836"/>
                  </a:lnTo>
                  <a:lnTo>
                    <a:pt x="0" y="9441193"/>
                  </a:lnTo>
                  <a:lnTo>
                    <a:pt x="0" y="9450324"/>
                  </a:lnTo>
                  <a:lnTo>
                    <a:pt x="9144" y="9450324"/>
                  </a:lnTo>
                  <a:lnTo>
                    <a:pt x="7164375" y="9450324"/>
                  </a:lnTo>
                  <a:lnTo>
                    <a:pt x="7164375" y="9441193"/>
                  </a:lnTo>
                  <a:lnTo>
                    <a:pt x="7164311" y="9355836"/>
                  </a:lnTo>
                  <a:lnTo>
                    <a:pt x="7164311" y="94488"/>
                  </a:lnTo>
                  <a:lnTo>
                    <a:pt x="7164311" y="9144"/>
                  </a:lnTo>
                  <a:lnTo>
                    <a:pt x="7164375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77850" y="3290442"/>
            <a:ext cx="6642100" cy="2952750"/>
          </a:xfrm>
          <a:prstGeom prst="rect">
            <a:avLst/>
          </a:prstGeom>
          <a:ln w="76200">
            <a:solidFill>
              <a:srgbClr val="001F5F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algn="just" marL="37465" marR="29209">
              <a:lnSpc>
                <a:spcPct val="110300"/>
              </a:lnSpc>
              <a:spcBef>
                <a:spcPts val="35"/>
              </a:spcBef>
            </a:pPr>
            <a:r>
              <a:rPr dirty="0" sz="1400" spc="-5">
                <a:latin typeface="Times New Roman"/>
                <a:cs typeface="Times New Roman"/>
              </a:rPr>
              <a:t>This project is all about AIUB cricket club management system. This project stands on  </a:t>
            </a:r>
            <a:r>
              <a:rPr dirty="0" sz="1400">
                <a:latin typeface="Times New Roman"/>
                <a:cs typeface="Times New Roman"/>
              </a:rPr>
              <a:t>database. In </a:t>
            </a:r>
            <a:r>
              <a:rPr dirty="0" sz="1400" spc="-5">
                <a:latin typeface="Times New Roman"/>
                <a:cs typeface="Times New Roman"/>
              </a:rPr>
              <a:t>our real life, there have occurs </a:t>
            </a:r>
            <a:r>
              <a:rPr dirty="0" sz="1400">
                <a:latin typeface="Times New Roman"/>
                <a:cs typeface="Times New Roman"/>
              </a:rPr>
              <a:t>a lot </a:t>
            </a:r>
            <a:r>
              <a:rPr dirty="0" sz="1400" spc="-5">
                <a:latin typeface="Times New Roman"/>
                <a:cs typeface="Times New Roman"/>
              </a:rPr>
              <a:t>of cricket tournaments in many countries.  </a:t>
            </a:r>
            <a:r>
              <a:rPr dirty="0" sz="1400">
                <a:latin typeface="Times New Roman"/>
                <a:cs typeface="Times New Roman"/>
              </a:rPr>
              <a:t>So,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those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games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teams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are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participated.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case,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important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  data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the clubs. For this case </a:t>
            </a:r>
            <a:r>
              <a:rPr dirty="0" sz="1400">
                <a:latin typeface="Times New Roman"/>
                <a:cs typeface="Times New Roman"/>
              </a:rPr>
              <a:t>we </a:t>
            </a:r>
            <a:r>
              <a:rPr dirty="0" sz="1400" spc="-5">
                <a:latin typeface="Times New Roman"/>
                <a:cs typeface="Times New Roman"/>
              </a:rPr>
              <a:t>make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project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manage the data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10">
                <a:latin typeface="Times New Roman"/>
                <a:cs typeface="Times New Roman"/>
              </a:rPr>
              <a:t>all </a:t>
            </a:r>
            <a:r>
              <a:rPr dirty="0" sz="1400" spc="-5">
                <a:latin typeface="Times New Roman"/>
                <a:cs typeface="Times New Roman"/>
              </a:rPr>
              <a:t>clubs </a:t>
            </a:r>
            <a:r>
              <a:rPr dirty="0" sz="1400">
                <a:latin typeface="Times New Roman"/>
                <a:cs typeface="Times New Roman"/>
              </a:rPr>
              <a:t>in </a:t>
            </a:r>
            <a:r>
              <a:rPr dirty="0" sz="1400" spc="-5">
                <a:latin typeface="Times New Roman"/>
                <a:cs typeface="Times New Roman"/>
              </a:rPr>
              <a:t>AIUB.  This project has many efficient features by which people can easily </a:t>
            </a:r>
            <a:r>
              <a:rPr dirty="0" sz="1400">
                <a:latin typeface="Times New Roman"/>
                <a:cs typeface="Times New Roman"/>
              </a:rPr>
              <a:t>use </a:t>
            </a:r>
            <a:r>
              <a:rPr dirty="0" sz="1400" spc="-5">
                <a:latin typeface="Times New Roman"/>
                <a:cs typeface="Times New Roman"/>
              </a:rPr>
              <a:t>those data. </a:t>
            </a:r>
            <a:r>
              <a:rPr dirty="0" sz="1400" spc="-10">
                <a:latin typeface="Times New Roman"/>
                <a:cs typeface="Times New Roman"/>
              </a:rPr>
              <a:t>In every  </a:t>
            </a:r>
            <a:r>
              <a:rPr dirty="0" sz="1400">
                <a:latin typeface="Times New Roman"/>
                <a:cs typeface="Times New Roman"/>
              </a:rPr>
              <a:t>case of </a:t>
            </a:r>
            <a:r>
              <a:rPr dirty="0" sz="1400" spc="-5">
                <a:latin typeface="Times New Roman"/>
                <a:cs typeface="Times New Roman"/>
              </a:rPr>
              <a:t>cricket club management people need the player’s name, club </a:t>
            </a:r>
            <a:r>
              <a:rPr dirty="0" sz="1400">
                <a:latin typeface="Times New Roman"/>
                <a:cs typeface="Times New Roman"/>
              </a:rPr>
              <a:t>name, </a:t>
            </a:r>
            <a:r>
              <a:rPr dirty="0" sz="1400" spc="-5">
                <a:latin typeface="Times New Roman"/>
                <a:cs typeface="Times New Roman"/>
              </a:rPr>
              <a:t>player details,  club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details,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coach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details,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statistic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their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previous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played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match,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their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financials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etc.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All  </a:t>
            </a:r>
            <a:r>
              <a:rPr dirty="0" sz="1400" spc="-5">
                <a:latin typeface="Times New Roman"/>
                <a:cs typeface="Times New Roman"/>
              </a:rPr>
              <a:t>those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features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added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work.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person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kind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operation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  </a:t>
            </a:r>
            <a:r>
              <a:rPr dirty="0" sz="1400" spc="-5">
                <a:latin typeface="Times New Roman"/>
                <a:cs typeface="Times New Roman"/>
              </a:rPr>
              <a:t>their data. All this </a:t>
            </a:r>
            <a:r>
              <a:rPr dirty="0" sz="1400">
                <a:latin typeface="Times New Roman"/>
                <a:cs typeface="Times New Roman"/>
              </a:rPr>
              <a:t>we can </a:t>
            </a:r>
            <a:r>
              <a:rPr dirty="0" sz="1400" spc="-5">
                <a:latin typeface="Times New Roman"/>
                <a:cs typeface="Times New Roman"/>
              </a:rPr>
              <a:t>say that it </a:t>
            </a:r>
            <a:r>
              <a:rPr dirty="0" sz="1400">
                <a:latin typeface="Times New Roman"/>
                <a:cs typeface="Times New Roman"/>
              </a:rPr>
              <a:t>is a </a:t>
            </a:r>
            <a:r>
              <a:rPr dirty="0" sz="1400" spc="-5">
                <a:latin typeface="Times New Roman"/>
                <a:cs typeface="Times New Roman"/>
              </a:rPr>
              <a:t>complete package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data about AIUB cricket club  management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people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find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kind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database.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34861" y="9461627"/>
            <a:ext cx="6642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5" i="1">
                <a:latin typeface="Carlito"/>
                <a:cs typeface="Carlito"/>
              </a:rPr>
              <a:t>Page </a:t>
            </a:r>
            <a:fld id="{81D60167-4931-47E6-BA6A-407CBD079E47}" type="slidenum">
              <a:rPr dirty="0" sz="1000" spc="-5" i="1">
                <a:latin typeface="Carlito"/>
                <a:cs typeface="Carlito"/>
              </a:rPr>
              <a:t>1</a:t>
            </a:fld>
            <a:r>
              <a:rPr dirty="0" sz="1000" spc="-5" i="1">
                <a:latin typeface="Carlito"/>
                <a:cs typeface="Carlito"/>
              </a:rPr>
              <a:t> of</a:t>
            </a:r>
            <a:r>
              <a:rPr dirty="0" sz="1000" spc="-65" i="1">
                <a:latin typeface="Carlito"/>
                <a:cs typeface="Carlito"/>
              </a:rPr>
              <a:t> </a:t>
            </a:r>
            <a:r>
              <a:rPr dirty="0" sz="1000" spc="-5" i="1">
                <a:latin typeface="Carlito"/>
                <a:cs typeface="Carlito"/>
              </a:rPr>
              <a:t>35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7622" y="4954651"/>
            <a:ext cx="5988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VIEW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314438"/>
            <a:ext cx="3386454" cy="1163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050" algn="l"/>
              </a:tabLst>
            </a:pPr>
            <a:r>
              <a:rPr dirty="0" sz="1100">
                <a:latin typeface="Times New Roman"/>
                <a:cs typeface="Times New Roman"/>
              </a:rPr>
              <a:t>1.	</a:t>
            </a:r>
            <a:r>
              <a:rPr dirty="0" sz="1100" spc="-5">
                <a:latin typeface="Carlito"/>
                <a:cs typeface="Carlito"/>
              </a:rPr>
              <a:t>SIMPLE VIEW: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arlito"/>
                <a:cs typeface="Carlito"/>
              </a:rPr>
              <a:t>CREATE </a:t>
            </a:r>
            <a:r>
              <a:rPr dirty="0" sz="1100" spc="-10">
                <a:latin typeface="Carlito"/>
                <a:cs typeface="Carlito"/>
              </a:rPr>
              <a:t>VIEW </a:t>
            </a:r>
            <a:r>
              <a:rPr dirty="0" sz="1100" spc="-5">
                <a:latin typeface="Carlito"/>
                <a:cs typeface="Carlito"/>
              </a:rPr>
              <a:t>PLAYER_CS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92700"/>
              </a:lnSpc>
            </a:pPr>
            <a:r>
              <a:rPr dirty="0" sz="1100">
                <a:latin typeface="Carlito"/>
                <a:cs typeface="Carlito"/>
              </a:rPr>
              <a:t>AS </a:t>
            </a:r>
            <a:r>
              <a:rPr dirty="0" sz="1100" spc="-5">
                <a:latin typeface="Carlito"/>
                <a:cs typeface="Carlito"/>
              </a:rPr>
              <a:t>SELECT NAME,Attributes,AGE,SAL,RATING,TEAM_NAME  FROM PLAYER_INFO WHERE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TEAM_NAME=('CS')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8929827"/>
            <a:ext cx="15455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rlito"/>
                <a:cs typeface="Carlito"/>
              </a:rPr>
              <a:t>SELECT *FROM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PLAYER_CS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914400"/>
            <a:ext cx="5930900" cy="266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611748"/>
            <a:ext cx="5499735" cy="16357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2. </a:t>
            </a:r>
            <a:r>
              <a:rPr dirty="0" sz="1100" spc="-5">
                <a:latin typeface="Carlito"/>
                <a:cs typeface="Carlito"/>
              </a:rPr>
              <a:t>COMPLEX</a:t>
            </a:r>
            <a:r>
              <a:rPr dirty="0" sz="1100" spc="-13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VEIW:</a:t>
            </a:r>
            <a:endParaRPr sz="1100">
              <a:latin typeface="Carlito"/>
              <a:cs typeface="Carlito"/>
            </a:endParaRPr>
          </a:p>
          <a:p>
            <a:pPr marL="12700" marR="3492500">
              <a:lnSpc>
                <a:spcPct val="185500"/>
              </a:lnSpc>
              <a:spcBef>
                <a:spcPts val="80"/>
              </a:spcBef>
            </a:pPr>
            <a:r>
              <a:rPr dirty="0" sz="1100" spc="-5">
                <a:latin typeface="Times New Roman"/>
                <a:cs typeface="Times New Roman"/>
              </a:rPr>
              <a:t>CREATE VIEW TEAM_PLAYER  AS SELECT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100" spc="-5">
                <a:latin typeface="Times New Roman"/>
                <a:cs typeface="Times New Roman"/>
              </a:rPr>
              <a:t>P.NAME,P.Attributes,P.AGE,P.SAL,T.CAPTAIN_NAME,T.COACH_NAME,T.TEAM_NAME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FROM PLAYER_INFO P,TEAM </a:t>
            </a:r>
            <a:r>
              <a:rPr dirty="0" sz="110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WHERE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P.TEAM_NAME=T.TEAM_NAME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677150"/>
            <a:ext cx="208216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SELECT *FROM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TEAM_PLAYER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918978"/>
            <a:ext cx="5937250" cy="2595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2154" y="5585840"/>
            <a:ext cx="12312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SEQU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NCE: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382892"/>
            <a:ext cx="2090420" cy="1753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Times New Roman"/>
                <a:cs typeface="Times New Roman"/>
              </a:rPr>
              <a:t>CREATE SEQUENCE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PLAYER_id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start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100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increment </a:t>
            </a:r>
            <a:r>
              <a:rPr dirty="0" sz="1100">
                <a:latin typeface="Times New Roman"/>
                <a:cs typeface="Times New Roman"/>
              </a:rPr>
              <a:t>by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maxvalue </a:t>
            </a:r>
            <a:r>
              <a:rPr dirty="0" sz="1100">
                <a:latin typeface="Times New Roman"/>
                <a:cs typeface="Times New Roman"/>
              </a:rPr>
              <a:t>200</a:t>
            </a:r>
            <a:endParaRPr sz="1100">
              <a:latin typeface="Times New Roman"/>
              <a:cs typeface="Times New Roman"/>
            </a:endParaRPr>
          </a:p>
          <a:p>
            <a:pPr marL="12700" marR="1595120">
              <a:lnSpc>
                <a:spcPct val="185500"/>
              </a:lnSpc>
              <a:spcBef>
                <a:spcPts val="15"/>
              </a:spcBef>
            </a:pPr>
            <a:r>
              <a:rPr dirty="0" sz="1100">
                <a:latin typeface="Times New Roman"/>
                <a:cs typeface="Times New Roman"/>
              </a:rPr>
              <a:t>nocac</a:t>
            </a:r>
            <a:r>
              <a:rPr dirty="0" sz="1100" spc="-10">
                <a:latin typeface="Times New Roman"/>
                <a:cs typeface="Times New Roman"/>
              </a:rPr>
              <a:t>h</a:t>
            </a:r>
            <a:r>
              <a:rPr dirty="0" sz="1100">
                <a:latin typeface="Times New Roman"/>
                <a:cs typeface="Times New Roman"/>
              </a:rPr>
              <a:t>e  nocy</a:t>
            </a:r>
            <a:r>
              <a:rPr dirty="0" sz="1100" spc="-10">
                <a:latin typeface="Times New Roman"/>
                <a:cs typeface="Times New Roman"/>
              </a:rPr>
              <a:t>c</a:t>
            </a:r>
            <a:r>
              <a:rPr dirty="0" sz="1100">
                <a:latin typeface="Times New Roman"/>
                <a:cs typeface="Times New Roman"/>
              </a:rPr>
              <a:t>le;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914400"/>
            <a:ext cx="5937250" cy="267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586" y="4274946"/>
            <a:ext cx="11747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Conclusion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063515"/>
            <a:ext cx="5956935" cy="2322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4135">
              <a:lnSpc>
                <a:spcPct val="105400"/>
              </a:lnSpc>
              <a:spcBef>
                <a:spcPts val="100"/>
              </a:spcBef>
            </a:pPr>
            <a:r>
              <a:rPr dirty="0" sz="1300" spc="-5">
                <a:latin typeface="Caladea"/>
                <a:cs typeface="Caladea"/>
              </a:rPr>
              <a:t>In this final term group project, we have tried </a:t>
            </a:r>
            <a:r>
              <a:rPr dirty="0" sz="1300">
                <a:latin typeface="Caladea"/>
                <a:cs typeface="Caladea"/>
              </a:rPr>
              <a:t>to </a:t>
            </a:r>
            <a:r>
              <a:rPr dirty="0" sz="1300" spc="-5">
                <a:latin typeface="Caladea"/>
                <a:cs typeface="Caladea"/>
              </a:rPr>
              <a:t>present that </a:t>
            </a:r>
            <a:r>
              <a:rPr dirty="0" sz="1300" spc="-10">
                <a:latin typeface="Caladea"/>
                <a:cs typeface="Caladea"/>
              </a:rPr>
              <a:t>how </a:t>
            </a:r>
            <a:r>
              <a:rPr dirty="0" sz="1300">
                <a:latin typeface="Caladea"/>
                <a:cs typeface="Caladea"/>
              </a:rPr>
              <a:t>AIUB </a:t>
            </a:r>
            <a:r>
              <a:rPr dirty="0" sz="1300" spc="-5">
                <a:latin typeface="Caladea"/>
                <a:cs typeface="Caladea"/>
              </a:rPr>
              <a:t>cricket </a:t>
            </a:r>
            <a:r>
              <a:rPr dirty="0" sz="1300" spc="-10">
                <a:latin typeface="Caladea"/>
                <a:cs typeface="Caladea"/>
              </a:rPr>
              <a:t>club  management </a:t>
            </a:r>
            <a:r>
              <a:rPr dirty="0" sz="1300" spc="-5">
                <a:latin typeface="Caladea"/>
                <a:cs typeface="Caladea"/>
              </a:rPr>
              <a:t>system database can be built. This </a:t>
            </a:r>
            <a:r>
              <a:rPr dirty="0" sz="1300">
                <a:latin typeface="Caladea"/>
                <a:cs typeface="Caladea"/>
              </a:rPr>
              <a:t>AIUB </a:t>
            </a:r>
            <a:r>
              <a:rPr dirty="0" sz="1300" spc="-5">
                <a:latin typeface="Caladea"/>
                <a:cs typeface="Caladea"/>
              </a:rPr>
              <a:t>cricket club management  system is built players who have shortage of runs </a:t>
            </a:r>
            <a:r>
              <a:rPr dirty="0" sz="1300">
                <a:latin typeface="Caladea"/>
                <a:cs typeface="Caladea"/>
              </a:rPr>
              <a:t>so </a:t>
            </a:r>
            <a:r>
              <a:rPr dirty="0" sz="1300" spc="-5">
                <a:latin typeface="Caladea"/>
                <a:cs typeface="Caladea"/>
              </a:rPr>
              <a:t>easily </a:t>
            </a:r>
            <a:r>
              <a:rPr dirty="0" sz="1300">
                <a:latin typeface="Caladea"/>
                <a:cs typeface="Caladea"/>
              </a:rPr>
              <a:t>without </a:t>
            </a:r>
            <a:r>
              <a:rPr dirty="0" sz="1300" spc="-5">
                <a:latin typeface="Caladea"/>
                <a:cs typeface="Caladea"/>
              </a:rPr>
              <a:t>getting</a:t>
            </a:r>
            <a:r>
              <a:rPr dirty="0" sz="1300" spc="65">
                <a:latin typeface="Caladea"/>
                <a:cs typeface="Caladea"/>
              </a:rPr>
              <a:t> </a:t>
            </a:r>
            <a:r>
              <a:rPr dirty="0" sz="1300" spc="-5">
                <a:latin typeface="Caladea"/>
                <a:cs typeface="Caladea"/>
              </a:rPr>
              <a:t>stress.</a:t>
            </a:r>
            <a:endParaRPr sz="1300">
              <a:latin typeface="Caladea"/>
              <a:cs typeface="Caladea"/>
            </a:endParaRPr>
          </a:p>
          <a:p>
            <a:pPr marL="12700" marR="5080">
              <a:lnSpc>
                <a:spcPct val="105400"/>
              </a:lnSpc>
            </a:pPr>
            <a:r>
              <a:rPr dirty="0" sz="1300" spc="-5">
                <a:latin typeface="Caladea"/>
                <a:cs typeface="Caladea"/>
              </a:rPr>
              <a:t>With a </a:t>
            </a:r>
            <a:r>
              <a:rPr dirty="0" sz="1300" spc="-10">
                <a:latin typeface="Caladea"/>
                <a:cs typeface="Caladea"/>
              </a:rPr>
              <a:t>new </a:t>
            </a:r>
            <a:r>
              <a:rPr dirty="0" sz="1300" spc="-5">
                <a:latin typeface="Caladea"/>
                <a:cs typeface="Caladea"/>
              </a:rPr>
              <a:t>user authentication, </a:t>
            </a:r>
            <a:r>
              <a:rPr dirty="0" sz="1300">
                <a:latin typeface="Caladea"/>
                <a:cs typeface="Caladea"/>
              </a:rPr>
              <a:t>we </a:t>
            </a:r>
            <a:r>
              <a:rPr dirty="0" sz="1300" spc="-5">
                <a:latin typeface="Caladea"/>
                <a:cs typeface="Caladea"/>
              </a:rPr>
              <a:t>have made the </a:t>
            </a:r>
            <a:r>
              <a:rPr dirty="0" sz="1300" spc="-10">
                <a:latin typeface="Caladea"/>
                <a:cs typeface="Caladea"/>
              </a:rPr>
              <a:t>table and </a:t>
            </a:r>
            <a:r>
              <a:rPr dirty="0" sz="1300" spc="-5">
                <a:latin typeface="Caladea"/>
                <a:cs typeface="Caladea"/>
              </a:rPr>
              <a:t>inserted data on it. Our  experience in building this database management was to show the abilities of  technology. </a:t>
            </a:r>
            <a:r>
              <a:rPr dirty="0" sz="1300">
                <a:latin typeface="Caladea"/>
                <a:cs typeface="Caladea"/>
              </a:rPr>
              <a:t>By </a:t>
            </a:r>
            <a:r>
              <a:rPr dirty="0" sz="1300" spc="-5">
                <a:latin typeface="Caladea"/>
                <a:cs typeface="Caladea"/>
              </a:rPr>
              <a:t>using </a:t>
            </a:r>
            <a:r>
              <a:rPr dirty="0" sz="1300">
                <a:latin typeface="Caladea"/>
                <a:cs typeface="Caladea"/>
              </a:rPr>
              <a:t>this </a:t>
            </a:r>
            <a:r>
              <a:rPr dirty="0" sz="1300" spc="-5">
                <a:latin typeface="Caladea"/>
                <a:cs typeface="Caladea"/>
              </a:rPr>
              <a:t>database on the real-world application, </a:t>
            </a:r>
            <a:r>
              <a:rPr dirty="0" sz="1300">
                <a:latin typeface="Caladea"/>
                <a:cs typeface="Caladea"/>
              </a:rPr>
              <a:t>the </a:t>
            </a:r>
            <a:r>
              <a:rPr dirty="0" sz="1300" spc="-5">
                <a:latin typeface="Caladea"/>
                <a:cs typeface="Caladea"/>
              </a:rPr>
              <a:t>players can  access in the cricket </a:t>
            </a:r>
            <a:r>
              <a:rPr dirty="0" sz="1300" spc="-10">
                <a:latin typeface="Caladea"/>
                <a:cs typeface="Caladea"/>
              </a:rPr>
              <a:t>game </a:t>
            </a:r>
            <a:r>
              <a:rPr dirty="0" sz="1300" spc="-5">
                <a:latin typeface="Caladea"/>
                <a:cs typeface="Caladea"/>
              </a:rPr>
              <a:t>Furthermore, in future, we will try to develop </a:t>
            </a:r>
            <a:r>
              <a:rPr dirty="0" sz="1300">
                <a:latin typeface="Caladea"/>
                <a:cs typeface="Caladea"/>
              </a:rPr>
              <a:t>areal-world  </a:t>
            </a:r>
            <a:r>
              <a:rPr dirty="0" sz="1300" spc="-5">
                <a:latin typeface="Caladea"/>
                <a:cs typeface="Caladea"/>
              </a:rPr>
              <a:t>application and use this database </a:t>
            </a:r>
            <a:r>
              <a:rPr dirty="0" sz="1300">
                <a:latin typeface="Caladea"/>
                <a:cs typeface="Caladea"/>
              </a:rPr>
              <a:t>on </a:t>
            </a:r>
            <a:r>
              <a:rPr dirty="0" sz="1300" spc="-5">
                <a:latin typeface="Caladea"/>
                <a:cs typeface="Caladea"/>
              </a:rPr>
              <a:t>the application which </a:t>
            </a:r>
            <a:r>
              <a:rPr dirty="0" sz="1300">
                <a:latin typeface="Caladea"/>
                <a:cs typeface="Caladea"/>
              </a:rPr>
              <a:t>will be </a:t>
            </a:r>
            <a:r>
              <a:rPr dirty="0" sz="1300" spc="-5">
                <a:latin typeface="Caladea"/>
                <a:cs typeface="Caladea"/>
              </a:rPr>
              <a:t>a very initiative  learning for us. When we will use this in the real-world project, we can </a:t>
            </a:r>
            <a:r>
              <a:rPr dirty="0" sz="1300">
                <a:latin typeface="Caladea"/>
                <a:cs typeface="Caladea"/>
              </a:rPr>
              <a:t>find </a:t>
            </a:r>
            <a:r>
              <a:rPr dirty="0" sz="1300" spc="-5">
                <a:latin typeface="Caladea"/>
                <a:cs typeface="Caladea"/>
              </a:rPr>
              <a:t>out the  errors of this database </a:t>
            </a:r>
            <a:r>
              <a:rPr dirty="0" sz="1300" spc="-10">
                <a:latin typeface="Caladea"/>
                <a:cs typeface="Caladea"/>
              </a:rPr>
              <a:t>management </a:t>
            </a:r>
            <a:r>
              <a:rPr dirty="0" sz="1300" spc="-5">
                <a:latin typeface="Caladea"/>
                <a:cs typeface="Caladea"/>
              </a:rPr>
              <a:t>system </a:t>
            </a:r>
            <a:r>
              <a:rPr dirty="0" sz="1300" spc="-10">
                <a:latin typeface="Caladea"/>
                <a:cs typeface="Caladea"/>
              </a:rPr>
              <a:t>and </a:t>
            </a:r>
            <a:r>
              <a:rPr dirty="0" sz="1300" spc="-5">
                <a:latin typeface="Caladea"/>
                <a:cs typeface="Caladea"/>
              </a:rPr>
              <a:t>can be able to </a:t>
            </a:r>
            <a:r>
              <a:rPr dirty="0" sz="1300">
                <a:latin typeface="Caladea"/>
                <a:cs typeface="Caladea"/>
              </a:rPr>
              <a:t>fix </a:t>
            </a:r>
            <a:r>
              <a:rPr dirty="0" sz="1300" spc="-5">
                <a:latin typeface="Caladea"/>
                <a:cs typeface="Caladea"/>
              </a:rPr>
              <a:t>the errors. Finally,  it is very clear that, this project </a:t>
            </a:r>
            <a:r>
              <a:rPr dirty="0" sz="1300">
                <a:latin typeface="Caladea"/>
                <a:cs typeface="Caladea"/>
              </a:rPr>
              <a:t>will </a:t>
            </a:r>
            <a:r>
              <a:rPr dirty="0" sz="1300" spc="-5">
                <a:latin typeface="Caladea"/>
                <a:cs typeface="Caladea"/>
              </a:rPr>
              <a:t>help </a:t>
            </a:r>
            <a:r>
              <a:rPr dirty="0" sz="1300">
                <a:latin typeface="Caladea"/>
                <a:cs typeface="Caladea"/>
              </a:rPr>
              <a:t>us </a:t>
            </a:r>
            <a:r>
              <a:rPr dirty="0" sz="1300" spc="-5">
                <a:latin typeface="Caladea"/>
                <a:cs typeface="Caladea"/>
              </a:rPr>
              <a:t>in future a</a:t>
            </a:r>
            <a:r>
              <a:rPr dirty="0" sz="1300" spc="15">
                <a:latin typeface="Caladea"/>
                <a:cs typeface="Caladea"/>
              </a:rPr>
              <a:t> </a:t>
            </a:r>
            <a:r>
              <a:rPr dirty="0" sz="1300" spc="-5">
                <a:latin typeface="Caladea"/>
                <a:cs typeface="Caladea"/>
              </a:rPr>
              <a:t>lot.</a:t>
            </a:r>
            <a:endParaRPr sz="13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914400"/>
            <a:ext cx="5937250" cy="260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9338" y="4593463"/>
            <a:ext cx="36322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THANK</a:t>
            </a:r>
            <a:r>
              <a:rPr dirty="0" spc="-65"/>
              <a:t> </a:t>
            </a:r>
            <a:r>
              <a:rPr dirty="0" spc="-5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1761" y="727303"/>
            <a:ext cx="4469765" cy="1414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04950" marR="1496060">
              <a:lnSpc>
                <a:spcPct val="152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E-R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Diagram 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dirty="0" sz="2000" b="1">
                <a:latin typeface="Times New Roman"/>
                <a:cs typeface="Times New Roman"/>
              </a:rPr>
              <a:t>AIUB </a:t>
            </a:r>
            <a:r>
              <a:rPr dirty="0" sz="2000" spc="-5" b="1">
                <a:latin typeface="Times New Roman"/>
                <a:cs typeface="Times New Roman"/>
              </a:rPr>
              <a:t>Cricket </a:t>
            </a:r>
            <a:r>
              <a:rPr dirty="0" sz="2000" b="1">
                <a:latin typeface="Times New Roman"/>
                <a:cs typeface="Times New Roman"/>
              </a:rPr>
              <a:t>Club </a:t>
            </a:r>
            <a:r>
              <a:rPr dirty="0" sz="2000" spc="-5" b="1">
                <a:latin typeface="Times New Roman"/>
                <a:cs typeface="Times New Roman"/>
              </a:rPr>
              <a:t>Management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sp>
          <p:nvSpPr>
            <p:cNvPr id="4" name="object 4"/>
            <p:cNvSpPr/>
            <p:nvPr/>
          </p:nvSpPr>
          <p:spPr>
            <a:xfrm>
              <a:off x="914400" y="2388171"/>
              <a:ext cx="5942965" cy="66607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2910" y="2380614"/>
              <a:ext cx="5768975" cy="6350"/>
            </a:xfrm>
            <a:custGeom>
              <a:avLst/>
              <a:gdLst/>
              <a:ahLst/>
              <a:cxnLst/>
              <a:rect l="l" t="t" r="r" b="b"/>
              <a:pathLst>
                <a:path w="5768975" h="6350">
                  <a:moveTo>
                    <a:pt x="5768975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5768975" y="6350"/>
                  </a:lnTo>
                  <a:lnTo>
                    <a:pt x="576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800" y="304799"/>
              <a:ext cx="7164705" cy="9450705"/>
            </a:xfrm>
            <a:custGeom>
              <a:avLst/>
              <a:gdLst/>
              <a:ahLst/>
              <a:cxnLst/>
              <a:rect l="l" t="t" r="r" b="b"/>
              <a:pathLst>
                <a:path w="7164705" h="9450705">
                  <a:moveTo>
                    <a:pt x="7146087" y="18288"/>
                  </a:moveTo>
                  <a:lnTo>
                    <a:pt x="7069582" y="18288"/>
                  </a:lnTo>
                  <a:lnTo>
                    <a:pt x="7069582" y="94488"/>
                  </a:lnTo>
                  <a:lnTo>
                    <a:pt x="7069582" y="9355836"/>
                  </a:lnTo>
                  <a:lnTo>
                    <a:pt x="94488" y="9355836"/>
                  </a:lnTo>
                  <a:lnTo>
                    <a:pt x="94488" y="94488"/>
                  </a:lnTo>
                  <a:lnTo>
                    <a:pt x="7069582" y="94488"/>
                  </a:lnTo>
                  <a:lnTo>
                    <a:pt x="7069582" y="18288"/>
                  </a:lnTo>
                  <a:lnTo>
                    <a:pt x="94488" y="18288"/>
                  </a:lnTo>
                  <a:lnTo>
                    <a:pt x="18288" y="18288"/>
                  </a:lnTo>
                  <a:lnTo>
                    <a:pt x="18288" y="9432036"/>
                  </a:lnTo>
                  <a:lnTo>
                    <a:pt x="94488" y="9432036"/>
                  </a:lnTo>
                  <a:lnTo>
                    <a:pt x="7069582" y="9432036"/>
                  </a:lnTo>
                  <a:lnTo>
                    <a:pt x="7146087" y="9432036"/>
                  </a:lnTo>
                  <a:lnTo>
                    <a:pt x="7146087" y="18288"/>
                  </a:lnTo>
                  <a:close/>
                </a:path>
                <a:path w="7164705" h="9450705">
                  <a:moveTo>
                    <a:pt x="7164375" y="0"/>
                  </a:moveTo>
                  <a:lnTo>
                    <a:pt x="7155180" y="0"/>
                  </a:lnTo>
                  <a:lnTo>
                    <a:pt x="7155180" y="9144"/>
                  </a:lnTo>
                  <a:lnTo>
                    <a:pt x="7155180" y="94488"/>
                  </a:lnTo>
                  <a:lnTo>
                    <a:pt x="7155180" y="9355836"/>
                  </a:lnTo>
                  <a:lnTo>
                    <a:pt x="7155180" y="9441193"/>
                  </a:lnTo>
                  <a:lnTo>
                    <a:pt x="7069582" y="9441193"/>
                  </a:lnTo>
                  <a:lnTo>
                    <a:pt x="94488" y="9441193"/>
                  </a:lnTo>
                  <a:lnTo>
                    <a:pt x="9144" y="9441193"/>
                  </a:lnTo>
                  <a:lnTo>
                    <a:pt x="9144" y="9355836"/>
                  </a:lnTo>
                  <a:lnTo>
                    <a:pt x="9144" y="94488"/>
                  </a:lnTo>
                  <a:lnTo>
                    <a:pt x="9144" y="9144"/>
                  </a:lnTo>
                  <a:lnTo>
                    <a:pt x="94488" y="9144"/>
                  </a:lnTo>
                  <a:lnTo>
                    <a:pt x="7069582" y="9144"/>
                  </a:lnTo>
                  <a:lnTo>
                    <a:pt x="7155180" y="9144"/>
                  </a:lnTo>
                  <a:lnTo>
                    <a:pt x="7155180" y="0"/>
                  </a:lnTo>
                  <a:lnTo>
                    <a:pt x="7069582" y="0"/>
                  </a:lnTo>
                  <a:lnTo>
                    <a:pt x="94488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0" y="94488"/>
                  </a:lnTo>
                  <a:lnTo>
                    <a:pt x="0" y="9355836"/>
                  </a:lnTo>
                  <a:lnTo>
                    <a:pt x="0" y="9441193"/>
                  </a:lnTo>
                  <a:lnTo>
                    <a:pt x="0" y="9450324"/>
                  </a:lnTo>
                  <a:lnTo>
                    <a:pt x="9144" y="9450324"/>
                  </a:lnTo>
                  <a:lnTo>
                    <a:pt x="7164375" y="9450324"/>
                  </a:lnTo>
                  <a:lnTo>
                    <a:pt x="7164375" y="9441193"/>
                  </a:lnTo>
                  <a:lnTo>
                    <a:pt x="7164311" y="9355836"/>
                  </a:lnTo>
                  <a:lnTo>
                    <a:pt x="7164311" y="94488"/>
                  </a:lnTo>
                  <a:lnTo>
                    <a:pt x="7164311" y="9144"/>
                  </a:lnTo>
                  <a:lnTo>
                    <a:pt x="7164375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34861" y="9461627"/>
            <a:ext cx="6642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5" i="1">
                <a:latin typeface="Carlito"/>
                <a:cs typeface="Carlito"/>
              </a:rPr>
              <a:t>Page </a:t>
            </a:r>
            <a:fld id="{81D60167-4931-47E6-BA6A-407CBD079E47}" type="slidenum">
              <a:rPr dirty="0" sz="1000" spc="-5" i="1">
                <a:latin typeface="Carlito"/>
                <a:cs typeface="Carlito"/>
              </a:rPr>
              <a:t>1</a:t>
            </a:fld>
            <a:r>
              <a:rPr dirty="0" sz="1000" spc="-5" i="1">
                <a:latin typeface="Carlito"/>
                <a:cs typeface="Carlito"/>
              </a:rPr>
              <a:t> of</a:t>
            </a:r>
            <a:r>
              <a:rPr dirty="0" sz="1000" spc="-65" i="1">
                <a:latin typeface="Carlito"/>
                <a:cs typeface="Carlito"/>
              </a:rPr>
              <a:t> </a:t>
            </a:r>
            <a:r>
              <a:rPr dirty="0" sz="1000" spc="-5" i="1">
                <a:latin typeface="Carlito"/>
                <a:cs typeface="Carlito"/>
              </a:rPr>
              <a:t>35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559" y="1041248"/>
            <a:ext cx="6423660" cy="72840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858770" marR="2334260">
              <a:lnSpc>
                <a:spcPct val="1515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Case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Study 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1247775" algn="l"/>
              </a:tabLst>
            </a:pP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AIUB 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Cricket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Club 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Management</a:t>
            </a:r>
            <a:r>
              <a:rPr dirty="0" u="sng" sz="20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dirty="0" u="sng" sz="2000" spc="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497840" marR="113664">
              <a:lnSpc>
                <a:spcPct val="117000"/>
              </a:lnSpc>
              <a:spcBef>
                <a:spcPts val="1035"/>
              </a:spcBef>
            </a:pPr>
            <a:r>
              <a:rPr dirty="0" sz="1400">
                <a:latin typeface="Carlito"/>
                <a:cs typeface="Carlito"/>
              </a:rPr>
              <a:t>In </a:t>
            </a:r>
            <a:r>
              <a:rPr dirty="0" sz="1400" spc="-5">
                <a:latin typeface="Carlito"/>
                <a:cs typeface="Carlito"/>
              </a:rPr>
              <a:t>this project </a:t>
            </a:r>
            <a:r>
              <a:rPr dirty="0" sz="1400">
                <a:latin typeface="Carlito"/>
                <a:cs typeface="Carlito"/>
              </a:rPr>
              <a:t>we </a:t>
            </a:r>
            <a:r>
              <a:rPr dirty="0" sz="1400" spc="-5">
                <a:latin typeface="Carlito"/>
                <a:cs typeface="Carlito"/>
              </a:rPr>
              <a:t>design </a:t>
            </a:r>
            <a:r>
              <a:rPr dirty="0" sz="1400">
                <a:latin typeface="Carlito"/>
                <a:cs typeface="Carlito"/>
              </a:rPr>
              <a:t>an </a:t>
            </a:r>
            <a:r>
              <a:rPr dirty="0" sz="1400" spc="-5">
                <a:latin typeface="Carlito"/>
                <a:cs typeface="Carlito"/>
              </a:rPr>
              <a:t>e-r diagram </a:t>
            </a:r>
            <a:r>
              <a:rPr dirty="0" sz="1400">
                <a:latin typeface="Carlito"/>
                <a:cs typeface="Carlito"/>
              </a:rPr>
              <a:t>to make a </a:t>
            </a:r>
            <a:r>
              <a:rPr dirty="0" sz="1400" spc="-5">
                <a:latin typeface="Carlito"/>
                <a:cs typeface="Carlito"/>
              </a:rPr>
              <a:t>map of </a:t>
            </a:r>
            <a:r>
              <a:rPr dirty="0" sz="1400">
                <a:latin typeface="Carlito"/>
                <a:cs typeface="Carlito"/>
              </a:rPr>
              <a:t>our </a:t>
            </a:r>
            <a:r>
              <a:rPr dirty="0" sz="1400" spc="-5">
                <a:latin typeface="Carlito"/>
                <a:cs typeface="Carlito"/>
              </a:rPr>
              <a:t>project. This </a:t>
            </a:r>
            <a:r>
              <a:rPr dirty="0" sz="1400" spc="5">
                <a:latin typeface="Carlito"/>
                <a:cs typeface="Carlito"/>
              </a:rPr>
              <a:t>e-r  </a:t>
            </a:r>
            <a:r>
              <a:rPr dirty="0" sz="1400">
                <a:latin typeface="Carlito"/>
                <a:cs typeface="Carlito"/>
              </a:rPr>
              <a:t>diagram mainly helps us </a:t>
            </a:r>
            <a:r>
              <a:rPr dirty="0" sz="1400" spc="-5">
                <a:latin typeface="Carlito"/>
                <a:cs typeface="Carlito"/>
              </a:rPr>
              <a:t>to </a:t>
            </a:r>
            <a:r>
              <a:rPr dirty="0" sz="1400">
                <a:latin typeface="Carlito"/>
                <a:cs typeface="Carlito"/>
              </a:rPr>
              <a:t>create the </a:t>
            </a:r>
            <a:r>
              <a:rPr dirty="0" sz="1400" spc="-5">
                <a:latin typeface="Carlito"/>
                <a:cs typeface="Carlito"/>
              </a:rPr>
              <a:t>tables, </a:t>
            </a:r>
            <a:r>
              <a:rPr dirty="0" sz="1400">
                <a:latin typeface="Carlito"/>
                <a:cs typeface="Carlito"/>
              </a:rPr>
              <a:t>make the </a:t>
            </a:r>
            <a:r>
              <a:rPr dirty="0" sz="1400" spc="-5">
                <a:latin typeface="Carlito"/>
                <a:cs typeface="Carlito"/>
              </a:rPr>
              <a:t>relations, normalization  and so </a:t>
            </a:r>
            <a:r>
              <a:rPr dirty="0" sz="1400">
                <a:latin typeface="Carlito"/>
                <a:cs typeface="Carlito"/>
              </a:rPr>
              <a:t>on. In </a:t>
            </a:r>
            <a:r>
              <a:rPr dirty="0" sz="1400" spc="-5">
                <a:latin typeface="Carlito"/>
                <a:cs typeface="Carlito"/>
              </a:rPr>
              <a:t>this case </a:t>
            </a:r>
            <a:r>
              <a:rPr dirty="0" sz="1400">
                <a:latin typeface="Carlito"/>
                <a:cs typeface="Carlito"/>
              </a:rPr>
              <a:t>we can </a:t>
            </a:r>
            <a:r>
              <a:rPr dirty="0" sz="1400" spc="-5">
                <a:latin typeface="Carlito"/>
                <a:cs typeface="Carlito"/>
              </a:rPr>
              <a:t>see </a:t>
            </a:r>
            <a:r>
              <a:rPr dirty="0" sz="1400" spc="-10">
                <a:latin typeface="Carlito"/>
                <a:cs typeface="Carlito"/>
              </a:rPr>
              <a:t>in </a:t>
            </a:r>
            <a:r>
              <a:rPr dirty="0" sz="1400">
                <a:latin typeface="Carlito"/>
                <a:cs typeface="Carlito"/>
              </a:rPr>
              <a:t>the e-r </a:t>
            </a:r>
            <a:r>
              <a:rPr dirty="0" sz="1400" spc="-5">
                <a:latin typeface="Carlito"/>
                <a:cs typeface="Carlito"/>
              </a:rPr>
              <a:t>diagram </a:t>
            </a:r>
            <a:r>
              <a:rPr dirty="0" sz="1400">
                <a:latin typeface="Carlito"/>
                <a:cs typeface="Carlito"/>
              </a:rPr>
              <a:t>that there have </a:t>
            </a:r>
            <a:r>
              <a:rPr dirty="0" sz="1400" spc="-5">
                <a:latin typeface="Carlito"/>
                <a:cs typeface="Carlito"/>
              </a:rPr>
              <a:t>five </a:t>
            </a:r>
            <a:r>
              <a:rPr dirty="0" sz="1400">
                <a:latin typeface="Carlito"/>
                <a:cs typeface="Carlito"/>
              </a:rPr>
              <a:t>entities  </a:t>
            </a:r>
            <a:r>
              <a:rPr dirty="0" sz="1400" spc="-5">
                <a:latin typeface="Carlito"/>
                <a:cs typeface="Carlito"/>
              </a:rPr>
              <a:t>and each </a:t>
            </a:r>
            <a:r>
              <a:rPr dirty="0" sz="1400">
                <a:latin typeface="Carlito"/>
                <a:cs typeface="Carlito"/>
              </a:rPr>
              <a:t>entity </a:t>
            </a:r>
            <a:r>
              <a:rPr dirty="0" sz="1400" spc="-5">
                <a:latin typeface="Carlito"/>
                <a:cs typeface="Carlito"/>
              </a:rPr>
              <a:t>have </a:t>
            </a:r>
            <a:r>
              <a:rPr dirty="0" sz="1400">
                <a:latin typeface="Carlito"/>
                <a:cs typeface="Carlito"/>
              </a:rPr>
              <a:t>a lot </a:t>
            </a:r>
            <a:r>
              <a:rPr dirty="0" sz="1400" spc="-5">
                <a:latin typeface="Carlito"/>
                <a:cs typeface="Carlito"/>
              </a:rPr>
              <a:t>of attributes. Diamond shapes </a:t>
            </a:r>
            <a:r>
              <a:rPr dirty="0" sz="1400">
                <a:latin typeface="Carlito"/>
                <a:cs typeface="Carlito"/>
              </a:rPr>
              <a:t>are used </a:t>
            </a:r>
            <a:r>
              <a:rPr dirty="0" sz="1400" spc="-5">
                <a:latin typeface="Carlito"/>
                <a:cs typeface="Carlito"/>
              </a:rPr>
              <a:t>for</a:t>
            </a:r>
            <a:r>
              <a:rPr dirty="0" sz="1400" spc="4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relation.</a:t>
            </a:r>
            <a:endParaRPr sz="1400">
              <a:latin typeface="Carlito"/>
              <a:cs typeface="Carlito"/>
            </a:endParaRPr>
          </a:p>
          <a:p>
            <a:pPr marL="497840" marR="5080">
              <a:lnSpc>
                <a:spcPct val="117000"/>
              </a:lnSpc>
            </a:pPr>
            <a:r>
              <a:rPr dirty="0" sz="1400" spc="-5">
                <a:latin typeface="Carlito"/>
                <a:cs typeface="Carlito"/>
              </a:rPr>
              <a:t>Team entity </a:t>
            </a:r>
            <a:r>
              <a:rPr dirty="0" sz="1400">
                <a:latin typeface="Carlito"/>
                <a:cs typeface="Carlito"/>
              </a:rPr>
              <a:t>has </a:t>
            </a:r>
            <a:r>
              <a:rPr dirty="0" sz="1400" spc="-5">
                <a:latin typeface="Carlito"/>
                <a:cs typeface="Carlito"/>
              </a:rPr>
              <a:t>relation </a:t>
            </a:r>
            <a:r>
              <a:rPr dirty="0" sz="1400">
                <a:latin typeface="Carlito"/>
                <a:cs typeface="Carlito"/>
              </a:rPr>
              <a:t>with player_info, </a:t>
            </a:r>
            <a:r>
              <a:rPr dirty="0" sz="1400" spc="-5">
                <a:latin typeface="Carlito"/>
                <a:cs typeface="Carlito"/>
              </a:rPr>
              <a:t>financial, coach_info and achievement.  </a:t>
            </a:r>
            <a:r>
              <a:rPr dirty="0" sz="1400">
                <a:latin typeface="Carlito"/>
                <a:cs typeface="Carlito"/>
              </a:rPr>
              <a:t>There </a:t>
            </a:r>
            <a:r>
              <a:rPr dirty="0" sz="1400" spc="-5">
                <a:latin typeface="Carlito"/>
                <a:cs typeface="Carlito"/>
              </a:rPr>
              <a:t>have </a:t>
            </a:r>
            <a:r>
              <a:rPr dirty="0" sz="1400">
                <a:latin typeface="Carlito"/>
                <a:cs typeface="Carlito"/>
              </a:rPr>
              <a:t>“many to many” </a:t>
            </a:r>
            <a:r>
              <a:rPr dirty="0" sz="1400" spc="-5">
                <a:latin typeface="Carlito"/>
                <a:cs typeface="Carlito"/>
              </a:rPr>
              <a:t>relation. In player_info p.id </a:t>
            </a:r>
            <a:r>
              <a:rPr dirty="0" sz="1400">
                <a:latin typeface="Carlito"/>
                <a:cs typeface="Carlito"/>
              </a:rPr>
              <a:t>is the </a:t>
            </a:r>
            <a:r>
              <a:rPr dirty="0" sz="1400" spc="-5">
                <a:latin typeface="Carlito"/>
                <a:cs typeface="Carlito"/>
              </a:rPr>
              <a:t>primary </a:t>
            </a:r>
            <a:r>
              <a:rPr dirty="0" sz="1400">
                <a:latin typeface="Carlito"/>
                <a:cs typeface="Carlito"/>
              </a:rPr>
              <a:t>keyword  </a:t>
            </a:r>
            <a:r>
              <a:rPr dirty="0" sz="1400" spc="-5">
                <a:latin typeface="Carlito"/>
                <a:cs typeface="Carlito"/>
              </a:rPr>
              <a:t>and jersy number </a:t>
            </a:r>
            <a:r>
              <a:rPr dirty="0" sz="1400">
                <a:latin typeface="Carlito"/>
                <a:cs typeface="Carlito"/>
              </a:rPr>
              <a:t>in </a:t>
            </a:r>
            <a:r>
              <a:rPr dirty="0" sz="1400" spc="-5">
                <a:latin typeface="Carlito"/>
                <a:cs typeface="Carlito"/>
              </a:rPr>
              <a:t>multivalued </a:t>
            </a:r>
            <a:r>
              <a:rPr dirty="0" sz="1400">
                <a:latin typeface="Carlito"/>
                <a:cs typeface="Carlito"/>
              </a:rPr>
              <a:t>attribute also age is </a:t>
            </a:r>
            <a:r>
              <a:rPr dirty="0" sz="1400" spc="-5">
                <a:latin typeface="Carlito"/>
                <a:cs typeface="Carlito"/>
              </a:rPr>
              <a:t>derived </a:t>
            </a:r>
            <a:r>
              <a:rPr dirty="0" sz="1400">
                <a:latin typeface="Carlito"/>
                <a:cs typeface="Carlito"/>
              </a:rPr>
              <a:t>attribute </a:t>
            </a:r>
            <a:r>
              <a:rPr dirty="0" sz="1400" spc="-5">
                <a:latin typeface="Carlito"/>
                <a:cs typeface="Carlito"/>
              </a:rPr>
              <a:t>and </a:t>
            </a:r>
            <a:r>
              <a:rPr dirty="0" sz="1400">
                <a:latin typeface="Carlito"/>
                <a:cs typeface="Carlito"/>
              </a:rPr>
              <a:t>rest </a:t>
            </a:r>
            <a:r>
              <a:rPr dirty="0" sz="1400" spc="-5">
                <a:latin typeface="Carlito"/>
                <a:cs typeface="Carlito"/>
              </a:rPr>
              <a:t>of  </a:t>
            </a:r>
            <a:r>
              <a:rPr dirty="0" sz="1400">
                <a:latin typeface="Carlito"/>
                <a:cs typeface="Carlito"/>
              </a:rPr>
              <a:t>all are normal </a:t>
            </a:r>
            <a:r>
              <a:rPr dirty="0" sz="1400" spc="-5">
                <a:latin typeface="Carlito"/>
                <a:cs typeface="Carlito"/>
              </a:rPr>
              <a:t>attribute. </a:t>
            </a:r>
            <a:r>
              <a:rPr dirty="0" sz="1400">
                <a:latin typeface="Carlito"/>
                <a:cs typeface="Carlito"/>
              </a:rPr>
              <a:t>They are player name, </a:t>
            </a:r>
            <a:r>
              <a:rPr dirty="0" sz="1400" spc="-5">
                <a:latin typeface="Carlito"/>
                <a:cs typeface="Carlito"/>
              </a:rPr>
              <a:t>p.sal, DOB, age, Team_name, jersy  </a:t>
            </a:r>
            <a:r>
              <a:rPr dirty="0" sz="1400">
                <a:latin typeface="Carlito"/>
                <a:cs typeface="Carlito"/>
              </a:rPr>
              <a:t>no, </a:t>
            </a:r>
            <a:r>
              <a:rPr dirty="0" sz="1400" spc="-5">
                <a:latin typeface="Carlito"/>
                <a:cs typeface="Carlito"/>
              </a:rPr>
              <a:t>attributes, rewards, </a:t>
            </a:r>
            <a:r>
              <a:rPr dirty="0" sz="1400">
                <a:latin typeface="Carlito"/>
                <a:cs typeface="Carlito"/>
              </a:rPr>
              <a:t>rating. </a:t>
            </a:r>
            <a:r>
              <a:rPr dirty="0" sz="1400" spc="-5">
                <a:latin typeface="Carlito"/>
                <a:cs typeface="Carlito"/>
              </a:rPr>
              <a:t>Team_name </a:t>
            </a:r>
            <a:r>
              <a:rPr dirty="0" sz="1400">
                <a:latin typeface="Carlito"/>
                <a:cs typeface="Carlito"/>
              </a:rPr>
              <a:t>is a </a:t>
            </a:r>
            <a:r>
              <a:rPr dirty="0" sz="1400" spc="-5">
                <a:latin typeface="Carlito"/>
                <a:cs typeface="Carlito"/>
              </a:rPr>
              <a:t>foreign </a:t>
            </a:r>
            <a:r>
              <a:rPr dirty="0" sz="1400">
                <a:latin typeface="Carlito"/>
                <a:cs typeface="Carlito"/>
              </a:rPr>
              <a:t>key </a:t>
            </a:r>
            <a:r>
              <a:rPr dirty="0" sz="1400" spc="-5">
                <a:latin typeface="Carlito"/>
                <a:cs typeface="Carlito"/>
              </a:rPr>
              <a:t>of </a:t>
            </a:r>
            <a:r>
              <a:rPr dirty="0" sz="1400">
                <a:latin typeface="Carlito"/>
                <a:cs typeface="Carlito"/>
              </a:rPr>
              <a:t>player_info</a:t>
            </a:r>
            <a:r>
              <a:rPr dirty="0" sz="1400" spc="-2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table.</a:t>
            </a:r>
            <a:endParaRPr sz="1400">
              <a:latin typeface="Carlito"/>
              <a:cs typeface="Carlito"/>
            </a:endParaRPr>
          </a:p>
          <a:p>
            <a:pPr marL="497840" marR="26670">
              <a:lnSpc>
                <a:spcPct val="117000"/>
              </a:lnSpc>
              <a:spcBef>
                <a:spcPts val="5"/>
              </a:spcBef>
            </a:pPr>
            <a:r>
              <a:rPr dirty="0" sz="1400">
                <a:latin typeface="Carlito"/>
                <a:cs typeface="Carlito"/>
              </a:rPr>
              <a:t>Then comes </a:t>
            </a:r>
            <a:r>
              <a:rPr dirty="0" sz="1400" spc="-5">
                <a:latin typeface="Carlito"/>
                <a:cs typeface="Carlito"/>
              </a:rPr>
              <a:t>team </a:t>
            </a:r>
            <a:r>
              <a:rPr dirty="0" sz="1400">
                <a:latin typeface="Carlito"/>
                <a:cs typeface="Carlito"/>
              </a:rPr>
              <a:t>entity. It </a:t>
            </a:r>
            <a:r>
              <a:rPr dirty="0" sz="1400" spc="-5">
                <a:latin typeface="Carlito"/>
                <a:cs typeface="Carlito"/>
              </a:rPr>
              <a:t>has team_name </a:t>
            </a:r>
            <a:r>
              <a:rPr dirty="0" sz="1400">
                <a:latin typeface="Carlito"/>
                <a:cs typeface="Carlito"/>
              </a:rPr>
              <a:t>as a primary key </a:t>
            </a:r>
            <a:r>
              <a:rPr dirty="0" sz="1400" spc="-5">
                <a:latin typeface="Carlito"/>
                <a:cs typeface="Carlito"/>
              </a:rPr>
              <a:t>and </a:t>
            </a:r>
            <a:r>
              <a:rPr dirty="0" sz="1400">
                <a:latin typeface="Carlito"/>
                <a:cs typeface="Carlito"/>
              </a:rPr>
              <a:t>rest all </a:t>
            </a:r>
            <a:r>
              <a:rPr dirty="0" sz="1400" spc="-10">
                <a:latin typeface="Carlito"/>
                <a:cs typeface="Carlito"/>
              </a:rPr>
              <a:t>of </a:t>
            </a:r>
            <a:r>
              <a:rPr dirty="0" sz="1400">
                <a:latin typeface="Carlito"/>
                <a:cs typeface="Carlito"/>
              </a:rPr>
              <a:t>the  </a:t>
            </a:r>
            <a:r>
              <a:rPr dirty="0" sz="1400" spc="-5">
                <a:latin typeface="Carlito"/>
                <a:cs typeface="Carlito"/>
              </a:rPr>
              <a:t>attributes </a:t>
            </a:r>
            <a:r>
              <a:rPr dirty="0" sz="1400">
                <a:latin typeface="Carlito"/>
                <a:cs typeface="Carlito"/>
              </a:rPr>
              <a:t>are </a:t>
            </a:r>
            <a:r>
              <a:rPr dirty="0" sz="1400" spc="-5">
                <a:latin typeface="Carlito"/>
                <a:cs typeface="Carlito"/>
              </a:rPr>
              <a:t>normal attributes. Those </a:t>
            </a:r>
            <a:r>
              <a:rPr dirty="0" sz="1400">
                <a:latin typeface="Carlito"/>
                <a:cs typeface="Carlito"/>
              </a:rPr>
              <a:t>are </a:t>
            </a:r>
            <a:r>
              <a:rPr dirty="0" sz="1400" spc="-5">
                <a:latin typeface="Carlito"/>
                <a:cs typeface="Carlito"/>
              </a:rPr>
              <a:t>coach_name, Num_of_players,  Team_rating, captain. Also, </a:t>
            </a:r>
            <a:r>
              <a:rPr dirty="0" sz="1400">
                <a:latin typeface="Carlito"/>
                <a:cs typeface="Carlito"/>
              </a:rPr>
              <a:t>we </a:t>
            </a:r>
            <a:r>
              <a:rPr dirty="0" sz="1400" spc="-5">
                <a:latin typeface="Carlito"/>
                <a:cs typeface="Carlito"/>
              </a:rPr>
              <a:t>have financial, coach_info and team_acheivement  </a:t>
            </a:r>
            <a:r>
              <a:rPr dirty="0" sz="1400">
                <a:latin typeface="Carlito"/>
                <a:cs typeface="Carlito"/>
              </a:rPr>
              <a:t>entities where have </a:t>
            </a:r>
            <a:r>
              <a:rPr dirty="0" sz="1400" spc="-5">
                <a:latin typeface="Carlito"/>
                <a:cs typeface="Carlito"/>
              </a:rPr>
              <a:t>also </a:t>
            </a:r>
            <a:r>
              <a:rPr dirty="0" sz="1400">
                <a:latin typeface="Carlito"/>
                <a:cs typeface="Carlito"/>
              </a:rPr>
              <a:t>the </a:t>
            </a:r>
            <a:r>
              <a:rPr dirty="0" sz="1400" spc="-5">
                <a:latin typeface="Carlito"/>
                <a:cs typeface="Carlito"/>
              </a:rPr>
              <a:t>same primary </a:t>
            </a:r>
            <a:r>
              <a:rPr dirty="0" sz="1400">
                <a:latin typeface="Carlito"/>
                <a:cs typeface="Carlito"/>
              </a:rPr>
              <a:t>key </a:t>
            </a:r>
            <a:r>
              <a:rPr dirty="0" sz="1400" spc="-5">
                <a:latin typeface="Carlito"/>
                <a:cs typeface="Carlito"/>
              </a:rPr>
              <a:t>attributes. Coach_infohave  coach_name,join date,c.win,c.lose,c.draw,c.sal,c.rating attributes. Financial has  maintanence, jersy income, sal, match_win_income, ticket_income,  production_expences, </a:t>
            </a:r>
            <a:r>
              <a:rPr dirty="0" sz="1400">
                <a:latin typeface="Carlito"/>
                <a:cs typeface="Carlito"/>
              </a:rPr>
              <a:t>total_income </a:t>
            </a:r>
            <a:r>
              <a:rPr dirty="0" sz="1400" spc="-5">
                <a:latin typeface="Carlito"/>
                <a:cs typeface="Carlito"/>
              </a:rPr>
              <a:t>attributes. The </a:t>
            </a:r>
            <a:r>
              <a:rPr dirty="0" sz="1400">
                <a:latin typeface="Carlito"/>
                <a:cs typeface="Carlito"/>
              </a:rPr>
              <a:t>last </a:t>
            </a:r>
            <a:r>
              <a:rPr dirty="0" sz="1400" spc="-5">
                <a:latin typeface="Carlito"/>
                <a:cs typeface="Carlito"/>
              </a:rPr>
              <a:t>entity achievement has  </a:t>
            </a:r>
            <a:r>
              <a:rPr dirty="0" sz="1400">
                <a:latin typeface="Carlito"/>
                <a:cs typeface="Carlito"/>
              </a:rPr>
              <a:t>win, </a:t>
            </a:r>
            <a:r>
              <a:rPr dirty="0" sz="1400" spc="-5">
                <a:latin typeface="Carlito"/>
                <a:cs typeface="Carlito"/>
              </a:rPr>
              <a:t>lose, draw, </a:t>
            </a:r>
            <a:r>
              <a:rPr dirty="0" sz="1400">
                <a:latin typeface="Carlito"/>
                <a:cs typeface="Carlito"/>
              </a:rPr>
              <a:t>runners-up, </a:t>
            </a:r>
            <a:r>
              <a:rPr dirty="0" sz="1400" spc="-5">
                <a:latin typeface="Carlito"/>
                <a:cs typeface="Carlito"/>
              </a:rPr>
              <a:t>champion, Runs, attributes. Now comes </a:t>
            </a:r>
            <a:r>
              <a:rPr dirty="0" sz="1400">
                <a:latin typeface="Carlito"/>
                <a:cs typeface="Carlito"/>
              </a:rPr>
              <a:t>the matter  </a:t>
            </a:r>
            <a:r>
              <a:rPr dirty="0" sz="1400" spc="-5">
                <a:latin typeface="Carlito"/>
                <a:cs typeface="Carlito"/>
              </a:rPr>
              <a:t>of of normalization. In this </a:t>
            </a:r>
            <a:r>
              <a:rPr dirty="0" sz="1400">
                <a:latin typeface="Carlito"/>
                <a:cs typeface="Carlito"/>
              </a:rPr>
              <a:t>case we </a:t>
            </a:r>
            <a:r>
              <a:rPr dirty="0" sz="1400" spc="-5">
                <a:latin typeface="Carlito"/>
                <a:cs typeface="Carlito"/>
              </a:rPr>
              <a:t>see that </a:t>
            </a:r>
            <a:r>
              <a:rPr dirty="0" sz="1400">
                <a:latin typeface="Carlito"/>
                <a:cs typeface="Carlito"/>
              </a:rPr>
              <a:t>only </a:t>
            </a:r>
            <a:r>
              <a:rPr dirty="0" sz="1400" spc="-5">
                <a:latin typeface="Carlito"/>
                <a:cs typeface="Carlito"/>
              </a:rPr>
              <a:t>team and </a:t>
            </a:r>
            <a:r>
              <a:rPr dirty="0" sz="1400">
                <a:latin typeface="Carlito"/>
                <a:cs typeface="Carlito"/>
              </a:rPr>
              <a:t>player info</a:t>
            </a:r>
            <a:r>
              <a:rPr dirty="0" sz="1400" spc="1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relational</a:t>
            </a:r>
            <a:endParaRPr sz="1400">
              <a:latin typeface="Carlito"/>
              <a:cs typeface="Carlito"/>
            </a:endParaRPr>
          </a:p>
          <a:p>
            <a:pPr marL="497840" marR="48260">
              <a:lnSpc>
                <a:spcPct val="116799"/>
              </a:lnSpc>
              <a:spcBef>
                <a:spcPts val="5"/>
              </a:spcBef>
            </a:pPr>
            <a:r>
              <a:rPr dirty="0" sz="1400">
                <a:latin typeface="Carlito"/>
                <a:cs typeface="Carlito"/>
              </a:rPr>
              <a:t>table </a:t>
            </a:r>
            <a:r>
              <a:rPr dirty="0" sz="1400" spc="-5">
                <a:latin typeface="Carlito"/>
                <a:cs typeface="Carlito"/>
              </a:rPr>
              <a:t>have </a:t>
            </a:r>
            <a:r>
              <a:rPr dirty="0" sz="1400">
                <a:latin typeface="Carlito"/>
                <a:cs typeface="Carlito"/>
              </a:rPr>
              <a:t>1 NF. </a:t>
            </a:r>
            <a:r>
              <a:rPr dirty="0" sz="1400" spc="-5">
                <a:latin typeface="Carlito"/>
                <a:cs typeface="Carlito"/>
              </a:rPr>
              <a:t>All other doesn’t </a:t>
            </a:r>
            <a:r>
              <a:rPr dirty="0" sz="1400">
                <a:latin typeface="Carlito"/>
                <a:cs typeface="Carlito"/>
              </a:rPr>
              <a:t>have </a:t>
            </a:r>
            <a:r>
              <a:rPr dirty="0" sz="1400" spc="-5">
                <a:latin typeface="Carlito"/>
                <a:cs typeface="Carlito"/>
              </a:rPr>
              <a:t>1NF. </a:t>
            </a:r>
            <a:r>
              <a:rPr dirty="0" sz="1400">
                <a:latin typeface="Carlito"/>
                <a:cs typeface="Carlito"/>
              </a:rPr>
              <a:t>We </a:t>
            </a:r>
            <a:r>
              <a:rPr dirty="0" sz="1400" spc="-5">
                <a:latin typeface="Carlito"/>
                <a:cs typeface="Carlito"/>
              </a:rPr>
              <a:t>also </a:t>
            </a:r>
            <a:r>
              <a:rPr dirty="0" sz="1400">
                <a:latin typeface="Carlito"/>
                <a:cs typeface="Carlito"/>
              </a:rPr>
              <a:t>normalize </a:t>
            </a:r>
            <a:r>
              <a:rPr dirty="0" sz="1400" spc="-5">
                <a:latin typeface="Carlito"/>
                <a:cs typeface="Carlito"/>
              </a:rPr>
              <a:t>team and  financial, team and coach, team and achievement </a:t>
            </a:r>
            <a:r>
              <a:rPr dirty="0" sz="1400">
                <a:latin typeface="Carlito"/>
                <a:cs typeface="Carlito"/>
              </a:rPr>
              <a:t>relational </a:t>
            </a:r>
            <a:r>
              <a:rPr dirty="0" sz="1400" spc="-5">
                <a:latin typeface="Carlito"/>
                <a:cs typeface="Carlito"/>
              </a:rPr>
              <a:t>table. </a:t>
            </a:r>
            <a:r>
              <a:rPr dirty="0" sz="1400">
                <a:latin typeface="Carlito"/>
                <a:cs typeface="Carlito"/>
              </a:rPr>
              <a:t>We </a:t>
            </a:r>
            <a:r>
              <a:rPr dirty="0" sz="1400" spc="-5">
                <a:latin typeface="Carlito"/>
                <a:cs typeface="Carlito"/>
              </a:rPr>
              <a:t>found </a:t>
            </a:r>
            <a:r>
              <a:rPr dirty="0" sz="1400">
                <a:latin typeface="Carlito"/>
                <a:cs typeface="Carlito"/>
              </a:rPr>
              <a:t>that  we need to do </a:t>
            </a:r>
            <a:r>
              <a:rPr dirty="0" sz="1400" spc="-5">
                <a:latin typeface="Carlito"/>
                <a:cs typeface="Carlito"/>
              </a:rPr>
              <a:t>2NF </a:t>
            </a:r>
            <a:r>
              <a:rPr dirty="0" sz="1400">
                <a:latin typeface="Carlito"/>
                <a:cs typeface="Carlito"/>
              </a:rPr>
              <a:t>in all relational </a:t>
            </a:r>
            <a:r>
              <a:rPr dirty="0" sz="1400" spc="-5">
                <a:latin typeface="Carlito"/>
                <a:cs typeface="Carlito"/>
              </a:rPr>
              <a:t>table </a:t>
            </a:r>
            <a:r>
              <a:rPr dirty="0" sz="1400">
                <a:latin typeface="Carlito"/>
                <a:cs typeface="Carlito"/>
              </a:rPr>
              <a:t>but we </a:t>
            </a:r>
            <a:r>
              <a:rPr dirty="0" sz="1400" spc="-5">
                <a:latin typeface="Carlito"/>
                <a:cs typeface="Carlito"/>
              </a:rPr>
              <a:t>need </a:t>
            </a:r>
            <a:r>
              <a:rPr dirty="0" sz="1400">
                <a:latin typeface="Carlito"/>
                <a:cs typeface="Carlito"/>
              </a:rPr>
              <a:t>to </a:t>
            </a:r>
            <a:r>
              <a:rPr dirty="0" sz="1400" spc="-5">
                <a:latin typeface="Carlito"/>
                <a:cs typeface="Carlito"/>
              </a:rPr>
              <a:t>do 3NF </a:t>
            </a:r>
            <a:r>
              <a:rPr dirty="0" sz="1400">
                <a:latin typeface="Carlito"/>
                <a:cs typeface="Carlito"/>
              </a:rPr>
              <a:t>in only </a:t>
            </a:r>
            <a:r>
              <a:rPr dirty="0" sz="1400" spc="-5">
                <a:latin typeface="Carlito"/>
                <a:cs typeface="Carlito"/>
              </a:rPr>
              <a:t>two  matter. Those </a:t>
            </a:r>
            <a:r>
              <a:rPr dirty="0" sz="1400">
                <a:latin typeface="Carlito"/>
                <a:cs typeface="Carlito"/>
              </a:rPr>
              <a:t>are </a:t>
            </a:r>
            <a:r>
              <a:rPr dirty="0" sz="1400" spc="-5">
                <a:latin typeface="Carlito"/>
                <a:cs typeface="Carlito"/>
              </a:rPr>
              <a:t>team and player_info, team and financials. Then </a:t>
            </a:r>
            <a:r>
              <a:rPr dirty="0" sz="1400">
                <a:latin typeface="Carlito"/>
                <a:cs typeface="Carlito"/>
              </a:rPr>
              <a:t>we create  table after </a:t>
            </a:r>
            <a:r>
              <a:rPr dirty="0" sz="1400" spc="-5">
                <a:latin typeface="Carlito"/>
                <a:cs typeface="Carlito"/>
              </a:rPr>
              <a:t>normalization and insert our data </a:t>
            </a:r>
            <a:r>
              <a:rPr dirty="0" sz="1400">
                <a:latin typeface="Carlito"/>
                <a:cs typeface="Carlito"/>
              </a:rPr>
              <a:t>and do our </a:t>
            </a:r>
            <a:r>
              <a:rPr dirty="0" sz="1400" spc="-5">
                <a:latin typeface="Carlito"/>
                <a:cs typeface="Carlito"/>
              </a:rPr>
              <a:t>rest</a:t>
            </a:r>
            <a:r>
              <a:rPr dirty="0" sz="1400" spc="-1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operations.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34861" y="9461627"/>
            <a:ext cx="6642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5" i="1">
                <a:latin typeface="Carlito"/>
                <a:cs typeface="Carlito"/>
              </a:rPr>
              <a:t>Page </a:t>
            </a:r>
            <a:fld id="{81D60167-4931-47E6-BA6A-407CBD079E47}" type="slidenum">
              <a:rPr dirty="0" sz="1000" spc="-5" i="1">
                <a:latin typeface="Carlito"/>
                <a:cs typeface="Carlito"/>
              </a:rPr>
              <a:t>1</a:t>
            </a:fld>
            <a:r>
              <a:rPr dirty="0" sz="1000" spc="-5" i="1">
                <a:latin typeface="Carlito"/>
                <a:cs typeface="Carlito"/>
              </a:rPr>
              <a:t> of</a:t>
            </a:r>
            <a:r>
              <a:rPr dirty="0" sz="1000" spc="-65" i="1">
                <a:latin typeface="Carlito"/>
                <a:cs typeface="Carlito"/>
              </a:rPr>
              <a:t> </a:t>
            </a:r>
            <a:r>
              <a:rPr dirty="0" sz="1000" spc="-5" i="1">
                <a:latin typeface="Carlito"/>
                <a:cs typeface="Carlito"/>
              </a:rPr>
              <a:t>35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80" y="902004"/>
            <a:ext cx="152400" cy="66230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5" i="1">
                <a:latin typeface="Carlito"/>
                <a:cs typeface="Carlito"/>
              </a:rPr>
              <a:t>Final</a:t>
            </a:r>
            <a:r>
              <a:rPr dirty="0" sz="1000" spc="-45" i="1">
                <a:latin typeface="Carlito"/>
                <a:cs typeface="Carlito"/>
              </a:rPr>
              <a:t> </a:t>
            </a:r>
            <a:r>
              <a:rPr dirty="0" sz="1000" spc="-5" i="1">
                <a:latin typeface="Carlito"/>
                <a:cs typeface="Carlito"/>
              </a:rPr>
              <a:t>Project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80" y="6134861"/>
            <a:ext cx="152400" cy="66421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5" i="1">
                <a:latin typeface="Carlito"/>
                <a:cs typeface="Carlito"/>
              </a:rPr>
              <a:t>Page 6 of</a:t>
            </a:r>
            <a:r>
              <a:rPr dirty="0" sz="1000" spc="-65" i="1">
                <a:latin typeface="Carlito"/>
                <a:cs typeface="Carlito"/>
              </a:rPr>
              <a:t> </a:t>
            </a:r>
            <a:r>
              <a:rPr dirty="0" sz="1000" spc="-5" i="1">
                <a:latin typeface="Carlito"/>
                <a:cs typeface="Carlito"/>
              </a:rPr>
              <a:t>35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6699" y="2885058"/>
            <a:ext cx="669290" cy="200025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algn="ctr" marL="2540">
              <a:lnSpc>
                <a:spcPts val="2285"/>
              </a:lnSpc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Normalization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dirty="0" u="heavy" sz="13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TEAM </a:t>
            </a:r>
            <a:r>
              <a:rPr dirty="0" u="heavy" sz="13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dirty="0" u="heavy" sz="13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PLAYER</a:t>
            </a:r>
            <a:r>
              <a:rPr dirty="0" u="heavy" sz="1300" spc="-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INFO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6948" y="2670175"/>
            <a:ext cx="190500" cy="24301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30"/>
              </a:lnSpc>
            </a:pP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TEAM and PLAYER </a:t>
            </a:r>
            <a:r>
              <a:rPr dirty="0" u="sng" sz="13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INFO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AFTER</a:t>
            </a:r>
            <a:r>
              <a:rPr dirty="0" u="sng" sz="1300" spc="-4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1NF</a:t>
            </a:r>
            <a:endParaRPr sz="13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77433" y="528827"/>
          <a:ext cx="2188845" cy="6716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/>
                <a:gridCol w="725805"/>
                <a:gridCol w="727075"/>
              </a:tblGrid>
              <a:tr h="4437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SAIF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ANIK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.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6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72085" indent="46990">
                        <a:lnSpc>
                          <a:spcPct val="103600"/>
                        </a:lnSpc>
                        <a:spcBef>
                          <a:spcPts val="459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DEP-  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STUDENT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-ID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4444">
                <a:tc>
                  <a:txBody>
                    <a:bodyPr/>
                    <a:lstStyle/>
                    <a:p>
                      <a:pPr marL="113664" marR="107314" indent="45720">
                        <a:lnSpc>
                          <a:spcPct val="104500"/>
                        </a:lnSpc>
                        <a:spcBef>
                          <a:spcPts val="434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Keeper  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Bats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m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an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93980" indent="38100">
                        <a:lnSpc>
                          <a:spcPct val="105000"/>
                        </a:lnSpc>
                        <a:spcBef>
                          <a:spcPts val="425"/>
                        </a:spcBef>
                      </a:pPr>
                      <a:r>
                        <a:rPr dirty="0" sz="1000" spc="-5">
                          <a:latin typeface="Carlito"/>
                          <a:cs typeface="Carlito"/>
                        </a:rPr>
                        <a:t>BOWLER 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BA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1000" spc="5"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MAN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539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 marR="88900" indent="-239395">
                        <a:lnSpc>
                          <a:spcPct val="104500"/>
                        </a:lnSpc>
                        <a:spcBef>
                          <a:spcPts val="434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Att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bu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te  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288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21-1-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220345">
                        <a:lnSpc>
                          <a:spcPts val="1230"/>
                        </a:lnSpc>
                        <a:spcBef>
                          <a:spcPts val="5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35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20-1-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220345">
                        <a:lnSpc>
                          <a:spcPts val="1230"/>
                        </a:lnSpc>
                        <a:spcBef>
                          <a:spcPts val="5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1999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35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DOB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35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AGE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20-1-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220345">
                        <a:lnSpc>
                          <a:spcPts val="915"/>
                        </a:lnSpc>
                        <a:spcBef>
                          <a:spcPts val="50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2006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20-1-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220345">
                        <a:lnSpc>
                          <a:spcPts val="915"/>
                        </a:lnSpc>
                        <a:spcBef>
                          <a:spcPts val="50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2005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 marR="99060" indent="-187960">
                        <a:lnSpc>
                          <a:spcPts val="1370"/>
                        </a:lnSpc>
                        <a:spcBef>
                          <a:spcPts val="509"/>
                        </a:spcBef>
                      </a:pPr>
                      <a:r>
                        <a:rPr dirty="0" sz="1100" spc="-10" b="1">
                          <a:latin typeface="Carlito"/>
                          <a:cs typeface="Carlito"/>
                        </a:rPr>
                        <a:t>J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OI</a:t>
                      </a:r>
                      <a:r>
                        <a:rPr dirty="0" sz="1100" spc="5" b="1"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_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D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A  </a:t>
                      </a:r>
                      <a:r>
                        <a:rPr dirty="0" sz="1100" spc="5" b="1">
                          <a:latin typeface="Carlito"/>
                          <a:cs typeface="Carlito"/>
                        </a:rPr>
                        <a:t>TE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7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marR="155575" indent="-48895">
                        <a:lnSpc>
                          <a:spcPct val="104500"/>
                        </a:lnSpc>
                        <a:spcBef>
                          <a:spcPts val="434"/>
                        </a:spcBef>
                      </a:pPr>
                      <a:r>
                        <a:rPr dirty="0" sz="1100" spc="-10" b="1">
                          <a:latin typeface="Carlito"/>
                          <a:cs typeface="Carlito"/>
                        </a:rPr>
                        <a:t>J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ER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Y_  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NUM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7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80000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P.SAL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97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MOT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44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marR="130175" indent="168910">
                        <a:lnSpc>
                          <a:spcPct val="104500"/>
                        </a:lnSpc>
                        <a:spcBef>
                          <a:spcPts val="434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P.  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RA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TI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ALMAS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ANIK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CA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P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4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STRICT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HATURA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73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OA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2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NUM_OF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_PLAYERS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70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marR="130175" indent="170180">
                        <a:lnSpc>
                          <a:spcPct val="104500"/>
                        </a:lnSpc>
                        <a:spcBef>
                          <a:spcPts val="434"/>
                        </a:spcBef>
                      </a:pPr>
                      <a:r>
                        <a:rPr dirty="0" sz="1100" spc="5" b="1">
                          <a:latin typeface="Carlito"/>
                          <a:cs typeface="Carlito"/>
                        </a:rPr>
                        <a:t>T.  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RA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TI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41829" y="495300"/>
          <a:ext cx="3096260" cy="678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795"/>
                <a:gridCol w="770890"/>
                <a:gridCol w="770889"/>
                <a:gridCol w="770889"/>
              </a:tblGrid>
              <a:tr h="4559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ANIK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SAIF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ANIK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P.NAME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8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marR="193675" indent="46990">
                        <a:lnSpc>
                          <a:spcPct val="104500"/>
                        </a:lnSpc>
                        <a:spcBef>
                          <a:spcPts val="44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DEP-  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79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2580" marR="83185" indent="-231775">
                        <a:lnSpc>
                          <a:spcPct val="103600"/>
                        </a:lnSpc>
                        <a:spcBef>
                          <a:spcPts val="459"/>
                        </a:spcBef>
                      </a:pPr>
                      <a:r>
                        <a:rPr dirty="0" sz="1100" spc="-10" b="1"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TUD</a:t>
                      </a:r>
                      <a:r>
                        <a:rPr dirty="0" sz="1100" spc="-15" b="1"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1100" spc="5" b="1"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-  </a:t>
                      </a:r>
                      <a:r>
                        <a:rPr dirty="0" sz="1100" spc="5" b="1">
                          <a:latin typeface="Carlito"/>
                          <a:cs typeface="Carlito"/>
                        </a:rPr>
                        <a:t>ID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 spc="-5">
                          <a:latin typeface="Carlito"/>
                          <a:cs typeface="Carlito"/>
                        </a:rPr>
                        <a:t>BOWLER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654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 marR="128905" indent="45720">
                        <a:lnSpc>
                          <a:spcPct val="103600"/>
                        </a:lnSpc>
                        <a:spcBef>
                          <a:spcPts val="459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Keeper  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Bats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m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an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2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>
                          <a:latin typeface="Carlito"/>
                          <a:cs typeface="Carlito"/>
                        </a:rPr>
                        <a:t>B</a:t>
                      </a:r>
                      <a:r>
                        <a:rPr dirty="0" sz="900" spc="-5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900"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900" spc="-10"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900">
                          <a:latin typeface="Carlito"/>
                          <a:cs typeface="Carlito"/>
                        </a:rPr>
                        <a:t>M</a:t>
                      </a:r>
                      <a:r>
                        <a:rPr dirty="0" sz="900" spc="-10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900">
                          <a:latin typeface="Carlito"/>
                          <a:cs typeface="Carlito"/>
                        </a:rPr>
                        <a:t>N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654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Attributes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0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20-1-1999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7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21-1-2000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7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20</a:t>
                      </a:r>
                      <a:r>
                        <a:rPr dirty="0" sz="1100" spc="-15">
                          <a:latin typeface="Carlito"/>
                          <a:cs typeface="Carlito"/>
                        </a:rPr>
                        <a:t>-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-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9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99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7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DOB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7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AGE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20-`1-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2005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20-1-2006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20-`1-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2005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 marR="220345" indent="-1905">
                        <a:lnSpc>
                          <a:spcPct val="104500"/>
                        </a:lnSpc>
                        <a:spcBef>
                          <a:spcPts val="434"/>
                        </a:spcBef>
                      </a:pPr>
                      <a:r>
                        <a:rPr dirty="0" sz="1100" spc="-10" b="1">
                          <a:latin typeface="Carlito"/>
                          <a:cs typeface="Carlito"/>
                        </a:rPr>
                        <a:t>J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OI</a:t>
                      </a:r>
                      <a:r>
                        <a:rPr dirty="0" sz="1100" spc="10" b="1"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-  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D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 marR="177165" indent="-48895">
                        <a:lnSpc>
                          <a:spcPts val="1370"/>
                        </a:lnSpc>
                        <a:spcBef>
                          <a:spcPts val="509"/>
                        </a:spcBef>
                      </a:pPr>
                      <a:r>
                        <a:rPr dirty="0" sz="1100" spc="-10" b="1">
                          <a:latin typeface="Carlito"/>
                          <a:cs typeface="Carlito"/>
                        </a:rPr>
                        <a:t>J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ER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Y_  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NUM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7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80000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P.SAL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35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MOT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2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 marR="76835" indent="-155575">
                        <a:lnSpc>
                          <a:spcPct val="104500"/>
                        </a:lnSpc>
                        <a:spcBef>
                          <a:spcPts val="434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PL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Y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ER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A  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TING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97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ANIK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ALMAS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ANIK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CAPTAIN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0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HATURA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STRICT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46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H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ATURA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COACH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49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NUM_OF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_PLAYERS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1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T.</a:t>
                      </a:r>
                      <a:r>
                        <a:rPr dirty="0" sz="1100" spc="-3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RATING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03276" y="304799"/>
            <a:ext cx="9450705" cy="7164705"/>
          </a:xfrm>
          <a:custGeom>
            <a:avLst/>
            <a:gdLst/>
            <a:ahLst/>
            <a:cxnLst/>
            <a:rect l="l" t="t" r="r" b="b"/>
            <a:pathLst>
              <a:path w="9450705" h="7164705">
                <a:moveTo>
                  <a:pt x="9432036" y="18288"/>
                </a:moveTo>
                <a:lnTo>
                  <a:pt x="9355836" y="18288"/>
                </a:lnTo>
                <a:lnTo>
                  <a:pt x="9355836" y="94488"/>
                </a:lnTo>
                <a:lnTo>
                  <a:pt x="9355836" y="7069582"/>
                </a:lnTo>
                <a:lnTo>
                  <a:pt x="94488" y="7069582"/>
                </a:lnTo>
                <a:lnTo>
                  <a:pt x="94488" y="94488"/>
                </a:lnTo>
                <a:lnTo>
                  <a:pt x="9355836" y="94488"/>
                </a:lnTo>
                <a:lnTo>
                  <a:pt x="9355836" y="18288"/>
                </a:lnTo>
                <a:lnTo>
                  <a:pt x="94488" y="18288"/>
                </a:lnTo>
                <a:lnTo>
                  <a:pt x="18275" y="18288"/>
                </a:lnTo>
                <a:lnTo>
                  <a:pt x="18275" y="7146087"/>
                </a:lnTo>
                <a:lnTo>
                  <a:pt x="94488" y="7146087"/>
                </a:lnTo>
                <a:lnTo>
                  <a:pt x="9355836" y="7146087"/>
                </a:lnTo>
                <a:lnTo>
                  <a:pt x="9432036" y="7146087"/>
                </a:lnTo>
                <a:lnTo>
                  <a:pt x="9432036" y="18288"/>
                </a:lnTo>
                <a:close/>
              </a:path>
              <a:path w="9450705" h="7164705">
                <a:moveTo>
                  <a:pt x="9450324" y="0"/>
                </a:moveTo>
                <a:lnTo>
                  <a:pt x="9441180" y="0"/>
                </a:lnTo>
                <a:lnTo>
                  <a:pt x="9441180" y="9144"/>
                </a:lnTo>
                <a:lnTo>
                  <a:pt x="9441180" y="94488"/>
                </a:lnTo>
                <a:lnTo>
                  <a:pt x="9441180" y="7069582"/>
                </a:lnTo>
                <a:lnTo>
                  <a:pt x="9441180" y="7155180"/>
                </a:lnTo>
                <a:lnTo>
                  <a:pt x="9355836" y="7155180"/>
                </a:lnTo>
                <a:lnTo>
                  <a:pt x="94488" y="7155180"/>
                </a:lnTo>
                <a:lnTo>
                  <a:pt x="9131" y="7155180"/>
                </a:lnTo>
                <a:lnTo>
                  <a:pt x="9131" y="7069595"/>
                </a:lnTo>
                <a:lnTo>
                  <a:pt x="9131" y="94488"/>
                </a:lnTo>
                <a:lnTo>
                  <a:pt x="9131" y="9144"/>
                </a:lnTo>
                <a:lnTo>
                  <a:pt x="94488" y="9144"/>
                </a:lnTo>
                <a:lnTo>
                  <a:pt x="9355836" y="9144"/>
                </a:lnTo>
                <a:lnTo>
                  <a:pt x="9441180" y="9144"/>
                </a:lnTo>
                <a:lnTo>
                  <a:pt x="9441180" y="0"/>
                </a:lnTo>
                <a:lnTo>
                  <a:pt x="9355836" y="0"/>
                </a:lnTo>
                <a:lnTo>
                  <a:pt x="94488" y="0"/>
                </a:lnTo>
                <a:lnTo>
                  <a:pt x="9131" y="0"/>
                </a:lnTo>
                <a:lnTo>
                  <a:pt x="0" y="0"/>
                </a:lnTo>
                <a:lnTo>
                  <a:pt x="0" y="9144"/>
                </a:lnTo>
                <a:lnTo>
                  <a:pt x="0" y="7164375"/>
                </a:lnTo>
                <a:lnTo>
                  <a:pt x="9131" y="7164375"/>
                </a:lnTo>
                <a:lnTo>
                  <a:pt x="94488" y="7164324"/>
                </a:lnTo>
                <a:lnTo>
                  <a:pt x="9355836" y="7164324"/>
                </a:lnTo>
                <a:lnTo>
                  <a:pt x="9441180" y="7164324"/>
                </a:lnTo>
                <a:lnTo>
                  <a:pt x="9450324" y="7164375"/>
                </a:lnTo>
                <a:lnTo>
                  <a:pt x="9450324" y="9144"/>
                </a:lnTo>
                <a:lnTo>
                  <a:pt x="9450324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0175" y="894334"/>
            <a:ext cx="243078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TEAM and PLAYER </a:t>
            </a:r>
            <a:r>
              <a:rPr dirty="0" u="sng" sz="13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INFO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AFTER</a:t>
            </a:r>
            <a:r>
              <a:rPr dirty="0" u="sng" sz="1300" spc="-4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2NF</a:t>
            </a:r>
            <a:endParaRPr sz="13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3963" y="1429766"/>
          <a:ext cx="682879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980"/>
                <a:gridCol w="675005"/>
                <a:gridCol w="475615"/>
                <a:gridCol w="415289"/>
                <a:gridCol w="570230"/>
                <a:gridCol w="1178559"/>
                <a:gridCol w="668020"/>
                <a:gridCol w="756920"/>
                <a:gridCol w="756285"/>
                <a:gridCol w="724535"/>
              </a:tblGrid>
              <a:tr h="347472"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P.NAM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STUDEN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T.ID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Attri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butes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AGE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JOIN_D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ATE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JERSY_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NUM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P.SAL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MOT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P.</a:t>
                      </a:r>
                      <a:r>
                        <a:rPr dirty="0" sz="1100" spc="-2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RATING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DOB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r" marR="15430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marR="99695">
                        <a:lnSpc>
                          <a:spcPts val="122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BA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S  MAN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20-`1-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2005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20-1-1999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8848">
                <a:tc>
                  <a:txBody>
                    <a:bodyPr/>
                    <a:lstStyle/>
                    <a:p>
                      <a:pPr algn="r" marR="17335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SAIF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Keep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111125" marR="102870" indent="65405">
                        <a:lnSpc>
                          <a:spcPct val="10180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er  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Bats  man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20-1-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2006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80000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21-1-2000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r" marR="15430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100" spc="-10"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 marR="73025" indent="-94615">
                        <a:lnSpc>
                          <a:spcPts val="122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BOWL 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20-`1-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2005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20-1-1999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" y="3918838"/>
          <a:ext cx="6800215" cy="1155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240"/>
                <a:gridCol w="1360170"/>
                <a:gridCol w="1165225"/>
                <a:gridCol w="1548130"/>
                <a:gridCol w="1435100"/>
              </a:tblGrid>
              <a:tr h="178307">
                <a:tc>
                  <a:txBody>
                    <a:bodyPr/>
                    <a:lstStyle/>
                    <a:p>
                      <a:pPr algn="ctr" marL="635">
                        <a:lnSpc>
                          <a:spcPts val="130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DEP.NAME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CAPTAIN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COACH_NAME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NUM_OF_PLAYERS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ts val="130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T.</a:t>
                      </a:r>
                      <a:r>
                        <a:rPr dirty="0" sz="1100" spc="-15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RATING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ANIK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HATURA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SAIF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STRICT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931"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ANIK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HATURA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3900" y="5394325"/>
          <a:ext cx="6161405" cy="1411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8320"/>
                <a:gridCol w="3083560"/>
              </a:tblGrid>
              <a:tr h="486155"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DEP.NAME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STUDENT.ID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8723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248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4619" y="894334"/>
            <a:ext cx="1420495" cy="581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5"/>
              </a:spcBef>
            </a:pP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AFTER 3</a:t>
            </a:r>
            <a:r>
              <a:rPr dirty="0" u="sng" sz="1300" spc="-2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NF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1300" spc="-5" b="1">
                <a:latin typeface="Carlito"/>
                <a:cs typeface="Carlito"/>
              </a:rPr>
              <a:t>PLAYER_INFO</a:t>
            </a:r>
            <a:r>
              <a:rPr dirty="0" sz="1300" spc="-50" b="1">
                <a:latin typeface="Carlito"/>
                <a:cs typeface="Carlito"/>
              </a:rPr>
              <a:t> </a:t>
            </a:r>
            <a:r>
              <a:rPr dirty="0" sz="1300" spc="-5" b="1">
                <a:latin typeface="Carlito"/>
                <a:cs typeface="Carlito"/>
              </a:rPr>
              <a:t>Table:</a:t>
            </a:r>
            <a:endParaRPr sz="13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9204" y="1632457"/>
          <a:ext cx="6800215" cy="1396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/>
                <a:gridCol w="528954"/>
                <a:gridCol w="935989"/>
                <a:gridCol w="470535"/>
                <a:gridCol w="972185"/>
                <a:gridCol w="664210"/>
                <a:gridCol w="565150"/>
                <a:gridCol w="1036319"/>
                <a:gridCol w="859154"/>
              </a:tblGrid>
              <a:tr h="347472"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P.NAME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STUDE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NT.ID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Attributes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AGE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JOIN_DATE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JERSY_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NUM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P.SAL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MOT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P.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RATING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ANIK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BATSMAN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35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20-`1-2005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2729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SAIF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Keeper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Batsman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37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20-1-2006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829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80000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ANIK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BOWLER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35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20-`1-2005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2729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10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41319" y="3319399"/>
            <a:ext cx="89026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Carlito"/>
                <a:cs typeface="Carlito"/>
              </a:rPr>
              <a:t>Player_DOB: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2030" y="5174361"/>
            <a:ext cx="168719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TEAM AND COACH</a:t>
            </a:r>
            <a:r>
              <a:rPr dirty="0" u="sng" sz="1300" spc="-6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3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INFO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973415"/>
            <a:ext cx="5735320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 spc="-5" b="1">
                <a:latin typeface="Times New Roman"/>
                <a:cs typeface="Times New Roman"/>
              </a:rPr>
              <a:t>1NF: </a:t>
            </a:r>
            <a:r>
              <a:rPr dirty="0" sz="1100" spc="-5">
                <a:latin typeface="Times New Roman"/>
                <a:cs typeface="Times New Roman"/>
              </a:rPr>
              <a:t>TEAM AND COACH INFO TABLE IS ALREADY IN 1NF BECAUSE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DO 1NF THERE  HAVE TO </a:t>
            </a:r>
            <a:r>
              <a:rPr dirty="0" sz="1100">
                <a:latin typeface="Times New Roman"/>
                <a:cs typeface="Times New Roman"/>
              </a:rPr>
              <a:t>BE </a:t>
            </a:r>
            <a:r>
              <a:rPr dirty="0" sz="1100" spc="-5">
                <a:latin typeface="Times New Roman"/>
                <a:cs typeface="Times New Roman"/>
              </a:rPr>
              <a:t>MULTIVALUE BUT AS THERE IS NO MULTIVALUE </a:t>
            </a:r>
            <a:r>
              <a:rPr dirty="0" sz="1100">
                <a:latin typeface="Times New Roman"/>
                <a:cs typeface="Times New Roman"/>
              </a:rPr>
              <a:t>SO </a:t>
            </a:r>
            <a:r>
              <a:rPr dirty="0" sz="1100" spc="5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DON’T HAVE TO  DO 1NF(FIRST NORMAL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FORM)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4704" y="3604894"/>
          <a:ext cx="5932805" cy="1278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/>
                <a:gridCol w="1940560"/>
                <a:gridCol w="1924050"/>
              </a:tblGrid>
              <a:tr h="443484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" b="1">
                          <a:latin typeface="Carlito"/>
                          <a:cs typeface="Carlito"/>
                        </a:rPr>
                        <a:t>Player_Id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" b="1">
                          <a:latin typeface="Carlito"/>
                          <a:cs typeface="Carlito"/>
                        </a:rPr>
                        <a:t>Dob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" b="1">
                          <a:latin typeface="Carlito"/>
                          <a:cs typeface="Carlito"/>
                        </a:rPr>
                        <a:t>Age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527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20-1-1986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35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527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21-1-1984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37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4704" y="5513196"/>
          <a:ext cx="6402070" cy="218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84"/>
                <a:gridCol w="498475"/>
                <a:gridCol w="763904"/>
                <a:gridCol w="427989"/>
                <a:gridCol w="650239"/>
                <a:gridCol w="458470"/>
                <a:gridCol w="561975"/>
                <a:gridCol w="513079"/>
                <a:gridCol w="458470"/>
                <a:gridCol w="330835"/>
                <a:gridCol w="351789"/>
                <a:gridCol w="409575"/>
                <a:gridCol w="487045"/>
              </a:tblGrid>
              <a:tr h="726948">
                <a:tc>
                  <a:txBody>
                    <a:bodyPr/>
                    <a:lstStyle/>
                    <a:p>
                      <a:pPr marL="177800" marR="172085" indent="12065">
                        <a:lnSpc>
                          <a:spcPct val="104500"/>
                        </a:lnSpc>
                        <a:spcBef>
                          <a:spcPts val="445"/>
                        </a:spcBef>
                      </a:pPr>
                      <a:r>
                        <a:rPr dirty="0" sz="1100" spc="5" b="1"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EAM  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651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13030" indent="-58419">
                        <a:lnSpc>
                          <a:spcPct val="104500"/>
                        </a:lnSpc>
                        <a:spcBef>
                          <a:spcPts val="44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OA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H_  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651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NUM_OF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_PLAYER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CAPTAIN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10489" indent="-60960">
                        <a:lnSpc>
                          <a:spcPct val="103600"/>
                        </a:lnSpc>
                        <a:spcBef>
                          <a:spcPts val="459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TEA</a:t>
                      </a:r>
                      <a:r>
                        <a:rPr dirty="0" sz="1100" spc="-20" b="1">
                          <a:latin typeface="Carlito"/>
                          <a:cs typeface="Carlito"/>
                        </a:rPr>
                        <a:t>M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_R  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ATING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8419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73660" indent="-96520">
                        <a:lnSpc>
                          <a:spcPct val="104700"/>
                        </a:lnSpc>
                        <a:spcBef>
                          <a:spcPts val="44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OA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H_R  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ATING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651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C.SAL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 marR="99060" indent="-187960">
                        <a:lnSpc>
                          <a:spcPct val="103600"/>
                        </a:lnSpc>
                        <a:spcBef>
                          <a:spcPts val="459"/>
                        </a:spcBef>
                      </a:pPr>
                      <a:r>
                        <a:rPr dirty="0" sz="1100" spc="-10" b="1">
                          <a:latin typeface="Carlito"/>
                          <a:cs typeface="Carlito"/>
                        </a:rPr>
                        <a:t>J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OI</a:t>
                      </a:r>
                      <a:r>
                        <a:rPr dirty="0" sz="1100" spc="5" b="1"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_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D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A  </a:t>
                      </a:r>
                      <a:r>
                        <a:rPr dirty="0" sz="1100" spc="5" b="1">
                          <a:latin typeface="Carlito"/>
                          <a:cs typeface="Carlito"/>
                        </a:rPr>
                        <a:t>TE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8419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CUP_WIN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C.WIN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769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C.LOSE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C.DRAW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135" marR="95250" indent="-218440">
                        <a:lnSpc>
                          <a:spcPct val="104500"/>
                        </a:lnSpc>
                        <a:spcBef>
                          <a:spcPts val="44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OA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H_I  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5651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6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HATURA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ANIK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85000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20-3-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2203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2019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769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17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1001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580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STRICT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SAIF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70000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20-1-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22097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2017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286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769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1002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4135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4429" y="894334"/>
            <a:ext cx="292100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TEAM AND COACH </a:t>
            </a:r>
            <a:r>
              <a:rPr dirty="0" u="sng" sz="13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INFO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TABLE AFTER</a:t>
            </a:r>
            <a:r>
              <a:rPr dirty="0" u="sng" sz="1300" spc="-4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3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2NF</a:t>
            </a:r>
            <a:endParaRPr sz="13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2793745"/>
          <a:ext cx="5948045" cy="1049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/>
                <a:gridCol w="796924"/>
                <a:gridCol w="862965"/>
                <a:gridCol w="411480"/>
                <a:gridCol w="640080"/>
                <a:gridCol w="575945"/>
                <a:gridCol w="422275"/>
                <a:gridCol w="446404"/>
                <a:gridCol w="516889"/>
                <a:gridCol w="609600"/>
              </a:tblGrid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DEP_NA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COACH_N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COACH_RAT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ING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C.SA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JOIN_D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ATE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CUP_W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5" b="1">
                          <a:latin typeface="Carlito"/>
                          <a:cs typeface="Carlito"/>
                        </a:rPr>
                        <a:t>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C.WI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C.LO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5" b="1">
                          <a:latin typeface="Carlito"/>
                          <a:cs typeface="Carlito"/>
                        </a:rPr>
                        <a:t>SE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C.DRA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COACH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_ID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852">
                <a:tc>
                  <a:txBody>
                    <a:bodyPr/>
                    <a:lstStyle/>
                    <a:p>
                      <a:pPr marL="25717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HATURA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850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20-3-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2019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17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1001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22542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STRICT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700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20-1-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2017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1002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5990714"/>
            <a:ext cx="5655310" cy="4368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70"/>
              </a:spcBef>
            </a:pPr>
            <a:r>
              <a:rPr dirty="0" sz="1100" spc="-5" b="1">
                <a:latin typeface="Times New Roman"/>
                <a:cs typeface="Times New Roman"/>
              </a:rPr>
              <a:t>3NF: </a:t>
            </a:r>
            <a:r>
              <a:rPr dirty="0" sz="1100" spc="-5">
                <a:latin typeface="Times New Roman"/>
                <a:cs typeface="Times New Roman"/>
              </a:rPr>
              <a:t>IN THIS TABLE </a:t>
            </a:r>
            <a:r>
              <a:rPr dirty="0" sz="1100">
                <a:latin typeface="Times New Roman"/>
                <a:cs typeface="Times New Roman"/>
              </a:rPr>
              <a:t>THERE </a:t>
            </a:r>
            <a:r>
              <a:rPr dirty="0" sz="1100" spc="-5">
                <a:latin typeface="Times New Roman"/>
                <a:cs typeface="Times New Roman"/>
              </a:rPr>
              <a:t>IS NO NEED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5">
                <a:latin typeface="Times New Roman"/>
                <a:cs typeface="Times New Roman"/>
              </a:rPr>
              <a:t>DO </a:t>
            </a:r>
            <a:r>
              <a:rPr dirty="0" sz="1100" spc="-5">
                <a:latin typeface="Times New Roman"/>
                <a:cs typeface="Times New Roman"/>
              </a:rPr>
              <a:t>3NF BECAUSE NO NON- PRIMARY KEY  ATTRIBUTE IS TRANSITIVELY DEPENDENT </a:t>
            </a:r>
            <a:r>
              <a:rPr dirty="0" sz="1100">
                <a:latin typeface="Times New Roman"/>
                <a:cs typeface="Times New Roman"/>
              </a:rPr>
              <a:t>ON </a:t>
            </a:r>
            <a:r>
              <a:rPr dirty="0" sz="1100" spc="-5">
                <a:latin typeface="Times New Roman"/>
                <a:cs typeface="Times New Roman"/>
              </a:rPr>
              <a:t>PRIMARY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KEY</a:t>
            </a:r>
            <a:r>
              <a:rPr dirty="0" sz="1400">
                <a:latin typeface="Carlito"/>
                <a:cs typeface="Carlito"/>
              </a:rPr>
              <a:t>.</a:t>
            </a:r>
            <a:endParaRPr sz="14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73784" y="1257553"/>
          <a:ext cx="5743575" cy="913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6010"/>
                <a:gridCol w="1184910"/>
                <a:gridCol w="1405890"/>
                <a:gridCol w="857250"/>
                <a:gridCol w="1193164"/>
              </a:tblGrid>
              <a:tr h="298703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DEP</a:t>
                      </a:r>
                      <a:r>
                        <a:rPr dirty="0" sz="1100" spc="-15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 b="1">
                          <a:latin typeface="Carlito"/>
                          <a:cs typeface="Carlito"/>
                        </a:rPr>
                        <a:t>_NAME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COACH_NAME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NUM_OF_PLAYER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1925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CA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P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1100" spc="-10" b="1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100" b="1">
                          <a:latin typeface="Carlito"/>
                          <a:cs typeface="Carlito"/>
                        </a:rPr>
                        <a:t>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TEAM_RATING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9372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HATURA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Shakib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703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STRICT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24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4785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M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ushf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iq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9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68272" y="4420234"/>
          <a:ext cx="5240655" cy="991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0"/>
                <a:gridCol w="2628265"/>
              </a:tblGrid>
              <a:tr h="327660">
                <a:tc>
                  <a:txBody>
                    <a:bodyPr/>
                    <a:lstStyle/>
                    <a:p>
                      <a:pPr algn="ctr" marL="635">
                        <a:lnSpc>
                          <a:spcPts val="1300"/>
                        </a:lnSpc>
                      </a:pPr>
                      <a:r>
                        <a:rPr dirty="0" sz="1100" spc="-5" b="1">
                          <a:latin typeface="Carlito"/>
                          <a:cs typeface="Carlito"/>
                        </a:rPr>
                        <a:t>COACH_ID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00"/>
                        </a:lnSpc>
                      </a:pPr>
                      <a:r>
                        <a:rPr dirty="0" sz="1100" b="1">
                          <a:latin typeface="Carlito"/>
                          <a:cs typeface="Carlito"/>
                        </a:rPr>
                        <a:t>DEP_NAME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1001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CS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43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1002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30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46087" y="18288"/>
                </a:moveTo>
                <a:lnTo>
                  <a:pt x="7069582" y="18288"/>
                </a:lnTo>
                <a:lnTo>
                  <a:pt x="7069582" y="94488"/>
                </a:lnTo>
                <a:lnTo>
                  <a:pt x="7069582" y="9355836"/>
                </a:lnTo>
                <a:lnTo>
                  <a:pt x="94488" y="9355836"/>
                </a:lnTo>
                <a:lnTo>
                  <a:pt x="94488" y="94488"/>
                </a:lnTo>
                <a:lnTo>
                  <a:pt x="7069582" y="94488"/>
                </a:lnTo>
                <a:lnTo>
                  <a:pt x="7069582" y="18288"/>
                </a:lnTo>
                <a:lnTo>
                  <a:pt x="94488" y="18288"/>
                </a:lnTo>
                <a:lnTo>
                  <a:pt x="18288" y="18288"/>
                </a:lnTo>
                <a:lnTo>
                  <a:pt x="18288" y="9432036"/>
                </a:lnTo>
                <a:lnTo>
                  <a:pt x="94488" y="9432036"/>
                </a:lnTo>
                <a:lnTo>
                  <a:pt x="7069582" y="9432036"/>
                </a:lnTo>
                <a:lnTo>
                  <a:pt x="7146087" y="9432036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55180" y="0"/>
                </a:lnTo>
                <a:lnTo>
                  <a:pt x="7155180" y="9144"/>
                </a:lnTo>
                <a:lnTo>
                  <a:pt x="7155180" y="94488"/>
                </a:lnTo>
                <a:lnTo>
                  <a:pt x="7155180" y="9355836"/>
                </a:lnTo>
                <a:lnTo>
                  <a:pt x="7155180" y="9441193"/>
                </a:lnTo>
                <a:lnTo>
                  <a:pt x="7069582" y="9441193"/>
                </a:lnTo>
                <a:lnTo>
                  <a:pt x="94488" y="9441193"/>
                </a:lnTo>
                <a:lnTo>
                  <a:pt x="9144" y="9441193"/>
                </a:lnTo>
                <a:lnTo>
                  <a:pt x="9144" y="9355836"/>
                </a:lnTo>
                <a:lnTo>
                  <a:pt x="9144" y="94488"/>
                </a:lnTo>
                <a:lnTo>
                  <a:pt x="9144" y="9144"/>
                </a:lnTo>
                <a:lnTo>
                  <a:pt x="94488" y="9144"/>
                </a:lnTo>
                <a:lnTo>
                  <a:pt x="7069582" y="9144"/>
                </a:lnTo>
                <a:lnTo>
                  <a:pt x="7155180" y="9144"/>
                </a:lnTo>
                <a:lnTo>
                  <a:pt x="7155180" y="0"/>
                </a:lnTo>
                <a:lnTo>
                  <a:pt x="7069582" y="0"/>
                </a:lnTo>
                <a:lnTo>
                  <a:pt x="944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94488"/>
                </a:lnTo>
                <a:lnTo>
                  <a:pt x="0" y="9355836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lnTo>
                  <a:pt x="7164311" y="9355836"/>
                </a:lnTo>
                <a:lnTo>
                  <a:pt x="7164311" y="94488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Final</a:t>
            </a:r>
            <a:r>
              <a:rPr dirty="0" spc="-45"/>
              <a:t> </a:t>
            </a:r>
            <a:r>
              <a:rPr dirty="0" spc="-5"/>
              <a:t>Project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pc="-5"/>
              <a:t>Page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65"/>
              <a:t> </a:t>
            </a:r>
            <a:r>
              <a:rPr dirty="0" spc="-5"/>
              <a:t>35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terms:created xsi:type="dcterms:W3CDTF">2022-04-19T10:25:00Z</dcterms:created>
  <dcterms:modified xsi:type="dcterms:W3CDTF">2022-04-19T10:25:00Z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2022-04-19T00:00:00Z</vt:filetime>
  </property>
</Properties>
</file>