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diagrams/data2.xml" ContentType="application/vnd.openxmlformats-officedocument.drawingml.diagramData+xml"/>
  <Override PartName="/ppt/diagrams/data1.xml" ContentType="application/vnd.openxmlformats-officedocument.drawingml.diagramData+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9" r:id="rId3"/>
    <p:sldId id="257" r:id="rId4"/>
    <p:sldId id="258" r:id="rId5"/>
    <p:sldId id="271" r:id="rId6"/>
    <p:sldId id="259" r:id="rId7"/>
    <p:sldId id="260" r:id="rId8"/>
    <p:sldId id="268" r:id="rId9"/>
    <p:sldId id="272" r:id="rId10"/>
    <p:sldId id="270" r:id="rId11"/>
    <p:sldId id="261" r:id="rId12"/>
    <p:sldId id="266" r:id="rId13"/>
    <p:sldId id="273" r:id="rId14"/>
    <p:sldId id="267" r:id="rId15"/>
    <p:sldId id="276" r:id="rId16"/>
    <p:sldId id="275" r:id="rId17"/>
    <p:sldId id="262" r:id="rId18"/>
    <p:sldId id="263" r:id="rId19"/>
    <p:sldId id="264" r:id="rId20"/>
    <p:sldId id="265"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28BFB6-21C2-089F-F67F-CD46CEB4B0A4}" v="438" dt="2023-04-26T20:09:00.594"/>
    <p1510:client id="{3492BC92-A2F6-4586-A1EC-D287C825B3DB}" v="392" dt="2023-04-24T15:51:02.234"/>
    <p1510:client id="{84D360A1-97FA-4A92-C806-06F969595F1F}" v="1083" dt="2023-04-26T19:05:07.3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94660"/>
  </p:normalViewPr>
  <p:slideViewPr>
    <p:cSldViewPr snapToGrid="0">
      <p:cViewPr varScale="1">
        <p:scale>
          <a:sx n="64" d="100"/>
          <a:sy n="64" d="100"/>
        </p:scale>
        <p:origin x="7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6AC12D-6AF0-4D90-A2E4-32DECC5B2220}"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1BB349B4-9415-4965-B229-36C0CECF3DC5}">
      <dgm:prSet/>
      <dgm:spPr/>
      <dgm:t>
        <a:bodyPr/>
        <a:lstStyle/>
        <a:p>
          <a:r>
            <a:rPr lang="en-US" dirty="0">
              <a:latin typeface="Tw Cen MT"/>
            </a:rPr>
            <a:t>Aim:</a:t>
          </a:r>
        </a:p>
      </dgm:t>
    </dgm:pt>
    <dgm:pt modelId="{CAD5A921-B103-4B9D-BD42-129F181EA61A}" type="parTrans" cxnId="{E377A1F4-FB0B-4101-B2CD-B7CD0868D640}">
      <dgm:prSet/>
      <dgm:spPr/>
      <dgm:t>
        <a:bodyPr/>
        <a:lstStyle/>
        <a:p>
          <a:endParaRPr lang="en-US"/>
        </a:p>
      </dgm:t>
    </dgm:pt>
    <dgm:pt modelId="{95C12003-D4E9-4AD8-B2F2-185611F9BC18}" type="sibTrans" cxnId="{E377A1F4-FB0B-4101-B2CD-B7CD0868D640}">
      <dgm:prSet/>
      <dgm:spPr/>
      <dgm:t>
        <a:bodyPr/>
        <a:lstStyle/>
        <a:p>
          <a:endParaRPr lang="en-US"/>
        </a:p>
      </dgm:t>
    </dgm:pt>
    <dgm:pt modelId="{83F429D9-276C-4631-B047-8B16307DD4DC}">
      <dgm:prSet/>
      <dgm:spPr/>
      <dgm:t>
        <a:bodyPr/>
        <a:lstStyle/>
        <a:p>
          <a:r>
            <a:rPr lang="en-US" dirty="0">
              <a:latin typeface="Tw Cen MT"/>
            </a:rPr>
            <a:t>The aim of this project is to build a circuit that can monitor the brake wire of an automobile and provide an audio-visual feedback if the brake fails. This project aims to prevent accidents caused by brake failures.</a:t>
          </a:r>
        </a:p>
      </dgm:t>
    </dgm:pt>
    <dgm:pt modelId="{9615247C-9307-449B-B7B7-6A39603B194B}" type="parTrans" cxnId="{FDF971DA-0B56-4729-9712-206F6A6BCB84}">
      <dgm:prSet/>
      <dgm:spPr/>
      <dgm:t>
        <a:bodyPr/>
        <a:lstStyle/>
        <a:p>
          <a:endParaRPr lang="en-US"/>
        </a:p>
      </dgm:t>
    </dgm:pt>
    <dgm:pt modelId="{B85767BB-276E-4912-B52C-677EF2C92C5C}" type="sibTrans" cxnId="{FDF971DA-0B56-4729-9712-206F6A6BCB84}">
      <dgm:prSet/>
      <dgm:spPr/>
      <dgm:t>
        <a:bodyPr/>
        <a:lstStyle/>
        <a:p>
          <a:endParaRPr lang="en-US"/>
        </a:p>
      </dgm:t>
    </dgm:pt>
    <dgm:pt modelId="{8B3029B4-3421-4D0F-A0D2-D99C909EF59B}">
      <dgm:prSet/>
      <dgm:spPr/>
      <dgm:t>
        <a:bodyPr/>
        <a:lstStyle/>
        <a:p>
          <a:r>
            <a:rPr lang="en-US" dirty="0">
              <a:latin typeface="Tw Cen MT"/>
            </a:rPr>
            <a:t>Objectives:</a:t>
          </a:r>
        </a:p>
      </dgm:t>
    </dgm:pt>
    <dgm:pt modelId="{B4DA5EAF-F6C8-4294-ABF0-CC4C0B7F06C7}" type="parTrans" cxnId="{B15BA356-D3F4-40B9-A308-F0B574901F22}">
      <dgm:prSet/>
      <dgm:spPr/>
      <dgm:t>
        <a:bodyPr/>
        <a:lstStyle/>
        <a:p>
          <a:endParaRPr lang="en-US"/>
        </a:p>
      </dgm:t>
    </dgm:pt>
    <dgm:pt modelId="{DC69E5CB-177A-438F-8F5E-539CEF1FEDAF}" type="sibTrans" cxnId="{B15BA356-D3F4-40B9-A308-F0B574901F22}">
      <dgm:prSet/>
      <dgm:spPr/>
      <dgm:t>
        <a:bodyPr/>
        <a:lstStyle/>
        <a:p>
          <a:endParaRPr lang="en-US"/>
        </a:p>
      </dgm:t>
    </dgm:pt>
    <dgm:pt modelId="{A9578749-EBE7-4E11-9AC0-5A963E7A02CA}">
      <dgm:prSet/>
      <dgm:spPr/>
      <dgm:t>
        <a:bodyPr/>
        <a:lstStyle/>
        <a:p>
          <a:r>
            <a:rPr lang="en-US" dirty="0">
              <a:latin typeface="Tw Cen MT"/>
            </a:rPr>
            <a:t>Develop a circuit to monitor brake wire continuity using a 555 Timer IC and BC557 PNP Transistor.</a:t>
          </a:r>
        </a:p>
      </dgm:t>
    </dgm:pt>
    <dgm:pt modelId="{6229741A-5A42-4721-B810-6F635221A2B5}" type="parTrans" cxnId="{70B40D76-0FCC-4A1C-ADC4-AFF929D2CA99}">
      <dgm:prSet/>
      <dgm:spPr/>
      <dgm:t>
        <a:bodyPr/>
        <a:lstStyle/>
        <a:p>
          <a:endParaRPr lang="en-US"/>
        </a:p>
      </dgm:t>
    </dgm:pt>
    <dgm:pt modelId="{81325EFB-3B70-4244-82BD-B5BC4976BB16}" type="sibTrans" cxnId="{70B40D76-0FCC-4A1C-ADC4-AFF929D2CA99}">
      <dgm:prSet/>
      <dgm:spPr/>
      <dgm:t>
        <a:bodyPr/>
        <a:lstStyle/>
        <a:p>
          <a:endParaRPr lang="en-US"/>
        </a:p>
      </dgm:t>
    </dgm:pt>
    <dgm:pt modelId="{AD80E1C6-7CD3-4264-B0C8-5AE970B9F444}">
      <dgm:prSet/>
      <dgm:spPr/>
      <dgm:t>
        <a:bodyPr/>
        <a:lstStyle/>
        <a:p>
          <a:r>
            <a:rPr lang="en-US" dirty="0">
              <a:latin typeface="Tw Cen MT"/>
            </a:rPr>
            <a:t>Implement a reliable system to accurately detect brake wire failures.</a:t>
          </a:r>
        </a:p>
      </dgm:t>
    </dgm:pt>
    <dgm:pt modelId="{D327721E-74C4-409D-9AFA-77A4212B9E9B}" type="parTrans" cxnId="{74F7760F-E17E-4EFC-9A80-D3AB5BB22FB8}">
      <dgm:prSet/>
      <dgm:spPr/>
      <dgm:t>
        <a:bodyPr/>
        <a:lstStyle/>
        <a:p>
          <a:endParaRPr lang="en-US"/>
        </a:p>
      </dgm:t>
    </dgm:pt>
    <dgm:pt modelId="{E1586EB7-606C-43C3-99BD-FD36FD714C05}" type="sibTrans" cxnId="{74F7760F-E17E-4EFC-9A80-D3AB5BB22FB8}">
      <dgm:prSet/>
      <dgm:spPr/>
      <dgm:t>
        <a:bodyPr/>
        <a:lstStyle/>
        <a:p>
          <a:endParaRPr lang="en-US"/>
        </a:p>
      </dgm:t>
    </dgm:pt>
    <dgm:pt modelId="{BCA3F7A8-F63D-408E-ACF2-A9D3EC1DCAF1}">
      <dgm:prSet/>
      <dgm:spPr/>
      <dgm:t>
        <a:bodyPr/>
        <a:lstStyle/>
        <a:p>
          <a:r>
            <a:rPr lang="en-US" dirty="0">
              <a:latin typeface="Tw Cen MT"/>
            </a:rPr>
            <a:t>Integrate visual indicators (LEDs) and audible alerts (buzzer) for immediate driver feedback.</a:t>
          </a:r>
        </a:p>
      </dgm:t>
    </dgm:pt>
    <dgm:pt modelId="{41BD5E35-BED1-4F73-B605-85437BA35509}" type="parTrans" cxnId="{F0EF0AA3-B923-4E3F-A74E-B7B73A851BAE}">
      <dgm:prSet/>
      <dgm:spPr/>
      <dgm:t>
        <a:bodyPr/>
        <a:lstStyle/>
        <a:p>
          <a:endParaRPr lang="en-US"/>
        </a:p>
      </dgm:t>
    </dgm:pt>
    <dgm:pt modelId="{0440EC28-D2F6-4561-9351-70A72E8D5A77}" type="sibTrans" cxnId="{F0EF0AA3-B923-4E3F-A74E-B7B73A851BAE}">
      <dgm:prSet/>
      <dgm:spPr/>
      <dgm:t>
        <a:bodyPr/>
        <a:lstStyle/>
        <a:p>
          <a:endParaRPr lang="en-US"/>
        </a:p>
      </dgm:t>
    </dgm:pt>
    <dgm:pt modelId="{73E274CF-5CF0-4806-8588-AF02FA99C6C9}">
      <dgm:prSet/>
      <dgm:spPr/>
      <dgm:t>
        <a:bodyPr/>
        <a:lstStyle/>
        <a:p>
          <a:r>
            <a:rPr lang="en-US" dirty="0">
              <a:latin typeface="Tw Cen MT"/>
            </a:rPr>
            <a:t>Design a robust, easily installable circuit compatible with various automobile models, while promoting awareness on the importance of brake wire monitoring.</a:t>
          </a:r>
        </a:p>
      </dgm:t>
    </dgm:pt>
    <dgm:pt modelId="{5A7C0F4C-3A33-4306-BD77-FF32A9599BEA}" type="parTrans" cxnId="{1D795A57-79CA-477D-911B-CC6D8A0C84AF}">
      <dgm:prSet/>
      <dgm:spPr/>
      <dgm:t>
        <a:bodyPr/>
        <a:lstStyle/>
        <a:p>
          <a:endParaRPr lang="en-US"/>
        </a:p>
      </dgm:t>
    </dgm:pt>
    <dgm:pt modelId="{9FBC1B4F-2768-49A3-B59A-8EED14527BE8}" type="sibTrans" cxnId="{1D795A57-79CA-477D-911B-CC6D8A0C84AF}">
      <dgm:prSet/>
      <dgm:spPr/>
      <dgm:t>
        <a:bodyPr/>
        <a:lstStyle/>
        <a:p>
          <a:endParaRPr lang="en-US"/>
        </a:p>
      </dgm:t>
    </dgm:pt>
    <dgm:pt modelId="{9FE1962A-E8CB-4AED-AAC4-2C22A36EFF5F}" type="pres">
      <dgm:prSet presAssocID="{B96AC12D-6AF0-4D90-A2E4-32DECC5B2220}" presName="linear" presStyleCnt="0">
        <dgm:presLayoutVars>
          <dgm:dir/>
          <dgm:animLvl val="lvl"/>
          <dgm:resizeHandles val="exact"/>
        </dgm:presLayoutVars>
      </dgm:prSet>
      <dgm:spPr/>
    </dgm:pt>
    <dgm:pt modelId="{9B60064E-667B-469D-98DF-3226342FCB3C}" type="pres">
      <dgm:prSet presAssocID="{1BB349B4-9415-4965-B229-36C0CECF3DC5}" presName="parentLin" presStyleCnt="0"/>
      <dgm:spPr/>
    </dgm:pt>
    <dgm:pt modelId="{99963187-DDC5-42A5-B21E-1912B552C984}" type="pres">
      <dgm:prSet presAssocID="{1BB349B4-9415-4965-B229-36C0CECF3DC5}" presName="parentLeftMargin" presStyleLbl="node1" presStyleIdx="0" presStyleCnt="2"/>
      <dgm:spPr/>
    </dgm:pt>
    <dgm:pt modelId="{1EFDB5FE-723C-4C2C-8D35-E904530E1252}" type="pres">
      <dgm:prSet presAssocID="{1BB349B4-9415-4965-B229-36C0CECF3DC5}" presName="parentText" presStyleLbl="node1" presStyleIdx="0" presStyleCnt="2">
        <dgm:presLayoutVars>
          <dgm:chMax val="0"/>
          <dgm:bulletEnabled val="1"/>
        </dgm:presLayoutVars>
      </dgm:prSet>
      <dgm:spPr/>
    </dgm:pt>
    <dgm:pt modelId="{909CF7E8-8D61-4D75-AAFC-D6F4A5B4B84C}" type="pres">
      <dgm:prSet presAssocID="{1BB349B4-9415-4965-B229-36C0CECF3DC5}" presName="negativeSpace" presStyleCnt="0"/>
      <dgm:spPr/>
    </dgm:pt>
    <dgm:pt modelId="{096E0369-F3F2-452B-B4C9-21AAEC4B8103}" type="pres">
      <dgm:prSet presAssocID="{1BB349B4-9415-4965-B229-36C0CECF3DC5}" presName="childText" presStyleLbl="conFgAcc1" presStyleIdx="0" presStyleCnt="2">
        <dgm:presLayoutVars>
          <dgm:bulletEnabled val="1"/>
        </dgm:presLayoutVars>
      </dgm:prSet>
      <dgm:spPr/>
    </dgm:pt>
    <dgm:pt modelId="{2E5B212F-0288-481B-9915-95440DB12640}" type="pres">
      <dgm:prSet presAssocID="{95C12003-D4E9-4AD8-B2F2-185611F9BC18}" presName="spaceBetweenRectangles" presStyleCnt="0"/>
      <dgm:spPr/>
    </dgm:pt>
    <dgm:pt modelId="{D92413C2-88FC-4949-8494-1B49E659FD9C}" type="pres">
      <dgm:prSet presAssocID="{8B3029B4-3421-4D0F-A0D2-D99C909EF59B}" presName="parentLin" presStyleCnt="0"/>
      <dgm:spPr/>
    </dgm:pt>
    <dgm:pt modelId="{0F14618E-F898-4AA2-8FF6-07008F3F37BB}" type="pres">
      <dgm:prSet presAssocID="{8B3029B4-3421-4D0F-A0D2-D99C909EF59B}" presName="parentLeftMargin" presStyleLbl="node1" presStyleIdx="0" presStyleCnt="2"/>
      <dgm:spPr/>
    </dgm:pt>
    <dgm:pt modelId="{4BDE6205-520E-488E-91E5-3C054E904ED4}" type="pres">
      <dgm:prSet presAssocID="{8B3029B4-3421-4D0F-A0D2-D99C909EF59B}" presName="parentText" presStyleLbl="node1" presStyleIdx="1" presStyleCnt="2">
        <dgm:presLayoutVars>
          <dgm:chMax val="0"/>
          <dgm:bulletEnabled val="1"/>
        </dgm:presLayoutVars>
      </dgm:prSet>
      <dgm:spPr/>
    </dgm:pt>
    <dgm:pt modelId="{D950714C-4E59-403D-895B-8DBF6788F684}" type="pres">
      <dgm:prSet presAssocID="{8B3029B4-3421-4D0F-A0D2-D99C909EF59B}" presName="negativeSpace" presStyleCnt="0"/>
      <dgm:spPr/>
    </dgm:pt>
    <dgm:pt modelId="{829A5D8E-020F-4258-91DB-26050FB68FDD}" type="pres">
      <dgm:prSet presAssocID="{8B3029B4-3421-4D0F-A0D2-D99C909EF59B}" presName="childText" presStyleLbl="conFgAcc1" presStyleIdx="1" presStyleCnt="2">
        <dgm:presLayoutVars>
          <dgm:bulletEnabled val="1"/>
        </dgm:presLayoutVars>
      </dgm:prSet>
      <dgm:spPr/>
    </dgm:pt>
  </dgm:ptLst>
  <dgm:cxnLst>
    <dgm:cxn modelId="{74F7760F-E17E-4EFC-9A80-D3AB5BB22FB8}" srcId="{8B3029B4-3421-4D0F-A0D2-D99C909EF59B}" destId="{AD80E1C6-7CD3-4264-B0C8-5AE970B9F444}" srcOrd="1" destOrd="0" parTransId="{D327721E-74C4-409D-9AFA-77A4212B9E9B}" sibTransId="{E1586EB7-606C-43C3-99BD-FD36FD714C05}"/>
    <dgm:cxn modelId="{78A04833-E920-4E8F-942C-629FF1A521B5}" type="presOf" srcId="{B96AC12D-6AF0-4D90-A2E4-32DECC5B2220}" destId="{9FE1962A-E8CB-4AED-AAC4-2C22A36EFF5F}" srcOrd="0" destOrd="0" presId="urn:microsoft.com/office/officeart/2005/8/layout/list1"/>
    <dgm:cxn modelId="{48391F44-071C-4658-B272-E11FAF01D421}" type="presOf" srcId="{BCA3F7A8-F63D-408E-ACF2-A9D3EC1DCAF1}" destId="{829A5D8E-020F-4258-91DB-26050FB68FDD}" srcOrd="0" destOrd="2" presId="urn:microsoft.com/office/officeart/2005/8/layout/list1"/>
    <dgm:cxn modelId="{F2125346-D8AE-4C59-9A6B-BDCF2CA30B11}" type="presOf" srcId="{83F429D9-276C-4631-B047-8B16307DD4DC}" destId="{096E0369-F3F2-452B-B4C9-21AAEC4B8103}" srcOrd="0" destOrd="0" presId="urn:microsoft.com/office/officeart/2005/8/layout/list1"/>
    <dgm:cxn modelId="{74A0254E-DD23-475E-AFA2-A2D21F4DE935}" type="presOf" srcId="{8B3029B4-3421-4D0F-A0D2-D99C909EF59B}" destId="{4BDE6205-520E-488E-91E5-3C054E904ED4}" srcOrd="1" destOrd="0" presId="urn:microsoft.com/office/officeart/2005/8/layout/list1"/>
    <dgm:cxn modelId="{70B40D76-0FCC-4A1C-ADC4-AFF929D2CA99}" srcId="{8B3029B4-3421-4D0F-A0D2-D99C909EF59B}" destId="{A9578749-EBE7-4E11-9AC0-5A963E7A02CA}" srcOrd="0" destOrd="0" parTransId="{6229741A-5A42-4721-B810-6F635221A2B5}" sibTransId="{81325EFB-3B70-4244-82BD-B5BC4976BB16}"/>
    <dgm:cxn modelId="{B15BA356-D3F4-40B9-A308-F0B574901F22}" srcId="{B96AC12D-6AF0-4D90-A2E4-32DECC5B2220}" destId="{8B3029B4-3421-4D0F-A0D2-D99C909EF59B}" srcOrd="1" destOrd="0" parTransId="{B4DA5EAF-F6C8-4294-ABF0-CC4C0B7F06C7}" sibTransId="{DC69E5CB-177A-438F-8F5E-539CEF1FEDAF}"/>
    <dgm:cxn modelId="{1D795A57-79CA-477D-911B-CC6D8A0C84AF}" srcId="{8B3029B4-3421-4D0F-A0D2-D99C909EF59B}" destId="{73E274CF-5CF0-4806-8588-AF02FA99C6C9}" srcOrd="3" destOrd="0" parTransId="{5A7C0F4C-3A33-4306-BD77-FF32A9599BEA}" sibTransId="{9FBC1B4F-2768-49A3-B59A-8EED14527BE8}"/>
    <dgm:cxn modelId="{2482D082-CEB9-40FA-931C-D08604CB0465}" type="presOf" srcId="{A9578749-EBE7-4E11-9AC0-5A963E7A02CA}" destId="{829A5D8E-020F-4258-91DB-26050FB68FDD}" srcOrd="0" destOrd="0" presId="urn:microsoft.com/office/officeart/2005/8/layout/list1"/>
    <dgm:cxn modelId="{F0EF0AA3-B923-4E3F-A74E-B7B73A851BAE}" srcId="{8B3029B4-3421-4D0F-A0D2-D99C909EF59B}" destId="{BCA3F7A8-F63D-408E-ACF2-A9D3EC1DCAF1}" srcOrd="2" destOrd="0" parTransId="{41BD5E35-BED1-4F73-B605-85437BA35509}" sibTransId="{0440EC28-D2F6-4561-9351-70A72E8D5A77}"/>
    <dgm:cxn modelId="{1C759BAA-8564-43D4-997C-3C62865BD3B7}" type="presOf" srcId="{1BB349B4-9415-4965-B229-36C0CECF3DC5}" destId="{1EFDB5FE-723C-4C2C-8D35-E904530E1252}" srcOrd="1" destOrd="0" presId="urn:microsoft.com/office/officeart/2005/8/layout/list1"/>
    <dgm:cxn modelId="{A12C64D4-3845-435D-9BD9-487BF71F39FB}" type="presOf" srcId="{1BB349B4-9415-4965-B229-36C0CECF3DC5}" destId="{99963187-DDC5-42A5-B21E-1912B552C984}" srcOrd="0" destOrd="0" presId="urn:microsoft.com/office/officeart/2005/8/layout/list1"/>
    <dgm:cxn modelId="{53DD57D9-1647-4027-83DD-CA2E6C10BAF5}" type="presOf" srcId="{AD80E1C6-7CD3-4264-B0C8-5AE970B9F444}" destId="{829A5D8E-020F-4258-91DB-26050FB68FDD}" srcOrd="0" destOrd="1" presId="urn:microsoft.com/office/officeart/2005/8/layout/list1"/>
    <dgm:cxn modelId="{FDF971DA-0B56-4729-9712-206F6A6BCB84}" srcId="{1BB349B4-9415-4965-B229-36C0CECF3DC5}" destId="{83F429D9-276C-4631-B047-8B16307DD4DC}" srcOrd="0" destOrd="0" parTransId="{9615247C-9307-449B-B7B7-6A39603B194B}" sibTransId="{B85767BB-276E-4912-B52C-677EF2C92C5C}"/>
    <dgm:cxn modelId="{702B41E9-D324-4AAA-9743-74EBE47F4E6A}" type="presOf" srcId="{73E274CF-5CF0-4806-8588-AF02FA99C6C9}" destId="{829A5D8E-020F-4258-91DB-26050FB68FDD}" srcOrd="0" destOrd="3" presId="urn:microsoft.com/office/officeart/2005/8/layout/list1"/>
    <dgm:cxn modelId="{04C142EE-AF50-4202-B73A-6876E5741C4C}" type="presOf" srcId="{8B3029B4-3421-4D0F-A0D2-D99C909EF59B}" destId="{0F14618E-F898-4AA2-8FF6-07008F3F37BB}" srcOrd="0" destOrd="0" presId="urn:microsoft.com/office/officeart/2005/8/layout/list1"/>
    <dgm:cxn modelId="{E377A1F4-FB0B-4101-B2CD-B7CD0868D640}" srcId="{B96AC12D-6AF0-4D90-A2E4-32DECC5B2220}" destId="{1BB349B4-9415-4965-B229-36C0CECF3DC5}" srcOrd="0" destOrd="0" parTransId="{CAD5A921-B103-4B9D-BD42-129F181EA61A}" sibTransId="{95C12003-D4E9-4AD8-B2F2-185611F9BC18}"/>
    <dgm:cxn modelId="{83526BE5-7971-45FA-B8C2-B2382E380468}" type="presParOf" srcId="{9FE1962A-E8CB-4AED-AAC4-2C22A36EFF5F}" destId="{9B60064E-667B-469D-98DF-3226342FCB3C}" srcOrd="0" destOrd="0" presId="urn:microsoft.com/office/officeart/2005/8/layout/list1"/>
    <dgm:cxn modelId="{B363BFCA-C87F-4E51-9CEB-B813315649F7}" type="presParOf" srcId="{9B60064E-667B-469D-98DF-3226342FCB3C}" destId="{99963187-DDC5-42A5-B21E-1912B552C984}" srcOrd="0" destOrd="0" presId="urn:microsoft.com/office/officeart/2005/8/layout/list1"/>
    <dgm:cxn modelId="{CFDC77C4-8D5B-4769-908B-1931203E9FAB}" type="presParOf" srcId="{9B60064E-667B-469D-98DF-3226342FCB3C}" destId="{1EFDB5FE-723C-4C2C-8D35-E904530E1252}" srcOrd="1" destOrd="0" presId="urn:microsoft.com/office/officeart/2005/8/layout/list1"/>
    <dgm:cxn modelId="{B38BA9A2-A9B9-4DD7-818A-219AB381A92D}" type="presParOf" srcId="{9FE1962A-E8CB-4AED-AAC4-2C22A36EFF5F}" destId="{909CF7E8-8D61-4D75-AAFC-D6F4A5B4B84C}" srcOrd="1" destOrd="0" presId="urn:microsoft.com/office/officeart/2005/8/layout/list1"/>
    <dgm:cxn modelId="{7F795881-AFB1-491F-BB9E-94C97AF54AEE}" type="presParOf" srcId="{9FE1962A-E8CB-4AED-AAC4-2C22A36EFF5F}" destId="{096E0369-F3F2-452B-B4C9-21AAEC4B8103}" srcOrd="2" destOrd="0" presId="urn:microsoft.com/office/officeart/2005/8/layout/list1"/>
    <dgm:cxn modelId="{B7C43175-0BAB-4A6B-A8C0-864A8CACBAB3}" type="presParOf" srcId="{9FE1962A-E8CB-4AED-AAC4-2C22A36EFF5F}" destId="{2E5B212F-0288-481B-9915-95440DB12640}" srcOrd="3" destOrd="0" presId="urn:microsoft.com/office/officeart/2005/8/layout/list1"/>
    <dgm:cxn modelId="{F5A173E3-63B7-485F-BB41-62A2DB264DD2}" type="presParOf" srcId="{9FE1962A-E8CB-4AED-AAC4-2C22A36EFF5F}" destId="{D92413C2-88FC-4949-8494-1B49E659FD9C}" srcOrd="4" destOrd="0" presId="urn:microsoft.com/office/officeart/2005/8/layout/list1"/>
    <dgm:cxn modelId="{17E2E47E-6AF6-45D8-B78D-6EF9A344B6BB}" type="presParOf" srcId="{D92413C2-88FC-4949-8494-1B49E659FD9C}" destId="{0F14618E-F898-4AA2-8FF6-07008F3F37BB}" srcOrd="0" destOrd="0" presId="urn:microsoft.com/office/officeart/2005/8/layout/list1"/>
    <dgm:cxn modelId="{1855F975-D6C2-4590-82AC-3B882A05D363}" type="presParOf" srcId="{D92413C2-88FC-4949-8494-1B49E659FD9C}" destId="{4BDE6205-520E-488E-91E5-3C054E904ED4}" srcOrd="1" destOrd="0" presId="urn:microsoft.com/office/officeart/2005/8/layout/list1"/>
    <dgm:cxn modelId="{874ABDC3-34B3-40A3-8BC0-E213A5CDF73B}" type="presParOf" srcId="{9FE1962A-E8CB-4AED-AAC4-2C22A36EFF5F}" destId="{D950714C-4E59-403D-895B-8DBF6788F684}" srcOrd="5" destOrd="0" presId="urn:microsoft.com/office/officeart/2005/8/layout/list1"/>
    <dgm:cxn modelId="{1266273A-4611-49A6-B96D-71E632C2D575}" type="presParOf" srcId="{9FE1962A-E8CB-4AED-AAC4-2C22A36EFF5F}" destId="{829A5D8E-020F-4258-91DB-26050FB68FD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C9D3B8-6237-4FE1-8FC1-A6A0AE9F271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5219CBC-E2A4-41A0-8F46-E131C2E77D0C}">
      <dgm:prSet/>
      <dgm:spPr/>
      <dgm:t>
        <a:bodyPr/>
        <a:lstStyle/>
        <a:p>
          <a:r>
            <a:rPr lang="en-US" dirty="0">
              <a:latin typeface="Tw Cen MT"/>
            </a:rPr>
            <a:t>The circuit is built using a breadboard, 555 Timer IC, BC557 PNP Transistor, LEDs, buzzer, capacitors, and resistors.</a:t>
          </a:r>
        </a:p>
      </dgm:t>
    </dgm:pt>
    <dgm:pt modelId="{0F59A6F7-6197-406E-859F-1F4E7BDDDCA1}" type="parTrans" cxnId="{C3F2347B-0942-4D26-958E-22793B3A7E71}">
      <dgm:prSet/>
      <dgm:spPr/>
      <dgm:t>
        <a:bodyPr/>
        <a:lstStyle/>
        <a:p>
          <a:endParaRPr lang="en-US"/>
        </a:p>
      </dgm:t>
    </dgm:pt>
    <dgm:pt modelId="{A9FF6C28-438B-46B1-9E09-5508B5C987D5}" type="sibTrans" cxnId="{C3F2347B-0942-4D26-958E-22793B3A7E71}">
      <dgm:prSet/>
      <dgm:spPr/>
      <dgm:t>
        <a:bodyPr/>
        <a:lstStyle/>
        <a:p>
          <a:endParaRPr lang="en-US"/>
        </a:p>
      </dgm:t>
    </dgm:pt>
    <dgm:pt modelId="{0E592E95-40DC-4CB0-AF42-F9CC1FCFA45E}">
      <dgm:prSet/>
      <dgm:spPr/>
      <dgm:t>
        <a:bodyPr/>
        <a:lstStyle/>
        <a:p>
          <a:r>
            <a:rPr lang="en-US" dirty="0">
              <a:latin typeface="Tw Cen MT"/>
            </a:rPr>
            <a:t>The 555 Timer IC is set to Astable mode to produce a clock pulse with a 0.3 second on time and 0.3 second off time.</a:t>
          </a:r>
        </a:p>
      </dgm:t>
    </dgm:pt>
    <dgm:pt modelId="{C4CBA74E-2CD0-4377-8D8D-5B2958B10973}" type="parTrans" cxnId="{BA809F94-BEBA-4653-83CE-2C593724B845}">
      <dgm:prSet/>
      <dgm:spPr/>
      <dgm:t>
        <a:bodyPr/>
        <a:lstStyle/>
        <a:p>
          <a:endParaRPr lang="en-US"/>
        </a:p>
      </dgm:t>
    </dgm:pt>
    <dgm:pt modelId="{13504685-D821-4052-8D62-A9585CA3B09B}" type="sibTrans" cxnId="{BA809F94-BEBA-4653-83CE-2C593724B845}">
      <dgm:prSet/>
      <dgm:spPr/>
      <dgm:t>
        <a:bodyPr/>
        <a:lstStyle/>
        <a:p>
          <a:endParaRPr lang="en-US"/>
        </a:p>
      </dgm:t>
    </dgm:pt>
    <dgm:pt modelId="{A72C47FF-7797-4460-A8FD-A84FD87CCECE}">
      <dgm:prSet/>
      <dgm:spPr/>
      <dgm:t>
        <a:bodyPr/>
        <a:lstStyle/>
        <a:p>
          <a:r>
            <a:rPr lang="en-US" dirty="0">
              <a:latin typeface="Tw Cen MT"/>
            </a:rPr>
            <a:t>The value of the resistors and capacitor determine the on and off time of the pulse.</a:t>
          </a:r>
        </a:p>
      </dgm:t>
    </dgm:pt>
    <dgm:pt modelId="{83039041-C6E8-4933-A9E2-A81064C498B8}" type="parTrans" cxnId="{7297E1BC-E4C0-45C7-8C45-3C5BF4FD07ED}">
      <dgm:prSet/>
      <dgm:spPr/>
      <dgm:t>
        <a:bodyPr/>
        <a:lstStyle/>
        <a:p>
          <a:endParaRPr lang="en-US"/>
        </a:p>
      </dgm:t>
    </dgm:pt>
    <dgm:pt modelId="{22C929A7-8A50-4613-A870-8F4D53A4C489}" type="sibTrans" cxnId="{7297E1BC-E4C0-45C7-8C45-3C5BF4FD07ED}">
      <dgm:prSet/>
      <dgm:spPr/>
      <dgm:t>
        <a:bodyPr/>
        <a:lstStyle/>
        <a:p>
          <a:endParaRPr lang="en-US"/>
        </a:p>
      </dgm:t>
    </dgm:pt>
    <dgm:pt modelId="{CDBBDB6D-73D6-4860-BB21-B7349013AC3E}">
      <dgm:prSet/>
      <dgm:spPr/>
      <dgm:t>
        <a:bodyPr/>
        <a:lstStyle/>
        <a:p>
          <a:r>
            <a:rPr lang="en-US" dirty="0">
              <a:latin typeface="Tw Cen MT"/>
            </a:rPr>
            <a:t>The BC557 PNP Transistor monitors the brake wire and controls the LEDs and buzzer based on its continuity.</a:t>
          </a:r>
        </a:p>
      </dgm:t>
    </dgm:pt>
    <dgm:pt modelId="{E216F407-E413-4FB8-84DA-2CAC5235A71A}" type="parTrans" cxnId="{A641E7CF-DE40-420B-A582-05265AA00262}">
      <dgm:prSet/>
      <dgm:spPr/>
      <dgm:t>
        <a:bodyPr/>
        <a:lstStyle/>
        <a:p>
          <a:endParaRPr lang="en-US"/>
        </a:p>
      </dgm:t>
    </dgm:pt>
    <dgm:pt modelId="{F768D435-4CD0-468F-869B-EF6B50D6D439}" type="sibTrans" cxnId="{A641E7CF-DE40-420B-A582-05265AA00262}">
      <dgm:prSet/>
      <dgm:spPr/>
      <dgm:t>
        <a:bodyPr/>
        <a:lstStyle/>
        <a:p>
          <a:endParaRPr lang="en-US"/>
        </a:p>
      </dgm:t>
    </dgm:pt>
    <dgm:pt modelId="{E26F4F7A-7DF5-43D0-B254-0822660F11B2}">
      <dgm:prSet/>
      <dgm:spPr/>
      <dgm:t>
        <a:bodyPr/>
        <a:lstStyle/>
        <a:p>
          <a:r>
            <a:rPr lang="en-US" dirty="0">
              <a:latin typeface="Tw Cen MT"/>
            </a:rPr>
            <a:t>When the brake wire is intact, the green LED is turned on and the buzzer and red LED are disconnected from ground and turned off.</a:t>
          </a:r>
        </a:p>
      </dgm:t>
    </dgm:pt>
    <dgm:pt modelId="{904F1F01-8FE8-4508-93B8-0F466BBF3168}" type="parTrans" cxnId="{2A0CC3C5-BBA9-46EE-BF38-E3BF149DD0FB}">
      <dgm:prSet/>
      <dgm:spPr/>
      <dgm:t>
        <a:bodyPr/>
        <a:lstStyle/>
        <a:p>
          <a:endParaRPr lang="en-US"/>
        </a:p>
      </dgm:t>
    </dgm:pt>
    <dgm:pt modelId="{66ADA554-92AD-4D8D-8A27-326D402918F0}" type="sibTrans" cxnId="{2A0CC3C5-BBA9-46EE-BF38-E3BF149DD0FB}">
      <dgm:prSet/>
      <dgm:spPr/>
      <dgm:t>
        <a:bodyPr/>
        <a:lstStyle/>
        <a:p>
          <a:endParaRPr lang="en-US"/>
        </a:p>
      </dgm:t>
    </dgm:pt>
    <dgm:pt modelId="{15BE500C-1EE7-4B9C-BAD2-2E7B8B407F00}">
      <dgm:prSet/>
      <dgm:spPr/>
      <dgm:t>
        <a:bodyPr/>
        <a:lstStyle/>
        <a:p>
          <a:r>
            <a:rPr lang="en-US" dirty="0">
              <a:latin typeface="Tw Cen MT"/>
            </a:rPr>
            <a:t>When the brake wire is cut, the green LED is turned off and the buzzer and red LED are connected to ground and turned on, blinking and beeping based on the clock pulse.</a:t>
          </a:r>
        </a:p>
      </dgm:t>
    </dgm:pt>
    <dgm:pt modelId="{4CEBF9CD-67D5-4E01-9B1B-27C0C986A584}" type="parTrans" cxnId="{F2F4A996-BE2B-4A08-9CDE-C9DF6F133907}">
      <dgm:prSet/>
      <dgm:spPr/>
      <dgm:t>
        <a:bodyPr/>
        <a:lstStyle/>
        <a:p>
          <a:endParaRPr lang="en-US"/>
        </a:p>
      </dgm:t>
    </dgm:pt>
    <dgm:pt modelId="{2877F6DA-5C61-49FC-984C-828D388AF62B}" type="sibTrans" cxnId="{F2F4A996-BE2B-4A08-9CDE-C9DF6F133907}">
      <dgm:prSet/>
      <dgm:spPr/>
      <dgm:t>
        <a:bodyPr/>
        <a:lstStyle/>
        <a:p>
          <a:endParaRPr lang="en-US"/>
        </a:p>
      </dgm:t>
    </dgm:pt>
    <dgm:pt modelId="{C63BFC68-6986-4356-87BA-BE96C3300897}" type="pres">
      <dgm:prSet presAssocID="{3FC9D3B8-6237-4FE1-8FC1-A6A0AE9F2716}" presName="vert0" presStyleCnt="0">
        <dgm:presLayoutVars>
          <dgm:dir/>
          <dgm:animOne val="branch"/>
          <dgm:animLvl val="lvl"/>
        </dgm:presLayoutVars>
      </dgm:prSet>
      <dgm:spPr/>
    </dgm:pt>
    <dgm:pt modelId="{22030460-16FB-4C3C-BC0C-D888F10BCA47}" type="pres">
      <dgm:prSet presAssocID="{15219CBC-E2A4-41A0-8F46-E131C2E77D0C}" presName="thickLine" presStyleLbl="alignNode1" presStyleIdx="0" presStyleCnt="6"/>
      <dgm:spPr/>
    </dgm:pt>
    <dgm:pt modelId="{1CCC13A6-EA6C-40A6-8FFA-525DDD160191}" type="pres">
      <dgm:prSet presAssocID="{15219CBC-E2A4-41A0-8F46-E131C2E77D0C}" presName="horz1" presStyleCnt="0"/>
      <dgm:spPr/>
    </dgm:pt>
    <dgm:pt modelId="{C26CA8C3-0144-4F2B-B51A-CCABE809AF1F}" type="pres">
      <dgm:prSet presAssocID="{15219CBC-E2A4-41A0-8F46-E131C2E77D0C}" presName="tx1" presStyleLbl="revTx" presStyleIdx="0" presStyleCnt="6"/>
      <dgm:spPr/>
    </dgm:pt>
    <dgm:pt modelId="{2BC374A1-77DF-4974-B9A4-8F448D3807EB}" type="pres">
      <dgm:prSet presAssocID="{15219CBC-E2A4-41A0-8F46-E131C2E77D0C}" presName="vert1" presStyleCnt="0"/>
      <dgm:spPr/>
    </dgm:pt>
    <dgm:pt modelId="{AF21388B-240E-4A5F-83BD-0E0063C2B4D5}" type="pres">
      <dgm:prSet presAssocID="{0E592E95-40DC-4CB0-AF42-F9CC1FCFA45E}" presName="thickLine" presStyleLbl="alignNode1" presStyleIdx="1" presStyleCnt="6"/>
      <dgm:spPr/>
    </dgm:pt>
    <dgm:pt modelId="{22446720-570C-4BC1-927B-964A7CE0A8BC}" type="pres">
      <dgm:prSet presAssocID="{0E592E95-40DC-4CB0-AF42-F9CC1FCFA45E}" presName="horz1" presStyleCnt="0"/>
      <dgm:spPr/>
    </dgm:pt>
    <dgm:pt modelId="{50A12C50-9B2B-4CFA-9C9E-C01077E563CB}" type="pres">
      <dgm:prSet presAssocID="{0E592E95-40DC-4CB0-AF42-F9CC1FCFA45E}" presName="tx1" presStyleLbl="revTx" presStyleIdx="1" presStyleCnt="6"/>
      <dgm:spPr/>
    </dgm:pt>
    <dgm:pt modelId="{E11B86CB-6E3F-4D17-A27B-B1E75ECE39A5}" type="pres">
      <dgm:prSet presAssocID="{0E592E95-40DC-4CB0-AF42-F9CC1FCFA45E}" presName="vert1" presStyleCnt="0"/>
      <dgm:spPr/>
    </dgm:pt>
    <dgm:pt modelId="{21DBD2DA-4320-43A2-9097-94756872929D}" type="pres">
      <dgm:prSet presAssocID="{A72C47FF-7797-4460-A8FD-A84FD87CCECE}" presName="thickLine" presStyleLbl="alignNode1" presStyleIdx="2" presStyleCnt="6"/>
      <dgm:spPr/>
    </dgm:pt>
    <dgm:pt modelId="{A97737B1-18A0-4624-BE04-B9178B88B144}" type="pres">
      <dgm:prSet presAssocID="{A72C47FF-7797-4460-A8FD-A84FD87CCECE}" presName="horz1" presStyleCnt="0"/>
      <dgm:spPr/>
    </dgm:pt>
    <dgm:pt modelId="{834BD92A-4FCD-4319-91D6-ADFA272A9D42}" type="pres">
      <dgm:prSet presAssocID="{A72C47FF-7797-4460-A8FD-A84FD87CCECE}" presName="tx1" presStyleLbl="revTx" presStyleIdx="2" presStyleCnt="6"/>
      <dgm:spPr/>
    </dgm:pt>
    <dgm:pt modelId="{2EE970C5-33C1-4957-A914-8E1F5D3EE58A}" type="pres">
      <dgm:prSet presAssocID="{A72C47FF-7797-4460-A8FD-A84FD87CCECE}" presName="vert1" presStyleCnt="0"/>
      <dgm:spPr/>
    </dgm:pt>
    <dgm:pt modelId="{0B9000CF-0E1E-44F0-B388-07DB48480C12}" type="pres">
      <dgm:prSet presAssocID="{CDBBDB6D-73D6-4860-BB21-B7349013AC3E}" presName="thickLine" presStyleLbl="alignNode1" presStyleIdx="3" presStyleCnt="6"/>
      <dgm:spPr/>
    </dgm:pt>
    <dgm:pt modelId="{B24099E0-DF9D-412C-881C-58EF5C457B51}" type="pres">
      <dgm:prSet presAssocID="{CDBBDB6D-73D6-4860-BB21-B7349013AC3E}" presName="horz1" presStyleCnt="0"/>
      <dgm:spPr/>
    </dgm:pt>
    <dgm:pt modelId="{FC6A07EA-E8E6-4C2F-AB58-5F78F05006F8}" type="pres">
      <dgm:prSet presAssocID="{CDBBDB6D-73D6-4860-BB21-B7349013AC3E}" presName="tx1" presStyleLbl="revTx" presStyleIdx="3" presStyleCnt="6"/>
      <dgm:spPr/>
    </dgm:pt>
    <dgm:pt modelId="{AEC0D56D-5F2C-45DB-849E-E976C002613F}" type="pres">
      <dgm:prSet presAssocID="{CDBBDB6D-73D6-4860-BB21-B7349013AC3E}" presName="vert1" presStyleCnt="0"/>
      <dgm:spPr/>
    </dgm:pt>
    <dgm:pt modelId="{7374108A-3BFA-4618-812A-D493210A31E3}" type="pres">
      <dgm:prSet presAssocID="{E26F4F7A-7DF5-43D0-B254-0822660F11B2}" presName="thickLine" presStyleLbl="alignNode1" presStyleIdx="4" presStyleCnt="6"/>
      <dgm:spPr/>
    </dgm:pt>
    <dgm:pt modelId="{FF06903E-420D-4453-A0D4-02FE8986E0E6}" type="pres">
      <dgm:prSet presAssocID="{E26F4F7A-7DF5-43D0-B254-0822660F11B2}" presName="horz1" presStyleCnt="0"/>
      <dgm:spPr/>
    </dgm:pt>
    <dgm:pt modelId="{DC0C4446-17D2-4A97-9EAD-1F7BD6A6F8F4}" type="pres">
      <dgm:prSet presAssocID="{E26F4F7A-7DF5-43D0-B254-0822660F11B2}" presName="tx1" presStyleLbl="revTx" presStyleIdx="4" presStyleCnt="6"/>
      <dgm:spPr/>
    </dgm:pt>
    <dgm:pt modelId="{4ADE06B2-0A92-460B-9D50-D76AE3ADCAE9}" type="pres">
      <dgm:prSet presAssocID="{E26F4F7A-7DF5-43D0-B254-0822660F11B2}" presName="vert1" presStyleCnt="0"/>
      <dgm:spPr/>
    </dgm:pt>
    <dgm:pt modelId="{2A3C1E0A-F1B3-41D7-AA91-49C4F5BE5B74}" type="pres">
      <dgm:prSet presAssocID="{15BE500C-1EE7-4B9C-BAD2-2E7B8B407F00}" presName="thickLine" presStyleLbl="alignNode1" presStyleIdx="5" presStyleCnt="6"/>
      <dgm:spPr/>
    </dgm:pt>
    <dgm:pt modelId="{E091703A-AEB3-43A9-BB51-39B12E753BD4}" type="pres">
      <dgm:prSet presAssocID="{15BE500C-1EE7-4B9C-BAD2-2E7B8B407F00}" presName="horz1" presStyleCnt="0"/>
      <dgm:spPr/>
    </dgm:pt>
    <dgm:pt modelId="{A21496B7-22CF-4651-9B99-216047E116C3}" type="pres">
      <dgm:prSet presAssocID="{15BE500C-1EE7-4B9C-BAD2-2E7B8B407F00}" presName="tx1" presStyleLbl="revTx" presStyleIdx="5" presStyleCnt="6"/>
      <dgm:spPr/>
    </dgm:pt>
    <dgm:pt modelId="{9723C709-9693-4B47-94CB-874D2D645147}" type="pres">
      <dgm:prSet presAssocID="{15BE500C-1EE7-4B9C-BAD2-2E7B8B407F00}" presName="vert1" presStyleCnt="0"/>
      <dgm:spPr/>
    </dgm:pt>
  </dgm:ptLst>
  <dgm:cxnLst>
    <dgm:cxn modelId="{1BF1FC1F-0E00-415E-B910-BC00BFC5265B}" type="presOf" srcId="{0E592E95-40DC-4CB0-AF42-F9CC1FCFA45E}" destId="{50A12C50-9B2B-4CFA-9C9E-C01077E563CB}" srcOrd="0" destOrd="0" presId="urn:microsoft.com/office/officeart/2008/layout/LinedList"/>
    <dgm:cxn modelId="{C2B07B49-9F9D-4E95-965A-B754A4156E36}" type="presOf" srcId="{3FC9D3B8-6237-4FE1-8FC1-A6A0AE9F2716}" destId="{C63BFC68-6986-4356-87BA-BE96C3300897}" srcOrd="0" destOrd="0" presId="urn:microsoft.com/office/officeart/2008/layout/LinedList"/>
    <dgm:cxn modelId="{C3F2347B-0942-4D26-958E-22793B3A7E71}" srcId="{3FC9D3B8-6237-4FE1-8FC1-A6A0AE9F2716}" destId="{15219CBC-E2A4-41A0-8F46-E131C2E77D0C}" srcOrd="0" destOrd="0" parTransId="{0F59A6F7-6197-406E-859F-1F4E7BDDDCA1}" sibTransId="{A9FF6C28-438B-46B1-9E09-5508B5C987D5}"/>
    <dgm:cxn modelId="{A0C6607B-2A49-4033-976F-D455CD7420A1}" type="presOf" srcId="{E26F4F7A-7DF5-43D0-B254-0822660F11B2}" destId="{DC0C4446-17D2-4A97-9EAD-1F7BD6A6F8F4}" srcOrd="0" destOrd="0" presId="urn:microsoft.com/office/officeart/2008/layout/LinedList"/>
    <dgm:cxn modelId="{F8FA7C8B-C1A0-4AA7-B0F5-B8E461080283}" type="presOf" srcId="{15BE500C-1EE7-4B9C-BAD2-2E7B8B407F00}" destId="{A21496B7-22CF-4651-9B99-216047E116C3}" srcOrd="0" destOrd="0" presId="urn:microsoft.com/office/officeart/2008/layout/LinedList"/>
    <dgm:cxn modelId="{BA809F94-BEBA-4653-83CE-2C593724B845}" srcId="{3FC9D3B8-6237-4FE1-8FC1-A6A0AE9F2716}" destId="{0E592E95-40DC-4CB0-AF42-F9CC1FCFA45E}" srcOrd="1" destOrd="0" parTransId="{C4CBA74E-2CD0-4377-8D8D-5B2958B10973}" sibTransId="{13504685-D821-4052-8D62-A9585CA3B09B}"/>
    <dgm:cxn modelId="{F2F4A996-BE2B-4A08-9CDE-C9DF6F133907}" srcId="{3FC9D3B8-6237-4FE1-8FC1-A6A0AE9F2716}" destId="{15BE500C-1EE7-4B9C-BAD2-2E7B8B407F00}" srcOrd="5" destOrd="0" parTransId="{4CEBF9CD-67D5-4E01-9B1B-27C0C986A584}" sibTransId="{2877F6DA-5C61-49FC-984C-828D388AF62B}"/>
    <dgm:cxn modelId="{7297E1BC-E4C0-45C7-8C45-3C5BF4FD07ED}" srcId="{3FC9D3B8-6237-4FE1-8FC1-A6A0AE9F2716}" destId="{A72C47FF-7797-4460-A8FD-A84FD87CCECE}" srcOrd="2" destOrd="0" parTransId="{83039041-C6E8-4933-A9E2-A81064C498B8}" sibTransId="{22C929A7-8A50-4613-A870-8F4D53A4C489}"/>
    <dgm:cxn modelId="{6C13A7BD-CBC5-41EF-8A44-F7DE90463944}" type="presOf" srcId="{A72C47FF-7797-4460-A8FD-A84FD87CCECE}" destId="{834BD92A-4FCD-4319-91D6-ADFA272A9D42}" srcOrd="0" destOrd="0" presId="urn:microsoft.com/office/officeart/2008/layout/LinedList"/>
    <dgm:cxn modelId="{2A0CC3C5-BBA9-46EE-BF38-E3BF149DD0FB}" srcId="{3FC9D3B8-6237-4FE1-8FC1-A6A0AE9F2716}" destId="{E26F4F7A-7DF5-43D0-B254-0822660F11B2}" srcOrd="4" destOrd="0" parTransId="{904F1F01-8FE8-4508-93B8-0F466BBF3168}" sibTransId="{66ADA554-92AD-4D8D-8A27-326D402918F0}"/>
    <dgm:cxn modelId="{4D33DDC7-F14B-42A0-A956-7075E64CBDD6}" type="presOf" srcId="{15219CBC-E2A4-41A0-8F46-E131C2E77D0C}" destId="{C26CA8C3-0144-4F2B-B51A-CCABE809AF1F}" srcOrd="0" destOrd="0" presId="urn:microsoft.com/office/officeart/2008/layout/LinedList"/>
    <dgm:cxn modelId="{A641E7CF-DE40-420B-A582-05265AA00262}" srcId="{3FC9D3B8-6237-4FE1-8FC1-A6A0AE9F2716}" destId="{CDBBDB6D-73D6-4860-BB21-B7349013AC3E}" srcOrd="3" destOrd="0" parTransId="{E216F407-E413-4FB8-84DA-2CAC5235A71A}" sibTransId="{F768D435-4CD0-468F-869B-EF6B50D6D439}"/>
    <dgm:cxn modelId="{189E0EF1-D3C9-4FBB-BFE6-42998C0965D8}" type="presOf" srcId="{CDBBDB6D-73D6-4860-BB21-B7349013AC3E}" destId="{FC6A07EA-E8E6-4C2F-AB58-5F78F05006F8}" srcOrd="0" destOrd="0" presId="urn:microsoft.com/office/officeart/2008/layout/LinedList"/>
    <dgm:cxn modelId="{DBA49A7D-62A7-4F1B-AA74-91A21DB41D42}" type="presParOf" srcId="{C63BFC68-6986-4356-87BA-BE96C3300897}" destId="{22030460-16FB-4C3C-BC0C-D888F10BCA47}" srcOrd="0" destOrd="0" presId="urn:microsoft.com/office/officeart/2008/layout/LinedList"/>
    <dgm:cxn modelId="{CAC572D6-A374-427C-89F0-75505825FA2F}" type="presParOf" srcId="{C63BFC68-6986-4356-87BA-BE96C3300897}" destId="{1CCC13A6-EA6C-40A6-8FFA-525DDD160191}" srcOrd="1" destOrd="0" presId="urn:microsoft.com/office/officeart/2008/layout/LinedList"/>
    <dgm:cxn modelId="{B2706172-A192-4943-A5C8-40280814FA00}" type="presParOf" srcId="{1CCC13A6-EA6C-40A6-8FFA-525DDD160191}" destId="{C26CA8C3-0144-4F2B-B51A-CCABE809AF1F}" srcOrd="0" destOrd="0" presId="urn:microsoft.com/office/officeart/2008/layout/LinedList"/>
    <dgm:cxn modelId="{46AD7DB4-7903-4D30-8415-BF885326C464}" type="presParOf" srcId="{1CCC13A6-EA6C-40A6-8FFA-525DDD160191}" destId="{2BC374A1-77DF-4974-B9A4-8F448D3807EB}" srcOrd="1" destOrd="0" presId="urn:microsoft.com/office/officeart/2008/layout/LinedList"/>
    <dgm:cxn modelId="{B698A04E-0249-4E34-B22A-FE3BC3BA8065}" type="presParOf" srcId="{C63BFC68-6986-4356-87BA-BE96C3300897}" destId="{AF21388B-240E-4A5F-83BD-0E0063C2B4D5}" srcOrd="2" destOrd="0" presId="urn:microsoft.com/office/officeart/2008/layout/LinedList"/>
    <dgm:cxn modelId="{97BF36F6-8F26-408E-8741-9CA3C026D4BC}" type="presParOf" srcId="{C63BFC68-6986-4356-87BA-BE96C3300897}" destId="{22446720-570C-4BC1-927B-964A7CE0A8BC}" srcOrd="3" destOrd="0" presId="urn:microsoft.com/office/officeart/2008/layout/LinedList"/>
    <dgm:cxn modelId="{2CA2DB23-A01E-4F61-A3C3-2D32663EC87A}" type="presParOf" srcId="{22446720-570C-4BC1-927B-964A7CE0A8BC}" destId="{50A12C50-9B2B-4CFA-9C9E-C01077E563CB}" srcOrd="0" destOrd="0" presId="urn:microsoft.com/office/officeart/2008/layout/LinedList"/>
    <dgm:cxn modelId="{03D5826C-D2AF-481C-BE47-A6A4F7B9EA47}" type="presParOf" srcId="{22446720-570C-4BC1-927B-964A7CE0A8BC}" destId="{E11B86CB-6E3F-4D17-A27B-B1E75ECE39A5}" srcOrd="1" destOrd="0" presId="urn:microsoft.com/office/officeart/2008/layout/LinedList"/>
    <dgm:cxn modelId="{FA392762-1A66-4597-B19D-91F84FAAF8ED}" type="presParOf" srcId="{C63BFC68-6986-4356-87BA-BE96C3300897}" destId="{21DBD2DA-4320-43A2-9097-94756872929D}" srcOrd="4" destOrd="0" presId="urn:microsoft.com/office/officeart/2008/layout/LinedList"/>
    <dgm:cxn modelId="{A3F37FF0-7F19-4332-8DB3-EC75100E692D}" type="presParOf" srcId="{C63BFC68-6986-4356-87BA-BE96C3300897}" destId="{A97737B1-18A0-4624-BE04-B9178B88B144}" srcOrd="5" destOrd="0" presId="urn:microsoft.com/office/officeart/2008/layout/LinedList"/>
    <dgm:cxn modelId="{140E876E-734E-4C2B-97E6-30218F1FCB27}" type="presParOf" srcId="{A97737B1-18A0-4624-BE04-B9178B88B144}" destId="{834BD92A-4FCD-4319-91D6-ADFA272A9D42}" srcOrd="0" destOrd="0" presId="urn:microsoft.com/office/officeart/2008/layout/LinedList"/>
    <dgm:cxn modelId="{1A3C49BE-6738-48BD-B80B-AC0627A4565F}" type="presParOf" srcId="{A97737B1-18A0-4624-BE04-B9178B88B144}" destId="{2EE970C5-33C1-4957-A914-8E1F5D3EE58A}" srcOrd="1" destOrd="0" presId="urn:microsoft.com/office/officeart/2008/layout/LinedList"/>
    <dgm:cxn modelId="{CF5DFD3A-C9B7-4908-827D-FE85B022772F}" type="presParOf" srcId="{C63BFC68-6986-4356-87BA-BE96C3300897}" destId="{0B9000CF-0E1E-44F0-B388-07DB48480C12}" srcOrd="6" destOrd="0" presId="urn:microsoft.com/office/officeart/2008/layout/LinedList"/>
    <dgm:cxn modelId="{AA904C9B-8B2E-47DC-B90B-572AD1204D3F}" type="presParOf" srcId="{C63BFC68-6986-4356-87BA-BE96C3300897}" destId="{B24099E0-DF9D-412C-881C-58EF5C457B51}" srcOrd="7" destOrd="0" presId="urn:microsoft.com/office/officeart/2008/layout/LinedList"/>
    <dgm:cxn modelId="{ACECDA69-8695-4D56-A8EA-B1801D1B9319}" type="presParOf" srcId="{B24099E0-DF9D-412C-881C-58EF5C457B51}" destId="{FC6A07EA-E8E6-4C2F-AB58-5F78F05006F8}" srcOrd="0" destOrd="0" presId="urn:microsoft.com/office/officeart/2008/layout/LinedList"/>
    <dgm:cxn modelId="{F66BD415-DE68-4E11-94DB-3564A3CE4B50}" type="presParOf" srcId="{B24099E0-DF9D-412C-881C-58EF5C457B51}" destId="{AEC0D56D-5F2C-45DB-849E-E976C002613F}" srcOrd="1" destOrd="0" presId="urn:microsoft.com/office/officeart/2008/layout/LinedList"/>
    <dgm:cxn modelId="{D8E55F6D-6047-4EB3-A0BC-D9C9CDBA8164}" type="presParOf" srcId="{C63BFC68-6986-4356-87BA-BE96C3300897}" destId="{7374108A-3BFA-4618-812A-D493210A31E3}" srcOrd="8" destOrd="0" presId="urn:microsoft.com/office/officeart/2008/layout/LinedList"/>
    <dgm:cxn modelId="{1B4A4F97-0F75-4217-95B5-85A6F5CDD94D}" type="presParOf" srcId="{C63BFC68-6986-4356-87BA-BE96C3300897}" destId="{FF06903E-420D-4453-A0D4-02FE8986E0E6}" srcOrd="9" destOrd="0" presId="urn:microsoft.com/office/officeart/2008/layout/LinedList"/>
    <dgm:cxn modelId="{C85DC269-57A7-4EE2-BC2B-62D75108C3B5}" type="presParOf" srcId="{FF06903E-420D-4453-A0D4-02FE8986E0E6}" destId="{DC0C4446-17D2-4A97-9EAD-1F7BD6A6F8F4}" srcOrd="0" destOrd="0" presId="urn:microsoft.com/office/officeart/2008/layout/LinedList"/>
    <dgm:cxn modelId="{144F37B2-F791-43EA-BE71-6CE15D81DE0F}" type="presParOf" srcId="{FF06903E-420D-4453-A0D4-02FE8986E0E6}" destId="{4ADE06B2-0A92-460B-9D50-D76AE3ADCAE9}" srcOrd="1" destOrd="0" presId="urn:microsoft.com/office/officeart/2008/layout/LinedList"/>
    <dgm:cxn modelId="{0874866F-6D39-48A3-967B-F305D2B16E3B}" type="presParOf" srcId="{C63BFC68-6986-4356-87BA-BE96C3300897}" destId="{2A3C1E0A-F1B3-41D7-AA91-49C4F5BE5B74}" srcOrd="10" destOrd="0" presId="urn:microsoft.com/office/officeart/2008/layout/LinedList"/>
    <dgm:cxn modelId="{CCF30AA5-F894-41D5-AFE2-D39038BFD408}" type="presParOf" srcId="{C63BFC68-6986-4356-87BA-BE96C3300897}" destId="{E091703A-AEB3-43A9-BB51-39B12E753BD4}" srcOrd="11" destOrd="0" presId="urn:microsoft.com/office/officeart/2008/layout/LinedList"/>
    <dgm:cxn modelId="{459365A0-9D74-4E41-87DF-4049BC54C2F0}" type="presParOf" srcId="{E091703A-AEB3-43A9-BB51-39B12E753BD4}" destId="{A21496B7-22CF-4651-9B99-216047E116C3}" srcOrd="0" destOrd="0" presId="urn:microsoft.com/office/officeart/2008/layout/LinedList"/>
    <dgm:cxn modelId="{499DC341-6FF5-4F1F-A72A-BA2A98101903}" type="presParOf" srcId="{E091703A-AEB3-43A9-BB51-39B12E753BD4}" destId="{9723C709-9693-4B47-94CB-874D2D64514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6E0369-F3F2-452B-B4C9-21AAEC4B8103}">
      <dsp:nvSpPr>
        <dsp:cNvPr id="0" name=""/>
        <dsp:cNvSpPr/>
      </dsp:nvSpPr>
      <dsp:spPr>
        <a:xfrm>
          <a:off x="0" y="409077"/>
          <a:ext cx="7054394" cy="19183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7499" tIns="437388" rIns="54749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latin typeface="Tw Cen MT"/>
            </a:rPr>
            <a:t>The aim of this project is to build a circuit that can monitor the brake wire of an automobile and provide an audio-visual feedback if the brake fails. This project aims to prevent accidents caused by brake failures.</a:t>
          </a:r>
        </a:p>
      </dsp:txBody>
      <dsp:txXfrm>
        <a:off x="0" y="409077"/>
        <a:ext cx="7054394" cy="1918350"/>
      </dsp:txXfrm>
    </dsp:sp>
    <dsp:sp modelId="{1EFDB5FE-723C-4C2C-8D35-E904530E1252}">
      <dsp:nvSpPr>
        <dsp:cNvPr id="0" name=""/>
        <dsp:cNvSpPr/>
      </dsp:nvSpPr>
      <dsp:spPr>
        <a:xfrm>
          <a:off x="352719" y="99117"/>
          <a:ext cx="4938075" cy="6199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48" tIns="0" rIns="186648" bIns="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Tw Cen MT"/>
            </a:rPr>
            <a:t>Aim:</a:t>
          </a:r>
        </a:p>
      </dsp:txBody>
      <dsp:txXfrm>
        <a:off x="382981" y="129379"/>
        <a:ext cx="4877551" cy="559396"/>
      </dsp:txXfrm>
    </dsp:sp>
    <dsp:sp modelId="{829A5D8E-020F-4258-91DB-26050FB68FDD}">
      <dsp:nvSpPr>
        <dsp:cNvPr id="0" name=""/>
        <dsp:cNvSpPr/>
      </dsp:nvSpPr>
      <dsp:spPr>
        <a:xfrm>
          <a:off x="0" y="2750787"/>
          <a:ext cx="7054394" cy="33736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7499" tIns="437388" rIns="54749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latin typeface="Tw Cen MT"/>
            </a:rPr>
            <a:t>Develop a circuit to monitor brake wire continuity using a 555 Timer IC and BC557 PNP Transistor.</a:t>
          </a:r>
        </a:p>
        <a:p>
          <a:pPr marL="228600" lvl="1" indent="-228600" algn="l" defTabSz="933450">
            <a:lnSpc>
              <a:spcPct val="90000"/>
            </a:lnSpc>
            <a:spcBef>
              <a:spcPct val="0"/>
            </a:spcBef>
            <a:spcAft>
              <a:spcPct val="15000"/>
            </a:spcAft>
            <a:buChar char="•"/>
          </a:pPr>
          <a:r>
            <a:rPr lang="en-US" sz="2100" kern="1200" dirty="0">
              <a:latin typeface="Tw Cen MT"/>
            </a:rPr>
            <a:t>Implement a reliable system to accurately detect brake wire failures.</a:t>
          </a:r>
        </a:p>
        <a:p>
          <a:pPr marL="228600" lvl="1" indent="-228600" algn="l" defTabSz="933450">
            <a:lnSpc>
              <a:spcPct val="90000"/>
            </a:lnSpc>
            <a:spcBef>
              <a:spcPct val="0"/>
            </a:spcBef>
            <a:spcAft>
              <a:spcPct val="15000"/>
            </a:spcAft>
            <a:buChar char="•"/>
          </a:pPr>
          <a:r>
            <a:rPr lang="en-US" sz="2100" kern="1200" dirty="0">
              <a:latin typeface="Tw Cen MT"/>
            </a:rPr>
            <a:t>Integrate visual indicators (LEDs) and audible alerts (buzzer) for immediate driver feedback.</a:t>
          </a:r>
        </a:p>
        <a:p>
          <a:pPr marL="228600" lvl="1" indent="-228600" algn="l" defTabSz="933450">
            <a:lnSpc>
              <a:spcPct val="90000"/>
            </a:lnSpc>
            <a:spcBef>
              <a:spcPct val="0"/>
            </a:spcBef>
            <a:spcAft>
              <a:spcPct val="15000"/>
            </a:spcAft>
            <a:buChar char="•"/>
          </a:pPr>
          <a:r>
            <a:rPr lang="en-US" sz="2100" kern="1200" dirty="0">
              <a:latin typeface="Tw Cen MT"/>
            </a:rPr>
            <a:t>Design a robust, easily installable circuit compatible with various automobile models, while promoting awareness on the importance of brake wire monitoring.</a:t>
          </a:r>
        </a:p>
      </dsp:txBody>
      <dsp:txXfrm>
        <a:off x="0" y="2750787"/>
        <a:ext cx="7054394" cy="3373650"/>
      </dsp:txXfrm>
    </dsp:sp>
    <dsp:sp modelId="{4BDE6205-520E-488E-91E5-3C054E904ED4}">
      <dsp:nvSpPr>
        <dsp:cNvPr id="0" name=""/>
        <dsp:cNvSpPr/>
      </dsp:nvSpPr>
      <dsp:spPr>
        <a:xfrm>
          <a:off x="352719" y="2440827"/>
          <a:ext cx="4938075" cy="6199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48" tIns="0" rIns="186648" bIns="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Tw Cen MT"/>
            </a:rPr>
            <a:t>Objectives:</a:t>
          </a:r>
        </a:p>
      </dsp:txBody>
      <dsp:txXfrm>
        <a:off x="382981" y="2471089"/>
        <a:ext cx="4877551"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30460-16FB-4C3C-BC0C-D888F10BCA47}">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6CA8C3-0144-4F2B-B51A-CCABE809AF1F}">
      <dsp:nvSpPr>
        <dsp:cNvPr id="0" name=""/>
        <dsp:cNvSpPr/>
      </dsp:nvSpPr>
      <dsp:spPr>
        <a:xfrm>
          <a:off x="0" y="2703"/>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w Cen MT"/>
            </a:rPr>
            <a:t>The circuit is built using a breadboard, 555 Timer IC, BC557 PNP Transistor, LEDs, buzzer, capacitors, and resistors.</a:t>
          </a:r>
        </a:p>
      </dsp:txBody>
      <dsp:txXfrm>
        <a:off x="0" y="2703"/>
        <a:ext cx="6900512" cy="921789"/>
      </dsp:txXfrm>
    </dsp:sp>
    <dsp:sp modelId="{AF21388B-240E-4A5F-83BD-0E0063C2B4D5}">
      <dsp:nvSpPr>
        <dsp:cNvPr id="0" name=""/>
        <dsp:cNvSpPr/>
      </dsp:nvSpPr>
      <dsp:spPr>
        <a:xfrm>
          <a:off x="0" y="924492"/>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A12C50-9B2B-4CFA-9C9E-C01077E563CB}">
      <dsp:nvSpPr>
        <dsp:cNvPr id="0" name=""/>
        <dsp:cNvSpPr/>
      </dsp:nvSpPr>
      <dsp:spPr>
        <a:xfrm>
          <a:off x="0" y="924492"/>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w Cen MT"/>
            </a:rPr>
            <a:t>The 555 Timer IC is set to Astable mode to produce a clock pulse with a 0.3 second on time and 0.3 second off time.</a:t>
          </a:r>
        </a:p>
      </dsp:txBody>
      <dsp:txXfrm>
        <a:off x="0" y="924492"/>
        <a:ext cx="6900512" cy="921789"/>
      </dsp:txXfrm>
    </dsp:sp>
    <dsp:sp modelId="{21DBD2DA-4320-43A2-9097-94756872929D}">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BD92A-4FCD-4319-91D6-ADFA272A9D42}">
      <dsp:nvSpPr>
        <dsp:cNvPr id="0" name=""/>
        <dsp:cNvSpPr/>
      </dsp:nvSpPr>
      <dsp:spPr>
        <a:xfrm>
          <a:off x="0" y="1846281"/>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w Cen MT"/>
            </a:rPr>
            <a:t>The value of the resistors and capacitor determine the on and off time of the pulse.</a:t>
          </a:r>
        </a:p>
      </dsp:txBody>
      <dsp:txXfrm>
        <a:off x="0" y="1846281"/>
        <a:ext cx="6900512" cy="921789"/>
      </dsp:txXfrm>
    </dsp:sp>
    <dsp:sp modelId="{0B9000CF-0E1E-44F0-B388-07DB48480C12}">
      <dsp:nvSpPr>
        <dsp:cNvPr id="0" name=""/>
        <dsp:cNvSpPr/>
      </dsp:nvSpPr>
      <dsp:spPr>
        <a:xfrm>
          <a:off x="0" y="2768070"/>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6A07EA-E8E6-4C2F-AB58-5F78F05006F8}">
      <dsp:nvSpPr>
        <dsp:cNvPr id="0" name=""/>
        <dsp:cNvSpPr/>
      </dsp:nvSpPr>
      <dsp:spPr>
        <a:xfrm>
          <a:off x="0" y="2768070"/>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w Cen MT"/>
            </a:rPr>
            <a:t>The BC557 PNP Transistor monitors the brake wire and controls the LEDs and buzzer based on its continuity.</a:t>
          </a:r>
        </a:p>
      </dsp:txBody>
      <dsp:txXfrm>
        <a:off x="0" y="2768070"/>
        <a:ext cx="6900512" cy="921789"/>
      </dsp:txXfrm>
    </dsp:sp>
    <dsp:sp modelId="{7374108A-3BFA-4618-812A-D493210A31E3}">
      <dsp:nvSpPr>
        <dsp:cNvPr id="0" name=""/>
        <dsp:cNvSpPr/>
      </dsp:nvSpPr>
      <dsp:spPr>
        <a:xfrm>
          <a:off x="0" y="3689859"/>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0C4446-17D2-4A97-9EAD-1F7BD6A6F8F4}">
      <dsp:nvSpPr>
        <dsp:cNvPr id="0" name=""/>
        <dsp:cNvSpPr/>
      </dsp:nvSpPr>
      <dsp:spPr>
        <a:xfrm>
          <a:off x="0" y="3689859"/>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w Cen MT"/>
            </a:rPr>
            <a:t>When the brake wire is intact, the green LED is turned on and the buzzer and red LED are disconnected from ground and turned off.</a:t>
          </a:r>
        </a:p>
      </dsp:txBody>
      <dsp:txXfrm>
        <a:off x="0" y="3689859"/>
        <a:ext cx="6900512" cy="921789"/>
      </dsp:txXfrm>
    </dsp:sp>
    <dsp:sp modelId="{2A3C1E0A-F1B3-41D7-AA91-49C4F5BE5B74}">
      <dsp:nvSpPr>
        <dsp:cNvPr id="0" name=""/>
        <dsp:cNvSpPr/>
      </dsp:nvSpPr>
      <dsp:spPr>
        <a:xfrm>
          <a:off x="0" y="4611648"/>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1496B7-22CF-4651-9B99-216047E116C3}">
      <dsp:nvSpPr>
        <dsp:cNvPr id="0" name=""/>
        <dsp:cNvSpPr/>
      </dsp:nvSpPr>
      <dsp:spPr>
        <a:xfrm>
          <a:off x="0" y="4611648"/>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w Cen MT"/>
            </a:rPr>
            <a:t>When the brake wire is cut, the green LED is turned off and the buzzer and red LED are connected to ground and turned on, blinking and beeping based on the clock pulse.</a:t>
          </a:r>
        </a:p>
      </dsp:txBody>
      <dsp:txXfrm>
        <a:off x="0" y="4611648"/>
        <a:ext cx="6900512" cy="92178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7885B-8F07-4D01-A742-158B3CC49316}" type="datetimeFigureOut">
              <a:rPr lang="en-US" smtClean="0"/>
              <a:t>4/29/2023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FC856-18E3-49E9-B40D-CC4B127F2E20}" type="slidenum">
              <a:rPr lang="en-US" smtClean="0"/>
              <a:t>‹#›</a:t>
            </a:fld>
            <a:endParaRPr lang="en-US"/>
          </a:p>
        </p:txBody>
      </p:sp>
    </p:spTree>
    <p:extLst>
      <p:ext uri="{BB962C8B-B14F-4D97-AF65-F5344CB8AC3E}">
        <p14:creationId xmlns:p14="http://schemas.microsoft.com/office/powerpoint/2010/main" val="2921003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ABFC856-18E3-49E9-B40D-CC4B127F2E20}" type="slidenum">
              <a:rPr lang="en-US" smtClean="0"/>
              <a:t>17</a:t>
            </a:fld>
            <a:endParaRPr lang="en-US"/>
          </a:p>
        </p:txBody>
      </p:sp>
    </p:spTree>
    <p:extLst>
      <p:ext uri="{BB962C8B-B14F-4D97-AF65-F5344CB8AC3E}">
        <p14:creationId xmlns:p14="http://schemas.microsoft.com/office/powerpoint/2010/main" val="429893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ABFC856-18E3-49E9-B40D-CC4B127F2E20}" type="slidenum">
              <a:rPr lang="en-US" smtClean="0"/>
              <a:t>18</a:t>
            </a:fld>
            <a:endParaRPr lang="en-US"/>
          </a:p>
        </p:txBody>
      </p:sp>
    </p:spTree>
    <p:extLst>
      <p:ext uri="{BB962C8B-B14F-4D97-AF65-F5344CB8AC3E}">
        <p14:creationId xmlns:p14="http://schemas.microsoft.com/office/powerpoint/2010/main" val="2612352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FC856-18E3-49E9-B40D-CC4B127F2E20}" type="slidenum">
              <a:rPr lang="en-US" smtClean="0"/>
              <a:t>19</a:t>
            </a:fld>
            <a:endParaRPr lang="en-US"/>
          </a:p>
        </p:txBody>
      </p:sp>
    </p:spTree>
    <p:extLst>
      <p:ext uri="{BB962C8B-B14F-4D97-AF65-F5344CB8AC3E}">
        <p14:creationId xmlns:p14="http://schemas.microsoft.com/office/powerpoint/2010/main" val="1283730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FC856-18E3-49E9-B40D-CC4B127F2E20}" type="slidenum">
              <a:rPr lang="en-US" smtClean="0"/>
              <a:t>20</a:t>
            </a:fld>
            <a:endParaRPr lang="en-US"/>
          </a:p>
        </p:txBody>
      </p:sp>
    </p:spTree>
    <p:extLst>
      <p:ext uri="{BB962C8B-B14F-4D97-AF65-F5344CB8AC3E}">
        <p14:creationId xmlns:p14="http://schemas.microsoft.com/office/powerpoint/2010/main" val="1794399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Speedometer">
            <a:extLst>
              <a:ext uri="{FF2B5EF4-FFF2-40B4-BE49-F238E27FC236}">
                <a16:creationId xmlns:a16="http://schemas.microsoft.com/office/drawing/2014/main" id="{29F4CFB1-61AD-C098-4428-3C81165378EE}"/>
              </a:ext>
            </a:extLst>
          </p:cNvPr>
          <p:cNvPicPr>
            <a:picLocks noChangeAspect="1"/>
          </p:cNvPicPr>
          <p:nvPr/>
        </p:nvPicPr>
        <p:blipFill rotWithShape="1">
          <a:blip r:embed="rId2"/>
          <a:srcRect l="6918" t="9091" r="21551" b="-1"/>
          <a:stretch/>
        </p:blipFill>
        <p:spPr>
          <a:xfrm>
            <a:off x="3523488" y="10"/>
            <a:ext cx="8668512" cy="6857990"/>
          </a:xfrm>
          <a:prstGeom prst="rect">
            <a:avLst/>
          </a:prstGeom>
        </p:spPr>
      </p:pic>
      <p:sp>
        <p:nvSpPr>
          <p:cNvPr id="23" name="Rectangle 2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7646454" cy="3204134"/>
          </a:xfrm>
        </p:spPr>
        <p:txBody>
          <a:bodyPr anchor="b">
            <a:normAutofit/>
          </a:bodyPr>
          <a:lstStyle/>
          <a:p>
            <a:pPr algn="l"/>
            <a:r>
              <a:rPr lang="en-US" sz="4400" dirty="0">
                <a:latin typeface="Tw Cen MT"/>
                <a:ea typeface="+mj-lt"/>
                <a:cs typeface="+mj-lt"/>
              </a:rPr>
              <a:t>Brake Failure Indicator for Safer Automotive Travel</a:t>
            </a:r>
            <a:endParaRPr lang="en-US" sz="4400">
              <a:latin typeface="Tw Cen MT"/>
              <a:cs typeface="Calibri Light"/>
            </a:endParaRPr>
          </a:p>
        </p:txBody>
      </p:sp>
      <p:sp>
        <p:nvSpPr>
          <p:cNvPr id="3" name="Subtitle 2"/>
          <p:cNvSpPr>
            <a:spLocks noGrp="1"/>
          </p:cNvSpPr>
          <p:nvPr>
            <p:ph type="subTitle" idx="1"/>
          </p:nvPr>
        </p:nvSpPr>
        <p:spPr>
          <a:xfrm>
            <a:off x="477980" y="4872922"/>
            <a:ext cx="4023359" cy="1208141"/>
          </a:xfrm>
        </p:spPr>
        <p:txBody>
          <a:bodyPr vert="horz" lIns="91440" tIns="45720" rIns="91440" bIns="45720" rtlCol="0" anchor="t">
            <a:normAutofit/>
          </a:bodyPr>
          <a:lstStyle/>
          <a:p>
            <a:pPr algn="l"/>
            <a:r>
              <a:rPr lang="en-US" sz="2000" dirty="0">
                <a:latin typeface="Tw Cen MT"/>
                <a:cs typeface="Calibri"/>
              </a:rPr>
              <a:t>By Group "Multimeter", Section: I</a:t>
            </a: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4E53-DC01-899E-D5BB-80B3378A2C69}"/>
              </a:ext>
            </a:extLst>
          </p:cNvPr>
          <p:cNvSpPr>
            <a:spLocks noGrp="1"/>
          </p:cNvSpPr>
          <p:nvPr>
            <p:ph type="title"/>
          </p:nvPr>
        </p:nvSpPr>
        <p:spPr/>
        <p:txBody>
          <a:bodyPr/>
          <a:lstStyle/>
          <a:p>
            <a:r>
              <a:rPr lang="en-US" dirty="0">
                <a:latin typeface="Tw Cen MT"/>
                <a:ea typeface="+mj-lt"/>
                <a:cs typeface="+mj-lt"/>
              </a:rPr>
              <a:t>Equations</a:t>
            </a:r>
            <a:endParaRPr lang="en-US">
              <a:latin typeface="Tw Cen MT"/>
            </a:endParaRPr>
          </a:p>
        </p:txBody>
      </p:sp>
      <p:sp>
        <p:nvSpPr>
          <p:cNvPr id="3" name="Content Placeholder 2">
            <a:extLst>
              <a:ext uri="{FF2B5EF4-FFF2-40B4-BE49-F238E27FC236}">
                <a16:creationId xmlns:a16="http://schemas.microsoft.com/office/drawing/2014/main" id="{5DEE6932-6DEA-2ED0-EC92-3CD529ADF990}"/>
              </a:ext>
            </a:extLst>
          </p:cNvPr>
          <p:cNvSpPr>
            <a:spLocks noGrp="1"/>
          </p:cNvSpPr>
          <p:nvPr>
            <p:ph idx="1"/>
          </p:nvPr>
        </p:nvSpPr>
        <p:spPr>
          <a:xfrm>
            <a:off x="838200" y="1825625"/>
            <a:ext cx="10515600" cy="2913603"/>
          </a:xfrm>
        </p:spPr>
        <p:txBody>
          <a:bodyPr vert="horz" lIns="91440" tIns="45720" rIns="91440" bIns="45720" rtlCol="0" anchor="t">
            <a:normAutofit/>
          </a:bodyPr>
          <a:lstStyle/>
          <a:p>
            <a:pPr marL="0" indent="0">
              <a:buNone/>
            </a:pPr>
            <a:r>
              <a:rPr lang="en-US" sz="2400" dirty="0">
                <a:latin typeface="Tw Cen MT"/>
                <a:ea typeface="+mn-lt"/>
                <a:cs typeface="+mn-lt"/>
              </a:rPr>
              <a:t>The Astable mode in a 555 timer is commonly used to make LEDs blink or create a regular on and off pattern. For this project, we've configured the Timer to have an on time of 0.3 seconds and an off time of 0.3 seconds. The specific values of resistors along with capacitor determine how long the on and off periods last. By using these formulas, we can calculate the exact durations of the pulses generated.</a:t>
            </a:r>
            <a:br>
              <a:rPr lang="en-US" sz="2400" dirty="0">
                <a:latin typeface="Tw Cen MT"/>
                <a:ea typeface="+mn-lt"/>
                <a:cs typeface="+mn-lt"/>
              </a:rPr>
            </a:br>
            <a:br>
              <a:rPr lang="en-US" sz="2400" dirty="0">
                <a:latin typeface="Tw Cen MT"/>
                <a:ea typeface="+mn-lt"/>
                <a:cs typeface="+mn-lt"/>
              </a:rPr>
            </a:br>
            <a:r>
              <a:rPr lang="en-US" sz="2400" dirty="0">
                <a:ea typeface="+mn-lt"/>
                <a:cs typeface="+mn-lt"/>
              </a:rPr>
              <a:t>In our case the value for R1 = 1000ohm and R2=440000ohm and C1=0.000001F. So using these formulae we can calculate our values to be:</a:t>
            </a:r>
          </a:p>
          <a:p>
            <a:pPr marL="0" indent="0">
              <a:buNone/>
            </a:pPr>
            <a:endParaRPr lang="en-US" sz="2400" dirty="0">
              <a:latin typeface="Calibri"/>
              <a:cs typeface="Calibri"/>
            </a:endParaRPr>
          </a:p>
          <a:p>
            <a:pPr marL="0" indent="0">
              <a:buNone/>
            </a:pPr>
            <a:endParaRPr lang="en-US" sz="2400" dirty="0">
              <a:latin typeface="Calibri"/>
              <a:cs typeface="Calibri"/>
            </a:endParaRPr>
          </a:p>
          <a:p>
            <a:pPr marL="0" indent="0">
              <a:buNone/>
            </a:pPr>
            <a:endParaRPr lang="en-US" sz="2400" dirty="0">
              <a:latin typeface="Calibri"/>
              <a:cs typeface="Calibri"/>
            </a:endParaRPr>
          </a:p>
        </p:txBody>
      </p:sp>
      <p:graphicFrame>
        <p:nvGraphicFramePr>
          <p:cNvPr id="4" name="Table 4">
            <a:extLst>
              <a:ext uri="{FF2B5EF4-FFF2-40B4-BE49-F238E27FC236}">
                <a16:creationId xmlns:a16="http://schemas.microsoft.com/office/drawing/2014/main" id="{C151A535-084C-B029-092B-0B14B17E9C51}"/>
              </a:ext>
            </a:extLst>
          </p:cNvPr>
          <p:cNvGraphicFramePr>
            <a:graphicFrameLocks noGrp="1"/>
          </p:cNvGraphicFramePr>
          <p:nvPr>
            <p:extLst>
              <p:ext uri="{D42A27DB-BD31-4B8C-83A1-F6EECF244321}">
                <p14:modId xmlns:p14="http://schemas.microsoft.com/office/powerpoint/2010/main" val="3063251936"/>
              </p:ext>
            </p:extLst>
          </p:nvPr>
        </p:nvGraphicFramePr>
        <p:xfrm>
          <a:off x="805132" y="5147094"/>
          <a:ext cx="10995513" cy="741680"/>
        </p:xfrm>
        <a:graphic>
          <a:graphicData uri="http://schemas.openxmlformats.org/drawingml/2006/table">
            <a:tbl>
              <a:tblPr firstRow="1" bandRow="1">
                <a:tableStyleId>{073A0DAA-6AF3-43AB-8588-CEC1D06C72B9}</a:tableStyleId>
              </a:tblPr>
              <a:tblGrid>
                <a:gridCol w="1439723">
                  <a:extLst>
                    <a:ext uri="{9D8B030D-6E8A-4147-A177-3AD203B41FA5}">
                      <a16:colId xmlns:a16="http://schemas.microsoft.com/office/drawing/2014/main" val="1409344860"/>
                    </a:ext>
                  </a:extLst>
                </a:gridCol>
                <a:gridCol w="1439723">
                  <a:extLst>
                    <a:ext uri="{9D8B030D-6E8A-4147-A177-3AD203B41FA5}">
                      <a16:colId xmlns:a16="http://schemas.microsoft.com/office/drawing/2014/main" val="1946841980"/>
                    </a:ext>
                  </a:extLst>
                </a:gridCol>
                <a:gridCol w="1439723">
                  <a:extLst>
                    <a:ext uri="{9D8B030D-6E8A-4147-A177-3AD203B41FA5}">
                      <a16:colId xmlns:a16="http://schemas.microsoft.com/office/drawing/2014/main" val="4275348840"/>
                    </a:ext>
                  </a:extLst>
                </a:gridCol>
                <a:gridCol w="1439723">
                  <a:extLst>
                    <a:ext uri="{9D8B030D-6E8A-4147-A177-3AD203B41FA5}">
                      <a16:colId xmlns:a16="http://schemas.microsoft.com/office/drawing/2014/main" val="1223249797"/>
                    </a:ext>
                  </a:extLst>
                </a:gridCol>
                <a:gridCol w="1439723">
                  <a:extLst>
                    <a:ext uri="{9D8B030D-6E8A-4147-A177-3AD203B41FA5}">
                      <a16:colId xmlns:a16="http://schemas.microsoft.com/office/drawing/2014/main" val="438569877"/>
                    </a:ext>
                  </a:extLst>
                </a:gridCol>
                <a:gridCol w="1203157">
                  <a:extLst>
                    <a:ext uri="{9D8B030D-6E8A-4147-A177-3AD203B41FA5}">
                      <a16:colId xmlns:a16="http://schemas.microsoft.com/office/drawing/2014/main" val="2877388766"/>
                    </a:ext>
                  </a:extLst>
                </a:gridCol>
                <a:gridCol w="1359513">
                  <a:extLst>
                    <a:ext uri="{9D8B030D-6E8A-4147-A177-3AD203B41FA5}">
                      <a16:colId xmlns:a16="http://schemas.microsoft.com/office/drawing/2014/main" val="1597580962"/>
                    </a:ext>
                  </a:extLst>
                </a:gridCol>
                <a:gridCol w="1234228">
                  <a:extLst>
                    <a:ext uri="{9D8B030D-6E8A-4147-A177-3AD203B41FA5}">
                      <a16:colId xmlns:a16="http://schemas.microsoft.com/office/drawing/2014/main" val="3217031418"/>
                    </a:ext>
                  </a:extLst>
                </a:gridCol>
              </a:tblGrid>
              <a:tr h="370840">
                <a:tc>
                  <a:txBody>
                    <a:bodyPr/>
                    <a:lstStyle/>
                    <a:p>
                      <a:r>
                        <a:rPr lang="en-US" sz="1200" dirty="0">
                          <a:latin typeface="TW Cen MT"/>
                        </a:rPr>
                        <a:t>Resistor R1 (Ohm)</a:t>
                      </a:r>
                    </a:p>
                  </a:txBody>
                  <a:tcPr/>
                </a:tc>
                <a:tc>
                  <a:txBody>
                    <a:bodyPr/>
                    <a:lstStyle/>
                    <a:p>
                      <a:r>
                        <a:rPr lang="en-US" sz="1200" dirty="0">
                          <a:latin typeface="TW Cen MT"/>
                        </a:rPr>
                        <a:t>Resistor R2 (Ohm)</a:t>
                      </a:r>
                    </a:p>
                  </a:txBody>
                  <a:tcPr/>
                </a:tc>
                <a:tc>
                  <a:txBody>
                    <a:bodyPr/>
                    <a:lstStyle/>
                    <a:p>
                      <a:r>
                        <a:rPr lang="en-US" sz="1200" dirty="0">
                          <a:latin typeface="TW Cen MT"/>
                        </a:rPr>
                        <a:t>Capacitor C1 (F)</a:t>
                      </a:r>
                    </a:p>
                  </a:txBody>
                  <a:tcPr/>
                </a:tc>
                <a:tc>
                  <a:txBody>
                    <a:bodyPr/>
                    <a:lstStyle/>
                    <a:p>
                      <a:r>
                        <a:rPr lang="en-US" sz="1200" dirty="0">
                          <a:latin typeface="TW Cen MT"/>
                        </a:rPr>
                        <a:t>On Time T1</a:t>
                      </a:r>
                    </a:p>
                  </a:txBody>
                  <a:tcPr/>
                </a:tc>
                <a:tc>
                  <a:txBody>
                    <a:bodyPr/>
                    <a:lstStyle/>
                    <a:p>
                      <a:r>
                        <a:rPr lang="en-US" sz="1200" dirty="0">
                          <a:latin typeface="TW Cen MT"/>
                        </a:rPr>
                        <a:t>Off Time T2</a:t>
                      </a:r>
                    </a:p>
                  </a:txBody>
                  <a:tcPr/>
                </a:tc>
                <a:tc>
                  <a:txBody>
                    <a:bodyPr/>
                    <a:lstStyle/>
                    <a:p>
                      <a:r>
                        <a:rPr lang="en-US" sz="1200" dirty="0">
                          <a:latin typeface="TW Cen MT"/>
                        </a:rPr>
                        <a:t>Time Period T</a:t>
                      </a:r>
                    </a:p>
                  </a:txBody>
                  <a:tcPr/>
                </a:tc>
                <a:tc>
                  <a:txBody>
                    <a:bodyPr/>
                    <a:lstStyle/>
                    <a:p>
                      <a:r>
                        <a:rPr lang="en-US" sz="1200" dirty="0">
                          <a:latin typeface="TW Cen MT"/>
                        </a:rPr>
                        <a:t>Frequency F</a:t>
                      </a:r>
                    </a:p>
                  </a:txBody>
                  <a:tcPr/>
                </a:tc>
                <a:tc>
                  <a:txBody>
                    <a:bodyPr/>
                    <a:lstStyle/>
                    <a:p>
                      <a:r>
                        <a:rPr lang="en-US" sz="1200" dirty="0">
                          <a:latin typeface="TW Cen MT"/>
                        </a:rPr>
                        <a:t>Duty Cycle</a:t>
                      </a:r>
                    </a:p>
                  </a:txBody>
                  <a:tcPr/>
                </a:tc>
                <a:extLst>
                  <a:ext uri="{0D108BD9-81ED-4DB2-BD59-A6C34878D82A}">
                    <a16:rowId xmlns:a16="http://schemas.microsoft.com/office/drawing/2014/main" val="3384485206"/>
                  </a:ext>
                </a:extLst>
              </a:tr>
              <a:tr h="370840">
                <a:tc>
                  <a:txBody>
                    <a:bodyPr/>
                    <a:lstStyle/>
                    <a:p>
                      <a:r>
                        <a:rPr lang="en-US" sz="1600" dirty="0">
                          <a:latin typeface="TW Cen MT"/>
                        </a:rPr>
                        <a:t>1000</a:t>
                      </a:r>
                    </a:p>
                  </a:txBody>
                  <a:tcPr/>
                </a:tc>
                <a:tc>
                  <a:txBody>
                    <a:bodyPr/>
                    <a:lstStyle/>
                    <a:p>
                      <a:r>
                        <a:rPr lang="en-US" sz="1600" dirty="0">
                          <a:latin typeface="TW Cen MT"/>
                        </a:rPr>
                        <a:t>440000</a:t>
                      </a:r>
                    </a:p>
                  </a:txBody>
                  <a:tcPr/>
                </a:tc>
                <a:tc>
                  <a:txBody>
                    <a:bodyPr/>
                    <a:lstStyle/>
                    <a:p>
                      <a:r>
                        <a:rPr lang="en-US" sz="1600" dirty="0">
                          <a:latin typeface="TW Cen MT"/>
                        </a:rPr>
                        <a:t>0.000001</a:t>
                      </a:r>
                    </a:p>
                  </a:txBody>
                  <a:tcPr/>
                </a:tc>
                <a:tc>
                  <a:txBody>
                    <a:bodyPr/>
                    <a:lstStyle/>
                    <a:p>
                      <a:r>
                        <a:rPr lang="en-US" sz="1600" dirty="0">
                          <a:latin typeface="TW Cen MT"/>
                        </a:rPr>
                        <a:t>0.305613</a:t>
                      </a:r>
                    </a:p>
                  </a:txBody>
                  <a:tcPr/>
                </a:tc>
                <a:tc>
                  <a:txBody>
                    <a:bodyPr/>
                    <a:lstStyle/>
                    <a:p>
                      <a:r>
                        <a:rPr lang="en-US" sz="1600" dirty="0">
                          <a:latin typeface="TW Cen MT"/>
                        </a:rPr>
                        <a:t>0.30492</a:t>
                      </a:r>
                    </a:p>
                  </a:txBody>
                  <a:tcPr/>
                </a:tc>
                <a:tc>
                  <a:txBody>
                    <a:bodyPr/>
                    <a:lstStyle/>
                    <a:p>
                      <a:r>
                        <a:rPr lang="en-US" sz="1600" dirty="0">
                          <a:latin typeface="TW Cen MT"/>
                        </a:rPr>
                        <a:t>0.610533</a:t>
                      </a:r>
                    </a:p>
                  </a:txBody>
                  <a:tcPr/>
                </a:tc>
                <a:tc>
                  <a:txBody>
                    <a:bodyPr/>
                    <a:lstStyle/>
                    <a:p>
                      <a:r>
                        <a:rPr lang="en-US" sz="1600" dirty="0">
                          <a:latin typeface="TW Cen MT"/>
                        </a:rPr>
                        <a:t>1.6379131</a:t>
                      </a:r>
                    </a:p>
                  </a:txBody>
                  <a:tcPr/>
                </a:tc>
                <a:tc>
                  <a:txBody>
                    <a:bodyPr/>
                    <a:lstStyle/>
                    <a:p>
                      <a:r>
                        <a:rPr lang="en-US" sz="1600" dirty="0">
                          <a:latin typeface="TW Cen MT"/>
                        </a:rPr>
                        <a:t>0.5005675</a:t>
                      </a:r>
                    </a:p>
                  </a:txBody>
                  <a:tcPr/>
                </a:tc>
                <a:extLst>
                  <a:ext uri="{0D108BD9-81ED-4DB2-BD59-A6C34878D82A}">
                    <a16:rowId xmlns:a16="http://schemas.microsoft.com/office/drawing/2014/main" val="976766864"/>
                  </a:ext>
                </a:extLst>
              </a:tr>
            </a:tbl>
          </a:graphicData>
        </a:graphic>
      </p:graphicFrame>
      <p:sp>
        <p:nvSpPr>
          <p:cNvPr id="5" name="TextBox 4">
            <a:extLst>
              <a:ext uri="{FF2B5EF4-FFF2-40B4-BE49-F238E27FC236}">
                <a16:creationId xmlns:a16="http://schemas.microsoft.com/office/drawing/2014/main" id="{C01A75FA-AFF1-D230-60BB-AF17A7E64A2B}"/>
              </a:ext>
            </a:extLst>
          </p:cNvPr>
          <p:cNvSpPr txBox="1"/>
          <p:nvPr/>
        </p:nvSpPr>
        <p:spPr>
          <a:xfrm>
            <a:off x="5681272" y="17266"/>
            <a:ext cx="6331474" cy="101361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Name: </a:t>
            </a:r>
            <a:r>
              <a:rPr lang="en-US" sz="1600" b="1" dirty="0">
                <a:solidFill>
                  <a:prstClr val="black"/>
                </a:solidFill>
                <a:latin typeface="Calibri" panose="020F0502020204030204"/>
              </a:rPr>
              <a:t>Adnan Sami</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a:lnSpc>
                <a:spcPct val="90000"/>
              </a:lnSpc>
              <a:spcBef>
                <a:spcPts val="1000"/>
              </a:spcBef>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ID: </a:t>
            </a:r>
            <a:r>
              <a:rPr lang="en-US" sz="1600" u="none" strike="noStrike" noProof="0" dirty="0">
                <a:latin typeface="Tw Cen MT"/>
              </a:rPr>
              <a:t>19-39676-1</a:t>
            </a:r>
            <a:endParaRPr lang="en-US" sz="1600" dirty="0">
              <a:latin typeface="Tw Cen MT"/>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344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6" name="Picture 15" descr="Close up of a red, blue and orange LED screen">
            <a:extLst>
              <a:ext uri="{FF2B5EF4-FFF2-40B4-BE49-F238E27FC236}">
                <a16:creationId xmlns:a16="http://schemas.microsoft.com/office/drawing/2014/main" id="{96788BA6-73AA-1B75-822E-EDACCDBD7F74}"/>
              </a:ext>
            </a:extLst>
          </p:cNvPr>
          <p:cNvPicPr>
            <a:picLocks noChangeAspect="1"/>
          </p:cNvPicPr>
          <p:nvPr/>
        </p:nvPicPr>
        <p:blipFill rotWithShape="1">
          <a:blip r:embed="rId2"/>
          <a:srcRect l="25299" r="27510" b="-3"/>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2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2B97AB-51E6-904F-B9A6-E9CF61E2D7C5}"/>
              </a:ext>
            </a:extLst>
          </p:cNvPr>
          <p:cNvSpPr>
            <a:spLocks noGrp="1"/>
          </p:cNvSpPr>
          <p:nvPr>
            <p:ph type="title"/>
          </p:nvPr>
        </p:nvSpPr>
        <p:spPr>
          <a:xfrm>
            <a:off x="5083277" y="407987"/>
            <a:ext cx="7116089" cy="1325563"/>
          </a:xfrm>
        </p:spPr>
        <p:txBody>
          <a:bodyPr>
            <a:normAutofit/>
          </a:bodyPr>
          <a:lstStyle/>
          <a:p>
            <a:r>
              <a:rPr lang="en-US" sz="3500" dirty="0">
                <a:latin typeface="Tw Cen MT"/>
                <a:cs typeface="Calibri Light"/>
              </a:rPr>
              <a:t>Result &amp; Discussion</a:t>
            </a:r>
            <a:endParaRPr lang="en-US" sz="3500" dirty="0">
              <a:latin typeface="Tw Cen MT"/>
            </a:endParaRPr>
          </a:p>
        </p:txBody>
      </p:sp>
      <p:sp>
        <p:nvSpPr>
          <p:cNvPr id="3" name="Content Placeholder 2">
            <a:extLst>
              <a:ext uri="{FF2B5EF4-FFF2-40B4-BE49-F238E27FC236}">
                <a16:creationId xmlns:a16="http://schemas.microsoft.com/office/drawing/2014/main" id="{B6883D97-2627-A9A5-90D1-9B4CEEBE8153}"/>
              </a:ext>
            </a:extLst>
          </p:cNvPr>
          <p:cNvSpPr>
            <a:spLocks noGrp="1"/>
          </p:cNvSpPr>
          <p:nvPr>
            <p:ph idx="1"/>
          </p:nvPr>
        </p:nvSpPr>
        <p:spPr>
          <a:xfrm>
            <a:off x="5827048" y="1868487"/>
            <a:ext cx="5721484" cy="4351338"/>
          </a:xfrm>
        </p:spPr>
        <p:txBody>
          <a:bodyPr vert="horz" lIns="91440" tIns="45720" rIns="91440" bIns="45720" rtlCol="0" anchor="t">
            <a:normAutofit/>
          </a:bodyPr>
          <a:lstStyle/>
          <a:p>
            <a:r>
              <a:rPr lang="en-US" sz="2400" dirty="0">
                <a:latin typeface="Tw Cen MT"/>
                <a:ea typeface="+mn-lt"/>
                <a:cs typeface="+mn-lt"/>
              </a:rPr>
              <a:t>When the brake wire is in proper condition, the green LED lights up, and the buzzer and red LED remain off. When the brake wire is cut, the buzzer will make noise and red LED start flashing. The circuit is simple to build and provides an affordable and effective way to prevent accidents caused by brake failures.</a:t>
            </a:r>
            <a:endParaRPr lang="en-US" sz="2400" dirty="0">
              <a:latin typeface="Tw Cen MT"/>
            </a:endParaRPr>
          </a:p>
        </p:txBody>
      </p:sp>
      <p:sp>
        <p:nvSpPr>
          <p:cNvPr id="5" name="TextBox 4">
            <a:extLst>
              <a:ext uri="{FF2B5EF4-FFF2-40B4-BE49-F238E27FC236}">
                <a16:creationId xmlns:a16="http://schemas.microsoft.com/office/drawing/2014/main" id="{054C2DFB-F59C-D8F7-0EB3-C58FBE529800}"/>
              </a:ext>
            </a:extLst>
          </p:cNvPr>
          <p:cNvSpPr txBox="1"/>
          <p:nvPr/>
        </p:nvSpPr>
        <p:spPr>
          <a:xfrm>
            <a:off x="5660571" y="552465"/>
            <a:ext cx="5707598" cy="66377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Name: </a:t>
            </a:r>
            <a:r>
              <a:rPr lang="en-US" sz="1600" b="1" dirty="0" err="1">
                <a:solidFill>
                  <a:prstClr val="black"/>
                </a:solidFill>
                <a:latin typeface="Calibri" panose="020F0502020204030204"/>
              </a:rPr>
              <a:t>Ashfat</a:t>
            </a:r>
            <a:r>
              <a:rPr lang="en-US" sz="1600" b="1" dirty="0">
                <a:solidFill>
                  <a:prstClr val="black"/>
                </a:solidFill>
                <a:latin typeface="Calibri" panose="020F0502020204030204"/>
              </a:rPr>
              <a:t> Ahmed</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ID: 21-44854-2</a:t>
            </a:r>
          </a:p>
        </p:txBody>
      </p:sp>
    </p:spTree>
    <p:extLst>
      <p:ext uri="{BB962C8B-B14F-4D97-AF65-F5344CB8AC3E}">
        <p14:creationId xmlns:p14="http://schemas.microsoft.com/office/powerpoint/2010/main" val="4216901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BDBB3-B25D-F288-AC81-AF090D39320C}"/>
              </a:ext>
            </a:extLst>
          </p:cNvPr>
          <p:cNvSpPr>
            <a:spLocks noGrp="1"/>
          </p:cNvSpPr>
          <p:nvPr>
            <p:ph type="title"/>
          </p:nvPr>
        </p:nvSpPr>
        <p:spPr>
          <a:xfrm>
            <a:off x="838200" y="365125"/>
            <a:ext cx="10515600" cy="1084023"/>
          </a:xfrm>
        </p:spPr>
        <p:txBody>
          <a:bodyPr vert="horz" lIns="91440" tIns="45720" rIns="91440" bIns="45720" rtlCol="0" anchor="ctr">
            <a:normAutofit/>
          </a:bodyPr>
          <a:lstStyle/>
          <a:p>
            <a:r>
              <a:rPr lang="en-US" sz="5200" kern="1200" dirty="0">
                <a:latin typeface="Tw Cen MT"/>
              </a:rPr>
              <a:t>Simulation</a:t>
            </a:r>
            <a:r>
              <a:rPr lang="en-US" sz="5200" dirty="0">
                <a:latin typeface="Tw Cen MT"/>
              </a:rPr>
              <a:t> 1</a:t>
            </a:r>
            <a:endParaRPr lang="en-US" dirty="0"/>
          </a:p>
        </p:txBody>
      </p:sp>
      <p:pic>
        <p:nvPicPr>
          <p:cNvPr id="8" name="Picture 8" descr="Diagram, schematic&#10;&#10;Description automatically generated">
            <a:extLst>
              <a:ext uri="{FF2B5EF4-FFF2-40B4-BE49-F238E27FC236}">
                <a16:creationId xmlns:a16="http://schemas.microsoft.com/office/drawing/2014/main" id="{CADE8EB3-0FC9-BD89-C76F-6196B47A5E03}"/>
              </a:ext>
            </a:extLst>
          </p:cNvPr>
          <p:cNvPicPr>
            <a:picLocks noGrp="1" noChangeAspect="1"/>
          </p:cNvPicPr>
          <p:nvPr>
            <p:ph idx="1"/>
          </p:nvPr>
        </p:nvPicPr>
        <p:blipFill>
          <a:blip r:embed="rId2"/>
          <a:stretch>
            <a:fillRect/>
          </a:stretch>
        </p:blipFill>
        <p:spPr>
          <a:xfrm>
            <a:off x="1525036" y="1451814"/>
            <a:ext cx="9141928" cy="4351338"/>
          </a:xfrm>
        </p:spPr>
      </p:pic>
      <p:sp>
        <p:nvSpPr>
          <p:cNvPr id="9" name="TextBox 8">
            <a:extLst>
              <a:ext uri="{FF2B5EF4-FFF2-40B4-BE49-F238E27FC236}">
                <a16:creationId xmlns:a16="http://schemas.microsoft.com/office/drawing/2014/main" id="{62F96E63-175A-2CF4-08D8-5C75372F18F2}"/>
              </a:ext>
            </a:extLst>
          </p:cNvPr>
          <p:cNvSpPr txBox="1"/>
          <p:nvPr/>
        </p:nvSpPr>
        <p:spPr>
          <a:xfrm>
            <a:off x="5244297" y="58112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w Cen MT"/>
                <a:cs typeface="Calibri"/>
              </a:rPr>
              <a:t>Figure 1: Brake OK</a:t>
            </a:r>
            <a:endParaRPr lang="en-US" dirty="0">
              <a:latin typeface="Tw Cen MT"/>
            </a:endParaRPr>
          </a:p>
        </p:txBody>
      </p:sp>
      <p:sp>
        <p:nvSpPr>
          <p:cNvPr id="3" name="TextBox 2">
            <a:extLst>
              <a:ext uri="{FF2B5EF4-FFF2-40B4-BE49-F238E27FC236}">
                <a16:creationId xmlns:a16="http://schemas.microsoft.com/office/drawing/2014/main" id="{A5432AC5-580E-69DD-0343-85A1F549199A}"/>
              </a:ext>
            </a:extLst>
          </p:cNvPr>
          <p:cNvSpPr txBox="1"/>
          <p:nvPr/>
        </p:nvSpPr>
        <p:spPr>
          <a:xfrm>
            <a:off x="5660571" y="552465"/>
            <a:ext cx="5707598" cy="66377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Name: </a:t>
            </a:r>
            <a:r>
              <a:rPr lang="en-US" sz="1600" b="1" dirty="0" err="1">
                <a:solidFill>
                  <a:prstClr val="black"/>
                </a:solidFill>
                <a:latin typeface="Calibri" panose="020F0502020204030204"/>
              </a:rPr>
              <a:t>Ashfat</a:t>
            </a:r>
            <a:r>
              <a:rPr lang="en-US" sz="1600" b="1" dirty="0">
                <a:solidFill>
                  <a:prstClr val="black"/>
                </a:solidFill>
                <a:latin typeface="Calibri" panose="020F0502020204030204"/>
              </a:rPr>
              <a:t> Ahmed</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ID: 21-44854-2</a:t>
            </a:r>
          </a:p>
        </p:txBody>
      </p:sp>
    </p:spTree>
    <p:extLst>
      <p:ext uri="{BB962C8B-B14F-4D97-AF65-F5344CB8AC3E}">
        <p14:creationId xmlns:p14="http://schemas.microsoft.com/office/powerpoint/2010/main" val="93444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BDBB3-B25D-F288-AC81-AF090D39320C}"/>
              </a:ext>
            </a:extLst>
          </p:cNvPr>
          <p:cNvSpPr>
            <a:spLocks noGrp="1"/>
          </p:cNvSpPr>
          <p:nvPr>
            <p:ph type="title"/>
          </p:nvPr>
        </p:nvSpPr>
        <p:spPr>
          <a:xfrm>
            <a:off x="838200" y="365125"/>
            <a:ext cx="10515600" cy="1084023"/>
          </a:xfrm>
        </p:spPr>
        <p:txBody>
          <a:bodyPr vert="horz" lIns="91440" tIns="45720" rIns="91440" bIns="45720" rtlCol="0" anchor="ctr">
            <a:normAutofit/>
          </a:bodyPr>
          <a:lstStyle/>
          <a:p>
            <a:r>
              <a:rPr lang="en-US" sz="5200" dirty="0">
                <a:latin typeface="Tw Cen MT"/>
              </a:rPr>
              <a:t>Simulation 2</a:t>
            </a:r>
            <a:endParaRPr lang="en-US" dirty="0">
              <a:latin typeface="Tw Cen MT"/>
            </a:endParaRPr>
          </a:p>
        </p:txBody>
      </p:sp>
      <p:pic>
        <p:nvPicPr>
          <p:cNvPr id="8" name="Picture 8" descr="Diagram, schematic&#10;&#10;Description automatically generated">
            <a:extLst>
              <a:ext uri="{FF2B5EF4-FFF2-40B4-BE49-F238E27FC236}">
                <a16:creationId xmlns:a16="http://schemas.microsoft.com/office/drawing/2014/main" id="{CADE8EB3-0FC9-BD89-C76F-6196B47A5E03}"/>
              </a:ext>
            </a:extLst>
          </p:cNvPr>
          <p:cNvPicPr>
            <a:picLocks noGrp="1" noChangeAspect="1"/>
          </p:cNvPicPr>
          <p:nvPr>
            <p:ph idx="1"/>
          </p:nvPr>
        </p:nvPicPr>
        <p:blipFill>
          <a:blip r:embed="rId2"/>
          <a:stretch>
            <a:fillRect/>
          </a:stretch>
        </p:blipFill>
        <p:spPr>
          <a:xfrm>
            <a:off x="1919883" y="1451814"/>
            <a:ext cx="8352233" cy="4351338"/>
          </a:xfrm>
        </p:spPr>
      </p:pic>
      <p:sp>
        <p:nvSpPr>
          <p:cNvPr id="4" name="TextBox 3">
            <a:extLst>
              <a:ext uri="{FF2B5EF4-FFF2-40B4-BE49-F238E27FC236}">
                <a16:creationId xmlns:a16="http://schemas.microsoft.com/office/drawing/2014/main" id="{BA0712F3-06D2-1605-D7F7-219887B0A860}"/>
              </a:ext>
            </a:extLst>
          </p:cNvPr>
          <p:cNvSpPr txBox="1"/>
          <p:nvPr/>
        </p:nvSpPr>
        <p:spPr>
          <a:xfrm>
            <a:off x="5129278" y="58112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w Cen MT"/>
                <a:cs typeface="Calibri"/>
              </a:rPr>
              <a:t>Figure 2: Brake Failed</a:t>
            </a:r>
            <a:endParaRPr lang="en-US" dirty="0">
              <a:latin typeface="Tw Cen MT"/>
            </a:endParaRPr>
          </a:p>
        </p:txBody>
      </p:sp>
      <p:sp>
        <p:nvSpPr>
          <p:cNvPr id="3" name="TextBox 2">
            <a:extLst>
              <a:ext uri="{FF2B5EF4-FFF2-40B4-BE49-F238E27FC236}">
                <a16:creationId xmlns:a16="http://schemas.microsoft.com/office/drawing/2014/main" id="{2B55B7ED-9DF4-3E2F-FC09-14DDC40FC4AB}"/>
              </a:ext>
            </a:extLst>
          </p:cNvPr>
          <p:cNvSpPr txBox="1"/>
          <p:nvPr/>
        </p:nvSpPr>
        <p:spPr>
          <a:xfrm>
            <a:off x="5660571" y="552465"/>
            <a:ext cx="5707598" cy="66377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Name: </a:t>
            </a:r>
            <a:r>
              <a:rPr lang="en-US" sz="1600" b="1" dirty="0" err="1">
                <a:solidFill>
                  <a:prstClr val="black"/>
                </a:solidFill>
                <a:latin typeface="Calibri" panose="020F0502020204030204"/>
              </a:rPr>
              <a:t>Ashfat</a:t>
            </a:r>
            <a:r>
              <a:rPr lang="en-US" sz="1600" b="1" dirty="0">
                <a:solidFill>
                  <a:prstClr val="black"/>
                </a:solidFill>
                <a:latin typeface="Calibri" panose="020F0502020204030204"/>
              </a:rPr>
              <a:t> Ahmed</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ID: 21-44854-2</a:t>
            </a:r>
          </a:p>
        </p:txBody>
      </p:sp>
    </p:spTree>
    <p:extLst>
      <p:ext uri="{BB962C8B-B14F-4D97-AF65-F5344CB8AC3E}">
        <p14:creationId xmlns:p14="http://schemas.microsoft.com/office/powerpoint/2010/main" val="2708817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B63BF-20E8-FD8D-0920-A39D4B8AAFCB}"/>
              </a:ext>
            </a:extLst>
          </p:cNvPr>
          <p:cNvSpPr>
            <a:spLocks noGrp="1"/>
          </p:cNvSpPr>
          <p:nvPr>
            <p:ph type="title"/>
          </p:nvPr>
        </p:nvSpPr>
        <p:spPr>
          <a:xfrm>
            <a:off x="838200" y="365125"/>
            <a:ext cx="10515600" cy="664205"/>
          </a:xfrm>
        </p:spPr>
        <p:txBody>
          <a:bodyPr>
            <a:normAutofit fontScale="90000"/>
          </a:bodyPr>
          <a:lstStyle/>
          <a:p>
            <a:r>
              <a:rPr lang="en-US" dirty="0">
                <a:latin typeface="Tw Cen MT"/>
                <a:cs typeface="Calibri Light"/>
              </a:rPr>
              <a:t>Hardware Prototype 1</a:t>
            </a:r>
            <a:endParaRPr lang="en-US" dirty="0">
              <a:latin typeface="Tw Cen MT"/>
            </a:endParaRPr>
          </a:p>
        </p:txBody>
      </p:sp>
      <p:pic>
        <p:nvPicPr>
          <p:cNvPr id="3" name="Picture 4" descr="A picture containing text&#10;&#10;Description automatically generated">
            <a:extLst>
              <a:ext uri="{FF2B5EF4-FFF2-40B4-BE49-F238E27FC236}">
                <a16:creationId xmlns:a16="http://schemas.microsoft.com/office/drawing/2014/main" id="{FF708BD6-56AF-C9D7-6DD7-F67B06A2F729}"/>
              </a:ext>
            </a:extLst>
          </p:cNvPr>
          <p:cNvPicPr>
            <a:picLocks noChangeAspect="1"/>
          </p:cNvPicPr>
          <p:nvPr/>
        </p:nvPicPr>
        <p:blipFill>
          <a:blip r:embed="rId2"/>
          <a:stretch>
            <a:fillRect/>
          </a:stretch>
        </p:blipFill>
        <p:spPr>
          <a:xfrm>
            <a:off x="1590136" y="1235530"/>
            <a:ext cx="9026105" cy="4890150"/>
          </a:xfrm>
          <a:prstGeom prst="rect">
            <a:avLst/>
          </a:prstGeom>
        </p:spPr>
      </p:pic>
      <p:sp>
        <p:nvSpPr>
          <p:cNvPr id="5" name="TextBox 4">
            <a:extLst>
              <a:ext uri="{FF2B5EF4-FFF2-40B4-BE49-F238E27FC236}">
                <a16:creationId xmlns:a16="http://schemas.microsoft.com/office/drawing/2014/main" id="{ECAEA7B4-3000-9393-AF44-411107300186}"/>
              </a:ext>
            </a:extLst>
          </p:cNvPr>
          <p:cNvSpPr txBox="1"/>
          <p:nvPr/>
        </p:nvSpPr>
        <p:spPr>
          <a:xfrm>
            <a:off x="5212927" y="612664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W Cen MT"/>
                <a:cs typeface="Calibri"/>
              </a:rPr>
              <a:t>Figure 1: Brake OK </a:t>
            </a:r>
            <a:endParaRPr lang="en-US">
              <a:latin typeface="TW Cen MT"/>
            </a:endParaRPr>
          </a:p>
        </p:txBody>
      </p:sp>
      <p:sp>
        <p:nvSpPr>
          <p:cNvPr id="4" name="TextBox 3">
            <a:extLst>
              <a:ext uri="{FF2B5EF4-FFF2-40B4-BE49-F238E27FC236}">
                <a16:creationId xmlns:a16="http://schemas.microsoft.com/office/drawing/2014/main" id="{87E6EA62-EFC1-6956-20BD-9FDFDCC10B26}"/>
              </a:ext>
            </a:extLst>
          </p:cNvPr>
          <p:cNvSpPr txBox="1"/>
          <p:nvPr/>
        </p:nvSpPr>
        <p:spPr>
          <a:xfrm>
            <a:off x="5660571" y="552465"/>
            <a:ext cx="5707598" cy="66377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Name: </a:t>
            </a:r>
            <a:r>
              <a:rPr lang="en-US" sz="1600" b="1" dirty="0" err="1">
                <a:solidFill>
                  <a:prstClr val="black"/>
                </a:solidFill>
                <a:latin typeface="Calibri" panose="020F0502020204030204"/>
              </a:rPr>
              <a:t>Ashfat</a:t>
            </a:r>
            <a:r>
              <a:rPr lang="en-US" sz="1600" b="1" dirty="0">
                <a:solidFill>
                  <a:prstClr val="black"/>
                </a:solidFill>
                <a:latin typeface="Calibri" panose="020F0502020204030204"/>
              </a:rPr>
              <a:t> Ahmed</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ID: 21-44854-2</a:t>
            </a:r>
          </a:p>
        </p:txBody>
      </p:sp>
    </p:spTree>
    <p:extLst>
      <p:ext uri="{BB962C8B-B14F-4D97-AF65-F5344CB8AC3E}">
        <p14:creationId xmlns:p14="http://schemas.microsoft.com/office/powerpoint/2010/main" val="3142017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B63BF-20E8-FD8D-0920-A39D4B8AAFCB}"/>
              </a:ext>
            </a:extLst>
          </p:cNvPr>
          <p:cNvSpPr>
            <a:spLocks noGrp="1"/>
          </p:cNvSpPr>
          <p:nvPr>
            <p:ph type="title"/>
          </p:nvPr>
        </p:nvSpPr>
        <p:spPr>
          <a:xfrm>
            <a:off x="838200" y="365125"/>
            <a:ext cx="10515600" cy="664205"/>
          </a:xfrm>
        </p:spPr>
        <p:txBody>
          <a:bodyPr>
            <a:normAutofit fontScale="90000"/>
          </a:bodyPr>
          <a:lstStyle/>
          <a:p>
            <a:r>
              <a:rPr lang="en-US" dirty="0">
                <a:latin typeface="Tw Cen MT"/>
                <a:cs typeface="Calibri Light"/>
              </a:rPr>
              <a:t>Hardware Prototype 2</a:t>
            </a:r>
            <a:endParaRPr lang="en-US" dirty="0">
              <a:latin typeface="Tw Cen MT"/>
            </a:endParaRPr>
          </a:p>
        </p:txBody>
      </p:sp>
      <p:pic>
        <p:nvPicPr>
          <p:cNvPr id="3" name="Picture 4" descr="A picture containing text&#10;&#10;Description automatically generated">
            <a:extLst>
              <a:ext uri="{FF2B5EF4-FFF2-40B4-BE49-F238E27FC236}">
                <a16:creationId xmlns:a16="http://schemas.microsoft.com/office/drawing/2014/main" id="{FF708BD6-56AF-C9D7-6DD7-F67B06A2F729}"/>
              </a:ext>
            </a:extLst>
          </p:cNvPr>
          <p:cNvPicPr>
            <a:picLocks noChangeAspect="1"/>
          </p:cNvPicPr>
          <p:nvPr/>
        </p:nvPicPr>
        <p:blipFill>
          <a:blip r:embed="rId2"/>
          <a:stretch>
            <a:fillRect/>
          </a:stretch>
        </p:blipFill>
        <p:spPr>
          <a:xfrm>
            <a:off x="1590136" y="1262696"/>
            <a:ext cx="9026105" cy="4835817"/>
          </a:xfrm>
          <a:prstGeom prst="rect">
            <a:avLst/>
          </a:prstGeom>
        </p:spPr>
      </p:pic>
      <p:sp>
        <p:nvSpPr>
          <p:cNvPr id="5" name="TextBox 4">
            <a:extLst>
              <a:ext uri="{FF2B5EF4-FFF2-40B4-BE49-F238E27FC236}">
                <a16:creationId xmlns:a16="http://schemas.microsoft.com/office/drawing/2014/main" id="{ECAEA7B4-3000-9393-AF44-411107300186}"/>
              </a:ext>
            </a:extLst>
          </p:cNvPr>
          <p:cNvSpPr txBox="1"/>
          <p:nvPr/>
        </p:nvSpPr>
        <p:spPr>
          <a:xfrm>
            <a:off x="5198549" y="609789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W Cen MT"/>
                <a:cs typeface="Calibri"/>
              </a:rPr>
              <a:t>Figure 1: Brake Failed</a:t>
            </a:r>
            <a:endParaRPr lang="en-US">
              <a:latin typeface="TW Cen MT"/>
            </a:endParaRPr>
          </a:p>
        </p:txBody>
      </p:sp>
      <p:sp>
        <p:nvSpPr>
          <p:cNvPr id="4" name="TextBox 3">
            <a:extLst>
              <a:ext uri="{FF2B5EF4-FFF2-40B4-BE49-F238E27FC236}">
                <a16:creationId xmlns:a16="http://schemas.microsoft.com/office/drawing/2014/main" id="{617E1EE9-0EE5-F6AA-2DD7-A6B4AFBC5BEF}"/>
              </a:ext>
            </a:extLst>
          </p:cNvPr>
          <p:cNvSpPr txBox="1"/>
          <p:nvPr/>
        </p:nvSpPr>
        <p:spPr>
          <a:xfrm>
            <a:off x="5660571" y="552465"/>
            <a:ext cx="5707598" cy="66377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Name: </a:t>
            </a:r>
            <a:r>
              <a:rPr lang="en-US" sz="1600" b="1" dirty="0" err="1">
                <a:solidFill>
                  <a:prstClr val="black"/>
                </a:solidFill>
                <a:latin typeface="Calibri" panose="020F0502020204030204"/>
              </a:rPr>
              <a:t>Ashfat</a:t>
            </a:r>
            <a:r>
              <a:rPr lang="en-US" sz="1600" b="1" dirty="0">
                <a:solidFill>
                  <a:prstClr val="black"/>
                </a:solidFill>
                <a:latin typeface="Calibri" panose="020F0502020204030204"/>
              </a:rPr>
              <a:t> Ahmed</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ID: 21-44854-2</a:t>
            </a:r>
          </a:p>
        </p:txBody>
      </p:sp>
    </p:spTree>
    <p:extLst>
      <p:ext uri="{BB962C8B-B14F-4D97-AF65-F5344CB8AC3E}">
        <p14:creationId xmlns:p14="http://schemas.microsoft.com/office/powerpoint/2010/main" val="2154214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B63BF-20E8-FD8D-0920-A39D4B8AAFCB}"/>
              </a:ext>
            </a:extLst>
          </p:cNvPr>
          <p:cNvSpPr>
            <a:spLocks noGrp="1"/>
          </p:cNvSpPr>
          <p:nvPr>
            <p:ph type="title"/>
          </p:nvPr>
        </p:nvSpPr>
        <p:spPr>
          <a:xfrm>
            <a:off x="838200" y="354044"/>
            <a:ext cx="10515600" cy="707840"/>
          </a:xfrm>
        </p:spPr>
        <p:txBody>
          <a:bodyPr>
            <a:normAutofit/>
          </a:bodyPr>
          <a:lstStyle/>
          <a:p>
            <a:r>
              <a:rPr lang="en-US" dirty="0">
                <a:latin typeface="Tw Cen MT"/>
                <a:cs typeface="Calibri Light"/>
              </a:rPr>
              <a:t>Hardware Prototype (Video)</a:t>
            </a:r>
            <a:endParaRPr lang="en-US" dirty="0">
              <a:latin typeface="Tw Cen MT"/>
            </a:endParaRPr>
          </a:p>
        </p:txBody>
      </p:sp>
      <p:pic>
        <p:nvPicPr>
          <p:cNvPr id="4" name="341899418_6191790220881535_4903173394857055539_n">
            <a:hlinkClick r:id="" action="ppaction://media"/>
            <a:extLst>
              <a:ext uri="{FF2B5EF4-FFF2-40B4-BE49-F238E27FC236}">
                <a16:creationId xmlns:a16="http://schemas.microsoft.com/office/drawing/2014/main" id="{BC028948-5B58-BD84-AB08-12BAD8BA1AA0}"/>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506748" y="1231062"/>
            <a:ext cx="9192882" cy="5272895"/>
          </a:xfrm>
          <a:prstGeom prst="rect">
            <a:avLst/>
          </a:prstGeom>
        </p:spPr>
      </p:pic>
      <p:sp>
        <p:nvSpPr>
          <p:cNvPr id="3" name="TextBox 2">
            <a:extLst>
              <a:ext uri="{FF2B5EF4-FFF2-40B4-BE49-F238E27FC236}">
                <a16:creationId xmlns:a16="http://schemas.microsoft.com/office/drawing/2014/main" id="{3916F06B-8894-839F-DE68-9ECF8EC58BFD}"/>
              </a:ext>
            </a:extLst>
          </p:cNvPr>
          <p:cNvSpPr txBox="1"/>
          <p:nvPr/>
        </p:nvSpPr>
        <p:spPr>
          <a:xfrm>
            <a:off x="5660571" y="552465"/>
            <a:ext cx="5707598" cy="66377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Name: </a:t>
            </a:r>
            <a:r>
              <a:rPr lang="en-US" sz="1600" b="1" dirty="0" err="1">
                <a:solidFill>
                  <a:prstClr val="black"/>
                </a:solidFill>
                <a:latin typeface="Calibri" panose="020F0502020204030204"/>
              </a:rPr>
              <a:t>Ashfat</a:t>
            </a:r>
            <a:r>
              <a:rPr lang="en-US" sz="1600" b="1" dirty="0">
                <a:solidFill>
                  <a:prstClr val="black"/>
                </a:solidFill>
                <a:latin typeface="Calibri" panose="020F0502020204030204"/>
              </a:rPr>
              <a:t> Ahmed</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ID: 21-44854-2</a:t>
            </a:r>
          </a:p>
        </p:txBody>
      </p:sp>
    </p:spTree>
    <p:extLst>
      <p:ext uri="{BB962C8B-B14F-4D97-AF65-F5344CB8AC3E}">
        <p14:creationId xmlns:p14="http://schemas.microsoft.com/office/powerpoint/2010/main" val="397217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88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B816-D7C8-D0EE-3809-A0C5E33704E7}"/>
              </a:ext>
            </a:extLst>
          </p:cNvPr>
          <p:cNvSpPr>
            <a:spLocks noGrp="1"/>
          </p:cNvSpPr>
          <p:nvPr>
            <p:ph type="title"/>
          </p:nvPr>
        </p:nvSpPr>
        <p:spPr>
          <a:xfrm>
            <a:off x="852577" y="365125"/>
            <a:ext cx="10784252" cy="851111"/>
          </a:xfrm>
        </p:spPr>
        <p:txBody>
          <a:bodyPr/>
          <a:lstStyle/>
          <a:p>
            <a:r>
              <a:rPr lang="en-US" dirty="0">
                <a:latin typeface="Tw Cen MT"/>
                <a:cs typeface="Calibri Light"/>
              </a:rPr>
              <a:t>Project Cost</a:t>
            </a:r>
            <a:endParaRPr lang="en-US" dirty="0">
              <a:latin typeface="Tw Cen MT"/>
            </a:endParaRPr>
          </a:p>
        </p:txBody>
      </p:sp>
      <p:graphicFrame>
        <p:nvGraphicFramePr>
          <p:cNvPr id="4" name="Table 4">
            <a:extLst>
              <a:ext uri="{FF2B5EF4-FFF2-40B4-BE49-F238E27FC236}">
                <a16:creationId xmlns:a16="http://schemas.microsoft.com/office/drawing/2014/main" id="{07BDBABC-ADE8-9D6F-35C5-97E29A3E3172}"/>
              </a:ext>
            </a:extLst>
          </p:cNvPr>
          <p:cNvGraphicFramePr>
            <a:graphicFrameLocks noGrp="1"/>
          </p:cNvGraphicFramePr>
          <p:nvPr>
            <p:ph idx="1"/>
            <p:extLst>
              <p:ext uri="{D42A27DB-BD31-4B8C-83A1-F6EECF244321}">
                <p14:modId xmlns:p14="http://schemas.microsoft.com/office/powerpoint/2010/main" val="767635485"/>
              </p:ext>
            </p:extLst>
          </p:nvPr>
        </p:nvGraphicFramePr>
        <p:xfrm>
          <a:off x="852577" y="1216236"/>
          <a:ext cx="10515592" cy="5120640"/>
        </p:xfrm>
        <a:graphic>
          <a:graphicData uri="http://schemas.openxmlformats.org/drawingml/2006/table">
            <a:tbl>
              <a:tblPr firstRow="1" bandRow="1">
                <a:tableStyleId>{073A0DAA-6AF3-43AB-8588-CEC1D06C72B9}</a:tableStyleId>
              </a:tblPr>
              <a:tblGrid>
                <a:gridCol w="605692">
                  <a:extLst>
                    <a:ext uri="{9D8B030D-6E8A-4147-A177-3AD203B41FA5}">
                      <a16:colId xmlns:a16="http://schemas.microsoft.com/office/drawing/2014/main" val="2637280557"/>
                    </a:ext>
                  </a:extLst>
                </a:gridCol>
                <a:gridCol w="3600545">
                  <a:extLst>
                    <a:ext uri="{9D8B030D-6E8A-4147-A177-3AD203B41FA5}">
                      <a16:colId xmlns:a16="http://schemas.microsoft.com/office/drawing/2014/main" val="1382443362"/>
                    </a:ext>
                  </a:extLst>
                </a:gridCol>
                <a:gridCol w="703384">
                  <a:extLst>
                    <a:ext uri="{9D8B030D-6E8A-4147-A177-3AD203B41FA5}">
                      <a16:colId xmlns:a16="http://schemas.microsoft.com/office/drawing/2014/main" val="2917989245"/>
                    </a:ext>
                  </a:extLst>
                </a:gridCol>
                <a:gridCol w="3502852">
                  <a:extLst>
                    <a:ext uri="{9D8B030D-6E8A-4147-A177-3AD203B41FA5}">
                      <a16:colId xmlns:a16="http://schemas.microsoft.com/office/drawing/2014/main" val="62112812"/>
                    </a:ext>
                  </a:extLst>
                </a:gridCol>
                <a:gridCol w="2103119">
                  <a:extLst>
                    <a:ext uri="{9D8B030D-6E8A-4147-A177-3AD203B41FA5}">
                      <a16:colId xmlns:a16="http://schemas.microsoft.com/office/drawing/2014/main" val="4009022203"/>
                    </a:ext>
                  </a:extLst>
                </a:gridCol>
              </a:tblGrid>
              <a:tr h="230254">
                <a:tc>
                  <a:txBody>
                    <a:bodyPr/>
                    <a:lstStyle/>
                    <a:p>
                      <a:pPr lvl="0">
                        <a:buNone/>
                      </a:pPr>
                      <a:r>
                        <a:rPr lang="en-US" dirty="0">
                          <a:latin typeface="Tw Cen MT"/>
                        </a:rPr>
                        <a:t>#</a:t>
                      </a:r>
                    </a:p>
                  </a:txBody>
                  <a:tcPr/>
                </a:tc>
                <a:tc>
                  <a:txBody>
                    <a:bodyPr/>
                    <a:lstStyle/>
                    <a:p>
                      <a:r>
                        <a:rPr lang="en-US" dirty="0">
                          <a:latin typeface="Tw Cen MT"/>
                        </a:rPr>
                        <a:t>Name</a:t>
                      </a:r>
                    </a:p>
                  </a:txBody>
                  <a:tcPr/>
                </a:tc>
                <a:tc>
                  <a:txBody>
                    <a:bodyPr/>
                    <a:lstStyle/>
                    <a:p>
                      <a:r>
                        <a:rPr lang="en-US" dirty="0">
                          <a:latin typeface="Tw Cen MT"/>
                        </a:rPr>
                        <a:t>Qty</a:t>
                      </a:r>
                    </a:p>
                  </a:txBody>
                  <a:tcPr/>
                </a:tc>
                <a:tc>
                  <a:txBody>
                    <a:bodyPr/>
                    <a:lstStyle/>
                    <a:p>
                      <a:r>
                        <a:rPr lang="en-US" dirty="0">
                          <a:latin typeface="Tw Cen MT"/>
                        </a:rPr>
                        <a:t>Unit Price (BDT)</a:t>
                      </a:r>
                    </a:p>
                  </a:txBody>
                  <a:tcPr/>
                </a:tc>
                <a:tc>
                  <a:txBody>
                    <a:bodyPr/>
                    <a:lstStyle/>
                    <a:p>
                      <a:r>
                        <a:rPr lang="en-US" dirty="0">
                          <a:latin typeface="Tw Cen MT"/>
                        </a:rPr>
                        <a:t>Net Price (BDT)</a:t>
                      </a:r>
                    </a:p>
                  </a:txBody>
                  <a:tcPr/>
                </a:tc>
                <a:extLst>
                  <a:ext uri="{0D108BD9-81ED-4DB2-BD59-A6C34878D82A}">
                    <a16:rowId xmlns:a16="http://schemas.microsoft.com/office/drawing/2014/main" val="3356820583"/>
                  </a:ext>
                </a:extLst>
              </a:tr>
              <a:tr h="230254">
                <a:tc>
                  <a:txBody>
                    <a:bodyPr/>
                    <a:lstStyle/>
                    <a:p>
                      <a:pPr lvl="0">
                        <a:buNone/>
                      </a:pPr>
                      <a:r>
                        <a:rPr lang="en-US" dirty="0">
                          <a:latin typeface="Tw Cen MT"/>
                        </a:rPr>
                        <a:t>1</a:t>
                      </a:r>
                    </a:p>
                  </a:txBody>
                  <a:tcPr/>
                </a:tc>
                <a:tc>
                  <a:txBody>
                    <a:bodyPr/>
                    <a:lstStyle/>
                    <a:p>
                      <a:pPr lvl="0">
                        <a:buNone/>
                      </a:pPr>
                      <a:r>
                        <a:rPr lang="en-US" sz="1800" u="none" strike="noStrike" noProof="0" dirty="0">
                          <a:latin typeface="Tw Cen MT"/>
                        </a:rPr>
                        <a:t>555 Timer</a:t>
                      </a:r>
                      <a:endParaRPr lang="en-US">
                        <a:latin typeface="Tw Cen MT"/>
                      </a:endParaRPr>
                    </a:p>
                  </a:txBody>
                  <a:tcPr/>
                </a:tc>
                <a:tc>
                  <a:txBody>
                    <a:bodyPr/>
                    <a:lstStyle/>
                    <a:p>
                      <a:r>
                        <a:rPr lang="en-US" dirty="0">
                          <a:latin typeface="Tw Cen MT"/>
                        </a:rPr>
                        <a:t>1</a:t>
                      </a:r>
                    </a:p>
                  </a:txBody>
                  <a:tcPr/>
                </a:tc>
                <a:tc>
                  <a:txBody>
                    <a:bodyPr/>
                    <a:lstStyle/>
                    <a:p>
                      <a:r>
                        <a:rPr lang="en-US" dirty="0">
                          <a:latin typeface="Tw Cen MT"/>
                        </a:rPr>
                        <a:t>18</a:t>
                      </a:r>
                    </a:p>
                  </a:txBody>
                  <a:tcPr/>
                </a:tc>
                <a:tc>
                  <a:txBody>
                    <a:bodyPr/>
                    <a:lstStyle/>
                    <a:p>
                      <a:pPr lvl="0">
                        <a:buNone/>
                      </a:pPr>
                      <a:r>
                        <a:rPr lang="en-US" dirty="0">
                          <a:latin typeface="Tw Cen MT"/>
                        </a:rPr>
                        <a:t>18</a:t>
                      </a:r>
                      <a:endParaRPr lang="en-US"/>
                    </a:p>
                  </a:txBody>
                  <a:tcPr/>
                </a:tc>
                <a:extLst>
                  <a:ext uri="{0D108BD9-81ED-4DB2-BD59-A6C34878D82A}">
                    <a16:rowId xmlns:a16="http://schemas.microsoft.com/office/drawing/2014/main" val="2012142207"/>
                  </a:ext>
                </a:extLst>
              </a:tr>
              <a:tr h="230254">
                <a:tc>
                  <a:txBody>
                    <a:bodyPr/>
                    <a:lstStyle/>
                    <a:p>
                      <a:pPr lvl="0">
                        <a:buNone/>
                      </a:pPr>
                      <a:r>
                        <a:rPr lang="en-US" dirty="0">
                          <a:latin typeface="Tw Cen MT"/>
                        </a:rPr>
                        <a:t>2</a:t>
                      </a:r>
                    </a:p>
                  </a:txBody>
                  <a:tcPr/>
                </a:tc>
                <a:tc>
                  <a:txBody>
                    <a:bodyPr/>
                    <a:lstStyle/>
                    <a:p>
                      <a:pPr lvl="0">
                        <a:buNone/>
                      </a:pPr>
                      <a:r>
                        <a:rPr lang="en-US" sz="1800" u="none" strike="noStrike" noProof="0" dirty="0">
                          <a:latin typeface="Tw Cen MT"/>
                        </a:rPr>
                        <a:t>0.1uf Capacitor</a:t>
                      </a:r>
                      <a:endParaRPr lang="en-US">
                        <a:latin typeface="Tw Cen MT"/>
                      </a:endParaRPr>
                    </a:p>
                  </a:txBody>
                  <a:tcPr/>
                </a:tc>
                <a:tc>
                  <a:txBody>
                    <a:bodyPr/>
                    <a:lstStyle/>
                    <a:p>
                      <a:r>
                        <a:rPr lang="en-US" dirty="0">
                          <a:latin typeface="Tw Cen MT"/>
                        </a:rPr>
                        <a:t>1</a:t>
                      </a:r>
                    </a:p>
                  </a:txBody>
                  <a:tcPr/>
                </a:tc>
                <a:tc>
                  <a:txBody>
                    <a:bodyPr/>
                    <a:lstStyle/>
                    <a:p>
                      <a:r>
                        <a:rPr lang="en-US" dirty="0">
                          <a:latin typeface="Tw Cen MT"/>
                        </a:rPr>
                        <a:t>2</a:t>
                      </a:r>
                    </a:p>
                  </a:txBody>
                  <a:tcPr/>
                </a:tc>
                <a:tc>
                  <a:txBody>
                    <a:bodyPr/>
                    <a:lstStyle/>
                    <a:p>
                      <a:pPr lvl="0">
                        <a:buNone/>
                      </a:pPr>
                      <a:r>
                        <a:rPr lang="en-US" dirty="0">
                          <a:latin typeface="Tw Cen MT"/>
                        </a:rPr>
                        <a:t>2</a:t>
                      </a:r>
                      <a:endParaRPr lang="en-US"/>
                    </a:p>
                  </a:txBody>
                  <a:tcPr/>
                </a:tc>
                <a:extLst>
                  <a:ext uri="{0D108BD9-81ED-4DB2-BD59-A6C34878D82A}">
                    <a16:rowId xmlns:a16="http://schemas.microsoft.com/office/drawing/2014/main" val="2109794998"/>
                  </a:ext>
                </a:extLst>
              </a:tr>
              <a:tr h="230254">
                <a:tc>
                  <a:txBody>
                    <a:bodyPr/>
                    <a:lstStyle/>
                    <a:p>
                      <a:pPr lvl="0">
                        <a:buNone/>
                      </a:pPr>
                      <a:r>
                        <a:rPr lang="en-US" dirty="0">
                          <a:latin typeface="Tw Cen MT"/>
                        </a:rPr>
                        <a:t>3</a:t>
                      </a:r>
                    </a:p>
                  </a:txBody>
                  <a:tcPr/>
                </a:tc>
                <a:tc>
                  <a:txBody>
                    <a:bodyPr/>
                    <a:lstStyle/>
                    <a:p>
                      <a:pPr lvl="0">
                        <a:buNone/>
                      </a:pPr>
                      <a:r>
                        <a:rPr lang="en-US" sz="1800" u="none" strike="noStrike" noProof="0" dirty="0">
                          <a:latin typeface="Tw Cen MT"/>
                        </a:rPr>
                        <a:t>1uf Capacitor</a:t>
                      </a:r>
                      <a:endParaRPr lang="en-US">
                        <a:latin typeface="Tw Cen MT"/>
                      </a:endParaRPr>
                    </a:p>
                  </a:txBody>
                  <a:tcPr/>
                </a:tc>
                <a:tc>
                  <a:txBody>
                    <a:bodyPr/>
                    <a:lstStyle/>
                    <a:p>
                      <a:r>
                        <a:rPr lang="en-US" dirty="0">
                          <a:latin typeface="Tw Cen MT"/>
                        </a:rPr>
                        <a:t>2</a:t>
                      </a:r>
                    </a:p>
                  </a:txBody>
                  <a:tcPr/>
                </a:tc>
                <a:tc>
                  <a:txBody>
                    <a:bodyPr/>
                    <a:lstStyle/>
                    <a:p>
                      <a:r>
                        <a:rPr lang="en-US" dirty="0">
                          <a:latin typeface="Tw Cen MT"/>
                        </a:rPr>
                        <a:t>2</a:t>
                      </a:r>
                    </a:p>
                  </a:txBody>
                  <a:tcPr/>
                </a:tc>
                <a:tc>
                  <a:txBody>
                    <a:bodyPr/>
                    <a:lstStyle/>
                    <a:p>
                      <a:pPr lvl="0">
                        <a:buNone/>
                      </a:pPr>
                      <a:r>
                        <a:rPr lang="en-US" dirty="0">
                          <a:latin typeface="Tw Cen MT"/>
                        </a:rPr>
                        <a:t>4</a:t>
                      </a:r>
                    </a:p>
                  </a:txBody>
                  <a:tcPr/>
                </a:tc>
                <a:extLst>
                  <a:ext uri="{0D108BD9-81ED-4DB2-BD59-A6C34878D82A}">
                    <a16:rowId xmlns:a16="http://schemas.microsoft.com/office/drawing/2014/main" val="85244236"/>
                  </a:ext>
                </a:extLst>
              </a:tr>
              <a:tr h="230254">
                <a:tc>
                  <a:txBody>
                    <a:bodyPr/>
                    <a:lstStyle/>
                    <a:p>
                      <a:pPr lvl="0">
                        <a:buNone/>
                      </a:pPr>
                      <a:r>
                        <a:rPr lang="en-US" dirty="0">
                          <a:latin typeface="Tw Cen MT"/>
                        </a:rPr>
                        <a:t>4</a:t>
                      </a:r>
                    </a:p>
                  </a:txBody>
                  <a:tcPr/>
                </a:tc>
                <a:tc>
                  <a:txBody>
                    <a:bodyPr/>
                    <a:lstStyle/>
                    <a:p>
                      <a:pPr lvl="0">
                        <a:buNone/>
                      </a:pPr>
                      <a:r>
                        <a:rPr lang="en-US" sz="1800" u="none" strike="noStrike" noProof="0" dirty="0">
                          <a:latin typeface="Tw Cen MT"/>
                        </a:rPr>
                        <a:t>Buzzer</a:t>
                      </a:r>
                      <a:endParaRPr lang="en-US">
                        <a:latin typeface="Tw Cen MT"/>
                      </a:endParaRPr>
                    </a:p>
                  </a:txBody>
                  <a:tcPr/>
                </a:tc>
                <a:tc>
                  <a:txBody>
                    <a:bodyPr/>
                    <a:lstStyle/>
                    <a:p>
                      <a:r>
                        <a:rPr lang="en-US" dirty="0">
                          <a:latin typeface="Tw Cen MT"/>
                        </a:rPr>
                        <a:t>1</a:t>
                      </a:r>
                    </a:p>
                  </a:txBody>
                  <a:tcPr/>
                </a:tc>
                <a:tc>
                  <a:txBody>
                    <a:bodyPr/>
                    <a:lstStyle/>
                    <a:p>
                      <a:r>
                        <a:rPr lang="en-US" dirty="0">
                          <a:latin typeface="Tw Cen MT"/>
                        </a:rPr>
                        <a:t>22</a:t>
                      </a:r>
                    </a:p>
                  </a:txBody>
                  <a:tcPr/>
                </a:tc>
                <a:tc>
                  <a:txBody>
                    <a:bodyPr/>
                    <a:lstStyle/>
                    <a:p>
                      <a:pPr lvl="0">
                        <a:buNone/>
                      </a:pPr>
                      <a:r>
                        <a:rPr lang="en-US" dirty="0">
                          <a:latin typeface="Tw Cen MT"/>
                        </a:rPr>
                        <a:t>22</a:t>
                      </a:r>
                      <a:endParaRPr lang="en-US"/>
                    </a:p>
                  </a:txBody>
                  <a:tcPr/>
                </a:tc>
                <a:extLst>
                  <a:ext uri="{0D108BD9-81ED-4DB2-BD59-A6C34878D82A}">
                    <a16:rowId xmlns:a16="http://schemas.microsoft.com/office/drawing/2014/main" val="3796146232"/>
                  </a:ext>
                </a:extLst>
              </a:tr>
              <a:tr h="230254">
                <a:tc>
                  <a:txBody>
                    <a:bodyPr/>
                    <a:lstStyle/>
                    <a:p>
                      <a:pPr lvl="0">
                        <a:buNone/>
                      </a:pPr>
                      <a:r>
                        <a:rPr lang="en-US" dirty="0">
                          <a:latin typeface="Tw Cen MT"/>
                        </a:rPr>
                        <a:t>5</a:t>
                      </a:r>
                    </a:p>
                  </a:txBody>
                  <a:tcPr/>
                </a:tc>
                <a:tc>
                  <a:txBody>
                    <a:bodyPr/>
                    <a:lstStyle/>
                    <a:p>
                      <a:pPr lvl="0">
                        <a:buNone/>
                      </a:pPr>
                      <a:r>
                        <a:rPr lang="en-US" sz="1800" u="none" strike="noStrike" noProof="0" dirty="0">
                          <a:latin typeface="Tw Cen MT"/>
                        </a:rPr>
                        <a:t>BC557 PNP transistor</a:t>
                      </a:r>
                      <a:endParaRPr lang="en-US">
                        <a:latin typeface="Tw Cen MT"/>
                      </a:endParaRPr>
                    </a:p>
                  </a:txBody>
                  <a:tcPr/>
                </a:tc>
                <a:tc>
                  <a:txBody>
                    <a:bodyPr/>
                    <a:lstStyle/>
                    <a:p>
                      <a:r>
                        <a:rPr lang="en-US" dirty="0">
                          <a:latin typeface="Tw Cen MT"/>
                        </a:rPr>
                        <a:t>1</a:t>
                      </a:r>
                    </a:p>
                  </a:txBody>
                  <a:tcPr/>
                </a:tc>
                <a:tc>
                  <a:txBody>
                    <a:bodyPr/>
                    <a:lstStyle/>
                    <a:p>
                      <a:r>
                        <a:rPr lang="en-US" dirty="0">
                          <a:latin typeface="Tw Cen MT"/>
                        </a:rPr>
                        <a:t>3</a:t>
                      </a:r>
                    </a:p>
                  </a:txBody>
                  <a:tcPr/>
                </a:tc>
                <a:tc>
                  <a:txBody>
                    <a:bodyPr/>
                    <a:lstStyle/>
                    <a:p>
                      <a:pPr lvl="0">
                        <a:buNone/>
                      </a:pPr>
                      <a:r>
                        <a:rPr lang="en-US" dirty="0">
                          <a:latin typeface="Tw Cen MT"/>
                        </a:rPr>
                        <a:t>3</a:t>
                      </a:r>
                      <a:endParaRPr lang="en-US"/>
                    </a:p>
                  </a:txBody>
                  <a:tcPr/>
                </a:tc>
                <a:extLst>
                  <a:ext uri="{0D108BD9-81ED-4DB2-BD59-A6C34878D82A}">
                    <a16:rowId xmlns:a16="http://schemas.microsoft.com/office/drawing/2014/main" val="2277395970"/>
                  </a:ext>
                </a:extLst>
              </a:tr>
              <a:tr h="230254">
                <a:tc>
                  <a:txBody>
                    <a:bodyPr/>
                    <a:lstStyle/>
                    <a:p>
                      <a:pPr lvl="0">
                        <a:buNone/>
                      </a:pPr>
                      <a:r>
                        <a:rPr lang="en-US" dirty="0">
                          <a:latin typeface="Tw Cen MT"/>
                        </a:rPr>
                        <a:t>6</a:t>
                      </a:r>
                    </a:p>
                  </a:txBody>
                  <a:tcPr/>
                </a:tc>
                <a:tc>
                  <a:txBody>
                    <a:bodyPr/>
                    <a:lstStyle/>
                    <a:p>
                      <a:r>
                        <a:rPr lang="en-US" dirty="0">
                          <a:latin typeface="Tw Cen MT"/>
                        </a:rPr>
                        <a:t>LED</a:t>
                      </a:r>
                    </a:p>
                  </a:txBody>
                  <a:tcPr/>
                </a:tc>
                <a:tc>
                  <a:txBody>
                    <a:bodyPr/>
                    <a:lstStyle/>
                    <a:p>
                      <a:r>
                        <a:rPr lang="en-US" dirty="0">
                          <a:latin typeface="Tw Cen MT"/>
                        </a:rPr>
                        <a:t>2</a:t>
                      </a:r>
                    </a:p>
                  </a:txBody>
                  <a:tcPr/>
                </a:tc>
                <a:tc>
                  <a:txBody>
                    <a:bodyPr/>
                    <a:lstStyle/>
                    <a:p>
                      <a:r>
                        <a:rPr lang="en-US" dirty="0">
                          <a:latin typeface="Tw Cen MT"/>
                        </a:rPr>
                        <a:t>2</a:t>
                      </a:r>
                    </a:p>
                  </a:txBody>
                  <a:tcPr/>
                </a:tc>
                <a:tc>
                  <a:txBody>
                    <a:bodyPr/>
                    <a:lstStyle/>
                    <a:p>
                      <a:pPr lvl="0">
                        <a:buNone/>
                      </a:pPr>
                      <a:r>
                        <a:rPr lang="en-US" dirty="0">
                          <a:latin typeface="Tw Cen MT"/>
                        </a:rPr>
                        <a:t>4</a:t>
                      </a:r>
                    </a:p>
                  </a:txBody>
                  <a:tcPr/>
                </a:tc>
                <a:extLst>
                  <a:ext uri="{0D108BD9-81ED-4DB2-BD59-A6C34878D82A}">
                    <a16:rowId xmlns:a16="http://schemas.microsoft.com/office/drawing/2014/main" val="876182130"/>
                  </a:ext>
                </a:extLst>
              </a:tr>
              <a:tr h="230254">
                <a:tc>
                  <a:txBody>
                    <a:bodyPr/>
                    <a:lstStyle/>
                    <a:p>
                      <a:pPr lvl="0">
                        <a:buNone/>
                      </a:pPr>
                      <a:r>
                        <a:rPr lang="en-US" dirty="0">
                          <a:latin typeface="Tw Cen MT"/>
                        </a:rPr>
                        <a:t>7</a:t>
                      </a:r>
                    </a:p>
                  </a:txBody>
                  <a:tcPr/>
                </a:tc>
                <a:tc>
                  <a:txBody>
                    <a:bodyPr/>
                    <a:lstStyle/>
                    <a:p>
                      <a:pPr lvl="0">
                        <a:buNone/>
                      </a:pPr>
                      <a:r>
                        <a:rPr lang="en-US" sz="1800" u="none" strike="noStrike" noProof="0" dirty="0">
                          <a:latin typeface="Tw Cen MT"/>
                        </a:rPr>
                        <a:t>1K Resistor</a:t>
                      </a:r>
                      <a:endParaRPr lang="en-US" dirty="0">
                        <a:latin typeface="Tw Cen MT"/>
                      </a:endParaRPr>
                    </a:p>
                  </a:txBody>
                  <a:tcPr/>
                </a:tc>
                <a:tc>
                  <a:txBody>
                    <a:bodyPr/>
                    <a:lstStyle/>
                    <a:p>
                      <a:r>
                        <a:rPr lang="en-US" dirty="0">
                          <a:latin typeface="Tw Cen MT"/>
                        </a:rPr>
                        <a:t>2</a:t>
                      </a:r>
                    </a:p>
                  </a:txBody>
                  <a:tcPr/>
                </a:tc>
                <a:tc>
                  <a:txBody>
                    <a:bodyPr/>
                    <a:lstStyle/>
                    <a:p>
                      <a:r>
                        <a:rPr lang="en-US" dirty="0">
                          <a:latin typeface="Tw Cen MT"/>
                        </a:rPr>
                        <a:t>2</a:t>
                      </a:r>
                    </a:p>
                  </a:txBody>
                  <a:tcPr/>
                </a:tc>
                <a:tc>
                  <a:txBody>
                    <a:bodyPr/>
                    <a:lstStyle/>
                    <a:p>
                      <a:pPr lvl="0">
                        <a:buNone/>
                      </a:pPr>
                      <a:r>
                        <a:rPr lang="en-US" dirty="0">
                          <a:latin typeface="Tw Cen MT"/>
                        </a:rPr>
                        <a:t>4</a:t>
                      </a:r>
                    </a:p>
                  </a:txBody>
                  <a:tcPr/>
                </a:tc>
                <a:extLst>
                  <a:ext uri="{0D108BD9-81ED-4DB2-BD59-A6C34878D82A}">
                    <a16:rowId xmlns:a16="http://schemas.microsoft.com/office/drawing/2014/main" val="2235962965"/>
                  </a:ext>
                </a:extLst>
              </a:tr>
              <a:tr h="230254">
                <a:tc>
                  <a:txBody>
                    <a:bodyPr/>
                    <a:lstStyle/>
                    <a:p>
                      <a:pPr lvl="0">
                        <a:buNone/>
                      </a:pPr>
                      <a:r>
                        <a:rPr lang="en-US" dirty="0">
                          <a:latin typeface="Tw Cen MT"/>
                        </a:rPr>
                        <a:t>8</a:t>
                      </a:r>
                    </a:p>
                  </a:txBody>
                  <a:tcPr/>
                </a:tc>
                <a:tc>
                  <a:txBody>
                    <a:bodyPr/>
                    <a:lstStyle/>
                    <a:p>
                      <a:pPr lvl="0">
                        <a:buNone/>
                      </a:pPr>
                      <a:r>
                        <a:rPr lang="en-US" sz="1800" u="none" strike="noStrike" noProof="0" dirty="0">
                          <a:latin typeface="Tw Cen MT"/>
                        </a:rPr>
                        <a:t>470k Resistor</a:t>
                      </a:r>
                      <a:endParaRPr lang="en-US">
                        <a:latin typeface="Tw Cen MT"/>
                      </a:endParaRPr>
                    </a:p>
                  </a:txBody>
                  <a:tcPr/>
                </a:tc>
                <a:tc>
                  <a:txBody>
                    <a:bodyPr/>
                    <a:lstStyle/>
                    <a:p>
                      <a:r>
                        <a:rPr lang="en-US" dirty="0">
                          <a:latin typeface="Tw Cen MT"/>
                        </a:rPr>
                        <a:t>1</a:t>
                      </a:r>
                    </a:p>
                  </a:txBody>
                  <a:tcPr/>
                </a:tc>
                <a:tc>
                  <a:txBody>
                    <a:bodyPr/>
                    <a:lstStyle/>
                    <a:p>
                      <a:r>
                        <a:rPr lang="en-US" dirty="0">
                          <a:latin typeface="Tw Cen MT"/>
                        </a:rPr>
                        <a:t>3</a:t>
                      </a:r>
                    </a:p>
                  </a:txBody>
                  <a:tcPr/>
                </a:tc>
                <a:tc>
                  <a:txBody>
                    <a:bodyPr/>
                    <a:lstStyle/>
                    <a:p>
                      <a:pPr lvl="0">
                        <a:buNone/>
                      </a:pPr>
                      <a:r>
                        <a:rPr lang="en-US" dirty="0">
                          <a:latin typeface="Tw Cen MT"/>
                        </a:rPr>
                        <a:t>3</a:t>
                      </a:r>
                      <a:endParaRPr lang="en-US"/>
                    </a:p>
                  </a:txBody>
                  <a:tcPr/>
                </a:tc>
                <a:extLst>
                  <a:ext uri="{0D108BD9-81ED-4DB2-BD59-A6C34878D82A}">
                    <a16:rowId xmlns:a16="http://schemas.microsoft.com/office/drawing/2014/main" val="3350196805"/>
                  </a:ext>
                </a:extLst>
              </a:tr>
              <a:tr h="230254">
                <a:tc>
                  <a:txBody>
                    <a:bodyPr/>
                    <a:lstStyle/>
                    <a:p>
                      <a:pPr lvl="0">
                        <a:buNone/>
                      </a:pPr>
                      <a:r>
                        <a:rPr lang="en-US" dirty="0">
                          <a:latin typeface="Tw Cen MT"/>
                        </a:rPr>
                        <a:t>9</a:t>
                      </a:r>
                    </a:p>
                  </a:txBody>
                  <a:tcPr/>
                </a:tc>
                <a:tc>
                  <a:txBody>
                    <a:bodyPr/>
                    <a:lstStyle/>
                    <a:p>
                      <a:pPr lvl="0">
                        <a:buNone/>
                      </a:pPr>
                      <a:r>
                        <a:rPr lang="en-US" sz="1800" u="none" strike="noStrike" noProof="0" dirty="0">
                          <a:latin typeface="Tw Cen MT"/>
                        </a:rPr>
                        <a:t>Jumper Wires</a:t>
                      </a:r>
                      <a:endParaRPr lang="en-US">
                        <a:latin typeface="Tw Cen MT"/>
                      </a:endParaRPr>
                    </a:p>
                  </a:txBody>
                  <a:tcPr/>
                </a:tc>
                <a:tc>
                  <a:txBody>
                    <a:bodyPr/>
                    <a:lstStyle/>
                    <a:p>
                      <a:r>
                        <a:rPr lang="en-US" dirty="0">
                          <a:latin typeface="Tw Cen MT"/>
                        </a:rPr>
                        <a:t>1</a:t>
                      </a:r>
                    </a:p>
                  </a:txBody>
                  <a:tcPr/>
                </a:tc>
                <a:tc>
                  <a:txBody>
                    <a:bodyPr/>
                    <a:lstStyle/>
                    <a:p>
                      <a:r>
                        <a:rPr lang="en-US" dirty="0">
                          <a:latin typeface="Tw Cen MT"/>
                        </a:rPr>
                        <a:t>70</a:t>
                      </a:r>
                    </a:p>
                  </a:txBody>
                  <a:tcPr/>
                </a:tc>
                <a:tc>
                  <a:txBody>
                    <a:bodyPr/>
                    <a:lstStyle/>
                    <a:p>
                      <a:pPr lvl="0">
                        <a:buNone/>
                      </a:pPr>
                      <a:r>
                        <a:rPr lang="en-US" dirty="0">
                          <a:latin typeface="Tw Cen MT"/>
                        </a:rPr>
                        <a:t>70</a:t>
                      </a:r>
                      <a:endParaRPr lang="en-US"/>
                    </a:p>
                  </a:txBody>
                  <a:tcPr/>
                </a:tc>
                <a:extLst>
                  <a:ext uri="{0D108BD9-81ED-4DB2-BD59-A6C34878D82A}">
                    <a16:rowId xmlns:a16="http://schemas.microsoft.com/office/drawing/2014/main" val="3244873014"/>
                  </a:ext>
                </a:extLst>
              </a:tr>
              <a:tr h="230254">
                <a:tc>
                  <a:txBody>
                    <a:bodyPr/>
                    <a:lstStyle/>
                    <a:p>
                      <a:pPr lvl="0">
                        <a:buNone/>
                      </a:pPr>
                      <a:r>
                        <a:rPr lang="en-US" dirty="0">
                          <a:latin typeface="Tw Cen MT"/>
                        </a:rPr>
                        <a:t>10</a:t>
                      </a:r>
                    </a:p>
                  </a:txBody>
                  <a:tcPr/>
                </a:tc>
                <a:tc>
                  <a:txBody>
                    <a:bodyPr/>
                    <a:lstStyle/>
                    <a:p>
                      <a:pPr lvl="0">
                        <a:buNone/>
                      </a:pPr>
                      <a:r>
                        <a:rPr lang="en-US" sz="1800" u="none" strike="noStrike" noProof="0" dirty="0">
                          <a:latin typeface="Tw Cen MT"/>
                        </a:rPr>
                        <a:t>9V Battery</a:t>
                      </a:r>
                      <a:endParaRPr lang="en-US">
                        <a:latin typeface="Tw Cen MT"/>
                      </a:endParaRPr>
                    </a:p>
                  </a:txBody>
                  <a:tcPr/>
                </a:tc>
                <a:tc>
                  <a:txBody>
                    <a:bodyPr/>
                    <a:lstStyle/>
                    <a:p>
                      <a:r>
                        <a:rPr lang="en-US" dirty="0">
                          <a:latin typeface="Tw Cen MT"/>
                        </a:rPr>
                        <a:t>1</a:t>
                      </a:r>
                    </a:p>
                  </a:txBody>
                  <a:tcPr/>
                </a:tc>
                <a:tc>
                  <a:txBody>
                    <a:bodyPr/>
                    <a:lstStyle/>
                    <a:p>
                      <a:r>
                        <a:rPr lang="en-US" dirty="0">
                          <a:latin typeface="Tw Cen MT"/>
                        </a:rPr>
                        <a:t>90</a:t>
                      </a:r>
                    </a:p>
                  </a:txBody>
                  <a:tcPr/>
                </a:tc>
                <a:tc>
                  <a:txBody>
                    <a:bodyPr/>
                    <a:lstStyle/>
                    <a:p>
                      <a:pPr lvl="0">
                        <a:buNone/>
                      </a:pPr>
                      <a:r>
                        <a:rPr lang="en-US" dirty="0">
                          <a:latin typeface="Tw Cen MT"/>
                        </a:rPr>
                        <a:t>90</a:t>
                      </a:r>
                      <a:endParaRPr lang="en-US"/>
                    </a:p>
                  </a:txBody>
                  <a:tcPr/>
                </a:tc>
                <a:extLst>
                  <a:ext uri="{0D108BD9-81ED-4DB2-BD59-A6C34878D82A}">
                    <a16:rowId xmlns:a16="http://schemas.microsoft.com/office/drawing/2014/main" val="402711443"/>
                  </a:ext>
                </a:extLst>
              </a:tr>
              <a:tr h="230254">
                <a:tc>
                  <a:txBody>
                    <a:bodyPr/>
                    <a:lstStyle/>
                    <a:p>
                      <a:pPr lvl="0">
                        <a:buNone/>
                      </a:pPr>
                      <a:r>
                        <a:rPr lang="en-US" dirty="0">
                          <a:latin typeface="Tw Cen MT"/>
                        </a:rPr>
                        <a:t>11</a:t>
                      </a:r>
                    </a:p>
                  </a:txBody>
                  <a:tcPr/>
                </a:tc>
                <a:tc>
                  <a:txBody>
                    <a:bodyPr/>
                    <a:lstStyle/>
                    <a:p>
                      <a:r>
                        <a:rPr lang="en-US" dirty="0">
                          <a:latin typeface="Tw Cen MT"/>
                        </a:rPr>
                        <a:t>Battery Clip</a:t>
                      </a:r>
                    </a:p>
                  </a:txBody>
                  <a:tcPr/>
                </a:tc>
                <a:tc>
                  <a:txBody>
                    <a:bodyPr/>
                    <a:lstStyle/>
                    <a:p>
                      <a:r>
                        <a:rPr lang="en-US" dirty="0">
                          <a:latin typeface="Tw Cen MT"/>
                        </a:rPr>
                        <a:t>1</a:t>
                      </a:r>
                    </a:p>
                  </a:txBody>
                  <a:tcPr/>
                </a:tc>
                <a:tc>
                  <a:txBody>
                    <a:bodyPr/>
                    <a:lstStyle/>
                    <a:p>
                      <a:r>
                        <a:rPr lang="en-US" dirty="0">
                          <a:latin typeface="Tw Cen MT"/>
                        </a:rPr>
                        <a:t>20</a:t>
                      </a:r>
                    </a:p>
                  </a:txBody>
                  <a:tcPr/>
                </a:tc>
                <a:tc>
                  <a:txBody>
                    <a:bodyPr/>
                    <a:lstStyle/>
                    <a:p>
                      <a:pPr lvl="0">
                        <a:buNone/>
                      </a:pPr>
                      <a:r>
                        <a:rPr lang="en-US" dirty="0">
                          <a:latin typeface="Tw Cen MT"/>
                        </a:rPr>
                        <a:t>20</a:t>
                      </a:r>
                      <a:endParaRPr lang="en-US"/>
                    </a:p>
                  </a:txBody>
                  <a:tcPr/>
                </a:tc>
                <a:extLst>
                  <a:ext uri="{0D108BD9-81ED-4DB2-BD59-A6C34878D82A}">
                    <a16:rowId xmlns:a16="http://schemas.microsoft.com/office/drawing/2014/main" val="592231064"/>
                  </a:ext>
                </a:extLst>
              </a:tr>
              <a:tr h="230254">
                <a:tc>
                  <a:txBody>
                    <a:bodyPr/>
                    <a:lstStyle/>
                    <a:p>
                      <a:pPr lvl="0">
                        <a:buNone/>
                      </a:pPr>
                      <a:r>
                        <a:rPr lang="en-US" dirty="0">
                          <a:latin typeface="Tw Cen MT"/>
                        </a:rPr>
                        <a:t>12</a:t>
                      </a:r>
                    </a:p>
                  </a:txBody>
                  <a:tcPr/>
                </a:tc>
                <a:tc>
                  <a:txBody>
                    <a:bodyPr/>
                    <a:lstStyle/>
                    <a:p>
                      <a:r>
                        <a:rPr lang="en-US" dirty="0">
                          <a:latin typeface="Tw Cen MT"/>
                        </a:rPr>
                        <a:t>Bread Board</a:t>
                      </a:r>
                    </a:p>
                  </a:txBody>
                  <a:tcPr/>
                </a:tc>
                <a:tc>
                  <a:txBody>
                    <a:bodyPr/>
                    <a:lstStyle/>
                    <a:p>
                      <a:r>
                        <a:rPr lang="en-US" dirty="0">
                          <a:latin typeface="Tw Cen MT"/>
                        </a:rPr>
                        <a:t>1</a:t>
                      </a:r>
                    </a:p>
                  </a:txBody>
                  <a:tcPr/>
                </a:tc>
                <a:tc>
                  <a:txBody>
                    <a:bodyPr/>
                    <a:lstStyle/>
                    <a:p>
                      <a:r>
                        <a:rPr lang="en-US" dirty="0">
                          <a:latin typeface="Tw Cen MT"/>
                        </a:rPr>
                        <a:t>155</a:t>
                      </a:r>
                    </a:p>
                  </a:txBody>
                  <a:tcPr/>
                </a:tc>
                <a:tc>
                  <a:txBody>
                    <a:bodyPr/>
                    <a:lstStyle/>
                    <a:p>
                      <a:pPr lvl="0">
                        <a:buNone/>
                      </a:pPr>
                      <a:r>
                        <a:rPr lang="en-US" dirty="0">
                          <a:latin typeface="Tw Cen MT"/>
                        </a:rPr>
                        <a:t>155</a:t>
                      </a:r>
                      <a:endParaRPr lang="en-US"/>
                    </a:p>
                  </a:txBody>
                  <a:tcPr/>
                </a:tc>
                <a:extLst>
                  <a:ext uri="{0D108BD9-81ED-4DB2-BD59-A6C34878D82A}">
                    <a16:rowId xmlns:a16="http://schemas.microsoft.com/office/drawing/2014/main" val="738096786"/>
                  </a:ext>
                </a:extLst>
              </a:tr>
              <a:tr h="230254">
                <a:tc>
                  <a:txBody>
                    <a:bodyPr/>
                    <a:lstStyle/>
                    <a:p>
                      <a:pPr lvl="0">
                        <a:buNone/>
                      </a:pPr>
                      <a:endParaRPr lang="en-US" dirty="0">
                        <a:latin typeface="Tw Cen MT"/>
                      </a:endParaRPr>
                    </a:p>
                  </a:txBody>
                  <a:tcPr/>
                </a:tc>
                <a:tc>
                  <a:txBody>
                    <a:bodyPr/>
                    <a:lstStyle/>
                    <a:p>
                      <a:endParaRPr lang="en-US" dirty="0">
                        <a:latin typeface="Tw Cen MT"/>
                      </a:endParaRPr>
                    </a:p>
                  </a:txBody>
                  <a:tcPr/>
                </a:tc>
                <a:tc>
                  <a:txBody>
                    <a:bodyPr/>
                    <a:lstStyle/>
                    <a:p>
                      <a:endParaRPr lang="en-US" dirty="0">
                        <a:latin typeface="Tw Cen MT"/>
                      </a:endParaRPr>
                    </a:p>
                  </a:txBody>
                  <a:tcPr/>
                </a:tc>
                <a:tc>
                  <a:txBody>
                    <a:bodyPr/>
                    <a:lstStyle/>
                    <a:p>
                      <a:endParaRPr lang="en-US" dirty="0">
                        <a:latin typeface="Tw Cen MT"/>
                      </a:endParaRPr>
                    </a:p>
                  </a:txBody>
                  <a:tcPr/>
                </a:tc>
                <a:tc>
                  <a:txBody>
                    <a:bodyPr/>
                    <a:lstStyle/>
                    <a:p>
                      <a:r>
                        <a:rPr lang="en-US" dirty="0">
                          <a:latin typeface="Tw Cen MT"/>
                        </a:rPr>
                        <a:t>Total = 395 BDT</a:t>
                      </a:r>
                    </a:p>
                  </a:txBody>
                  <a:tcPr/>
                </a:tc>
                <a:extLst>
                  <a:ext uri="{0D108BD9-81ED-4DB2-BD59-A6C34878D82A}">
                    <a16:rowId xmlns:a16="http://schemas.microsoft.com/office/drawing/2014/main" val="309621435"/>
                  </a:ext>
                </a:extLst>
              </a:tr>
            </a:tbl>
          </a:graphicData>
        </a:graphic>
      </p:graphicFrame>
      <p:sp>
        <p:nvSpPr>
          <p:cNvPr id="6" name="TextBox 5">
            <a:extLst>
              <a:ext uri="{FF2B5EF4-FFF2-40B4-BE49-F238E27FC236}">
                <a16:creationId xmlns:a16="http://schemas.microsoft.com/office/drawing/2014/main" id="{9424D710-F307-4BBA-A479-4FD27B72B387}"/>
              </a:ext>
            </a:extLst>
          </p:cNvPr>
          <p:cNvSpPr txBox="1"/>
          <p:nvPr/>
        </p:nvSpPr>
        <p:spPr>
          <a:xfrm>
            <a:off x="5660571" y="552465"/>
            <a:ext cx="5707598" cy="66377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Name: Md. Abu </a:t>
            </a:r>
            <a:r>
              <a:rPr kumimoji="0" lang="en-US" sz="1600" b="1" i="0" u="none" strike="noStrike" kern="1200" cap="none" spc="0" normalizeH="0" baseline="0" noProof="0" dirty="0" err="1">
                <a:ln>
                  <a:noFill/>
                </a:ln>
                <a:solidFill>
                  <a:prstClr val="black"/>
                </a:solidFill>
                <a:effectLst/>
                <a:uLnTx/>
                <a:uFillTx/>
                <a:latin typeface="Calibri" panose="020F0502020204030204"/>
                <a:ea typeface="+mn-ea"/>
                <a:cs typeface="+mn-cs"/>
              </a:rPr>
              <a:t>Hojifa</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ID: 21-45081-2</a:t>
            </a:r>
          </a:p>
        </p:txBody>
      </p:sp>
    </p:spTree>
    <p:extLst>
      <p:ext uri="{BB962C8B-B14F-4D97-AF65-F5344CB8AC3E}">
        <p14:creationId xmlns:p14="http://schemas.microsoft.com/office/powerpoint/2010/main" val="3038177248"/>
      </p:ext>
    </p:extLst>
  </p:cSld>
  <p:clrMapOvr>
    <a:masterClrMapping/>
  </p:clrMapOvr>
  <mc:AlternateContent xmlns:mc="http://schemas.openxmlformats.org/markup-compatibility/2006" xmlns:p14="http://schemas.microsoft.com/office/powerpoint/2010/main">
    <mc:Choice Requires="p14">
      <p:transition spd="slow" p14:dur="2000" advTm="119311"/>
    </mc:Choice>
    <mc:Fallback xmlns="">
      <p:transition spd="slow" advTm="11931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71365-D24B-1747-5DF5-863BA3DF898B}"/>
              </a:ext>
            </a:extLst>
          </p:cNvPr>
          <p:cNvSpPr>
            <a:spLocks noGrp="1"/>
          </p:cNvSpPr>
          <p:nvPr>
            <p:ph type="title"/>
          </p:nvPr>
        </p:nvSpPr>
        <p:spPr>
          <a:xfrm>
            <a:off x="1704449" y="1112969"/>
            <a:ext cx="2427676" cy="4166010"/>
          </a:xfrm>
        </p:spPr>
        <p:txBody>
          <a:bodyPr>
            <a:normAutofit/>
          </a:bodyPr>
          <a:lstStyle/>
          <a:p>
            <a:r>
              <a:rPr lang="en-US">
                <a:solidFill>
                  <a:srgbClr val="FFFFFF"/>
                </a:solidFill>
                <a:latin typeface="Tw Cen MT"/>
                <a:cs typeface="Calibri Light"/>
              </a:rPr>
              <a:t>Limitation</a:t>
            </a:r>
            <a:endParaRPr lang="en-US">
              <a:solidFill>
                <a:srgbClr val="FFFFFF"/>
              </a:solidFill>
              <a:latin typeface="Tw Cen MT"/>
            </a:endParaRPr>
          </a:p>
        </p:txBody>
      </p:sp>
      <p:sp>
        <p:nvSpPr>
          <p:cNvPr id="23" name="Freeform: Shape 2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B3232D2-09E4-CB47-CFB0-9E7740CEC31E}"/>
              </a:ext>
            </a:extLst>
          </p:cNvPr>
          <p:cNvSpPr>
            <a:spLocks noGrp="1"/>
          </p:cNvSpPr>
          <p:nvPr>
            <p:ph idx="1"/>
          </p:nvPr>
        </p:nvSpPr>
        <p:spPr>
          <a:xfrm>
            <a:off x="5894717" y="591010"/>
            <a:ext cx="6106062" cy="5126896"/>
          </a:xfrm>
        </p:spPr>
        <p:txBody>
          <a:bodyPr vert="horz" lIns="91440" tIns="45720" rIns="91440" bIns="45720" rtlCol="0" anchor="t">
            <a:normAutofit/>
          </a:bodyPr>
          <a:lstStyle/>
          <a:p>
            <a:pPr marL="0" indent="0">
              <a:buNone/>
            </a:pPr>
            <a:r>
              <a:rPr lang="en-US" dirty="0"/>
              <a:t>                                                 </a:t>
            </a:r>
            <a:r>
              <a:rPr lang="en-US" sz="1600" b="1" dirty="0"/>
              <a:t>Name: Md. Abu </a:t>
            </a:r>
            <a:r>
              <a:rPr lang="en-US" sz="1600" b="1" dirty="0" err="1"/>
              <a:t>Hojifa</a:t>
            </a:r>
            <a:endParaRPr lang="en-US" sz="1600" b="1" dirty="0"/>
          </a:p>
          <a:p>
            <a:pPr marL="0" indent="0">
              <a:buNone/>
            </a:pPr>
            <a:r>
              <a:rPr lang="en-US" sz="1600" b="1" dirty="0"/>
              <a:t>                                                                                      ID: 21-45081-2</a:t>
            </a:r>
          </a:p>
          <a:p>
            <a:pPr marL="0" indent="0">
              <a:buNone/>
            </a:pPr>
            <a:endParaRPr lang="en-US" dirty="0"/>
          </a:p>
          <a:p>
            <a:r>
              <a:rPr lang="en-US" dirty="0"/>
              <a:t>Power Supply.</a:t>
            </a:r>
          </a:p>
          <a:p>
            <a:r>
              <a:rPr lang="en-US" dirty="0"/>
              <a:t>Environmental Factors.</a:t>
            </a:r>
          </a:p>
          <a:p>
            <a:r>
              <a:rPr lang="en-US" dirty="0"/>
              <a:t>Sensitivity.</a:t>
            </a:r>
          </a:p>
          <a:p>
            <a:r>
              <a:rPr lang="en-US" dirty="0"/>
              <a:t>Compatibility.</a:t>
            </a:r>
            <a:endParaRPr lang="en-US" dirty="0">
              <a:latin typeface="Tw Cen MT"/>
            </a:endParaRPr>
          </a:p>
        </p:txBody>
      </p:sp>
      <p:sp>
        <p:nvSpPr>
          <p:cNvPr id="29" name="Freeform: Shape 2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904451069"/>
      </p:ext>
    </p:extLst>
  </p:cSld>
  <p:clrMapOvr>
    <a:masterClrMapping/>
  </p:clrMapOvr>
  <mc:AlternateContent xmlns:mc="http://schemas.openxmlformats.org/markup-compatibility/2006" xmlns:p14="http://schemas.microsoft.com/office/powerpoint/2010/main">
    <mc:Choice Requires="p14">
      <p:transition spd="slow" p14:dur="2000" advTm="58568"/>
    </mc:Choice>
    <mc:Fallback xmlns="">
      <p:transition spd="slow" advTm="5856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0">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E76A88-458C-0FEE-3926-F0D003B23F45}"/>
              </a:ext>
            </a:extLst>
          </p:cNvPr>
          <p:cNvSpPr>
            <a:spLocks noGrp="1"/>
          </p:cNvSpPr>
          <p:nvPr>
            <p:ph type="title"/>
          </p:nvPr>
        </p:nvSpPr>
        <p:spPr>
          <a:xfrm>
            <a:off x="1137036" y="548640"/>
            <a:ext cx="10534712" cy="1188720"/>
          </a:xfrm>
        </p:spPr>
        <p:txBody>
          <a:bodyPr>
            <a:normAutofit/>
          </a:bodyPr>
          <a:lstStyle/>
          <a:p>
            <a:r>
              <a:rPr lang="en-US" dirty="0">
                <a:solidFill>
                  <a:schemeClr val="tx1">
                    <a:lumMod val="85000"/>
                    <a:lumOff val="15000"/>
                  </a:schemeClr>
                </a:solidFill>
                <a:latin typeface="Tw Cen MT"/>
                <a:cs typeface="Calibri Light"/>
              </a:rPr>
              <a:t>Conclusion</a:t>
            </a:r>
            <a:endParaRPr lang="en-US" dirty="0">
              <a:solidFill>
                <a:schemeClr val="tx1">
                  <a:lumMod val="85000"/>
                  <a:lumOff val="15000"/>
                </a:schemeClr>
              </a:solidFill>
              <a:latin typeface="Tw Cen MT"/>
            </a:endParaRPr>
          </a:p>
        </p:txBody>
      </p:sp>
      <p:sp>
        <p:nvSpPr>
          <p:cNvPr id="3" name="Content Placeholder 2">
            <a:extLst>
              <a:ext uri="{FF2B5EF4-FFF2-40B4-BE49-F238E27FC236}">
                <a16:creationId xmlns:a16="http://schemas.microsoft.com/office/drawing/2014/main" id="{AEA59D5E-7349-AAA3-2104-DA1897495F28}"/>
              </a:ext>
            </a:extLst>
          </p:cNvPr>
          <p:cNvSpPr>
            <a:spLocks noGrp="1"/>
          </p:cNvSpPr>
          <p:nvPr>
            <p:ph idx="1"/>
          </p:nvPr>
        </p:nvSpPr>
        <p:spPr>
          <a:xfrm>
            <a:off x="1195987" y="2431765"/>
            <a:ext cx="10475761" cy="3320031"/>
          </a:xfrm>
        </p:spPr>
        <p:txBody>
          <a:bodyPr vert="horz" lIns="91440" tIns="45720" rIns="91440" bIns="45720" rtlCol="0" anchor="ctr">
            <a:normAutofit/>
          </a:bodyPr>
          <a:lstStyle/>
          <a:p>
            <a:r>
              <a:rPr lang="en-US" dirty="0">
                <a:solidFill>
                  <a:schemeClr val="tx1">
                    <a:lumMod val="85000"/>
                    <a:lumOff val="15000"/>
                  </a:schemeClr>
                </a:solidFill>
                <a:latin typeface="Tw Cen MT"/>
                <a:ea typeface="+mn-lt"/>
                <a:cs typeface="+mn-lt"/>
              </a:rPr>
              <a:t>In conclusion, this project provides an affordable and effective way to prevent accidents caused by brake failures. By building this circuit and attaching it to our vehicles, we can monitor the brake wire's continuity and be alerted if it fails. This project's simplicity and low cost make it accessible to anyone interested in building it.</a:t>
            </a:r>
            <a:endParaRPr lang="en-US">
              <a:solidFill>
                <a:schemeClr val="tx1">
                  <a:lumMod val="85000"/>
                  <a:lumOff val="15000"/>
                </a:schemeClr>
              </a:solidFill>
              <a:latin typeface="Tw Cen MT"/>
            </a:endParaRPr>
          </a:p>
        </p:txBody>
      </p:sp>
      <p:sp>
        <p:nvSpPr>
          <p:cNvPr id="29" name="Freeform: Shape 22">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CFEDD4F-0866-4995-9C9C-3D292CC1A785}"/>
              </a:ext>
            </a:extLst>
          </p:cNvPr>
          <p:cNvSpPr txBox="1"/>
          <p:nvPr/>
        </p:nvSpPr>
        <p:spPr>
          <a:xfrm>
            <a:off x="5575748" y="679230"/>
            <a:ext cx="6096000" cy="646331"/>
          </a:xfrm>
          <a:prstGeom prst="rect">
            <a:avLst/>
          </a:prstGeom>
          <a:noFill/>
        </p:spPr>
        <p:txBody>
          <a:bodyPr wrap="square">
            <a:spAutoFit/>
          </a:bodyPr>
          <a:lstStyle/>
          <a:p>
            <a:pPr marL="0" indent="0">
              <a:buNone/>
            </a:pPr>
            <a:r>
              <a:rPr lang="en-US" sz="1800" b="1" dirty="0"/>
              <a:t>                                                                        Name: Md. Abu </a:t>
            </a:r>
            <a:r>
              <a:rPr lang="en-US" sz="1800" b="1" dirty="0" err="1"/>
              <a:t>Hojifa</a:t>
            </a:r>
            <a:endParaRPr lang="en-US" sz="1800" b="1" dirty="0"/>
          </a:p>
          <a:p>
            <a:pPr marL="0" indent="0">
              <a:buNone/>
            </a:pPr>
            <a:r>
              <a:rPr lang="en-US" sz="1800" b="1" dirty="0"/>
              <a:t>                                                                        ID: 21-45081-2</a:t>
            </a:r>
          </a:p>
        </p:txBody>
      </p:sp>
    </p:spTree>
    <p:extLst>
      <p:ext uri="{BB962C8B-B14F-4D97-AF65-F5344CB8AC3E}">
        <p14:creationId xmlns:p14="http://schemas.microsoft.com/office/powerpoint/2010/main" val="3856609377"/>
      </p:ext>
    </p:extLst>
  </p:cSld>
  <p:clrMapOvr>
    <a:masterClrMapping/>
  </p:clrMapOvr>
  <mc:AlternateContent xmlns:mc="http://schemas.openxmlformats.org/markup-compatibility/2006" xmlns:p14="http://schemas.microsoft.com/office/powerpoint/2010/main">
    <mc:Choice Requires="p14">
      <p:transition spd="slow" p14:dur="2000" advTm="28830"/>
    </mc:Choice>
    <mc:Fallback xmlns="">
      <p:transition spd="slow" advTm="2883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28DA-308A-D6BA-CC97-6E5F32D0879C}"/>
              </a:ext>
            </a:extLst>
          </p:cNvPr>
          <p:cNvSpPr>
            <a:spLocks noGrp="1"/>
          </p:cNvSpPr>
          <p:nvPr>
            <p:ph type="title"/>
          </p:nvPr>
        </p:nvSpPr>
        <p:spPr/>
        <p:txBody>
          <a:bodyPr/>
          <a:lstStyle/>
          <a:p>
            <a:r>
              <a:rPr lang="en-US" dirty="0">
                <a:latin typeface="Tw Cen MT"/>
                <a:cs typeface="Calibri Light"/>
              </a:rPr>
              <a:t>About Us</a:t>
            </a:r>
            <a:endParaRPr lang="en-US">
              <a:latin typeface="Tw Cen MT"/>
            </a:endParaRPr>
          </a:p>
        </p:txBody>
      </p:sp>
      <p:graphicFrame>
        <p:nvGraphicFramePr>
          <p:cNvPr id="5" name="Table 5">
            <a:extLst>
              <a:ext uri="{FF2B5EF4-FFF2-40B4-BE49-F238E27FC236}">
                <a16:creationId xmlns:a16="http://schemas.microsoft.com/office/drawing/2014/main" id="{C7F61B08-90B1-E848-73E7-DCC0C73786CD}"/>
              </a:ext>
            </a:extLst>
          </p:cNvPr>
          <p:cNvGraphicFramePr>
            <a:graphicFrameLocks noGrp="1"/>
          </p:cNvGraphicFramePr>
          <p:nvPr>
            <p:ph idx="1"/>
            <p:extLst>
              <p:ext uri="{D42A27DB-BD31-4B8C-83A1-F6EECF244321}">
                <p14:modId xmlns:p14="http://schemas.microsoft.com/office/powerpoint/2010/main" val="1306846936"/>
              </p:ext>
            </p:extLst>
          </p:nvPr>
        </p:nvGraphicFramePr>
        <p:xfrm>
          <a:off x="838200" y="1825625"/>
          <a:ext cx="10515597" cy="2286000"/>
        </p:xfrm>
        <a:graphic>
          <a:graphicData uri="http://schemas.openxmlformats.org/drawingml/2006/table">
            <a:tbl>
              <a:tblPr firstRow="1" bandRow="1">
                <a:tableStyleId>{073A0DAA-6AF3-43AB-8588-CEC1D06C72B9}</a:tableStyleId>
              </a:tblPr>
              <a:tblGrid>
                <a:gridCol w="452033">
                  <a:extLst>
                    <a:ext uri="{9D8B030D-6E8A-4147-A177-3AD203B41FA5}">
                      <a16:colId xmlns:a16="http://schemas.microsoft.com/office/drawing/2014/main" val="1959495639"/>
                    </a:ext>
                  </a:extLst>
                </a:gridCol>
                <a:gridCol w="5996608">
                  <a:extLst>
                    <a:ext uri="{9D8B030D-6E8A-4147-A177-3AD203B41FA5}">
                      <a16:colId xmlns:a16="http://schemas.microsoft.com/office/drawing/2014/main" val="2523055172"/>
                    </a:ext>
                  </a:extLst>
                </a:gridCol>
                <a:gridCol w="4066956">
                  <a:extLst>
                    <a:ext uri="{9D8B030D-6E8A-4147-A177-3AD203B41FA5}">
                      <a16:colId xmlns:a16="http://schemas.microsoft.com/office/drawing/2014/main" val="2218500359"/>
                    </a:ext>
                  </a:extLst>
                </a:gridCol>
              </a:tblGrid>
              <a:tr h="370840">
                <a:tc>
                  <a:txBody>
                    <a:bodyPr/>
                    <a:lstStyle/>
                    <a:p>
                      <a:pPr lvl="0">
                        <a:buNone/>
                      </a:pPr>
                      <a:r>
                        <a:rPr lang="en-US" sz="2400" dirty="0">
                          <a:latin typeface="Tw Cen MT"/>
                        </a:rPr>
                        <a:t>#</a:t>
                      </a:r>
                    </a:p>
                  </a:txBody>
                  <a:tcPr/>
                </a:tc>
                <a:tc>
                  <a:txBody>
                    <a:bodyPr/>
                    <a:lstStyle/>
                    <a:p>
                      <a:r>
                        <a:rPr lang="en-US" sz="2400" dirty="0">
                          <a:latin typeface="Tw Cen MT"/>
                        </a:rPr>
                        <a:t>Name</a:t>
                      </a:r>
                    </a:p>
                  </a:txBody>
                  <a:tcPr/>
                </a:tc>
                <a:tc>
                  <a:txBody>
                    <a:bodyPr/>
                    <a:lstStyle/>
                    <a:p>
                      <a:r>
                        <a:rPr lang="en-US" sz="2400" dirty="0">
                          <a:latin typeface="Tw Cen MT"/>
                        </a:rPr>
                        <a:t>ID</a:t>
                      </a:r>
                    </a:p>
                  </a:txBody>
                  <a:tcPr/>
                </a:tc>
                <a:extLst>
                  <a:ext uri="{0D108BD9-81ED-4DB2-BD59-A6C34878D82A}">
                    <a16:rowId xmlns:a16="http://schemas.microsoft.com/office/drawing/2014/main" val="2130694381"/>
                  </a:ext>
                </a:extLst>
              </a:tr>
              <a:tr h="370839">
                <a:tc>
                  <a:txBody>
                    <a:bodyPr/>
                    <a:lstStyle/>
                    <a:p>
                      <a:pPr lvl="0">
                        <a:buNone/>
                      </a:pPr>
                      <a:r>
                        <a:rPr lang="en-US" sz="2400" dirty="0">
                          <a:latin typeface="Tw Cen MT"/>
                        </a:rPr>
                        <a:t>1</a:t>
                      </a:r>
                    </a:p>
                  </a:txBody>
                  <a:tcPr/>
                </a:tc>
                <a:tc>
                  <a:txBody>
                    <a:bodyPr/>
                    <a:lstStyle/>
                    <a:p>
                      <a:pPr lvl="0">
                        <a:buNone/>
                      </a:pPr>
                      <a:r>
                        <a:rPr lang="en-US" sz="2400" u="none" strike="noStrike" noProof="0" dirty="0">
                          <a:latin typeface="Tw Cen MT"/>
                        </a:rPr>
                        <a:t>Adnan Sami</a:t>
                      </a:r>
                      <a:endParaRPr lang="en-US" sz="2400" dirty="0">
                        <a:latin typeface="Tw Cen MT"/>
                      </a:endParaRPr>
                    </a:p>
                  </a:txBody>
                  <a:tcPr/>
                </a:tc>
                <a:tc>
                  <a:txBody>
                    <a:bodyPr/>
                    <a:lstStyle/>
                    <a:p>
                      <a:pPr lvl="0">
                        <a:buNone/>
                      </a:pPr>
                      <a:r>
                        <a:rPr lang="en-US" sz="2400" u="none" strike="noStrike" noProof="0" dirty="0">
                          <a:latin typeface="Tw Cen MT"/>
                        </a:rPr>
                        <a:t>19-39676-1</a:t>
                      </a:r>
                      <a:endParaRPr lang="en-US" sz="2400" dirty="0">
                        <a:latin typeface="Tw Cen MT"/>
                      </a:endParaRPr>
                    </a:p>
                  </a:txBody>
                  <a:tcPr/>
                </a:tc>
                <a:extLst>
                  <a:ext uri="{0D108BD9-81ED-4DB2-BD59-A6C34878D82A}">
                    <a16:rowId xmlns:a16="http://schemas.microsoft.com/office/drawing/2014/main" val="2725538258"/>
                  </a:ext>
                </a:extLst>
              </a:tr>
              <a:tr h="370840">
                <a:tc>
                  <a:txBody>
                    <a:bodyPr/>
                    <a:lstStyle/>
                    <a:p>
                      <a:r>
                        <a:rPr lang="en-US" sz="2400" dirty="0">
                          <a:latin typeface="Tw Cen MT"/>
                        </a:rPr>
                        <a:t>2</a:t>
                      </a:r>
                    </a:p>
                  </a:txBody>
                  <a:tcPr/>
                </a:tc>
                <a:tc>
                  <a:txBody>
                    <a:bodyPr/>
                    <a:lstStyle/>
                    <a:p>
                      <a:r>
                        <a:rPr lang="en-US" sz="2400" dirty="0">
                          <a:latin typeface="Tw Cen MT"/>
                        </a:rPr>
                        <a:t>MD. Abu </a:t>
                      </a:r>
                      <a:r>
                        <a:rPr lang="en-US" sz="2400" dirty="0" err="1">
                          <a:latin typeface="Tw Cen MT"/>
                        </a:rPr>
                        <a:t>Hojifa</a:t>
                      </a:r>
                    </a:p>
                  </a:txBody>
                  <a:tcPr/>
                </a:tc>
                <a:tc>
                  <a:txBody>
                    <a:bodyPr/>
                    <a:lstStyle/>
                    <a:p>
                      <a:r>
                        <a:rPr lang="en-US" sz="2400" dirty="0">
                          <a:latin typeface="Tw Cen MT"/>
                        </a:rPr>
                        <a:t>21-45081-2</a:t>
                      </a:r>
                    </a:p>
                  </a:txBody>
                  <a:tcPr/>
                </a:tc>
                <a:extLst>
                  <a:ext uri="{0D108BD9-81ED-4DB2-BD59-A6C34878D82A}">
                    <a16:rowId xmlns:a16="http://schemas.microsoft.com/office/drawing/2014/main" val="1549367498"/>
                  </a:ext>
                </a:extLst>
              </a:tr>
              <a:tr h="370840">
                <a:tc>
                  <a:txBody>
                    <a:bodyPr/>
                    <a:lstStyle/>
                    <a:p>
                      <a:r>
                        <a:rPr lang="en-US" sz="2400" dirty="0">
                          <a:latin typeface="Tw Cen MT"/>
                        </a:rPr>
                        <a:t>3</a:t>
                      </a:r>
                    </a:p>
                  </a:txBody>
                  <a:tcPr/>
                </a:tc>
                <a:tc>
                  <a:txBody>
                    <a:bodyPr/>
                    <a:lstStyle/>
                    <a:p>
                      <a:r>
                        <a:rPr lang="en-US" sz="2400" dirty="0">
                          <a:latin typeface="Tw Cen MT"/>
                        </a:rPr>
                        <a:t>MD. Omar Faruk Sakib</a:t>
                      </a:r>
                    </a:p>
                  </a:txBody>
                  <a:tcPr/>
                </a:tc>
                <a:tc>
                  <a:txBody>
                    <a:bodyPr/>
                    <a:lstStyle/>
                    <a:p>
                      <a:r>
                        <a:rPr lang="en-US" sz="2400" dirty="0">
                          <a:latin typeface="Tw Cen MT"/>
                        </a:rPr>
                        <a:t>21-45077-2</a:t>
                      </a:r>
                    </a:p>
                  </a:txBody>
                  <a:tcPr/>
                </a:tc>
                <a:extLst>
                  <a:ext uri="{0D108BD9-81ED-4DB2-BD59-A6C34878D82A}">
                    <a16:rowId xmlns:a16="http://schemas.microsoft.com/office/drawing/2014/main" val="618574031"/>
                  </a:ext>
                </a:extLst>
              </a:tr>
              <a:tr h="370840">
                <a:tc>
                  <a:txBody>
                    <a:bodyPr/>
                    <a:lstStyle/>
                    <a:p>
                      <a:r>
                        <a:rPr lang="en-US" sz="2400" dirty="0">
                          <a:latin typeface="Tw Cen MT"/>
                        </a:rPr>
                        <a:t>4</a:t>
                      </a:r>
                    </a:p>
                  </a:txBody>
                  <a:tcPr/>
                </a:tc>
                <a:tc>
                  <a:txBody>
                    <a:bodyPr/>
                    <a:lstStyle/>
                    <a:p>
                      <a:pPr lvl="0">
                        <a:buNone/>
                      </a:pPr>
                      <a:r>
                        <a:rPr lang="en-US" sz="2400" u="none" strike="noStrike" noProof="0" dirty="0" err="1">
                          <a:latin typeface="Tw Cen MT"/>
                        </a:rPr>
                        <a:t>Ashfat</a:t>
                      </a:r>
                      <a:r>
                        <a:rPr lang="en-US" sz="2400" u="none" strike="noStrike" noProof="0" dirty="0">
                          <a:latin typeface="Tw Cen MT"/>
                        </a:rPr>
                        <a:t> Ahmed </a:t>
                      </a:r>
                      <a:r>
                        <a:rPr lang="en-US" sz="2400" u="none" strike="noStrike" noProof="0" dirty="0" err="1">
                          <a:latin typeface="Tw Cen MT"/>
                        </a:rPr>
                        <a:t>Medul</a:t>
                      </a:r>
                      <a:endParaRPr lang="en-US" sz="2400" dirty="0">
                        <a:latin typeface="Tw Cen MT"/>
                      </a:endParaRPr>
                    </a:p>
                  </a:txBody>
                  <a:tcPr/>
                </a:tc>
                <a:tc>
                  <a:txBody>
                    <a:bodyPr/>
                    <a:lstStyle/>
                    <a:p>
                      <a:pPr lvl="0">
                        <a:buNone/>
                      </a:pPr>
                      <a:r>
                        <a:rPr lang="en-US" sz="2400" u="none" strike="noStrike" noProof="0" dirty="0">
                          <a:latin typeface="Tw Cen MT"/>
                        </a:rPr>
                        <a:t>21-44854-2</a:t>
                      </a:r>
                      <a:endParaRPr lang="en-US" sz="2400" dirty="0">
                        <a:latin typeface="Tw Cen MT"/>
                      </a:endParaRPr>
                    </a:p>
                  </a:txBody>
                  <a:tcPr/>
                </a:tc>
                <a:extLst>
                  <a:ext uri="{0D108BD9-81ED-4DB2-BD59-A6C34878D82A}">
                    <a16:rowId xmlns:a16="http://schemas.microsoft.com/office/drawing/2014/main" val="3473905838"/>
                  </a:ext>
                </a:extLst>
              </a:tr>
            </a:tbl>
          </a:graphicData>
        </a:graphic>
      </p:graphicFrame>
    </p:spTree>
    <p:extLst>
      <p:ext uri="{BB962C8B-B14F-4D97-AF65-F5344CB8AC3E}">
        <p14:creationId xmlns:p14="http://schemas.microsoft.com/office/powerpoint/2010/main" val="2365655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E63633-CB53-407D-1468-1673DAF3D7B9}"/>
              </a:ext>
            </a:extLst>
          </p:cNvPr>
          <p:cNvSpPr>
            <a:spLocks noGrp="1"/>
          </p:cNvSpPr>
          <p:nvPr>
            <p:ph type="title"/>
          </p:nvPr>
        </p:nvSpPr>
        <p:spPr>
          <a:xfrm>
            <a:off x="1137036" y="548640"/>
            <a:ext cx="10867702" cy="1188720"/>
          </a:xfrm>
        </p:spPr>
        <p:txBody>
          <a:bodyPr>
            <a:normAutofit/>
          </a:bodyPr>
          <a:lstStyle/>
          <a:p>
            <a:r>
              <a:rPr lang="en-US" dirty="0">
                <a:solidFill>
                  <a:schemeClr val="tx1">
                    <a:lumMod val="85000"/>
                    <a:lumOff val="15000"/>
                  </a:schemeClr>
                </a:solidFill>
                <a:latin typeface="Tw Cen MT"/>
                <a:cs typeface="Calibri Light"/>
              </a:rPr>
              <a:t>References</a:t>
            </a:r>
            <a:endParaRPr lang="en-US" dirty="0">
              <a:solidFill>
                <a:schemeClr val="tx1">
                  <a:lumMod val="85000"/>
                  <a:lumOff val="15000"/>
                </a:schemeClr>
              </a:solidFill>
              <a:latin typeface="Tw Cen MT"/>
            </a:endParaRPr>
          </a:p>
        </p:txBody>
      </p:sp>
      <p:sp>
        <p:nvSpPr>
          <p:cNvPr id="3" name="Content Placeholder 2">
            <a:extLst>
              <a:ext uri="{FF2B5EF4-FFF2-40B4-BE49-F238E27FC236}">
                <a16:creationId xmlns:a16="http://schemas.microsoft.com/office/drawing/2014/main" id="{BFD1206B-09E9-6C2E-7113-00B4ECCBC860}"/>
              </a:ext>
            </a:extLst>
          </p:cNvPr>
          <p:cNvSpPr>
            <a:spLocks noGrp="1"/>
          </p:cNvSpPr>
          <p:nvPr>
            <p:ph idx="1"/>
          </p:nvPr>
        </p:nvSpPr>
        <p:spPr>
          <a:xfrm>
            <a:off x="1957987" y="2431765"/>
            <a:ext cx="8276026" cy="3320031"/>
          </a:xfrm>
        </p:spPr>
        <p:txBody>
          <a:bodyPr vert="horz" lIns="91440" tIns="45720" rIns="91440" bIns="45720" rtlCol="0" anchor="ctr">
            <a:noAutofit/>
          </a:bodyPr>
          <a:lstStyle/>
          <a:p>
            <a:pPr marL="514350" indent="-514350">
              <a:buAutoNum type="arabicPeriod"/>
            </a:pPr>
            <a:r>
              <a:rPr lang="en-US" sz="2000" dirty="0">
                <a:solidFill>
                  <a:schemeClr val="tx1">
                    <a:lumMod val="85000"/>
                    <a:lumOff val="15000"/>
                  </a:schemeClr>
                </a:solidFill>
                <a:latin typeface="Tw Cen MT"/>
                <a:ea typeface="+mn-lt"/>
                <a:cs typeface="+mn-lt"/>
              </a:rPr>
              <a:t>Y.C. Venkatesh, A.S. </a:t>
            </a:r>
            <a:r>
              <a:rPr lang="en-US" sz="2000" dirty="0" err="1">
                <a:solidFill>
                  <a:schemeClr val="tx1">
                    <a:lumMod val="85000"/>
                    <a:lumOff val="15000"/>
                  </a:schemeClr>
                </a:solidFill>
                <a:latin typeface="Tw Cen MT"/>
                <a:ea typeface="+mn-lt"/>
                <a:cs typeface="+mn-lt"/>
              </a:rPr>
              <a:t>Srikantappa</a:t>
            </a:r>
            <a:r>
              <a:rPr lang="en-US" sz="2000" dirty="0">
                <a:solidFill>
                  <a:schemeClr val="tx1">
                    <a:lumMod val="85000"/>
                    <a:lumOff val="15000"/>
                  </a:schemeClr>
                </a:solidFill>
                <a:latin typeface="Tw Cen MT"/>
                <a:ea typeface="+mn-lt"/>
                <a:cs typeface="+mn-lt"/>
              </a:rPr>
              <a:t>, and P. Dinesh, "Smart Brake Monitoring System with Brake Failure Indication for Automobile Vehicles," in Proceedings of the IOP Conference Series: Materials Science and Engineering, vol. 852, no. 1, p. 012066, July 2020.</a:t>
            </a:r>
            <a:endParaRPr lang="en-US" sz="2000" dirty="0">
              <a:solidFill>
                <a:schemeClr val="tx1">
                  <a:lumMod val="85000"/>
                  <a:lumOff val="15000"/>
                </a:schemeClr>
              </a:solidFill>
              <a:latin typeface="Tw Cen MT"/>
              <a:cs typeface="Calibri" panose="020F0502020204030204"/>
            </a:endParaRPr>
          </a:p>
          <a:p>
            <a:pPr marL="514350" indent="-514350">
              <a:buAutoNum type="arabicPeriod"/>
            </a:pPr>
            <a:r>
              <a:rPr lang="en-US" sz="2000" dirty="0">
                <a:solidFill>
                  <a:schemeClr val="tx1">
                    <a:lumMod val="85000"/>
                    <a:lumOff val="15000"/>
                  </a:schemeClr>
                </a:solidFill>
                <a:latin typeface="Tw Cen MT"/>
                <a:ea typeface="+mn-lt"/>
                <a:cs typeface="+mn-lt"/>
              </a:rPr>
              <a:t>W.K. Lennon and K.M. Passino, "Intelligent control for brake systems," IEEE Transactions on Control Systems Technology, vol. 7, no. 2, pp. 188-202, 1999.</a:t>
            </a:r>
            <a:endParaRPr lang="en-US" sz="2000" dirty="0">
              <a:solidFill>
                <a:schemeClr val="tx1">
                  <a:lumMod val="85000"/>
                  <a:lumOff val="15000"/>
                </a:schemeClr>
              </a:solidFill>
              <a:latin typeface="Tw Cen MT"/>
              <a:cs typeface="Calibri" panose="020F0502020204030204"/>
            </a:endParaRPr>
          </a:p>
          <a:p>
            <a:pPr marL="514350" indent="-514350">
              <a:buAutoNum type="arabicPeriod"/>
            </a:pPr>
            <a:r>
              <a:rPr lang="en-US" sz="2000" dirty="0">
                <a:solidFill>
                  <a:schemeClr val="tx1">
                    <a:lumMod val="85000"/>
                    <a:lumOff val="15000"/>
                  </a:schemeClr>
                </a:solidFill>
                <a:latin typeface="Tw Cen MT"/>
                <a:ea typeface="+mn-lt"/>
                <a:cs typeface="+mn-lt"/>
              </a:rPr>
              <a:t>S. Saranya, M. Shankar, N. Muthulingam, and T. </a:t>
            </a:r>
            <a:r>
              <a:rPr lang="en-US" sz="2000" dirty="0" err="1">
                <a:solidFill>
                  <a:schemeClr val="tx1">
                    <a:lumMod val="85000"/>
                    <a:lumOff val="15000"/>
                  </a:schemeClr>
                </a:solidFill>
                <a:latin typeface="Tw Cen MT"/>
                <a:ea typeface="+mn-lt"/>
                <a:cs typeface="+mn-lt"/>
              </a:rPr>
              <a:t>Sakthivarman</a:t>
            </a:r>
            <a:r>
              <a:rPr lang="en-US" sz="2000" dirty="0">
                <a:solidFill>
                  <a:schemeClr val="tx1">
                    <a:lumMod val="85000"/>
                    <a:lumOff val="15000"/>
                  </a:schemeClr>
                </a:solidFill>
                <a:latin typeface="Tw Cen MT"/>
                <a:ea typeface="+mn-lt"/>
                <a:cs typeface="+mn-lt"/>
              </a:rPr>
              <a:t>, "Intelligent Automobile System for Accident prevention and detection," in Proceedings of the International Conference on Engineering Trends and Science &amp; Humanities (ICETSH-2015), ISSN, pp. 2348-8549, May 2015.</a:t>
            </a:r>
            <a:endParaRPr lang="en-US" sz="2000" dirty="0">
              <a:solidFill>
                <a:schemeClr val="tx1">
                  <a:lumMod val="85000"/>
                  <a:lumOff val="15000"/>
                </a:schemeClr>
              </a:solidFill>
              <a:latin typeface="Tw Cen MT"/>
              <a:cs typeface="Calibri" panose="020F0502020204030204"/>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ECFEA8A-0E58-4C79-A8F6-1A205DD1D1C0}"/>
              </a:ext>
            </a:extLst>
          </p:cNvPr>
          <p:cNvSpPr txBox="1"/>
          <p:nvPr/>
        </p:nvSpPr>
        <p:spPr>
          <a:xfrm>
            <a:off x="5908738" y="679230"/>
            <a:ext cx="6096000" cy="646331"/>
          </a:xfrm>
          <a:prstGeom prst="rect">
            <a:avLst/>
          </a:prstGeom>
          <a:noFill/>
        </p:spPr>
        <p:txBody>
          <a:bodyPr wrap="square">
            <a:spAutoFit/>
          </a:bodyPr>
          <a:lstStyle/>
          <a:p>
            <a:pPr marL="0" indent="0">
              <a:buNone/>
            </a:pPr>
            <a:r>
              <a:rPr lang="en-US" sz="1800" b="1" dirty="0"/>
              <a:t>                                                                        Name: Md. Abu </a:t>
            </a:r>
            <a:r>
              <a:rPr lang="en-US" sz="1800" b="1" dirty="0" err="1"/>
              <a:t>Hojifa</a:t>
            </a:r>
            <a:endParaRPr lang="en-US" sz="1800" b="1" dirty="0"/>
          </a:p>
          <a:p>
            <a:pPr marL="0" indent="0">
              <a:buNone/>
            </a:pPr>
            <a:r>
              <a:rPr lang="en-US" sz="1800" b="1" dirty="0"/>
              <a:t>                                                                        ID: 21-45081-2</a:t>
            </a:r>
          </a:p>
        </p:txBody>
      </p:sp>
    </p:spTree>
    <p:extLst>
      <p:ext uri="{BB962C8B-B14F-4D97-AF65-F5344CB8AC3E}">
        <p14:creationId xmlns:p14="http://schemas.microsoft.com/office/powerpoint/2010/main" val="1448074201"/>
      </p:ext>
    </p:extLst>
  </p:cSld>
  <p:clrMapOvr>
    <a:masterClrMapping/>
  </p:clrMapOvr>
  <mc:AlternateContent xmlns:mc="http://schemas.openxmlformats.org/markup-compatibility/2006" xmlns:p14="http://schemas.microsoft.com/office/powerpoint/2010/main">
    <mc:Choice Requires="p14">
      <p:transition spd="slow" p14:dur="2000" advTm="1634"/>
    </mc:Choice>
    <mc:Fallback xmlns="">
      <p:transition spd="slow" advTm="163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9D4D246-51AC-4DA7-89B9-F2AE87B20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4942C-6038-89DF-FBE5-D6F617046809}"/>
              </a:ext>
            </a:extLst>
          </p:cNvPr>
          <p:cNvSpPr>
            <a:spLocks noGrp="1"/>
          </p:cNvSpPr>
          <p:nvPr>
            <p:ph type="title"/>
          </p:nvPr>
        </p:nvSpPr>
        <p:spPr>
          <a:xfrm>
            <a:off x="6610350" y="1122362"/>
            <a:ext cx="4524375" cy="2862784"/>
          </a:xfrm>
        </p:spPr>
        <p:txBody>
          <a:bodyPr vert="horz" lIns="91440" tIns="45720" rIns="91440" bIns="45720" rtlCol="0" anchor="b">
            <a:normAutofit/>
          </a:bodyPr>
          <a:lstStyle/>
          <a:p>
            <a:pPr algn="ctr"/>
            <a:r>
              <a:rPr lang="en-US" kern="1200" dirty="0">
                <a:solidFill>
                  <a:schemeClr val="tx1"/>
                </a:solidFill>
                <a:latin typeface="+mj-lt"/>
                <a:ea typeface="+mj-ea"/>
                <a:cs typeface="+mj-cs"/>
              </a:rPr>
              <a:t>Thank You</a:t>
            </a:r>
          </a:p>
        </p:txBody>
      </p:sp>
      <p:pic>
        <p:nvPicPr>
          <p:cNvPr id="7" name="Graphic 6" descr="Right Double Quote">
            <a:extLst>
              <a:ext uri="{FF2B5EF4-FFF2-40B4-BE49-F238E27FC236}">
                <a16:creationId xmlns:a16="http://schemas.microsoft.com/office/drawing/2014/main" id="{58E7D19C-199A-9B3F-3DCC-46FD72A050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7288" y="714375"/>
            <a:ext cx="4095749" cy="4095749"/>
          </a:xfrm>
          <a:prstGeom prst="rect">
            <a:avLst/>
          </a:prstGeom>
        </p:spPr>
      </p:pic>
      <p:sp>
        <p:nvSpPr>
          <p:cNvPr id="12" name="Freeform: Shape 11">
            <a:extLst>
              <a:ext uri="{FF2B5EF4-FFF2-40B4-BE49-F238E27FC236}">
                <a16:creationId xmlns:a16="http://schemas.microsoft.com/office/drawing/2014/main" id="{CA63662A-EC3F-4AB7-ADE6-827AFF643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46494"/>
            <a:ext cx="12192000" cy="1711507"/>
          </a:xfrm>
          <a:custGeom>
            <a:avLst/>
            <a:gdLst>
              <a:gd name="connsiteX0" fmla="*/ 3618686 w 12192000"/>
              <a:gd name="connsiteY0" fmla="*/ 9 h 1711507"/>
              <a:gd name="connsiteX1" fmla="*/ 3615515 w 12192000"/>
              <a:gd name="connsiteY1" fmla="*/ 6781 h 1711507"/>
              <a:gd name="connsiteX2" fmla="*/ 3639273 w 12192000"/>
              <a:gd name="connsiteY2" fmla="*/ 17082 h 1711507"/>
              <a:gd name="connsiteX3" fmla="*/ 3816438 w 12192000"/>
              <a:gd name="connsiteY3" fmla="*/ 11885 h 1711507"/>
              <a:gd name="connsiteX4" fmla="*/ 3861692 w 12192000"/>
              <a:gd name="connsiteY4" fmla="*/ 15136 h 1711507"/>
              <a:gd name="connsiteX5" fmla="*/ 3901522 w 12192000"/>
              <a:gd name="connsiteY5" fmla="*/ 8648 h 1711507"/>
              <a:gd name="connsiteX6" fmla="*/ 3918041 w 12192000"/>
              <a:gd name="connsiteY6" fmla="*/ 12005 h 1711507"/>
              <a:gd name="connsiteX7" fmla="*/ 3920893 w 12192000"/>
              <a:gd name="connsiteY7" fmla="*/ 12687 h 1711507"/>
              <a:gd name="connsiteX8" fmla="*/ 3932294 w 12192000"/>
              <a:gd name="connsiteY8" fmla="*/ 13182 h 1711507"/>
              <a:gd name="connsiteX9" fmla="*/ 3935506 w 12192000"/>
              <a:gd name="connsiteY9" fmla="*/ 16111 h 1711507"/>
              <a:gd name="connsiteX10" fmla="*/ 3952666 w 12192000"/>
              <a:gd name="connsiteY10" fmla="*/ 18857 h 1711507"/>
              <a:gd name="connsiteX11" fmla="*/ 3973652 w 12192000"/>
              <a:gd name="connsiteY11" fmla="*/ 18988 h 1711507"/>
              <a:gd name="connsiteX12" fmla="*/ 4048209 w 12192000"/>
              <a:gd name="connsiteY12" fmla="*/ 19763 h 1711507"/>
              <a:gd name="connsiteX13" fmla="*/ 4060368 w 12192000"/>
              <a:gd name="connsiteY13" fmla="*/ 18179 h 1711507"/>
              <a:gd name="connsiteX14" fmla="*/ 4100056 w 12192000"/>
              <a:gd name="connsiteY14" fmla="*/ 20819 h 1711507"/>
              <a:gd name="connsiteX15" fmla="*/ 4135423 w 12192000"/>
              <a:gd name="connsiteY15" fmla="*/ 21413 h 1711507"/>
              <a:gd name="connsiteX16" fmla="*/ 4158339 w 12192000"/>
              <a:gd name="connsiteY16" fmla="*/ 20153 h 1711507"/>
              <a:gd name="connsiteX17" fmla="*/ 4164346 w 12192000"/>
              <a:gd name="connsiteY17" fmla="*/ 21197 h 1711507"/>
              <a:gd name="connsiteX18" fmla="*/ 4187422 w 12192000"/>
              <a:gd name="connsiteY18" fmla="*/ 21870 h 1711507"/>
              <a:gd name="connsiteX19" fmla="*/ 4199175 w 12192000"/>
              <a:gd name="connsiteY19" fmla="*/ 20323 h 1711507"/>
              <a:gd name="connsiteX20" fmla="*/ 4210776 w 12192000"/>
              <a:gd name="connsiteY20" fmla="*/ 23885 h 1711507"/>
              <a:gd name="connsiteX21" fmla="*/ 4213612 w 12192000"/>
              <a:gd name="connsiteY21" fmla="*/ 26494 h 1711507"/>
              <a:gd name="connsiteX22" fmla="*/ 4230032 w 12192000"/>
              <a:gd name="connsiteY22" fmla="*/ 25323 h 1711507"/>
              <a:gd name="connsiteX23" fmla="*/ 4243495 w 12192000"/>
              <a:gd name="connsiteY23" fmla="*/ 27873 h 1711507"/>
              <a:gd name="connsiteX24" fmla="*/ 4255230 w 12192000"/>
              <a:gd name="connsiteY24" fmla="*/ 26206 h 1711507"/>
              <a:gd name="connsiteX25" fmla="*/ 4260101 w 12192000"/>
              <a:gd name="connsiteY25" fmla="*/ 26581 h 1711507"/>
              <a:gd name="connsiteX26" fmla="*/ 4272208 w 12192000"/>
              <a:gd name="connsiteY26" fmla="*/ 27844 h 1711507"/>
              <a:gd name="connsiteX27" fmla="*/ 4293095 w 12192000"/>
              <a:gd name="connsiteY27" fmla="*/ 30648 h 1711507"/>
              <a:gd name="connsiteX28" fmla="*/ 4299612 w 12192000"/>
              <a:gd name="connsiteY28" fmla="*/ 31037 h 1711507"/>
              <a:gd name="connsiteX29" fmla="*/ 4313798 w 12192000"/>
              <a:gd name="connsiteY29" fmla="*/ 35326 h 1711507"/>
              <a:gd name="connsiteX30" fmla="*/ 4341261 w 12192000"/>
              <a:gd name="connsiteY30" fmla="*/ 38994 h 1711507"/>
              <a:gd name="connsiteX31" fmla="*/ 4389611 w 12192000"/>
              <a:gd name="connsiteY31" fmla="*/ 51789 h 1711507"/>
              <a:gd name="connsiteX32" fmla="*/ 4418032 w 12192000"/>
              <a:gd name="connsiteY32" fmla="*/ 57895 h 1711507"/>
              <a:gd name="connsiteX33" fmla="*/ 4437261 w 12192000"/>
              <a:gd name="connsiteY33" fmla="*/ 63523 h 1711507"/>
              <a:gd name="connsiteX34" fmla="*/ 4494016 w 12192000"/>
              <a:gd name="connsiteY34" fmla="*/ 71471 h 1711507"/>
              <a:gd name="connsiteX35" fmla="*/ 4591359 w 12192000"/>
              <a:gd name="connsiteY35" fmla="*/ 81979 h 1711507"/>
              <a:gd name="connsiteX36" fmla="*/ 4611294 w 12192000"/>
              <a:gd name="connsiteY36" fmla="*/ 84803 h 1711507"/>
              <a:gd name="connsiteX37" fmla="*/ 4625301 w 12192000"/>
              <a:gd name="connsiteY37" fmla="*/ 89562 h 1711507"/>
              <a:gd name="connsiteX38" fmla="*/ 4625823 w 12192000"/>
              <a:gd name="connsiteY38" fmla="*/ 92698 h 1711507"/>
              <a:gd name="connsiteX39" fmla="*/ 4636285 w 12192000"/>
              <a:gd name="connsiteY39" fmla="*/ 94625 h 1711507"/>
              <a:gd name="connsiteX40" fmla="*/ 4638414 w 12192000"/>
              <a:gd name="connsiteY40" fmla="*/ 95624 h 1711507"/>
              <a:gd name="connsiteX41" fmla="*/ 4651277 w 12192000"/>
              <a:gd name="connsiteY41" fmla="*/ 100870 h 1711507"/>
              <a:gd name="connsiteX42" fmla="*/ 4694983 w 12192000"/>
              <a:gd name="connsiteY42" fmla="*/ 99969 h 1711507"/>
              <a:gd name="connsiteX43" fmla="*/ 4735393 w 12192000"/>
              <a:gd name="connsiteY43" fmla="*/ 108813 h 1711507"/>
              <a:gd name="connsiteX44" fmla="*/ 4909198 w 12192000"/>
              <a:gd name="connsiteY44" fmla="*/ 126784 h 1711507"/>
              <a:gd name="connsiteX45" fmla="*/ 4922930 w 12192000"/>
              <a:gd name="connsiteY45" fmla="*/ 139415 h 1711507"/>
              <a:gd name="connsiteX46" fmla="*/ 4989481 w 12192000"/>
              <a:gd name="connsiteY46" fmla="*/ 150288 h 1711507"/>
              <a:gd name="connsiteX47" fmla="*/ 5113087 w 12192000"/>
              <a:gd name="connsiteY47" fmla="*/ 148610 h 1711507"/>
              <a:gd name="connsiteX48" fmla="*/ 5236517 w 12192000"/>
              <a:gd name="connsiteY48" fmla="*/ 167781 h 1711507"/>
              <a:gd name="connsiteX49" fmla="*/ 5250370 w 12192000"/>
              <a:gd name="connsiteY49" fmla="*/ 165256 h 1711507"/>
              <a:gd name="connsiteX50" fmla="*/ 5264562 w 12192000"/>
              <a:gd name="connsiteY50" fmla="*/ 164745 h 1711507"/>
              <a:gd name="connsiteX51" fmla="*/ 5265875 w 12192000"/>
              <a:gd name="connsiteY51" fmla="*/ 165382 h 1711507"/>
              <a:gd name="connsiteX52" fmla="*/ 5281111 w 12192000"/>
              <a:gd name="connsiteY52" fmla="*/ 166865 h 1711507"/>
              <a:gd name="connsiteX53" fmla="*/ 5285296 w 12192000"/>
              <a:gd name="connsiteY53" fmla="*/ 165793 h 1711507"/>
              <a:gd name="connsiteX54" fmla="*/ 5296016 w 12192000"/>
              <a:gd name="connsiteY54" fmla="*/ 166373 h 1711507"/>
              <a:gd name="connsiteX55" fmla="*/ 5317851 w 12192000"/>
              <a:gd name="connsiteY55" fmla="*/ 166333 h 1711507"/>
              <a:gd name="connsiteX56" fmla="*/ 5321263 w 12192000"/>
              <a:gd name="connsiteY56" fmla="*/ 167432 h 1711507"/>
              <a:gd name="connsiteX57" fmla="*/ 5353150 w 12192000"/>
              <a:gd name="connsiteY57" fmla="*/ 169097 h 1711507"/>
              <a:gd name="connsiteX58" fmla="*/ 5353271 w 12192000"/>
              <a:gd name="connsiteY58" fmla="*/ 169646 h 1711507"/>
              <a:gd name="connsiteX59" fmla="*/ 5360865 w 12192000"/>
              <a:gd name="connsiteY59" fmla="*/ 172409 h 1711507"/>
              <a:gd name="connsiteX60" fmla="*/ 5376106 w 12192000"/>
              <a:gd name="connsiteY60" fmla="*/ 176493 h 1711507"/>
              <a:gd name="connsiteX61" fmla="*/ 5407296 w 12192000"/>
              <a:gd name="connsiteY61" fmla="*/ 192407 h 1711507"/>
              <a:gd name="connsiteX62" fmla="*/ 5440501 w 12192000"/>
              <a:gd name="connsiteY62" fmla="*/ 194200 h 1711507"/>
              <a:gd name="connsiteX63" fmla="*/ 5447027 w 12192000"/>
              <a:gd name="connsiteY63" fmla="*/ 194849 h 1711507"/>
              <a:gd name="connsiteX64" fmla="*/ 5447092 w 12192000"/>
              <a:gd name="connsiteY64" fmla="*/ 194981 h 1711507"/>
              <a:gd name="connsiteX65" fmla="*/ 5453843 w 12192000"/>
              <a:gd name="connsiteY65" fmla="*/ 195901 h 1711507"/>
              <a:gd name="connsiteX66" fmla="*/ 5458922 w 12192000"/>
              <a:gd name="connsiteY66" fmla="*/ 196031 h 1711507"/>
              <a:gd name="connsiteX67" fmla="*/ 5471578 w 12192000"/>
              <a:gd name="connsiteY67" fmla="*/ 197289 h 1711507"/>
              <a:gd name="connsiteX68" fmla="*/ 5475501 w 12192000"/>
              <a:gd name="connsiteY68" fmla="*/ 198511 h 1711507"/>
              <a:gd name="connsiteX69" fmla="*/ 5476431 w 12192000"/>
              <a:gd name="connsiteY69" fmla="*/ 200133 h 1711507"/>
              <a:gd name="connsiteX70" fmla="*/ 5477673 w 12192000"/>
              <a:gd name="connsiteY70" fmla="*/ 200086 h 1711507"/>
              <a:gd name="connsiteX71" fmla="*/ 5499107 w 12192000"/>
              <a:gd name="connsiteY71" fmla="*/ 206450 h 1711507"/>
              <a:gd name="connsiteX72" fmla="*/ 5549773 w 12192000"/>
              <a:gd name="connsiteY72" fmla="*/ 216212 h 1711507"/>
              <a:gd name="connsiteX73" fmla="*/ 5579798 w 12192000"/>
              <a:gd name="connsiteY73" fmla="*/ 219974 h 1711507"/>
              <a:gd name="connsiteX74" fmla="*/ 5660945 w 12192000"/>
              <a:gd name="connsiteY74" fmla="*/ 232281 h 1711507"/>
              <a:gd name="connsiteX75" fmla="*/ 5741550 w 12192000"/>
              <a:gd name="connsiteY75" fmla="*/ 246153 h 1711507"/>
              <a:gd name="connsiteX76" fmla="*/ 5777092 w 12192000"/>
              <a:gd name="connsiteY76" fmla="*/ 261598 h 1711507"/>
              <a:gd name="connsiteX77" fmla="*/ 5781696 w 12192000"/>
              <a:gd name="connsiteY77" fmla="*/ 262413 h 1711507"/>
              <a:gd name="connsiteX78" fmla="*/ 5794572 w 12192000"/>
              <a:gd name="connsiteY78" fmla="*/ 262404 h 1711507"/>
              <a:gd name="connsiteX79" fmla="*/ 5799466 w 12192000"/>
              <a:gd name="connsiteY79" fmla="*/ 262032 h 1711507"/>
              <a:gd name="connsiteX80" fmla="*/ 5806515 w 12192000"/>
              <a:gd name="connsiteY80" fmla="*/ 262272 h 1711507"/>
              <a:gd name="connsiteX81" fmla="*/ 5806675 w 12192000"/>
              <a:gd name="connsiteY81" fmla="*/ 262396 h 1711507"/>
              <a:gd name="connsiteX82" fmla="*/ 5813312 w 12192000"/>
              <a:gd name="connsiteY82" fmla="*/ 262391 h 1711507"/>
              <a:gd name="connsiteX83" fmla="*/ 5845991 w 12192000"/>
              <a:gd name="connsiteY83" fmla="*/ 260887 h 1711507"/>
              <a:gd name="connsiteX84" fmla="*/ 5887151 w 12192000"/>
              <a:gd name="connsiteY84" fmla="*/ 273454 h 1711507"/>
              <a:gd name="connsiteX85" fmla="*/ 5904546 w 12192000"/>
              <a:gd name="connsiteY85" fmla="*/ 275966 h 1711507"/>
              <a:gd name="connsiteX86" fmla="*/ 5913749 w 12192000"/>
              <a:gd name="connsiteY86" fmla="*/ 277935 h 1711507"/>
              <a:gd name="connsiteX87" fmla="*/ 5914266 w 12192000"/>
              <a:gd name="connsiteY87" fmla="*/ 278461 h 1711507"/>
              <a:gd name="connsiteX88" fmla="*/ 5945601 w 12192000"/>
              <a:gd name="connsiteY88" fmla="*/ 276962 h 1711507"/>
              <a:gd name="connsiteX89" fmla="*/ 5949632 w 12192000"/>
              <a:gd name="connsiteY89" fmla="*/ 277705 h 1711507"/>
              <a:gd name="connsiteX90" fmla="*/ 5970223 w 12192000"/>
              <a:gd name="connsiteY90" fmla="*/ 275521 h 1711507"/>
              <a:gd name="connsiteX91" fmla="*/ 5980773 w 12192000"/>
              <a:gd name="connsiteY91" fmla="*/ 275035 h 1711507"/>
              <a:gd name="connsiteX92" fmla="*/ 5983935 w 12192000"/>
              <a:gd name="connsiteY92" fmla="*/ 273570 h 1711507"/>
              <a:gd name="connsiteX93" fmla="*/ 5999415 w 12192000"/>
              <a:gd name="connsiteY93" fmla="*/ 273529 h 1711507"/>
              <a:gd name="connsiteX94" fmla="*/ 6001125 w 12192000"/>
              <a:gd name="connsiteY94" fmla="*/ 274024 h 1711507"/>
              <a:gd name="connsiteX95" fmla="*/ 6014148 w 12192000"/>
              <a:gd name="connsiteY95" fmla="*/ 272127 h 1711507"/>
              <a:gd name="connsiteX96" fmla="*/ 6025373 w 12192000"/>
              <a:gd name="connsiteY96" fmla="*/ 268284 h 1711507"/>
              <a:gd name="connsiteX97" fmla="*/ 6156029 w 12192000"/>
              <a:gd name="connsiteY97" fmla="*/ 274980 h 1711507"/>
              <a:gd name="connsiteX98" fmla="*/ 6280339 w 12192000"/>
              <a:gd name="connsiteY98" fmla="*/ 272818 h 1711507"/>
              <a:gd name="connsiteX99" fmla="*/ 6405968 w 12192000"/>
              <a:gd name="connsiteY99" fmla="*/ 276370 h 1711507"/>
              <a:gd name="connsiteX100" fmla="*/ 6541963 w 12192000"/>
              <a:gd name="connsiteY100" fmla="*/ 276934 h 1711507"/>
              <a:gd name="connsiteX101" fmla="*/ 6586627 w 12192000"/>
              <a:gd name="connsiteY101" fmla="*/ 281649 h 1711507"/>
              <a:gd name="connsiteX102" fmla="*/ 6627238 w 12192000"/>
              <a:gd name="connsiteY102" fmla="*/ 276465 h 1711507"/>
              <a:gd name="connsiteX103" fmla="*/ 6643243 w 12192000"/>
              <a:gd name="connsiteY103" fmla="*/ 280354 h 1711507"/>
              <a:gd name="connsiteX104" fmla="*/ 6645989 w 12192000"/>
              <a:gd name="connsiteY104" fmla="*/ 281125 h 1711507"/>
              <a:gd name="connsiteX105" fmla="*/ 6657286 w 12192000"/>
              <a:gd name="connsiteY105" fmla="*/ 281990 h 1711507"/>
              <a:gd name="connsiteX106" fmla="*/ 6660086 w 12192000"/>
              <a:gd name="connsiteY106" fmla="*/ 285020 h 1711507"/>
              <a:gd name="connsiteX107" fmla="*/ 6797366 w 12192000"/>
              <a:gd name="connsiteY107" fmla="*/ 289881 h 1711507"/>
              <a:gd name="connsiteX108" fmla="*/ 6856808 w 12192000"/>
              <a:gd name="connsiteY108" fmla="*/ 292107 h 1711507"/>
              <a:gd name="connsiteX109" fmla="*/ 6879107 w 12192000"/>
              <a:gd name="connsiteY109" fmla="*/ 295746 h 1711507"/>
              <a:gd name="connsiteX110" fmla="*/ 6965507 w 12192000"/>
              <a:gd name="connsiteY110" fmla="*/ 306764 h 1711507"/>
              <a:gd name="connsiteX111" fmla="*/ 7039877 w 12192000"/>
              <a:gd name="connsiteY111" fmla="*/ 313504 h 1711507"/>
              <a:gd name="connsiteX112" fmla="*/ 7095242 w 12192000"/>
              <a:gd name="connsiteY112" fmla="*/ 306489 h 1711507"/>
              <a:gd name="connsiteX113" fmla="*/ 7099839 w 12192000"/>
              <a:gd name="connsiteY113" fmla="*/ 308775 h 1711507"/>
              <a:gd name="connsiteX114" fmla="*/ 7137466 w 12192000"/>
              <a:gd name="connsiteY114" fmla="*/ 309750 h 1711507"/>
              <a:gd name="connsiteX115" fmla="*/ 7270499 w 12192000"/>
              <a:gd name="connsiteY115" fmla="*/ 298777 h 1711507"/>
              <a:gd name="connsiteX116" fmla="*/ 7343995 w 12192000"/>
              <a:gd name="connsiteY116" fmla="*/ 301078 h 1711507"/>
              <a:gd name="connsiteX117" fmla="*/ 7369884 w 12192000"/>
              <a:gd name="connsiteY117" fmla="*/ 304215 h 1711507"/>
              <a:gd name="connsiteX118" fmla="*/ 7413269 w 12192000"/>
              <a:gd name="connsiteY118" fmla="*/ 309326 h 1711507"/>
              <a:gd name="connsiteX119" fmla="*/ 7445210 w 12192000"/>
              <a:gd name="connsiteY119" fmla="*/ 318858 h 1711507"/>
              <a:gd name="connsiteX120" fmla="*/ 7481682 w 12192000"/>
              <a:gd name="connsiteY120" fmla="*/ 320869 h 1711507"/>
              <a:gd name="connsiteX121" fmla="*/ 7490783 w 12192000"/>
              <a:gd name="connsiteY121" fmla="*/ 313947 h 1711507"/>
              <a:gd name="connsiteX122" fmla="*/ 7529590 w 12192000"/>
              <a:gd name="connsiteY122" fmla="*/ 318495 h 1711507"/>
              <a:gd name="connsiteX123" fmla="*/ 7588393 w 12192000"/>
              <a:gd name="connsiteY123" fmla="*/ 326205 h 1711507"/>
              <a:gd name="connsiteX124" fmla="*/ 7622470 w 12192000"/>
              <a:gd name="connsiteY124" fmla="*/ 328743 h 1711507"/>
              <a:gd name="connsiteX125" fmla="*/ 7715372 w 12192000"/>
              <a:gd name="connsiteY125" fmla="*/ 337749 h 1711507"/>
              <a:gd name="connsiteX126" fmla="*/ 7808289 w 12192000"/>
              <a:gd name="connsiteY126" fmla="*/ 348348 h 1711507"/>
              <a:gd name="connsiteX127" fmla="*/ 7862569 w 12192000"/>
              <a:gd name="connsiteY127" fmla="*/ 363542 h 1711507"/>
              <a:gd name="connsiteX128" fmla="*/ 7939030 w 12192000"/>
              <a:gd name="connsiteY128" fmla="*/ 371291 h 1711507"/>
              <a:gd name="connsiteX129" fmla="*/ 7951716 w 12192000"/>
              <a:gd name="connsiteY129" fmla="*/ 373895 h 1711507"/>
              <a:gd name="connsiteX130" fmla="*/ 8041855 w 12192000"/>
              <a:gd name="connsiteY130" fmla="*/ 385867 h 1711507"/>
              <a:gd name="connsiteX131" fmla="*/ 8049093 w 12192000"/>
              <a:gd name="connsiteY131" fmla="*/ 386199 h 1711507"/>
              <a:gd name="connsiteX132" fmla="*/ 8055948 w 12192000"/>
              <a:gd name="connsiteY132" fmla="*/ 382442 h 1711507"/>
              <a:gd name="connsiteX133" fmla="*/ 8071087 w 12192000"/>
              <a:gd name="connsiteY133" fmla="*/ 384679 h 1711507"/>
              <a:gd name="connsiteX134" fmla="*/ 8132179 w 12192000"/>
              <a:gd name="connsiteY134" fmla="*/ 387665 h 1711507"/>
              <a:gd name="connsiteX135" fmla="*/ 8221961 w 12192000"/>
              <a:gd name="connsiteY135" fmla="*/ 397778 h 1711507"/>
              <a:gd name="connsiteX136" fmla="*/ 8272781 w 12192000"/>
              <a:gd name="connsiteY136" fmla="*/ 397667 h 1711507"/>
              <a:gd name="connsiteX137" fmla="*/ 8412641 w 12192000"/>
              <a:gd name="connsiteY137" fmla="*/ 403819 h 1711507"/>
              <a:gd name="connsiteX138" fmla="*/ 8536583 w 12192000"/>
              <a:gd name="connsiteY138" fmla="*/ 422661 h 1711507"/>
              <a:gd name="connsiteX139" fmla="*/ 8756784 w 12192000"/>
              <a:gd name="connsiteY139" fmla="*/ 455352 h 1711507"/>
              <a:gd name="connsiteX140" fmla="*/ 8776743 w 12192000"/>
              <a:gd name="connsiteY140" fmla="*/ 460443 h 1711507"/>
              <a:gd name="connsiteX141" fmla="*/ 8802402 w 12192000"/>
              <a:gd name="connsiteY141" fmla="*/ 454614 h 1711507"/>
              <a:gd name="connsiteX142" fmla="*/ 8905057 w 12192000"/>
              <a:gd name="connsiteY142" fmla="*/ 429955 h 1711507"/>
              <a:gd name="connsiteX143" fmla="*/ 8983190 w 12192000"/>
              <a:gd name="connsiteY143" fmla="*/ 416520 h 1711507"/>
              <a:gd name="connsiteX144" fmla="*/ 9089879 w 12192000"/>
              <a:gd name="connsiteY144" fmla="*/ 408821 h 1711507"/>
              <a:gd name="connsiteX145" fmla="*/ 9151944 w 12192000"/>
              <a:gd name="connsiteY145" fmla="*/ 398641 h 1711507"/>
              <a:gd name="connsiteX146" fmla="*/ 9265240 w 12192000"/>
              <a:gd name="connsiteY146" fmla="*/ 380170 h 1711507"/>
              <a:gd name="connsiteX147" fmla="*/ 9387162 w 12192000"/>
              <a:gd name="connsiteY147" fmla="*/ 357390 h 1711507"/>
              <a:gd name="connsiteX148" fmla="*/ 9469688 w 12192000"/>
              <a:gd name="connsiteY148" fmla="*/ 358349 h 1711507"/>
              <a:gd name="connsiteX149" fmla="*/ 9632016 w 12192000"/>
              <a:gd name="connsiteY149" fmla="*/ 317808 h 1711507"/>
              <a:gd name="connsiteX150" fmla="*/ 9728860 w 12192000"/>
              <a:gd name="connsiteY150" fmla="*/ 281003 h 1711507"/>
              <a:gd name="connsiteX151" fmla="*/ 9756036 w 12192000"/>
              <a:gd name="connsiteY151" fmla="*/ 274380 h 1711507"/>
              <a:gd name="connsiteX152" fmla="*/ 10047102 w 12192000"/>
              <a:gd name="connsiteY152" fmla="*/ 253749 h 1711507"/>
              <a:gd name="connsiteX153" fmla="*/ 10194455 w 12192000"/>
              <a:gd name="connsiteY153" fmla="*/ 229045 h 1711507"/>
              <a:gd name="connsiteX154" fmla="*/ 10334082 w 12192000"/>
              <a:gd name="connsiteY154" fmla="*/ 214808 h 1711507"/>
              <a:gd name="connsiteX155" fmla="*/ 10428552 w 12192000"/>
              <a:gd name="connsiteY155" fmla="*/ 193667 h 1711507"/>
              <a:gd name="connsiteX156" fmla="*/ 10456642 w 12192000"/>
              <a:gd name="connsiteY156" fmla="*/ 192465 h 1711507"/>
              <a:gd name="connsiteX157" fmla="*/ 10503257 w 12192000"/>
              <a:gd name="connsiteY157" fmla="*/ 193504 h 1711507"/>
              <a:gd name="connsiteX158" fmla="*/ 10572019 w 12192000"/>
              <a:gd name="connsiteY158" fmla="*/ 175637 h 1711507"/>
              <a:gd name="connsiteX159" fmla="*/ 10753815 w 12192000"/>
              <a:gd name="connsiteY159" fmla="*/ 153380 h 1711507"/>
              <a:gd name="connsiteX160" fmla="*/ 10945651 w 12192000"/>
              <a:gd name="connsiteY160" fmla="*/ 98004 h 1711507"/>
              <a:gd name="connsiteX161" fmla="*/ 11140131 w 12192000"/>
              <a:gd name="connsiteY161" fmla="*/ 99231 h 1711507"/>
              <a:gd name="connsiteX162" fmla="*/ 11254060 w 12192000"/>
              <a:gd name="connsiteY162" fmla="*/ 110060 h 1711507"/>
              <a:gd name="connsiteX163" fmla="*/ 11368451 w 12192000"/>
              <a:gd name="connsiteY163" fmla="*/ 132281 h 1711507"/>
              <a:gd name="connsiteX164" fmla="*/ 11528203 w 12192000"/>
              <a:gd name="connsiteY164" fmla="*/ 134254 h 1711507"/>
              <a:gd name="connsiteX165" fmla="*/ 11671811 w 12192000"/>
              <a:gd name="connsiteY165" fmla="*/ 116325 h 1711507"/>
              <a:gd name="connsiteX166" fmla="*/ 11706787 w 12192000"/>
              <a:gd name="connsiteY166" fmla="*/ 120897 h 1711507"/>
              <a:gd name="connsiteX167" fmla="*/ 11754751 w 12192000"/>
              <a:gd name="connsiteY167" fmla="*/ 132799 h 1711507"/>
              <a:gd name="connsiteX168" fmla="*/ 11917396 w 12192000"/>
              <a:gd name="connsiteY168" fmla="*/ 115212 h 1711507"/>
              <a:gd name="connsiteX169" fmla="*/ 12072164 w 12192000"/>
              <a:gd name="connsiteY169" fmla="*/ 83291 h 1711507"/>
              <a:gd name="connsiteX170" fmla="*/ 12103507 w 12192000"/>
              <a:gd name="connsiteY170" fmla="*/ 98946 h 1711507"/>
              <a:gd name="connsiteX171" fmla="*/ 12181097 w 12192000"/>
              <a:gd name="connsiteY171" fmla="*/ 101695 h 1711507"/>
              <a:gd name="connsiteX172" fmla="*/ 12192000 w 12192000"/>
              <a:gd name="connsiteY172" fmla="*/ 94466 h 1711507"/>
              <a:gd name="connsiteX173" fmla="*/ 12183005 w 12192000"/>
              <a:gd name="connsiteY173" fmla="*/ 1711507 h 1711507"/>
              <a:gd name="connsiteX174" fmla="*/ 0 w 12192000"/>
              <a:gd name="connsiteY174" fmla="*/ 1711507 h 1711507"/>
              <a:gd name="connsiteX175" fmla="*/ 0 w 12192000"/>
              <a:gd name="connsiteY175" fmla="*/ 255071 h 1711507"/>
              <a:gd name="connsiteX176" fmla="*/ 3420 w 12192000"/>
              <a:gd name="connsiteY176" fmla="*/ 254580 h 1711507"/>
              <a:gd name="connsiteX177" fmla="*/ 69321 w 12192000"/>
              <a:gd name="connsiteY177" fmla="*/ 248222 h 1711507"/>
              <a:gd name="connsiteX178" fmla="*/ 150147 w 12192000"/>
              <a:gd name="connsiteY178" fmla="*/ 225345 h 1711507"/>
              <a:gd name="connsiteX179" fmla="*/ 179293 w 12192000"/>
              <a:gd name="connsiteY179" fmla="*/ 223202 h 1711507"/>
              <a:gd name="connsiteX180" fmla="*/ 178234 w 12192000"/>
              <a:gd name="connsiteY180" fmla="*/ 219154 h 1711507"/>
              <a:gd name="connsiteX181" fmla="*/ 189061 w 12192000"/>
              <a:gd name="connsiteY181" fmla="*/ 218856 h 1711507"/>
              <a:gd name="connsiteX182" fmla="*/ 213227 w 12192000"/>
              <a:gd name="connsiteY182" fmla="*/ 218757 h 1711507"/>
              <a:gd name="connsiteX183" fmla="*/ 285592 w 12192000"/>
              <a:gd name="connsiteY183" fmla="*/ 217634 h 1711507"/>
              <a:gd name="connsiteX184" fmla="*/ 305337 w 12192000"/>
              <a:gd name="connsiteY184" fmla="*/ 209871 h 1711507"/>
              <a:gd name="connsiteX185" fmla="*/ 324014 w 12192000"/>
              <a:gd name="connsiteY185" fmla="*/ 209750 h 1711507"/>
              <a:gd name="connsiteX186" fmla="*/ 432328 w 12192000"/>
              <a:gd name="connsiteY186" fmla="*/ 199346 h 1711507"/>
              <a:gd name="connsiteX187" fmla="*/ 447220 w 12192000"/>
              <a:gd name="connsiteY187" fmla="*/ 198569 h 1711507"/>
              <a:gd name="connsiteX188" fmla="*/ 455286 w 12192000"/>
              <a:gd name="connsiteY188" fmla="*/ 195079 h 1711507"/>
              <a:gd name="connsiteX189" fmla="*/ 484167 w 12192000"/>
              <a:gd name="connsiteY189" fmla="*/ 194386 h 1711507"/>
              <a:gd name="connsiteX190" fmla="*/ 485503 w 12192000"/>
              <a:gd name="connsiteY190" fmla="*/ 192401 h 1711507"/>
              <a:gd name="connsiteX191" fmla="*/ 580435 w 12192000"/>
              <a:gd name="connsiteY191" fmla="*/ 175350 h 1711507"/>
              <a:gd name="connsiteX192" fmla="*/ 596700 w 12192000"/>
              <a:gd name="connsiteY192" fmla="*/ 172535 h 1711507"/>
              <a:gd name="connsiteX193" fmla="*/ 610753 w 12192000"/>
              <a:gd name="connsiteY193" fmla="*/ 173388 h 1711507"/>
              <a:gd name="connsiteX194" fmla="*/ 688558 w 12192000"/>
              <a:gd name="connsiteY194" fmla="*/ 170954 h 1711507"/>
              <a:gd name="connsiteX195" fmla="*/ 707065 w 12192000"/>
              <a:gd name="connsiteY195" fmla="*/ 172449 h 1711507"/>
              <a:gd name="connsiteX196" fmla="*/ 714847 w 12192000"/>
              <a:gd name="connsiteY196" fmla="*/ 175603 h 1711507"/>
              <a:gd name="connsiteX197" fmla="*/ 744973 w 12192000"/>
              <a:gd name="connsiteY197" fmla="*/ 169641 h 1711507"/>
              <a:gd name="connsiteX198" fmla="*/ 791456 w 12192000"/>
              <a:gd name="connsiteY198" fmla="*/ 165556 h 1711507"/>
              <a:gd name="connsiteX199" fmla="*/ 813549 w 12192000"/>
              <a:gd name="connsiteY199" fmla="*/ 162607 h 1711507"/>
              <a:gd name="connsiteX200" fmla="*/ 831374 w 12192000"/>
              <a:gd name="connsiteY200" fmla="*/ 164398 h 1711507"/>
              <a:gd name="connsiteX201" fmla="*/ 932814 w 12192000"/>
              <a:gd name="connsiteY201" fmla="*/ 164851 h 1711507"/>
              <a:gd name="connsiteX202" fmla="*/ 956140 w 12192000"/>
              <a:gd name="connsiteY202" fmla="*/ 167695 h 1711507"/>
              <a:gd name="connsiteX203" fmla="*/ 967195 w 12192000"/>
              <a:gd name="connsiteY203" fmla="*/ 173365 h 1711507"/>
              <a:gd name="connsiteX204" fmla="*/ 975858 w 12192000"/>
              <a:gd name="connsiteY204" fmla="*/ 171344 h 1711507"/>
              <a:gd name="connsiteX205" fmla="*/ 1037215 w 12192000"/>
              <a:gd name="connsiteY205" fmla="*/ 171142 h 1711507"/>
              <a:gd name="connsiteX206" fmla="*/ 1077240 w 12192000"/>
              <a:gd name="connsiteY206" fmla="*/ 170494 h 1711507"/>
              <a:gd name="connsiteX207" fmla="*/ 1079673 w 12192000"/>
              <a:gd name="connsiteY207" fmla="*/ 162709 h 1711507"/>
              <a:gd name="connsiteX208" fmla="*/ 1115314 w 12192000"/>
              <a:gd name="connsiteY208" fmla="*/ 159936 h 1711507"/>
              <a:gd name="connsiteX209" fmla="*/ 1153296 w 12192000"/>
              <a:gd name="connsiteY209" fmla="*/ 164932 h 1711507"/>
              <a:gd name="connsiteX210" fmla="*/ 1198064 w 12192000"/>
              <a:gd name="connsiteY210" fmla="*/ 164232 h 1711507"/>
              <a:gd name="connsiteX211" fmla="*/ 1224852 w 12192000"/>
              <a:gd name="connsiteY211" fmla="*/ 163898 h 1711507"/>
              <a:gd name="connsiteX212" fmla="*/ 1295159 w 12192000"/>
              <a:gd name="connsiteY212" fmla="*/ 156638 h 1711507"/>
              <a:gd name="connsiteX213" fmla="*/ 1409235 w 12192000"/>
              <a:gd name="connsiteY213" fmla="*/ 129033 h 1711507"/>
              <a:gd name="connsiteX214" fmla="*/ 1445051 w 12192000"/>
              <a:gd name="connsiteY214" fmla="*/ 125121 h 1711507"/>
              <a:gd name="connsiteX215" fmla="*/ 1451312 w 12192000"/>
              <a:gd name="connsiteY215" fmla="*/ 126712 h 1711507"/>
              <a:gd name="connsiteX216" fmla="*/ 1629619 w 12192000"/>
              <a:gd name="connsiteY216" fmla="*/ 110134 h 1711507"/>
              <a:gd name="connsiteX217" fmla="*/ 1661522 w 12192000"/>
              <a:gd name="connsiteY217" fmla="*/ 109162 h 1711507"/>
              <a:gd name="connsiteX218" fmla="*/ 1685412 w 12192000"/>
              <a:gd name="connsiteY218" fmla="*/ 109769 h 1711507"/>
              <a:gd name="connsiteX219" fmla="*/ 1742589 w 12192000"/>
              <a:gd name="connsiteY219" fmla="*/ 104247 h 1711507"/>
              <a:gd name="connsiteX220" fmla="*/ 1835848 w 12192000"/>
              <a:gd name="connsiteY220" fmla="*/ 92140 h 1711507"/>
              <a:gd name="connsiteX221" fmla="*/ 1855984 w 12192000"/>
              <a:gd name="connsiteY221" fmla="*/ 90226 h 1711507"/>
              <a:gd name="connsiteX222" fmla="*/ 1874399 w 12192000"/>
              <a:gd name="connsiteY222" fmla="*/ 91225 h 1711507"/>
              <a:gd name="connsiteX223" fmla="*/ 1879635 w 12192000"/>
              <a:gd name="connsiteY223" fmla="*/ 93758 h 1711507"/>
              <a:gd name="connsiteX224" fmla="*/ 1890889 w 12192000"/>
              <a:gd name="connsiteY224" fmla="*/ 93131 h 1711507"/>
              <a:gd name="connsiteX225" fmla="*/ 1894113 w 12192000"/>
              <a:gd name="connsiteY225" fmla="*/ 93516 h 1711507"/>
              <a:gd name="connsiteX226" fmla="*/ 1912372 w 12192000"/>
              <a:gd name="connsiteY226" fmla="*/ 95171 h 1711507"/>
              <a:gd name="connsiteX227" fmla="*/ 1945597 w 12192000"/>
              <a:gd name="connsiteY227" fmla="*/ 84991 h 1711507"/>
              <a:gd name="connsiteX228" fmla="*/ 1991209 w 12192000"/>
              <a:gd name="connsiteY228" fmla="*/ 83748 h 1711507"/>
              <a:gd name="connsiteX229" fmla="*/ 2156507 w 12192000"/>
              <a:gd name="connsiteY229" fmla="*/ 61462 h 1711507"/>
              <a:gd name="connsiteX230" fmla="*/ 2186821 w 12192000"/>
              <a:gd name="connsiteY230" fmla="*/ 69164 h 1711507"/>
              <a:gd name="connsiteX231" fmla="*/ 2256258 w 12192000"/>
              <a:gd name="connsiteY231" fmla="*/ 63999 h 1711507"/>
              <a:gd name="connsiteX232" fmla="*/ 2351561 w 12192000"/>
              <a:gd name="connsiteY232" fmla="*/ 35946 h 1711507"/>
              <a:gd name="connsiteX233" fmla="*/ 2478810 w 12192000"/>
              <a:gd name="connsiteY233" fmla="*/ 25528 h 1711507"/>
              <a:gd name="connsiteX234" fmla="*/ 2485897 w 12192000"/>
              <a:gd name="connsiteY234" fmla="*/ 20412 h 1711507"/>
              <a:gd name="connsiteX235" fmla="*/ 2496348 w 12192000"/>
              <a:gd name="connsiteY235" fmla="*/ 16923 h 1711507"/>
              <a:gd name="connsiteX236" fmla="*/ 2498368 w 12192000"/>
              <a:gd name="connsiteY236" fmla="*/ 17177 h 1711507"/>
              <a:gd name="connsiteX237" fmla="*/ 2512719 w 12192000"/>
              <a:gd name="connsiteY237" fmla="*/ 15144 h 1711507"/>
              <a:gd name="connsiteX238" fmla="*/ 2514380 w 12192000"/>
              <a:gd name="connsiteY238" fmla="*/ 13338 h 1711507"/>
              <a:gd name="connsiteX239" fmla="*/ 2523761 w 12192000"/>
              <a:gd name="connsiteY239" fmla="*/ 11517 h 1711507"/>
              <a:gd name="connsiteX240" fmla="*/ 2540995 w 12192000"/>
              <a:gd name="connsiteY240" fmla="*/ 6780 h 1711507"/>
              <a:gd name="connsiteX241" fmla="*/ 2545390 w 12192000"/>
              <a:gd name="connsiteY241" fmla="*/ 6972 h 1711507"/>
              <a:gd name="connsiteX242" fmla="*/ 2573204 w 12192000"/>
              <a:gd name="connsiteY242" fmla="*/ 1504 h 1711507"/>
              <a:gd name="connsiteX243" fmla="*/ 2574142 w 12192000"/>
              <a:gd name="connsiteY243" fmla="*/ 1942 h 1711507"/>
              <a:gd name="connsiteX244" fmla="*/ 2584407 w 12192000"/>
              <a:gd name="connsiteY244" fmla="*/ 2638 h 1711507"/>
              <a:gd name="connsiteX245" fmla="*/ 2602759 w 12192000"/>
              <a:gd name="connsiteY245" fmla="*/ 2800 h 1711507"/>
              <a:gd name="connsiteX246" fmla="*/ 2651951 w 12192000"/>
              <a:gd name="connsiteY246" fmla="*/ 9510 h 1711507"/>
              <a:gd name="connsiteX247" fmla="*/ 2681011 w 12192000"/>
              <a:gd name="connsiteY247" fmla="*/ 3867 h 1711507"/>
              <a:gd name="connsiteX248" fmla="*/ 2762980 w 12192000"/>
              <a:gd name="connsiteY248" fmla="*/ 3009 h 1711507"/>
              <a:gd name="connsiteX249" fmla="*/ 2848823 w 12192000"/>
              <a:gd name="connsiteY249" fmla="*/ 13028 h 1711507"/>
              <a:gd name="connsiteX250" fmla="*/ 2934945 w 12192000"/>
              <a:gd name="connsiteY250" fmla="*/ 14344 h 1711507"/>
              <a:gd name="connsiteX251" fmla="*/ 2966127 w 12192000"/>
              <a:gd name="connsiteY251" fmla="*/ 14075 h 1711507"/>
              <a:gd name="connsiteX252" fmla="*/ 3021708 w 12192000"/>
              <a:gd name="connsiteY252" fmla="*/ 16882 h 1711507"/>
              <a:gd name="connsiteX253" fmla="*/ 3047165 w 12192000"/>
              <a:gd name="connsiteY253" fmla="*/ 20204 h 1711507"/>
              <a:gd name="connsiteX254" fmla="*/ 3048281 w 12192000"/>
              <a:gd name="connsiteY254" fmla="*/ 19999 h 1711507"/>
              <a:gd name="connsiteX255" fmla="*/ 3050556 w 12192000"/>
              <a:gd name="connsiteY255" fmla="*/ 21430 h 1711507"/>
              <a:gd name="connsiteX256" fmla="*/ 3055266 w 12192000"/>
              <a:gd name="connsiteY256" fmla="*/ 22091 h 1711507"/>
              <a:gd name="connsiteX257" fmla="*/ 3068122 w 12192000"/>
              <a:gd name="connsiteY257" fmla="*/ 21666 h 1711507"/>
              <a:gd name="connsiteX258" fmla="*/ 3072957 w 12192000"/>
              <a:gd name="connsiteY258" fmla="*/ 21137 h 1711507"/>
              <a:gd name="connsiteX259" fmla="*/ 3080031 w 12192000"/>
              <a:gd name="connsiteY259" fmla="*/ 21146 h 1711507"/>
              <a:gd name="connsiteX260" fmla="*/ 3080208 w 12192000"/>
              <a:gd name="connsiteY260" fmla="*/ 21264 h 1711507"/>
              <a:gd name="connsiteX261" fmla="*/ 3086834 w 12192000"/>
              <a:gd name="connsiteY261" fmla="*/ 21045 h 1711507"/>
              <a:gd name="connsiteX262" fmla="*/ 3119255 w 12192000"/>
              <a:gd name="connsiteY262" fmla="*/ 18484 h 1711507"/>
              <a:gd name="connsiteX263" fmla="*/ 3162097 w 12192000"/>
              <a:gd name="connsiteY263" fmla="*/ 29675 h 1711507"/>
              <a:gd name="connsiteX264" fmla="*/ 3179814 w 12192000"/>
              <a:gd name="connsiteY264" fmla="*/ 31616 h 1711507"/>
              <a:gd name="connsiteX265" fmla="*/ 3189277 w 12192000"/>
              <a:gd name="connsiteY265" fmla="*/ 33278 h 1711507"/>
              <a:gd name="connsiteX266" fmla="*/ 3189864 w 12192000"/>
              <a:gd name="connsiteY266" fmla="*/ 33787 h 1711507"/>
              <a:gd name="connsiteX267" fmla="*/ 3220947 w 12192000"/>
              <a:gd name="connsiteY267" fmla="*/ 31275 h 1711507"/>
              <a:gd name="connsiteX268" fmla="*/ 3225074 w 12192000"/>
              <a:gd name="connsiteY268" fmla="*/ 31886 h 1711507"/>
              <a:gd name="connsiteX269" fmla="*/ 3245333 w 12192000"/>
              <a:gd name="connsiteY269" fmla="*/ 29038 h 1711507"/>
              <a:gd name="connsiteX270" fmla="*/ 3255801 w 12192000"/>
              <a:gd name="connsiteY270" fmla="*/ 28213 h 1711507"/>
              <a:gd name="connsiteX271" fmla="*/ 3258758 w 12192000"/>
              <a:gd name="connsiteY271" fmla="*/ 26649 h 1711507"/>
              <a:gd name="connsiteX272" fmla="*/ 3274206 w 12192000"/>
              <a:gd name="connsiteY272" fmla="*/ 26105 h 1711507"/>
              <a:gd name="connsiteX273" fmla="*/ 3275983 w 12192000"/>
              <a:gd name="connsiteY273" fmla="*/ 26544 h 1711507"/>
              <a:gd name="connsiteX274" fmla="*/ 3288723 w 12192000"/>
              <a:gd name="connsiteY274" fmla="*/ 24230 h 1711507"/>
              <a:gd name="connsiteX275" fmla="*/ 3299399 w 12192000"/>
              <a:gd name="connsiteY275" fmla="*/ 20035 h 1711507"/>
              <a:gd name="connsiteX276" fmla="*/ 3430794 w 12192000"/>
              <a:gd name="connsiteY276" fmla="*/ 22468 h 1711507"/>
              <a:gd name="connsiteX277" fmla="*/ 3544201 w 12192000"/>
              <a:gd name="connsiteY277" fmla="*/ 4956 h 1711507"/>
              <a:gd name="connsiteX278" fmla="*/ 3618686 w 12192000"/>
              <a:gd name="connsiteY278" fmla="*/ 9 h 171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12192000" h="1711507">
                <a:moveTo>
                  <a:pt x="3618686" y="9"/>
                </a:moveTo>
                <a:cubicBezTo>
                  <a:pt x="3623760" y="-137"/>
                  <a:pt x="3623969" y="1552"/>
                  <a:pt x="3615515" y="6781"/>
                </a:cubicBezTo>
                <a:cubicBezTo>
                  <a:pt x="3631688" y="5325"/>
                  <a:pt x="3648382" y="11801"/>
                  <a:pt x="3639273" y="17082"/>
                </a:cubicBezTo>
                <a:cubicBezTo>
                  <a:pt x="3688405" y="5781"/>
                  <a:pt x="3760920" y="17017"/>
                  <a:pt x="3816438" y="11885"/>
                </a:cubicBezTo>
                <a:cubicBezTo>
                  <a:pt x="3846705" y="24302"/>
                  <a:pt x="3830297" y="12814"/>
                  <a:pt x="3861692" y="15136"/>
                </a:cubicBezTo>
                <a:cubicBezTo>
                  <a:pt x="3853105" y="3705"/>
                  <a:pt x="3899805" y="21549"/>
                  <a:pt x="3901522" y="8648"/>
                </a:cubicBezTo>
                <a:cubicBezTo>
                  <a:pt x="3907181" y="9480"/>
                  <a:pt x="3912609" y="10692"/>
                  <a:pt x="3918041" y="12005"/>
                </a:cubicBezTo>
                <a:lnTo>
                  <a:pt x="3920893" y="12687"/>
                </a:lnTo>
                <a:lnTo>
                  <a:pt x="3932294" y="13182"/>
                </a:lnTo>
                <a:lnTo>
                  <a:pt x="3935506" y="16111"/>
                </a:lnTo>
                <a:lnTo>
                  <a:pt x="3952666" y="18857"/>
                </a:lnTo>
                <a:cubicBezTo>
                  <a:pt x="3959094" y="19452"/>
                  <a:pt x="3966010" y="19590"/>
                  <a:pt x="3973652" y="18988"/>
                </a:cubicBezTo>
                <a:cubicBezTo>
                  <a:pt x="3992454" y="13876"/>
                  <a:pt x="4021730" y="20141"/>
                  <a:pt x="4048209" y="19763"/>
                </a:cubicBezTo>
                <a:lnTo>
                  <a:pt x="4060368" y="18179"/>
                </a:lnTo>
                <a:lnTo>
                  <a:pt x="4100056" y="20819"/>
                </a:lnTo>
                <a:cubicBezTo>
                  <a:pt x="4111353" y="21331"/>
                  <a:pt x="4123078" y="21601"/>
                  <a:pt x="4135423" y="21413"/>
                </a:cubicBezTo>
                <a:lnTo>
                  <a:pt x="4158339" y="20153"/>
                </a:lnTo>
                <a:lnTo>
                  <a:pt x="4164346" y="21197"/>
                </a:lnTo>
                <a:cubicBezTo>
                  <a:pt x="4174808" y="21081"/>
                  <a:pt x="4188655" y="17407"/>
                  <a:pt x="4187422" y="21870"/>
                </a:cubicBezTo>
                <a:lnTo>
                  <a:pt x="4199175" y="20323"/>
                </a:lnTo>
                <a:lnTo>
                  <a:pt x="4210776" y="23885"/>
                </a:lnTo>
                <a:cubicBezTo>
                  <a:pt x="4212046" y="24712"/>
                  <a:pt x="4213002" y="25593"/>
                  <a:pt x="4213612" y="26494"/>
                </a:cubicBezTo>
                <a:lnTo>
                  <a:pt x="4230032" y="25323"/>
                </a:lnTo>
                <a:lnTo>
                  <a:pt x="4243495" y="27873"/>
                </a:lnTo>
                <a:lnTo>
                  <a:pt x="4255230" y="26206"/>
                </a:lnTo>
                <a:lnTo>
                  <a:pt x="4260101" y="26581"/>
                </a:lnTo>
                <a:lnTo>
                  <a:pt x="4272208" y="27844"/>
                </a:lnTo>
                <a:cubicBezTo>
                  <a:pt x="4278415" y="28728"/>
                  <a:pt x="4285361" y="29795"/>
                  <a:pt x="4293095" y="30648"/>
                </a:cubicBezTo>
                <a:lnTo>
                  <a:pt x="4299612" y="31037"/>
                </a:lnTo>
                <a:lnTo>
                  <a:pt x="4313798" y="35326"/>
                </a:lnTo>
                <a:cubicBezTo>
                  <a:pt x="4324120" y="38568"/>
                  <a:pt x="4332245" y="40753"/>
                  <a:pt x="4341261" y="38994"/>
                </a:cubicBezTo>
                <a:cubicBezTo>
                  <a:pt x="4356629" y="43182"/>
                  <a:pt x="4367366" y="54921"/>
                  <a:pt x="4389611" y="51789"/>
                </a:cubicBezTo>
                <a:cubicBezTo>
                  <a:pt x="4382860" y="57107"/>
                  <a:pt x="4414316" y="52432"/>
                  <a:pt x="4418032" y="57895"/>
                </a:cubicBezTo>
                <a:cubicBezTo>
                  <a:pt x="4419748" y="62294"/>
                  <a:pt x="4429690" y="61901"/>
                  <a:pt x="4437261" y="63523"/>
                </a:cubicBezTo>
                <a:cubicBezTo>
                  <a:pt x="4442657" y="68015"/>
                  <a:pt x="4480753" y="72118"/>
                  <a:pt x="4494016" y="71471"/>
                </a:cubicBezTo>
                <a:cubicBezTo>
                  <a:pt x="4531399" y="67001"/>
                  <a:pt x="4561470" y="85088"/>
                  <a:pt x="4591359" y="81979"/>
                </a:cubicBezTo>
                <a:cubicBezTo>
                  <a:pt x="4599185" y="82403"/>
                  <a:pt x="4605674" y="83421"/>
                  <a:pt x="4611294" y="84803"/>
                </a:cubicBezTo>
                <a:lnTo>
                  <a:pt x="4625301" y="89562"/>
                </a:lnTo>
                <a:cubicBezTo>
                  <a:pt x="4625475" y="90607"/>
                  <a:pt x="4625649" y="91652"/>
                  <a:pt x="4625823" y="92698"/>
                </a:cubicBezTo>
                <a:lnTo>
                  <a:pt x="4636285" y="94625"/>
                </a:lnTo>
                <a:lnTo>
                  <a:pt x="4638414" y="95624"/>
                </a:lnTo>
                <a:cubicBezTo>
                  <a:pt x="4642464" y="97544"/>
                  <a:pt x="4646594" y="99370"/>
                  <a:pt x="4651277" y="100870"/>
                </a:cubicBezTo>
                <a:cubicBezTo>
                  <a:pt x="4664151" y="89103"/>
                  <a:pt x="4693235" y="111696"/>
                  <a:pt x="4694983" y="99969"/>
                </a:cubicBezTo>
                <a:cubicBezTo>
                  <a:pt x="4722958" y="106167"/>
                  <a:pt x="4717284" y="93379"/>
                  <a:pt x="4735393" y="108813"/>
                </a:cubicBezTo>
                <a:cubicBezTo>
                  <a:pt x="4792909" y="111189"/>
                  <a:pt x="4852415" y="130962"/>
                  <a:pt x="4909198" y="126784"/>
                </a:cubicBezTo>
                <a:cubicBezTo>
                  <a:pt x="4895896" y="130518"/>
                  <a:pt x="4906211" y="138685"/>
                  <a:pt x="4922930" y="139415"/>
                </a:cubicBezTo>
                <a:cubicBezTo>
                  <a:pt x="4872417" y="154499"/>
                  <a:pt x="5003611" y="134802"/>
                  <a:pt x="4989481" y="150288"/>
                </a:cubicBezTo>
                <a:cubicBezTo>
                  <a:pt x="5013030" y="138576"/>
                  <a:pt x="5106406" y="132359"/>
                  <a:pt x="5113087" y="148610"/>
                </a:cubicBezTo>
                <a:cubicBezTo>
                  <a:pt x="5156659" y="156185"/>
                  <a:pt x="5203278" y="153437"/>
                  <a:pt x="5236517" y="167781"/>
                </a:cubicBezTo>
                <a:cubicBezTo>
                  <a:pt x="5240864" y="166520"/>
                  <a:pt x="5245520" y="165723"/>
                  <a:pt x="5250370" y="165256"/>
                </a:cubicBezTo>
                <a:lnTo>
                  <a:pt x="5264562" y="164745"/>
                </a:lnTo>
                <a:lnTo>
                  <a:pt x="5265875" y="165382"/>
                </a:lnTo>
                <a:cubicBezTo>
                  <a:pt x="5272502" y="167127"/>
                  <a:pt x="5277231" y="167336"/>
                  <a:pt x="5281111" y="166865"/>
                </a:cubicBezTo>
                <a:lnTo>
                  <a:pt x="5285296" y="165793"/>
                </a:lnTo>
                <a:lnTo>
                  <a:pt x="5296016" y="166373"/>
                </a:lnTo>
                <a:lnTo>
                  <a:pt x="5317851" y="166333"/>
                </a:lnTo>
                <a:lnTo>
                  <a:pt x="5321263" y="167432"/>
                </a:lnTo>
                <a:lnTo>
                  <a:pt x="5353150" y="169097"/>
                </a:lnTo>
                <a:cubicBezTo>
                  <a:pt x="5353191" y="169280"/>
                  <a:pt x="5353231" y="169463"/>
                  <a:pt x="5353271" y="169646"/>
                </a:cubicBezTo>
                <a:cubicBezTo>
                  <a:pt x="5354268" y="170912"/>
                  <a:pt x="5356376" y="171919"/>
                  <a:pt x="5360865" y="172409"/>
                </a:cubicBezTo>
                <a:cubicBezTo>
                  <a:pt x="5349299" y="179352"/>
                  <a:pt x="5361845" y="175659"/>
                  <a:pt x="5376106" y="176493"/>
                </a:cubicBezTo>
                <a:cubicBezTo>
                  <a:pt x="5361324" y="187460"/>
                  <a:pt x="5404648" y="185176"/>
                  <a:pt x="5407296" y="192407"/>
                </a:cubicBezTo>
                <a:cubicBezTo>
                  <a:pt x="5418101" y="192771"/>
                  <a:pt x="5429262" y="193356"/>
                  <a:pt x="5440501" y="194200"/>
                </a:cubicBezTo>
                <a:lnTo>
                  <a:pt x="5447027" y="194849"/>
                </a:lnTo>
                <a:cubicBezTo>
                  <a:pt x="5447048" y="194893"/>
                  <a:pt x="5447071" y="194937"/>
                  <a:pt x="5447092" y="194981"/>
                </a:cubicBezTo>
                <a:cubicBezTo>
                  <a:pt x="5448369" y="195375"/>
                  <a:pt x="5450462" y="195683"/>
                  <a:pt x="5453843" y="195901"/>
                </a:cubicBezTo>
                <a:lnTo>
                  <a:pt x="5458922" y="196031"/>
                </a:lnTo>
                <a:lnTo>
                  <a:pt x="5471578" y="197289"/>
                </a:lnTo>
                <a:lnTo>
                  <a:pt x="5475501" y="198511"/>
                </a:lnTo>
                <a:lnTo>
                  <a:pt x="5476431" y="200133"/>
                </a:lnTo>
                <a:lnTo>
                  <a:pt x="5477673" y="200086"/>
                </a:lnTo>
                <a:cubicBezTo>
                  <a:pt x="5487646" y="198430"/>
                  <a:pt x="5491911" y="195008"/>
                  <a:pt x="5499107" y="206450"/>
                </a:cubicBezTo>
                <a:cubicBezTo>
                  <a:pt x="5521249" y="204381"/>
                  <a:pt x="5522717" y="211055"/>
                  <a:pt x="5549773" y="216212"/>
                </a:cubicBezTo>
                <a:cubicBezTo>
                  <a:pt x="5563075" y="213470"/>
                  <a:pt x="5571891" y="215880"/>
                  <a:pt x="5579798" y="219974"/>
                </a:cubicBezTo>
                <a:cubicBezTo>
                  <a:pt x="5607762" y="220995"/>
                  <a:pt x="5630793" y="227992"/>
                  <a:pt x="5660945" y="232281"/>
                </a:cubicBezTo>
                <a:cubicBezTo>
                  <a:pt x="5696119" y="230605"/>
                  <a:pt x="5709313" y="241608"/>
                  <a:pt x="5741550" y="246153"/>
                </a:cubicBezTo>
                <a:cubicBezTo>
                  <a:pt x="5773481" y="240240"/>
                  <a:pt x="5761761" y="256343"/>
                  <a:pt x="5777092" y="261598"/>
                </a:cubicBezTo>
                <a:lnTo>
                  <a:pt x="5781696" y="262413"/>
                </a:lnTo>
                <a:lnTo>
                  <a:pt x="5794572" y="262404"/>
                </a:lnTo>
                <a:lnTo>
                  <a:pt x="5799466" y="262032"/>
                </a:lnTo>
                <a:cubicBezTo>
                  <a:pt x="5802815" y="261914"/>
                  <a:pt x="5805020" y="262011"/>
                  <a:pt x="5806515" y="262272"/>
                </a:cubicBezTo>
                <a:lnTo>
                  <a:pt x="5806675" y="262396"/>
                </a:lnTo>
                <a:lnTo>
                  <a:pt x="5813312" y="262391"/>
                </a:lnTo>
                <a:cubicBezTo>
                  <a:pt x="5824550" y="262115"/>
                  <a:pt x="5835517" y="261593"/>
                  <a:pt x="5845991" y="260887"/>
                </a:cubicBezTo>
                <a:cubicBezTo>
                  <a:pt x="5853809" y="267730"/>
                  <a:pt x="5893041" y="261226"/>
                  <a:pt x="5887151" y="273454"/>
                </a:cubicBezTo>
                <a:cubicBezTo>
                  <a:pt x="5901226" y="272869"/>
                  <a:pt x="5910361" y="268010"/>
                  <a:pt x="5904546" y="275966"/>
                </a:cubicBezTo>
                <a:cubicBezTo>
                  <a:pt x="5909147" y="276006"/>
                  <a:pt x="5911875" y="276789"/>
                  <a:pt x="5913749" y="277935"/>
                </a:cubicBezTo>
                <a:lnTo>
                  <a:pt x="5914266" y="278461"/>
                </a:lnTo>
                <a:lnTo>
                  <a:pt x="5945601" y="276962"/>
                </a:lnTo>
                <a:lnTo>
                  <a:pt x="5949632" y="277705"/>
                </a:lnTo>
                <a:lnTo>
                  <a:pt x="5970223" y="275521"/>
                </a:lnTo>
                <a:lnTo>
                  <a:pt x="5980773" y="275035"/>
                </a:lnTo>
                <a:lnTo>
                  <a:pt x="5983935" y="273570"/>
                </a:lnTo>
                <a:cubicBezTo>
                  <a:pt x="5987251" y="272725"/>
                  <a:pt x="5991873" y="272466"/>
                  <a:pt x="5999415" y="273529"/>
                </a:cubicBezTo>
                <a:lnTo>
                  <a:pt x="6001125" y="274024"/>
                </a:lnTo>
                <a:lnTo>
                  <a:pt x="6014148" y="272127"/>
                </a:lnTo>
                <a:cubicBezTo>
                  <a:pt x="6018385" y="271191"/>
                  <a:pt x="6022196" y="269952"/>
                  <a:pt x="6025373" y="268284"/>
                </a:cubicBezTo>
                <a:cubicBezTo>
                  <a:pt x="6067313" y="279108"/>
                  <a:pt x="6109314" y="271823"/>
                  <a:pt x="6156029" y="274980"/>
                </a:cubicBezTo>
                <a:cubicBezTo>
                  <a:pt x="6208860" y="274485"/>
                  <a:pt x="6245574" y="272587"/>
                  <a:pt x="6280339" y="272818"/>
                </a:cubicBezTo>
                <a:cubicBezTo>
                  <a:pt x="6296663" y="271891"/>
                  <a:pt x="6415779" y="271393"/>
                  <a:pt x="6405968" y="276370"/>
                </a:cubicBezTo>
                <a:cubicBezTo>
                  <a:pt x="6456511" y="266682"/>
                  <a:pt x="6485905" y="280257"/>
                  <a:pt x="6541963" y="276934"/>
                </a:cubicBezTo>
                <a:cubicBezTo>
                  <a:pt x="6570420" y="290316"/>
                  <a:pt x="6555653" y="278310"/>
                  <a:pt x="6586627" y="281649"/>
                </a:cubicBezTo>
                <a:cubicBezTo>
                  <a:pt x="6579650" y="269956"/>
                  <a:pt x="6623738" y="289290"/>
                  <a:pt x="6627238" y="276465"/>
                </a:cubicBezTo>
                <a:cubicBezTo>
                  <a:pt x="6632765" y="277477"/>
                  <a:pt x="6638005" y="278865"/>
                  <a:pt x="6643243" y="280354"/>
                </a:cubicBezTo>
                <a:lnTo>
                  <a:pt x="6645989" y="281125"/>
                </a:lnTo>
                <a:lnTo>
                  <a:pt x="6657286" y="281990"/>
                </a:lnTo>
                <a:lnTo>
                  <a:pt x="6660086" y="285020"/>
                </a:lnTo>
                <a:lnTo>
                  <a:pt x="6797366" y="289881"/>
                </a:lnTo>
                <a:cubicBezTo>
                  <a:pt x="6809416" y="287942"/>
                  <a:pt x="6848406" y="288225"/>
                  <a:pt x="6856808" y="292107"/>
                </a:cubicBezTo>
                <a:cubicBezTo>
                  <a:pt x="6865149" y="292956"/>
                  <a:pt x="6874251" y="291592"/>
                  <a:pt x="6879107" y="295746"/>
                </a:cubicBezTo>
                <a:cubicBezTo>
                  <a:pt x="6897223" y="298188"/>
                  <a:pt x="6938712" y="303804"/>
                  <a:pt x="6965507" y="306764"/>
                </a:cubicBezTo>
                <a:cubicBezTo>
                  <a:pt x="6979948" y="301536"/>
                  <a:pt x="7002622" y="312151"/>
                  <a:pt x="7039877" y="313504"/>
                </a:cubicBezTo>
                <a:cubicBezTo>
                  <a:pt x="7055680" y="307458"/>
                  <a:pt x="7064986" y="314500"/>
                  <a:pt x="7095242" y="306489"/>
                </a:cubicBezTo>
                <a:cubicBezTo>
                  <a:pt x="7096482" y="307318"/>
                  <a:pt x="7098030" y="308086"/>
                  <a:pt x="7099839" y="308775"/>
                </a:cubicBezTo>
                <a:cubicBezTo>
                  <a:pt x="7110349" y="312772"/>
                  <a:pt x="7127195" y="313208"/>
                  <a:pt x="7137466" y="309750"/>
                </a:cubicBezTo>
                <a:cubicBezTo>
                  <a:pt x="7185680" y="299155"/>
                  <a:pt x="7229391" y="300398"/>
                  <a:pt x="7270499" y="298777"/>
                </a:cubicBezTo>
                <a:cubicBezTo>
                  <a:pt x="7316962" y="298228"/>
                  <a:pt x="7285675" y="310922"/>
                  <a:pt x="7343995" y="301078"/>
                </a:cubicBezTo>
                <a:cubicBezTo>
                  <a:pt x="7350049" y="305805"/>
                  <a:pt x="7357393" y="306169"/>
                  <a:pt x="7369884" y="304215"/>
                </a:cubicBezTo>
                <a:cubicBezTo>
                  <a:pt x="7392444" y="304292"/>
                  <a:pt x="7390182" y="315825"/>
                  <a:pt x="7413269" y="309326"/>
                </a:cubicBezTo>
                <a:cubicBezTo>
                  <a:pt x="7408905" y="315459"/>
                  <a:pt x="7455926" y="312609"/>
                  <a:pt x="7445210" y="318858"/>
                </a:cubicBezTo>
                <a:cubicBezTo>
                  <a:pt x="7459637" y="324823"/>
                  <a:pt x="7467328" y="315647"/>
                  <a:pt x="7481682" y="320869"/>
                </a:cubicBezTo>
                <a:cubicBezTo>
                  <a:pt x="7498076" y="322354"/>
                  <a:pt x="7472551" y="314032"/>
                  <a:pt x="7490783" y="313947"/>
                </a:cubicBezTo>
                <a:cubicBezTo>
                  <a:pt x="7512832" y="314969"/>
                  <a:pt x="7513326" y="303570"/>
                  <a:pt x="7529590" y="318495"/>
                </a:cubicBezTo>
                <a:lnTo>
                  <a:pt x="7588393" y="326205"/>
                </a:lnTo>
                <a:cubicBezTo>
                  <a:pt x="7601800" y="322902"/>
                  <a:pt x="7612304" y="324957"/>
                  <a:pt x="7622470" y="328743"/>
                </a:cubicBezTo>
                <a:cubicBezTo>
                  <a:pt x="7653251" y="328613"/>
                  <a:pt x="7680961" y="334687"/>
                  <a:pt x="7715372" y="337749"/>
                </a:cubicBezTo>
                <a:cubicBezTo>
                  <a:pt x="7752962" y="334613"/>
                  <a:pt x="7771514" y="345116"/>
                  <a:pt x="7808289" y="348348"/>
                </a:cubicBezTo>
                <a:cubicBezTo>
                  <a:pt x="7845364" y="340055"/>
                  <a:pt x="7831482" y="362995"/>
                  <a:pt x="7862569" y="363542"/>
                </a:cubicBezTo>
                <a:cubicBezTo>
                  <a:pt x="7913649" y="356680"/>
                  <a:pt x="7860835" y="371257"/>
                  <a:pt x="7939030" y="371291"/>
                </a:cubicBezTo>
                <a:cubicBezTo>
                  <a:pt x="7943539" y="369986"/>
                  <a:pt x="7952871" y="371899"/>
                  <a:pt x="7951716" y="373895"/>
                </a:cubicBezTo>
                <a:cubicBezTo>
                  <a:pt x="7968853" y="373823"/>
                  <a:pt x="8017302" y="387319"/>
                  <a:pt x="8041855" y="385867"/>
                </a:cubicBezTo>
                <a:lnTo>
                  <a:pt x="8049093" y="386199"/>
                </a:lnTo>
                <a:lnTo>
                  <a:pt x="8055948" y="382442"/>
                </a:lnTo>
                <a:cubicBezTo>
                  <a:pt x="8060232" y="381237"/>
                  <a:pt x="8065083" y="381477"/>
                  <a:pt x="8071087" y="384679"/>
                </a:cubicBezTo>
                <a:cubicBezTo>
                  <a:pt x="8090297" y="384063"/>
                  <a:pt x="8105929" y="389071"/>
                  <a:pt x="8132179" y="387665"/>
                </a:cubicBezTo>
                <a:cubicBezTo>
                  <a:pt x="8163925" y="372958"/>
                  <a:pt x="8174085" y="392546"/>
                  <a:pt x="8221961" y="397778"/>
                </a:cubicBezTo>
                <a:cubicBezTo>
                  <a:pt x="8239260" y="384418"/>
                  <a:pt x="8255724" y="388325"/>
                  <a:pt x="8272781" y="397667"/>
                </a:cubicBezTo>
                <a:cubicBezTo>
                  <a:pt x="8317170" y="390065"/>
                  <a:pt x="8361010" y="402387"/>
                  <a:pt x="8412641" y="403819"/>
                </a:cubicBezTo>
                <a:cubicBezTo>
                  <a:pt x="8464978" y="385318"/>
                  <a:pt x="8481427" y="421259"/>
                  <a:pt x="8536583" y="422661"/>
                </a:cubicBezTo>
                <a:lnTo>
                  <a:pt x="8756784" y="455352"/>
                </a:lnTo>
                <a:cubicBezTo>
                  <a:pt x="8762479" y="450253"/>
                  <a:pt x="8777160" y="453994"/>
                  <a:pt x="8776743" y="460443"/>
                </a:cubicBezTo>
                <a:cubicBezTo>
                  <a:pt x="8783686" y="457962"/>
                  <a:pt x="8799059" y="444562"/>
                  <a:pt x="8802402" y="454614"/>
                </a:cubicBezTo>
                <a:cubicBezTo>
                  <a:pt x="8839089" y="453250"/>
                  <a:pt x="8874444" y="444758"/>
                  <a:pt x="8905057" y="429955"/>
                </a:cubicBezTo>
                <a:cubicBezTo>
                  <a:pt x="8978107" y="442485"/>
                  <a:pt x="8931572" y="415210"/>
                  <a:pt x="8983190" y="416520"/>
                </a:cubicBezTo>
                <a:cubicBezTo>
                  <a:pt x="9027080" y="433694"/>
                  <a:pt x="9040676" y="398791"/>
                  <a:pt x="9089879" y="408821"/>
                </a:cubicBezTo>
                <a:cubicBezTo>
                  <a:pt x="9101224" y="374721"/>
                  <a:pt x="9134821" y="409204"/>
                  <a:pt x="9151944" y="398641"/>
                </a:cubicBezTo>
                <a:cubicBezTo>
                  <a:pt x="9186724" y="435136"/>
                  <a:pt x="9234435" y="381489"/>
                  <a:pt x="9265240" y="380170"/>
                </a:cubicBezTo>
                <a:cubicBezTo>
                  <a:pt x="9307611" y="370085"/>
                  <a:pt x="9369419" y="397425"/>
                  <a:pt x="9387162" y="357390"/>
                </a:cubicBezTo>
                <a:cubicBezTo>
                  <a:pt x="9423795" y="357562"/>
                  <a:pt x="9437246" y="365703"/>
                  <a:pt x="9469688" y="358349"/>
                </a:cubicBezTo>
                <a:cubicBezTo>
                  <a:pt x="9511602" y="348162"/>
                  <a:pt x="9588820" y="330698"/>
                  <a:pt x="9632016" y="317808"/>
                </a:cubicBezTo>
                <a:cubicBezTo>
                  <a:pt x="9654932" y="335272"/>
                  <a:pt x="9694784" y="281732"/>
                  <a:pt x="9728860" y="281003"/>
                </a:cubicBezTo>
                <a:cubicBezTo>
                  <a:pt x="9733829" y="267805"/>
                  <a:pt x="9741717" y="268075"/>
                  <a:pt x="9756036" y="274380"/>
                </a:cubicBezTo>
                <a:cubicBezTo>
                  <a:pt x="9865721" y="275875"/>
                  <a:pt x="9984102" y="257276"/>
                  <a:pt x="10047102" y="253749"/>
                </a:cubicBezTo>
                <a:cubicBezTo>
                  <a:pt x="10072943" y="253978"/>
                  <a:pt x="10132654" y="241640"/>
                  <a:pt x="10194455" y="229045"/>
                </a:cubicBezTo>
                <a:cubicBezTo>
                  <a:pt x="10218951" y="197903"/>
                  <a:pt x="10303769" y="217683"/>
                  <a:pt x="10334082" y="214808"/>
                </a:cubicBezTo>
                <a:cubicBezTo>
                  <a:pt x="10404928" y="207613"/>
                  <a:pt x="10433530" y="223063"/>
                  <a:pt x="10428552" y="193667"/>
                </a:cubicBezTo>
                <a:cubicBezTo>
                  <a:pt x="10434570" y="181275"/>
                  <a:pt x="10449494" y="181364"/>
                  <a:pt x="10456642" y="192465"/>
                </a:cubicBezTo>
                <a:cubicBezTo>
                  <a:pt x="10474477" y="189882"/>
                  <a:pt x="10485222" y="175225"/>
                  <a:pt x="10503257" y="193504"/>
                </a:cubicBezTo>
                <a:cubicBezTo>
                  <a:pt x="10527799" y="190634"/>
                  <a:pt x="10551916" y="147251"/>
                  <a:pt x="10572019" y="175637"/>
                </a:cubicBezTo>
                <a:cubicBezTo>
                  <a:pt x="10645346" y="169847"/>
                  <a:pt x="10704612" y="160946"/>
                  <a:pt x="10753815" y="153380"/>
                </a:cubicBezTo>
                <a:cubicBezTo>
                  <a:pt x="10828330" y="139563"/>
                  <a:pt x="10880543" y="129897"/>
                  <a:pt x="10945651" y="98004"/>
                </a:cubicBezTo>
                <a:cubicBezTo>
                  <a:pt x="11016245" y="95021"/>
                  <a:pt x="11072458" y="102127"/>
                  <a:pt x="11140131" y="99231"/>
                </a:cubicBezTo>
                <a:cubicBezTo>
                  <a:pt x="11171167" y="89773"/>
                  <a:pt x="11227015" y="135488"/>
                  <a:pt x="11254060" y="110060"/>
                </a:cubicBezTo>
                <a:cubicBezTo>
                  <a:pt x="11277300" y="139282"/>
                  <a:pt x="11327162" y="124629"/>
                  <a:pt x="11368451" y="132281"/>
                </a:cubicBezTo>
                <a:cubicBezTo>
                  <a:pt x="11415670" y="142255"/>
                  <a:pt x="11471232" y="136531"/>
                  <a:pt x="11528203" y="134254"/>
                </a:cubicBezTo>
                <a:cubicBezTo>
                  <a:pt x="11565615" y="99525"/>
                  <a:pt x="11635268" y="161939"/>
                  <a:pt x="11671811" y="116325"/>
                </a:cubicBezTo>
                <a:cubicBezTo>
                  <a:pt x="11682520" y="129215"/>
                  <a:pt x="11690984" y="123027"/>
                  <a:pt x="11706787" y="120897"/>
                </a:cubicBezTo>
                <a:cubicBezTo>
                  <a:pt x="11718593" y="143812"/>
                  <a:pt x="11740316" y="119581"/>
                  <a:pt x="11754751" y="132799"/>
                </a:cubicBezTo>
                <a:cubicBezTo>
                  <a:pt x="11800593" y="119431"/>
                  <a:pt x="11880315" y="116312"/>
                  <a:pt x="11917396" y="115212"/>
                </a:cubicBezTo>
                <a:cubicBezTo>
                  <a:pt x="11970298" y="106961"/>
                  <a:pt x="12039200" y="88079"/>
                  <a:pt x="12072164" y="83291"/>
                </a:cubicBezTo>
                <a:cubicBezTo>
                  <a:pt x="12079369" y="82778"/>
                  <a:pt x="12088979" y="86704"/>
                  <a:pt x="12103507" y="98946"/>
                </a:cubicBezTo>
                <a:cubicBezTo>
                  <a:pt x="12116282" y="105801"/>
                  <a:pt x="12148529" y="97142"/>
                  <a:pt x="12181097" y="101695"/>
                </a:cubicBezTo>
                <a:lnTo>
                  <a:pt x="12192000" y="94466"/>
                </a:lnTo>
                <a:lnTo>
                  <a:pt x="12183005" y="1711507"/>
                </a:lnTo>
                <a:lnTo>
                  <a:pt x="0" y="1711507"/>
                </a:lnTo>
                <a:lnTo>
                  <a:pt x="0" y="255071"/>
                </a:lnTo>
                <a:lnTo>
                  <a:pt x="3420" y="254580"/>
                </a:lnTo>
                <a:cubicBezTo>
                  <a:pt x="33798" y="250869"/>
                  <a:pt x="50563" y="250688"/>
                  <a:pt x="69321" y="248222"/>
                </a:cubicBezTo>
                <a:cubicBezTo>
                  <a:pt x="99691" y="242498"/>
                  <a:pt x="131819" y="229515"/>
                  <a:pt x="150147" y="225345"/>
                </a:cubicBezTo>
                <a:lnTo>
                  <a:pt x="179293" y="223202"/>
                </a:lnTo>
                <a:lnTo>
                  <a:pt x="178234" y="219154"/>
                </a:lnTo>
                <a:lnTo>
                  <a:pt x="189061" y="218856"/>
                </a:lnTo>
                <a:lnTo>
                  <a:pt x="213227" y="218757"/>
                </a:lnTo>
                <a:cubicBezTo>
                  <a:pt x="228307" y="218145"/>
                  <a:pt x="270240" y="219115"/>
                  <a:pt x="285592" y="217634"/>
                </a:cubicBezTo>
                <a:cubicBezTo>
                  <a:pt x="290021" y="213316"/>
                  <a:pt x="296857" y="210963"/>
                  <a:pt x="305337" y="209871"/>
                </a:cubicBezTo>
                <a:lnTo>
                  <a:pt x="324014" y="209750"/>
                </a:lnTo>
                <a:lnTo>
                  <a:pt x="432328" y="199346"/>
                </a:lnTo>
                <a:lnTo>
                  <a:pt x="447220" y="198569"/>
                </a:lnTo>
                <a:lnTo>
                  <a:pt x="455286" y="195079"/>
                </a:lnTo>
                <a:cubicBezTo>
                  <a:pt x="461442" y="194384"/>
                  <a:pt x="479129" y="194834"/>
                  <a:pt x="484167" y="194386"/>
                </a:cubicBezTo>
                <a:lnTo>
                  <a:pt x="485503" y="192401"/>
                </a:lnTo>
                <a:cubicBezTo>
                  <a:pt x="501549" y="189228"/>
                  <a:pt x="561902" y="178662"/>
                  <a:pt x="580435" y="175350"/>
                </a:cubicBezTo>
                <a:cubicBezTo>
                  <a:pt x="584137" y="178403"/>
                  <a:pt x="592428" y="173582"/>
                  <a:pt x="596700" y="172535"/>
                </a:cubicBezTo>
                <a:cubicBezTo>
                  <a:pt x="597361" y="174590"/>
                  <a:pt x="607702" y="175217"/>
                  <a:pt x="610753" y="173388"/>
                </a:cubicBezTo>
                <a:cubicBezTo>
                  <a:pt x="683451" y="163358"/>
                  <a:pt x="647061" y="184084"/>
                  <a:pt x="688558" y="170954"/>
                </a:cubicBezTo>
                <a:cubicBezTo>
                  <a:pt x="695899" y="170084"/>
                  <a:pt x="701847" y="170913"/>
                  <a:pt x="707065" y="172449"/>
                </a:cubicBezTo>
                <a:lnTo>
                  <a:pt x="714847" y="175603"/>
                </a:lnTo>
                <a:lnTo>
                  <a:pt x="744973" y="169641"/>
                </a:lnTo>
                <a:cubicBezTo>
                  <a:pt x="759812" y="167563"/>
                  <a:pt x="775431" y="166186"/>
                  <a:pt x="791456" y="165556"/>
                </a:cubicBezTo>
                <a:cubicBezTo>
                  <a:pt x="795052" y="169757"/>
                  <a:pt x="807631" y="163789"/>
                  <a:pt x="813549" y="162607"/>
                </a:cubicBezTo>
                <a:cubicBezTo>
                  <a:pt x="813610" y="165351"/>
                  <a:pt x="826721" y="166666"/>
                  <a:pt x="831374" y="164398"/>
                </a:cubicBezTo>
                <a:cubicBezTo>
                  <a:pt x="929156" y="154591"/>
                  <a:pt x="874135" y="180218"/>
                  <a:pt x="932814" y="164851"/>
                </a:cubicBezTo>
                <a:cubicBezTo>
                  <a:pt x="942630" y="164050"/>
                  <a:pt x="949995" y="165425"/>
                  <a:pt x="956140" y="167695"/>
                </a:cubicBezTo>
                <a:lnTo>
                  <a:pt x="967195" y="173365"/>
                </a:lnTo>
                <a:lnTo>
                  <a:pt x="975858" y="171344"/>
                </a:lnTo>
                <a:cubicBezTo>
                  <a:pt x="1008553" y="171185"/>
                  <a:pt x="1018193" y="176996"/>
                  <a:pt x="1037215" y="171142"/>
                </a:cubicBezTo>
                <a:cubicBezTo>
                  <a:pt x="1065325" y="183310"/>
                  <a:pt x="1055859" y="172355"/>
                  <a:pt x="1077240" y="170494"/>
                </a:cubicBezTo>
                <a:cubicBezTo>
                  <a:pt x="1094107" y="168067"/>
                  <a:pt x="1063141" y="163398"/>
                  <a:pt x="1079673" y="162709"/>
                </a:cubicBezTo>
                <a:cubicBezTo>
                  <a:pt x="1097557" y="165851"/>
                  <a:pt x="1096716" y="156094"/>
                  <a:pt x="1115314" y="159936"/>
                </a:cubicBezTo>
                <a:cubicBezTo>
                  <a:pt x="1110796" y="167286"/>
                  <a:pt x="1152014" y="158512"/>
                  <a:pt x="1153296" y="164932"/>
                </a:cubicBezTo>
                <a:cubicBezTo>
                  <a:pt x="1169093" y="155750"/>
                  <a:pt x="1177030" y="167062"/>
                  <a:pt x="1198064" y="164232"/>
                </a:cubicBezTo>
                <a:cubicBezTo>
                  <a:pt x="1207969" y="160758"/>
                  <a:pt x="1215116" y="160162"/>
                  <a:pt x="1224852" y="163898"/>
                </a:cubicBezTo>
                <a:cubicBezTo>
                  <a:pt x="1270482" y="146986"/>
                  <a:pt x="1252457" y="163142"/>
                  <a:pt x="1295159" y="156638"/>
                </a:cubicBezTo>
                <a:cubicBezTo>
                  <a:pt x="1331949" y="149798"/>
                  <a:pt x="1373653" y="145361"/>
                  <a:pt x="1409235" y="129033"/>
                </a:cubicBezTo>
                <a:cubicBezTo>
                  <a:pt x="1415767" y="124407"/>
                  <a:pt x="1431804" y="122656"/>
                  <a:pt x="1445051" y="125121"/>
                </a:cubicBezTo>
                <a:cubicBezTo>
                  <a:pt x="1447327" y="125546"/>
                  <a:pt x="1449439" y="126083"/>
                  <a:pt x="1451312" y="126712"/>
                </a:cubicBezTo>
                <a:cubicBezTo>
                  <a:pt x="1482072" y="124215"/>
                  <a:pt x="1594584" y="113058"/>
                  <a:pt x="1629619" y="110134"/>
                </a:cubicBezTo>
                <a:cubicBezTo>
                  <a:pt x="1632456" y="116077"/>
                  <a:pt x="1650172" y="105353"/>
                  <a:pt x="1661522" y="109162"/>
                </a:cubicBezTo>
                <a:cubicBezTo>
                  <a:pt x="1669650" y="112506"/>
                  <a:pt x="1676921" y="110032"/>
                  <a:pt x="1685412" y="109769"/>
                </a:cubicBezTo>
                <a:cubicBezTo>
                  <a:pt x="1696598" y="112397"/>
                  <a:pt x="1733078" y="107651"/>
                  <a:pt x="1742589" y="104247"/>
                </a:cubicBezTo>
                <a:cubicBezTo>
                  <a:pt x="1765318" y="92418"/>
                  <a:pt x="1816964" y="101202"/>
                  <a:pt x="1835848" y="92140"/>
                </a:cubicBezTo>
                <a:cubicBezTo>
                  <a:pt x="1842700" y="90809"/>
                  <a:pt x="1849404" y="90272"/>
                  <a:pt x="1855984" y="90226"/>
                </a:cubicBezTo>
                <a:lnTo>
                  <a:pt x="1874399" y="91225"/>
                </a:lnTo>
                <a:lnTo>
                  <a:pt x="1879635" y="93758"/>
                </a:lnTo>
                <a:lnTo>
                  <a:pt x="1890889" y="93131"/>
                </a:lnTo>
                <a:lnTo>
                  <a:pt x="1894113" y="93516"/>
                </a:lnTo>
                <a:cubicBezTo>
                  <a:pt x="1900274" y="94263"/>
                  <a:pt x="1906354" y="94915"/>
                  <a:pt x="1912372" y="95171"/>
                </a:cubicBezTo>
                <a:cubicBezTo>
                  <a:pt x="1904458" y="82466"/>
                  <a:pt x="1962258" y="95265"/>
                  <a:pt x="1945597" y="84991"/>
                </a:cubicBezTo>
                <a:cubicBezTo>
                  <a:pt x="1977288" y="84194"/>
                  <a:pt x="1953115" y="74625"/>
                  <a:pt x="1991209" y="83748"/>
                </a:cubicBezTo>
                <a:cubicBezTo>
                  <a:pt x="2040411" y="73360"/>
                  <a:pt x="2117969" y="77226"/>
                  <a:pt x="2156507" y="61462"/>
                </a:cubicBezTo>
                <a:cubicBezTo>
                  <a:pt x="2151720" y="67481"/>
                  <a:pt x="2172457" y="72150"/>
                  <a:pt x="2186821" y="69164"/>
                </a:cubicBezTo>
                <a:cubicBezTo>
                  <a:pt x="2170029" y="92779"/>
                  <a:pt x="2243615" y="47884"/>
                  <a:pt x="2256258" y="63999"/>
                </a:cubicBezTo>
                <a:cubicBezTo>
                  <a:pt x="2256882" y="49039"/>
                  <a:pt x="2321261" y="23672"/>
                  <a:pt x="2351561" y="35946"/>
                </a:cubicBezTo>
                <a:cubicBezTo>
                  <a:pt x="2397724" y="32950"/>
                  <a:pt x="2430412" y="20584"/>
                  <a:pt x="2478810" y="25528"/>
                </a:cubicBezTo>
                <a:cubicBezTo>
                  <a:pt x="2480312" y="23526"/>
                  <a:pt x="2482773" y="21851"/>
                  <a:pt x="2485897" y="20412"/>
                </a:cubicBezTo>
                <a:lnTo>
                  <a:pt x="2496348" y="16923"/>
                </a:lnTo>
                <a:lnTo>
                  <a:pt x="2498368" y="17177"/>
                </a:lnTo>
                <a:cubicBezTo>
                  <a:pt x="2506305" y="17222"/>
                  <a:pt x="2510369" y="16378"/>
                  <a:pt x="2512719" y="15144"/>
                </a:cubicBezTo>
                <a:lnTo>
                  <a:pt x="2514380" y="13338"/>
                </a:lnTo>
                <a:lnTo>
                  <a:pt x="2523761" y="11517"/>
                </a:lnTo>
                <a:lnTo>
                  <a:pt x="2540995" y="6780"/>
                </a:lnTo>
                <a:lnTo>
                  <a:pt x="2545390" y="6972"/>
                </a:lnTo>
                <a:lnTo>
                  <a:pt x="2573204" y="1504"/>
                </a:lnTo>
                <a:lnTo>
                  <a:pt x="2574142" y="1942"/>
                </a:lnTo>
                <a:cubicBezTo>
                  <a:pt x="2576879" y="2796"/>
                  <a:pt x="2580101" y="3191"/>
                  <a:pt x="2584407" y="2638"/>
                </a:cubicBezTo>
                <a:cubicBezTo>
                  <a:pt x="2585931" y="10988"/>
                  <a:pt x="2590190" y="5171"/>
                  <a:pt x="2602759" y="2800"/>
                </a:cubicBezTo>
                <a:cubicBezTo>
                  <a:pt x="2607932" y="15242"/>
                  <a:pt x="2638729" y="3977"/>
                  <a:pt x="2651951" y="9510"/>
                </a:cubicBezTo>
                <a:cubicBezTo>
                  <a:pt x="2661071" y="7488"/>
                  <a:pt x="2670809" y="5577"/>
                  <a:pt x="2681011" y="3867"/>
                </a:cubicBezTo>
                <a:lnTo>
                  <a:pt x="2762980" y="3009"/>
                </a:lnTo>
                <a:lnTo>
                  <a:pt x="2848823" y="13028"/>
                </a:lnTo>
                <a:cubicBezTo>
                  <a:pt x="2880576" y="13247"/>
                  <a:pt x="2908071" y="16967"/>
                  <a:pt x="2934945" y="14344"/>
                </a:cubicBezTo>
                <a:cubicBezTo>
                  <a:pt x="2945861" y="17238"/>
                  <a:pt x="2956151" y="18407"/>
                  <a:pt x="2966127" y="14075"/>
                </a:cubicBezTo>
                <a:cubicBezTo>
                  <a:pt x="2995758" y="15520"/>
                  <a:pt x="3002932" y="21707"/>
                  <a:pt x="3021708" y="16882"/>
                </a:cubicBezTo>
                <a:cubicBezTo>
                  <a:pt x="3038356" y="26888"/>
                  <a:pt x="3039342" y="23069"/>
                  <a:pt x="3047165" y="20204"/>
                </a:cubicBezTo>
                <a:lnTo>
                  <a:pt x="3048281" y="19999"/>
                </a:lnTo>
                <a:lnTo>
                  <a:pt x="3050556" y="21430"/>
                </a:lnTo>
                <a:lnTo>
                  <a:pt x="3055266" y="22091"/>
                </a:lnTo>
                <a:lnTo>
                  <a:pt x="3068122" y="21666"/>
                </a:lnTo>
                <a:lnTo>
                  <a:pt x="3072957" y="21137"/>
                </a:lnTo>
                <a:cubicBezTo>
                  <a:pt x="3076287" y="20908"/>
                  <a:pt x="3078500" y="20935"/>
                  <a:pt x="3080031" y="21146"/>
                </a:cubicBezTo>
                <a:lnTo>
                  <a:pt x="3080208" y="21264"/>
                </a:lnTo>
                <a:lnTo>
                  <a:pt x="3086834" y="21045"/>
                </a:lnTo>
                <a:cubicBezTo>
                  <a:pt x="3098016" y="20404"/>
                  <a:pt x="3108897" y="19526"/>
                  <a:pt x="3119255" y="18484"/>
                </a:cubicBezTo>
                <a:cubicBezTo>
                  <a:pt x="3128014" y="25052"/>
                  <a:pt x="3166285" y="17294"/>
                  <a:pt x="3162097" y="29675"/>
                </a:cubicBezTo>
                <a:cubicBezTo>
                  <a:pt x="3176068" y="28635"/>
                  <a:pt x="3184519" y="23495"/>
                  <a:pt x="3179814" y="31616"/>
                </a:cubicBezTo>
                <a:cubicBezTo>
                  <a:pt x="3184413" y="31507"/>
                  <a:pt x="3187247" y="32197"/>
                  <a:pt x="3189277" y="33278"/>
                </a:cubicBezTo>
                <a:lnTo>
                  <a:pt x="3189864" y="33787"/>
                </a:lnTo>
                <a:lnTo>
                  <a:pt x="3220947" y="31275"/>
                </a:lnTo>
                <a:lnTo>
                  <a:pt x="3225074" y="31886"/>
                </a:lnTo>
                <a:lnTo>
                  <a:pt x="3245333" y="29038"/>
                </a:lnTo>
                <a:lnTo>
                  <a:pt x="3255801" y="28213"/>
                </a:lnTo>
                <a:lnTo>
                  <a:pt x="3258758" y="26649"/>
                </a:lnTo>
                <a:cubicBezTo>
                  <a:pt x="3261951" y="25700"/>
                  <a:pt x="3266527" y="25290"/>
                  <a:pt x="3274206" y="26105"/>
                </a:cubicBezTo>
                <a:lnTo>
                  <a:pt x="3275983" y="26544"/>
                </a:lnTo>
                <a:lnTo>
                  <a:pt x="3288723" y="24230"/>
                </a:lnTo>
                <a:cubicBezTo>
                  <a:pt x="3292826" y="23160"/>
                  <a:pt x="3296458" y="21799"/>
                  <a:pt x="3299399" y="20035"/>
                </a:cubicBezTo>
                <a:cubicBezTo>
                  <a:pt x="3342779" y="29462"/>
                  <a:pt x="3383709" y="20837"/>
                  <a:pt x="3430794" y="22468"/>
                </a:cubicBezTo>
                <a:cubicBezTo>
                  <a:pt x="3451149" y="37134"/>
                  <a:pt x="3532512" y="19177"/>
                  <a:pt x="3544201" y="4956"/>
                </a:cubicBezTo>
                <a:cubicBezTo>
                  <a:pt x="3544465" y="17417"/>
                  <a:pt x="3603467" y="450"/>
                  <a:pt x="3618686" y="9"/>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5AAEC0D4-D8F5-4B33-ADD8-318A59BE99FE}"/>
              </a:ext>
            </a:extLst>
          </p:cNvPr>
          <p:cNvSpPr txBox="1"/>
          <p:nvPr/>
        </p:nvSpPr>
        <p:spPr>
          <a:xfrm>
            <a:off x="4844142" y="1026663"/>
            <a:ext cx="7347857" cy="646331"/>
          </a:xfrm>
          <a:prstGeom prst="rect">
            <a:avLst/>
          </a:prstGeom>
          <a:noFill/>
        </p:spPr>
        <p:txBody>
          <a:bodyPr wrap="square">
            <a:spAutoFit/>
          </a:bodyPr>
          <a:lstStyle/>
          <a:p>
            <a:pPr marL="0" indent="0">
              <a:buNone/>
            </a:pPr>
            <a:r>
              <a:rPr lang="en-US" sz="1800" b="1" dirty="0"/>
              <a:t>                                                                                                Name: Md. Abu </a:t>
            </a:r>
            <a:r>
              <a:rPr lang="en-US" sz="1800" b="1" dirty="0" err="1"/>
              <a:t>Hojifa</a:t>
            </a:r>
            <a:endParaRPr lang="en-US" sz="1800" b="1" dirty="0"/>
          </a:p>
          <a:p>
            <a:pPr marL="0" indent="0">
              <a:buNone/>
            </a:pPr>
            <a:r>
              <a:rPr lang="en-US" sz="1800" b="1" dirty="0"/>
              <a:t>                                                                                                ID: 21-45081-2</a:t>
            </a:r>
          </a:p>
        </p:txBody>
      </p:sp>
    </p:spTree>
    <p:extLst>
      <p:ext uri="{BB962C8B-B14F-4D97-AF65-F5344CB8AC3E}">
        <p14:creationId xmlns:p14="http://schemas.microsoft.com/office/powerpoint/2010/main" val="3443228177"/>
      </p:ext>
    </p:extLst>
  </p:cSld>
  <p:clrMapOvr>
    <a:masterClrMapping/>
  </p:clrMapOvr>
  <mc:AlternateContent xmlns:mc="http://schemas.openxmlformats.org/markup-compatibility/2006" xmlns:p14="http://schemas.microsoft.com/office/powerpoint/2010/main">
    <mc:Choice Requires="p14">
      <p:transition spd="slow" p14:dur="2000" advTm="1753"/>
    </mc:Choice>
    <mc:Fallback xmlns="">
      <p:transition spd="slow" advTm="175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CPU with binary numbers and blueprint">
            <a:extLst>
              <a:ext uri="{FF2B5EF4-FFF2-40B4-BE49-F238E27FC236}">
                <a16:creationId xmlns:a16="http://schemas.microsoft.com/office/drawing/2014/main" id="{EE29DB9D-6A40-DACF-8182-3E5BD89D2C07}"/>
              </a:ext>
            </a:extLst>
          </p:cNvPr>
          <p:cNvPicPr>
            <a:picLocks noChangeAspect="1"/>
          </p:cNvPicPr>
          <p:nvPr/>
        </p:nvPicPr>
        <p:blipFill rotWithShape="1">
          <a:blip r:embed="rId2"/>
          <a:srcRect l="33050" r="27124" b="-2"/>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D09A59-EE43-912E-3A26-1319570B4815}"/>
              </a:ext>
            </a:extLst>
          </p:cNvPr>
          <p:cNvSpPr>
            <a:spLocks noGrp="1"/>
          </p:cNvSpPr>
          <p:nvPr>
            <p:ph type="title"/>
          </p:nvPr>
        </p:nvSpPr>
        <p:spPr>
          <a:xfrm>
            <a:off x="5827048" y="407987"/>
            <a:ext cx="5721484" cy="1325563"/>
          </a:xfrm>
        </p:spPr>
        <p:txBody>
          <a:bodyPr>
            <a:normAutofit/>
          </a:bodyPr>
          <a:lstStyle/>
          <a:p>
            <a:r>
              <a:rPr lang="en-US" dirty="0">
                <a:latin typeface="Tw Cen MT"/>
                <a:cs typeface="Calibri Light"/>
              </a:rPr>
              <a:t>Introduction</a:t>
            </a:r>
            <a:endParaRPr lang="en-US">
              <a:latin typeface="Tw Cen MT"/>
            </a:endParaRPr>
          </a:p>
        </p:txBody>
      </p:sp>
      <p:sp>
        <p:nvSpPr>
          <p:cNvPr id="3" name="Content Placeholder 2">
            <a:extLst>
              <a:ext uri="{FF2B5EF4-FFF2-40B4-BE49-F238E27FC236}">
                <a16:creationId xmlns:a16="http://schemas.microsoft.com/office/drawing/2014/main" id="{780FD98C-7CA1-0DBD-A79B-17751243D676}"/>
              </a:ext>
            </a:extLst>
          </p:cNvPr>
          <p:cNvSpPr>
            <a:spLocks noGrp="1"/>
          </p:cNvSpPr>
          <p:nvPr>
            <p:ph idx="1"/>
          </p:nvPr>
        </p:nvSpPr>
        <p:spPr>
          <a:xfrm>
            <a:off x="5812671" y="1509053"/>
            <a:ext cx="5721484" cy="4351338"/>
          </a:xfrm>
        </p:spPr>
        <p:txBody>
          <a:bodyPr vert="horz" lIns="91440" tIns="45720" rIns="91440" bIns="45720" rtlCol="0" anchor="t">
            <a:noAutofit/>
          </a:bodyPr>
          <a:lstStyle/>
          <a:p>
            <a:pPr marL="0" indent="0">
              <a:buNone/>
            </a:pPr>
            <a:r>
              <a:rPr lang="en-US" sz="2400" dirty="0">
                <a:latin typeface="Tw Cen MT"/>
                <a:ea typeface="+mn-lt"/>
                <a:cs typeface="+mn-lt"/>
              </a:rPr>
              <a:t>This project aims to build a circuit that can monitor the brake wire of an automobile and provide an audio-visual feedback if the brake fails. This project can prevent accidents caused by brake failures.</a:t>
            </a:r>
            <a:br>
              <a:rPr lang="en-US" sz="2400" dirty="0">
                <a:latin typeface="Tw Cen MT"/>
                <a:ea typeface="+mn-lt"/>
                <a:cs typeface="+mn-lt"/>
              </a:rPr>
            </a:br>
            <a:endParaRPr lang="en-US" sz="2400" dirty="0">
              <a:latin typeface="Tw Cen MT"/>
              <a:ea typeface="+mn-lt"/>
              <a:cs typeface="+mn-lt"/>
            </a:endParaRPr>
          </a:p>
          <a:p>
            <a:pPr lvl="1"/>
            <a:r>
              <a:rPr lang="en-US" dirty="0">
                <a:latin typeface="Tw Cen MT"/>
                <a:ea typeface="+mn-lt"/>
                <a:cs typeface="+mn-lt"/>
              </a:rPr>
              <a:t>Automobiles are a common mode of transportation, but brake failures can be dangerous.</a:t>
            </a:r>
            <a:endParaRPr lang="en-US">
              <a:latin typeface="Tw Cen MT"/>
              <a:cs typeface="Calibri" panose="020F0502020204030204"/>
            </a:endParaRPr>
          </a:p>
          <a:p>
            <a:pPr lvl="1"/>
            <a:r>
              <a:rPr lang="en-US" dirty="0">
                <a:latin typeface="Tw Cen MT"/>
                <a:ea typeface="+mn-lt"/>
                <a:cs typeface="+mn-lt"/>
              </a:rPr>
              <a:t>A circuit can be built to monitor the continuity of the brake wire and alert the rider if there is a failure.</a:t>
            </a:r>
            <a:endParaRPr lang="en-US">
              <a:latin typeface="Tw Cen MT"/>
              <a:cs typeface="Calibri"/>
            </a:endParaRPr>
          </a:p>
          <a:p>
            <a:pPr lvl="1"/>
            <a:r>
              <a:rPr lang="en-US" dirty="0">
                <a:latin typeface="Tw Cen MT"/>
                <a:ea typeface="+mn-lt"/>
                <a:cs typeface="+mn-lt"/>
              </a:rPr>
              <a:t>The circuit uses a 555 Timer IC and BC557 PNP Transistor to control LEDs and a buzzer.</a:t>
            </a:r>
            <a:endParaRPr lang="en-US">
              <a:latin typeface="Tw Cen MT"/>
              <a:cs typeface="Calibri"/>
            </a:endParaRPr>
          </a:p>
        </p:txBody>
      </p:sp>
      <p:sp>
        <p:nvSpPr>
          <p:cNvPr id="4" name="TextBox 3">
            <a:extLst>
              <a:ext uri="{FF2B5EF4-FFF2-40B4-BE49-F238E27FC236}">
                <a16:creationId xmlns:a16="http://schemas.microsoft.com/office/drawing/2014/main" id="{2F90481C-B137-B81F-1C94-96FE394A70E3}"/>
              </a:ext>
            </a:extLst>
          </p:cNvPr>
          <p:cNvSpPr txBox="1"/>
          <p:nvPr/>
        </p:nvSpPr>
        <p:spPr>
          <a:xfrm>
            <a:off x="5681272" y="424756"/>
            <a:ext cx="6331474" cy="66377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Name: Md. Omar Faruk S</a:t>
            </a:r>
            <a:r>
              <a:rPr lang="en-US" sz="1600" b="1" dirty="0" err="1">
                <a:solidFill>
                  <a:prstClr val="black"/>
                </a:solidFill>
                <a:latin typeface="Calibri" panose="020F0502020204030204"/>
              </a:rPr>
              <a:t>akib</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ID: 21-45077-2</a:t>
            </a:r>
          </a:p>
        </p:txBody>
      </p:sp>
    </p:spTree>
    <p:extLst>
      <p:ext uri="{BB962C8B-B14F-4D97-AF65-F5344CB8AC3E}">
        <p14:creationId xmlns:p14="http://schemas.microsoft.com/office/powerpoint/2010/main" val="290179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2609D10-E2AD-CC59-8950-EBB9C2262FD9}"/>
              </a:ext>
            </a:extLst>
          </p:cNvPr>
          <p:cNvSpPr>
            <a:spLocks noGrp="1"/>
          </p:cNvSpPr>
          <p:nvPr>
            <p:ph type="title"/>
          </p:nvPr>
        </p:nvSpPr>
        <p:spPr>
          <a:xfrm>
            <a:off x="1188069" y="381935"/>
            <a:ext cx="4008583" cy="5974414"/>
          </a:xfrm>
        </p:spPr>
        <p:txBody>
          <a:bodyPr anchor="ctr">
            <a:normAutofit/>
          </a:bodyPr>
          <a:lstStyle/>
          <a:p>
            <a:r>
              <a:rPr lang="en-US" sz="6800">
                <a:solidFill>
                  <a:srgbClr val="FFFFFF"/>
                </a:solidFill>
                <a:cs typeface="Calibri Light"/>
              </a:rPr>
              <a:t>Motivation</a:t>
            </a:r>
            <a:endParaRPr lang="en-US" sz="6800">
              <a:solidFill>
                <a:srgbClr val="FFFFFF"/>
              </a:solidFill>
            </a:endParaRP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6C8ED82A-3FC2-1CFF-495B-9278E87C2E3E}"/>
              </a:ext>
            </a:extLst>
          </p:cNvPr>
          <p:cNvSpPr>
            <a:spLocks noGrp="1"/>
          </p:cNvSpPr>
          <p:nvPr>
            <p:ph idx="1"/>
          </p:nvPr>
        </p:nvSpPr>
        <p:spPr>
          <a:xfrm>
            <a:off x="5405838" y="1165380"/>
            <a:ext cx="6324359" cy="4529611"/>
          </a:xfrm>
        </p:spPr>
        <p:txBody>
          <a:bodyPr vert="horz" lIns="91440" tIns="45720" rIns="91440" bIns="45720" rtlCol="0" anchor="ctr">
            <a:noAutofit/>
          </a:bodyPr>
          <a:lstStyle/>
          <a:p>
            <a:pPr marL="457200" lvl="1" indent="0">
              <a:buNone/>
            </a:pPr>
            <a:r>
              <a:rPr lang="en-US" dirty="0">
                <a:latin typeface="Tw Cen MT"/>
                <a:ea typeface="+mn-lt"/>
                <a:cs typeface="+mn-lt"/>
              </a:rPr>
              <a:t>Automobiles are our primary mode of transportation, and we depend on them for our day-to-day commute. Unfortunately, accidents happen, and brake failures are one such case. This project aims to prevent accidents caused by brake failures by providing an alert system to the driver.</a:t>
            </a:r>
            <a:br>
              <a:rPr lang="en-US" dirty="0">
                <a:latin typeface="Tw Cen MT"/>
                <a:ea typeface="+mn-lt"/>
                <a:cs typeface="+mn-lt"/>
              </a:rPr>
            </a:br>
            <a:endParaRPr lang="en-US" dirty="0">
              <a:latin typeface="Tw Cen MT"/>
              <a:ea typeface="+mn-lt"/>
              <a:cs typeface="+mn-lt"/>
            </a:endParaRPr>
          </a:p>
          <a:p>
            <a:pPr lvl="2"/>
            <a:r>
              <a:rPr lang="en-US" sz="2400" dirty="0">
                <a:latin typeface="Tw Cen MT"/>
                <a:ea typeface="+mn-lt"/>
                <a:cs typeface="+mn-lt"/>
              </a:rPr>
              <a:t>Preventing accidents is important to ensure the safety of drivers, passengers, and pedestrians.</a:t>
            </a:r>
          </a:p>
          <a:p>
            <a:pPr lvl="2"/>
            <a:r>
              <a:rPr lang="en-US" sz="2400" dirty="0">
                <a:latin typeface="Tw Cen MT"/>
                <a:ea typeface="+mn-lt"/>
                <a:cs typeface="+mn-lt"/>
              </a:rPr>
              <a:t>Brake failures can be caused by worn or cut brake wires, so monitoring the wire can help prevent accidents.</a:t>
            </a:r>
            <a:endParaRPr lang="en-US" sz="2400">
              <a:latin typeface="Tw Cen MT"/>
              <a:cs typeface="Calibri"/>
            </a:endParaRPr>
          </a:p>
          <a:p>
            <a:pPr lvl="2"/>
            <a:r>
              <a:rPr lang="en-US" sz="2400" dirty="0">
                <a:latin typeface="Tw Cen MT"/>
                <a:ea typeface="+mn-lt"/>
                <a:cs typeface="+mn-lt"/>
              </a:rPr>
              <a:t>The circuit is simple and easy to build, making it accessible for DIY enthusiasts.</a:t>
            </a:r>
            <a:endParaRPr lang="en-US" sz="2400">
              <a:latin typeface="Tw Cen MT"/>
              <a:cs typeface="Calibri"/>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D8D64C9-814A-4212-254D-0FFDFE4320B4}"/>
              </a:ext>
            </a:extLst>
          </p:cNvPr>
          <p:cNvSpPr txBox="1"/>
          <p:nvPr/>
        </p:nvSpPr>
        <p:spPr>
          <a:xfrm>
            <a:off x="5859200" y="61896"/>
            <a:ext cx="6331474" cy="66377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Name: Md. Omar Faruk S</a:t>
            </a:r>
            <a:r>
              <a:rPr lang="en-US" sz="1600" b="1" dirty="0" err="1">
                <a:solidFill>
                  <a:prstClr val="black"/>
                </a:solidFill>
                <a:latin typeface="Calibri" panose="020F0502020204030204"/>
              </a:rPr>
              <a:t>akib</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ID: 21-45077-2</a:t>
            </a:r>
          </a:p>
        </p:txBody>
      </p:sp>
    </p:spTree>
    <p:extLst>
      <p:ext uri="{BB962C8B-B14F-4D97-AF65-F5344CB8AC3E}">
        <p14:creationId xmlns:p14="http://schemas.microsoft.com/office/powerpoint/2010/main" val="765757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C02F20-2E41-A170-BE85-7782A88DE78F}"/>
              </a:ext>
            </a:extLst>
          </p:cNvPr>
          <p:cNvSpPr>
            <a:spLocks noGrp="1"/>
          </p:cNvSpPr>
          <p:nvPr>
            <p:ph type="title"/>
          </p:nvPr>
        </p:nvSpPr>
        <p:spPr>
          <a:xfrm>
            <a:off x="838200" y="557189"/>
            <a:ext cx="3374136" cy="5567891"/>
          </a:xfrm>
        </p:spPr>
        <p:txBody>
          <a:bodyPr>
            <a:normAutofit/>
          </a:bodyPr>
          <a:lstStyle/>
          <a:p>
            <a:r>
              <a:rPr lang="en-US" sz="5200" dirty="0">
                <a:latin typeface="Tw Cen MT"/>
                <a:cs typeface="Calibri Light"/>
              </a:rPr>
              <a:t>Aims &amp; Objectives</a:t>
            </a:r>
            <a:endParaRPr lang="en-US" sz="5200" dirty="0">
              <a:latin typeface="Tw Cen MT"/>
            </a:endParaRPr>
          </a:p>
        </p:txBody>
      </p:sp>
      <p:graphicFrame>
        <p:nvGraphicFramePr>
          <p:cNvPr id="5" name="Content Placeholder 2">
            <a:extLst>
              <a:ext uri="{FF2B5EF4-FFF2-40B4-BE49-F238E27FC236}">
                <a16:creationId xmlns:a16="http://schemas.microsoft.com/office/drawing/2014/main" id="{A7E7D7BA-724A-42BE-5E74-68A6985C48B6}"/>
              </a:ext>
            </a:extLst>
          </p:cNvPr>
          <p:cNvGraphicFramePr>
            <a:graphicFrameLocks noGrp="1"/>
          </p:cNvGraphicFramePr>
          <p:nvPr>
            <p:ph idx="1"/>
            <p:extLst>
              <p:ext uri="{D42A27DB-BD31-4B8C-83A1-F6EECF244321}">
                <p14:modId xmlns:p14="http://schemas.microsoft.com/office/powerpoint/2010/main" val="2239354975"/>
              </p:ext>
            </p:extLst>
          </p:nvPr>
        </p:nvGraphicFramePr>
        <p:xfrm>
          <a:off x="4848793" y="419109"/>
          <a:ext cx="7054394" cy="62235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E39EFB09-4D2A-65EA-EB32-91B6F23E9B3F}"/>
              </a:ext>
            </a:extLst>
          </p:cNvPr>
          <p:cNvSpPr txBox="1"/>
          <p:nvPr/>
        </p:nvSpPr>
        <p:spPr>
          <a:xfrm>
            <a:off x="5714595" y="-616"/>
            <a:ext cx="6331474" cy="66377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Name: Md. Omar Faruk S</a:t>
            </a:r>
            <a:r>
              <a:rPr lang="en-US" sz="1600" b="1" dirty="0" err="1">
                <a:solidFill>
                  <a:prstClr val="black"/>
                </a:solidFill>
                <a:latin typeface="Calibri" panose="020F0502020204030204"/>
              </a:rPr>
              <a:t>akib</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ID: 21-45077-2</a:t>
            </a:r>
          </a:p>
        </p:txBody>
      </p:sp>
    </p:spTree>
    <p:extLst>
      <p:ext uri="{BB962C8B-B14F-4D97-AF65-F5344CB8AC3E}">
        <p14:creationId xmlns:p14="http://schemas.microsoft.com/office/powerpoint/2010/main" val="744649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FF64280-7A89-C978-2797-567DEAE7E1D5}"/>
              </a:ext>
            </a:extLst>
          </p:cNvPr>
          <p:cNvSpPr>
            <a:spLocks noGrp="1"/>
          </p:cNvSpPr>
          <p:nvPr>
            <p:ph type="title"/>
          </p:nvPr>
        </p:nvSpPr>
        <p:spPr>
          <a:xfrm>
            <a:off x="1188069" y="381935"/>
            <a:ext cx="4008583" cy="5974414"/>
          </a:xfrm>
        </p:spPr>
        <p:txBody>
          <a:bodyPr anchor="ctr">
            <a:normAutofit/>
          </a:bodyPr>
          <a:lstStyle/>
          <a:p>
            <a:r>
              <a:rPr lang="en-US" sz="8000">
                <a:solidFill>
                  <a:srgbClr val="FFFFFF"/>
                </a:solidFill>
                <a:cs typeface="Calibri Light"/>
              </a:rPr>
              <a:t>Novelty</a:t>
            </a:r>
            <a:endParaRPr lang="en-US" sz="8000">
              <a:solidFill>
                <a:srgbClr val="FFFFFF"/>
              </a:solidFill>
            </a:endParaRP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2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2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D8D17E04-BE48-BA70-431E-BEF0EFD9DB34}"/>
              </a:ext>
            </a:extLst>
          </p:cNvPr>
          <p:cNvSpPr>
            <a:spLocks noGrp="1"/>
          </p:cNvSpPr>
          <p:nvPr>
            <p:ph idx="1"/>
          </p:nvPr>
        </p:nvSpPr>
        <p:spPr>
          <a:xfrm>
            <a:off x="5549611" y="1079115"/>
            <a:ext cx="6410625" cy="1812290"/>
          </a:xfrm>
        </p:spPr>
        <p:txBody>
          <a:bodyPr vert="horz" lIns="91440" tIns="45720" rIns="91440" bIns="45720" rtlCol="0" anchor="ctr">
            <a:noAutofit/>
          </a:bodyPr>
          <a:lstStyle/>
          <a:p>
            <a:pPr marL="457200" lvl="1" indent="0">
              <a:buNone/>
            </a:pPr>
            <a:r>
              <a:rPr lang="en-US" dirty="0">
                <a:latin typeface="Tw Cen MT"/>
                <a:ea typeface="+mn-lt"/>
                <a:cs typeface="+mn-lt"/>
              </a:rPr>
              <a:t>This project's novelty lies in its simplicity and low cost. Most existing brake failure indicators are expensive and complicated. This project uses a 555 timer and a BC557 PNP transistor to build the circuit, making it affordable and easy to build.</a:t>
            </a:r>
            <a:endParaRPr lang="en-US">
              <a:latin typeface="Tw Cen MT"/>
              <a:cs typeface="Calibri" panose="020F0502020204030204"/>
            </a:endParaRPr>
          </a:p>
        </p:txBody>
      </p:sp>
      <p:cxnSp>
        <p:nvCxnSpPr>
          <p:cNvPr id="23"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FB20783-8190-1425-D707-49BA50A6627B}"/>
              </a:ext>
            </a:extLst>
          </p:cNvPr>
          <p:cNvSpPr txBox="1"/>
          <p:nvPr/>
        </p:nvSpPr>
        <p:spPr>
          <a:xfrm>
            <a:off x="5704337" y="135444"/>
            <a:ext cx="6331474" cy="66377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Name: Md. Omar Faruk S</a:t>
            </a:r>
            <a:r>
              <a:rPr lang="en-US" sz="1600" b="1" dirty="0" err="1">
                <a:solidFill>
                  <a:prstClr val="black"/>
                </a:solidFill>
                <a:latin typeface="Calibri" panose="020F0502020204030204"/>
              </a:rPr>
              <a:t>akib</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ID: 21-45077-2</a:t>
            </a:r>
          </a:p>
        </p:txBody>
      </p:sp>
    </p:spTree>
    <p:extLst>
      <p:ext uri="{BB962C8B-B14F-4D97-AF65-F5344CB8AC3E}">
        <p14:creationId xmlns:p14="http://schemas.microsoft.com/office/powerpoint/2010/main" val="2926632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D9E40-9BD1-03B4-DE39-C2D9FB6214F7}"/>
              </a:ext>
            </a:extLst>
          </p:cNvPr>
          <p:cNvSpPr>
            <a:spLocks noGrp="1"/>
          </p:cNvSpPr>
          <p:nvPr>
            <p:ph type="title"/>
          </p:nvPr>
        </p:nvSpPr>
        <p:spPr>
          <a:xfrm>
            <a:off x="635000" y="640823"/>
            <a:ext cx="3418659" cy="5583148"/>
          </a:xfrm>
        </p:spPr>
        <p:txBody>
          <a:bodyPr anchor="ctr">
            <a:normAutofit/>
          </a:bodyPr>
          <a:lstStyle/>
          <a:p>
            <a:r>
              <a:rPr lang="en-US" sz="4600" dirty="0">
                <a:latin typeface="Tw Cen MT"/>
                <a:cs typeface="Calibri Light"/>
              </a:rPr>
              <a:t>Methodology</a:t>
            </a:r>
            <a:endParaRPr lang="en-US" sz="4600" dirty="0">
              <a:latin typeface="Tw Cen MT"/>
            </a:endParaRP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06764DFE-8FFF-B7F6-E6A5-717954CEB5BF}"/>
              </a:ext>
            </a:extLst>
          </p:cNvPr>
          <p:cNvGraphicFramePr>
            <a:graphicFrameLocks noGrp="1"/>
          </p:cNvGraphicFramePr>
          <p:nvPr>
            <p:ph idx="1"/>
            <p:extLst>
              <p:ext uri="{D42A27DB-BD31-4B8C-83A1-F6EECF244321}">
                <p14:modId xmlns:p14="http://schemas.microsoft.com/office/powerpoint/2010/main" val="419987364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88A54783-48C8-73C8-36AC-161D8CCBD520}"/>
              </a:ext>
            </a:extLst>
          </p:cNvPr>
          <p:cNvSpPr txBox="1"/>
          <p:nvPr/>
        </p:nvSpPr>
        <p:spPr>
          <a:xfrm>
            <a:off x="5681272" y="17266"/>
            <a:ext cx="6331474" cy="101361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Name: </a:t>
            </a:r>
            <a:r>
              <a:rPr lang="en-US" sz="1600" b="1" dirty="0">
                <a:solidFill>
                  <a:prstClr val="black"/>
                </a:solidFill>
                <a:latin typeface="Calibri" panose="020F0502020204030204"/>
              </a:rPr>
              <a:t>Adnan Sami</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a:lnSpc>
                <a:spcPct val="90000"/>
              </a:lnSpc>
              <a:spcBef>
                <a:spcPts val="1000"/>
              </a:spcBef>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ID: </a:t>
            </a:r>
            <a:r>
              <a:rPr lang="en-US" sz="1600" u="none" strike="noStrike" noProof="0" dirty="0">
                <a:latin typeface="Tw Cen MT"/>
              </a:rPr>
              <a:t>19-39676-1</a:t>
            </a:r>
            <a:endParaRPr lang="en-US" sz="1600" dirty="0">
              <a:latin typeface="Tw Cen MT"/>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786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A4089F-6CCA-F086-DE8B-A9154903E570}"/>
              </a:ext>
            </a:extLst>
          </p:cNvPr>
          <p:cNvSpPr>
            <a:spLocks noGrp="1"/>
          </p:cNvSpPr>
          <p:nvPr>
            <p:ph type="title"/>
          </p:nvPr>
        </p:nvSpPr>
        <p:spPr>
          <a:xfrm>
            <a:off x="838201" y="365125"/>
            <a:ext cx="5251316" cy="1807305"/>
          </a:xfrm>
        </p:spPr>
        <p:txBody>
          <a:bodyPr>
            <a:normAutofit/>
          </a:bodyPr>
          <a:lstStyle/>
          <a:p>
            <a:r>
              <a:rPr lang="en-US" dirty="0">
                <a:latin typeface="Tw Cen MT"/>
                <a:ea typeface="+mj-lt"/>
                <a:cs typeface="+mj-lt"/>
              </a:rPr>
              <a:t>Apparatus</a:t>
            </a:r>
            <a:endParaRPr lang="en-US">
              <a:latin typeface="Tw Cen MT"/>
            </a:endParaRPr>
          </a:p>
        </p:txBody>
      </p:sp>
      <p:sp>
        <p:nvSpPr>
          <p:cNvPr id="3" name="Content Placeholder 2">
            <a:extLst>
              <a:ext uri="{FF2B5EF4-FFF2-40B4-BE49-F238E27FC236}">
                <a16:creationId xmlns:a16="http://schemas.microsoft.com/office/drawing/2014/main" id="{B58B885D-47D3-89D5-0C1C-F48D571751A9}"/>
              </a:ext>
            </a:extLst>
          </p:cNvPr>
          <p:cNvSpPr>
            <a:spLocks noGrp="1"/>
          </p:cNvSpPr>
          <p:nvPr>
            <p:ph idx="1"/>
          </p:nvPr>
        </p:nvSpPr>
        <p:spPr>
          <a:xfrm>
            <a:off x="838200" y="2333297"/>
            <a:ext cx="4619621" cy="3843666"/>
          </a:xfrm>
        </p:spPr>
        <p:txBody>
          <a:bodyPr vert="horz" lIns="91440" tIns="45720" rIns="91440" bIns="45720" rtlCol="0" anchor="t">
            <a:normAutofit/>
          </a:bodyPr>
          <a:lstStyle/>
          <a:p>
            <a:pPr marL="514350" indent="-514350">
              <a:buAutoNum type="arabicPeriod"/>
            </a:pPr>
            <a:r>
              <a:rPr lang="en-US" dirty="0">
                <a:latin typeface="Tw Cen MT"/>
                <a:cs typeface="Calibri"/>
              </a:rPr>
              <a:t>Breadboard</a:t>
            </a:r>
          </a:p>
          <a:p>
            <a:pPr marL="514350" indent="-514350">
              <a:buAutoNum type="arabicPeriod"/>
            </a:pPr>
            <a:r>
              <a:rPr lang="en-US" dirty="0">
                <a:latin typeface="Tw Cen MT"/>
                <a:cs typeface="Calibri"/>
              </a:rPr>
              <a:t>555 Timer IC</a:t>
            </a:r>
          </a:p>
          <a:p>
            <a:pPr marL="514350" indent="-514350">
              <a:buAutoNum type="arabicPeriod"/>
            </a:pPr>
            <a:r>
              <a:rPr lang="en-US" dirty="0">
                <a:latin typeface="Tw Cen MT"/>
                <a:cs typeface="Calibri"/>
              </a:rPr>
              <a:t>BC557 PNP Transistor</a:t>
            </a:r>
          </a:p>
          <a:p>
            <a:pPr marL="514350" indent="-514350">
              <a:buAutoNum type="arabicPeriod"/>
            </a:pPr>
            <a:r>
              <a:rPr lang="en-US" dirty="0">
                <a:latin typeface="Tw Cen MT"/>
                <a:cs typeface="Calibri"/>
              </a:rPr>
              <a:t>LEDs</a:t>
            </a:r>
          </a:p>
          <a:p>
            <a:pPr marL="514350" indent="-514350">
              <a:buAutoNum type="arabicPeriod"/>
            </a:pPr>
            <a:r>
              <a:rPr lang="en-US" dirty="0">
                <a:latin typeface="Tw Cen MT"/>
                <a:cs typeface="Calibri"/>
              </a:rPr>
              <a:t>Buzzer</a:t>
            </a:r>
          </a:p>
          <a:p>
            <a:pPr marL="514350" indent="-514350">
              <a:buAutoNum type="arabicPeriod"/>
            </a:pPr>
            <a:r>
              <a:rPr lang="en-US" dirty="0">
                <a:latin typeface="Tw Cen MT"/>
                <a:cs typeface="Calibri"/>
              </a:rPr>
              <a:t>Capacitors</a:t>
            </a:r>
          </a:p>
          <a:p>
            <a:pPr marL="514350" indent="-514350">
              <a:buAutoNum type="arabicPeriod"/>
            </a:pPr>
            <a:r>
              <a:rPr lang="en-US" dirty="0">
                <a:latin typeface="Tw Cen MT"/>
                <a:cs typeface="Calibri"/>
              </a:rPr>
              <a:t>Resistors</a:t>
            </a:r>
          </a:p>
          <a:p>
            <a:pPr marL="514350" indent="-514350">
              <a:buAutoNum type="arabicPeriod"/>
            </a:pPr>
            <a:endParaRPr lang="en-US" dirty="0">
              <a:latin typeface="Tw Cen MT"/>
              <a:cs typeface="Calibri"/>
            </a:endParaRPr>
          </a:p>
        </p:txBody>
      </p:sp>
      <p:pic>
        <p:nvPicPr>
          <p:cNvPr id="5" name="Picture 4" descr="Electronics protoboard">
            <a:extLst>
              <a:ext uri="{FF2B5EF4-FFF2-40B4-BE49-F238E27FC236}">
                <a16:creationId xmlns:a16="http://schemas.microsoft.com/office/drawing/2014/main" id="{D5368CFD-DC18-6EA5-2881-F04C215176E1}"/>
              </a:ext>
            </a:extLst>
          </p:cNvPr>
          <p:cNvPicPr>
            <a:picLocks noChangeAspect="1"/>
          </p:cNvPicPr>
          <p:nvPr/>
        </p:nvPicPr>
        <p:blipFill rotWithShape="1">
          <a:blip r:embed="rId2"/>
          <a:srcRect l="618" r="41430" b="-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TextBox 3">
            <a:extLst>
              <a:ext uri="{FF2B5EF4-FFF2-40B4-BE49-F238E27FC236}">
                <a16:creationId xmlns:a16="http://schemas.microsoft.com/office/drawing/2014/main" id="{A51F54F8-9323-DAB1-BEF2-492437FEDD75}"/>
              </a:ext>
            </a:extLst>
          </p:cNvPr>
          <p:cNvSpPr txBox="1"/>
          <p:nvPr/>
        </p:nvSpPr>
        <p:spPr>
          <a:xfrm>
            <a:off x="5681272" y="17266"/>
            <a:ext cx="6331474" cy="101361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Name: </a:t>
            </a:r>
            <a:r>
              <a:rPr lang="en-US" sz="1600" b="1" dirty="0">
                <a:solidFill>
                  <a:prstClr val="black"/>
                </a:solidFill>
                <a:latin typeface="Calibri" panose="020F0502020204030204"/>
              </a:rPr>
              <a:t>Adnan Sami</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a:lnSpc>
                <a:spcPct val="90000"/>
              </a:lnSpc>
              <a:spcBef>
                <a:spcPts val="1000"/>
              </a:spcBef>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ID: </a:t>
            </a:r>
            <a:r>
              <a:rPr lang="en-US" sz="1600" u="none" strike="noStrike" noProof="0" dirty="0">
                <a:latin typeface="Tw Cen MT"/>
              </a:rPr>
              <a:t>19-39676-1</a:t>
            </a:r>
            <a:endParaRPr lang="en-US" sz="1600" dirty="0">
              <a:latin typeface="Tw Cen MT"/>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9221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BA88F1-D569-533E-0155-5D19B7EB3003}"/>
              </a:ext>
            </a:extLst>
          </p:cNvPr>
          <p:cNvSpPr>
            <a:spLocks noGrp="1"/>
          </p:cNvSpPr>
          <p:nvPr>
            <p:ph type="title"/>
          </p:nvPr>
        </p:nvSpPr>
        <p:spPr>
          <a:xfrm>
            <a:off x="938842" y="530596"/>
            <a:ext cx="2840182" cy="2371148"/>
          </a:xfrm>
        </p:spPr>
        <p:txBody>
          <a:bodyPr vert="horz" lIns="91440" tIns="45720" rIns="91440" bIns="45720" rtlCol="0" anchor="ctr">
            <a:normAutofit/>
          </a:bodyPr>
          <a:lstStyle/>
          <a:p>
            <a:r>
              <a:rPr lang="en-US" sz="3200" kern="1200" dirty="0">
                <a:solidFill>
                  <a:srgbClr val="FFFFFF"/>
                </a:solidFill>
                <a:latin typeface="TW Cen MT"/>
              </a:rPr>
              <a:t>Block Diagram</a:t>
            </a:r>
          </a:p>
        </p:txBody>
      </p:sp>
      <p:pic>
        <p:nvPicPr>
          <p:cNvPr id="4" name="Picture 4" descr="Diagram, schematic&#10;&#10;Description automatically generated">
            <a:extLst>
              <a:ext uri="{FF2B5EF4-FFF2-40B4-BE49-F238E27FC236}">
                <a16:creationId xmlns:a16="http://schemas.microsoft.com/office/drawing/2014/main" id="{6A4FC20B-4484-9C22-7A47-76C85BA2CFEE}"/>
              </a:ext>
            </a:extLst>
          </p:cNvPr>
          <p:cNvPicPr>
            <a:picLocks noGrp="1" noChangeAspect="1"/>
          </p:cNvPicPr>
          <p:nvPr>
            <p:ph idx="1"/>
          </p:nvPr>
        </p:nvPicPr>
        <p:blipFill>
          <a:blip r:embed="rId2"/>
          <a:stretch>
            <a:fillRect/>
          </a:stretch>
        </p:blipFill>
        <p:spPr>
          <a:xfrm>
            <a:off x="4207933" y="912957"/>
            <a:ext cx="7347537" cy="5033062"/>
          </a:xfrm>
          <a:prstGeom prst="rect">
            <a:avLst/>
          </a:prstGeom>
        </p:spPr>
      </p:pic>
      <p:sp>
        <p:nvSpPr>
          <p:cNvPr id="5" name="TextBox 4">
            <a:extLst>
              <a:ext uri="{FF2B5EF4-FFF2-40B4-BE49-F238E27FC236}">
                <a16:creationId xmlns:a16="http://schemas.microsoft.com/office/drawing/2014/main" id="{EEC41A56-AC7C-EE6A-6D0C-1CB1F808811B}"/>
              </a:ext>
            </a:extLst>
          </p:cNvPr>
          <p:cNvSpPr txBox="1"/>
          <p:nvPr/>
        </p:nvSpPr>
        <p:spPr>
          <a:xfrm>
            <a:off x="5414210" y="5954118"/>
            <a:ext cx="53886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W Cen MT"/>
                <a:cs typeface="Calibri"/>
              </a:rPr>
              <a:t>Figure: Block Diagram of </a:t>
            </a:r>
            <a:r>
              <a:rPr lang="en-US" dirty="0">
                <a:latin typeface="TW Cen MT"/>
                <a:ea typeface="+mn-lt"/>
                <a:cs typeface="+mn-lt"/>
              </a:rPr>
              <a:t>Brake Failure Indicator Circuit</a:t>
            </a:r>
            <a:endParaRPr lang="en-US">
              <a:latin typeface="TW Cen MT"/>
            </a:endParaRPr>
          </a:p>
        </p:txBody>
      </p:sp>
      <p:sp>
        <p:nvSpPr>
          <p:cNvPr id="3" name="TextBox 2">
            <a:extLst>
              <a:ext uri="{FF2B5EF4-FFF2-40B4-BE49-F238E27FC236}">
                <a16:creationId xmlns:a16="http://schemas.microsoft.com/office/drawing/2014/main" id="{71908494-7252-9C84-D6B4-C4F1EF422E99}"/>
              </a:ext>
            </a:extLst>
          </p:cNvPr>
          <p:cNvSpPr txBox="1"/>
          <p:nvPr/>
        </p:nvSpPr>
        <p:spPr>
          <a:xfrm>
            <a:off x="5681272" y="17266"/>
            <a:ext cx="6331474" cy="101361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Name: </a:t>
            </a:r>
            <a:r>
              <a:rPr lang="en-US" sz="1600" b="1" dirty="0">
                <a:solidFill>
                  <a:prstClr val="black"/>
                </a:solidFill>
                <a:latin typeface="Calibri" panose="020F0502020204030204"/>
              </a:rPr>
              <a:t>Adnan Sami</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a:lnSpc>
                <a:spcPct val="90000"/>
              </a:lnSpc>
              <a:spcBef>
                <a:spcPts val="1000"/>
              </a:spcBef>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ID: </a:t>
            </a:r>
            <a:r>
              <a:rPr lang="en-US" sz="1600" u="none" strike="noStrike" noProof="0" dirty="0">
                <a:latin typeface="Tw Cen MT"/>
              </a:rPr>
              <a:t>19-39676-1</a:t>
            </a:r>
            <a:endParaRPr lang="en-US" sz="1600" dirty="0">
              <a:latin typeface="Tw Cen MT"/>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5724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501D9BA603434CADA74EAB3A49F7EB" ma:contentTypeVersion="11" ma:contentTypeDescription="Create a new document." ma:contentTypeScope="" ma:versionID="b09b5fb2e506c6c514f3be5d1a0555c2">
  <xsd:schema xmlns:xsd="http://www.w3.org/2001/XMLSchema" xmlns:xs="http://www.w3.org/2001/XMLSchema" xmlns:p="http://schemas.microsoft.com/office/2006/metadata/properties" xmlns:ns2="e9dcf166-58ee-4d15-bc15-5eb13f4b8a93" xmlns:ns3="474f63a6-4944-4275-bc0c-58fed01c8c2e" targetNamespace="http://schemas.microsoft.com/office/2006/metadata/properties" ma:root="true" ma:fieldsID="f7f33d2ab49bc1e3dfc5c23e06e32547" ns2:_="" ns3:_="">
    <xsd:import namespace="e9dcf166-58ee-4d15-bc15-5eb13f4b8a93"/>
    <xsd:import namespace="474f63a6-4944-4275-bc0c-58fed01c8c2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dcf166-58ee-4d15-bc15-5eb13f4b8a9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2606179c-57bb-4711-b913-0480af52fef1}" ma:internalName="TaxCatchAll" ma:showField="CatchAllData" ma:web="e9dcf166-58ee-4d15-bc15-5eb13f4b8a9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74f63a6-4944-4275-bc0c-58fed01c8c2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c387e96-56ce-4293-9bf0-c5d3fd96f7ac"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9dcf166-58ee-4d15-bc15-5eb13f4b8a93" xsi:nil="true"/>
    <lcf76f155ced4ddcb4097134ff3c332f xmlns="474f63a6-4944-4275-bc0c-58fed01c8c2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FD68299-498B-4EC8-B3A9-6825912211D0}"/>
</file>

<file path=customXml/itemProps2.xml><?xml version="1.0" encoding="utf-8"?>
<ds:datastoreItem xmlns:ds="http://schemas.openxmlformats.org/officeDocument/2006/customXml" ds:itemID="{9E74A3BE-E729-454F-8FC3-F86F5240E04E}"/>
</file>

<file path=customXml/itemProps3.xml><?xml version="1.0" encoding="utf-8"?>
<ds:datastoreItem xmlns:ds="http://schemas.openxmlformats.org/officeDocument/2006/customXml" ds:itemID="{7AFD58B9-A5DF-4275-9426-E8329BAEA047}"/>
</file>

<file path=docProps/app.xml><?xml version="1.0" encoding="utf-8"?>
<Properties xmlns="http://schemas.openxmlformats.org/officeDocument/2006/extended-properties" xmlns:vt="http://schemas.openxmlformats.org/officeDocument/2006/docPropsVTypes">
  <Template>office theme</Template>
  <TotalTime>164</TotalTime>
  <Words>1337</Words>
  <Application>Microsoft Office PowerPoint</Application>
  <PresentationFormat>Widescreen</PresentationFormat>
  <Paragraphs>207</Paragraphs>
  <Slides>21</Slides>
  <Notes>4</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TW Cen MT</vt:lpstr>
      <vt:lpstr>TW Cen MT</vt:lpstr>
      <vt:lpstr>office theme</vt:lpstr>
      <vt:lpstr>Brake Failure Indicator for Safer Automotive Travel</vt:lpstr>
      <vt:lpstr>About Us</vt:lpstr>
      <vt:lpstr>Introduction</vt:lpstr>
      <vt:lpstr>Motivation</vt:lpstr>
      <vt:lpstr>Aims &amp; Objectives</vt:lpstr>
      <vt:lpstr>Novelty</vt:lpstr>
      <vt:lpstr>Methodology</vt:lpstr>
      <vt:lpstr>Apparatus</vt:lpstr>
      <vt:lpstr>Block Diagram</vt:lpstr>
      <vt:lpstr>Equations</vt:lpstr>
      <vt:lpstr>Result &amp; Discussion</vt:lpstr>
      <vt:lpstr>Simulation 1</vt:lpstr>
      <vt:lpstr>Simulation 2</vt:lpstr>
      <vt:lpstr>Hardware Prototype 1</vt:lpstr>
      <vt:lpstr>Hardware Prototype 2</vt:lpstr>
      <vt:lpstr>Hardware Prototype (Video)</vt:lpstr>
      <vt:lpstr>Project Cost</vt:lpstr>
      <vt:lpstr>Limitation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MD OMAR FARUK SAKIB</cp:lastModifiedBy>
  <cp:revision>407</cp:revision>
  <dcterms:created xsi:type="dcterms:W3CDTF">2023-04-24T14:45:59Z</dcterms:created>
  <dcterms:modified xsi:type="dcterms:W3CDTF">2023-04-29T04:41:41Z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0x01010076501D9BA603434CADA74EAB3A49F7EB</vt:lpwstr>
  </property>
</Properties>
</file>