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38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3FA8C34-1E7F-4300-8571-AFB1BD07271B}" type="datetimeFigureOut">
              <a:rPr lang="en-US" smtClean="0"/>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F9F8-5DCB-46A1-9AD8-F3F6580879CB}" type="slidenum">
              <a:rPr lang="en-US" smtClean="0"/>
              <a:t>‹#›</a:t>
            </a:fld>
            <a:endParaRPr lang="en-US"/>
          </a:p>
        </p:txBody>
      </p:sp>
    </p:spTree>
    <p:extLst>
      <p:ext uri="{BB962C8B-B14F-4D97-AF65-F5344CB8AC3E}">
        <p14:creationId xmlns:p14="http://schemas.microsoft.com/office/powerpoint/2010/main" val="2194329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FA8C34-1E7F-4300-8571-AFB1BD07271B}" type="datetimeFigureOut">
              <a:rPr lang="en-US" smtClean="0"/>
              <a:t>12/20/2023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F9F8-5DCB-46A1-9AD8-F3F6580879CB}" type="slidenum">
              <a:rPr lang="en-US" smtClean="0"/>
              <a:t>‹#›</a:t>
            </a:fld>
            <a:endParaRPr lang="en-US"/>
          </a:p>
        </p:txBody>
      </p:sp>
    </p:spTree>
    <p:extLst>
      <p:ext uri="{BB962C8B-B14F-4D97-AF65-F5344CB8AC3E}">
        <p14:creationId xmlns:p14="http://schemas.microsoft.com/office/powerpoint/2010/main" val="3192592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3FA8C34-1E7F-4300-8571-AFB1BD07271B}" type="datetimeFigureOut">
              <a:rPr lang="en-US" smtClean="0"/>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F9F8-5DCB-46A1-9AD8-F3F6580879CB}" type="slidenum">
              <a:rPr lang="en-US" smtClean="0"/>
              <a:t>‹#›</a:t>
            </a:fld>
            <a:endParaRPr lang="en-US"/>
          </a:p>
        </p:txBody>
      </p:sp>
    </p:spTree>
    <p:extLst>
      <p:ext uri="{BB962C8B-B14F-4D97-AF65-F5344CB8AC3E}">
        <p14:creationId xmlns:p14="http://schemas.microsoft.com/office/powerpoint/2010/main" val="42908899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3FA8C34-1E7F-4300-8571-AFB1BD07271B}" type="datetimeFigureOut">
              <a:rPr lang="en-US" smtClean="0"/>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F9F8-5DCB-46A1-9AD8-F3F6580879CB}"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263916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FA8C34-1E7F-4300-8571-AFB1BD07271B}" type="datetimeFigureOut">
              <a:rPr lang="en-US" smtClean="0"/>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F9F8-5DCB-46A1-9AD8-F3F6580879CB}" type="slidenum">
              <a:rPr lang="en-US" smtClean="0"/>
              <a:t>‹#›</a:t>
            </a:fld>
            <a:endParaRPr lang="en-US"/>
          </a:p>
        </p:txBody>
      </p:sp>
    </p:spTree>
    <p:extLst>
      <p:ext uri="{BB962C8B-B14F-4D97-AF65-F5344CB8AC3E}">
        <p14:creationId xmlns:p14="http://schemas.microsoft.com/office/powerpoint/2010/main" val="34259005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3FA8C34-1E7F-4300-8571-AFB1BD07271B}" type="datetimeFigureOut">
              <a:rPr lang="en-US" smtClean="0"/>
              <a:t>12/20/2023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F9F8-5DCB-46A1-9AD8-F3F6580879CB}" type="slidenum">
              <a:rPr lang="en-US" smtClean="0"/>
              <a:t>‹#›</a:t>
            </a:fld>
            <a:endParaRPr lang="en-US"/>
          </a:p>
        </p:txBody>
      </p:sp>
    </p:spTree>
    <p:extLst>
      <p:ext uri="{BB962C8B-B14F-4D97-AF65-F5344CB8AC3E}">
        <p14:creationId xmlns:p14="http://schemas.microsoft.com/office/powerpoint/2010/main" val="14548574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3FA8C34-1E7F-4300-8571-AFB1BD07271B}" type="datetimeFigureOut">
              <a:rPr lang="en-US" smtClean="0"/>
              <a:t>12/20/2023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F9F8-5DCB-46A1-9AD8-F3F6580879CB}" type="slidenum">
              <a:rPr lang="en-US" smtClean="0"/>
              <a:t>‹#›</a:t>
            </a:fld>
            <a:endParaRPr lang="en-US"/>
          </a:p>
        </p:txBody>
      </p:sp>
    </p:spTree>
    <p:extLst>
      <p:ext uri="{BB962C8B-B14F-4D97-AF65-F5344CB8AC3E}">
        <p14:creationId xmlns:p14="http://schemas.microsoft.com/office/powerpoint/2010/main" val="39819641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FA8C34-1E7F-4300-8571-AFB1BD07271B}" type="datetimeFigureOut">
              <a:rPr lang="en-US" smtClean="0"/>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F9F8-5DCB-46A1-9AD8-F3F6580879CB}" type="slidenum">
              <a:rPr lang="en-US" smtClean="0"/>
              <a:t>‹#›</a:t>
            </a:fld>
            <a:endParaRPr lang="en-US"/>
          </a:p>
        </p:txBody>
      </p:sp>
    </p:spTree>
    <p:extLst>
      <p:ext uri="{BB962C8B-B14F-4D97-AF65-F5344CB8AC3E}">
        <p14:creationId xmlns:p14="http://schemas.microsoft.com/office/powerpoint/2010/main" val="40763166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FA8C34-1E7F-4300-8571-AFB1BD07271B}" type="datetimeFigureOut">
              <a:rPr lang="en-US" smtClean="0"/>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F9F8-5DCB-46A1-9AD8-F3F6580879CB}" type="slidenum">
              <a:rPr lang="en-US" smtClean="0"/>
              <a:t>‹#›</a:t>
            </a:fld>
            <a:endParaRPr lang="en-US"/>
          </a:p>
        </p:txBody>
      </p:sp>
    </p:spTree>
    <p:extLst>
      <p:ext uri="{BB962C8B-B14F-4D97-AF65-F5344CB8AC3E}">
        <p14:creationId xmlns:p14="http://schemas.microsoft.com/office/powerpoint/2010/main" val="483258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3FA8C34-1E7F-4300-8571-AFB1BD07271B}" type="datetimeFigureOut">
              <a:rPr lang="en-US" smtClean="0"/>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F9F8-5DCB-46A1-9AD8-F3F6580879CB}" type="slidenum">
              <a:rPr lang="en-US" smtClean="0"/>
              <a:t>‹#›</a:t>
            </a:fld>
            <a:endParaRPr lang="en-US"/>
          </a:p>
        </p:txBody>
      </p:sp>
    </p:spTree>
    <p:extLst>
      <p:ext uri="{BB962C8B-B14F-4D97-AF65-F5344CB8AC3E}">
        <p14:creationId xmlns:p14="http://schemas.microsoft.com/office/powerpoint/2010/main" val="2200949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FA8C34-1E7F-4300-8571-AFB1BD07271B}" type="datetimeFigureOut">
              <a:rPr lang="en-US" smtClean="0"/>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F9F8-5DCB-46A1-9AD8-F3F6580879CB}" type="slidenum">
              <a:rPr lang="en-US" smtClean="0"/>
              <a:t>‹#›</a:t>
            </a:fld>
            <a:endParaRPr lang="en-US"/>
          </a:p>
        </p:txBody>
      </p:sp>
    </p:spTree>
    <p:extLst>
      <p:ext uri="{BB962C8B-B14F-4D97-AF65-F5344CB8AC3E}">
        <p14:creationId xmlns:p14="http://schemas.microsoft.com/office/powerpoint/2010/main" val="1323299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FA8C34-1E7F-4300-8571-AFB1BD07271B}" type="datetimeFigureOut">
              <a:rPr lang="en-US" smtClean="0"/>
              <a:t>12/20/2023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F9F8-5DCB-46A1-9AD8-F3F6580879CB}" type="slidenum">
              <a:rPr lang="en-US" smtClean="0"/>
              <a:t>‹#›</a:t>
            </a:fld>
            <a:endParaRPr lang="en-US"/>
          </a:p>
        </p:txBody>
      </p:sp>
    </p:spTree>
    <p:extLst>
      <p:ext uri="{BB962C8B-B14F-4D97-AF65-F5344CB8AC3E}">
        <p14:creationId xmlns:p14="http://schemas.microsoft.com/office/powerpoint/2010/main" val="950931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FA8C34-1E7F-4300-8571-AFB1BD07271B}" type="datetimeFigureOut">
              <a:rPr lang="en-US" smtClean="0"/>
              <a:t>12/20/2023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D4F9F8-5DCB-46A1-9AD8-F3F6580879CB}" type="slidenum">
              <a:rPr lang="en-US" smtClean="0"/>
              <a:t>‹#›</a:t>
            </a:fld>
            <a:endParaRPr lang="en-US"/>
          </a:p>
        </p:txBody>
      </p:sp>
    </p:spTree>
    <p:extLst>
      <p:ext uri="{BB962C8B-B14F-4D97-AF65-F5344CB8AC3E}">
        <p14:creationId xmlns:p14="http://schemas.microsoft.com/office/powerpoint/2010/main" val="3954605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3FA8C34-1E7F-4300-8571-AFB1BD07271B}" type="datetimeFigureOut">
              <a:rPr lang="en-US" smtClean="0"/>
              <a:t>12/20/2023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0D4F9F8-5DCB-46A1-9AD8-F3F6580879CB}" type="slidenum">
              <a:rPr lang="en-US" smtClean="0"/>
              <a:t>‹#›</a:t>
            </a:fld>
            <a:endParaRPr lang="en-US"/>
          </a:p>
        </p:txBody>
      </p:sp>
    </p:spTree>
    <p:extLst>
      <p:ext uri="{BB962C8B-B14F-4D97-AF65-F5344CB8AC3E}">
        <p14:creationId xmlns:p14="http://schemas.microsoft.com/office/powerpoint/2010/main" val="2120810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3FA8C34-1E7F-4300-8571-AFB1BD07271B}" type="datetimeFigureOut">
              <a:rPr lang="en-US" smtClean="0"/>
              <a:t>12/20/2023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0D4F9F8-5DCB-46A1-9AD8-F3F6580879CB}" type="slidenum">
              <a:rPr lang="en-US" smtClean="0"/>
              <a:t>‹#›</a:t>
            </a:fld>
            <a:endParaRPr lang="en-US"/>
          </a:p>
        </p:txBody>
      </p:sp>
    </p:spTree>
    <p:extLst>
      <p:ext uri="{BB962C8B-B14F-4D97-AF65-F5344CB8AC3E}">
        <p14:creationId xmlns:p14="http://schemas.microsoft.com/office/powerpoint/2010/main" val="3084041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3FA8C34-1E7F-4300-8571-AFB1BD07271B}" type="datetimeFigureOut">
              <a:rPr lang="en-US" smtClean="0"/>
              <a:t>12/20/2023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0D4F9F8-5DCB-46A1-9AD8-F3F6580879CB}" type="slidenum">
              <a:rPr lang="en-US" smtClean="0"/>
              <a:t>‹#›</a:t>
            </a:fld>
            <a:endParaRPr lang="en-US"/>
          </a:p>
        </p:txBody>
      </p:sp>
    </p:spTree>
    <p:extLst>
      <p:ext uri="{BB962C8B-B14F-4D97-AF65-F5344CB8AC3E}">
        <p14:creationId xmlns:p14="http://schemas.microsoft.com/office/powerpoint/2010/main" val="302635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FA8C34-1E7F-4300-8571-AFB1BD07271B}" type="datetimeFigureOut">
              <a:rPr lang="en-US" smtClean="0"/>
              <a:t>12/20/2023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F9F8-5DCB-46A1-9AD8-F3F6580879CB}" type="slidenum">
              <a:rPr lang="en-US" smtClean="0"/>
              <a:t>‹#›</a:t>
            </a:fld>
            <a:endParaRPr lang="en-US"/>
          </a:p>
        </p:txBody>
      </p:sp>
    </p:spTree>
    <p:extLst>
      <p:ext uri="{BB962C8B-B14F-4D97-AF65-F5344CB8AC3E}">
        <p14:creationId xmlns:p14="http://schemas.microsoft.com/office/powerpoint/2010/main" val="3396587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3FA8C34-1E7F-4300-8571-AFB1BD07271B}" type="datetimeFigureOut">
              <a:rPr lang="en-US" smtClean="0"/>
              <a:t>12/20/2023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0D4F9F8-5DCB-46A1-9AD8-F3F6580879CB}" type="slidenum">
              <a:rPr lang="en-US" smtClean="0"/>
              <a:t>‹#›</a:t>
            </a:fld>
            <a:endParaRPr lang="en-US"/>
          </a:p>
        </p:txBody>
      </p:sp>
    </p:spTree>
    <p:extLst>
      <p:ext uri="{BB962C8B-B14F-4D97-AF65-F5344CB8AC3E}">
        <p14:creationId xmlns:p14="http://schemas.microsoft.com/office/powerpoint/2010/main" val="67226156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virtual-graph-paper.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5FAE7BDB-568F-4924-7FFA-BB2DE83975ED}"/>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3" descr="A blue circle with text and images&#10;&#10;Description automatically generated">
            <a:extLst>
              <a:ext uri="{FF2B5EF4-FFF2-40B4-BE49-F238E27FC236}">
                <a16:creationId xmlns:a16="http://schemas.microsoft.com/office/drawing/2014/main" id="{1F32F2D8-20C5-2B49-AAC5-91D0AB0A16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6732" y="685801"/>
            <a:ext cx="1524000" cy="1524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518C818C-F49C-8420-D68E-E2606B9543DC}"/>
              </a:ext>
            </a:extLst>
          </p:cNvPr>
          <p:cNvSpPr>
            <a:spLocks noChangeArrowheads="1"/>
          </p:cNvSpPr>
          <p:nvPr/>
        </p:nvSpPr>
        <p:spPr bwMode="auto">
          <a:xfrm>
            <a:off x="4085353" y="-1021852"/>
            <a:ext cx="4021293" cy="6463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2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2200" b="1"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2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2200" b="1"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2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2200" b="1"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2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2200" b="1"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2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2200" b="1"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Computer Graphics</a:t>
            </a: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Course Code: CSC4118</a:t>
            </a: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Fall Semester 2023-24</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Project Presentation</a:t>
            </a: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Modern Urban Vista</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Under the Guidance of</a:t>
            </a: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Rahul Biswas</a:t>
            </a: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Lecturer</a:t>
            </a: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Department of Computer Science, FST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TextBox 1">
            <a:extLst>
              <a:ext uri="{FF2B5EF4-FFF2-40B4-BE49-F238E27FC236}">
                <a16:creationId xmlns:a16="http://schemas.microsoft.com/office/drawing/2014/main" id="{3F0E2AF9-02C8-DA9D-C493-93F1387AF45B}"/>
              </a:ext>
            </a:extLst>
          </p:cNvPr>
          <p:cNvSpPr txBox="1"/>
          <p:nvPr/>
        </p:nvSpPr>
        <p:spPr>
          <a:xfrm>
            <a:off x="4939842" y="5441456"/>
            <a:ext cx="2662908" cy="923330"/>
          </a:xfrm>
          <a:prstGeom prst="rect">
            <a:avLst/>
          </a:prstGeom>
          <a:noFill/>
        </p:spPr>
        <p:txBody>
          <a:bodyPr wrap="none" rtlCol="0">
            <a:spAutoFit/>
          </a:bodyPr>
          <a:lstStyle/>
          <a:p>
            <a:pPr algn="ctr"/>
            <a:r>
              <a:rPr lang="en-US" b="1" dirty="0"/>
              <a:t>Submitted By:</a:t>
            </a:r>
          </a:p>
          <a:p>
            <a:pPr algn="ctr"/>
            <a:r>
              <a:rPr lang="en-US" b="1" dirty="0"/>
              <a:t>Md. Omar Faruk </a:t>
            </a:r>
            <a:r>
              <a:rPr lang="en-US" b="1" dirty="0" err="1"/>
              <a:t>Sakib</a:t>
            </a:r>
            <a:endParaRPr lang="en-US" b="1" dirty="0"/>
          </a:p>
          <a:p>
            <a:pPr algn="ctr"/>
            <a:r>
              <a:rPr lang="en-US" b="1" dirty="0"/>
              <a:t>21-45077-2</a:t>
            </a:r>
          </a:p>
        </p:txBody>
      </p:sp>
    </p:spTree>
    <p:extLst>
      <p:ext uri="{BB962C8B-B14F-4D97-AF65-F5344CB8AC3E}">
        <p14:creationId xmlns:p14="http://schemas.microsoft.com/office/powerpoint/2010/main" val="301164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CAF9B-5F46-C1BA-90F1-743E6029B2C4}"/>
              </a:ext>
            </a:extLst>
          </p:cNvPr>
          <p:cNvSpPr>
            <a:spLocks noGrp="1"/>
          </p:cNvSpPr>
          <p:nvPr>
            <p:ph type="title"/>
          </p:nvPr>
        </p:nvSpPr>
        <p:spPr/>
        <p:txBody>
          <a:bodyPr/>
          <a:lstStyle/>
          <a:p>
            <a:r>
              <a:rPr lang="en-US" b="1" i="0" dirty="0">
                <a:effectLst/>
                <a:latin typeface="Söhne"/>
              </a:rPr>
              <a:t>Introduction &amp; Motivation</a:t>
            </a:r>
            <a:endParaRPr lang="en-US" dirty="0"/>
          </a:p>
        </p:txBody>
      </p:sp>
      <p:sp>
        <p:nvSpPr>
          <p:cNvPr id="3" name="Content Placeholder 2">
            <a:extLst>
              <a:ext uri="{FF2B5EF4-FFF2-40B4-BE49-F238E27FC236}">
                <a16:creationId xmlns:a16="http://schemas.microsoft.com/office/drawing/2014/main" id="{6DBB93C9-C074-87FC-65C8-B8F5B618C424}"/>
              </a:ext>
            </a:extLst>
          </p:cNvPr>
          <p:cNvSpPr>
            <a:spLocks noGrp="1"/>
          </p:cNvSpPr>
          <p:nvPr>
            <p:ph idx="1"/>
          </p:nvPr>
        </p:nvSpPr>
        <p:spPr/>
        <p:txBody>
          <a:bodyPr/>
          <a:lstStyle/>
          <a:p>
            <a:pPr algn="l">
              <a:buFont typeface="Arial" panose="020B0604020202020204" pitchFamily="34" charset="0"/>
              <a:buChar char="•"/>
            </a:pPr>
            <a:endParaRPr lang="en-US" b="0" i="0" dirty="0">
              <a:solidFill>
                <a:schemeClr val="bg1">
                  <a:lumMod val="95000"/>
                  <a:lumOff val="5000"/>
                </a:schemeClr>
              </a:solidFill>
              <a:effectLst/>
              <a:latin typeface="Söhne"/>
            </a:endParaRPr>
          </a:p>
          <a:p>
            <a:pPr algn="l">
              <a:buFont typeface="Arial" panose="020B0604020202020204" pitchFamily="34" charset="0"/>
              <a:buChar char="•"/>
            </a:pPr>
            <a:r>
              <a:rPr lang="en-US" b="0" i="0" dirty="0">
                <a:solidFill>
                  <a:schemeClr val="bg1">
                    <a:lumMod val="95000"/>
                    <a:lumOff val="5000"/>
                  </a:schemeClr>
                </a:solidFill>
                <a:effectLst/>
                <a:latin typeface="Söhne"/>
              </a:rPr>
              <a:t>Technological Innovation</a:t>
            </a:r>
          </a:p>
          <a:p>
            <a:pPr algn="l">
              <a:buFont typeface="Arial" panose="020B0604020202020204" pitchFamily="34" charset="0"/>
              <a:buChar char="•"/>
            </a:pPr>
            <a:r>
              <a:rPr lang="en-US" b="0" i="0" dirty="0">
                <a:solidFill>
                  <a:schemeClr val="bg1">
                    <a:lumMod val="95000"/>
                    <a:lumOff val="5000"/>
                  </a:schemeClr>
                </a:solidFill>
                <a:effectLst/>
                <a:latin typeface="Söhne"/>
              </a:rPr>
              <a:t>Artistic Expression and Aesthetics</a:t>
            </a:r>
          </a:p>
          <a:p>
            <a:pPr algn="l">
              <a:buFont typeface="Arial" panose="020B0604020202020204" pitchFamily="34" charset="0"/>
              <a:buChar char="•"/>
            </a:pPr>
            <a:r>
              <a:rPr lang="en-US" b="0" i="0" dirty="0">
                <a:solidFill>
                  <a:schemeClr val="bg1">
                    <a:lumMod val="95000"/>
                    <a:lumOff val="5000"/>
                  </a:schemeClr>
                </a:solidFill>
                <a:effectLst/>
                <a:latin typeface="Söhne"/>
              </a:rPr>
              <a:t>Realism and Immersion</a:t>
            </a:r>
          </a:p>
          <a:p>
            <a:pPr algn="l">
              <a:buFont typeface="Arial" panose="020B0604020202020204" pitchFamily="34" charset="0"/>
              <a:buChar char="•"/>
            </a:pPr>
            <a:r>
              <a:rPr lang="en-US" b="0" i="0" dirty="0">
                <a:solidFill>
                  <a:schemeClr val="bg1">
                    <a:lumMod val="95000"/>
                    <a:lumOff val="5000"/>
                  </a:schemeClr>
                </a:solidFill>
                <a:effectLst/>
                <a:latin typeface="Söhne"/>
              </a:rPr>
              <a:t>User Engagement and Exploration</a:t>
            </a:r>
          </a:p>
          <a:p>
            <a:pPr algn="l">
              <a:buFont typeface="Arial" panose="020B0604020202020204" pitchFamily="34" charset="0"/>
              <a:buChar char="•"/>
            </a:pPr>
            <a:r>
              <a:rPr lang="en-US" b="0" i="0" dirty="0">
                <a:solidFill>
                  <a:schemeClr val="bg1">
                    <a:lumMod val="95000"/>
                    <a:lumOff val="5000"/>
                  </a:schemeClr>
                </a:solidFill>
                <a:effectLst/>
                <a:latin typeface="Söhne"/>
              </a:rPr>
              <a:t>Educational Value</a:t>
            </a:r>
          </a:p>
          <a:p>
            <a:pPr algn="l">
              <a:buFont typeface="Arial" panose="020B0604020202020204" pitchFamily="34" charset="0"/>
              <a:buChar char="•"/>
            </a:pPr>
            <a:r>
              <a:rPr lang="en-US" b="0" i="0" dirty="0">
                <a:solidFill>
                  <a:schemeClr val="bg1">
                    <a:lumMod val="95000"/>
                    <a:lumOff val="5000"/>
                  </a:schemeClr>
                </a:solidFill>
                <a:effectLst/>
                <a:latin typeface="Söhne"/>
              </a:rPr>
              <a:t>Reflecting Modern Urban Dynamics</a:t>
            </a:r>
          </a:p>
          <a:p>
            <a:pPr algn="l">
              <a:buFont typeface="Arial" panose="020B0604020202020204" pitchFamily="34" charset="0"/>
              <a:buChar char="•"/>
            </a:pPr>
            <a:r>
              <a:rPr lang="en-US" b="0" i="0" dirty="0">
                <a:solidFill>
                  <a:schemeClr val="bg1">
                    <a:lumMod val="95000"/>
                    <a:lumOff val="5000"/>
                  </a:schemeClr>
                </a:solidFill>
                <a:effectLst/>
                <a:latin typeface="Söhne"/>
              </a:rPr>
              <a:t>Innovation in Multimedia Experience</a:t>
            </a:r>
          </a:p>
          <a:p>
            <a:endParaRPr lang="en-US" dirty="0"/>
          </a:p>
        </p:txBody>
      </p:sp>
    </p:spTree>
    <p:extLst>
      <p:ext uri="{BB962C8B-B14F-4D97-AF65-F5344CB8AC3E}">
        <p14:creationId xmlns:p14="http://schemas.microsoft.com/office/powerpoint/2010/main" val="3644110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E4F2E-9EFB-BFB8-5EA9-ABEAA4207B9F}"/>
              </a:ext>
            </a:extLst>
          </p:cNvPr>
          <p:cNvSpPr>
            <a:spLocks noGrp="1"/>
          </p:cNvSpPr>
          <p:nvPr>
            <p:ph type="title"/>
          </p:nvPr>
        </p:nvSpPr>
        <p:spPr/>
        <p:txBody>
          <a:bodyPr/>
          <a:lstStyle/>
          <a:p>
            <a:r>
              <a:rPr lang="en-US" b="1" i="0" dirty="0">
                <a:effectLst/>
                <a:latin typeface="Söhne"/>
              </a:rPr>
              <a:t>Diagram</a:t>
            </a:r>
            <a:endParaRPr lang="en-US" dirty="0"/>
          </a:p>
        </p:txBody>
      </p:sp>
      <p:pic>
        <p:nvPicPr>
          <p:cNvPr id="5" name="Content Placeholder 4" descr="A drawing of a train&#10;&#10;Description automatically generated">
            <a:extLst>
              <a:ext uri="{FF2B5EF4-FFF2-40B4-BE49-F238E27FC236}">
                <a16:creationId xmlns:a16="http://schemas.microsoft.com/office/drawing/2014/main" id="{F2221EB1-1DE2-3C60-8A30-E001A4ABE6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4217" y="2052638"/>
            <a:ext cx="8365341" cy="4195762"/>
          </a:xfrm>
        </p:spPr>
      </p:pic>
    </p:spTree>
    <p:extLst>
      <p:ext uri="{BB962C8B-B14F-4D97-AF65-F5344CB8AC3E}">
        <p14:creationId xmlns:p14="http://schemas.microsoft.com/office/powerpoint/2010/main" val="2181630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24230-570D-888B-5E52-CD13A01DDC4C}"/>
              </a:ext>
            </a:extLst>
          </p:cNvPr>
          <p:cNvSpPr>
            <a:spLocks noGrp="1"/>
          </p:cNvSpPr>
          <p:nvPr>
            <p:ph type="title"/>
          </p:nvPr>
        </p:nvSpPr>
        <p:spPr/>
        <p:txBody>
          <a:bodyPr/>
          <a:lstStyle/>
          <a:p>
            <a:r>
              <a:rPr lang="en-US" b="1" i="0" dirty="0">
                <a:effectLst/>
                <a:latin typeface="Söhne"/>
              </a:rPr>
              <a:t>List of Objects &amp; Functions to Represent Objects</a:t>
            </a:r>
            <a:endParaRPr lang="en-US" dirty="0"/>
          </a:p>
        </p:txBody>
      </p:sp>
      <p:sp>
        <p:nvSpPr>
          <p:cNvPr id="3" name="Content Placeholder 2">
            <a:extLst>
              <a:ext uri="{FF2B5EF4-FFF2-40B4-BE49-F238E27FC236}">
                <a16:creationId xmlns:a16="http://schemas.microsoft.com/office/drawing/2014/main" id="{772D69DE-C32B-2F25-E489-9AD5EB0DDEDF}"/>
              </a:ext>
            </a:extLst>
          </p:cNvPr>
          <p:cNvSpPr>
            <a:spLocks noGrp="1"/>
          </p:cNvSpPr>
          <p:nvPr>
            <p:ph idx="1"/>
          </p:nvPr>
        </p:nvSpPr>
        <p:spPr>
          <a:xfrm>
            <a:off x="1103312" y="2052918"/>
            <a:ext cx="3085511" cy="4195481"/>
          </a:xfrm>
        </p:spPr>
        <p:txBody>
          <a:bodyPr>
            <a:normAutofit/>
          </a:bodyPr>
          <a:lstStyle/>
          <a:p>
            <a:r>
              <a:rPr lang="en-US" b="1" i="0" dirty="0">
                <a:solidFill>
                  <a:schemeClr val="bg1">
                    <a:lumMod val="95000"/>
                    <a:lumOff val="5000"/>
                  </a:schemeClr>
                </a:solidFill>
                <a:effectLst/>
                <a:latin typeface="Söhne"/>
              </a:rPr>
              <a:t>Sun</a:t>
            </a:r>
          </a:p>
          <a:p>
            <a:r>
              <a:rPr lang="en-US" b="1" i="0" dirty="0">
                <a:solidFill>
                  <a:schemeClr val="bg1">
                    <a:lumMod val="95000"/>
                    <a:lumOff val="5000"/>
                  </a:schemeClr>
                </a:solidFill>
                <a:effectLst/>
                <a:latin typeface="Söhne"/>
              </a:rPr>
              <a:t>Clouds</a:t>
            </a:r>
          </a:p>
          <a:p>
            <a:r>
              <a:rPr lang="en-US" b="1" i="0" dirty="0">
                <a:solidFill>
                  <a:schemeClr val="bg1">
                    <a:lumMod val="95000"/>
                    <a:lumOff val="5000"/>
                  </a:schemeClr>
                </a:solidFill>
                <a:effectLst/>
                <a:latin typeface="Söhne"/>
              </a:rPr>
              <a:t>Hills</a:t>
            </a:r>
          </a:p>
          <a:p>
            <a:r>
              <a:rPr lang="en-US" b="1" i="0" dirty="0">
                <a:solidFill>
                  <a:schemeClr val="bg1">
                    <a:lumMod val="95000"/>
                    <a:lumOff val="5000"/>
                  </a:schemeClr>
                </a:solidFill>
                <a:effectLst/>
                <a:latin typeface="Söhne"/>
              </a:rPr>
              <a:t>Trees</a:t>
            </a:r>
          </a:p>
          <a:p>
            <a:r>
              <a:rPr lang="en-US" b="1" i="0" dirty="0">
                <a:solidFill>
                  <a:schemeClr val="bg1">
                    <a:lumMod val="95000"/>
                    <a:lumOff val="5000"/>
                  </a:schemeClr>
                </a:solidFill>
                <a:effectLst/>
                <a:latin typeface="Söhne"/>
              </a:rPr>
              <a:t>Buildings</a:t>
            </a:r>
          </a:p>
          <a:p>
            <a:r>
              <a:rPr lang="en-US" b="1" i="0" dirty="0">
                <a:solidFill>
                  <a:schemeClr val="bg1">
                    <a:lumMod val="95000"/>
                    <a:lumOff val="5000"/>
                  </a:schemeClr>
                </a:solidFill>
                <a:effectLst/>
                <a:latin typeface="Söhne"/>
              </a:rPr>
              <a:t>Vehicles</a:t>
            </a:r>
          </a:p>
          <a:p>
            <a:r>
              <a:rPr lang="en-US" b="1" i="0" dirty="0">
                <a:solidFill>
                  <a:schemeClr val="bg1">
                    <a:lumMod val="95000"/>
                    <a:lumOff val="5000"/>
                  </a:schemeClr>
                </a:solidFill>
                <a:effectLst/>
                <a:latin typeface="Söhne"/>
              </a:rPr>
              <a:t>Human figures</a:t>
            </a:r>
          </a:p>
          <a:p>
            <a:endParaRPr lang="en-US" b="1" dirty="0">
              <a:solidFill>
                <a:schemeClr val="bg1">
                  <a:lumMod val="95000"/>
                  <a:lumOff val="5000"/>
                </a:schemeClr>
              </a:solidFill>
            </a:endParaRPr>
          </a:p>
        </p:txBody>
      </p:sp>
      <p:sp>
        <p:nvSpPr>
          <p:cNvPr id="5" name="TextBox 4">
            <a:extLst>
              <a:ext uri="{FF2B5EF4-FFF2-40B4-BE49-F238E27FC236}">
                <a16:creationId xmlns:a16="http://schemas.microsoft.com/office/drawing/2014/main" id="{04236E14-3349-D39C-D2DC-8E938CC1DCE2}"/>
              </a:ext>
            </a:extLst>
          </p:cNvPr>
          <p:cNvSpPr txBox="1"/>
          <p:nvPr/>
        </p:nvSpPr>
        <p:spPr>
          <a:xfrm>
            <a:off x="5477690" y="2052917"/>
            <a:ext cx="4573143" cy="2308324"/>
          </a:xfrm>
          <a:prstGeom prst="rect">
            <a:avLst/>
          </a:prstGeom>
          <a:noFill/>
        </p:spPr>
        <p:txBody>
          <a:bodyPr wrap="square">
            <a:spAutoFit/>
          </a:bodyPr>
          <a:lstStyle/>
          <a:p>
            <a:pPr marL="285750" indent="-285750" algn="l">
              <a:buFont typeface="Wingdings" panose="05000000000000000000" pitchFamily="2" charset="2"/>
              <a:buChar char="Ø"/>
            </a:pPr>
            <a:r>
              <a:rPr lang="en-US" b="1" i="0" dirty="0">
                <a:solidFill>
                  <a:schemeClr val="bg1">
                    <a:lumMod val="95000"/>
                    <a:lumOff val="5000"/>
                  </a:schemeClr>
                </a:solidFill>
                <a:effectLst/>
                <a:latin typeface="Söhne"/>
              </a:rPr>
              <a:t>Flag</a:t>
            </a:r>
          </a:p>
          <a:p>
            <a:pPr marL="285750" indent="-285750" algn="l">
              <a:buFont typeface="Wingdings" panose="05000000000000000000" pitchFamily="2" charset="2"/>
              <a:buChar char="Ø"/>
            </a:pPr>
            <a:r>
              <a:rPr lang="en-US" b="1" i="0" dirty="0">
                <a:solidFill>
                  <a:schemeClr val="bg1">
                    <a:lumMod val="95000"/>
                    <a:lumOff val="5000"/>
                  </a:schemeClr>
                </a:solidFill>
                <a:effectLst/>
                <a:latin typeface="Söhne"/>
              </a:rPr>
              <a:t>Shaheed </a:t>
            </a:r>
            <a:r>
              <a:rPr lang="en-US" b="1" i="0" dirty="0" err="1">
                <a:solidFill>
                  <a:schemeClr val="bg1">
                    <a:lumMod val="95000"/>
                    <a:lumOff val="5000"/>
                  </a:schemeClr>
                </a:solidFill>
                <a:effectLst/>
                <a:latin typeface="Söhne"/>
              </a:rPr>
              <a:t>Minar</a:t>
            </a:r>
            <a:endParaRPr lang="en-US" b="1" i="0" dirty="0">
              <a:solidFill>
                <a:schemeClr val="bg1">
                  <a:lumMod val="95000"/>
                  <a:lumOff val="5000"/>
                </a:schemeClr>
              </a:solidFill>
              <a:effectLst/>
              <a:latin typeface="Söhne"/>
            </a:endParaRPr>
          </a:p>
          <a:p>
            <a:pPr marL="285750" indent="-285750" algn="l">
              <a:buFont typeface="Wingdings" panose="05000000000000000000" pitchFamily="2" charset="2"/>
              <a:buChar char="Ø"/>
            </a:pPr>
            <a:r>
              <a:rPr lang="en-US" b="1" i="0" dirty="0">
                <a:solidFill>
                  <a:schemeClr val="bg1">
                    <a:lumMod val="95000"/>
                    <a:lumOff val="5000"/>
                  </a:schemeClr>
                </a:solidFill>
                <a:effectLst/>
                <a:latin typeface="Söhne"/>
              </a:rPr>
              <a:t>Windmills</a:t>
            </a:r>
          </a:p>
          <a:p>
            <a:pPr marL="285750" indent="-285750" algn="l">
              <a:buFont typeface="Wingdings" panose="05000000000000000000" pitchFamily="2" charset="2"/>
              <a:buChar char="Ø"/>
            </a:pPr>
            <a:r>
              <a:rPr lang="en-US" b="1" i="0" dirty="0">
                <a:solidFill>
                  <a:schemeClr val="bg1">
                    <a:lumMod val="95000"/>
                    <a:lumOff val="5000"/>
                  </a:schemeClr>
                </a:solidFill>
                <a:effectLst/>
                <a:latin typeface="Söhne"/>
              </a:rPr>
              <a:t>College building</a:t>
            </a:r>
          </a:p>
          <a:p>
            <a:pPr marL="285750" indent="-285750" algn="l">
              <a:buFont typeface="Wingdings" panose="05000000000000000000" pitchFamily="2" charset="2"/>
              <a:buChar char="Ø"/>
            </a:pPr>
            <a:r>
              <a:rPr lang="en-US" b="1" i="0" dirty="0">
                <a:solidFill>
                  <a:schemeClr val="bg1">
                    <a:lumMod val="95000"/>
                    <a:lumOff val="5000"/>
                  </a:schemeClr>
                </a:solidFill>
                <a:effectLst/>
                <a:latin typeface="Söhne"/>
              </a:rPr>
              <a:t>House</a:t>
            </a:r>
          </a:p>
          <a:p>
            <a:pPr marL="285750" indent="-285750" algn="l">
              <a:buFont typeface="Wingdings" panose="05000000000000000000" pitchFamily="2" charset="2"/>
              <a:buChar char="Ø"/>
            </a:pPr>
            <a:r>
              <a:rPr lang="en-US" b="1" i="0" dirty="0">
                <a:solidFill>
                  <a:schemeClr val="bg1">
                    <a:lumMod val="95000"/>
                    <a:lumOff val="5000"/>
                  </a:schemeClr>
                </a:solidFill>
                <a:effectLst/>
                <a:latin typeface="Söhne"/>
              </a:rPr>
              <a:t>Road</a:t>
            </a:r>
          </a:p>
          <a:p>
            <a:pPr marL="285750" indent="-285750" algn="l">
              <a:buFont typeface="Wingdings" panose="05000000000000000000" pitchFamily="2" charset="2"/>
              <a:buChar char="Ø"/>
            </a:pPr>
            <a:r>
              <a:rPr lang="en-US" b="1" i="0" dirty="0">
                <a:solidFill>
                  <a:schemeClr val="bg1">
                    <a:lumMod val="95000"/>
                    <a:lumOff val="5000"/>
                  </a:schemeClr>
                </a:solidFill>
                <a:effectLst/>
                <a:latin typeface="Söhne"/>
              </a:rPr>
              <a:t>Ground</a:t>
            </a:r>
          </a:p>
          <a:p>
            <a:pPr marL="285750" indent="-285750" algn="l">
              <a:buFont typeface="Wingdings" panose="05000000000000000000" pitchFamily="2" charset="2"/>
              <a:buChar char="Ø"/>
            </a:pPr>
            <a:r>
              <a:rPr lang="en-US" b="1" i="0" dirty="0">
                <a:solidFill>
                  <a:schemeClr val="bg1">
                    <a:lumMod val="95000"/>
                    <a:lumOff val="5000"/>
                  </a:schemeClr>
                </a:solidFill>
                <a:effectLst/>
                <a:latin typeface="Söhne"/>
              </a:rPr>
              <a:t>Rail line</a:t>
            </a:r>
          </a:p>
        </p:txBody>
      </p:sp>
    </p:spTree>
    <p:extLst>
      <p:ext uri="{BB962C8B-B14F-4D97-AF65-F5344CB8AC3E}">
        <p14:creationId xmlns:p14="http://schemas.microsoft.com/office/powerpoint/2010/main" val="2014408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83C07-9E0F-05E9-C93E-ADD1D65765C9}"/>
              </a:ext>
            </a:extLst>
          </p:cNvPr>
          <p:cNvSpPr>
            <a:spLocks noGrp="1"/>
          </p:cNvSpPr>
          <p:nvPr>
            <p:ph type="title"/>
          </p:nvPr>
        </p:nvSpPr>
        <p:spPr/>
        <p:txBody>
          <a:bodyPr/>
          <a:lstStyle/>
          <a:p>
            <a:r>
              <a:rPr lang="en-US" dirty="0"/>
              <a:t>Output Of Screenshot</a:t>
            </a:r>
          </a:p>
        </p:txBody>
      </p:sp>
      <p:pic>
        <p:nvPicPr>
          <p:cNvPr id="4" name="Picture 3">
            <a:extLst>
              <a:ext uri="{FF2B5EF4-FFF2-40B4-BE49-F238E27FC236}">
                <a16:creationId xmlns:a16="http://schemas.microsoft.com/office/drawing/2014/main" id="{040B23F0-2C01-0970-0108-4E183CEC1E0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71254" y="1816237"/>
            <a:ext cx="8449491" cy="4278909"/>
          </a:xfrm>
          <a:prstGeom prst="rect">
            <a:avLst/>
          </a:prstGeom>
          <a:noFill/>
          <a:ln>
            <a:noFill/>
          </a:ln>
        </p:spPr>
      </p:pic>
    </p:spTree>
    <p:extLst>
      <p:ext uri="{BB962C8B-B14F-4D97-AF65-F5344CB8AC3E}">
        <p14:creationId xmlns:p14="http://schemas.microsoft.com/office/powerpoint/2010/main" val="1663724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6E371-B91E-7C1D-D0DC-885F072AC03A}"/>
              </a:ext>
            </a:extLst>
          </p:cNvPr>
          <p:cNvSpPr>
            <a:spLocks noGrp="1"/>
          </p:cNvSpPr>
          <p:nvPr>
            <p:ph type="title"/>
          </p:nvPr>
        </p:nvSpPr>
        <p:spPr/>
        <p:txBody>
          <a:bodyPr/>
          <a:lstStyle/>
          <a:p>
            <a:r>
              <a:rPr lang="en-US" b="1" i="0" dirty="0">
                <a:effectLst/>
                <a:latin typeface="Söhne"/>
              </a:rPr>
              <a:t>Uniqueness of the Project</a:t>
            </a:r>
            <a:endParaRPr lang="en-US" dirty="0"/>
          </a:p>
        </p:txBody>
      </p:sp>
      <p:sp>
        <p:nvSpPr>
          <p:cNvPr id="3" name="Content Placeholder 2">
            <a:extLst>
              <a:ext uri="{FF2B5EF4-FFF2-40B4-BE49-F238E27FC236}">
                <a16:creationId xmlns:a16="http://schemas.microsoft.com/office/drawing/2014/main" id="{34A9F028-DABA-9553-D2BA-0045B250DECE}"/>
              </a:ext>
            </a:extLst>
          </p:cNvPr>
          <p:cNvSpPr>
            <a:spLocks noGrp="1"/>
          </p:cNvSpPr>
          <p:nvPr>
            <p:ph idx="1"/>
          </p:nvPr>
        </p:nvSpPr>
        <p:spPr/>
        <p:txBody>
          <a:bodyPr/>
          <a:lstStyle/>
          <a:p>
            <a:r>
              <a:rPr lang="en-US" sz="1800" b="1" dirty="0">
                <a:effectLst/>
                <a:latin typeface="Times New Roman" panose="02020603050405020304" pitchFamily="18" charset="0"/>
                <a:ea typeface="Calibri" panose="020F0502020204030204" pitchFamily="34" charset="0"/>
              </a:rPr>
              <a:t>Realistic Urban Representation</a:t>
            </a:r>
          </a:p>
          <a:p>
            <a:r>
              <a:rPr lang="en-US" sz="1800" b="1" dirty="0">
                <a:effectLst/>
                <a:latin typeface="Times New Roman" panose="02020603050405020304" pitchFamily="18" charset="0"/>
                <a:ea typeface="Calibri" panose="020F0502020204030204" pitchFamily="34" charset="0"/>
              </a:rPr>
              <a:t>Interactivity</a:t>
            </a:r>
          </a:p>
          <a:p>
            <a:r>
              <a:rPr lang="en-US" sz="1800" b="1" dirty="0">
                <a:effectLst/>
                <a:latin typeface="Times New Roman" panose="02020603050405020304" pitchFamily="18" charset="0"/>
                <a:ea typeface="Calibri" panose="020F0502020204030204" pitchFamily="34" charset="0"/>
              </a:rPr>
              <a:t>Educational Value</a:t>
            </a:r>
            <a:endParaRPr lang="en-US" sz="1800" b="1" dirty="0">
              <a:latin typeface="Times New Roman" panose="02020603050405020304" pitchFamily="18" charset="0"/>
              <a:ea typeface="Calibri" panose="020F0502020204030204" pitchFamily="34" charset="0"/>
            </a:endParaRPr>
          </a:p>
          <a:p>
            <a:endParaRPr lang="en-US" dirty="0"/>
          </a:p>
        </p:txBody>
      </p:sp>
    </p:spTree>
    <p:extLst>
      <p:ext uri="{BB962C8B-B14F-4D97-AF65-F5344CB8AC3E}">
        <p14:creationId xmlns:p14="http://schemas.microsoft.com/office/powerpoint/2010/main" val="1167343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DF61A-654D-38E5-708B-8EF15B30A938}"/>
              </a:ext>
            </a:extLst>
          </p:cNvPr>
          <p:cNvSpPr>
            <a:spLocks noGrp="1"/>
          </p:cNvSpPr>
          <p:nvPr>
            <p:ph type="title"/>
          </p:nvPr>
        </p:nvSpPr>
        <p:spPr/>
        <p:txBody>
          <a:bodyPr/>
          <a:lstStyle/>
          <a:p>
            <a:r>
              <a:rPr lang="en-US" dirty="0"/>
              <a:t>Conclusion &amp; Future Work</a:t>
            </a:r>
          </a:p>
        </p:txBody>
      </p:sp>
      <p:sp>
        <p:nvSpPr>
          <p:cNvPr id="5" name="TextBox 4">
            <a:extLst>
              <a:ext uri="{FF2B5EF4-FFF2-40B4-BE49-F238E27FC236}">
                <a16:creationId xmlns:a16="http://schemas.microsoft.com/office/drawing/2014/main" id="{6F558E5D-065D-1962-19B4-DE83ED927682}"/>
              </a:ext>
            </a:extLst>
          </p:cNvPr>
          <p:cNvSpPr txBox="1"/>
          <p:nvPr/>
        </p:nvSpPr>
        <p:spPr>
          <a:xfrm>
            <a:off x="1123941" y="2255520"/>
            <a:ext cx="9404722" cy="1477328"/>
          </a:xfrm>
          <a:prstGeom prst="rect">
            <a:avLst/>
          </a:prstGeom>
          <a:noFill/>
        </p:spPr>
        <p:txBody>
          <a:bodyPr wrap="square">
            <a:spAutoFit/>
          </a:bodyPr>
          <a:lstStyle/>
          <a:p>
            <a:r>
              <a:rPr lang="en-US" b="1" i="0" dirty="0">
                <a:solidFill>
                  <a:schemeClr val="bg1">
                    <a:lumMod val="95000"/>
                    <a:lumOff val="5000"/>
                  </a:schemeClr>
                </a:solidFill>
                <a:effectLst/>
                <a:latin typeface="Söhne"/>
              </a:rPr>
              <a:t>The "Modern Urban Vista" project successfully creates an immersive urban landscape through OpenGL and graphics programming. Interactive features, attention to detail, and symbolic elements contribute to its uniqueness. Future work includes advanced interactive features, shader programming for enhanced visuals, educational modules, and optimization for varied platforms, aiming for a more dynamic and accessible experience.</a:t>
            </a:r>
            <a:endParaRPr lang="en-US" b="1" dirty="0">
              <a:solidFill>
                <a:schemeClr val="bg1">
                  <a:lumMod val="95000"/>
                  <a:lumOff val="5000"/>
                </a:schemeClr>
              </a:solidFill>
            </a:endParaRPr>
          </a:p>
        </p:txBody>
      </p:sp>
    </p:spTree>
    <p:extLst>
      <p:ext uri="{BB962C8B-B14F-4D97-AF65-F5344CB8AC3E}">
        <p14:creationId xmlns:p14="http://schemas.microsoft.com/office/powerpoint/2010/main" val="1923350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00096-7524-8C04-82AE-B308331996B0}"/>
              </a:ext>
            </a:extLst>
          </p:cNvPr>
          <p:cNvSpPr>
            <a:spLocks noGrp="1"/>
          </p:cNvSpPr>
          <p:nvPr>
            <p:ph type="title"/>
          </p:nvPr>
        </p:nvSpPr>
        <p:spPr/>
        <p:txBody>
          <a:bodyPr/>
          <a:lstStyle/>
          <a:p>
            <a:r>
              <a:rPr lang="en-US" b="1" i="0" dirty="0">
                <a:effectLst/>
                <a:latin typeface="Söhne"/>
              </a:rPr>
              <a:t>References</a:t>
            </a:r>
            <a:endParaRPr lang="en-US" dirty="0"/>
          </a:p>
        </p:txBody>
      </p:sp>
      <p:sp>
        <p:nvSpPr>
          <p:cNvPr id="3" name="Content Placeholder 2">
            <a:extLst>
              <a:ext uri="{FF2B5EF4-FFF2-40B4-BE49-F238E27FC236}">
                <a16:creationId xmlns:a16="http://schemas.microsoft.com/office/drawing/2014/main" id="{CF15E27F-D9EF-2FB4-6F37-7B0529B79381}"/>
              </a:ext>
            </a:extLst>
          </p:cNvPr>
          <p:cNvSpPr>
            <a:spLocks noGrp="1"/>
          </p:cNvSpPr>
          <p:nvPr>
            <p:ph idx="1"/>
          </p:nvPr>
        </p:nvSpPr>
        <p:spPr/>
        <p:txBody>
          <a:bodyPr/>
          <a:lstStyle/>
          <a:p>
            <a:pPr marL="342900" marR="0" lvl="0" indent="-342900">
              <a:lnSpc>
                <a:spcPct val="107000"/>
              </a:lnSpc>
              <a:spcBef>
                <a:spcPts val="0"/>
              </a:spcBef>
              <a:spcAft>
                <a:spcPts val="0"/>
              </a:spcAft>
              <a:buFont typeface="+mj-lt"/>
              <a:buAutoNum type="arabicPeriod"/>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https://www.opengl.org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8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https://virtual-graph-paper.com/</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https://www.glprogramming.com/red/chapter01.html</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874720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A3ED9-B9EB-FF4B-EA39-BC411FE3FDC5}"/>
              </a:ext>
            </a:extLst>
          </p:cNvPr>
          <p:cNvSpPr>
            <a:spLocks noGrp="1"/>
          </p:cNvSpPr>
          <p:nvPr>
            <p:ph type="title"/>
          </p:nvPr>
        </p:nvSpPr>
        <p:spPr>
          <a:xfrm>
            <a:off x="4363260" y="3143667"/>
            <a:ext cx="9404723" cy="1400530"/>
          </a:xfrm>
        </p:spPr>
        <p:txBody>
          <a:bodyPr/>
          <a:lstStyle/>
          <a:p>
            <a:r>
              <a:rPr lang="en-US" dirty="0"/>
              <a:t>Thank You</a:t>
            </a:r>
          </a:p>
        </p:txBody>
      </p:sp>
    </p:spTree>
    <p:extLst>
      <p:ext uri="{BB962C8B-B14F-4D97-AF65-F5344CB8AC3E}">
        <p14:creationId xmlns:p14="http://schemas.microsoft.com/office/powerpoint/2010/main" val="9342893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24</TotalTime>
  <Words>201</Words>
  <Application>Microsoft Office PowerPoint</Application>
  <PresentationFormat>Widescreen</PresentationFormat>
  <Paragraphs>62</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Century Gothic</vt:lpstr>
      <vt:lpstr>Söhne</vt:lpstr>
      <vt:lpstr>Times New Roman</vt:lpstr>
      <vt:lpstr>Wingdings</vt:lpstr>
      <vt:lpstr>Wingdings 3</vt:lpstr>
      <vt:lpstr>Ion</vt:lpstr>
      <vt:lpstr>PowerPoint Presentation</vt:lpstr>
      <vt:lpstr>Introduction &amp; Motivation</vt:lpstr>
      <vt:lpstr>Diagram</vt:lpstr>
      <vt:lpstr>List of Objects &amp; Functions to Represent Objects</vt:lpstr>
      <vt:lpstr>Output Of Screenshot</vt:lpstr>
      <vt:lpstr>Uniqueness of the Project</vt:lpstr>
      <vt:lpstr>Conclusion &amp; Future Work</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OMAR FARUK SAKIB</dc:creator>
  <cp:lastModifiedBy>MD OMAR FARUK SAKIB</cp:lastModifiedBy>
  <cp:revision>3</cp:revision>
  <dcterms:created xsi:type="dcterms:W3CDTF">2023-12-18T14:38:56Z</dcterms:created>
  <dcterms:modified xsi:type="dcterms:W3CDTF">2023-12-20T02:17:41Z</dcterms:modified>
</cp:coreProperties>
</file>