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60" r:id="rId3"/>
    <p:sldId id="258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5" r:id="rId13"/>
    <p:sldId id="276" r:id="rId14"/>
    <p:sldId id="277" r:id="rId15"/>
    <p:sldId id="278" r:id="rId16"/>
    <p:sldId id="27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17A"/>
    <a:srgbClr val="181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C4949-FF24-4A0B-B541-E56475B5E69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DF396-16E7-40AB-8E2C-621A764B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4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Title Slide</a:t>
            </a:r>
          </a:p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BD" smtClean="0"/>
              <a:t>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60049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Business Model Slide</a:t>
            </a:r>
          </a:p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BD" smtClean="0"/>
              <a:t>11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24805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Business Model Slide</a:t>
            </a:r>
          </a:p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BD" smtClean="0"/>
              <a:t>12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4573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b="1" dirty="0"/>
              <a:t>The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BD" smtClean="0"/>
              <a:t>13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253222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Business Model Slide</a:t>
            </a:r>
          </a:p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BD" smtClean="0"/>
              <a:t>14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191697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Vision Slide</a:t>
            </a:r>
          </a:p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BD" smtClean="0"/>
              <a:t>15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573396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Vision Slide</a:t>
            </a:r>
          </a:p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BD" smtClean="0"/>
              <a:t>16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21338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e5a6a3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e5a6a3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Icons for Revenue Flow Diagram (optional)</a:t>
            </a:r>
            <a:endParaRPr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Vision Slide</a:t>
            </a:r>
          </a:p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BD" smtClean="0"/>
              <a:t>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52994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b="1" dirty="0"/>
              <a:t>Problem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BD" smtClean="0"/>
              <a:t>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63806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b="1" dirty="0"/>
              <a:t>The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BD" smtClean="0"/>
              <a:t>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09459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Product Introduction Slide</a:t>
            </a:r>
          </a:p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BD" smtClean="0"/>
              <a:t>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1799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Market Size Slide</a:t>
            </a:r>
          </a:p>
          <a:p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dirty="0"/>
              <a:t>Two (2) useful links for calculating your TAM, SAM &amp; SOM</a:t>
            </a:r>
          </a:p>
          <a:p>
            <a:r>
              <a:rPr lang="en-BD" dirty="0"/>
              <a:t>1. </a:t>
            </a:r>
            <a:r>
              <a:rPr lang="en-GB" dirty="0"/>
              <a:t>https://</a:t>
            </a:r>
            <a:r>
              <a:rPr lang="en-GB" dirty="0" err="1"/>
              <a:t>blog.hubspot.com</a:t>
            </a:r>
            <a:r>
              <a:rPr lang="en-GB" dirty="0"/>
              <a:t>/marketing/tam-</a:t>
            </a:r>
            <a:r>
              <a:rPr lang="en-GB" dirty="0" err="1"/>
              <a:t>sam</a:t>
            </a:r>
            <a:r>
              <a:rPr lang="en-GB" dirty="0"/>
              <a:t>-</a:t>
            </a:r>
            <a:r>
              <a:rPr lang="en-GB" dirty="0" err="1"/>
              <a:t>som</a:t>
            </a:r>
            <a:r>
              <a:rPr lang="en-BD" dirty="0"/>
              <a:t> </a:t>
            </a:r>
          </a:p>
          <a:p>
            <a:r>
              <a:rPr lang="en-BD" dirty="0"/>
              <a:t>2. </a:t>
            </a:r>
            <a:r>
              <a:rPr lang="en-GB" dirty="0"/>
              <a:t>http://</a:t>
            </a:r>
            <a:r>
              <a:rPr lang="en-GB" dirty="0" err="1"/>
              <a:t>tamsamsom.blogspot.com</a:t>
            </a:r>
            <a:r>
              <a:rPr lang="en-GB" dirty="0"/>
              <a:t>/2009/03/tam-</a:t>
            </a:r>
            <a:r>
              <a:rPr lang="en-GB" dirty="0" err="1"/>
              <a:t>sam</a:t>
            </a:r>
            <a:r>
              <a:rPr lang="en-GB" dirty="0"/>
              <a:t>-</a:t>
            </a:r>
            <a:r>
              <a:rPr lang="en-GB" dirty="0" err="1"/>
              <a:t>som.html</a:t>
            </a:r>
            <a:r>
              <a:rPr lang="en-GB"/>
              <a:t> </a:t>
            </a:r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BD" smtClean="0"/>
              <a:t>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3007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Industry Overview Slide</a:t>
            </a:r>
          </a:p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BD" smtClean="0"/>
              <a:t>8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759931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Traction Slide</a:t>
            </a:r>
          </a:p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BD" smtClean="0"/>
              <a:t>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6295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Business Model Slide</a:t>
            </a:r>
          </a:p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BD" smtClean="0"/>
              <a:t>10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9916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57A7-9AB3-240F-20C3-C26E10CFE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A63F1-D0DE-8A63-97A9-5AFCBFA6E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CE07C-438D-36D1-BE54-087ECAD5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4BA-F82A-4B57-AB6E-DD216C0EE5A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17DC2-861E-3E5B-F2FE-4232AFA3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DAE45-F2C1-7F8B-7DAD-D59F121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9A7B-2C0F-48D5-A52A-5B9B6EEA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A81D-8818-D0F6-3022-E9F9A128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19070-07A7-DD0F-A81F-115F1DCCF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A1B4-660A-2559-7F36-0675BDA0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4BA-F82A-4B57-AB6E-DD216C0EE5A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0268E-D278-D96A-DA71-198C65CA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1D647-80D9-BCA7-855D-19D11AEC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9A7B-2C0F-48D5-A52A-5B9B6EEA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9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0D258-6131-3AC5-EE13-60C86B2D9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F526D-1366-08B8-95B2-AC83FCDC1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BAB3-5759-261A-E3E5-C726B4DE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4BA-F82A-4B57-AB6E-DD216C0EE5A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99C4-1BCC-15A2-12E3-49CCDBF1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43924-4CD2-96CE-D06A-553DFC38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9A7B-2C0F-48D5-A52A-5B9B6EEA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0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420400" y="1538333"/>
            <a:ext cx="11389600" cy="3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237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0BAA-1D32-EC26-F05A-D137A850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1E178-5D8D-0001-4C10-66C5A3C1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75B40-6492-A47A-3C12-A554559E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4BA-F82A-4B57-AB6E-DD216C0EE5A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6E028-A60D-FEA8-0A02-320A0909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D6B70-A804-D46F-3E80-533195BE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9A7B-2C0F-48D5-A52A-5B9B6EEA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1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BB81-CC03-DAA7-086C-8DBEA0DF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B3C70-18DE-AF7D-FC44-83F28EAF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A736-2186-61E1-2AFE-7DA3B5B3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4BA-F82A-4B57-AB6E-DD216C0EE5A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9741-A4A2-13CA-F642-4A7896F4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40A1C-6113-48FF-828F-CF6769FD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9A7B-2C0F-48D5-A52A-5B9B6EEA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A258-92A4-73DD-1C44-D8E4785E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4A75-334F-6C8C-0609-C3DAFF5DA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3565D-5D74-42DC-6D42-BAE5C0EE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42923-14C7-BA3F-E7E1-D0472156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4BA-F82A-4B57-AB6E-DD216C0EE5A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B8D16-4EDA-42B9-427D-682A34E4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EBA29-4074-29A2-FBC1-1ED9DED3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9A7B-2C0F-48D5-A52A-5B9B6EEA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2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A9C7-E2DD-BA5B-BCA7-04399305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88EBE-CCBA-DDC1-B782-093080D8C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9A07C-1F4D-2219-4F84-E413FD28C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6E339-9F36-0A6E-DDBA-14DB12BC9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1AEBE-0E6F-0CC3-6BA3-9A9FE583D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4E548-5523-B8A3-793A-984A964B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4BA-F82A-4B57-AB6E-DD216C0EE5A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B3BB0-47EA-841A-C56F-29DC98D1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29F4B-36DF-57EC-24DC-9F1FE6C2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9A7B-2C0F-48D5-A52A-5B9B6EEA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6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F5CE-FC91-C9F1-C855-E08B6DE8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75218-C3A7-632F-82EC-230D7F79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4BA-F82A-4B57-AB6E-DD216C0EE5A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3B801-4871-9401-E003-E9000AE8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46C3B-7086-85B5-3F66-B8D09CA2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9A7B-2C0F-48D5-A52A-5B9B6EEA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F7184-E4B6-A5C2-913E-530553DF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4BA-F82A-4B57-AB6E-DD216C0EE5A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FDB8C-648A-A390-05D3-1DDFC29C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CA51A-8702-E2F1-56BB-1CF886D7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9A7B-2C0F-48D5-A52A-5B9B6EEA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8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67EA-A586-6C6B-117E-4CA79E21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D413-D559-586A-EB8B-BB779BC65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3BCC9-60FB-37D5-81B9-A2E598040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83771-0D1A-E34E-3F1E-E0E2A9AE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4BA-F82A-4B57-AB6E-DD216C0EE5A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AA0E4-5317-6EB4-1651-05949E1E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FC06C-3FBE-5495-B3A4-A1CF8CBE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9A7B-2C0F-48D5-A52A-5B9B6EEA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B036-59FA-0CD9-D7EB-1AE88D9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A743A-FC47-FC29-C837-DB4D55A6E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B8F3E-D17A-3185-0F66-F62BB45D5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54CBD-7EE9-9316-5999-E863EF74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4BA-F82A-4B57-AB6E-DD216C0EE5A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4B947-0075-5DB6-73F0-51BC18E6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95E6E-67E0-42AF-FEF1-724C2890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9A7B-2C0F-48D5-A52A-5B9B6EEA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7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81838-5084-D75D-C768-F2292197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2C01E-4EBD-6CBE-DF3A-964FC6A4A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45809-B316-B37F-75A8-1877AC863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554BA-F82A-4B57-AB6E-DD216C0EE5A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735DA-D60D-0644-CA4C-438C99082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BE5C1-88AF-8704-3CD1-5B89E8BA6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79A7B-2C0F-48D5-A52A-5B9B6EEA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4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111F-44A4-B21E-3711-FD4A4A05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71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Montserrat" pitchFamily="2" charset="77"/>
              </a:rPr>
              <a:t>How To Use This Deck</a:t>
            </a:r>
            <a:endParaRPr lang="en-BD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8544-A396-CD60-BA72-AAF8A1492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129" y="1402252"/>
            <a:ext cx="5257800" cy="48021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GB" sz="1400" b="1" dirty="0">
                <a:latin typeface="Montserrat" pitchFamily="2" charset="77"/>
              </a:rPr>
              <a:t>Make a copy in order to apply edits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GB" sz="1400" b="1" dirty="0">
                <a:latin typeface="Montserrat" pitchFamily="2" charset="77"/>
              </a:rPr>
              <a:t>File &gt; Make a Copy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GB" sz="1400" dirty="0">
                <a:latin typeface="Montserrat" pitchFamily="2" charset="77"/>
              </a:rPr>
              <a:t>Try to be light on written content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GB" sz="1400" dirty="0">
                <a:latin typeface="Montserrat" pitchFamily="2" charset="77"/>
              </a:rPr>
              <a:t>Minimizing the number of words on screen is ideal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GB" sz="1400" dirty="0">
                <a:latin typeface="Montserrat" pitchFamily="2" charset="77"/>
              </a:rPr>
              <a:t>Use ample charts, screenshots, and graphics 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GB" sz="1400" dirty="0">
                <a:latin typeface="Montserrat" pitchFamily="2" charset="77"/>
              </a:rPr>
              <a:t>Try to use short-phrased bullets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GB" sz="1400" dirty="0">
                <a:latin typeface="Montserrat" pitchFamily="2" charset="77"/>
              </a:rPr>
              <a:t>If there is too much text on the screen your audience will be reading the slides not listening to you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GB" sz="1400" dirty="0">
                <a:latin typeface="Montserrat" pitchFamily="2" charset="77"/>
              </a:rPr>
              <a:t>Tell a story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GB" sz="1400" dirty="0">
                <a:latin typeface="Montserrat" pitchFamily="2" charset="77"/>
              </a:rPr>
              <a:t>Create a story around the framework of your presentation in order to earn full attention from your audience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GB" sz="1400" dirty="0">
                <a:latin typeface="Montserrat" pitchFamily="2" charset="77"/>
              </a:rPr>
              <a:t>It’s not mandatory to follow our steps, but these are the best practices in the startup domain.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D91D06-233D-EEE4-BA67-8672CE962EAF}"/>
              </a:ext>
            </a:extLst>
          </p:cNvPr>
          <p:cNvSpPr txBox="1">
            <a:spLocks/>
          </p:cNvSpPr>
          <p:nvPr/>
        </p:nvSpPr>
        <p:spPr>
          <a:xfrm>
            <a:off x="6131859" y="169517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D">
              <a:latin typeface="Montserra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DB07F-E7FB-DEB4-9E12-F60CB6AEC02B}"/>
              </a:ext>
            </a:extLst>
          </p:cNvPr>
          <p:cNvSpPr txBox="1"/>
          <p:nvPr/>
        </p:nvSpPr>
        <p:spPr>
          <a:xfrm>
            <a:off x="744613" y="6131310"/>
            <a:ext cx="1070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b="1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Green</a:t>
            </a:r>
            <a:r>
              <a:rPr lang="en-BD" dirty="0">
                <a:solidFill>
                  <a:srgbClr val="FF0000"/>
                </a:solidFill>
              </a:rPr>
              <a:t> colored textbox contains smart tips, please remove them from your Pitch Deck before editing.</a:t>
            </a:r>
          </a:p>
        </p:txBody>
      </p:sp>
      <p:sp>
        <p:nvSpPr>
          <p:cNvPr id="5" name="Google Shape;54;p15">
            <a:extLst>
              <a:ext uri="{FF2B5EF4-FFF2-40B4-BE49-F238E27FC236}">
                <a16:creationId xmlns:a16="http://schemas.microsoft.com/office/drawing/2014/main" id="{0A68C07B-EF56-8507-E191-65F84496CEC0}"/>
              </a:ext>
            </a:extLst>
          </p:cNvPr>
          <p:cNvSpPr txBox="1">
            <a:spLocks/>
          </p:cNvSpPr>
          <p:nvPr/>
        </p:nvSpPr>
        <p:spPr>
          <a:xfrm>
            <a:off x="6113929" y="1402253"/>
            <a:ext cx="5221941" cy="389364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400"/>
              <a:buFont typeface="Wingdings" pitchFamily="2" charset="2"/>
              <a:buChar char="§"/>
            </a:pPr>
            <a:r>
              <a:rPr lang="en-GB" sz="1400" dirty="0">
                <a:latin typeface="Montserrat" pitchFamily="2" charset="77"/>
              </a:rPr>
              <a:t>Answer the following: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SzPts val="1400"/>
              <a:buFont typeface="Wingdings" pitchFamily="2" charset="2"/>
              <a:buChar char="§"/>
            </a:pPr>
            <a:r>
              <a:rPr lang="en-GB" sz="1400" b="1" dirty="0">
                <a:latin typeface="Montserrat" pitchFamily="2" charset="77"/>
              </a:rPr>
              <a:t>Problem : </a:t>
            </a:r>
            <a:r>
              <a:rPr lang="en-GB" sz="1400" dirty="0">
                <a:latin typeface="Montserrat" pitchFamily="2" charset="77"/>
              </a:rPr>
              <a:t>What pain are you solving?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SzPts val="1400"/>
              <a:buFont typeface="Wingdings" pitchFamily="2" charset="2"/>
              <a:buChar char="§"/>
            </a:pPr>
            <a:r>
              <a:rPr lang="en-GB" sz="1400" b="1" dirty="0">
                <a:latin typeface="Montserrat" pitchFamily="2" charset="77"/>
              </a:rPr>
              <a:t>Solution : </a:t>
            </a:r>
            <a:r>
              <a:rPr lang="en-GB" sz="1400" dirty="0">
                <a:latin typeface="Montserrat" pitchFamily="2" charset="77"/>
              </a:rPr>
              <a:t> How do you solve the problem?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SzPts val="1400"/>
              <a:buFont typeface="Wingdings" pitchFamily="2" charset="2"/>
              <a:buChar char="§"/>
            </a:pPr>
            <a:r>
              <a:rPr lang="en-GB" sz="1400" b="1" dirty="0">
                <a:latin typeface="Montserrat" pitchFamily="2" charset="77"/>
              </a:rPr>
              <a:t>Size of Market: </a:t>
            </a:r>
            <a:r>
              <a:rPr lang="en-GB" sz="1400" dirty="0">
                <a:latin typeface="Montserrat" pitchFamily="2" charset="77"/>
              </a:rPr>
              <a:t>How big is the market?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SzPts val="1400"/>
              <a:buFont typeface="Wingdings" pitchFamily="2" charset="2"/>
              <a:buChar char="§"/>
            </a:pPr>
            <a:r>
              <a:rPr lang="en-GB" sz="1400" b="1" dirty="0">
                <a:latin typeface="Montserrat" pitchFamily="2" charset="77"/>
              </a:rPr>
              <a:t>Industry: </a:t>
            </a:r>
            <a:r>
              <a:rPr lang="en-GB" sz="1400" dirty="0">
                <a:latin typeface="Montserrat" pitchFamily="2" charset="77"/>
              </a:rPr>
              <a:t>What kind of competitors are there?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SzPts val="1400"/>
              <a:buFont typeface="Wingdings" pitchFamily="2" charset="2"/>
              <a:buChar char="§"/>
            </a:pPr>
            <a:r>
              <a:rPr lang="en-GB" sz="1400" b="1" dirty="0">
                <a:latin typeface="Montserrat" pitchFamily="2" charset="77"/>
              </a:rPr>
              <a:t>Traction:</a:t>
            </a:r>
            <a:r>
              <a:rPr lang="en-GB" sz="1400" dirty="0">
                <a:latin typeface="Montserrat" pitchFamily="2" charset="77"/>
              </a:rPr>
              <a:t> How many customers do you have to date and how large is your revenue?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SzPts val="1400"/>
              <a:buFont typeface="Wingdings" pitchFamily="2" charset="2"/>
              <a:buChar char="§"/>
            </a:pPr>
            <a:r>
              <a:rPr lang="en-GB" sz="1400" b="1" dirty="0">
                <a:latin typeface="Montserrat" pitchFamily="2" charset="77"/>
              </a:rPr>
              <a:t>Business Model:</a:t>
            </a:r>
            <a:r>
              <a:rPr lang="en-GB" sz="1400" dirty="0">
                <a:latin typeface="Montserrat" pitchFamily="2" charset="77"/>
              </a:rPr>
              <a:t> How will your company make money?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SzPts val="1400"/>
              <a:buFont typeface="Wingdings" pitchFamily="2" charset="2"/>
              <a:buChar char="§"/>
            </a:pPr>
            <a:r>
              <a:rPr lang="en-GB" sz="1400" b="1" dirty="0">
                <a:latin typeface="Montserrat" pitchFamily="2" charset="77"/>
              </a:rPr>
              <a:t>Customer Acquisition: </a:t>
            </a:r>
            <a:r>
              <a:rPr lang="en-GB" sz="1400" dirty="0">
                <a:latin typeface="Montserrat" pitchFamily="2" charset="77"/>
              </a:rPr>
              <a:t>How do you plan to acquire new customers?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SzPts val="1400"/>
              <a:buFont typeface="Wingdings" pitchFamily="2" charset="2"/>
              <a:buChar char="§"/>
            </a:pPr>
            <a:r>
              <a:rPr lang="en-GB" sz="1400" b="1" dirty="0">
                <a:latin typeface="Montserrat" pitchFamily="2" charset="77"/>
              </a:rPr>
              <a:t>Team: </a:t>
            </a:r>
            <a:r>
              <a:rPr lang="en-GB" sz="1400" dirty="0">
                <a:latin typeface="Montserrat" pitchFamily="2" charset="77"/>
              </a:rPr>
              <a:t>Who is on your team?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SzPts val="1400"/>
              <a:buFont typeface="Wingdings" pitchFamily="2" charset="2"/>
              <a:buChar char="§"/>
            </a:pPr>
            <a:endParaRPr lang="en-GB" sz="1400" dirty="0">
              <a:latin typeface="Montserrat" pitchFamily="2" charset="77"/>
            </a:endParaRPr>
          </a:p>
          <a:p>
            <a:pPr marL="596900" lvl="1" indent="0">
              <a:lnSpc>
                <a:spcPct val="115000"/>
              </a:lnSpc>
              <a:spcBef>
                <a:spcPts val="0"/>
              </a:spcBef>
              <a:buSzPts val="1400"/>
              <a:buNone/>
            </a:pPr>
            <a:r>
              <a:rPr lang="en-GB" sz="1400" b="1" i="1" dirty="0">
                <a:latin typeface="Montserrat" pitchFamily="2" charset="77"/>
              </a:rPr>
              <a:t>Traction, Customer Acquisition </a:t>
            </a:r>
            <a:r>
              <a:rPr lang="en-GB" sz="1400" i="1" dirty="0">
                <a:latin typeface="Montserrat" pitchFamily="2" charset="77"/>
              </a:rPr>
              <a:t>slides</a:t>
            </a:r>
            <a:r>
              <a:rPr lang="en-GB" sz="1400" b="1" i="1" dirty="0">
                <a:latin typeface="Montserrat" pitchFamily="2" charset="77"/>
              </a:rPr>
              <a:t> </a:t>
            </a:r>
            <a:r>
              <a:rPr lang="en-GB" sz="1400" i="1" dirty="0">
                <a:latin typeface="Montserrat" pitchFamily="2" charset="77"/>
              </a:rPr>
              <a:t>might not applicable for idea or pre-seed stage startup.</a:t>
            </a:r>
          </a:p>
        </p:txBody>
      </p:sp>
    </p:spTree>
    <p:extLst>
      <p:ext uri="{BB962C8B-B14F-4D97-AF65-F5344CB8AC3E}">
        <p14:creationId xmlns:p14="http://schemas.microsoft.com/office/powerpoint/2010/main" val="256089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DAD67-B108-314F-A18E-A0649092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8" y="258316"/>
            <a:ext cx="5040000" cy="899542"/>
          </a:xfrm>
        </p:spPr>
        <p:txBody>
          <a:bodyPr anchor="ctr">
            <a:normAutofit/>
          </a:bodyPr>
          <a:lstStyle/>
          <a:p>
            <a:r>
              <a:rPr lang="en-GB" b="1">
                <a:solidFill>
                  <a:schemeClr val="bg1"/>
                </a:solidFill>
                <a:latin typeface="Montserrat" pitchFamily="2" charset="77"/>
              </a:rPr>
              <a:t>Business Model</a:t>
            </a:r>
            <a:endParaRPr lang="en-BD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AC9FE-6703-F356-F60D-6F282444A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27238" y="1157858"/>
            <a:ext cx="5249862" cy="50400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Montserrat" pitchFamily="2" charset="77"/>
              </a:rPr>
              <a:t>List the ways you will make money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Montserrat" pitchFamily="2" charset="77"/>
              </a:rPr>
              <a:t>Short term or just one simple approach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Montserrat" pitchFamily="2" charset="77"/>
              </a:rPr>
              <a:t>List alternate monetization possibilities</a:t>
            </a:r>
          </a:p>
          <a:p>
            <a:pPr>
              <a:lnSpc>
                <a:spcPct val="150000"/>
              </a:lnSpc>
            </a:pPr>
            <a:endParaRPr lang="en-GB" sz="24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0" name="Google Shape;73;p17">
            <a:extLst>
              <a:ext uri="{FF2B5EF4-FFF2-40B4-BE49-F238E27FC236}">
                <a16:creationId xmlns:a16="http://schemas.microsoft.com/office/drawing/2014/main" id="{F51AC90A-82DD-764F-3078-A3E79CF9E24B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6">
            <a:extLst>
              <a:ext uri="{FF2B5EF4-FFF2-40B4-BE49-F238E27FC236}">
                <a16:creationId xmlns:a16="http://schemas.microsoft.com/office/drawing/2014/main" id="{276014B9-7AD3-4A35-FD80-4331540BEFD1}"/>
              </a:ext>
            </a:extLst>
          </p:cNvPr>
          <p:cNvSpPr/>
          <p:nvPr/>
        </p:nvSpPr>
        <p:spPr>
          <a:xfrm>
            <a:off x="8367252" y="2487560"/>
            <a:ext cx="1922953" cy="941439"/>
          </a:xfrm>
          <a:prstGeom prst="roundRect">
            <a:avLst>
              <a:gd name="adj" fmla="val 16667"/>
            </a:avLst>
          </a:prstGeom>
          <a:solidFill>
            <a:srgbClr val="3891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Montserrat" pitchFamily="2" charset="77"/>
                <a:ea typeface="Avenir"/>
                <a:cs typeface="Avenir"/>
                <a:sym typeface="Avenir"/>
              </a:rPr>
              <a:t>Put supporting images/charts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BEAF2-C34E-7030-0561-B65AA6505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07" y="160028"/>
            <a:ext cx="1402009" cy="4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7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DAD67-B108-314F-A18E-A0649092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8" y="258316"/>
            <a:ext cx="5040000" cy="899542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ontserrat" pitchFamily="2" charset="77"/>
              </a:rPr>
              <a:t>Revenue Flow</a:t>
            </a:r>
            <a:endParaRPr lang="en-BD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0" name="Google Shape;73;p17">
            <a:extLst>
              <a:ext uri="{FF2B5EF4-FFF2-40B4-BE49-F238E27FC236}">
                <a16:creationId xmlns:a16="http://schemas.microsoft.com/office/drawing/2014/main" id="{632A9779-F893-F90B-D5AE-D8B39FFDF65C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E3B922-0138-B3FE-B94D-89E451AEB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07" y="160028"/>
            <a:ext cx="1402009" cy="479069"/>
          </a:xfrm>
          <a:prstGeom prst="rect">
            <a:avLst/>
          </a:prstGeom>
        </p:spPr>
      </p:pic>
      <p:sp>
        <p:nvSpPr>
          <p:cNvPr id="3" name="Google Shape;66;p16">
            <a:extLst>
              <a:ext uri="{FF2B5EF4-FFF2-40B4-BE49-F238E27FC236}">
                <a16:creationId xmlns:a16="http://schemas.microsoft.com/office/drawing/2014/main" id="{2FD626AF-3BE1-FDB6-5ADD-BA71CCE3FDCC}"/>
              </a:ext>
            </a:extLst>
          </p:cNvPr>
          <p:cNvSpPr/>
          <p:nvPr/>
        </p:nvSpPr>
        <p:spPr>
          <a:xfrm>
            <a:off x="5458606" y="2359356"/>
            <a:ext cx="2235973" cy="1458883"/>
          </a:xfrm>
          <a:prstGeom prst="roundRect">
            <a:avLst>
              <a:gd name="adj" fmla="val 16667"/>
            </a:avLst>
          </a:prstGeom>
          <a:solidFill>
            <a:srgbClr val="3891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Montserrat" pitchFamily="2" charset="77"/>
                <a:ea typeface="Avenir"/>
                <a:cs typeface="Avenir"/>
                <a:sym typeface="Avenir"/>
              </a:rPr>
              <a:t>Use the icons in the last slide to help you create a revenue flow for your business/industry.</a:t>
            </a:r>
            <a:endParaRPr sz="1400" dirty="0">
              <a:solidFill>
                <a:schemeClr val="bg1"/>
              </a:solidFill>
              <a:latin typeface="Montserrat" pitchFamily="2" charset="77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03278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DAD67-B108-314F-A18E-A0649092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8" y="258316"/>
            <a:ext cx="5040000" cy="899542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ontserrat" pitchFamily="2" charset="77"/>
              </a:rPr>
              <a:t>Customer Acquisition</a:t>
            </a:r>
            <a:endParaRPr lang="en-BD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AC9FE-6703-F356-F60D-6F282444A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27238" y="1157858"/>
            <a:ext cx="5249862" cy="50400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800" dirty="0">
                <a:solidFill>
                  <a:schemeClr val="bg1"/>
                </a:solidFill>
                <a:latin typeface="Montserrat" pitchFamily="2" charset="77"/>
              </a:rPr>
              <a:t>List approaches/tact's you are going to use to get customers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  <a:latin typeface="Montserrat" pitchFamily="2" charset="77"/>
              </a:rPr>
              <a:t>Initial set, plus over time</a:t>
            </a:r>
          </a:p>
          <a:p>
            <a:pPr>
              <a:lnSpc>
                <a:spcPct val="150000"/>
              </a:lnSpc>
            </a:pPr>
            <a:endParaRPr lang="en-GB" sz="24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2" name="Google Shape;73;p17">
            <a:extLst>
              <a:ext uri="{FF2B5EF4-FFF2-40B4-BE49-F238E27FC236}">
                <a16:creationId xmlns:a16="http://schemas.microsoft.com/office/drawing/2014/main" id="{CA7E77E1-87D7-4D54-0EAE-23AB98147564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939044-47E1-4579-FFE8-3E7D019B3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07" y="160028"/>
            <a:ext cx="1402009" cy="4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9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DAD67-B108-314F-A18E-A0649092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999" y="347216"/>
            <a:ext cx="5040000" cy="720000"/>
          </a:xfrm>
        </p:spPr>
        <p:txBody>
          <a:bodyPr anchor="ctr">
            <a:normAutofit/>
          </a:bodyPr>
          <a:lstStyle/>
          <a:p>
            <a:pPr algn="ctr"/>
            <a:r>
              <a:rPr lang="en-GB" b="1">
                <a:solidFill>
                  <a:schemeClr val="bg1"/>
                </a:solidFill>
                <a:latin typeface="Montserrat" pitchFamily="2" charset="77"/>
              </a:rPr>
              <a:t>Team Members</a:t>
            </a:r>
            <a:endParaRPr lang="en-BD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1F66DD-25A1-95F4-9EFA-C0004DB43885}"/>
              </a:ext>
            </a:extLst>
          </p:cNvPr>
          <p:cNvSpPr txBox="1"/>
          <p:nvPr/>
        </p:nvSpPr>
        <p:spPr>
          <a:xfrm>
            <a:off x="2296920" y="5130799"/>
            <a:ext cx="899605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BD" sz="2400" b="1" dirty="0">
                <a:solidFill>
                  <a:schemeClr val="bg1"/>
                </a:solidFill>
                <a:latin typeface="Montserrat" pitchFamily="2" charset="77"/>
              </a:rPr>
              <a:t>Elon</a:t>
            </a:r>
          </a:p>
          <a:p>
            <a:pPr algn="ctr"/>
            <a:r>
              <a:rPr lang="en-BD" b="1" dirty="0">
                <a:solidFill>
                  <a:schemeClr val="bg1"/>
                </a:solidFill>
                <a:latin typeface="Montserrat" pitchFamily="2" charset="77"/>
              </a:rPr>
              <a:t>CEO</a:t>
            </a:r>
            <a:endParaRPr lang="en-BD" sz="2400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925E3D-EDFF-8564-D831-96D22C0EEA70}"/>
              </a:ext>
            </a:extLst>
          </p:cNvPr>
          <p:cNvSpPr txBox="1"/>
          <p:nvPr/>
        </p:nvSpPr>
        <p:spPr>
          <a:xfrm>
            <a:off x="9020136" y="5130799"/>
            <a:ext cx="891591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BD" sz="2400" b="1" dirty="0">
                <a:solidFill>
                  <a:schemeClr val="bg1"/>
                </a:solidFill>
                <a:latin typeface="Montserrat" pitchFamily="2" charset="77"/>
              </a:rPr>
              <a:t>Sam</a:t>
            </a:r>
          </a:p>
          <a:p>
            <a:pPr algn="ctr"/>
            <a:r>
              <a:rPr lang="en-BD" b="1" dirty="0">
                <a:solidFill>
                  <a:schemeClr val="bg1"/>
                </a:solidFill>
                <a:latin typeface="Montserrat" pitchFamily="2" charset="77"/>
              </a:rPr>
              <a:t>CTO</a:t>
            </a:r>
            <a:endParaRPr lang="en-BD" sz="2400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D888D0-6872-227E-B63C-AB11A00CC3BC}"/>
              </a:ext>
            </a:extLst>
          </p:cNvPr>
          <p:cNvSpPr txBox="1"/>
          <p:nvPr/>
        </p:nvSpPr>
        <p:spPr>
          <a:xfrm>
            <a:off x="5560012" y="5130799"/>
            <a:ext cx="1197765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Montserrat" pitchFamily="2" charset="77"/>
              </a:rPr>
              <a:t>Sheryl</a:t>
            </a:r>
            <a:endParaRPr lang="en-BD" sz="2400" b="1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BD" b="1" dirty="0">
                <a:solidFill>
                  <a:schemeClr val="bg1"/>
                </a:solidFill>
                <a:latin typeface="Montserrat" pitchFamily="2" charset="77"/>
              </a:rPr>
              <a:t>CFO</a:t>
            </a:r>
            <a:endParaRPr lang="en-BD" sz="2400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25" name="Google Shape;73;p17">
            <a:extLst>
              <a:ext uri="{FF2B5EF4-FFF2-40B4-BE49-F238E27FC236}">
                <a16:creationId xmlns:a16="http://schemas.microsoft.com/office/drawing/2014/main" id="{19383D98-9CEE-B865-19B7-1A0B107D662D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B327F7-179E-15D5-E027-A9F6617FD52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93417" y="2179318"/>
            <a:ext cx="2906609" cy="2906609"/>
          </a:xfrm>
          <a:custGeom>
            <a:avLst/>
            <a:gdLst>
              <a:gd name="connsiteX0" fmla="*/ 2376000 w 4752000"/>
              <a:gd name="connsiteY0" fmla="*/ 0 h 4752000"/>
              <a:gd name="connsiteX1" fmla="*/ 4752000 w 4752000"/>
              <a:gd name="connsiteY1" fmla="*/ 2376000 h 4752000"/>
              <a:gd name="connsiteX2" fmla="*/ 2376000 w 4752000"/>
              <a:gd name="connsiteY2" fmla="*/ 4752000 h 4752000"/>
              <a:gd name="connsiteX3" fmla="*/ 0 w 4752000"/>
              <a:gd name="connsiteY3" fmla="*/ 2376000 h 4752000"/>
              <a:gd name="connsiteX4" fmla="*/ 2376000 w 4752000"/>
              <a:gd name="connsiteY4" fmla="*/ 0 h 47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2000" h="4752000">
                <a:moveTo>
                  <a:pt x="2376000" y="0"/>
                </a:moveTo>
                <a:cubicBezTo>
                  <a:pt x="3688229" y="0"/>
                  <a:pt x="4752000" y="1063771"/>
                  <a:pt x="4752000" y="2376000"/>
                </a:cubicBezTo>
                <a:cubicBezTo>
                  <a:pt x="4752000" y="3688229"/>
                  <a:pt x="3688229" y="4752000"/>
                  <a:pt x="2376000" y="4752000"/>
                </a:cubicBezTo>
                <a:cubicBezTo>
                  <a:pt x="1063771" y="4752000"/>
                  <a:pt x="0" y="3688229"/>
                  <a:pt x="0" y="2376000"/>
                </a:cubicBezTo>
                <a:cubicBezTo>
                  <a:pt x="0" y="1063771"/>
                  <a:pt x="1063771" y="0"/>
                  <a:pt x="2376000" y="0"/>
                </a:cubicBezTo>
                <a:close/>
              </a:path>
            </a:pathLst>
          </a:custGeom>
        </p:spPr>
      </p:pic>
      <p:pic>
        <p:nvPicPr>
          <p:cNvPr id="1028" name="Picture 4" descr="Work Avatars on Behance">
            <a:extLst>
              <a:ext uri="{FF2B5EF4-FFF2-40B4-BE49-F238E27FC236}">
                <a16:creationId xmlns:a16="http://schemas.microsoft.com/office/drawing/2014/main" id="{61384375-C7A0-2EAE-6D2F-990F0F5B7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6413" y="2179318"/>
            <a:ext cx="2906609" cy="290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D040C5-37BA-9890-27A4-0F7414697F2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654915" y="2179318"/>
            <a:ext cx="2906609" cy="2906609"/>
          </a:xfrm>
          <a:custGeom>
            <a:avLst/>
            <a:gdLst>
              <a:gd name="connsiteX0" fmla="*/ 1431599 w 2906609"/>
              <a:gd name="connsiteY0" fmla="*/ 0 h 2906609"/>
              <a:gd name="connsiteX1" fmla="*/ 1475009 w 2906609"/>
              <a:gd name="connsiteY1" fmla="*/ 0 h 2906609"/>
              <a:gd name="connsiteX2" fmla="*/ 1602008 w 2906609"/>
              <a:gd name="connsiteY2" fmla="*/ 6413 h 2906609"/>
              <a:gd name="connsiteX3" fmla="*/ 2900195 w 2906609"/>
              <a:gd name="connsiteY3" fmla="*/ 1304600 h 2906609"/>
              <a:gd name="connsiteX4" fmla="*/ 2906609 w 2906609"/>
              <a:gd name="connsiteY4" fmla="*/ 1431619 h 2906609"/>
              <a:gd name="connsiteX5" fmla="*/ 2906609 w 2906609"/>
              <a:gd name="connsiteY5" fmla="*/ 1474989 h 2906609"/>
              <a:gd name="connsiteX6" fmla="*/ 2900195 w 2906609"/>
              <a:gd name="connsiteY6" fmla="*/ 1602008 h 2906609"/>
              <a:gd name="connsiteX7" fmla="*/ 1602008 w 2906609"/>
              <a:gd name="connsiteY7" fmla="*/ 2900195 h 2906609"/>
              <a:gd name="connsiteX8" fmla="*/ 1474988 w 2906609"/>
              <a:gd name="connsiteY8" fmla="*/ 2906609 h 2906609"/>
              <a:gd name="connsiteX9" fmla="*/ 1431620 w 2906609"/>
              <a:gd name="connsiteY9" fmla="*/ 2906609 h 2906609"/>
              <a:gd name="connsiteX10" fmla="*/ 1304600 w 2906609"/>
              <a:gd name="connsiteY10" fmla="*/ 2900195 h 2906609"/>
              <a:gd name="connsiteX11" fmla="*/ 6413 w 2906609"/>
              <a:gd name="connsiteY11" fmla="*/ 1602008 h 2906609"/>
              <a:gd name="connsiteX12" fmla="*/ 0 w 2906609"/>
              <a:gd name="connsiteY12" fmla="*/ 1475009 h 2906609"/>
              <a:gd name="connsiteX13" fmla="*/ 0 w 2906609"/>
              <a:gd name="connsiteY13" fmla="*/ 1431599 h 2906609"/>
              <a:gd name="connsiteX14" fmla="*/ 6413 w 2906609"/>
              <a:gd name="connsiteY14" fmla="*/ 1304600 h 2906609"/>
              <a:gd name="connsiteX15" fmla="*/ 1304600 w 2906609"/>
              <a:gd name="connsiteY15" fmla="*/ 6413 h 290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06609" h="2906609">
                <a:moveTo>
                  <a:pt x="1431599" y="0"/>
                </a:moveTo>
                <a:lnTo>
                  <a:pt x="1475009" y="0"/>
                </a:lnTo>
                <a:lnTo>
                  <a:pt x="1602008" y="6413"/>
                </a:lnTo>
                <a:cubicBezTo>
                  <a:pt x="2286505" y="75928"/>
                  <a:pt x="2830681" y="620103"/>
                  <a:pt x="2900195" y="1304600"/>
                </a:cubicBezTo>
                <a:lnTo>
                  <a:pt x="2906609" y="1431619"/>
                </a:lnTo>
                <a:lnTo>
                  <a:pt x="2906609" y="1474989"/>
                </a:lnTo>
                <a:lnTo>
                  <a:pt x="2900195" y="1602008"/>
                </a:lnTo>
                <a:cubicBezTo>
                  <a:pt x="2830681" y="2286506"/>
                  <a:pt x="2286505" y="2830681"/>
                  <a:pt x="1602008" y="2900195"/>
                </a:cubicBezTo>
                <a:lnTo>
                  <a:pt x="1474988" y="2906609"/>
                </a:lnTo>
                <a:lnTo>
                  <a:pt x="1431620" y="2906609"/>
                </a:lnTo>
                <a:lnTo>
                  <a:pt x="1304600" y="2900195"/>
                </a:lnTo>
                <a:cubicBezTo>
                  <a:pt x="620103" y="2830681"/>
                  <a:pt x="75928" y="2286506"/>
                  <a:pt x="6413" y="1602008"/>
                </a:cubicBezTo>
                <a:lnTo>
                  <a:pt x="0" y="1475009"/>
                </a:lnTo>
                <a:lnTo>
                  <a:pt x="0" y="1431599"/>
                </a:lnTo>
                <a:lnTo>
                  <a:pt x="6413" y="1304600"/>
                </a:lnTo>
                <a:cubicBezTo>
                  <a:pt x="75928" y="620103"/>
                  <a:pt x="620103" y="75928"/>
                  <a:pt x="1304600" y="6413"/>
                </a:cubicBezTo>
                <a:close/>
              </a:path>
            </a:pathLst>
          </a:cu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0CC03F-C647-70DF-C5C7-DB74DAD79E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207" y="160028"/>
            <a:ext cx="1402009" cy="479069"/>
          </a:xfrm>
          <a:prstGeom prst="rect">
            <a:avLst/>
          </a:prstGeom>
        </p:spPr>
      </p:pic>
      <p:sp>
        <p:nvSpPr>
          <p:cNvPr id="3" name="Google Shape;66;p16">
            <a:extLst>
              <a:ext uri="{FF2B5EF4-FFF2-40B4-BE49-F238E27FC236}">
                <a16:creationId xmlns:a16="http://schemas.microsoft.com/office/drawing/2014/main" id="{F0B03815-D3C0-8DC4-42A5-CE4EDED42674}"/>
              </a:ext>
            </a:extLst>
          </p:cNvPr>
          <p:cNvSpPr/>
          <p:nvPr/>
        </p:nvSpPr>
        <p:spPr>
          <a:xfrm>
            <a:off x="9930424" y="128050"/>
            <a:ext cx="2032323" cy="2051268"/>
          </a:xfrm>
          <a:prstGeom prst="roundRect">
            <a:avLst>
              <a:gd name="adj" fmla="val 16667"/>
            </a:avLst>
          </a:prstGeom>
          <a:solidFill>
            <a:srgbClr val="3891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Montserrat" pitchFamily="2" charset="77"/>
                <a:ea typeface="Avenir"/>
                <a:cs typeface="Avenir"/>
                <a:sym typeface="Avenir"/>
              </a:rPr>
              <a:t>Give a brief verbal introduction for each team member. Make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Montserrat" pitchFamily="2" charset="77"/>
                <a:ea typeface="Avenir"/>
                <a:cs typeface="Avenir"/>
                <a:sym typeface="Avenir"/>
              </a:rPr>
              <a:t>sure to: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Montserrat" pitchFamily="2" charset="77"/>
                <a:ea typeface="Avenir"/>
                <a:cs typeface="Avenir"/>
                <a:sym typeface="Avenir"/>
              </a:rPr>
              <a:t>Highlight relevant experience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Montserrat" pitchFamily="2" charset="77"/>
                <a:ea typeface="Avenir"/>
                <a:cs typeface="Avenir"/>
                <a:sym typeface="Avenir"/>
              </a:rPr>
              <a:t>List areas of ownership</a:t>
            </a:r>
            <a:endParaRPr sz="1100" dirty="0">
              <a:solidFill>
                <a:schemeClr val="bg1"/>
              </a:solidFill>
              <a:latin typeface="Montserrat" pitchFamily="2" charset="77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53777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DAD67-B108-314F-A18E-A0649092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8" y="258316"/>
            <a:ext cx="5040000" cy="899542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ontserrat" pitchFamily="2" charset="77"/>
              </a:rPr>
              <a:t>Summary</a:t>
            </a:r>
            <a:endParaRPr lang="en-BD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AC9FE-6703-F356-F60D-6F282444A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27238" y="1157858"/>
            <a:ext cx="5249862" cy="50400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  <a:latin typeface="Montserrat" pitchFamily="2" charset="77"/>
              </a:rPr>
              <a:t>List 3-5 key takeaways. Such as: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  <a:latin typeface="Montserrat" pitchFamily="2" charset="77"/>
              </a:rPr>
              <a:t>Secret Sauce (What makes your solution unique from others?)</a:t>
            </a:r>
            <a:endParaRPr lang="en-GB" sz="2800" dirty="0">
              <a:solidFill>
                <a:schemeClr val="bg1"/>
              </a:solidFill>
              <a:latin typeface="Montserrat" pitchFamily="2" charset="7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  <a:latin typeface="Montserrat" pitchFamily="2" charset="77"/>
              </a:rPr>
              <a:t>Is your idea/product patentable?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  <a:latin typeface="Montserrat" pitchFamily="2" charset="77"/>
              </a:rPr>
              <a:t>what are technology verticals used in the solution?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  <a:latin typeface="Montserrat" pitchFamily="2" charset="77"/>
              </a:rPr>
              <a:t>Measurable impacts.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  <a:latin typeface="Montserrat" pitchFamily="2" charset="77"/>
              </a:rPr>
              <a:t>Is it Scalable? </a:t>
            </a:r>
          </a:p>
        </p:txBody>
      </p:sp>
      <p:pic>
        <p:nvPicPr>
          <p:cNvPr id="2" name="Google Shape;73;p17">
            <a:extLst>
              <a:ext uri="{FF2B5EF4-FFF2-40B4-BE49-F238E27FC236}">
                <a16:creationId xmlns:a16="http://schemas.microsoft.com/office/drawing/2014/main" id="{87577C62-378E-B4BC-0E43-535B2ADDD646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75ED6B-59FC-82F1-9DCC-660ABB883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07" y="160028"/>
            <a:ext cx="1402009" cy="4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30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2951-4275-B34E-C194-CDB44628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6" y="365125"/>
            <a:ext cx="8137525" cy="1325563"/>
          </a:xfrm>
        </p:spPr>
        <p:txBody>
          <a:bodyPr/>
          <a:lstStyle/>
          <a:p>
            <a:pPr algn="ctr"/>
            <a:r>
              <a:rPr lang="en-BD" b="1" dirty="0">
                <a:solidFill>
                  <a:schemeClr val="bg1"/>
                </a:solidFill>
                <a:latin typeface="Montserrat" pitchFamily="2" charset="77"/>
              </a:rPr>
              <a:t>Fundraising 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34E38-FB2B-A81B-35B0-1F16F8B2808C}"/>
              </a:ext>
            </a:extLst>
          </p:cNvPr>
          <p:cNvSpPr txBox="1"/>
          <p:nvPr/>
        </p:nvSpPr>
        <p:spPr>
          <a:xfrm>
            <a:off x="3803650" y="2351782"/>
            <a:ext cx="4584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3200" b="1" dirty="0">
                <a:solidFill>
                  <a:schemeClr val="bg1"/>
                </a:solidFill>
                <a:latin typeface="Montserrat" pitchFamily="2" charset="77"/>
              </a:rPr>
              <a:t>The amount you are raising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8FDFC-E162-4BA4-F942-648755443680}"/>
              </a:ext>
            </a:extLst>
          </p:cNvPr>
          <p:cNvSpPr txBox="1"/>
          <p:nvPr/>
        </p:nvSpPr>
        <p:spPr>
          <a:xfrm>
            <a:off x="3803650" y="4090094"/>
            <a:ext cx="458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2200" dirty="0">
                <a:solidFill>
                  <a:schemeClr val="bg1"/>
                </a:solidFill>
                <a:latin typeface="Montserrat" pitchFamily="2" charset="77"/>
              </a:rPr>
              <a:t>Investors that are</a:t>
            </a:r>
          </a:p>
          <a:p>
            <a:pPr algn="ctr"/>
            <a:r>
              <a:rPr lang="en-GB" sz="2200" dirty="0">
                <a:solidFill>
                  <a:schemeClr val="bg1"/>
                </a:solidFill>
                <a:latin typeface="Montserrat" pitchFamily="2" charset="77"/>
              </a:rPr>
              <a:t>currently</a:t>
            </a:r>
            <a:r>
              <a:rPr lang="en-BD" sz="2200" dirty="0">
                <a:solidFill>
                  <a:schemeClr val="bg1"/>
                </a:solidFill>
                <a:latin typeface="Montserrat" pitchFamily="2" charset="77"/>
              </a:rPr>
              <a:t>  involved</a:t>
            </a:r>
          </a:p>
        </p:txBody>
      </p:sp>
      <p:pic>
        <p:nvPicPr>
          <p:cNvPr id="6" name="Google Shape;73;p17">
            <a:extLst>
              <a:ext uri="{FF2B5EF4-FFF2-40B4-BE49-F238E27FC236}">
                <a16:creationId xmlns:a16="http://schemas.microsoft.com/office/drawing/2014/main" id="{BDF65674-E197-C202-3CF1-46B35DB40C5A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2B4BE9-B5DA-54F6-9509-AA6400316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07" y="160028"/>
            <a:ext cx="1402009" cy="4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86;p30">
            <a:extLst>
              <a:ext uri="{FF2B5EF4-FFF2-40B4-BE49-F238E27FC236}">
                <a16:creationId xmlns:a16="http://schemas.microsoft.com/office/drawing/2014/main" id="{33C3B103-5B24-9AEA-0D8A-E30383349C5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638" y="1157858"/>
            <a:ext cx="5477524" cy="11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87;p30">
            <a:extLst>
              <a:ext uri="{FF2B5EF4-FFF2-40B4-BE49-F238E27FC236}">
                <a16:creationId xmlns:a16="http://schemas.microsoft.com/office/drawing/2014/main" id="{C3C7DC81-B8B0-45D8-C34D-85E64C998D11}"/>
              </a:ext>
            </a:extLst>
          </p:cNvPr>
          <p:cNvSpPr txBox="1"/>
          <p:nvPr/>
        </p:nvSpPr>
        <p:spPr>
          <a:xfrm>
            <a:off x="2052762" y="2784650"/>
            <a:ext cx="54774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/>
                </a:solidFill>
                <a:latin typeface="Montserrat" pitchFamily="2" charset="77"/>
                <a:ea typeface="Proxima Nova Semibold"/>
                <a:cs typeface="Proxima Nova Semibold"/>
                <a:sym typeface="Proxima Nova Semibold"/>
              </a:rPr>
              <a:t>Company Tagline</a:t>
            </a:r>
            <a:endParaRPr sz="2800" b="1" dirty="0">
              <a:solidFill>
                <a:schemeClr val="bg1"/>
              </a:solidFill>
              <a:latin typeface="Montserrat" pitchFamily="2" charset="77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" name="Google Shape;188;p30">
            <a:extLst>
              <a:ext uri="{FF2B5EF4-FFF2-40B4-BE49-F238E27FC236}">
                <a16:creationId xmlns:a16="http://schemas.microsoft.com/office/drawing/2014/main" id="{D6BF3D88-925C-2724-E7A2-EB508B46CDF6}"/>
              </a:ext>
            </a:extLst>
          </p:cNvPr>
          <p:cNvSpPr txBox="1"/>
          <p:nvPr/>
        </p:nvSpPr>
        <p:spPr>
          <a:xfrm>
            <a:off x="2052762" y="3760734"/>
            <a:ext cx="4043238" cy="256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  <a:latin typeface="Montserrat" pitchFamily="2" charset="77"/>
                <a:ea typeface="Proxima Nova Semibold"/>
                <a:cs typeface="Proxima Nova Semibold"/>
                <a:sym typeface="Proxima Nova Semibold"/>
              </a:rPr>
              <a:t>Contact information</a:t>
            </a:r>
            <a:endParaRPr sz="1600" dirty="0">
              <a:solidFill>
                <a:schemeClr val="bg1"/>
              </a:solidFill>
              <a:latin typeface="Montserrat" pitchFamily="2" charset="77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337492-B5C6-CAA2-2446-1DC2B6567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07" y="160028"/>
            <a:ext cx="1402009" cy="4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56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E25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33"/>
          <p:cNvGrpSpPr/>
          <p:nvPr/>
        </p:nvGrpSpPr>
        <p:grpSpPr>
          <a:xfrm>
            <a:off x="2497925" y="580469"/>
            <a:ext cx="462809" cy="585312"/>
            <a:chOff x="584925" y="238125"/>
            <a:chExt cx="415200" cy="525100"/>
          </a:xfrm>
          <a:solidFill>
            <a:srgbClr val="38917A"/>
          </a:solidFill>
        </p:grpSpPr>
        <p:sp>
          <p:nvSpPr>
            <p:cNvPr id="212" name="Google Shape;212;p33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18" name="Google Shape;218;p33"/>
          <p:cNvGrpSpPr/>
          <p:nvPr/>
        </p:nvGrpSpPr>
        <p:grpSpPr>
          <a:xfrm>
            <a:off x="3232937" y="665518"/>
            <a:ext cx="495497" cy="412483"/>
            <a:chOff x="1244325" y="314425"/>
            <a:chExt cx="444525" cy="370050"/>
          </a:xfrm>
          <a:solidFill>
            <a:srgbClr val="38917A"/>
          </a:solidFill>
        </p:grpSpPr>
        <p:sp>
          <p:nvSpPr>
            <p:cNvPr id="219" name="Google Shape;219;p3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21" name="Google Shape;221;p33"/>
          <p:cNvGrpSpPr/>
          <p:nvPr/>
        </p:nvGrpSpPr>
        <p:grpSpPr>
          <a:xfrm>
            <a:off x="3995200" y="663484"/>
            <a:ext cx="473733" cy="416551"/>
            <a:chOff x="1928175" y="312600"/>
            <a:chExt cx="425000" cy="373700"/>
          </a:xfrm>
          <a:solidFill>
            <a:srgbClr val="38917A"/>
          </a:solidFill>
        </p:grpSpPr>
        <p:sp>
          <p:nvSpPr>
            <p:cNvPr id="222" name="Google Shape;222;p33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24" name="Google Shape;224;p33"/>
          <p:cNvSpPr/>
          <p:nvPr/>
        </p:nvSpPr>
        <p:spPr>
          <a:xfrm>
            <a:off x="4789569" y="648531"/>
            <a:ext cx="387960" cy="44648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5" name="Google Shape;225;p33"/>
          <p:cNvSpPr/>
          <p:nvPr/>
        </p:nvSpPr>
        <p:spPr>
          <a:xfrm>
            <a:off x="5567498" y="649898"/>
            <a:ext cx="334901" cy="443749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26" name="Google Shape;226;p33"/>
          <p:cNvGrpSpPr/>
          <p:nvPr/>
        </p:nvGrpSpPr>
        <p:grpSpPr>
          <a:xfrm>
            <a:off x="6213917" y="641719"/>
            <a:ext cx="544515" cy="460107"/>
            <a:chOff x="3918650" y="293075"/>
            <a:chExt cx="488500" cy="412775"/>
          </a:xfrm>
          <a:solidFill>
            <a:srgbClr val="38917A"/>
          </a:solidFill>
        </p:grpSpPr>
        <p:sp>
          <p:nvSpPr>
            <p:cNvPr id="227" name="Google Shape;227;p3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228;p33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0" name="Google Shape;230;p33"/>
          <p:cNvGrpSpPr/>
          <p:nvPr/>
        </p:nvGrpSpPr>
        <p:grpSpPr>
          <a:xfrm>
            <a:off x="7013608" y="606998"/>
            <a:ext cx="447873" cy="529523"/>
            <a:chOff x="4636075" y="261925"/>
            <a:chExt cx="401800" cy="475050"/>
          </a:xfrm>
          <a:solidFill>
            <a:srgbClr val="38917A"/>
          </a:solidFill>
        </p:grpSpPr>
        <p:sp>
          <p:nvSpPr>
            <p:cNvPr id="231" name="Google Shape;231;p33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232;p33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35" name="Google Shape;235;p33"/>
          <p:cNvSpPr/>
          <p:nvPr/>
        </p:nvSpPr>
        <p:spPr>
          <a:xfrm>
            <a:off x="7732541" y="647836"/>
            <a:ext cx="513192" cy="447873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36" name="Google Shape;236;p33"/>
          <p:cNvGrpSpPr/>
          <p:nvPr/>
        </p:nvGrpSpPr>
        <p:grpSpPr>
          <a:xfrm>
            <a:off x="8515676" y="651250"/>
            <a:ext cx="449211" cy="440349"/>
            <a:chOff x="5983625" y="301625"/>
            <a:chExt cx="403000" cy="395050"/>
          </a:xfrm>
          <a:solidFill>
            <a:srgbClr val="38917A"/>
          </a:solidFill>
        </p:grpSpPr>
        <p:sp>
          <p:nvSpPr>
            <p:cNvPr id="237" name="Google Shape;237;p33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57" name="Google Shape;257;p33"/>
          <p:cNvGrpSpPr/>
          <p:nvPr/>
        </p:nvGrpSpPr>
        <p:grpSpPr>
          <a:xfrm>
            <a:off x="9270444" y="647823"/>
            <a:ext cx="442411" cy="441743"/>
            <a:chOff x="6660750" y="298550"/>
            <a:chExt cx="396900" cy="396300"/>
          </a:xfrm>
          <a:solidFill>
            <a:srgbClr val="38917A"/>
          </a:solidFill>
        </p:grpSpPr>
        <p:sp>
          <p:nvSpPr>
            <p:cNvPr id="258" name="Google Shape;258;p33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60" name="Google Shape;260;p33"/>
          <p:cNvGrpSpPr/>
          <p:nvPr/>
        </p:nvGrpSpPr>
        <p:grpSpPr>
          <a:xfrm>
            <a:off x="2497925" y="1343403"/>
            <a:ext cx="462809" cy="560148"/>
            <a:chOff x="584925" y="922575"/>
            <a:chExt cx="415200" cy="502525"/>
          </a:xfrm>
          <a:solidFill>
            <a:srgbClr val="38917A"/>
          </a:solidFill>
        </p:grpSpPr>
        <p:sp>
          <p:nvSpPr>
            <p:cNvPr id="261" name="Google Shape;261;p3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3235667" y="1330473"/>
            <a:ext cx="490063" cy="583973"/>
            <a:chOff x="1246775" y="910975"/>
            <a:chExt cx="439650" cy="523900"/>
          </a:xfrm>
          <a:solidFill>
            <a:srgbClr val="38917A"/>
          </a:solidFill>
        </p:grpSpPr>
        <p:sp>
          <p:nvSpPr>
            <p:cNvPr id="265" name="Google Shape;265;p33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68" name="Google Shape;268;p33"/>
          <p:cNvGrpSpPr/>
          <p:nvPr/>
        </p:nvGrpSpPr>
        <p:grpSpPr>
          <a:xfrm>
            <a:off x="3993168" y="1424383"/>
            <a:ext cx="477801" cy="397491"/>
            <a:chOff x="1926350" y="995225"/>
            <a:chExt cx="428650" cy="356600"/>
          </a:xfrm>
          <a:solidFill>
            <a:srgbClr val="38917A"/>
          </a:solidFill>
        </p:grpSpPr>
        <p:sp>
          <p:nvSpPr>
            <p:cNvPr id="269" name="Google Shape;269;p3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3" name="Google Shape;273;p33"/>
          <p:cNvSpPr/>
          <p:nvPr/>
        </p:nvSpPr>
        <p:spPr>
          <a:xfrm>
            <a:off x="4750080" y="1391069"/>
            <a:ext cx="466933" cy="464203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4" name="Google Shape;274;p33"/>
          <p:cNvSpPr/>
          <p:nvPr/>
        </p:nvSpPr>
        <p:spPr>
          <a:xfrm>
            <a:off x="5502175" y="1414227"/>
            <a:ext cx="465540" cy="41791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5" name="Google Shape;275;p33"/>
          <p:cNvSpPr/>
          <p:nvPr/>
        </p:nvSpPr>
        <p:spPr>
          <a:xfrm>
            <a:off x="6260372" y="1417627"/>
            <a:ext cx="451941" cy="411089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6" name="Google Shape;276;p33"/>
          <p:cNvSpPr/>
          <p:nvPr/>
        </p:nvSpPr>
        <p:spPr>
          <a:xfrm>
            <a:off x="7026735" y="1421695"/>
            <a:ext cx="422013" cy="4029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77" name="Google Shape;277;p33"/>
          <p:cNvGrpSpPr/>
          <p:nvPr/>
        </p:nvGrpSpPr>
        <p:grpSpPr>
          <a:xfrm>
            <a:off x="7756142" y="1394455"/>
            <a:ext cx="465540" cy="466209"/>
            <a:chOff x="5302225" y="968375"/>
            <a:chExt cx="417650" cy="418250"/>
          </a:xfrm>
          <a:solidFill>
            <a:srgbClr val="38917A"/>
          </a:solidFill>
        </p:grpSpPr>
        <p:sp>
          <p:nvSpPr>
            <p:cNvPr id="278" name="Google Shape;278;p33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0" name="Google Shape;280;p33"/>
          <p:cNvGrpSpPr/>
          <p:nvPr/>
        </p:nvGrpSpPr>
        <p:grpSpPr>
          <a:xfrm>
            <a:off x="8451694" y="1342037"/>
            <a:ext cx="577175" cy="562183"/>
            <a:chOff x="5926225" y="921350"/>
            <a:chExt cx="517800" cy="504350"/>
          </a:xfrm>
          <a:solidFill>
            <a:srgbClr val="38917A"/>
          </a:solidFill>
        </p:grpSpPr>
        <p:sp>
          <p:nvSpPr>
            <p:cNvPr id="281" name="Google Shape;281;p3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3" name="Google Shape;283;p33"/>
          <p:cNvGrpSpPr/>
          <p:nvPr/>
        </p:nvGrpSpPr>
        <p:grpSpPr>
          <a:xfrm>
            <a:off x="9222124" y="1352933"/>
            <a:ext cx="539053" cy="540419"/>
            <a:chOff x="6617400" y="931125"/>
            <a:chExt cx="483600" cy="484825"/>
          </a:xfrm>
          <a:solidFill>
            <a:srgbClr val="38917A"/>
          </a:solidFill>
        </p:grpSpPr>
        <p:sp>
          <p:nvSpPr>
            <p:cNvPr id="284" name="Google Shape;284;p33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6" name="Google Shape;286;p33"/>
          <p:cNvGrpSpPr/>
          <p:nvPr/>
        </p:nvGrpSpPr>
        <p:grpSpPr>
          <a:xfrm>
            <a:off x="2469333" y="2192083"/>
            <a:ext cx="519992" cy="364831"/>
            <a:chOff x="559275" y="1683950"/>
            <a:chExt cx="466500" cy="327300"/>
          </a:xfrm>
          <a:solidFill>
            <a:srgbClr val="38917A"/>
          </a:solidFill>
        </p:grpSpPr>
        <p:sp>
          <p:nvSpPr>
            <p:cNvPr id="287" name="Google Shape;287;p3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9" name="Google Shape;289;p33"/>
          <p:cNvGrpSpPr/>
          <p:nvPr/>
        </p:nvGrpSpPr>
        <p:grpSpPr>
          <a:xfrm>
            <a:off x="3220703" y="2119962"/>
            <a:ext cx="519992" cy="509096"/>
            <a:chOff x="1233350" y="1619250"/>
            <a:chExt cx="466500" cy="456725"/>
          </a:xfrm>
          <a:solidFill>
            <a:srgbClr val="38917A"/>
          </a:solidFill>
        </p:grpSpPr>
        <p:sp>
          <p:nvSpPr>
            <p:cNvPr id="290" name="Google Shape;290;p33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94" name="Google Shape;294;p33"/>
          <p:cNvGrpSpPr/>
          <p:nvPr/>
        </p:nvGrpSpPr>
        <p:grpSpPr>
          <a:xfrm>
            <a:off x="3995551" y="2091781"/>
            <a:ext cx="487332" cy="487332"/>
            <a:chOff x="1922075" y="1629000"/>
            <a:chExt cx="437200" cy="437200"/>
          </a:xfrm>
          <a:solidFill>
            <a:srgbClr val="38917A"/>
          </a:solidFill>
        </p:grpSpPr>
        <p:sp>
          <p:nvSpPr>
            <p:cNvPr id="295" name="Google Shape;295;p33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97" name="Google Shape;297;p33"/>
          <p:cNvGrpSpPr/>
          <p:nvPr/>
        </p:nvGrpSpPr>
        <p:grpSpPr>
          <a:xfrm>
            <a:off x="4737737" y="2128798"/>
            <a:ext cx="491401" cy="491401"/>
            <a:chOff x="2594325" y="1627175"/>
            <a:chExt cx="440850" cy="440850"/>
          </a:xfrm>
          <a:solidFill>
            <a:srgbClr val="38917A"/>
          </a:solidFill>
        </p:grpSpPr>
        <p:sp>
          <p:nvSpPr>
            <p:cNvPr id="298" name="Google Shape;298;p3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01" name="Google Shape;301;p33"/>
          <p:cNvSpPr/>
          <p:nvPr/>
        </p:nvSpPr>
        <p:spPr>
          <a:xfrm>
            <a:off x="5511010" y="2150660"/>
            <a:ext cx="447873" cy="44784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02" name="Google Shape;302;p33"/>
          <p:cNvGrpSpPr/>
          <p:nvPr/>
        </p:nvGrpSpPr>
        <p:grpSpPr>
          <a:xfrm>
            <a:off x="6286761" y="2092042"/>
            <a:ext cx="398828" cy="564913"/>
            <a:chOff x="3984000" y="1594200"/>
            <a:chExt cx="357800" cy="506800"/>
          </a:xfrm>
          <a:solidFill>
            <a:srgbClr val="38917A"/>
          </a:solidFill>
        </p:grpSpPr>
        <p:sp>
          <p:nvSpPr>
            <p:cNvPr id="303" name="Google Shape;303;p33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5" name="Google Shape;305;p33"/>
          <p:cNvGrpSpPr/>
          <p:nvPr/>
        </p:nvGrpSpPr>
        <p:grpSpPr>
          <a:xfrm>
            <a:off x="6974816" y="2213177"/>
            <a:ext cx="525453" cy="322640"/>
            <a:chOff x="4601275" y="1702875"/>
            <a:chExt cx="471400" cy="289450"/>
          </a:xfrm>
          <a:solidFill>
            <a:srgbClr val="38917A"/>
          </a:solidFill>
        </p:grpSpPr>
        <p:sp>
          <p:nvSpPr>
            <p:cNvPr id="306" name="Google Shape;306;p33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11" name="Google Shape;311;p33"/>
          <p:cNvGrpSpPr/>
          <p:nvPr/>
        </p:nvGrpSpPr>
        <p:grpSpPr>
          <a:xfrm>
            <a:off x="7751377" y="2134230"/>
            <a:ext cx="475071" cy="480533"/>
            <a:chOff x="5297950" y="1632050"/>
            <a:chExt cx="426200" cy="431100"/>
          </a:xfrm>
          <a:solidFill>
            <a:srgbClr val="38917A"/>
          </a:solidFill>
        </p:grpSpPr>
        <p:sp>
          <p:nvSpPr>
            <p:cNvPr id="312" name="Google Shape;312;p33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14" name="Google Shape;314;p33"/>
          <p:cNvGrpSpPr/>
          <p:nvPr/>
        </p:nvGrpSpPr>
        <p:grpSpPr>
          <a:xfrm>
            <a:off x="8501381" y="2119962"/>
            <a:ext cx="477801" cy="509096"/>
            <a:chOff x="5970800" y="1619250"/>
            <a:chExt cx="428650" cy="456725"/>
          </a:xfrm>
          <a:solidFill>
            <a:srgbClr val="38917A"/>
          </a:solidFill>
        </p:grpSpPr>
        <p:sp>
          <p:nvSpPr>
            <p:cNvPr id="315" name="Google Shape;315;p33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20" name="Google Shape;320;p33"/>
          <p:cNvGrpSpPr/>
          <p:nvPr/>
        </p:nvGrpSpPr>
        <p:grpSpPr>
          <a:xfrm>
            <a:off x="9230986" y="2113832"/>
            <a:ext cx="535625" cy="488669"/>
            <a:chOff x="6625350" y="1613750"/>
            <a:chExt cx="480525" cy="438400"/>
          </a:xfrm>
          <a:solidFill>
            <a:srgbClr val="38917A"/>
          </a:solidFill>
        </p:grpSpPr>
        <p:sp>
          <p:nvSpPr>
            <p:cNvPr id="321" name="Google Shape;321;p33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2527185" y="2908757"/>
            <a:ext cx="404289" cy="434247"/>
            <a:chOff x="611175" y="2326900"/>
            <a:chExt cx="362700" cy="389575"/>
          </a:xfrm>
          <a:solidFill>
            <a:srgbClr val="38917A"/>
          </a:solidFill>
        </p:grpSpPr>
        <p:sp>
          <p:nvSpPr>
            <p:cNvPr id="327" name="Google Shape;327;p3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31" name="Google Shape;331;p33"/>
          <p:cNvSpPr/>
          <p:nvPr/>
        </p:nvSpPr>
        <p:spPr>
          <a:xfrm>
            <a:off x="3267713" y="2912927"/>
            <a:ext cx="426081" cy="42608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2" name="Google Shape;332;p33"/>
          <p:cNvSpPr/>
          <p:nvPr/>
        </p:nvSpPr>
        <p:spPr>
          <a:xfrm>
            <a:off x="4019110" y="2912927"/>
            <a:ext cx="426081" cy="42608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3" name="Google Shape;333;p33"/>
          <p:cNvSpPr/>
          <p:nvPr/>
        </p:nvSpPr>
        <p:spPr>
          <a:xfrm>
            <a:off x="4770509" y="2912927"/>
            <a:ext cx="426081" cy="42608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34" name="Google Shape;334;p33"/>
          <p:cNvGrpSpPr/>
          <p:nvPr/>
        </p:nvGrpSpPr>
        <p:grpSpPr>
          <a:xfrm>
            <a:off x="5621137" y="2839341"/>
            <a:ext cx="227336" cy="567644"/>
            <a:chOff x="3386850" y="2264625"/>
            <a:chExt cx="203950" cy="509250"/>
          </a:xfrm>
          <a:solidFill>
            <a:srgbClr val="38917A"/>
          </a:solidFill>
        </p:grpSpPr>
        <p:sp>
          <p:nvSpPr>
            <p:cNvPr id="335" name="Google Shape;335;p33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37" name="Google Shape;337;p33"/>
          <p:cNvGrpSpPr/>
          <p:nvPr/>
        </p:nvGrpSpPr>
        <p:grpSpPr>
          <a:xfrm>
            <a:off x="7144302" y="2911488"/>
            <a:ext cx="186484" cy="423351"/>
            <a:chOff x="4753325" y="2329350"/>
            <a:chExt cx="167300" cy="379800"/>
          </a:xfrm>
          <a:solidFill>
            <a:srgbClr val="38917A"/>
          </a:solidFill>
        </p:grpSpPr>
        <p:sp>
          <p:nvSpPr>
            <p:cNvPr id="338" name="Google Shape;338;p33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0" name="Google Shape;340;p33"/>
          <p:cNvGrpSpPr/>
          <p:nvPr/>
        </p:nvGrpSpPr>
        <p:grpSpPr>
          <a:xfrm>
            <a:off x="6389504" y="2842044"/>
            <a:ext cx="193339" cy="562209"/>
            <a:chOff x="4076175" y="2267050"/>
            <a:chExt cx="173450" cy="504375"/>
          </a:xfrm>
          <a:solidFill>
            <a:srgbClr val="38917A"/>
          </a:solidFill>
        </p:grpSpPr>
        <p:sp>
          <p:nvSpPr>
            <p:cNvPr id="341" name="Google Shape;341;p33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43" name="Google Shape;343;p33"/>
          <p:cNvSpPr/>
          <p:nvPr/>
        </p:nvSpPr>
        <p:spPr>
          <a:xfrm>
            <a:off x="7776100" y="2901361"/>
            <a:ext cx="426081" cy="44921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44" name="Google Shape;344;p33"/>
          <p:cNvGrpSpPr/>
          <p:nvPr/>
        </p:nvGrpSpPr>
        <p:grpSpPr>
          <a:xfrm>
            <a:off x="8506145" y="2909426"/>
            <a:ext cx="468272" cy="432881"/>
            <a:chOff x="5975075" y="2327500"/>
            <a:chExt cx="420100" cy="388350"/>
          </a:xfrm>
          <a:solidFill>
            <a:srgbClr val="38917A"/>
          </a:solidFill>
        </p:grpSpPr>
        <p:sp>
          <p:nvSpPr>
            <p:cNvPr id="345" name="Google Shape;345;p3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7" name="Google Shape;347;p33"/>
          <p:cNvGrpSpPr/>
          <p:nvPr/>
        </p:nvGrpSpPr>
        <p:grpSpPr>
          <a:xfrm>
            <a:off x="9348026" y="2896495"/>
            <a:ext cx="287249" cy="468272"/>
            <a:chOff x="6730350" y="2315900"/>
            <a:chExt cx="257700" cy="420100"/>
          </a:xfrm>
          <a:solidFill>
            <a:srgbClr val="38917A"/>
          </a:solidFill>
        </p:grpSpPr>
        <p:sp>
          <p:nvSpPr>
            <p:cNvPr id="348" name="Google Shape;348;p3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53" name="Google Shape;353;p33"/>
          <p:cNvGrpSpPr/>
          <p:nvPr/>
        </p:nvGrpSpPr>
        <p:grpSpPr>
          <a:xfrm>
            <a:off x="2656486" y="3611805"/>
            <a:ext cx="145687" cy="530888"/>
            <a:chOff x="727175" y="2957625"/>
            <a:chExt cx="130700" cy="476275"/>
          </a:xfrm>
          <a:solidFill>
            <a:srgbClr val="38917A"/>
          </a:solidFill>
        </p:grpSpPr>
        <p:sp>
          <p:nvSpPr>
            <p:cNvPr id="354" name="Google Shape;354;p33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56" name="Google Shape;356;p33"/>
          <p:cNvSpPr/>
          <p:nvPr/>
        </p:nvSpPr>
        <p:spPr>
          <a:xfrm>
            <a:off x="4008911" y="3590837"/>
            <a:ext cx="446480" cy="573077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7" name="Google Shape;357;p33"/>
          <p:cNvSpPr/>
          <p:nvPr/>
        </p:nvSpPr>
        <p:spPr>
          <a:xfrm>
            <a:off x="3315366" y="3590837"/>
            <a:ext cx="330777" cy="573077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58" name="Google Shape;358;p33"/>
          <p:cNvGrpSpPr/>
          <p:nvPr/>
        </p:nvGrpSpPr>
        <p:grpSpPr>
          <a:xfrm>
            <a:off x="4725475" y="3628804"/>
            <a:ext cx="515924" cy="496863"/>
            <a:chOff x="2583325" y="2972875"/>
            <a:chExt cx="462850" cy="445750"/>
          </a:xfrm>
          <a:solidFill>
            <a:srgbClr val="38917A"/>
          </a:solidFill>
        </p:grpSpPr>
        <p:sp>
          <p:nvSpPr>
            <p:cNvPr id="359" name="Google Shape;359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61" name="Google Shape;361;p33"/>
          <p:cNvGrpSpPr/>
          <p:nvPr/>
        </p:nvGrpSpPr>
        <p:grpSpPr>
          <a:xfrm>
            <a:off x="5459148" y="3703013"/>
            <a:ext cx="551315" cy="348472"/>
            <a:chOff x="3241525" y="3039450"/>
            <a:chExt cx="494600" cy="312625"/>
          </a:xfrm>
          <a:solidFill>
            <a:srgbClr val="38917A"/>
          </a:solidFill>
        </p:grpSpPr>
        <p:sp>
          <p:nvSpPr>
            <p:cNvPr id="362" name="Google Shape;362;p33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64" name="Google Shape;364;p33"/>
          <p:cNvSpPr/>
          <p:nvPr/>
        </p:nvSpPr>
        <p:spPr>
          <a:xfrm>
            <a:off x="7000874" y="3640526"/>
            <a:ext cx="473733" cy="473705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65" name="Google Shape;365;p33"/>
          <p:cNvGrpSpPr/>
          <p:nvPr/>
        </p:nvGrpSpPr>
        <p:grpSpPr>
          <a:xfrm>
            <a:off x="7703725" y="3666258"/>
            <a:ext cx="570375" cy="421985"/>
            <a:chOff x="5255200" y="3006475"/>
            <a:chExt cx="511700" cy="378575"/>
          </a:xfrm>
          <a:solidFill>
            <a:srgbClr val="38917A"/>
          </a:solidFill>
        </p:grpSpPr>
        <p:sp>
          <p:nvSpPr>
            <p:cNvPr id="366" name="Google Shape;366;p3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68" name="Google Shape;368;p33"/>
          <p:cNvGrpSpPr/>
          <p:nvPr/>
        </p:nvGrpSpPr>
        <p:grpSpPr>
          <a:xfrm>
            <a:off x="6255439" y="3641761"/>
            <a:ext cx="461472" cy="470975"/>
            <a:chOff x="3955900" y="2984500"/>
            <a:chExt cx="414000" cy="422525"/>
          </a:xfrm>
          <a:solidFill>
            <a:srgbClr val="38917A"/>
          </a:solidFill>
        </p:grpSpPr>
        <p:sp>
          <p:nvSpPr>
            <p:cNvPr id="369" name="Google Shape;369;p3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72" name="Google Shape;372;p33"/>
          <p:cNvSpPr/>
          <p:nvPr/>
        </p:nvSpPr>
        <p:spPr>
          <a:xfrm>
            <a:off x="2474123" y="4425949"/>
            <a:ext cx="515896" cy="405655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3" name="Google Shape;373;p33"/>
          <p:cNvSpPr/>
          <p:nvPr/>
        </p:nvSpPr>
        <p:spPr>
          <a:xfrm>
            <a:off x="8560853" y="3618734"/>
            <a:ext cx="359368" cy="517289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74" name="Google Shape;374;p33"/>
          <p:cNvGrpSpPr/>
          <p:nvPr/>
        </p:nvGrpSpPr>
        <p:grpSpPr>
          <a:xfrm>
            <a:off x="9315366" y="3634935"/>
            <a:ext cx="352569" cy="500959"/>
            <a:chOff x="6701050" y="2978375"/>
            <a:chExt cx="316300" cy="449425"/>
          </a:xfrm>
          <a:solidFill>
            <a:srgbClr val="38917A"/>
          </a:solidFill>
        </p:grpSpPr>
        <p:sp>
          <p:nvSpPr>
            <p:cNvPr id="375" name="Google Shape;375;p33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77" name="Google Shape;377;p33"/>
          <p:cNvGrpSpPr/>
          <p:nvPr/>
        </p:nvGrpSpPr>
        <p:grpSpPr>
          <a:xfrm>
            <a:off x="3229537" y="4459816"/>
            <a:ext cx="502324" cy="337604"/>
            <a:chOff x="1241275" y="3718400"/>
            <a:chExt cx="450650" cy="302875"/>
          </a:xfrm>
          <a:solidFill>
            <a:srgbClr val="38917A"/>
          </a:solidFill>
        </p:grpSpPr>
        <p:sp>
          <p:nvSpPr>
            <p:cNvPr id="378" name="Google Shape;378;p33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2" name="Google Shape;382;p33"/>
          <p:cNvGrpSpPr/>
          <p:nvPr/>
        </p:nvGrpSpPr>
        <p:grpSpPr>
          <a:xfrm>
            <a:off x="3987732" y="4433955"/>
            <a:ext cx="488669" cy="389995"/>
            <a:chOff x="1921475" y="3695200"/>
            <a:chExt cx="438400" cy="349875"/>
          </a:xfrm>
          <a:solidFill>
            <a:srgbClr val="38917A"/>
          </a:solidFill>
        </p:grpSpPr>
        <p:sp>
          <p:nvSpPr>
            <p:cNvPr id="383" name="Google Shape;383;p33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6" name="Google Shape;386;p33"/>
          <p:cNvGrpSpPr/>
          <p:nvPr/>
        </p:nvGrpSpPr>
        <p:grpSpPr>
          <a:xfrm>
            <a:off x="4743867" y="4427825"/>
            <a:ext cx="479140" cy="401587"/>
            <a:chOff x="2599825" y="3689700"/>
            <a:chExt cx="429850" cy="360275"/>
          </a:xfrm>
          <a:solidFill>
            <a:srgbClr val="38917A"/>
          </a:solidFill>
        </p:grpSpPr>
        <p:sp>
          <p:nvSpPr>
            <p:cNvPr id="387" name="Google Shape;387;p3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9" name="Google Shape;389;p33"/>
          <p:cNvGrpSpPr/>
          <p:nvPr/>
        </p:nvGrpSpPr>
        <p:grpSpPr>
          <a:xfrm>
            <a:off x="5518366" y="4386304"/>
            <a:ext cx="432881" cy="451941"/>
            <a:chOff x="3294650" y="3652450"/>
            <a:chExt cx="388350" cy="405450"/>
          </a:xfrm>
          <a:solidFill>
            <a:srgbClr val="38917A"/>
          </a:solidFill>
        </p:grpSpPr>
        <p:sp>
          <p:nvSpPr>
            <p:cNvPr id="390" name="Google Shape;390;p3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93" name="Google Shape;393;p33"/>
          <p:cNvGrpSpPr/>
          <p:nvPr/>
        </p:nvGrpSpPr>
        <p:grpSpPr>
          <a:xfrm>
            <a:off x="6233675" y="4443485"/>
            <a:ext cx="505000" cy="370264"/>
            <a:chOff x="3936375" y="3703750"/>
            <a:chExt cx="453050" cy="332175"/>
          </a:xfrm>
          <a:solidFill>
            <a:srgbClr val="38917A"/>
          </a:solidFill>
        </p:grpSpPr>
        <p:sp>
          <p:nvSpPr>
            <p:cNvPr id="394" name="Google Shape;394;p33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99" name="Google Shape;399;p33"/>
          <p:cNvGrpSpPr/>
          <p:nvPr/>
        </p:nvGrpSpPr>
        <p:grpSpPr>
          <a:xfrm>
            <a:off x="6985043" y="4443485"/>
            <a:ext cx="505000" cy="370264"/>
            <a:chOff x="4610450" y="3703750"/>
            <a:chExt cx="453050" cy="332175"/>
          </a:xfrm>
          <a:solidFill>
            <a:srgbClr val="38917A"/>
          </a:solidFill>
        </p:grpSpPr>
        <p:sp>
          <p:nvSpPr>
            <p:cNvPr id="400" name="Google Shape;400;p3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02" name="Google Shape;402;p33"/>
          <p:cNvGrpSpPr/>
          <p:nvPr/>
        </p:nvGrpSpPr>
        <p:grpSpPr>
          <a:xfrm>
            <a:off x="7754109" y="4406061"/>
            <a:ext cx="469609" cy="445115"/>
            <a:chOff x="5300400" y="3670175"/>
            <a:chExt cx="421300" cy="399325"/>
          </a:xfrm>
          <a:solidFill>
            <a:srgbClr val="38917A"/>
          </a:solidFill>
        </p:grpSpPr>
        <p:sp>
          <p:nvSpPr>
            <p:cNvPr id="403" name="Google Shape;403;p3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08" name="Google Shape;408;p33"/>
          <p:cNvSpPr/>
          <p:nvPr/>
        </p:nvSpPr>
        <p:spPr>
          <a:xfrm>
            <a:off x="8479173" y="4367428"/>
            <a:ext cx="522723" cy="522695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09" name="Google Shape;409;p33"/>
          <p:cNvGrpSpPr/>
          <p:nvPr/>
        </p:nvGrpSpPr>
        <p:grpSpPr>
          <a:xfrm>
            <a:off x="9263645" y="4400598"/>
            <a:ext cx="456011" cy="456037"/>
            <a:chOff x="6654650" y="3665275"/>
            <a:chExt cx="409100" cy="409125"/>
          </a:xfrm>
          <a:solidFill>
            <a:srgbClr val="38917A"/>
          </a:solidFill>
        </p:grpSpPr>
        <p:sp>
          <p:nvSpPr>
            <p:cNvPr id="410" name="Google Shape;410;p3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12" name="Google Shape;412;p33"/>
          <p:cNvGrpSpPr/>
          <p:nvPr/>
        </p:nvGrpSpPr>
        <p:grpSpPr>
          <a:xfrm>
            <a:off x="2482265" y="5132906"/>
            <a:ext cx="494132" cy="494160"/>
            <a:chOff x="570875" y="4322250"/>
            <a:chExt cx="443300" cy="443325"/>
          </a:xfrm>
          <a:solidFill>
            <a:srgbClr val="38917A"/>
          </a:solidFill>
        </p:grpSpPr>
        <p:sp>
          <p:nvSpPr>
            <p:cNvPr id="413" name="Google Shape;413;p3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17" name="Google Shape;417;p33"/>
          <p:cNvSpPr/>
          <p:nvPr/>
        </p:nvSpPr>
        <p:spPr>
          <a:xfrm>
            <a:off x="3213259" y="5229071"/>
            <a:ext cx="534984" cy="302215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18" name="Google Shape;418;p33"/>
          <p:cNvGrpSpPr/>
          <p:nvPr/>
        </p:nvGrpSpPr>
        <p:grpSpPr>
          <a:xfrm>
            <a:off x="4052383" y="5096178"/>
            <a:ext cx="359368" cy="567616"/>
            <a:chOff x="1979475" y="4289300"/>
            <a:chExt cx="322400" cy="509225"/>
          </a:xfrm>
          <a:solidFill>
            <a:srgbClr val="38917A"/>
          </a:solidFill>
        </p:grpSpPr>
        <p:sp>
          <p:nvSpPr>
            <p:cNvPr id="419" name="Google Shape;419;p3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22" name="Google Shape;422;p33"/>
          <p:cNvGrpSpPr/>
          <p:nvPr/>
        </p:nvGrpSpPr>
        <p:grpSpPr>
          <a:xfrm>
            <a:off x="4771761" y="5103646"/>
            <a:ext cx="424019" cy="552680"/>
            <a:chOff x="2624850" y="4296000"/>
            <a:chExt cx="380400" cy="495825"/>
          </a:xfrm>
          <a:solidFill>
            <a:srgbClr val="38917A"/>
          </a:solidFill>
        </p:grpSpPr>
        <p:sp>
          <p:nvSpPr>
            <p:cNvPr id="423" name="Google Shape;423;p33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26" name="Google Shape;426;p33"/>
          <p:cNvSpPr/>
          <p:nvPr/>
        </p:nvSpPr>
        <p:spPr>
          <a:xfrm>
            <a:off x="6259705" y="5153521"/>
            <a:ext cx="453279" cy="453307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7" name="Google Shape;427;p33"/>
          <p:cNvSpPr/>
          <p:nvPr/>
        </p:nvSpPr>
        <p:spPr>
          <a:xfrm>
            <a:off x="5508306" y="5182113"/>
            <a:ext cx="453279" cy="39612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8" name="Google Shape;428;p33"/>
          <p:cNvSpPr/>
          <p:nvPr/>
        </p:nvSpPr>
        <p:spPr>
          <a:xfrm>
            <a:off x="7009039" y="5151486"/>
            <a:ext cx="457404" cy="45737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29" name="Google Shape;429;p33"/>
          <p:cNvGrpSpPr/>
          <p:nvPr/>
        </p:nvGrpSpPr>
        <p:grpSpPr>
          <a:xfrm>
            <a:off x="7726882" y="5158099"/>
            <a:ext cx="524060" cy="443777"/>
            <a:chOff x="5275975" y="4344850"/>
            <a:chExt cx="470150" cy="398125"/>
          </a:xfrm>
          <a:solidFill>
            <a:srgbClr val="38917A"/>
          </a:solidFill>
        </p:grpSpPr>
        <p:sp>
          <p:nvSpPr>
            <p:cNvPr id="430" name="Google Shape;430;p33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3" name="Google Shape;433;p33"/>
          <p:cNvSpPr/>
          <p:nvPr/>
        </p:nvSpPr>
        <p:spPr>
          <a:xfrm>
            <a:off x="8505035" y="5144688"/>
            <a:ext cx="471003" cy="470975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34" name="Google Shape;434;p33"/>
          <p:cNvGrpSpPr/>
          <p:nvPr/>
        </p:nvGrpSpPr>
        <p:grpSpPr>
          <a:xfrm>
            <a:off x="9250017" y="5122038"/>
            <a:ext cx="483264" cy="515896"/>
            <a:chOff x="6642425" y="4312500"/>
            <a:chExt cx="433550" cy="462825"/>
          </a:xfrm>
          <a:solidFill>
            <a:srgbClr val="38917A"/>
          </a:solidFill>
        </p:grpSpPr>
        <p:sp>
          <p:nvSpPr>
            <p:cNvPr id="435" name="Google Shape;435;p33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8" name="Google Shape;438;p33"/>
          <p:cNvSpPr/>
          <p:nvPr/>
        </p:nvSpPr>
        <p:spPr>
          <a:xfrm>
            <a:off x="2419001" y="5948476"/>
            <a:ext cx="620703" cy="366196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39" name="Google Shape;439;p33"/>
          <p:cNvGrpSpPr/>
          <p:nvPr/>
        </p:nvGrpSpPr>
        <p:grpSpPr>
          <a:xfrm>
            <a:off x="3232937" y="5887704"/>
            <a:ext cx="495497" cy="487332"/>
            <a:chOff x="1244325" y="4999400"/>
            <a:chExt cx="444525" cy="437200"/>
          </a:xfrm>
          <a:solidFill>
            <a:srgbClr val="38917A"/>
          </a:solidFill>
        </p:grpSpPr>
        <p:sp>
          <p:nvSpPr>
            <p:cNvPr id="440" name="Google Shape;440;p3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45" name="Google Shape;445;p33"/>
          <p:cNvGrpSpPr/>
          <p:nvPr/>
        </p:nvGrpSpPr>
        <p:grpSpPr>
          <a:xfrm>
            <a:off x="4028558" y="5872042"/>
            <a:ext cx="407020" cy="518627"/>
            <a:chOff x="1958100" y="4985350"/>
            <a:chExt cx="365150" cy="465275"/>
          </a:xfrm>
          <a:solidFill>
            <a:srgbClr val="38917A"/>
          </a:solidFill>
        </p:grpSpPr>
        <p:sp>
          <p:nvSpPr>
            <p:cNvPr id="446" name="Google Shape;446;p3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49" name="Google Shape;449;p33"/>
          <p:cNvGrpSpPr/>
          <p:nvPr/>
        </p:nvGrpSpPr>
        <p:grpSpPr>
          <a:xfrm>
            <a:off x="4749970" y="5891772"/>
            <a:ext cx="466933" cy="479836"/>
            <a:chOff x="2605300" y="5003050"/>
            <a:chExt cx="418900" cy="430475"/>
          </a:xfrm>
          <a:solidFill>
            <a:srgbClr val="38917A"/>
          </a:solidFill>
        </p:grpSpPr>
        <p:sp>
          <p:nvSpPr>
            <p:cNvPr id="450" name="Google Shape;450;p3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53" name="Google Shape;453;p33"/>
          <p:cNvGrpSpPr/>
          <p:nvPr/>
        </p:nvGrpSpPr>
        <p:grpSpPr>
          <a:xfrm>
            <a:off x="5455749" y="5902000"/>
            <a:ext cx="558113" cy="458741"/>
            <a:chOff x="3238475" y="5012225"/>
            <a:chExt cx="500700" cy="411550"/>
          </a:xfrm>
          <a:solidFill>
            <a:srgbClr val="38917A"/>
          </a:solidFill>
        </p:grpSpPr>
        <p:sp>
          <p:nvSpPr>
            <p:cNvPr id="454" name="Google Shape;454;p33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59" name="Google Shape;459;p33"/>
          <p:cNvGrpSpPr/>
          <p:nvPr/>
        </p:nvGrpSpPr>
        <p:grpSpPr>
          <a:xfrm>
            <a:off x="6931260" y="5852981"/>
            <a:ext cx="612565" cy="556748"/>
            <a:chOff x="4562200" y="4968250"/>
            <a:chExt cx="549550" cy="499475"/>
          </a:xfrm>
          <a:solidFill>
            <a:srgbClr val="38917A"/>
          </a:solidFill>
        </p:grpSpPr>
        <p:sp>
          <p:nvSpPr>
            <p:cNvPr id="460" name="Google Shape;460;p3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5" name="Google Shape;465;p33"/>
          <p:cNvGrpSpPr/>
          <p:nvPr/>
        </p:nvGrpSpPr>
        <p:grpSpPr>
          <a:xfrm>
            <a:off x="6273831" y="5884303"/>
            <a:ext cx="424688" cy="493435"/>
            <a:chOff x="3972400" y="4996350"/>
            <a:chExt cx="381000" cy="442675"/>
          </a:xfrm>
          <a:solidFill>
            <a:srgbClr val="38917A"/>
          </a:solidFill>
        </p:grpSpPr>
        <p:sp>
          <p:nvSpPr>
            <p:cNvPr id="466" name="Google Shape;466;p33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8" name="Google Shape;468;p33"/>
          <p:cNvGrpSpPr/>
          <p:nvPr/>
        </p:nvGrpSpPr>
        <p:grpSpPr>
          <a:xfrm>
            <a:off x="7688091" y="5842782"/>
            <a:ext cx="601669" cy="577147"/>
            <a:chOff x="5241175" y="4959100"/>
            <a:chExt cx="539775" cy="517775"/>
          </a:xfrm>
          <a:solidFill>
            <a:srgbClr val="38917A"/>
          </a:solidFill>
        </p:grpSpPr>
        <p:sp>
          <p:nvSpPr>
            <p:cNvPr id="469" name="Google Shape;469;p3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75" name="Google Shape;475;p33"/>
          <p:cNvSpPr/>
          <p:nvPr/>
        </p:nvSpPr>
        <p:spPr>
          <a:xfrm>
            <a:off x="8475773" y="5985235"/>
            <a:ext cx="529523" cy="292684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3891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76" name="Google Shape;476;p33"/>
          <p:cNvGrpSpPr/>
          <p:nvPr/>
        </p:nvGrpSpPr>
        <p:grpSpPr>
          <a:xfrm>
            <a:off x="9297670" y="5928527"/>
            <a:ext cx="385925" cy="443776"/>
            <a:chOff x="6685175" y="5036025"/>
            <a:chExt cx="346225" cy="398125"/>
          </a:xfrm>
          <a:solidFill>
            <a:srgbClr val="38917A"/>
          </a:solidFill>
        </p:grpSpPr>
        <p:sp>
          <p:nvSpPr>
            <p:cNvPr id="477" name="Google Shape;477;p33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5C1FC9-4043-B97F-B3F3-E5EA1AC7AAB2}"/>
              </a:ext>
            </a:extLst>
          </p:cNvPr>
          <p:cNvGrpSpPr/>
          <p:nvPr/>
        </p:nvGrpSpPr>
        <p:grpSpPr>
          <a:xfrm>
            <a:off x="10120376" y="2566152"/>
            <a:ext cx="1688758" cy="1725696"/>
            <a:chOff x="10206736" y="3164428"/>
            <a:chExt cx="1688758" cy="17256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A0AD76-45FF-2782-61AC-9AD6CC40F5DC}"/>
                </a:ext>
              </a:extLst>
            </p:cNvPr>
            <p:cNvSpPr/>
            <p:nvPr/>
          </p:nvSpPr>
          <p:spPr>
            <a:xfrm>
              <a:off x="10206736" y="3164428"/>
              <a:ext cx="1688758" cy="1725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017620-9EDE-B6A9-DF8E-1AEFE6735AE4}"/>
                </a:ext>
              </a:extLst>
            </p:cNvPr>
            <p:cNvSpPr/>
            <p:nvPr/>
          </p:nvSpPr>
          <p:spPr>
            <a:xfrm>
              <a:off x="10311642" y="3270107"/>
              <a:ext cx="1478946" cy="996864"/>
            </a:xfrm>
            <a:prstGeom prst="rect">
              <a:avLst/>
            </a:prstGeom>
            <a:solidFill>
              <a:srgbClr val="3891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C26A61-87B8-E489-57A9-662EA1AE1544}"/>
                </a:ext>
              </a:extLst>
            </p:cNvPr>
            <p:cNvSpPr txBox="1"/>
            <p:nvPr/>
          </p:nvSpPr>
          <p:spPr>
            <a:xfrm>
              <a:off x="10234159" y="4362466"/>
              <a:ext cx="155554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latin typeface="Montserrat" pitchFamily="2" charset="0"/>
                </a:rPr>
                <a:t>Hex: 38917a</a:t>
              </a:r>
            </a:p>
            <a:p>
              <a:r>
                <a:rPr lang="en-US" sz="1050" b="1" dirty="0">
                  <a:latin typeface="Montserrat" pitchFamily="2" charset="0"/>
                </a:rPr>
                <a:t>RGB: (56, 145, 122)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9E4F-5169-EBEA-821B-12DAA5992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D" b="1">
                <a:solidFill>
                  <a:schemeClr val="bg1"/>
                </a:solidFill>
                <a:latin typeface="Montserrat" pitchFamily="2" charset="77"/>
              </a:rPr>
              <a:t>TITLE OF DECK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53BA2-52BD-3199-8A5A-D0EF93D35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D">
                <a:solidFill>
                  <a:schemeClr val="bg1"/>
                </a:solidFill>
                <a:latin typeface="Montserrat" pitchFamily="2" charset="77"/>
              </a:rPr>
              <a:t>2-5 Word Tagline or Mission</a:t>
            </a:r>
          </a:p>
        </p:txBody>
      </p:sp>
      <p:pic>
        <p:nvPicPr>
          <p:cNvPr id="4" name="Google Shape;65;p16">
            <a:extLst>
              <a:ext uri="{FF2B5EF4-FFF2-40B4-BE49-F238E27FC236}">
                <a16:creationId xmlns:a16="http://schemas.microsoft.com/office/drawing/2014/main" id="{9A33ED87-C9BE-59C3-C1DF-CD6C2E44834A}"/>
              </a:ext>
            </a:extLst>
          </p:cNvPr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6025" y="6198525"/>
            <a:ext cx="1824649" cy="3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6;p16">
            <a:extLst>
              <a:ext uri="{FF2B5EF4-FFF2-40B4-BE49-F238E27FC236}">
                <a16:creationId xmlns:a16="http://schemas.microsoft.com/office/drawing/2014/main" id="{26B0C842-B34E-2A4C-52EB-27CC752E7A08}"/>
              </a:ext>
            </a:extLst>
          </p:cNvPr>
          <p:cNvSpPr/>
          <p:nvPr/>
        </p:nvSpPr>
        <p:spPr>
          <a:xfrm>
            <a:off x="10403499" y="5426512"/>
            <a:ext cx="1469700" cy="603300"/>
          </a:xfrm>
          <a:prstGeom prst="roundRect">
            <a:avLst>
              <a:gd name="adj" fmla="val 16667"/>
            </a:avLst>
          </a:prstGeom>
          <a:solidFill>
            <a:srgbClr val="3891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Montserrat" pitchFamily="2" charset="77"/>
                <a:ea typeface="Avenir"/>
                <a:cs typeface="Avenir"/>
                <a:sym typeface="Avenir"/>
              </a:rPr>
              <a:t>Put your own logo below</a:t>
            </a:r>
            <a:endParaRPr sz="1400" dirty="0">
              <a:solidFill>
                <a:schemeClr val="bg1"/>
              </a:solidFill>
              <a:latin typeface="Montserrat" pitchFamily="2" charset="77"/>
              <a:ea typeface="Avenir"/>
              <a:cs typeface="Avenir"/>
              <a:sym typeface="Aveni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A3B563-8B2E-7598-776E-6B66AAC55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07" y="160028"/>
            <a:ext cx="1402009" cy="4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2951-4275-B34E-C194-CDB44628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D" b="1" dirty="0">
                <a:solidFill>
                  <a:schemeClr val="bg1"/>
                </a:solidFill>
                <a:latin typeface="Montserrat" pitchFamily="2" charset="77"/>
              </a:rPr>
              <a:t>Bold Concise</a:t>
            </a:r>
            <a:br>
              <a:rPr lang="en-BD" b="1" dirty="0">
                <a:solidFill>
                  <a:schemeClr val="bg1"/>
                </a:solidFill>
                <a:latin typeface="Montserrat" pitchFamily="2" charset="77"/>
              </a:rPr>
            </a:br>
            <a:r>
              <a:rPr lang="en-BD" b="1" dirty="0">
                <a:solidFill>
                  <a:schemeClr val="bg1"/>
                </a:solidFill>
                <a:latin typeface="Montserrat" pitchFamily="2" charset="77"/>
              </a:rPr>
              <a:t>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34E38-FB2B-A81B-35B0-1F16F8B2808C}"/>
              </a:ext>
            </a:extLst>
          </p:cNvPr>
          <p:cNvSpPr txBox="1"/>
          <p:nvPr/>
        </p:nvSpPr>
        <p:spPr>
          <a:xfrm>
            <a:off x="3803650" y="2351782"/>
            <a:ext cx="4584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3200">
                <a:solidFill>
                  <a:schemeClr val="bg1"/>
                </a:solidFill>
                <a:latin typeface="Montserrat" pitchFamily="2" charset="77"/>
              </a:rPr>
              <a:t>Ambitious longer</a:t>
            </a:r>
          </a:p>
          <a:p>
            <a:pPr algn="ctr"/>
            <a:r>
              <a:rPr lang="en-BD" sz="3200">
                <a:solidFill>
                  <a:schemeClr val="bg1"/>
                </a:solidFill>
                <a:latin typeface="Montserrat" pitchFamily="2" charset="77"/>
              </a:rPr>
              <a:t>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8FDFC-E162-4BA4-F942-648755443680}"/>
              </a:ext>
            </a:extLst>
          </p:cNvPr>
          <p:cNvSpPr txBox="1"/>
          <p:nvPr/>
        </p:nvSpPr>
        <p:spPr>
          <a:xfrm>
            <a:off x="3803650" y="4090094"/>
            <a:ext cx="4584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2200">
                <a:solidFill>
                  <a:schemeClr val="bg1"/>
                </a:solidFill>
                <a:latin typeface="Montserrat" pitchFamily="2" charset="77"/>
              </a:rPr>
              <a:t>What’s your core mission? </a:t>
            </a:r>
          </a:p>
          <a:p>
            <a:pPr algn="ctr"/>
            <a:r>
              <a:rPr lang="en-BD" sz="2200">
                <a:solidFill>
                  <a:schemeClr val="bg1"/>
                </a:solidFill>
                <a:latin typeface="Montserrat" pitchFamily="2" charset="77"/>
              </a:rPr>
              <a:t>What are you trying to solve/build?</a:t>
            </a:r>
          </a:p>
        </p:txBody>
      </p:sp>
      <p:pic>
        <p:nvPicPr>
          <p:cNvPr id="6" name="Google Shape;73;p17">
            <a:extLst>
              <a:ext uri="{FF2B5EF4-FFF2-40B4-BE49-F238E27FC236}">
                <a16:creationId xmlns:a16="http://schemas.microsoft.com/office/drawing/2014/main" id="{BDF65674-E197-C202-3CF1-46B35DB40C5A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4;p17">
            <a:extLst>
              <a:ext uri="{FF2B5EF4-FFF2-40B4-BE49-F238E27FC236}">
                <a16:creationId xmlns:a16="http://schemas.microsoft.com/office/drawing/2014/main" id="{EE2D2A10-E0D5-079A-993C-AF925421FC8A}"/>
              </a:ext>
            </a:extLst>
          </p:cNvPr>
          <p:cNvSpPr/>
          <p:nvPr/>
        </p:nvSpPr>
        <p:spPr>
          <a:xfrm>
            <a:off x="10642901" y="5401290"/>
            <a:ext cx="1469700" cy="754500"/>
          </a:xfrm>
          <a:prstGeom prst="roundRect">
            <a:avLst>
              <a:gd name="adj" fmla="val 16667"/>
            </a:avLst>
          </a:prstGeom>
          <a:solidFill>
            <a:srgbClr val="3891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Montserrat" pitchFamily="2" charset="77"/>
                <a:ea typeface="Avenir"/>
                <a:cs typeface="Avenir"/>
                <a:sym typeface="Avenir"/>
              </a:rPr>
              <a:t>Put your brand’s icon on every page </a:t>
            </a:r>
            <a:endParaRPr sz="1200" dirty="0">
              <a:solidFill>
                <a:schemeClr val="bg1"/>
              </a:solidFill>
              <a:latin typeface="Montserrat" pitchFamily="2" charset="77"/>
              <a:ea typeface="Avenir"/>
              <a:cs typeface="Avenir"/>
              <a:sym typeface="Avenir"/>
            </a:endParaRPr>
          </a:p>
        </p:txBody>
      </p:sp>
      <p:sp>
        <p:nvSpPr>
          <p:cNvPr id="3" name="Google Shape;74;p17">
            <a:extLst>
              <a:ext uri="{FF2B5EF4-FFF2-40B4-BE49-F238E27FC236}">
                <a16:creationId xmlns:a16="http://schemas.microsoft.com/office/drawing/2014/main" id="{D29F900E-3844-3514-95E9-AD5D5047CCBC}"/>
              </a:ext>
            </a:extLst>
          </p:cNvPr>
          <p:cNvSpPr/>
          <p:nvPr/>
        </p:nvSpPr>
        <p:spPr>
          <a:xfrm>
            <a:off x="5091309" y="5731880"/>
            <a:ext cx="2009382" cy="822346"/>
          </a:xfrm>
          <a:prstGeom prst="roundRect">
            <a:avLst>
              <a:gd name="adj" fmla="val 16667"/>
            </a:avLst>
          </a:prstGeom>
          <a:solidFill>
            <a:srgbClr val="3891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Montserrat" pitchFamily="2" charset="77"/>
                <a:ea typeface="Avenir"/>
                <a:cs typeface="Avenir"/>
                <a:sym typeface="Avenir"/>
              </a:rPr>
              <a:t>To differentiate yourself from others, this is the slide you are looking for.</a:t>
            </a:r>
            <a:endParaRPr sz="1200" dirty="0">
              <a:solidFill>
                <a:schemeClr val="bg1"/>
              </a:solidFill>
              <a:latin typeface="Montserrat" pitchFamily="2" charset="77"/>
              <a:ea typeface="Avenir"/>
              <a:cs typeface="Avenir"/>
              <a:sym typeface="Avenir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554A62-80EB-51F1-C781-BA2F54183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07" y="160028"/>
            <a:ext cx="1402009" cy="4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5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DAD67-B108-314F-A18E-A0649092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750" y="334516"/>
            <a:ext cx="5040000" cy="720000"/>
          </a:xfrm>
        </p:spPr>
        <p:txBody>
          <a:bodyPr anchor="ctr">
            <a:norm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ontserrat" pitchFamily="2" charset="77"/>
              </a:rPr>
              <a:t>Current Problem</a:t>
            </a:r>
            <a:endParaRPr lang="en-BD" b="1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AC9FE-6703-F356-F60D-6F282444A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64410" y="1494053"/>
            <a:ext cx="8063179" cy="41873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200" dirty="0">
                <a:solidFill>
                  <a:schemeClr val="bg1"/>
                </a:solidFill>
                <a:latin typeface="Montserrat" pitchFamily="2" charset="77"/>
              </a:rPr>
              <a:t>Identify the current frustration or identified market pain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 dirty="0">
                <a:solidFill>
                  <a:schemeClr val="bg1"/>
                </a:solidFill>
                <a:latin typeface="Montserrat" pitchFamily="2" charset="77"/>
              </a:rPr>
              <a:t>What is broken?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 dirty="0">
                <a:solidFill>
                  <a:schemeClr val="bg1"/>
                </a:solidFill>
                <a:latin typeface="Montserrat" pitchFamily="2" charset="77"/>
              </a:rPr>
              <a:t>Why is it broken?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 dirty="0">
                <a:solidFill>
                  <a:schemeClr val="bg1"/>
                </a:solidFill>
                <a:latin typeface="Montserrat" pitchFamily="2" charset="77"/>
              </a:rPr>
              <a:t>Why should your product or service exist?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 dirty="0">
                <a:solidFill>
                  <a:schemeClr val="bg1"/>
                </a:solidFill>
                <a:latin typeface="Montserrat" pitchFamily="2" charset="77"/>
              </a:rPr>
              <a:t>What is the opportunity?</a:t>
            </a:r>
          </a:p>
          <a:p>
            <a:endParaRPr lang="en-BD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1" name="Google Shape;73;p17">
            <a:extLst>
              <a:ext uri="{FF2B5EF4-FFF2-40B4-BE49-F238E27FC236}">
                <a16:creationId xmlns:a16="http://schemas.microsoft.com/office/drawing/2014/main" id="{48AAE1AF-6BCF-5458-159E-C725BBDE1FFE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9203F1-531C-B74F-98E3-1611498D2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07" y="160028"/>
            <a:ext cx="1402009" cy="4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9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DAD67-B108-314F-A18E-A0649092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999" y="347216"/>
            <a:ext cx="5040000" cy="720000"/>
          </a:xfrm>
        </p:spPr>
        <p:txBody>
          <a:bodyPr anchor="ctr">
            <a:norm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ontserrat" pitchFamily="2" charset="77"/>
              </a:rPr>
              <a:t>Why is there a need?</a:t>
            </a:r>
            <a:endParaRPr lang="en-BD" b="1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AC9FE-6703-F356-F60D-6F282444A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64410" y="1494053"/>
            <a:ext cx="8063179" cy="418739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 dirty="0">
                <a:solidFill>
                  <a:schemeClr val="bg1"/>
                </a:solidFill>
                <a:latin typeface="Montserrat" pitchFamily="2" charset="77"/>
              </a:rPr>
              <a:t>Why is now the right time for your business to succeed?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 dirty="0">
                <a:solidFill>
                  <a:schemeClr val="bg1"/>
                </a:solidFill>
                <a:latin typeface="Montserrat" pitchFamily="2" charset="77"/>
              </a:rPr>
              <a:t>Explain macro trends (i.e. new technologies, laws, etc) that give you a chance to succeed where others have failed</a:t>
            </a:r>
          </a:p>
        </p:txBody>
      </p:sp>
      <p:pic>
        <p:nvPicPr>
          <p:cNvPr id="2" name="Google Shape;73;p17">
            <a:extLst>
              <a:ext uri="{FF2B5EF4-FFF2-40B4-BE49-F238E27FC236}">
                <a16:creationId xmlns:a16="http://schemas.microsoft.com/office/drawing/2014/main" id="{B639B220-B55D-5EEB-3508-96CDE3EEF2DA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EF0DE0-0F77-ED96-FD16-AD3926B85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07" y="160028"/>
            <a:ext cx="1402009" cy="4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0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DAD67-B108-314F-A18E-A0649092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8" y="258316"/>
            <a:ext cx="5040000" cy="899542"/>
          </a:xfrm>
        </p:spPr>
        <p:txBody>
          <a:bodyPr anchor="ctr"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  <a:latin typeface="Montserrat" pitchFamily="2" charset="77"/>
              </a:rPr>
              <a:t>Your Product or Service</a:t>
            </a:r>
            <a:endParaRPr lang="en-BD" b="1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AC9FE-6703-F356-F60D-6F282444A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27238" y="1157858"/>
            <a:ext cx="5040000" cy="50400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  <a:latin typeface="Montserrat" pitchFamily="2" charset="77"/>
              </a:rPr>
              <a:t>Description of product/service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800" dirty="0">
                <a:solidFill>
                  <a:schemeClr val="bg1"/>
                </a:solidFill>
                <a:latin typeface="Montserrat" pitchFamily="2" charset="77"/>
              </a:rPr>
              <a:t>Key Differentiators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800" dirty="0">
                <a:solidFill>
                  <a:schemeClr val="bg1"/>
                </a:solidFill>
                <a:latin typeface="Montserrat" pitchFamily="2" charset="77"/>
              </a:rPr>
              <a:t>Images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  <a:latin typeface="Montserrat" pitchFamily="2" charset="77"/>
              </a:rPr>
              <a:t>Showcase a demonstration of product if Possible</a:t>
            </a:r>
          </a:p>
        </p:txBody>
      </p:sp>
      <p:pic>
        <p:nvPicPr>
          <p:cNvPr id="8" name="Google Shape;73;p17">
            <a:extLst>
              <a:ext uri="{FF2B5EF4-FFF2-40B4-BE49-F238E27FC236}">
                <a16:creationId xmlns:a16="http://schemas.microsoft.com/office/drawing/2014/main" id="{30C514CE-B861-EE8A-8A26-F8C92F8DA0F8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6">
            <a:extLst>
              <a:ext uri="{FF2B5EF4-FFF2-40B4-BE49-F238E27FC236}">
                <a16:creationId xmlns:a16="http://schemas.microsoft.com/office/drawing/2014/main" id="{251C7579-B306-BD4B-437D-0803DFD503C1}"/>
              </a:ext>
            </a:extLst>
          </p:cNvPr>
          <p:cNvSpPr/>
          <p:nvPr/>
        </p:nvSpPr>
        <p:spPr>
          <a:xfrm>
            <a:off x="8820505" y="2825700"/>
            <a:ext cx="1469700" cy="603300"/>
          </a:xfrm>
          <a:prstGeom prst="roundRect">
            <a:avLst>
              <a:gd name="adj" fmla="val 16667"/>
            </a:avLst>
          </a:prstGeom>
          <a:solidFill>
            <a:srgbClr val="3891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Montserrat" pitchFamily="2" charset="77"/>
                <a:ea typeface="Avenir"/>
                <a:cs typeface="Avenir"/>
                <a:sym typeface="Avenir"/>
              </a:rPr>
              <a:t>Put images here</a:t>
            </a:r>
            <a:endParaRPr sz="1400" dirty="0">
              <a:solidFill>
                <a:schemeClr val="bg1"/>
              </a:solidFill>
              <a:latin typeface="Montserrat" pitchFamily="2" charset="77"/>
              <a:ea typeface="Avenir"/>
              <a:cs typeface="Avenir"/>
              <a:sym typeface="Aveni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167BC-76CF-F69C-ADBE-0882FAC1D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07" y="160028"/>
            <a:ext cx="1402009" cy="4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DAD67-B108-314F-A18E-A0649092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8" y="258316"/>
            <a:ext cx="5040000" cy="899542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ontserrat" pitchFamily="2" charset="77"/>
              </a:rPr>
              <a:t>Size of Market</a:t>
            </a:r>
            <a:endParaRPr lang="en-BD" b="1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AC9FE-6703-F356-F60D-6F282444A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27238" y="1157858"/>
            <a:ext cx="5040000" cy="50400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  <a:latin typeface="Montserrat" pitchFamily="2" charset="77"/>
              </a:rPr>
              <a:t>Include data/stats on market size, existing proof points, etc.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  <a:latin typeface="Montserrat" pitchFamily="2" charset="77"/>
              </a:rPr>
              <a:t>Include graphs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800" dirty="0">
                <a:solidFill>
                  <a:schemeClr val="bg1"/>
                </a:solidFill>
                <a:latin typeface="Montserrat" pitchFamily="2" charset="77"/>
              </a:rPr>
              <a:t>Use multiple slides if needed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F28D1-8185-C516-8092-7861ADADEC3E}"/>
              </a:ext>
            </a:extLst>
          </p:cNvPr>
          <p:cNvSpPr txBox="1"/>
          <p:nvPr/>
        </p:nvSpPr>
        <p:spPr>
          <a:xfrm>
            <a:off x="2713000" y="6322685"/>
            <a:ext cx="90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Montserrat" pitchFamily="2" charset="77"/>
              </a:rPr>
              <a:t>Please provide sources/references of the data you have used in this slide. It will strengthen your claim.</a:t>
            </a:r>
            <a:endParaRPr lang="en-BD" sz="12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9" name="Google Shape;73;p17">
            <a:extLst>
              <a:ext uri="{FF2B5EF4-FFF2-40B4-BE49-F238E27FC236}">
                <a16:creationId xmlns:a16="http://schemas.microsoft.com/office/drawing/2014/main" id="{5B7B40D7-DFC5-6624-63FE-2BD2C1C4907B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6">
            <a:extLst>
              <a:ext uri="{FF2B5EF4-FFF2-40B4-BE49-F238E27FC236}">
                <a16:creationId xmlns:a16="http://schemas.microsoft.com/office/drawing/2014/main" id="{87DAF189-6A3B-F540-C413-EA7D601AF678}"/>
              </a:ext>
            </a:extLst>
          </p:cNvPr>
          <p:cNvSpPr/>
          <p:nvPr/>
        </p:nvSpPr>
        <p:spPr>
          <a:xfrm>
            <a:off x="8820505" y="2825700"/>
            <a:ext cx="1469700" cy="603300"/>
          </a:xfrm>
          <a:prstGeom prst="roundRect">
            <a:avLst>
              <a:gd name="adj" fmla="val 16667"/>
            </a:avLst>
          </a:prstGeom>
          <a:solidFill>
            <a:srgbClr val="3891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Montserrat" pitchFamily="2" charset="77"/>
                <a:ea typeface="Avenir"/>
                <a:cs typeface="Avenir"/>
                <a:sym typeface="Avenir"/>
              </a:rPr>
              <a:t>Put graphs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E2B02-CB3B-5AB4-FE9F-B1DBC4EA7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07" y="160028"/>
            <a:ext cx="1402009" cy="4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DAD67-B108-314F-A18E-A0649092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8" y="258316"/>
            <a:ext cx="5040000" cy="899542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ontserrat" pitchFamily="2" charset="77"/>
              </a:rPr>
              <a:t>Industry</a:t>
            </a:r>
            <a:endParaRPr lang="en-BD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AC9FE-6703-F356-F60D-6F282444A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27238" y="1157858"/>
            <a:ext cx="5040000" cy="50400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  <a:latin typeface="Montserrat" pitchFamily="2" charset="77"/>
              </a:rPr>
              <a:t>Competition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  <a:latin typeface="Montserrat" pitchFamily="2" charset="77"/>
              </a:rPr>
              <a:t>Market Share (pie chart at right)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  <a:latin typeface="Montserrat" pitchFamily="2" charset="77"/>
              </a:rPr>
              <a:t>Existing Product/Service Options</a:t>
            </a:r>
            <a:endParaRPr lang="en-GB" sz="18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1" name="Google Shape;73;p17">
            <a:extLst>
              <a:ext uri="{FF2B5EF4-FFF2-40B4-BE49-F238E27FC236}">
                <a16:creationId xmlns:a16="http://schemas.microsoft.com/office/drawing/2014/main" id="{02575940-1217-ECF4-5774-265AA0449D00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6">
            <a:extLst>
              <a:ext uri="{FF2B5EF4-FFF2-40B4-BE49-F238E27FC236}">
                <a16:creationId xmlns:a16="http://schemas.microsoft.com/office/drawing/2014/main" id="{E95A7950-08F1-A15A-02D4-60B095AAFB00}"/>
              </a:ext>
            </a:extLst>
          </p:cNvPr>
          <p:cNvSpPr/>
          <p:nvPr/>
        </p:nvSpPr>
        <p:spPr>
          <a:xfrm>
            <a:off x="8820505" y="2825700"/>
            <a:ext cx="1469700" cy="603300"/>
          </a:xfrm>
          <a:prstGeom prst="roundRect">
            <a:avLst>
              <a:gd name="adj" fmla="val 16667"/>
            </a:avLst>
          </a:prstGeom>
          <a:solidFill>
            <a:srgbClr val="3891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Montserrat" pitchFamily="2" charset="77"/>
                <a:ea typeface="Avenir"/>
                <a:cs typeface="Avenir"/>
                <a:sym typeface="Avenir"/>
              </a:rPr>
              <a:t>Put a chart here</a:t>
            </a:r>
            <a:endParaRPr sz="1400" dirty="0">
              <a:solidFill>
                <a:schemeClr val="bg1"/>
              </a:solidFill>
              <a:latin typeface="Montserrat" pitchFamily="2" charset="77"/>
              <a:ea typeface="Avenir"/>
              <a:cs typeface="Avenir"/>
              <a:sym typeface="Avenir"/>
            </a:endParaRPr>
          </a:p>
        </p:txBody>
      </p:sp>
      <p:sp>
        <p:nvSpPr>
          <p:cNvPr id="9" name="Google Shape;66;p16">
            <a:extLst>
              <a:ext uri="{FF2B5EF4-FFF2-40B4-BE49-F238E27FC236}">
                <a16:creationId xmlns:a16="http://schemas.microsoft.com/office/drawing/2014/main" id="{24A0A566-0966-E0F9-D5E8-F6FBAD442AE9}"/>
              </a:ext>
            </a:extLst>
          </p:cNvPr>
          <p:cNvSpPr/>
          <p:nvPr/>
        </p:nvSpPr>
        <p:spPr>
          <a:xfrm>
            <a:off x="2326298" y="4046084"/>
            <a:ext cx="3562861" cy="899542"/>
          </a:xfrm>
          <a:prstGeom prst="roundRect">
            <a:avLst>
              <a:gd name="adj" fmla="val 16667"/>
            </a:avLst>
          </a:prstGeom>
          <a:solidFill>
            <a:srgbClr val="3891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Montserrat" pitchFamily="2" charset="77"/>
                <a:ea typeface="Avenir"/>
                <a:cs typeface="Avenir"/>
                <a:sym typeface="Avenir"/>
              </a:rPr>
              <a:t>Be prepared to talk about each of the above in depth. It will be obvious if you don't know your industry.</a:t>
            </a:r>
            <a:endParaRPr sz="1400" dirty="0">
              <a:solidFill>
                <a:schemeClr val="bg1"/>
              </a:solidFill>
              <a:latin typeface="Montserrat" pitchFamily="2" charset="77"/>
              <a:ea typeface="Avenir"/>
              <a:cs typeface="Avenir"/>
              <a:sym typeface="Aveni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C3290-D667-53C3-F30F-66DFD019A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07" y="160028"/>
            <a:ext cx="1402009" cy="4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5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DAD67-B108-314F-A18E-A0649092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8" y="258316"/>
            <a:ext cx="5040000" cy="899542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ontserrat" pitchFamily="2" charset="77"/>
              </a:rPr>
              <a:t>Traction to Date</a:t>
            </a:r>
            <a:endParaRPr lang="en-BD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AC9FE-6703-F356-F60D-6F282444A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27238" y="1157858"/>
            <a:ext cx="5249862" cy="50400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Montserrat" pitchFamily="2" charset="77"/>
              </a:rPr>
              <a:t>Explain market viability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Montserrat" pitchFamily="2" charset="77"/>
              </a:rPr>
              <a:t>Current stats on usage, sales, traction, etc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Montserrat" pitchFamily="2" charset="77"/>
              </a:rPr>
              <a:t>Plan for getting initial users/customers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Montserrat" pitchFamily="2" charset="77"/>
              </a:rPr>
              <a:t>Speak to roadmap &amp; near term plans</a:t>
            </a:r>
          </a:p>
          <a:p>
            <a:pPr>
              <a:lnSpc>
                <a:spcPct val="150000"/>
              </a:lnSpc>
            </a:pPr>
            <a:endParaRPr lang="en-GB" sz="20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5" name="Google Shape;73;p17">
            <a:extLst>
              <a:ext uri="{FF2B5EF4-FFF2-40B4-BE49-F238E27FC236}">
                <a16:creationId xmlns:a16="http://schemas.microsoft.com/office/drawing/2014/main" id="{52C4A5CE-BCD8-3F69-C6C5-6AA983638B39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6;p16">
            <a:extLst>
              <a:ext uri="{FF2B5EF4-FFF2-40B4-BE49-F238E27FC236}">
                <a16:creationId xmlns:a16="http://schemas.microsoft.com/office/drawing/2014/main" id="{6429B185-A873-28E9-0F1C-02F4C3676DCF}"/>
              </a:ext>
            </a:extLst>
          </p:cNvPr>
          <p:cNvSpPr/>
          <p:nvPr/>
        </p:nvSpPr>
        <p:spPr>
          <a:xfrm>
            <a:off x="8820505" y="2825700"/>
            <a:ext cx="1469700" cy="603300"/>
          </a:xfrm>
          <a:prstGeom prst="roundRect">
            <a:avLst>
              <a:gd name="adj" fmla="val 16667"/>
            </a:avLst>
          </a:prstGeom>
          <a:solidFill>
            <a:srgbClr val="3891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Montserrat" pitchFamily="2" charset="77"/>
                <a:ea typeface="Avenir"/>
                <a:cs typeface="Avenir"/>
                <a:sym typeface="Avenir"/>
              </a:rPr>
              <a:t>Put graphs here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D24418-1993-389B-6948-E5C544AF8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07" y="160028"/>
            <a:ext cx="1402009" cy="4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3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777</Words>
  <Application>Microsoft Office PowerPoint</Application>
  <PresentationFormat>Widescreen</PresentationFormat>
  <Paragraphs>137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Wingdings</vt:lpstr>
      <vt:lpstr>Office Theme</vt:lpstr>
      <vt:lpstr>How To Use This Deck</vt:lpstr>
      <vt:lpstr>TITLE OF DECK GOES HERE</vt:lpstr>
      <vt:lpstr>Bold Concise Statement</vt:lpstr>
      <vt:lpstr>Current Problem</vt:lpstr>
      <vt:lpstr>Why is there a need?</vt:lpstr>
      <vt:lpstr>Your Product or Service</vt:lpstr>
      <vt:lpstr>Size of Market</vt:lpstr>
      <vt:lpstr>Industry</vt:lpstr>
      <vt:lpstr>Traction to Date</vt:lpstr>
      <vt:lpstr>Business Model</vt:lpstr>
      <vt:lpstr>Revenue Flow</vt:lpstr>
      <vt:lpstr>Customer Acquisition</vt:lpstr>
      <vt:lpstr>Team Members</vt:lpstr>
      <vt:lpstr>Summary</vt:lpstr>
      <vt:lpstr>Fundraising ask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DRMC IT Club;Nazmus Sakib Mouin</dc:creator>
  <cp:lastModifiedBy>Nazmus Sakib Mouin</cp:lastModifiedBy>
  <cp:revision>3</cp:revision>
  <dcterms:created xsi:type="dcterms:W3CDTF">2024-02-08T10:29:08Z</dcterms:created>
  <dcterms:modified xsi:type="dcterms:W3CDTF">2024-02-08T10:34:12Z</dcterms:modified>
</cp:coreProperties>
</file>