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5" r:id="rId2"/>
    <p:sldId id="320" r:id="rId3"/>
    <p:sldId id="323" r:id="rId4"/>
    <p:sldId id="324" r:id="rId5"/>
    <p:sldId id="325" r:id="rId6"/>
    <p:sldId id="327" r:id="rId7"/>
    <p:sldId id="326" r:id="rId8"/>
    <p:sldId id="322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3" d="100"/>
          <a:sy n="73" d="100"/>
        </p:scale>
        <p:origin x="618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8/29/2020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8/29/2020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8/29/2020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8/29/2020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8/29/2020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8/29/2020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CBB0C13-3ED2-4E61-B588-38DED61DFF0B}"/>
              </a:ext>
            </a:extLst>
          </p:cNvPr>
          <p:cNvGrpSpPr/>
          <p:nvPr/>
        </p:nvGrpSpPr>
        <p:grpSpPr>
          <a:xfrm>
            <a:off x="4407572" y="990600"/>
            <a:ext cx="3116180" cy="3043441"/>
            <a:chOff x="4513580" y="820765"/>
            <a:chExt cx="3544575" cy="3574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0B829C0-2D09-4B0F-AFB0-FD410F27EA83}"/>
                </a:ext>
              </a:extLst>
            </p:cNvPr>
            <p:cNvSpPr/>
            <p:nvPr/>
          </p:nvSpPr>
          <p:spPr>
            <a:xfrm>
              <a:off x="4513580" y="820765"/>
              <a:ext cx="3544575" cy="35743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7D816D2-FC9D-4144-930C-497F0874E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5050" y="919486"/>
              <a:ext cx="3266157" cy="3372273"/>
            </a:xfrm>
            <a:prstGeom prst="ellipse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9275B78-8F01-4682-9B8B-07A31948DD44}"/>
              </a:ext>
            </a:extLst>
          </p:cNvPr>
          <p:cNvSpPr txBox="1"/>
          <p:nvPr/>
        </p:nvSpPr>
        <p:spPr>
          <a:xfrm>
            <a:off x="3732212" y="4191000"/>
            <a:ext cx="44669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400" kern="0" dirty="0" err="1">
                <a:solidFill>
                  <a:srgbClr val="FFFFFF"/>
                </a:solidFill>
                <a:latin typeface="Tw Cen MT" panose="020B0602020104020603" pitchFamily="34" charset="0"/>
                <a:cs typeface="Arial"/>
                <a:sym typeface="Arial"/>
              </a:rPr>
              <a:t>Sakib</a:t>
            </a:r>
            <a:r>
              <a:rPr lang="en-US" sz="2400" kern="0" dirty="0">
                <a:solidFill>
                  <a:srgbClr val="FFFFFF"/>
                </a:solidFill>
                <a:latin typeface="Tw Cen MT" panose="020B0602020104020603" pitchFamily="34" charset="0"/>
                <a:cs typeface="Arial"/>
                <a:sym typeface="Arial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Tw Cen MT" panose="020B0602020104020603" pitchFamily="34" charset="0"/>
                <a:cs typeface="Arial"/>
                <a:sym typeface="Arial"/>
              </a:rPr>
              <a:t>Rokoni</a:t>
            </a:r>
            <a:endParaRPr lang="en-US" sz="2400" kern="0" dirty="0">
              <a:solidFill>
                <a:srgbClr val="FFFFFF"/>
              </a:solidFill>
              <a:latin typeface="Tw Cen MT" panose="020B0602020104020603" pitchFamily="34" charset="0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000" kern="0" dirty="0" smtClean="0">
                <a:solidFill>
                  <a:srgbClr val="FFFFFF"/>
                </a:solidFill>
                <a:latin typeface="Tw Cen MT" panose="020B0602020104020603" pitchFamily="34" charset="0"/>
                <a:cs typeface="Arial"/>
                <a:sym typeface="Arial"/>
              </a:rPr>
              <a:t>ID : 191-15-12961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000" kern="0" dirty="0" smtClean="0">
                <a:solidFill>
                  <a:srgbClr val="FFFFFF"/>
                </a:solidFill>
                <a:latin typeface="Tw Cen MT" panose="020B0602020104020603" pitchFamily="34" charset="0"/>
                <a:cs typeface="Arial"/>
                <a:sym typeface="Arial"/>
              </a:rPr>
              <a:t>Section : O14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000" kern="0" dirty="0" smtClean="0">
                <a:solidFill>
                  <a:srgbClr val="FFFFFF"/>
                </a:solidFill>
                <a:latin typeface="Tw Cen MT" panose="020B0602020104020603" pitchFamily="34" charset="0"/>
                <a:cs typeface="Arial"/>
                <a:sym typeface="Arial"/>
              </a:rPr>
              <a:t>Department Of CSE ,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000" kern="0" dirty="0" smtClean="0">
                <a:solidFill>
                  <a:srgbClr val="FFFFFF"/>
                </a:solidFill>
                <a:latin typeface="Tw Cen MT" panose="020B0602020104020603" pitchFamily="34" charset="0"/>
                <a:cs typeface="Arial"/>
                <a:sym typeface="Arial"/>
              </a:rPr>
              <a:t>Daffodil International University .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endParaRPr lang="en-US" sz="2400" b="1" kern="0" dirty="0">
              <a:solidFill>
                <a:srgbClr val="423864"/>
              </a:solidFill>
              <a:latin typeface="Tw Cen MT" panose="020B0602020104020603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800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2413" y="2895600"/>
            <a:ext cx="9144001" cy="1371600"/>
          </a:xfrm>
        </p:spPr>
        <p:txBody>
          <a:bodyPr/>
          <a:lstStyle/>
          <a:p>
            <a:r>
              <a:rPr lang="en-US" dirty="0"/>
              <a:t>Comparative Study on Different Algorithms </a:t>
            </a:r>
          </a:p>
        </p:txBody>
      </p:sp>
    </p:spTree>
    <p:extLst>
      <p:ext uri="{BB962C8B-B14F-4D97-AF65-F5344CB8AC3E}">
        <p14:creationId xmlns:p14="http://schemas.microsoft.com/office/powerpoint/2010/main" val="278318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Algorithm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2666999"/>
            <a:ext cx="9134391" cy="4114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 </a:t>
            </a:r>
            <a:r>
              <a:rPr lang="en-US" b="1" dirty="0"/>
              <a:t>algorithm</a:t>
            </a:r>
            <a:r>
              <a:rPr lang="en-US" dirty="0"/>
              <a:t> is a step by step procedure to solve logical and mathematical problems. A recipe is a good example of an </a:t>
            </a:r>
            <a:r>
              <a:rPr lang="en-US" b="1" dirty="0"/>
              <a:t>algorithm</a:t>
            </a:r>
            <a:r>
              <a:rPr lang="en-US" dirty="0"/>
              <a:t> because it says what must be done, step by step. ... In computing, an </a:t>
            </a:r>
            <a:r>
              <a:rPr lang="en-US" b="1" dirty="0"/>
              <a:t>algorithm</a:t>
            </a:r>
            <a:r>
              <a:rPr lang="en-US" dirty="0"/>
              <a:t> is a precise list of operations that could be done by a Turing machine.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9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28600"/>
            <a:ext cx="8692399" cy="1066800"/>
          </a:xfrm>
        </p:spPr>
        <p:txBody>
          <a:bodyPr>
            <a:normAutofit/>
          </a:bodyPr>
          <a:lstStyle/>
          <a:p>
            <a:r>
              <a:rPr lang="en-US" sz="2800" dirty="0"/>
              <a:t>Longest common subsequence using memorization (Top Down)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65213" y="1600200"/>
            <a:ext cx="8687333" cy="5257800"/>
          </a:xfrm>
        </p:spPr>
        <p:txBody>
          <a:bodyPr>
            <a:noAutofit/>
          </a:bodyPr>
          <a:lstStyle/>
          <a:p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(string X, string Y,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[][maximum])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base case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(m == 0 || n == 0)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return 0;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if the same state has already been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computed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(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 - 1][n - 1] != -1)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 - 1][n - 1];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if equal, then we store the value of the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function call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(X[m - 1] == Y[n - 1]) {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store it in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avoid further repetitive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work in future function calls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 - 1][n - 1] = 1 +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 Y, m - 1, n - 1,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 - 1][n - 1];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else {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store it in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avoid further repetitive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work in future function calls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 - 1][n - 1] = max(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 Y, m, n - 1,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 Y, m - 1, n,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 - 1][n - 1];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023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33400"/>
            <a:ext cx="8687333" cy="54864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char </a:t>
            </a:r>
            <a:r>
              <a:rPr lang="en-US" dirty="0" err="1">
                <a:solidFill>
                  <a:schemeClr val="tx1"/>
                </a:solidFill>
              </a:rPr>
              <a:t>lcs</a:t>
            </a:r>
            <a:r>
              <a:rPr lang="en-US" dirty="0">
                <a:solidFill>
                  <a:schemeClr val="tx1"/>
                </a:solidFill>
              </a:rPr>
              <a:t>[index + 1];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lc</a:t>
            </a:r>
            <a:r>
              <a:rPr lang="en-US" dirty="0">
                <a:solidFill>
                  <a:schemeClr val="tx1"/>
                </a:solidFill>
              </a:rPr>
              <a:t>[index] = '\0';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m, j = n;</a:t>
            </a:r>
          </a:p>
          <a:p>
            <a:r>
              <a:rPr lang="en-US" dirty="0">
                <a:solidFill>
                  <a:schemeClr val="tx1"/>
                </a:solidFill>
              </a:rPr>
              <a:t> while 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&gt; 0 &amp;&amp; j &gt; 0) {</a:t>
            </a:r>
          </a:p>
          <a:p>
            <a:r>
              <a:rPr lang="en-US" dirty="0">
                <a:solidFill>
                  <a:schemeClr val="tx1"/>
                </a:solidFill>
              </a:rPr>
              <a:t> if (S1[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- 1] == S2[j - 1]) 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lcs</a:t>
            </a:r>
            <a:r>
              <a:rPr lang="en-US" dirty="0">
                <a:solidFill>
                  <a:schemeClr val="tx1"/>
                </a:solidFill>
              </a:rPr>
              <a:t>[index - 1] = S1[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- 1];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--;</a:t>
            </a:r>
          </a:p>
          <a:p>
            <a:r>
              <a:rPr lang="en-US" dirty="0">
                <a:solidFill>
                  <a:schemeClr val="tx1"/>
                </a:solidFill>
              </a:rPr>
              <a:t> j--;</a:t>
            </a:r>
          </a:p>
          <a:p>
            <a:r>
              <a:rPr lang="en-US" dirty="0">
                <a:solidFill>
                  <a:schemeClr val="tx1"/>
                </a:solidFill>
              </a:rPr>
              <a:t> index--;</a:t>
            </a:r>
          </a:p>
          <a:p>
            <a:r>
              <a:rPr lang="en-US" dirty="0">
                <a:solidFill>
                  <a:schemeClr val="tx1"/>
                </a:solidFill>
              </a:rPr>
              <a:t> }</a:t>
            </a:r>
          </a:p>
          <a:p>
            <a:r>
              <a:rPr lang="en-US" dirty="0">
                <a:solidFill>
                  <a:schemeClr val="tx1"/>
                </a:solidFill>
              </a:rPr>
              <a:t> else if (</a:t>
            </a:r>
            <a:r>
              <a:rPr lang="en-US" dirty="0" err="1">
                <a:solidFill>
                  <a:schemeClr val="tx1"/>
                </a:solidFill>
              </a:rPr>
              <a:t>LCS_table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- 1][j] &gt; </a:t>
            </a:r>
            <a:r>
              <a:rPr lang="en-US" dirty="0" err="1">
                <a:solidFill>
                  <a:schemeClr val="tx1"/>
                </a:solidFill>
              </a:rPr>
              <a:t>LCS_table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][j - 1])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--;</a:t>
            </a:r>
          </a:p>
          <a:p>
            <a:r>
              <a:rPr lang="en-US" dirty="0">
                <a:solidFill>
                  <a:schemeClr val="tx1"/>
                </a:solidFill>
              </a:rPr>
              <a:t> else</a:t>
            </a:r>
          </a:p>
          <a:p>
            <a:r>
              <a:rPr lang="en-US" dirty="0">
                <a:solidFill>
                  <a:schemeClr val="tx1"/>
                </a:solidFill>
              </a:rPr>
              <a:t> j--;</a:t>
            </a:r>
          </a:p>
          <a:p>
            <a:r>
              <a:rPr lang="en-US" dirty="0">
                <a:solidFill>
                  <a:schemeClr val="tx1"/>
                </a:solidFill>
              </a:rPr>
              <a:t>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95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body" idx="1"/>
          </p:nvPr>
        </p:nvSpPr>
        <p:spPr>
          <a:xfrm>
            <a:off x="1065213" y="1143000"/>
            <a:ext cx="8686800" cy="4876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 2-D array to store the computed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(m, n) value at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[m-1][n-1] because the string index starts from 0. Whenever the function with an equivalent argument m and n are called again, don't perform any longer recursive call and return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[m-1][n-1] because the previous computation of the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(m, n) has already been stored 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[m-1][n-1], hence reducing the recursive calls that happen more than once.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Complexity: O(M*N), where M and N is length of the first and second string respectively.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Auxiliary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Space: (M*N)</a:t>
            </a:r>
          </a:p>
        </p:txBody>
      </p:sp>
    </p:spTree>
    <p:extLst>
      <p:ext uri="{BB962C8B-B14F-4D97-AF65-F5344CB8AC3E}">
        <p14:creationId xmlns:p14="http://schemas.microsoft.com/office/powerpoint/2010/main" val="39919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3" y="2057400"/>
            <a:ext cx="8229600" cy="2286000"/>
          </a:xfrm>
        </p:spPr>
        <p:txBody>
          <a:bodyPr>
            <a:normAutofit/>
          </a:bodyPr>
          <a:lstStyle/>
          <a:p>
            <a:pPr algn="ctr"/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endParaRPr lang="en-US" sz="4000" dirty="0" smtClean="0"/>
          </a:p>
          <a:p>
            <a:pPr algn="ctr"/>
            <a:r>
              <a:rPr lang="en-US" sz="4000" dirty="0" smtClean="0"/>
              <a:t>Thank You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2316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184</TotalTime>
  <Words>467</Words>
  <Application>Microsoft Office PowerPoint</Application>
  <PresentationFormat>Custom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Corbel</vt:lpstr>
      <vt:lpstr>Times New Roman</vt:lpstr>
      <vt:lpstr>Tw Cen MT</vt:lpstr>
      <vt:lpstr>Digital Blue Tunnel 16x9</vt:lpstr>
      <vt:lpstr>Welcome </vt:lpstr>
      <vt:lpstr>PowerPoint Presentation</vt:lpstr>
      <vt:lpstr>Comparative Study on Different Algorithms </vt:lpstr>
      <vt:lpstr>Algorithm ?</vt:lpstr>
      <vt:lpstr>Longest common subsequence using memorization (Top Down)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Sakib Rokoni</dc:creator>
  <cp:lastModifiedBy>USER</cp:lastModifiedBy>
  <cp:revision>21</cp:revision>
  <dcterms:created xsi:type="dcterms:W3CDTF">2020-08-29T00:22:50Z</dcterms:created>
  <dcterms:modified xsi:type="dcterms:W3CDTF">2020-08-29T22:22:29Z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