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Noto Sans"/>
      <p:regular r:id="rId32"/>
      <p:bold r:id="rId33"/>
      <p:italic r:id="rId34"/>
      <p:boldItalic r:id="rId35"/>
    </p:embeddedFont>
    <p:embeddedFont>
      <p:font typeface="Corbel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NotoSans-bold.fntdata"/><Relationship Id="rId10" Type="http://schemas.openxmlformats.org/officeDocument/2006/relationships/slide" Target="slides/slide5.xml"/><Relationship Id="rId32" Type="http://schemas.openxmlformats.org/officeDocument/2006/relationships/font" Target="fonts/NotoSans-regular.fntdata"/><Relationship Id="rId13" Type="http://schemas.openxmlformats.org/officeDocument/2006/relationships/slide" Target="slides/slide8.xml"/><Relationship Id="rId35" Type="http://schemas.openxmlformats.org/officeDocument/2006/relationships/font" Target="fonts/NotoSans-boldItalic.fntdata"/><Relationship Id="rId12" Type="http://schemas.openxmlformats.org/officeDocument/2006/relationships/slide" Target="slides/slide7.xml"/><Relationship Id="rId34" Type="http://schemas.openxmlformats.org/officeDocument/2006/relationships/font" Target="fonts/NotoSans-italic.fntdata"/><Relationship Id="rId15" Type="http://schemas.openxmlformats.org/officeDocument/2006/relationships/slide" Target="slides/slide10.xml"/><Relationship Id="rId37" Type="http://schemas.openxmlformats.org/officeDocument/2006/relationships/font" Target="fonts/Corbel-bold.fntdata"/><Relationship Id="rId14" Type="http://schemas.openxmlformats.org/officeDocument/2006/relationships/slide" Target="slides/slide9.xml"/><Relationship Id="rId36" Type="http://schemas.openxmlformats.org/officeDocument/2006/relationships/font" Target="fonts/Corbel-regular.fntdata"/><Relationship Id="rId17" Type="http://schemas.openxmlformats.org/officeDocument/2006/relationships/slide" Target="slides/slide12.xml"/><Relationship Id="rId39" Type="http://schemas.openxmlformats.org/officeDocument/2006/relationships/font" Target="fonts/Corbel-boldItalic.fntdata"/><Relationship Id="rId16" Type="http://schemas.openxmlformats.org/officeDocument/2006/relationships/slide" Target="slides/slide11.xml"/><Relationship Id="rId38" Type="http://schemas.openxmlformats.org/officeDocument/2006/relationships/font" Target="fonts/Corbel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5e143dd9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5e143dd9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5e143dd9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5e143dd9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5e143dd9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5e143dd9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5e143dd9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5e143dd9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5e143dd9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5e143dd9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5e143dd9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5e143dd9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5e143dd9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5e143dd9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5e63e74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5e63e74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5e8a4af6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5e8a4af6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5e8a4af63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5e8a4af63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5e143dd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5e143dd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5e143dd9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5e143dd9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5e143dd9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5e143dd9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5e63e74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5e63e74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5e143dd9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5e143dd9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e143dd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5e143dd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5e143dd9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5e143dd9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5e143dd9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5e143dd9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5e143dd9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5e143dd9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189689" y="842878"/>
            <a:ext cx="2210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2901951" y="648081"/>
            <a:ext cx="5486400" cy="38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19684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2901951" y="4767263"/>
            <a:ext cx="443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7975601" y="4767263"/>
            <a:ext cx="1148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05102" y="812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380"/>
              <a:t>Decentralized Movie Recommendation Systems</a:t>
            </a:r>
            <a:endParaRPr b="1" sz="3380"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724900" y="2571750"/>
            <a:ext cx="5108400" cy="204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6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Authors: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Niloy Sarkar    21201638 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Sakib Rokoni  23273004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Utsho Dey       24366019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Advisor: Annajiat Alim Rasel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Institution: BRAC University, Bangladesh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2825" y="3271425"/>
            <a:ext cx="1030350" cy="9453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8051125" y="100275"/>
            <a:ext cx="97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 and FAIR Principles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50025" y="1489800"/>
            <a:ext cx="8368200" cy="17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Arial"/>
              <a:buChar char="❏"/>
            </a:pPr>
            <a:r>
              <a:rPr lang="en" sz="1829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 sz="1829">
                <a:latin typeface="Arial"/>
                <a:ea typeface="Arial"/>
                <a:cs typeface="Arial"/>
                <a:sym typeface="Arial"/>
              </a:rPr>
              <a:t>Privacy preservation methods</a:t>
            </a:r>
            <a:endParaRPr sz="1829">
              <a:latin typeface="Arial"/>
              <a:ea typeface="Arial"/>
              <a:cs typeface="Arial"/>
              <a:sym typeface="Arial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Arial"/>
              <a:buChar char="❏"/>
            </a:pPr>
            <a:r>
              <a:rPr lang="en" sz="1829">
                <a:latin typeface="Arial"/>
                <a:ea typeface="Arial"/>
                <a:cs typeface="Arial"/>
                <a:sym typeface="Arial"/>
              </a:rPr>
              <a:t>   Transparency in recommendation process</a:t>
            </a:r>
            <a:endParaRPr sz="1829">
              <a:latin typeface="Arial"/>
              <a:ea typeface="Arial"/>
              <a:cs typeface="Arial"/>
              <a:sym typeface="Arial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Arial"/>
              <a:buChar char="❏"/>
            </a:pPr>
            <a:r>
              <a:rPr lang="en" sz="1829">
                <a:latin typeface="Arial"/>
                <a:ea typeface="Arial"/>
                <a:cs typeface="Arial"/>
                <a:sym typeface="Arial"/>
              </a:rPr>
              <a:t>    Fairness in content suggestions</a:t>
            </a:r>
            <a:endParaRPr sz="1829">
              <a:latin typeface="Arial"/>
              <a:ea typeface="Arial"/>
              <a:cs typeface="Arial"/>
              <a:sym typeface="Arial"/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Arial"/>
              <a:buChar char="❏"/>
            </a:pPr>
            <a:r>
              <a:rPr lang="en" sz="1829">
                <a:latin typeface="Arial"/>
                <a:ea typeface="Arial"/>
                <a:cs typeface="Arial"/>
                <a:sym typeface="Arial"/>
              </a:rPr>
              <a:t>    FAIR data principles implementation:</a:t>
            </a:r>
            <a:endParaRPr sz="182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629"/>
              <a:t>     </a:t>
            </a:r>
            <a:endParaRPr sz="1629"/>
          </a:p>
        </p:txBody>
      </p:sp>
      <p:sp>
        <p:nvSpPr>
          <p:cNvPr id="141" name="Google Shape;141;p23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9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1598125" y="2738050"/>
            <a:ext cx="35547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en" sz="1729">
                <a:solidFill>
                  <a:schemeClr val="dk1"/>
                </a:solidFill>
              </a:rPr>
              <a:t>Findable</a:t>
            </a:r>
            <a:endParaRPr sz="1729">
              <a:solidFill>
                <a:schemeClr val="dk1"/>
              </a:solidFill>
            </a:endParaRPr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en" sz="1729">
                <a:solidFill>
                  <a:schemeClr val="dk1"/>
                </a:solidFill>
              </a:rPr>
              <a:t>Accessible</a:t>
            </a:r>
            <a:endParaRPr sz="1729">
              <a:solidFill>
                <a:schemeClr val="dk1"/>
              </a:solidFill>
            </a:endParaRPr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en" sz="1729">
                <a:solidFill>
                  <a:schemeClr val="dk1"/>
                </a:solidFill>
              </a:rPr>
              <a:t>Interoperable</a:t>
            </a:r>
            <a:endParaRPr sz="1729">
              <a:solidFill>
                <a:schemeClr val="dk1"/>
              </a:solidFill>
            </a:endParaRPr>
          </a:p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30"/>
              <a:buChar char="●"/>
            </a:pPr>
            <a:r>
              <a:rPr lang="en" sz="1729">
                <a:solidFill>
                  <a:schemeClr val="dk1"/>
                </a:solidFill>
              </a:rPr>
              <a:t>Reusable</a:t>
            </a:r>
            <a:endParaRPr sz="1500"/>
          </a:p>
        </p:txBody>
      </p:sp>
    </p:spTree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System Performance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Scalability results: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Graph showing response time vs. number of nodes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Discussion of near-linear scalability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Fault tolerance findings: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System behavior with 20% node failure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Recovery process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10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Recommendation Quality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Accuracy metrics: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Precision: 0.82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Recall: 0.75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NDCG: 0.79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User study results: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85% rated recommendations as "good" or "excellent"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90% found recommendations diverse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11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Data Analysis - Genre and Cast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87900" y="1665900"/>
            <a:ext cx="8368200" cy="23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Genre distribution visualization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Insights on most prevalent genres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Top 10 cast members analysis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Implications for recommendation diversity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12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Ratings and Release Years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87900" y="16102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User ratings distribution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Correlation between ratings and release years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Movie distribution by year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Trends and potential biases in the dataset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13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Additional Insights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87900" y="15639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Average user rating and standard deviation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Oldest and newest movies in the dataset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Top-rated movies examples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Most common plot keywords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Genre-specific rating trends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14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87900" y="1489825"/>
            <a:ext cx="83682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Key Findings: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   1.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Privacy preservation effectiveness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   2. Scalability achievements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   3. Fault tolerance demonstration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   4. Offline functionality benefits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     5. High-quality recommendations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Alignment with ethical data practices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Implications for privacy-preserving recommendation systems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15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09375" y="1638775"/>
            <a:ext cx="3804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Hybrid recommendation    approaches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Enhanced data collection methods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Personalization improvements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Cross-platform deployment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Blockchain integration possibilities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 txBox="1"/>
          <p:nvPr>
            <p:ph idx="2" type="body"/>
          </p:nvPr>
        </p:nvSpPr>
        <p:spPr>
          <a:xfrm>
            <a:off x="4756200" y="163877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Advanced NLP techniques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Performance optimization strategies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Dynamic node management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Security enhancements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Explainable AI integration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16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Li, Wenjuan, et al. "Blockchain-based trust management in cloud computing systems: a taxonomy, review and future directions." Journal of Cloud Computing 10.1 (2021): 35.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Zamora, Juan, Héctor Allende-Cid, and Marcelo Mendoza. "Distributed clustering of text collections." IEEE Access 7 (2019): 155671-155685.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Chen, Chaochao, et al. "Privacy preserving point-of-interest recommendation using decentralized matrix factorization." Proceedings of the AAAI conference on artificial intelligence. Vol. 32. No. 1. 2018.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Fadi, Oumaima, Zkik Karim, and Boulmalf Mohammed. "A survey on blockchain and artificial intelligence technologies for enhancing security and privacy in smart environments." IEEE Access 10 (2022): 93168-93186.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Bobadilla, Dariel, and Carlo Lipizzi. "A blockchain-based collaborative filtering recommendation system based on trust." 2021 18th International Computer Conference on Wavelet Active Media Technology and Information Processing (ICCWAMTIP). IEEE, 2021.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Lavanya, R., and B. Bharathi. "Movie recommendation system to solve data sparsity using collaborative filtering approach." Transactions on Asian and Low-Resource Language Information Processing 20.5 (2021): 1-14.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i="1" lang="en" sz="1100">
                <a:latin typeface="Arial"/>
                <a:ea typeface="Arial"/>
                <a:cs typeface="Arial"/>
                <a:sym typeface="Arial"/>
              </a:rPr>
              <a:t>Yeh, Tzu-Yu, and Rasha Kashef. "Trust-Based collaborative filtering recommendation systems on the blockchain." Advances in Internet of Things 10.4.(2020): 37-56.</a:t>
            </a:r>
            <a:endParaRPr i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9433" lvl="0" marL="457200" rtl="0" algn="l">
              <a:lnSpc>
                <a:spcPct val="105000"/>
              </a:lnSpc>
              <a:spcBef>
                <a:spcPts val="90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Sharma, Nisha, and Mala Dutta. "Movie recommendation systems: A brief overview." Proceedings of the 8th international conference on computer and communications management. 2020.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Abduljabbar, Tamara Abdulmunim, et al. "A Secured Movie Recommendation System using Decentralized Blockchain Network." 2022 9th International Conference on Behavioural and Social Computing (BESC). IEEE, 2022.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Kim, Jinsu, et al. "Efficient privacy-preserving matrix factorization for recommendation via fully homomorphic encryption." ACM Transactions on Privacy and Security (TOPS) 21.4 (2018): 1-30.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Guo, Jianlan, et al. "Decentralized federated learning with privacy-preserving for recommendation systems." Enterprise Information Systems 17.9 (2023): 2193163.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Abduljabbar, Tamara Abdulmunim, et al. "A Secured Movie Recommendation System using Decentralized Blockchain Network." 2022 9th International Conference on Behavioural and Social Computing (BESC). IEEE, 2022.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Chen, Chaochao, et al. "Privacy preserving point-of-interest recommendation using decentralized matrix factorization." Proceedings of the AAAI conference on artificial intelligence. Vol. 32. No. 1. 2018.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Kouicem, Djamel Eddine, et al. "Decentralized blockchain-based trust management protocol for the Internet of Things." IEEE Transactions on Dependable and Secure Computing 19.2 (2020): 1292-1306.</a:t>
            </a:r>
            <a:endParaRPr i="1" sz="1178">
              <a:latin typeface="Arial"/>
              <a:ea typeface="Arial"/>
              <a:cs typeface="Arial"/>
              <a:sym typeface="Arial"/>
            </a:endParaRPr>
          </a:p>
          <a:p>
            <a:pPr indent="-28943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58"/>
              <a:buFont typeface="Arial"/>
              <a:buChar char="●"/>
            </a:pPr>
            <a:r>
              <a:rPr i="1" lang="en" sz="1178">
                <a:latin typeface="Arial"/>
                <a:ea typeface="Arial"/>
                <a:cs typeface="Arial"/>
                <a:sym typeface="Arial"/>
              </a:rPr>
              <a:t>Himeur, Yassine, et al. "Blockchain-based recommender systems: Applications, challenges and future opportunities." Computer Science Review 43 (2022): 100439.</a:t>
            </a:r>
            <a:endParaRPr i="1" sz="103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89825"/>
            <a:ext cx="83682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Recommendation systems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Prevalence in digital platforms (e-commerce, streaming services)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Importance in enhancing user experience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Challenges with centralized systems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298250" y="2833750"/>
            <a:ext cx="58749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Privacy concerns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Data security risks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Monopolistic control by large corporations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Lack of user control over personal data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Q&amp;A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" sz="4000">
                <a:latin typeface="Impact"/>
                <a:ea typeface="Impact"/>
                <a:cs typeface="Impact"/>
                <a:sym typeface="Impact"/>
              </a:rPr>
              <a:t>Thank YOU…</a:t>
            </a:r>
            <a:endParaRPr sz="1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Objectives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Primary aim: Develop and evaluate a decentralized movie recommendation    system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Research Goal 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1. Implementing decentralized architecture for personalized recommendations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2. Maintaining/improving recommendation quality compared to centralized systems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3. Ensuring fairness and diversity in content recommendations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4. Incentivizing user engagement without compromising privacy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85375" y="1573225"/>
            <a:ext cx="2687700" cy="3078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1.</a:t>
            </a:r>
            <a:r>
              <a:rPr lang="en" sz="17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Traditional centralized recommendation systems:</a:t>
            </a:r>
            <a:endParaRPr sz="17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rbel"/>
              <a:buChar char="●"/>
            </a:pPr>
            <a:r>
              <a:rPr lang="en" sz="17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Collaborative filtering</a:t>
            </a:r>
            <a:endParaRPr sz="17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rbel"/>
              <a:buChar char="●"/>
            </a:pPr>
            <a:r>
              <a:rPr lang="en" sz="17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Content-based filtering</a:t>
            </a:r>
            <a:endParaRPr sz="17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rbel"/>
              <a:buChar char="●"/>
            </a:pPr>
            <a:r>
              <a:rPr lang="en" sz="17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Hybrid methods</a:t>
            </a:r>
            <a:endParaRPr sz="17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6217750" y="1573225"/>
            <a:ext cx="2687700" cy="3078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3.</a:t>
            </a:r>
            <a:r>
              <a:rPr lang="en" sz="17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Emerging decentralized technologies:</a:t>
            </a:r>
            <a:endParaRPr sz="17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rbel"/>
              <a:buChar char="●"/>
            </a:pPr>
            <a:r>
              <a:rPr lang="en" sz="17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Blockchain</a:t>
            </a:r>
            <a:endParaRPr sz="17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rbel"/>
              <a:buChar char="●"/>
            </a:pPr>
            <a:r>
              <a:rPr lang="en" sz="17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Federated learning</a:t>
            </a:r>
            <a:endParaRPr sz="17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rbel"/>
              <a:buChar char="●"/>
            </a:pPr>
            <a:r>
              <a:rPr lang="en" sz="170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Peer-to-peer networks</a:t>
            </a:r>
            <a:endParaRPr sz="170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156613" y="1573225"/>
            <a:ext cx="2781300" cy="242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rbel"/>
                <a:ea typeface="Corbel"/>
                <a:cs typeface="Corbel"/>
                <a:sym typeface="Corbel"/>
              </a:rPr>
              <a:t>2. </a:t>
            </a:r>
            <a:r>
              <a:rPr lang="en" sz="1700">
                <a:latin typeface="Corbel"/>
                <a:ea typeface="Corbel"/>
                <a:cs typeface="Corbel"/>
                <a:sym typeface="Corbel"/>
              </a:rPr>
              <a:t>Privacy and security concerns: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lang="en" sz="1700">
                <a:latin typeface="Corbel"/>
                <a:ea typeface="Corbel"/>
                <a:cs typeface="Corbel"/>
                <a:sym typeface="Corbel"/>
              </a:rPr>
              <a:t>Data breaches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lang="en" sz="1700">
                <a:latin typeface="Corbel"/>
                <a:ea typeface="Corbel"/>
                <a:cs typeface="Corbel"/>
                <a:sym typeface="Corbel"/>
              </a:rPr>
              <a:t>Unauthorized data usage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rbel"/>
              <a:buChar char="●"/>
            </a:pPr>
            <a:r>
              <a:rPr lang="en" sz="1700">
                <a:latin typeface="Corbel"/>
                <a:ea typeface="Corbel"/>
                <a:cs typeface="Corbel"/>
                <a:sym typeface="Corbel"/>
              </a:rPr>
              <a:t>User profiling</a:t>
            </a:r>
            <a:endParaRPr sz="17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Methodology - Theoretical Framework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545425"/>
            <a:ext cx="8368200" cy="16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Principles of distributed computing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Content-based recommendation algorithms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Rationale for chosen method: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264525" y="2659750"/>
            <a:ext cx="51486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Decentralization benefits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Content-based approach advantages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adaptability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System Architecture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Three main components: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Scraping Server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Recommendation Server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Rebuild Server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Docker containerization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NGINX load balancing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Relevance to distributed computing concepts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Processing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87900" y="1517625"/>
            <a:ext cx="8368200" cy="13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Font typeface="Arial"/>
              <a:buChar char="❏"/>
            </a:pPr>
            <a:r>
              <a:rPr lang="en" sz="1629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1629">
                <a:latin typeface="Arial"/>
                <a:ea typeface="Arial"/>
                <a:cs typeface="Arial"/>
                <a:sym typeface="Arial"/>
              </a:rPr>
              <a:t>Web scraping process using Python's BeautifulSoup</a:t>
            </a: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Font typeface="Arial"/>
              <a:buChar char="❏"/>
            </a:pPr>
            <a:r>
              <a:rPr lang="en" sz="1629">
                <a:latin typeface="Arial"/>
                <a:ea typeface="Arial"/>
                <a:cs typeface="Arial"/>
                <a:sym typeface="Arial"/>
              </a:rPr>
              <a:t>  Dataset details: 25,000 movies from IMDb</a:t>
            </a: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Font typeface="Arial"/>
              <a:buChar char="❏"/>
            </a:pPr>
            <a:r>
              <a:rPr lang="en" sz="1629">
                <a:latin typeface="Arial"/>
                <a:ea typeface="Arial"/>
                <a:cs typeface="Arial"/>
                <a:sym typeface="Arial"/>
              </a:rPr>
              <a:t>  Data collected: title, year, genres, director, cast, keywords, ratings, overview</a:t>
            </a: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30"/>
              <a:buFont typeface="Arial"/>
              <a:buChar char="❏"/>
            </a:pPr>
            <a:r>
              <a:rPr lang="en" sz="1629">
                <a:latin typeface="Arial"/>
                <a:ea typeface="Arial"/>
                <a:cs typeface="Arial"/>
                <a:sym typeface="Arial"/>
              </a:rPr>
              <a:t>  Data preprocessing steps:</a:t>
            </a:r>
            <a:endParaRPr sz="1629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29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6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394275" y="2706225"/>
            <a:ext cx="4490700" cy="11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Text cleaning</a:t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Categorical data conversion</a:t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Numerical data handling</a:t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Feature engineering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Algorithms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Content-based approach explanation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Text vectorization using sklearn's CountVectorizer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Cosine similarity calculation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Top 5 recommendation generation process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Advantages of this approach in a decentralized context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7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Decentralization Implementation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Local data storage on each node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Independent recommendation generation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Periodic updates mechanism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Node discovery using UDP broadcasts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Challenges addressed in decentralization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8276725" y="235625"/>
            <a:ext cx="5415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8</a:t>
            </a:r>
            <a:endParaRPr b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  <p:transition spd="med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