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5143500" cx="9144000"/>
  <p:notesSz cx="6858000" cy="9144000"/>
  <p:embeddedFontLst>
    <p:embeddedFont>
      <p:font typeface="Roboto Slab"/>
      <p:regular r:id="rId30"/>
      <p:bold r:id="rId31"/>
    </p:embeddedFont>
    <p:embeddedFont>
      <p:font typeface="Roboto"/>
      <p:regular r:id="rId32"/>
      <p:bold r:id="rId33"/>
      <p:italic r:id="rId34"/>
      <p:boldItalic r:id="rId35"/>
    </p:embeddedFont>
    <p:embeddedFont>
      <p:font typeface="Noto Sans"/>
      <p:regular r:id="rId36"/>
      <p:bold r:id="rId37"/>
      <p:italic r:id="rId38"/>
      <p:boldItalic r:id="rId39"/>
    </p:embeddedFont>
    <p:embeddedFont>
      <p:font typeface="Corbel"/>
      <p:regular r:id="rId40"/>
      <p:bold r:id="rId41"/>
      <p:italic r:id="rId42"/>
      <p:boldItalic r:id="rId43"/>
    </p:embeddedFont>
    <p:embeddedFont>
      <p:font typeface="Open Sans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8D129E7-569E-4ADE-9AB4-6A633296B2EF}">
  <a:tblStyle styleId="{C8D129E7-569E-4ADE-9AB4-6A633296B2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Corbel-regular.fntdata"/><Relationship Id="rId20" Type="http://schemas.openxmlformats.org/officeDocument/2006/relationships/slide" Target="slides/slide14.xml"/><Relationship Id="rId42" Type="http://schemas.openxmlformats.org/officeDocument/2006/relationships/font" Target="fonts/Corbel-italic.fntdata"/><Relationship Id="rId41" Type="http://schemas.openxmlformats.org/officeDocument/2006/relationships/font" Target="fonts/Corbel-bold.fntdata"/><Relationship Id="rId22" Type="http://schemas.openxmlformats.org/officeDocument/2006/relationships/slide" Target="slides/slide16.xml"/><Relationship Id="rId44" Type="http://schemas.openxmlformats.org/officeDocument/2006/relationships/font" Target="fonts/OpenSans-regular.fntdata"/><Relationship Id="rId21" Type="http://schemas.openxmlformats.org/officeDocument/2006/relationships/slide" Target="slides/slide15.xml"/><Relationship Id="rId43" Type="http://schemas.openxmlformats.org/officeDocument/2006/relationships/font" Target="fonts/Corbel-boldItalic.fntdata"/><Relationship Id="rId24" Type="http://schemas.openxmlformats.org/officeDocument/2006/relationships/slide" Target="slides/slide18.xml"/><Relationship Id="rId46" Type="http://schemas.openxmlformats.org/officeDocument/2006/relationships/font" Target="fonts/OpenSans-italic.fntdata"/><Relationship Id="rId23" Type="http://schemas.openxmlformats.org/officeDocument/2006/relationships/slide" Target="slides/slide17.xml"/><Relationship Id="rId45" Type="http://schemas.openxmlformats.org/officeDocument/2006/relationships/font" Target="fonts/OpenSans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47" Type="http://schemas.openxmlformats.org/officeDocument/2006/relationships/font" Target="fonts/OpenSans-boldItalic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Slab-bold.fntdata"/><Relationship Id="rId30" Type="http://schemas.openxmlformats.org/officeDocument/2006/relationships/font" Target="fonts/RobotoSlab-regular.fntdata"/><Relationship Id="rId11" Type="http://schemas.openxmlformats.org/officeDocument/2006/relationships/slide" Target="slides/slide5.xml"/><Relationship Id="rId33" Type="http://schemas.openxmlformats.org/officeDocument/2006/relationships/font" Target="fonts/Roboto-bold.fntdata"/><Relationship Id="rId10" Type="http://schemas.openxmlformats.org/officeDocument/2006/relationships/slide" Target="slides/slide4.xml"/><Relationship Id="rId32" Type="http://schemas.openxmlformats.org/officeDocument/2006/relationships/font" Target="fonts/Roboto-regular.fntdata"/><Relationship Id="rId13" Type="http://schemas.openxmlformats.org/officeDocument/2006/relationships/slide" Target="slides/slide7.xml"/><Relationship Id="rId35" Type="http://schemas.openxmlformats.org/officeDocument/2006/relationships/font" Target="fonts/Roboto-boldItalic.fntdata"/><Relationship Id="rId12" Type="http://schemas.openxmlformats.org/officeDocument/2006/relationships/slide" Target="slides/slide6.xml"/><Relationship Id="rId34" Type="http://schemas.openxmlformats.org/officeDocument/2006/relationships/font" Target="fonts/Roboto-italic.fntdata"/><Relationship Id="rId15" Type="http://schemas.openxmlformats.org/officeDocument/2006/relationships/slide" Target="slides/slide9.xml"/><Relationship Id="rId37" Type="http://schemas.openxmlformats.org/officeDocument/2006/relationships/font" Target="fonts/NotoSans-bold.fntdata"/><Relationship Id="rId14" Type="http://schemas.openxmlformats.org/officeDocument/2006/relationships/slide" Target="slides/slide8.xml"/><Relationship Id="rId36" Type="http://schemas.openxmlformats.org/officeDocument/2006/relationships/font" Target="fonts/NotoSans-regular.fntdata"/><Relationship Id="rId17" Type="http://schemas.openxmlformats.org/officeDocument/2006/relationships/slide" Target="slides/slide11.xml"/><Relationship Id="rId39" Type="http://schemas.openxmlformats.org/officeDocument/2006/relationships/font" Target="fonts/NotoSans-boldItalic.fntdata"/><Relationship Id="rId16" Type="http://schemas.openxmlformats.org/officeDocument/2006/relationships/slide" Target="slides/slide10.xml"/><Relationship Id="rId38" Type="http://schemas.openxmlformats.org/officeDocument/2006/relationships/font" Target="fonts/NotoSans-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f8e9abf645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f8e9abf64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f8e9abf64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f8e9abf64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f8e9abf64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f8e9abf64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05e143dd9b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05e143dd9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05e143dd9b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05e143dd9b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05e143dd9b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05e143dd9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05e143dd9b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05e143dd9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05e143dd9b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05e143dd9b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05e143dd9b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05e143dd9b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05e143dd9b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05e143dd9b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05e143dd9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05e143dd9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05e63e74d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05e63e74d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05e8a4af63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05e8a4af63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05e8a4af63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05e8a4af63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05e143dd9b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305e143dd9b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05e143dd9b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05e143dd9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05e63e74d6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05e63e74d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05e143dd9b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05e143dd9b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05e143dd9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05e143dd9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05e143dd9b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05e143dd9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05e143dd9b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05e143dd9b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f8e9abf64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f8e9abf64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type="title"/>
          </p:nvPr>
        </p:nvSpPr>
        <p:spPr>
          <a:xfrm>
            <a:off x="189689" y="842878"/>
            <a:ext cx="2210700" cy="345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idx="1" type="body"/>
          </p:nvPr>
        </p:nvSpPr>
        <p:spPr>
          <a:xfrm>
            <a:off x="2901951" y="648081"/>
            <a:ext cx="5486400" cy="384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2pPr>
            <a:lvl3pPr indent="-31750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3pPr>
            <a:lvl4pPr indent="-317500" lvl="3" marL="1828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5pPr>
            <a:lvl6pPr indent="-317500" lvl="5" marL="2743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6pPr>
            <a:lvl7pPr indent="-317500" lvl="6" marL="3200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8pPr>
            <a:lvl9pPr indent="-317500" lvl="8" marL="411480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ts val="1400"/>
              <a:buChar char="●"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idx="10" type="dt"/>
          </p:nvPr>
        </p:nvSpPr>
        <p:spPr>
          <a:xfrm>
            <a:off x="196849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idx="11" type="ftr"/>
          </p:nvPr>
        </p:nvSpPr>
        <p:spPr>
          <a:xfrm>
            <a:off x="2901951" y="4767263"/>
            <a:ext cx="4433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3"/>
          <p:cNvSpPr txBox="1"/>
          <p:nvPr>
            <p:ph idx="12" type="sldNum"/>
          </p:nvPr>
        </p:nvSpPr>
        <p:spPr>
          <a:xfrm>
            <a:off x="7975601" y="4767263"/>
            <a:ext cx="1148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kaggle.com/datasets/utsh0dey/25k-movie-dataset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ctrTitle"/>
          </p:nvPr>
        </p:nvSpPr>
        <p:spPr>
          <a:xfrm>
            <a:off x="1605102" y="812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380"/>
              <a:t>Decentralized Movie Recommendation Systems</a:t>
            </a:r>
            <a:endParaRPr b="1" sz="3380"/>
          </a:p>
        </p:txBody>
      </p:sp>
      <p:sp>
        <p:nvSpPr>
          <p:cNvPr id="70" name="Google Shape;70;p14"/>
          <p:cNvSpPr txBox="1"/>
          <p:nvPr>
            <p:ph idx="1" type="subTitle"/>
          </p:nvPr>
        </p:nvSpPr>
        <p:spPr>
          <a:xfrm>
            <a:off x="694225" y="2823400"/>
            <a:ext cx="3489600" cy="1512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Authors: </a:t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Niloy Sarkar    21201638 </a:t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1"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Sakib Rokoni  23273004</a:t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Utsho Dey       24366019</a:t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pic>
        <p:nvPicPr>
          <p:cNvPr id="71" name="Google Shape;7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15900" y="3364800"/>
            <a:ext cx="972600" cy="892363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4"/>
          <p:cNvSpPr txBox="1"/>
          <p:nvPr/>
        </p:nvSpPr>
        <p:spPr>
          <a:xfrm>
            <a:off x="8051125" y="100275"/>
            <a:ext cx="972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8276725" y="235625"/>
            <a:ext cx="5415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694225" y="4121800"/>
            <a:ext cx="12843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GROUP 6 </a:t>
            </a:r>
            <a:endParaRPr b="1"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Data Analysis - </a:t>
            </a:r>
            <a:r>
              <a:rPr lang="en"/>
              <a:t>Movie Distribution by Year</a:t>
            </a:r>
            <a:endParaRPr/>
          </a:p>
        </p:txBody>
      </p:sp>
      <p:sp>
        <p:nvSpPr>
          <p:cNvPr id="139" name="Google Shape;139;p23"/>
          <p:cNvSpPr txBox="1"/>
          <p:nvPr/>
        </p:nvSpPr>
        <p:spPr>
          <a:xfrm>
            <a:off x="8276725" y="235625"/>
            <a:ext cx="5415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9</a:t>
            </a:r>
            <a:endParaRPr b="1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140" name="Google Shape;14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1750" y="1417475"/>
            <a:ext cx="6620499" cy="34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med">
        <p14:prism dir="l"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Data Analysis - User Rating vs Year</a:t>
            </a:r>
            <a:endParaRPr/>
          </a:p>
        </p:txBody>
      </p:sp>
      <p:sp>
        <p:nvSpPr>
          <p:cNvPr id="146" name="Google Shape;146;p24"/>
          <p:cNvSpPr txBox="1"/>
          <p:nvPr/>
        </p:nvSpPr>
        <p:spPr>
          <a:xfrm>
            <a:off x="8276725" y="235625"/>
            <a:ext cx="5415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10</a:t>
            </a:r>
            <a:endParaRPr b="1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147" name="Google Shape;14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5675" y="1452050"/>
            <a:ext cx="6832650" cy="341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med">
        <p14:prism dir="l"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Data Analysis - Top Cast Members</a:t>
            </a:r>
            <a:endParaRPr/>
          </a:p>
        </p:txBody>
      </p:sp>
      <p:sp>
        <p:nvSpPr>
          <p:cNvPr id="153" name="Google Shape;153;p25"/>
          <p:cNvSpPr txBox="1"/>
          <p:nvPr/>
        </p:nvSpPr>
        <p:spPr>
          <a:xfrm>
            <a:off x="8276725" y="235625"/>
            <a:ext cx="5415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11</a:t>
            </a:r>
            <a:endParaRPr b="1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154" name="Google Shape;15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5050" y="1441825"/>
            <a:ext cx="6696474" cy="336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med">
        <p14:prism dir="l"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 Algorithms</a:t>
            </a:r>
            <a:endParaRPr/>
          </a:p>
        </p:txBody>
      </p:sp>
      <p:sp>
        <p:nvSpPr>
          <p:cNvPr id="160" name="Google Shape;160;p2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   Content-based approach explanation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   Text vectorization using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sklearn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CountVectorizer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   Cosine similarity calculation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   Top 5 recommendation generation process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   Advantages of this approach in a decentralized context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6"/>
          <p:cNvSpPr txBox="1"/>
          <p:nvPr/>
        </p:nvSpPr>
        <p:spPr>
          <a:xfrm>
            <a:off x="8276725" y="235625"/>
            <a:ext cx="5415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12</a:t>
            </a:r>
            <a:endParaRPr b="1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  <p:transition spd="med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Decentralization Implementation</a:t>
            </a:r>
            <a:endParaRPr/>
          </a:p>
        </p:txBody>
      </p:sp>
      <p:sp>
        <p:nvSpPr>
          <p:cNvPr id="167" name="Google Shape;167;p2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Local data storage on each node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   Independent recommendation generation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   Periodic updates mechanism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   Node discovery using UDP broadcasts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   Challenges addressed in decentralization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7"/>
          <p:cNvSpPr txBox="1"/>
          <p:nvPr/>
        </p:nvSpPr>
        <p:spPr>
          <a:xfrm>
            <a:off x="8276725" y="235625"/>
            <a:ext cx="5415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13</a:t>
            </a:r>
            <a:endParaRPr b="1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  <p:transition spd="med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Ethical Considerations and FAIR Principles</a:t>
            </a:r>
            <a:endParaRPr/>
          </a:p>
        </p:txBody>
      </p:sp>
      <p:sp>
        <p:nvSpPr>
          <p:cNvPr id="174" name="Google Shape;174;p28"/>
          <p:cNvSpPr txBox="1"/>
          <p:nvPr>
            <p:ph idx="1" type="body"/>
          </p:nvPr>
        </p:nvSpPr>
        <p:spPr>
          <a:xfrm>
            <a:off x="450025" y="1489800"/>
            <a:ext cx="8368200" cy="17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480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30"/>
              <a:buFont typeface="Arial"/>
              <a:buChar char="❏"/>
            </a:pPr>
            <a:r>
              <a:rPr lang="en" sz="1829"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" sz="1829">
                <a:latin typeface="Arial"/>
                <a:ea typeface="Arial"/>
                <a:cs typeface="Arial"/>
                <a:sym typeface="Arial"/>
              </a:rPr>
              <a:t>Privacy preservation methods</a:t>
            </a:r>
            <a:endParaRPr sz="1829">
              <a:latin typeface="Arial"/>
              <a:ea typeface="Arial"/>
              <a:cs typeface="Arial"/>
              <a:sym typeface="Arial"/>
            </a:endParaRPr>
          </a:p>
          <a:p>
            <a:pPr indent="-34480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30"/>
              <a:buFont typeface="Arial"/>
              <a:buChar char="❏"/>
            </a:pPr>
            <a:r>
              <a:rPr lang="en" sz="1829">
                <a:latin typeface="Arial"/>
                <a:ea typeface="Arial"/>
                <a:cs typeface="Arial"/>
                <a:sym typeface="Arial"/>
              </a:rPr>
              <a:t>   Transparency in recommendation process</a:t>
            </a:r>
            <a:endParaRPr sz="1829">
              <a:latin typeface="Arial"/>
              <a:ea typeface="Arial"/>
              <a:cs typeface="Arial"/>
              <a:sym typeface="Arial"/>
            </a:endParaRPr>
          </a:p>
          <a:p>
            <a:pPr indent="-34480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30"/>
              <a:buFont typeface="Arial"/>
              <a:buChar char="❏"/>
            </a:pPr>
            <a:r>
              <a:rPr lang="en" sz="1829">
                <a:latin typeface="Arial"/>
                <a:ea typeface="Arial"/>
                <a:cs typeface="Arial"/>
                <a:sym typeface="Arial"/>
              </a:rPr>
              <a:t>    Fairness in content suggestions</a:t>
            </a:r>
            <a:endParaRPr sz="1829">
              <a:latin typeface="Arial"/>
              <a:ea typeface="Arial"/>
              <a:cs typeface="Arial"/>
              <a:sym typeface="Arial"/>
            </a:endParaRPr>
          </a:p>
          <a:p>
            <a:pPr indent="-34480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30"/>
              <a:buFont typeface="Arial"/>
              <a:buChar char="❏"/>
            </a:pPr>
            <a:r>
              <a:rPr lang="en" sz="1829">
                <a:latin typeface="Arial"/>
                <a:ea typeface="Arial"/>
                <a:cs typeface="Arial"/>
                <a:sym typeface="Arial"/>
              </a:rPr>
              <a:t>    FAIR data principles implementation:</a:t>
            </a:r>
            <a:endParaRPr sz="1829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rPr lang="en" sz="1629"/>
              <a:t>     </a:t>
            </a:r>
            <a:endParaRPr sz="1629"/>
          </a:p>
        </p:txBody>
      </p:sp>
      <p:sp>
        <p:nvSpPr>
          <p:cNvPr id="175" name="Google Shape;175;p28"/>
          <p:cNvSpPr txBox="1"/>
          <p:nvPr/>
        </p:nvSpPr>
        <p:spPr>
          <a:xfrm>
            <a:off x="8276725" y="235625"/>
            <a:ext cx="5415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14</a:t>
            </a:r>
            <a:endParaRPr b="1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76" name="Google Shape;176;p28"/>
          <p:cNvSpPr txBox="1"/>
          <p:nvPr/>
        </p:nvSpPr>
        <p:spPr>
          <a:xfrm>
            <a:off x="1598125" y="2738050"/>
            <a:ext cx="3554700" cy="11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845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30"/>
              <a:buChar char="●"/>
            </a:pPr>
            <a:r>
              <a:rPr lang="en" sz="1729">
                <a:solidFill>
                  <a:schemeClr val="dk1"/>
                </a:solidFill>
              </a:rPr>
              <a:t>Findable</a:t>
            </a:r>
            <a:endParaRPr sz="1729">
              <a:solidFill>
                <a:schemeClr val="dk1"/>
              </a:solidFill>
            </a:endParaRPr>
          </a:p>
          <a:p>
            <a:pPr indent="-33845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30"/>
              <a:buChar char="●"/>
            </a:pPr>
            <a:r>
              <a:rPr lang="en" sz="1729">
                <a:solidFill>
                  <a:schemeClr val="dk1"/>
                </a:solidFill>
              </a:rPr>
              <a:t>Accessible</a:t>
            </a:r>
            <a:endParaRPr sz="1729">
              <a:solidFill>
                <a:schemeClr val="dk1"/>
              </a:solidFill>
            </a:endParaRPr>
          </a:p>
          <a:p>
            <a:pPr indent="-33845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30"/>
              <a:buChar char="●"/>
            </a:pPr>
            <a:r>
              <a:rPr lang="en" sz="1729">
                <a:solidFill>
                  <a:schemeClr val="dk1"/>
                </a:solidFill>
              </a:rPr>
              <a:t>Interoperable</a:t>
            </a:r>
            <a:endParaRPr sz="1729">
              <a:solidFill>
                <a:schemeClr val="dk1"/>
              </a:solidFill>
            </a:endParaRPr>
          </a:p>
          <a:p>
            <a:pPr indent="-33845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30"/>
              <a:buChar char="●"/>
            </a:pPr>
            <a:r>
              <a:rPr lang="en" sz="1729">
                <a:solidFill>
                  <a:schemeClr val="dk1"/>
                </a:solidFill>
              </a:rPr>
              <a:t>Reusable</a:t>
            </a:r>
            <a:endParaRPr sz="1500"/>
          </a:p>
        </p:txBody>
      </p:sp>
    </p:spTree>
  </p:cSld>
  <p:clrMapOvr>
    <a:masterClrMapping/>
  </p:clrMapOvr>
  <p:transition spd="med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System Performance</a:t>
            </a:r>
            <a:endParaRPr/>
          </a:p>
        </p:txBody>
      </p:sp>
      <p:sp>
        <p:nvSpPr>
          <p:cNvPr id="182" name="Google Shape;182;p2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Scalability results: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           Graph showing response time vs. number of nodes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           Discussion of near-linear scalability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Arial"/>
              <a:buChar char="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   Fault tolerance findings: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            System behavior with 20% node failure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            Recovery process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9"/>
          <p:cNvSpPr txBox="1"/>
          <p:nvPr/>
        </p:nvSpPr>
        <p:spPr>
          <a:xfrm>
            <a:off x="8276725" y="235625"/>
            <a:ext cx="5415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15</a:t>
            </a:r>
            <a:endParaRPr b="1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  <mc:AlternateContent>
    <mc:Choice Requires="p14">
      <p:transition spd="med">
        <p14:gallery dir="l"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Recommendation Quality</a:t>
            </a:r>
            <a:endParaRPr/>
          </a:p>
        </p:txBody>
      </p:sp>
      <p:sp>
        <p:nvSpPr>
          <p:cNvPr id="189" name="Google Shape;189;p3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Accuracy metrics: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         Precision: 0.82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         Recall: 0.75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         NDCG: 0.79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Arial"/>
              <a:buChar char="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  User study results: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         85% rated recommendations as "good" or "excellent"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         90% found recommendations diverse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30"/>
          <p:cNvSpPr txBox="1"/>
          <p:nvPr/>
        </p:nvSpPr>
        <p:spPr>
          <a:xfrm>
            <a:off x="8276725" y="235625"/>
            <a:ext cx="5415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16</a:t>
            </a:r>
            <a:endParaRPr b="1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  <mc:AlternateContent>
    <mc:Choice Requires="p14">
      <p:transition spd="med">
        <p14:prism dir="l"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Additional Insights</a:t>
            </a:r>
            <a:endParaRPr/>
          </a:p>
        </p:txBody>
      </p:sp>
      <p:sp>
        <p:nvSpPr>
          <p:cNvPr id="196" name="Google Shape;196;p31"/>
          <p:cNvSpPr txBox="1"/>
          <p:nvPr>
            <p:ph idx="1" type="body"/>
          </p:nvPr>
        </p:nvSpPr>
        <p:spPr>
          <a:xfrm>
            <a:off x="387900" y="1563949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 Average user rating and standard deviation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 Oldest and newest movies in the dataset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 Top-rated movies examples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  Most common plot keywords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  Genre-specific rating trends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31"/>
          <p:cNvSpPr txBox="1"/>
          <p:nvPr/>
        </p:nvSpPr>
        <p:spPr>
          <a:xfrm>
            <a:off x="8276725" y="235625"/>
            <a:ext cx="5415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17</a:t>
            </a:r>
            <a:endParaRPr b="1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  <p:transition spd="med">
    <p:push dir="r"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203" name="Google Shape;203;p32"/>
          <p:cNvSpPr txBox="1"/>
          <p:nvPr>
            <p:ph idx="1" type="body"/>
          </p:nvPr>
        </p:nvSpPr>
        <p:spPr>
          <a:xfrm>
            <a:off x="387900" y="1489825"/>
            <a:ext cx="8368200" cy="33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Key Findings: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               1.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Privacy preservation effectiveness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               2. Scalability achievements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               3. Fault tolerance demonstration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               4. Offline functionality benefits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               5. High-quality recommendations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Alignment with ethical data practices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 Implications for privacy-preserving recommendation systems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32"/>
          <p:cNvSpPr txBox="1"/>
          <p:nvPr/>
        </p:nvSpPr>
        <p:spPr>
          <a:xfrm>
            <a:off x="8276725" y="235625"/>
            <a:ext cx="5415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18</a:t>
            </a:r>
            <a:endParaRPr b="1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87900" y="1489825"/>
            <a:ext cx="83682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Recommendation systems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Prevalence in digital platforms (e-commerce, streaming services)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Importance in enhancing user experience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Challenges with centralized systems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8276725" y="235625"/>
            <a:ext cx="5415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1</a:t>
            </a:r>
            <a:endParaRPr b="1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1298250" y="2833750"/>
            <a:ext cx="5874900" cy="1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Privacy concerns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Data security risks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Monopolistic control by large corporations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Lack of user control over personal data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med">
    <p:push dir="r"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210" name="Google Shape;210;p33"/>
          <p:cNvSpPr txBox="1"/>
          <p:nvPr>
            <p:ph idx="1" type="body"/>
          </p:nvPr>
        </p:nvSpPr>
        <p:spPr>
          <a:xfrm>
            <a:off x="309375" y="1638775"/>
            <a:ext cx="38043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Hybrid recommendation    approaches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Enhanced data collection methods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Personalization improvements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Cross-platform deployment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Blockchain integration possibilities</a:t>
            </a:r>
            <a:endParaRPr sz="13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33"/>
          <p:cNvSpPr txBox="1"/>
          <p:nvPr>
            <p:ph idx="2" type="body"/>
          </p:nvPr>
        </p:nvSpPr>
        <p:spPr>
          <a:xfrm>
            <a:off x="4756200" y="163877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Advanced NLP techniques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Performance optimization strategies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Dynamic node management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Security enhancements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Explainable AI integration</a:t>
            </a:r>
            <a:endParaRPr sz="13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33"/>
          <p:cNvSpPr txBox="1"/>
          <p:nvPr/>
        </p:nvSpPr>
        <p:spPr>
          <a:xfrm>
            <a:off x="8276725" y="235625"/>
            <a:ext cx="5415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19</a:t>
            </a:r>
            <a:endParaRPr b="1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  <p:transition spd="med">
    <p:push dir="r"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18" name="Google Shape;218;p3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i="1" lang="en" sz="1100">
                <a:latin typeface="Arial"/>
                <a:ea typeface="Arial"/>
                <a:cs typeface="Arial"/>
                <a:sym typeface="Arial"/>
              </a:rPr>
              <a:t>Li, Wenjuan, et al. "Blockchain-based trust management in cloud computing systems: a taxonomy, review and future directions." Journal of Cloud Computing 10.1 (2021): 35.</a:t>
            </a:r>
            <a:endParaRPr i="1"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i="1" lang="en" sz="1100">
                <a:latin typeface="Arial"/>
                <a:ea typeface="Arial"/>
                <a:cs typeface="Arial"/>
                <a:sym typeface="Arial"/>
              </a:rPr>
              <a:t>Zamora, Juan, Héctor Allende-Cid, and Marcelo Mendoza. "Distributed clustering of text collections." IEEE Access 7 (2019): 155671-155685.</a:t>
            </a:r>
            <a:endParaRPr i="1"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i="1" lang="en" sz="1100">
                <a:latin typeface="Arial"/>
                <a:ea typeface="Arial"/>
                <a:cs typeface="Arial"/>
                <a:sym typeface="Arial"/>
              </a:rPr>
              <a:t>Chen, Chaochao, et al. "Privacy preserving point-of-interest recommendation using decentralized matrix factorization." Proceedings of the AAAI conference on artificial intelligence. Vol. 32. No. 1. 2018.</a:t>
            </a:r>
            <a:endParaRPr i="1"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i="1" lang="en" sz="1100">
                <a:latin typeface="Arial"/>
                <a:ea typeface="Arial"/>
                <a:cs typeface="Arial"/>
                <a:sym typeface="Arial"/>
              </a:rPr>
              <a:t>Fadi, Oumaima, Zkik Karim, and Boulmalf Mohammed. "A survey on blockchain and artificial intelligence technologies for enhancing security and privacy in smart environments." IEEE Access 10 (2022): 93168-93186.</a:t>
            </a:r>
            <a:endParaRPr i="1"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i="1" lang="en" sz="1100">
                <a:latin typeface="Arial"/>
                <a:ea typeface="Arial"/>
                <a:cs typeface="Arial"/>
                <a:sym typeface="Arial"/>
              </a:rPr>
              <a:t>Bobadilla, Dariel, and Carlo Lipizzi. "A blockchain-based collaborative filtering recommendation system based on trust." 2021 18th International Computer Conference on Wavelet Active Media Technology and Information Processing (ICCWAMTIP). IEEE, 2021.</a:t>
            </a:r>
            <a:endParaRPr i="1"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i="1" lang="en" sz="1100">
                <a:latin typeface="Arial"/>
                <a:ea typeface="Arial"/>
                <a:cs typeface="Arial"/>
                <a:sym typeface="Arial"/>
              </a:rPr>
              <a:t>Lavanya, R., and B. Bharathi. "Movie recommendation system to solve data sparsity using collaborative filtering approach." Transactions on Asian and Low-Resource Language Information Processing 20.5 (2021): 1-14.</a:t>
            </a:r>
            <a:endParaRPr i="1"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i="1" lang="en" sz="1100">
                <a:latin typeface="Arial"/>
                <a:ea typeface="Arial"/>
                <a:cs typeface="Arial"/>
                <a:sym typeface="Arial"/>
              </a:rPr>
              <a:t>Yeh, Tzu-Yu, and Rasha Kashef. "Trust-Based collaborative filtering recommendation systems on the blockchain." Advances in Internet of Things 10.4.(2020): 37-56.</a:t>
            </a:r>
            <a:endParaRPr i="1"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34"/>
          <p:cNvSpPr txBox="1"/>
          <p:nvPr/>
        </p:nvSpPr>
        <p:spPr>
          <a:xfrm>
            <a:off x="8276725" y="235625"/>
            <a:ext cx="5415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20</a:t>
            </a:r>
            <a:endParaRPr b="1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25" name="Google Shape;225;p3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9433" lvl="0" marL="457200" rtl="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SzPts val="958"/>
              <a:buFont typeface="Arial"/>
              <a:buChar char="●"/>
            </a:pPr>
            <a:r>
              <a:rPr i="1" lang="en" sz="1178">
                <a:latin typeface="Arial"/>
                <a:ea typeface="Arial"/>
                <a:cs typeface="Arial"/>
                <a:sym typeface="Arial"/>
              </a:rPr>
              <a:t>Sharma, Nisha, and Mala Dutta. "Movie recommendation systems: A brief overview." Proceedings of the 8th international conference on computer and communications management. 2020.</a:t>
            </a:r>
            <a:endParaRPr i="1" sz="1178">
              <a:latin typeface="Arial"/>
              <a:ea typeface="Arial"/>
              <a:cs typeface="Arial"/>
              <a:sym typeface="Arial"/>
            </a:endParaRPr>
          </a:p>
          <a:p>
            <a:pPr indent="-289433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958"/>
              <a:buFont typeface="Arial"/>
              <a:buChar char="●"/>
            </a:pPr>
            <a:r>
              <a:rPr i="1" lang="en" sz="1178">
                <a:latin typeface="Arial"/>
                <a:ea typeface="Arial"/>
                <a:cs typeface="Arial"/>
                <a:sym typeface="Arial"/>
              </a:rPr>
              <a:t>Abduljabbar, Tamara Abdulmunim, et al. "A Secured Movie Recommendation System using Decentralized Blockchain Network." 2022 9th International Conference on Behavioural and Social Computing (BESC). IEEE, 2022.</a:t>
            </a:r>
            <a:endParaRPr i="1" sz="1178">
              <a:latin typeface="Arial"/>
              <a:ea typeface="Arial"/>
              <a:cs typeface="Arial"/>
              <a:sym typeface="Arial"/>
            </a:endParaRPr>
          </a:p>
          <a:p>
            <a:pPr indent="-289433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958"/>
              <a:buFont typeface="Arial"/>
              <a:buChar char="●"/>
            </a:pPr>
            <a:r>
              <a:rPr i="1" lang="en" sz="1178">
                <a:latin typeface="Arial"/>
                <a:ea typeface="Arial"/>
                <a:cs typeface="Arial"/>
                <a:sym typeface="Arial"/>
              </a:rPr>
              <a:t>Kim, Jinsu, et al. "Efficient privacy-preserving matrix factorization for recommendation via fully homomorphic encryption." ACM Transactions on Privacy and Security (TOPS) 21.4 (2018): 1-30.</a:t>
            </a:r>
            <a:endParaRPr i="1" sz="1178">
              <a:latin typeface="Arial"/>
              <a:ea typeface="Arial"/>
              <a:cs typeface="Arial"/>
              <a:sym typeface="Arial"/>
            </a:endParaRPr>
          </a:p>
          <a:p>
            <a:pPr indent="-289433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958"/>
              <a:buFont typeface="Arial"/>
              <a:buChar char="●"/>
            </a:pPr>
            <a:r>
              <a:rPr i="1" lang="en" sz="1178">
                <a:latin typeface="Arial"/>
                <a:ea typeface="Arial"/>
                <a:cs typeface="Arial"/>
                <a:sym typeface="Arial"/>
              </a:rPr>
              <a:t>Guo, Jianlan, et al. "Decentralized federated learning with privacy-preserving for recommendation systems." Enterprise Information Systems 17.9 (2023): 2193163.</a:t>
            </a:r>
            <a:endParaRPr i="1" sz="1178">
              <a:latin typeface="Arial"/>
              <a:ea typeface="Arial"/>
              <a:cs typeface="Arial"/>
              <a:sym typeface="Arial"/>
            </a:endParaRPr>
          </a:p>
          <a:p>
            <a:pPr indent="-289433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958"/>
              <a:buFont typeface="Arial"/>
              <a:buChar char="●"/>
            </a:pPr>
            <a:r>
              <a:rPr i="1" lang="en" sz="1178">
                <a:latin typeface="Arial"/>
                <a:ea typeface="Arial"/>
                <a:cs typeface="Arial"/>
                <a:sym typeface="Arial"/>
              </a:rPr>
              <a:t>Abduljabbar, Tamara Abdulmunim, et al. "A Secured Movie Recommendation System using Decentralized Blockchain Network." 2022 9th International Conference on Behavioural and Social Computing (BESC). IEEE, 2022.</a:t>
            </a:r>
            <a:endParaRPr i="1" sz="1178">
              <a:latin typeface="Arial"/>
              <a:ea typeface="Arial"/>
              <a:cs typeface="Arial"/>
              <a:sym typeface="Arial"/>
            </a:endParaRPr>
          </a:p>
          <a:p>
            <a:pPr indent="-289433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958"/>
              <a:buFont typeface="Arial"/>
              <a:buChar char="●"/>
            </a:pPr>
            <a:r>
              <a:rPr i="1" lang="en" sz="1178">
                <a:latin typeface="Arial"/>
                <a:ea typeface="Arial"/>
                <a:cs typeface="Arial"/>
                <a:sym typeface="Arial"/>
              </a:rPr>
              <a:t>Chen, Chaochao, et al. "Privacy preserving point-of-interest recommendation using decentralized matrix factorization." Proceedings of the AAAI conference on artificial intelligence. Vol. 32. No. 1. 2018.</a:t>
            </a:r>
            <a:endParaRPr i="1" sz="1178">
              <a:latin typeface="Arial"/>
              <a:ea typeface="Arial"/>
              <a:cs typeface="Arial"/>
              <a:sym typeface="Arial"/>
            </a:endParaRPr>
          </a:p>
          <a:p>
            <a:pPr indent="-289433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958"/>
              <a:buFont typeface="Arial"/>
              <a:buChar char="●"/>
            </a:pPr>
            <a:r>
              <a:rPr i="1" lang="en" sz="1178">
                <a:latin typeface="Arial"/>
                <a:ea typeface="Arial"/>
                <a:cs typeface="Arial"/>
                <a:sym typeface="Arial"/>
              </a:rPr>
              <a:t>Kouicem, Djamel Eddine, et al. "Decentralized blockchain-based trust management protocol for the Internet of Things." IEEE Transactions on Dependable and Secure Computing 19.2 (2020): 1292-1306.</a:t>
            </a:r>
            <a:endParaRPr i="1" sz="1178">
              <a:latin typeface="Arial"/>
              <a:ea typeface="Arial"/>
              <a:cs typeface="Arial"/>
              <a:sym typeface="Arial"/>
            </a:endParaRPr>
          </a:p>
          <a:p>
            <a:pPr indent="-289433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958"/>
              <a:buFont typeface="Arial"/>
              <a:buChar char="●"/>
            </a:pPr>
            <a:r>
              <a:rPr i="1" lang="en" sz="1178">
                <a:latin typeface="Arial"/>
                <a:ea typeface="Arial"/>
                <a:cs typeface="Arial"/>
                <a:sym typeface="Arial"/>
              </a:rPr>
              <a:t>Himeur, Yassine, et al. "Blockchain-based recommender systems: Applications, challenges and future opportunities." Computer Science Review 43 (2022): 100439.</a:t>
            </a:r>
            <a:endParaRPr i="1" sz="1035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35"/>
          <p:cNvSpPr txBox="1"/>
          <p:nvPr/>
        </p:nvSpPr>
        <p:spPr>
          <a:xfrm>
            <a:off x="8276725" y="235625"/>
            <a:ext cx="5415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21</a:t>
            </a:r>
            <a:endParaRPr b="1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Q&amp;A</a:t>
            </a:r>
            <a:endParaRPr/>
          </a:p>
        </p:txBody>
      </p:sp>
      <p:sp>
        <p:nvSpPr>
          <p:cNvPr id="232" name="Google Shape;232;p36"/>
          <p:cNvSpPr txBox="1"/>
          <p:nvPr>
            <p:ph idx="1" type="body"/>
          </p:nvPr>
        </p:nvSpPr>
        <p:spPr>
          <a:xfrm>
            <a:off x="241050" y="1666775"/>
            <a:ext cx="8661900" cy="33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1" i="1" lang="en" sz="4000">
                <a:latin typeface="Impact"/>
                <a:ea typeface="Impact"/>
                <a:cs typeface="Impact"/>
                <a:sym typeface="Impact"/>
              </a:rPr>
              <a:t>Thank YOU…</a:t>
            </a:r>
            <a:endParaRPr sz="100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36"/>
          <p:cNvSpPr txBox="1"/>
          <p:nvPr/>
        </p:nvSpPr>
        <p:spPr>
          <a:xfrm>
            <a:off x="8276725" y="235625"/>
            <a:ext cx="5415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34" name="Google Shape;234;p36"/>
          <p:cNvSpPr txBox="1"/>
          <p:nvPr/>
        </p:nvSpPr>
        <p:spPr>
          <a:xfrm>
            <a:off x="8276725" y="235625"/>
            <a:ext cx="5415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22</a:t>
            </a:r>
            <a:endParaRPr b="1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Objectives</a:t>
            </a:r>
            <a:endParaRPr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Primary aim: Develop and evaluate a decentralized movie recommendation    system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Research Goal 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     1. Implementing decentralized architecture for personalized recommendations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     2. Maintaining/improving recommendation quality compared to centralized systems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     3. Ensuring fairness and diversity in content recommendations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     4. Incentivizing user engagement without compromising privacy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8276725" y="235625"/>
            <a:ext cx="5415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2</a:t>
            </a:r>
            <a:endParaRPr b="1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  <p:transition spd="med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95" name="Google Shape;95;p17"/>
          <p:cNvSpPr txBox="1"/>
          <p:nvPr/>
        </p:nvSpPr>
        <p:spPr>
          <a:xfrm>
            <a:off x="8276725" y="235625"/>
            <a:ext cx="5415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3</a:t>
            </a:r>
            <a:endParaRPr b="1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graphicFrame>
        <p:nvGraphicFramePr>
          <p:cNvPr id="96" name="Google Shape;96;p17"/>
          <p:cNvGraphicFramePr/>
          <p:nvPr/>
        </p:nvGraphicFramePr>
        <p:xfrm>
          <a:off x="604838" y="188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{C8D129E7-569E-4ADE-9AB4-6A633296B2EF}</a:tableStyleId>
              </a:tblPr>
              <a:tblGrid>
                <a:gridCol w="2644775"/>
                <a:gridCol w="2644775"/>
                <a:gridCol w="2644775"/>
              </a:tblGrid>
              <a:tr h="22722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1. Traditional centralized recommendation systems:</a:t>
                      </a:r>
                      <a:endParaRPr sz="1700">
                        <a:solidFill>
                          <a:schemeClr val="dk1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Collaborative filtering</a:t>
                      </a:r>
                      <a:endParaRPr>
                        <a:solidFill>
                          <a:schemeClr val="dk1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Content-based filtering</a:t>
                      </a:r>
                      <a:endParaRPr>
                        <a:solidFill>
                          <a:schemeClr val="dk1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Hybrid methods</a:t>
                      </a:r>
                      <a:endParaRPr sz="11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2. Privacy and security concerns:</a:t>
                      </a:r>
                      <a:endParaRPr sz="1700">
                        <a:solidFill>
                          <a:schemeClr val="dk1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Data breaches</a:t>
                      </a:r>
                      <a:endParaRPr>
                        <a:solidFill>
                          <a:schemeClr val="dk1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Unauthorized data usage</a:t>
                      </a:r>
                      <a:endParaRPr>
                        <a:solidFill>
                          <a:schemeClr val="dk1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User profiling</a:t>
                      </a:r>
                      <a:endParaRPr sz="11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3. Emerging decentralized technologies:</a:t>
                      </a:r>
                      <a:endParaRPr sz="1700">
                        <a:solidFill>
                          <a:schemeClr val="dk1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  Blockchain</a:t>
                      </a:r>
                      <a:endParaRPr>
                        <a:solidFill>
                          <a:schemeClr val="dk1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  Federated learning</a:t>
                      </a:r>
                      <a:endParaRPr>
                        <a:solidFill>
                          <a:schemeClr val="dk1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  Peer-to-peer networks</a:t>
                      </a:r>
                      <a:endParaRPr sz="11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>
    <mc:Choice Requires="p14">
      <p:transition spd="med">
        <p14:flip dir="l"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Methodology - Theoretical Framework</a:t>
            </a:r>
            <a:endParaRPr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387900" y="1545425"/>
            <a:ext cx="8368200" cy="16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Principles of distributed computing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Content-based recommendation algorithms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Rationale for chosen method: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8"/>
          <p:cNvSpPr txBox="1"/>
          <p:nvPr/>
        </p:nvSpPr>
        <p:spPr>
          <a:xfrm>
            <a:off x="8276725" y="235625"/>
            <a:ext cx="5415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4</a:t>
            </a:r>
            <a:endParaRPr b="1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04" name="Google Shape;104;p18"/>
          <p:cNvSpPr txBox="1"/>
          <p:nvPr/>
        </p:nvSpPr>
        <p:spPr>
          <a:xfrm>
            <a:off x="1264525" y="2659750"/>
            <a:ext cx="51486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Decentralization benefits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Content-based approach advantages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System adaptability</a:t>
            </a:r>
            <a:endParaRPr/>
          </a:p>
        </p:txBody>
      </p:sp>
    </p:spTree>
  </p:cSld>
  <p:clrMapOvr>
    <a:masterClrMapping/>
  </p:clrMapOvr>
  <mc:AlternateContent>
    <mc:Choice Requires="p14">
      <p:transition spd="med">
        <p14:gallery dir="l"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 - System Architecture</a:t>
            </a:r>
            <a:endParaRPr/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 Three main components: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■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Scraping Server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■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Recommendation Server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■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Rebuild Server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  Docker containerization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  NGINX load balancing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  Relevance to distributed computing concepts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9"/>
          <p:cNvSpPr txBox="1"/>
          <p:nvPr/>
        </p:nvSpPr>
        <p:spPr>
          <a:xfrm>
            <a:off x="8276725" y="235625"/>
            <a:ext cx="5415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5</a:t>
            </a:r>
            <a:endParaRPr b="1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  <mc:AlternateContent>
    <mc:Choice Requires="p14">
      <p:transition spd="med">
        <p14:prism dir="l"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 and Processing</a:t>
            </a:r>
            <a:endParaRPr/>
          </a:p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387900" y="1517625"/>
            <a:ext cx="8368200" cy="13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210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30"/>
              <a:buFont typeface="Arial"/>
              <a:buChar char="❏"/>
            </a:pPr>
            <a:r>
              <a:rPr lang="en" sz="1629"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" sz="1629">
                <a:latin typeface="Arial"/>
                <a:ea typeface="Arial"/>
                <a:cs typeface="Arial"/>
                <a:sym typeface="Arial"/>
              </a:rPr>
              <a:t>Web scraping process using BeautifulSoup Library in Python</a:t>
            </a:r>
            <a:endParaRPr sz="1629">
              <a:latin typeface="Arial"/>
              <a:ea typeface="Arial"/>
              <a:cs typeface="Arial"/>
              <a:sym typeface="Arial"/>
            </a:endParaRPr>
          </a:p>
          <a:p>
            <a:pPr indent="-33210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30"/>
              <a:buFont typeface="Arial"/>
              <a:buChar char="❏"/>
            </a:pPr>
            <a:r>
              <a:rPr lang="en" sz="1629">
                <a:latin typeface="Arial"/>
                <a:ea typeface="Arial"/>
                <a:cs typeface="Arial"/>
                <a:sym typeface="Arial"/>
              </a:rPr>
              <a:t>  Dataset details: 25,000 movies from IMDb. </a:t>
            </a:r>
            <a:r>
              <a:rPr lang="en" sz="1629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Link</a:t>
            </a:r>
            <a:endParaRPr sz="1629">
              <a:latin typeface="Arial"/>
              <a:ea typeface="Arial"/>
              <a:cs typeface="Arial"/>
              <a:sym typeface="Arial"/>
            </a:endParaRPr>
          </a:p>
          <a:p>
            <a:pPr indent="-33210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30"/>
              <a:buFont typeface="Arial"/>
              <a:buChar char="❏"/>
            </a:pPr>
            <a:r>
              <a:rPr lang="en" sz="1629">
                <a:latin typeface="Arial"/>
                <a:ea typeface="Arial"/>
                <a:cs typeface="Arial"/>
                <a:sym typeface="Arial"/>
              </a:rPr>
              <a:t>  Data collected: title, year, genres, director, cast, keywords, ratings, overview</a:t>
            </a:r>
            <a:endParaRPr sz="1629">
              <a:latin typeface="Arial"/>
              <a:ea typeface="Arial"/>
              <a:cs typeface="Arial"/>
              <a:sym typeface="Arial"/>
            </a:endParaRPr>
          </a:p>
          <a:p>
            <a:pPr indent="-33210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30"/>
              <a:buFont typeface="Arial"/>
              <a:buChar char="❏"/>
            </a:pPr>
            <a:r>
              <a:rPr lang="en" sz="1629">
                <a:latin typeface="Arial"/>
                <a:ea typeface="Arial"/>
                <a:cs typeface="Arial"/>
                <a:sym typeface="Arial"/>
              </a:rPr>
              <a:t>  Data preprocessing steps:</a:t>
            </a:r>
            <a:endParaRPr sz="1629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29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20"/>
          <p:cNvSpPr txBox="1"/>
          <p:nvPr/>
        </p:nvSpPr>
        <p:spPr>
          <a:xfrm>
            <a:off x="8276725" y="235625"/>
            <a:ext cx="5415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6</a:t>
            </a:r>
            <a:endParaRPr b="1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19" name="Google Shape;119;p20"/>
          <p:cNvSpPr txBox="1"/>
          <p:nvPr/>
        </p:nvSpPr>
        <p:spPr>
          <a:xfrm>
            <a:off x="1394275" y="2706225"/>
            <a:ext cx="4490700" cy="11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210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30"/>
              <a:buChar char="●"/>
            </a:pPr>
            <a:r>
              <a:rPr lang="en" sz="1629">
                <a:solidFill>
                  <a:schemeClr val="dk1"/>
                </a:solidFill>
              </a:rPr>
              <a:t>Text cleaning</a:t>
            </a:r>
            <a:endParaRPr sz="1629">
              <a:solidFill>
                <a:schemeClr val="dk1"/>
              </a:solidFill>
            </a:endParaRPr>
          </a:p>
          <a:p>
            <a:pPr indent="-33210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30"/>
              <a:buChar char="●"/>
            </a:pPr>
            <a:r>
              <a:rPr lang="en" sz="1629">
                <a:solidFill>
                  <a:schemeClr val="dk1"/>
                </a:solidFill>
              </a:rPr>
              <a:t>Categorical data conversion</a:t>
            </a:r>
            <a:endParaRPr sz="1629">
              <a:solidFill>
                <a:schemeClr val="dk1"/>
              </a:solidFill>
            </a:endParaRPr>
          </a:p>
          <a:p>
            <a:pPr indent="-33210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30"/>
              <a:buChar char="●"/>
            </a:pPr>
            <a:r>
              <a:rPr lang="en" sz="1629">
                <a:solidFill>
                  <a:schemeClr val="dk1"/>
                </a:solidFill>
              </a:rPr>
              <a:t>Numerical data handling</a:t>
            </a:r>
            <a:endParaRPr sz="1629">
              <a:solidFill>
                <a:schemeClr val="dk1"/>
              </a:solidFill>
            </a:endParaRPr>
          </a:p>
          <a:p>
            <a:pPr indent="-33210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30"/>
              <a:buChar char="●"/>
            </a:pPr>
            <a:r>
              <a:rPr lang="en" sz="1629">
                <a:solidFill>
                  <a:schemeClr val="dk1"/>
                </a:solidFill>
              </a:rPr>
              <a:t>Feature engineering</a:t>
            </a:r>
            <a:endParaRPr/>
          </a:p>
        </p:txBody>
      </p:sp>
    </p:spTree>
  </p:cSld>
  <p:clrMapOvr>
    <a:masterClrMapping/>
  </p:clrMapOvr>
  <mc:AlternateContent>
    <mc:Choice Requires="p14">
      <p:transition spd="med">
        <p14:gallery dir="l"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Data Analysis - Movie Distribution by Genre</a:t>
            </a:r>
            <a:endParaRPr/>
          </a:p>
        </p:txBody>
      </p:sp>
      <p:sp>
        <p:nvSpPr>
          <p:cNvPr id="125" name="Google Shape;125;p21"/>
          <p:cNvSpPr txBox="1"/>
          <p:nvPr/>
        </p:nvSpPr>
        <p:spPr>
          <a:xfrm>
            <a:off x="8276725" y="235625"/>
            <a:ext cx="5415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7</a:t>
            </a:r>
            <a:endParaRPr b="1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126" name="Google Shape;1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1375" y="1474175"/>
            <a:ext cx="6350124" cy="333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med">
        <p14:prism dir="l"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Data Analysis - </a:t>
            </a:r>
            <a:r>
              <a:rPr lang="en"/>
              <a:t>Movie Distribution by User</a:t>
            </a:r>
            <a:endParaRPr/>
          </a:p>
        </p:txBody>
      </p:sp>
      <p:sp>
        <p:nvSpPr>
          <p:cNvPr id="132" name="Google Shape;132;p22"/>
          <p:cNvSpPr txBox="1"/>
          <p:nvPr/>
        </p:nvSpPr>
        <p:spPr>
          <a:xfrm>
            <a:off x="8276725" y="235625"/>
            <a:ext cx="5415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8</a:t>
            </a:r>
            <a:endParaRPr b="1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133" name="Google Shape;13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8525" y="1503175"/>
            <a:ext cx="6806949" cy="3272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med">
        <p14:prism dir="l"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