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
      <p:font typeface="Maven Pro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MavenProMedium-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d111a1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d111a1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23dc7de5f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23dc7de5f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02f575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02f575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23dc7de5f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23dc7de5f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3dc7de5f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3dc7de5f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3dc7de5f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3dc7de5f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1bf9f84b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1bf9f84b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3dc7de5f_7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3dc7de5f_7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3dc7de5f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3dc7de5f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71800" y="357775"/>
            <a:ext cx="6118800" cy="19296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3000"/>
              <a:t>Early Detection of Parkinson's Disease Using Deep Learning</a:t>
            </a:r>
            <a:endParaRPr b="1" sz="3000"/>
          </a:p>
        </p:txBody>
      </p:sp>
      <p:sp>
        <p:nvSpPr>
          <p:cNvPr id="64" name="Google Shape;64;p13"/>
          <p:cNvSpPr txBox="1"/>
          <p:nvPr>
            <p:ph idx="1" type="subTitle"/>
          </p:nvPr>
        </p:nvSpPr>
        <p:spPr>
          <a:xfrm>
            <a:off x="949100" y="2512450"/>
            <a:ext cx="7564200" cy="23148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t/>
            </a:r>
            <a:endParaRPr sz="3124">
              <a:latin typeface="Maven Pro Medium"/>
              <a:ea typeface="Maven Pro Medium"/>
              <a:cs typeface="Maven Pro Medium"/>
              <a:sym typeface="Maven Pro Medium"/>
            </a:endParaRPr>
          </a:p>
          <a:p>
            <a:pPr indent="0" lvl="0" marL="0" rtl="0" algn="ctr">
              <a:spcBef>
                <a:spcPts val="0"/>
              </a:spcBef>
              <a:spcAft>
                <a:spcPts val="0"/>
              </a:spcAft>
              <a:buNone/>
            </a:pPr>
            <a:r>
              <a:t/>
            </a:r>
            <a:endParaRPr sz="3124">
              <a:latin typeface="Maven Pro Medium"/>
              <a:ea typeface="Maven Pro Medium"/>
              <a:cs typeface="Maven Pro Medium"/>
              <a:sym typeface="Maven Pro Medium"/>
            </a:endParaRPr>
          </a:p>
          <a:p>
            <a:pPr indent="0" lvl="0" marL="0" rtl="0" algn="ctr">
              <a:lnSpc>
                <a:spcPct val="115000"/>
              </a:lnSpc>
              <a:spcBef>
                <a:spcPts val="0"/>
              </a:spcBef>
              <a:spcAft>
                <a:spcPts val="0"/>
              </a:spcAft>
              <a:buNone/>
            </a:pPr>
            <a:r>
              <a:rPr lang="en" sz="3305">
                <a:solidFill>
                  <a:schemeClr val="dk1"/>
                </a:solidFill>
                <a:latin typeface="Maven Pro Medium"/>
                <a:ea typeface="Maven Pro Medium"/>
                <a:cs typeface="Maven Pro Medium"/>
                <a:sym typeface="Maven Pro Medium"/>
              </a:rPr>
              <a:t>Presented by Group 17</a:t>
            </a:r>
            <a:endParaRPr sz="3305">
              <a:solidFill>
                <a:schemeClr val="dk1"/>
              </a:solidFill>
              <a:latin typeface="Maven Pro Medium"/>
              <a:ea typeface="Maven Pro Medium"/>
              <a:cs typeface="Maven Pro Medium"/>
              <a:sym typeface="Maven Pro Medium"/>
            </a:endParaRPr>
          </a:p>
          <a:p>
            <a:pPr indent="0" lvl="0" marL="0" rtl="0" algn="ctr">
              <a:lnSpc>
                <a:spcPct val="115000"/>
              </a:lnSpc>
              <a:spcBef>
                <a:spcPts val="100"/>
              </a:spcBef>
              <a:spcAft>
                <a:spcPts val="0"/>
              </a:spcAft>
              <a:buNone/>
            </a:pPr>
            <a:r>
              <a:rPr lang="en" sz="3305">
                <a:solidFill>
                  <a:schemeClr val="dk1"/>
                </a:solidFill>
                <a:latin typeface="Maven Pro Medium"/>
                <a:ea typeface="Maven Pro Medium"/>
                <a:cs typeface="Maven Pro Medium"/>
                <a:sym typeface="Maven Pro Medium"/>
              </a:rPr>
              <a:t>Group Members:</a:t>
            </a:r>
            <a:endParaRPr sz="3305">
              <a:solidFill>
                <a:schemeClr val="dk1"/>
              </a:solidFill>
              <a:latin typeface="Maven Pro Medium"/>
              <a:ea typeface="Maven Pro Medium"/>
              <a:cs typeface="Maven Pro Medium"/>
              <a:sym typeface="Maven Pro Medium"/>
            </a:endParaRPr>
          </a:p>
          <a:p>
            <a:pPr indent="0" lvl="0" marL="0" rtl="0" algn="ctr">
              <a:lnSpc>
                <a:spcPct val="115000"/>
              </a:lnSpc>
              <a:spcBef>
                <a:spcPts val="100"/>
              </a:spcBef>
              <a:spcAft>
                <a:spcPts val="0"/>
              </a:spcAft>
              <a:buNone/>
            </a:pPr>
            <a:r>
              <a:rPr lang="en" sz="3305">
                <a:solidFill>
                  <a:schemeClr val="dk1"/>
                </a:solidFill>
                <a:latin typeface="Maven Pro Medium"/>
                <a:ea typeface="Maven Pro Medium"/>
                <a:cs typeface="Maven Pro Medium"/>
                <a:sym typeface="Maven Pro Medium"/>
              </a:rPr>
              <a:t>22266008  Salman Ibne Eunus</a:t>
            </a:r>
            <a:endParaRPr sz="3305">
              <a:solidFill>
                <a:schemeClr val="dk1"/>
              </a:solidFill>
              <a:latin typeface="Maven Pro Medium"/>
              <a:ea typeface="Maven Pro Medium"/>
              <a:cs typeface="Maven Pro Medium"/>
              <a:sym typeface="Maven Pro Medium"/>
            </a:endParaRPr>
          </a:p>
          <a:p>
            <a:pPr indent="0" lvl="0" marL="0" rtl="0" algn="ctr">
              <a:lnSpc>
                <a:spcPct val="115000"/>
              </a:lnSpc>
              <a:spcBef>
                <a:spcPts val="100"/>
              </a:spcBef>
              <a:spcAft>
                <a:spcPts val="0"/>
              </a:spcAft>
              <a:buNone/>
            </a:pPr>
            <a:r>
              <a:rPr lang="en" sz="3305">
                <a:solidFill>
                  <a:schemeClr val="dk1"/>
                </a:solidFill>
                <a:latin typeface="Maven Pro Medium"/>
                <a:ea typeface="Maven Pro Medium"/>
                <a:cs typeface="Maven Pro Medium"/>
                <a:sym typeface="Maven Pro Medium"/>
              </a:rPr>
              <a:t>22273013  Asika Islam</a:t>
            </a:r>
            <a:endParaRPr sz="3305">
              <a:solidFill>
                <a:schemeClr val="dk1"/>
              </a:solidFill>
              <a:latin typeface="Maven Pro Medium"/>
              <a:ea typeface="Maven Pro Medium"/>
              <a:cs typeface="Maven Pro Medium"/>
              <a:sym typeface="Maven Pro Medium"/>
            </a:endParaRPr>
          </a:p>
          <a:p>
            <a:pPr indent="0" lvl="0" marL="0" rtl="0" algn="ctr">
              <a:lnSpc>
                <a:spcPct val="115000"/>
              </a:lnSpc>
              <a:spcBef>
                <a:spcPts val="100"/>
              </a:spcBef>
              <a:spcAft>
                <a:spcPts val="0"/>
              </a:spcAft>
              <a:buNone/>
            </a:pPr>
            <a:r>
              <a:rPr lang="en" sz="3305">
                <a:solidFill>
                  <a:schemeClr val="dk1"/>
                </a:solidFill>
                <a:latin typeface="Maven Pro Medium"/>
                <a:ea typeface="Maven Pro Medium"/>
                <a:cs typeface="Maven Pro Medium"/>
                <a:sym typeface="Maven Pro Medium"/>
              </a:rPr>
              <a:t>23273003  Mitheela Das Armisha</a:t>
            </a:r>
            <a:endParaRPr sz="3305">
              <a:solidFill>
                <a:schemeClr val="dk1"/>
              </a:solidFill>
              <a:latin typeface="Maven Pro Medium"/>
              <a:ea typeface="Maven Pro Medium"/>
              <a:cs typeface="Maven Pro Medium"/>
              <a:sym typeface="Maven Pro Medium"/>
            </a:endParaRPr>
          </a:p>
          <a:p>
            <a:pPr indent="0" lvl="0" marL="0" rtl="0" algn="ctr">
              <a:lnSpc>
                <a:spcPct val="115000"/>
              </a:lnSpc>
              <a:spcBef>
                <a:spcPts val="100"/>
              </a:spcBef>
              <a:spcAft>
                <a:spcPts val="0"/>
              </a:spcAft>
              <a:buNone/>
            </a:pPr>
            <a:r>
              <a:rPr lang="en" sz="3305">
                <a:solidFill>
                  <a:schemeClr val="dk1"/>
                </a:solidFill>
                <a:latin typeface="Maven Pro Medium"/>
                <a:ea typeface="Maven Pro Medium"/>
                <a:cs typeface="Maven Pro Medium"/>
                <a:sym typeface="Maven Pro Medium"/>
              </a:rPr>
              <a:t>23273004  Sakib Rokoni</a:t>
            </a:r>
            <a:endParaRPr sz="3305">
              <a:solidFill>
                <a:schemeClr val="dk1"/>
              </a:solidFill>
              <a:latin typeface="Maven Pro Medium"/>
              <a:ea typeface="Maven Pro Medium"/>
              <a:cs typeface="Maven Pro Medium"/>
              <a:sym typeface="Maven Pro Medium"/>
            </a:endParaRPr>
          </a:p>
          <a:p>
            <a:pPr indent="0" lvl="0" marL="0" rtl="0" algn="ctr">
              <a:lnSpc>
                <a:spcPct val="93000"/>
              </a:lnSpc>
              <a:spcBef>
                <a:spcPts val="100"/>
              </a:spcBef>
              <a:spcAft>
                <a:spcPts val="100"/>
              </a:spcAft>
              <a:buNone/>
            </a:pPr>
            <a:r>
              <a:t/>
            </a:r>
            <a:endParaRPr b="1" sz="294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2325700"/>
            <a:ext cx="8368200" cy="686100"/>
          </a:xfrm>
          <a:prstGeom prst="rect">
            <a:avLst/>
          </a:prstGeom>
        </p:spPr>
        <p:txBody>
          <a:bodyPr anchorCtr="0" anchor="b" bIns="91425" lIns="91425" spcFirstLastPara="1" rIns="91425" wrap="square" tIns="91425">
            <a:normAutofit/>
          </a:bodyPr>
          <a:lstStyle/>
          <a:p>
            <a:pPr indent="0" lvl="0" marL="0" rtl="0" algn="ctr">
              <a:lnSpc>
                <a:spcPct val="115000"/>
              </a:lnSpc>
              <a:spcBef>
                <a:spcPts val="800"/>
              </a:spcBef>
              <a:spcAft>
                <a:spcPts val="0"/>
              </a:spcAft>
              <a:buNone/>
            </a:pPr>
            <a:r>
              <a:rPr lang="en"/>
              <a:t>Thank You</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800"/>
              </a:spcBef>
              <a:spcAft>
                <a:spcPts val="0"/>
              </a:spcAft>
              <a:buNone/>
            </a:pPr>
            <a:r>
              <a:t/>
            </a:r>
            <a:endParaRPr sz="3000">
              <a:latin typeface="Roboto Slab"/>
              <a:ea typeface="Roboto Slab"/>
              <a:cs typeface="Roboto Slab"/>
              <a:sym typeface="Roboto Slab"/>
            </a:endParaRPr>
          </a:p>
          <a:p>
            <a:pPr indent="0" lvl="0" marL="0" rtl="0" algn="ctr">
              <a:spcBef>
                <a:spcPts val="800"/>
              </a:spcBef>
              <a:spcAft>
                <a:spcPts val="0"/>
              </a:spcAft>
              <a:buNone/>
            </a:pPr>
            <a:r>
              <a:t/>
            </a:r>
            <a:endParaRPr sz="3000">
              <a:latin typeface="Roboto Slab"/>
              <a:ea typeface="Roboto Slab"/>
              <a:cs typeface="Roboto Slab"/>
              <a:sym typeface="Roboto Slab"/>
            </a:endParaRPr>
          </a:p>
          <a:p>
            <a:pPr indent="0" lvl="0" marL="0" rtl="0" algn="l">
              <a:spcBef>
                <a:spcPts val="800"/>
              </a:spcBef>
              <a:spcAft>
                <a:spcPts val="0"/>
              </a:spcAft>
              <a:buClr>
                <a:schemeClr val="dk1"/>
              </a:buClr>
              <a:buSzPts val="1100"/>
              <a:buFont typeface="Arial"/>
              <a:buNone/>
            </a:pPr>
            <a:r>
              <a:t/>
            </a:r>
            <a:endParaRPr sz="3000">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59"/>
              <a:t>Table of Contents</a:t>
            </a:r>
            <a:endParaRPr sz="2220"/>
          </a:p>
        </p:txBody>
      </p:sp>
      <p:sp>
        <p:nvSpPr>
          <p:cNvPr id="70" name="Google Shape;70;p14"/>
          <p:cNvSpPr txBox="1"/>
          <p:nvPr>
            <p:ph idx="1" type="body"/>
          </p:nvPr>
        </p:nvSpPr>
        <p:spPr>
          <a:xfrm>
            <a:off x="387900" y="1208650"/>
            <a:ext cx="8368200" cy="3562200"/>
          </a:xfrm>
          <a:prstGeom prst="rect">
            <a:avLst/>
          </a:prstGeom>
        </p:spPr>
        <p:txBody>
          <a:bodyPr anchorCtr="0" anchor="ctr" bIns="91425" lIns="91425" spcFirstLastPara="1" rIns="91425" wrap="square" tIns="91425">
            <a:normAutofit/>
          </a:bodyPr>
          <a:lstStyle/>
          <a:p>
            <a:pPr indent="0" lvl="0" marL="12700" rtl="0" algn="l">
              <a:lnSpc>
                <a:spcPct val="80000"/>
              </a:lnSpc>
              <a:spcBef>
                <a:spcPts val="800"/>
              </a:spcBef>
              <a:spcAft>
                <a:spcPts val="0"/>
              </a:spcAft>
              <a:buClr>
                <a:schemeClr val="dk1"/>
              </a:buClr>
              <a:buSzPts val="1100"/>
              <a:buFont typeface="Arial"/>
              <a:buNone/>
            </a:pPr>
            <a:r>
              <a:rPr lang="en" sz="2400">
                <a:latin typeface="Maven Pro Medium"/>
                <a:ea typeface="Maven Pro Medium"/>
                <a:cs typeface="Maven Pro Medium"/>
                <a:sym typeface="Maven Pro Medium"/>
              </a:rPr>
              <a:t>Introduction</a:t>
            </a:r>
            <a:endParaRPr sz="2400">
              <a:latin typeface="Maven Pro Medium"/>
              <a:ea typeface="Maven Pro Medium"/>
              <a:cs typeface="Maven Pro Medium"/>
              <a:sym typeface="Maven Pro Medium"/>
            </a:endParaRPr>
          </a:p>
          <a:p>
            <a:pPr indent="0" lvl="0" marL="12700" rtl="0" algn="l">
              <a:lnSpc>
                <a:spcPct val="80000"/>
              </a:lnSpc>
              <a:spcBef>
                <a:spcPts val="800"/>
              </a:spcBef>
              <a:spcAft>
                <a:spcPts val="0"/>
              </a:spcAft>
              <a:buClr>
                <a:schemeClr val="dk1"/>
              </a:buClr>
              <a:buSzPts val="1100"/>
              <a:buFont typeface="Arial"/>
              <a:buNone/>
            </a:pPr>
            <a:r>
              <a:rPr lang="en" sz="2400">
                <a:latin typeface="Maven Pro Medium"/>
                <a:ea typeface="Maven Pro Medium"/>
                <a:cs typeface="Maven Pro Medium"/>
                <a:sym typeface="Maven Pro Medium"/>
              </a:rPr>
              <a:t>Background Study</a:t>
            </a:r>
            <a:endParaRPr sz="2400">
              <a:latin typeface="Maven Pro Medium"/>
              <a:ea typeface="Maven Pro Medium"/>
              <a:cs typeface="Maven Pro Medium"/>
              <a:sym typeface="Maven Pro Medium"/>
            </a:endParaRPr>
          </a:p>
          <a:p>
            <a:pPr indent="0" lvl="0" marL="12700" rtl="0" algn="l">
              <a:lnSpc>
                <a:spcPct val="80000"/>
              </a:lnSpc>
              <a:spcBef>
                <a:spcPts val="800"/>
              </a:spcBef>
              <a:spcAft>
                <a:spcPts val="0"/>
              </a:spcAft>
              <a:buClr>
                <a:schemeClr val="dk1"/>
              </a:buClr>
              <a:buSzPts val="1100"/>
              <a:buFont typeface="Arial"/>
              <a:buNone/>
            </a:pPr>
            <a:r>
              <a:rPr lang="en" sz="2400">
                <a:latin typeface="Maven Pro Medium"/>
                <a:ea typeface="Maven Pro Medium"/>
                <a:cs typeface="Maven Pro Medium"/>
                <a:sym typeface="Maven Pro Medium"/>
              </a:rPr>
              <a:t>Our Unique idea/Plan</a:t>
            </a:r>
            <a:endParaRPr sz="2400">
              <a:latin typeface="Maven Pro Medium"/>
              <a:ea typeface="Maven Pro Medium"/>
              <a:cs typeface="Maven Pro Medium"/>
              <a:sym typeface="Maven Pro Medium"/>
            </a:endParaRPr>
          </a:p>
          <a:p>
            <a:pPr indent="0" lvl="0" marL="12700" rtl="0" algn="l">
              <a:lnSpc>
                <a:spcPct val="80000"/>
              </a:lnSpc>
              <a:spcBef>
                <a:spcPts val="800"/>
              </a:spcBef>
              <a:spcAft>
                <a:spcPts val="0"/>
              </a:spcAft>
              <a:buClr>
                <a:schemeClr val="dk1"/>
              </a:buClr>
              <a:buSzPts val="1100"/>
              <a:buFont typeface="Arial"/>
              <a:buNone/>
            </a:pPr>
            <a:r>
              <a:rPr lang="en" sz="2400">
                <a:latin typeface="Maven Pro Medium"/>
                <a:ea typeface="Maven Pro Medium"/>
                <a:cs typeface="Maven Pro Medium"/>
                <a:sym typeface="Maven Pro Medium"/>
              </a:rPr>
              <a:t>Potential Challenges</a:t>
            </a:r>
            <a:endParaRPr sz="2400">
              <a:latin typeface="Maven Pro Medium"/>
              <a:ea typeface="Maven Pro Medium"/>
              <a:cs typeface="Maven Pro Medium"/>
              <a:sym typeface="Maven Pro Medium"/>
            </a:endParaRPr>
          </a:p>
          <a:p>
            <a:pPr indent="0" lvl="0" marL="12700" rtl="0" algn="l">
              <a:lnSpc>
                <a:spcPct val="80000"/>
              </a:lnSpc>
              <a:spcBef>
                <a:spcPts val="800"/>
              </a:spcBef>
              <a:spcAft>
                <a:spcPts val="0"/>
              </a:spcAft>
              <a:buClr>
                <a:schemeClr val="dk1"/>
              </a:buClr>
              <a:buSzPts val="1100"/>
              <a:buFont typeface="Arial"/>
              <a:buNone/>
            </a:pPr>
            <a:r>
              <a:rPr lang="en" sz="2400">
                <a:latin typeface="Maven Pro Medium"/>
                <a:ea typeface="Maven Pro Medium"/>
                <a:cs typeface="Maven Pro Medium"/>
                <a:sym typeface="Maven Pro Medium"/>
              </a:rPr>
              <a:t>Future Work</a:t>
            </a:r>
            <a:endParaRPr sz="2400">
              <a:latin typeface="Maven Pro Medium"/>
              <a:ea typeface="Maven Pro Medium"/>
              <a:cs typeface="Maven Pro Medium"/>
              <a:sym typeface="Maven Pro Medium"/>
            </a:endParaRPr>
          </a:p>
          <a:p>
            <a:pPr indent="0" lvl="0" marL="0" rtl="0" algn="l">
              <a:lnSpc>
                <a:spcPct val="80000"/>
              </a:lnSpc>
              <a:spcBef>
                <a:spcPts val="1000"/>
              </a:spcBef>
              <a:spcAft>
                <a:spcPts val="0"/>
              </a:spcAft>
              <a:buNone/>
            </a:pPr>
            <a:r>
              <a:rPr lang="en" sz="2400">
                <a:latin typeface="Maven Pro Medium"/>
                <a:ea typeface="Maven Pro Medium"/>
                <a:cs typeface="Maven Pro Medium"/>
                <a:sym typeface="Maven Pro Medium"/>
              </a:rPr>
              <a:t>Conclusion</a:t>
            </a:r>
            <a:endParaRPr sz="2400">
              <a:latin typeface="Maven Pro Medium"/>
              <a:ea typeface="Maven Pro Medium"/>
              <a:cs typeface="Maven Pro Medium"/>
              <a:sym typeface="Maven Pro Medium"/>
            </a:endParaRPr>
          </a:p>
          <a:p>
            <a:pPr indent="0" lvl="0" marL="12700" rtl="0" algn="l">
              <a:lnSpc>
                <a:spcPct val="80000"/>
              </a:lnSpc>
              <a:spcBef>
                <a:spcPts val="800"/>
              </a:spcBef>
              <a:spcAft>
                <a:spcPts val="0"/>
              </a:spcAft>
              <a:buNone/>
            </a:pPr>
            <a:r>
              <a:rPr lang="en" sz="2400">
                <a:latin typeface="Maven Pro Medium"/>
                <a:ea typeface="Maven Pro Medium"/>
                <a:cs typeface="Maven Pro Medium"/>
                <a:sym typeface="Maven Pro Medium"/>
              </a:rPr>
              <a:t>References</a:t>
            </a:r>
            <a:endParaRPr sz="2400">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0" y="237175"/>
            <a:ext cx="9144000" cy="622800"/>
          </a:xfrm>
          <a:prstGeom prst="rect">
            <a:avLst/>
          </a:prstGeom>
        </p:spPr>
        <p:txBody>
          <a:bodyPr anchorCtr="0" anchor="b" bIns="91425" lIns="91425" spcFirstLastPara="1" rIns="91425" wrap="square" tIns="91425">
            <a:normAutofit fontScale="90000"/>
          </a:bodyPr>
          <a:lstStyle/>
          <a:p>
            <a:pPr indent="0" lvl="0" marL="12700" rtl="0" algn="ctr">
              <a:spcBef>
                <a:spcPts val="800"/>
              </a:spcBef>
              <a:spcAft>
                <a:spcPts val="0"/>
              </a:spcAft>
              <a:buClr>
                <a:schemeClr val="dk1"/>
              </a:buClr>
              <a:buSzPct val="36666"/>
              <a:buFont typeface="Arial"/>
              <a:buNone/>
            </a:pPr>
            <a:r>
              <a:rPr lang="en">
                <a:latin typeface="Maven Pro Medium"/>
                <a:ea typeface="Maven Pro Medium"/>
                <a:cs typeface="Maven Pro Medium"/>
                <a:sym typeface="Maven Pro Medium"/>
              </a:rPr>
              <a:t>Introduction</a:t>
            </a:r>
            <a:endParaRPr/>
          </a:p>
        </p:txBody>
      </p:sp>
      <p:sp>
        <p:nvSpPr>
          <p:cNvPr id="76" name="Google Shape;76;p15"/>
          <p:cNvSpPr txBox="1"/>
          <p:nvPr>
            <p:ph idx="1" type="body"/>
          </p:nvPr>
        </p:nvSpPr>
        <p:spPr>
          <a:xfrm>
            <a:off x="88925" y="978550"/>
            <a:ext cx="9055200" cy="3996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second most occurring neurological disorder among aging population in the world is considered to be Parkinson’s Disease (PD).</a:t>
            </a:r>
            <a:endParaRPr/>
          </a:p>
          <a:p>
            <a:pPr indent="-342900" lvl="0" marL="457200" rtl="0" algn="l">
              <a:lnSpc>
                <a:spcPct val="115000"/>
              </a:lnSpc>
              <a:spcBef>
                <a:spcPts val="0"/>
              </a:spcBef>
              <a:spcAft>
                <a:spcPts val="0"/>
              </a:spcAft>
              <a:buSzPts val="1800"/>
              <a:buChar char="●"/>
            </a:pPr>
            <a:r>
              <a:rPr lang="en"/>
              <a:t>It is caused by the brain's dopamine levels falling as a result of neuronal death. Low dopamine levels produce ineffective motor movements because they interfere with synaptic transmission.</a:t>
            </a:r>
            <a:endParaRPr/>
          </a:p>
          <a:p>
            <a:pPr indent="-342900" lvl="0" marL="457200" rtl="0" algn="l">
              <a:lnSpc>
                <a:spcPct val="115000"/>
              </a:lnSpc>
              <a:spcBef>
                <a:spcPts val="0"/>
              </a:spcBef>
              <a:spcAft>
                <a:spcPts val="0"/>
              </a:spcAft>
              <a:buSzPts val="1800"/>
              <a:buChar char="●"/>
            </a:pPr>
            <a:r>
              <a:rPr lang="en"/>
              <a:t>In the first stage (0 of the five phases of Parkinson's disease), 90% of PWP exhibit signs of vocal cord injury (PD). Because of its intricacy, there is currently no recognized cure for Parkinson's disease.</a:t>
            </a:r>
            <a:endParaRPr/>
          </a:p>
          <a:p>
            <a:pPr indent="-342900" lvl="0" marL="457200" rtl="0" algn="l">
              <a:lnSpc>
                <a:spcPct val="115000"/>
              </a:lnSpc>
              <a:spcBef>
                <a:spcPts val="0"/>
              </a:spcBef>
              <a:spcAft>
                <a:spcPts val="0"/>
              </a:spcAft>
              <a:buSzPts val="1800"/>
              <a:buChar char="●"/>
            </a:pPr>
            <a:r>
              <a:rPr lang="en"/>
              <a:t>With early discovery and adequate treatment, remorse and imbalance symptoms can be minimized, enabling patients to return to their regular life. Machine learning and deep learning can potentially outperform human graders in in identifying PD.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74250" y="532400"/>
            <a:ext cx="9144000" cy="470100"/>
          </a:xfrm>
          <a:prstGeom prst="rect">
            <a:avLst/>
          </a:prstGeom>
        </p:spPr>
        <p:txBody>
          <a:bodyPr anchorCtr="0" anchor="b" bIns="91425" lIns="91425" spcFirstLastPara="1" rIns="91425" wrap="square" tIns="91425">
            <a:normAutofit fontScale="90000"/>
          </a:bodyPr>
          <a:lstStyle/>
          <a:p>
            <a:pPr indent="0" lvl="0" marL="12700" rtl="0" algn="ctr">
              <a:lnSpc>
                <a:spcPct val="115000"/>
              </a:lnSpc>
              <a:spcBef>
                <a:spcPts val="800"/>
              </a:spcBef>
              <a:spcAft>
                <a:spcPts val="0"/>
              </a:spcAft>
              <a:buClr>
                <a:schemeClr val="dk1"/>
              </a:buClr>
              <a:buSzPct val="36666"/>
              <a:buFont typeface="Arial"/>
              <a:buNone/>
            </a:pPr>
            <a:r>
              <a:rPr lang="en"/>
              <a:t>Background Study</a:t>
            </a:r>
            <a:endParaRPr/>
          </a:p>
        </p:txBody>
      </p:sp>
      <p:sp>
        <p:nvSpPr>
          <p:cNvPr id="82" name="Google Shape;82;p16"/>
          <p:cNvSpPr txBox="1"/>
          <p:nvPr>
            <p:ph idx="1" type="body"/>
          </p:nvPr>
        </p:nvSpPr>
        <p:spPr>
          <a:xfrm>
            <a:off x="0" y="1329100"/>
            <a:ext cx="9144000" cy="381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Previous studies have used genetic information, movement analysis, and MRI scans to predict Parkinson's disease using machine learning or deep learning. </a:t>
            </a:r>
            <a:endParaRPr sz="1600"/>
          </a:p>
          <a:p>
            <a:pPr indent="-330200" lvl="0" marL="457200" rtl="0" algn="l">
              <a:spcBef>
                <a:spcPts val="0"/>
              </a:spcBef>
              <a:spcAft>
                <a:spcPts val="0"/>
              </a:spcAft>
              <a:buSzPts val="1600"/>
              <a:buChar char="●"/>
            </a:pPr>
            <a:r>
              <a:rPr lang="en" sz="1600"/>
              <a:t>Mei et al.  emphasize the value of machine learning in the diagnosis of Parkinson's disease (PD), pointing out that doctors may subjectively miss non-motor symptoms that are mild. Deep learning algorithms like - CNN were also used by many authors to predict PD from MRI brain scan images.</a:t>
            </a:r>
            <a:endParaRPr sz="1600"/>
          </a:p>
          <a:p>
            <a:pPr indent="-330200" lvl="0" marL="457200" rtl="0" algn="l">
              <a:spcBef>
                <a:spcPts val="0"/>
              </a:spcBef>
              <a:spcAft>
                <a:spcPts val="0"/>
              </a:spcAft>
              <a:buSzPts val="1600"/>
              <a:buChar char="●"/>
            </a:pPr>
            <a:r>
              <a:rPr lang="en" sz="1600"/>
              <a:t>With an amazing accuracy rate of 95%, Alkhatib et al.  used a linear classification model to correctly discriminate the shuffling movements of patients with Parkinson's disease (PD).</a:t>
            </a:r>
            <a:endParaRPr sz="1600"/>
          </a:p>
          <a:p>
            <a:pPr indent="-330200" lvl="0" marL="457200" rtl="0" algn="l">
              <a:spcBef>
                <a:spcPts val="0"/>
              </a:spcBef>
              <a:spcAft>
                <a:spcPts val="0"/>
              </a:spcAft>
              <a:buSzPts val="1600"/>
              <a:buChar char="●"/>
            </a:pPr>
            <a:r>
              <a:rPr lang="en" sz="1600"/>
              <a:t>Vanegas et al. proposed three machine learning frameworks to identify the EEG biomarkers of PD. The first model (i.e., extra tree classifier) achieved a 99.4% Area Under Curve (AUC) of the Receiver </a:t>
            </a:r>
            <a:r>
              <a:rPr lang="en" sz="1600"/>
              <a:t>Operating</a:t>
            </a:r>
            <a:r>
              <a:rPr lang="en" sz="1600"/>
              <a:t> Characteristic (ROC) curve based on the EEG spectral amplitudes of the posterior occipital area of the brain during visual stimulation of 29 PD subjects and 30 controls</a:t>
            </a:r>
            <a:endParaRPr sz="1600"/>
          </a:p>
          <a:p>
            <a:pPr indent="0" lvl="0" marL="45720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74125" y="461300"/>
            <a:ext cx="9144000" cy="556500"/>
          </a:xfrm>
          <a:prstGeom prst="rect">
            <a:avLst/>
          </a:prstGeom>
        </p:spPr>
        <p:txBody>
          <a:bodyPr anchorCtr="0" anchor="b" bIns="91425" lIns="91425" spcFirstLastPara="1" rIns="91425" wrap="square" tIns="91425">
            <a:normAutofit fontScale="90000"/>
          </a:bodyPr>
          <a:lstStyle/>
          <a:p>
            <a:pPr indent="0" lvl="0" marL="12700" rtl="0" algn="ctr">
              <a:lnSpc>
                <a:spcPct val="115000"/>
              </a:lnSpc>
              <a:spcBef>
                <a:spcPts val="800"/>
              </a:spcBef>
              <a:spcAft>
                <a:spcPts val="0"/>
              </a:spcAft>
              <a:buClr>
                <a:schemeClr val="dk1"/>
              </a:buClr>
              <a:buSzPct val="36666"/>
              <a:buFont typeface="Arial"/>
              <a:buNone/>
            </a:pPr>
            <a:r>
              <a:rPr lang="en"/>
              <a:t>Our Unique Idea / Plan / Contribution</a:t>
            </a:r>
            <a:endParaRPr/>
          </a:p>
        </p:txBody>
      </p:sp>
      <p:sp>
        <p:nvSpPr>
          <p:cNvPr id="88" name="Google Shape;88;p17"/>
          <p:cNvSpPr txBox="1"/>
          <p:nvPr>
            <p:ph idx="1" type="body"/>
          </p:nvPr>
        </p:nvSpPr>
        <p:spPr>
          <a:xfrm>
            <a:off x="285750" y="1388400"/>
            <a:ext cx="8572500" cy="3690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Our plan is to use different types of MRI scans to do a comparative study to detect early diagnosis of parkinson’s disease using deep convolutional neural network.</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There are 3 main types of MRI scans - </a:t>
            </a:r>
            <a:r>
              <a:rPr lang="en"/>
              <a:t>Structural MRI or sMRI, functional MRI or fMRI and Diffusion MRI or dMRI.</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The objective of this study is to find which MRI type gives better results for early stage Parkinson’s disease detection.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To our knowledge, we are the first to attempt such comparisons.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79050" y="513850"/>
            <a:ext cx="8946300" cy="596700"/>
          </a:xfrm>
          <a:prstGeom prst="rect">
            <a:avLst/>
          </a:prstGeom>
        </p:spPr>
        <p:txBody>
          <a:bodyPr anchorCtr="0" anchor="b" bIns="91425" lIns="91425" spcFirstLastPara="1" rIns="91425" wrap="square" tIns="91425">
            <a:noAutofit/>
          </a:bodyPr>
          <a:lstStyle/>
          <a:p>
            <a:pPr indent="0" lvl="0" marL="12700" rtl="0" algn="ctr">
              <a:lnSpc>
                <a:spcPct val="115000"/>
              </a:lnSpc>
              <a:spcBef>
                <a:spcPts val="800"/>
              </a:spcBef>
              <a:spcAft>
                <a:spcPts val="0"/>
              </a:spcAft>
              <a:buClr>
                <a:schemeClr val="dk1"/>
              </a:buClr>
              <a:buSzPts val="990"/>
              <a:buFont typeface="Arial"/>
              <a:buNone/>
            </a:pPr>
            <a:r>
              <a:rPr lang="en"/>
              <a:t>Potential Limitations</a:t>
            </a:r>
            <a:endParaRPr/>
          </a:p>
        </p:txBody>
      </p:sp>
      <p:sp>
        <p:nvSpPr>
          <p:cNvPr id="94" name="Google Shape;94;p18"/>
          <p:cNvSpPr txBox="1"/>
          <p:nvPr>
            <p:ph idx="1" type="body"/>
          </p:nvPr>
        </p:nvSpPr>
        <p:spPr>
          <a:xfrm>
            <a:off x="0" y="1447700"/>
            <a:ext cx="9144000" cy="369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machine learning and deep learning techniques with MRI detect PD.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a:t>
            </a:r>
            <a:r>
              <a:rPr lang="en"/>
              <a:t>sing neural network technologies as opposed to conventional methods of feature extraction and classification, which extract features automatically and without the need for human involvement.</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79050" y="513850"/>
            <a:ext cx="8946300" cy="5967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sz="3013"/>
              <a:t>Future Work</a:t>
            </a:r>
            <a:endParaRPr/>
          </a:p>
        </p:txBody>
      </p:sp>
      <p:sp>
        <p:nvSpPr>
          <p:cNvPr id="100" name="Google Shape;100;p19"/>
          <p:cNvSpPr txBox="1"/>
          <p:nvPr>
            <p:ph idx="1" type="body"/>
          </p:nvPr>
        </p:nvSpPr>
        <p:spPr>
          <a:xfrm>
            <a:off x="681000" y="1447500"/>
            <a:ext cx="7595100" cy="3409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 Expansion and Diversity</a:t>
            </a:r>
            <a:endParaRPr/>
          </a:p>
          <a:p>
            <a:pPr indent="-342900" lvl="0" marL="457200" rtl="0" algn="l">
              <a:lnSpc>
                <a:spcPct val="200000"/>
              </a:lnSpc>
              <a:spcBef>
                <a:spcPts val="0"/>
              </a:spcBef>
              <a:spcAft>
                <a:spcPts val="0"/>
              </a:spcAft>
              <a:buSzPts val="1800"/>
              <a:buChar char="●"/>
            </a:pPr>
            <a:r>
              <a:rPr lang="en"/>
              <a:t>Optimization of CNN Architecture</a:t>
            </a:r>
            <a:endParaRPr/>
          </a:p>
          <a:p>
            <a:pPr indent="-342900" lvl="0" marL="457200" rtl="0" algn="l">
              <a:lnSpc>
                <a:spcPct val="200000"/>
              </a:lnSpc>
              <a:spcBef>
                <a:spcPts val="0"/>
              </a:spcBef>
              <a:spcAft>
                <a:spcPts val="0"/>
              </a:spcAft>
              <a:buSzPts val="1800"/>
              <a:buChar char="●"/>
            </a:pPr>
            <a:r>
              <a:rPr lang="en"/>
              <a:t>Feature Interpretability</a:t>
            </a:r>
            <a:endParaRPr/>
          </a:p>
          <a:p>
            <a:pPr indent="-342900" lvl="0" marL="457200" rtl="0" algn="l">
              <a:lnSpc>
                <a:spcPct val="200000"/>
              </a:lnSpc>
              <a:spcBef>
                <a:spcPts val="0"/>
              </a:spcBef>
              <a:spcAft>
                <a:spcPts val="0"/>
              </a:spcAft>
              <a:buSzPts val="1800"/>
              <a:buChar char="●"/>
            </a:pPr>
            <a:r>
              <a:rPr lang="en"/>
              <a:t>Validation and Clinical Trials</a:t>
            </a:r>
            <a:endParaRPr/>
          </a:p>
          <a:p>
            <a:pPr indent="-342900" lvl="0" marL="457200" rtl="0" algn="l">
              <a:lnSpc>
                <a:spcPct val="200000"/>
              </a:lnSpc>
              <a:spcBef>
                <a:spcPts val="0"/>
              </a:spcBef>
              <a:spcAft>
                <a:spcPts val="0"/>
              </a:spcAft>
              <a:buSzPts val="1800"/>
              <a:buChar char="●"/>
            </a:pPr>
            <a:r>
              <a:rPr lang="en"/>
              <a:t>Integration with Other Diagnostic Modalities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 sz="3013"/>
              <a:t>Conclusion</a:t>
            </a:r>
            <a:endParaRPr/>
          </a:p>
        </p:txBody>
      </p:sp>
      <p:sp>
        <p:nvSpPr>
          <p:cNvPr id="106" name="Google Shape;106;p20"/>
          <p:cNvSpPr txBox="1"/>
          <p:nvPr>
            <p:ph idx="1" type="body"/>
          </p:nvPr>
        </p:nvSpPr>
        <p:spPr>
          <a:xfrm>
            <a:off x="387900" y="1504650"/>
            <a:ext cx="8368200" cy="3411600"/>
          </a:xfrm>
          <a:prstGeom prst="rect">
            <a:avLst/>
          </a:prstGeom>
        </p:spPr>
        <p:txBody>
          <a:bodyPr anchorCtr="0" anchor="t" bIns="91425" lIns="91425" spcFirstLastPara="1" rIns="91425" wrap="square" tIns="91425">
            <a:normAutofit/>
          </a:bodyPr>
          <a:lstStyle/>
          <a:p>
            <a:pPr indent="-330200" lvl="1" marL="914400" rtl="0" algn="l">
              <a:spcBef>
                <a:spcPts val="1500"/>
              </a:spcBef>
              <a:spcAft>
                <a:spcPts val="0"/>
              </a:spcAft>
              <a:buClr>
                <a:schemeClr val="dk1"/>
              </a:buClr>
              <a:buSzPts val="1600"/>
              <a:buChar char="●"/>
            </a:pPr>
            <a:r>
              <a:rPr lang="en" sz="1600"/>
              <a:t>The study compared three main MRI modalities—sMRI, fMRI, and dMRI—for early Parkinson's disease detection using deep CNNs.</a:t>
            </a:r>
            <a:endParaRPr sz="1600"/>
          </a:p>
          <a:p>
            <a:pPr indent="-330200" lvl="1" marL="914400" rtl="0" algn="l">
              <a:spcBef>
                <a:spcPts val="0"/>
              </a:spcBef>
              <a:spcAft>
                <a:spcPts val="0"/>
              </a:spcAft>
              <a:buClr>
                <a:schemeClr val="dk1"/>
              </a:buClr>
              <a:buSzPts val="1600"/>
              <a:buChar char="●"/>
            </a:pPr>
            <a:r>
              <a:rPr lang="en" sz="1600"/>
              <a:t>The primary objective was to identify the most effective MRI type for early-stage detection, providing valuable insights for future diagnostic approaches.</a:t>
            </a:r>
            <a:endParaRPr sz="1600"/>
          </a:p>
          <a:p>
            <a:pPr indent="-228600" lvl="0" marL="457200" rtl="0" algn="l">
              <a:spcBef>
                <a:spcPts val="0"/>
              </a:spcBef>
              <a:spcAft>
                <a:spcPts val="0"/>
              </a:spcAft>
              <a:buClr>
                <a:schemeClr val="dk1"/>
              </a:buClr>
              <a:buSzPts val="1600"/>
              <a:buNone/>
            </a:pPr>
            <a:r>
              <a:t/>
            </a:r>
            <a:endParaRPr sz="1600"/>
          </a:p>
          <a:p>
            <a:pPr indent="-330200" lvl="1" marL="914400" rtl="0" algn="l">
              <a:spcBef>
                <a:spcPts val="0"/>
              </a:spcBef>
              <a:spcAft>
                <a:spcPts val="0"/>
              </a:spcAft>
              <a:buClr>
                <a:schemeClr val="dk1"/>
              </a:buClr>
              <a:buSzPts val="1600"/>
              <a:buChar char="●"/>
            </a:pPr>
            <a:r>
              <a:rPr lang="en" sz="1600"/>
              <a:t>The utilization of deep CNNs showcased the potential of advanced machine learning techniques in extracting relevant patterns from diverse MRI datasets.</a:t>
            </a:r>
            <a:endParaRPr sz="1600"/>
          </a:p>
          <a:p>
            <a:pPr indent="-228600" lvl="0" marL="457200" rtl="0" algn="l">
              <a:spcBef>
                <a:spcPts val="0"/>
              </a:spcBef>
              <a:spcAft>
                <a:spcPts val="0"/>
              </a:spcAft>
              <a:buClr>
                <a:schemeClr val="dk1"/>
              </a:buClr>
              <a:buSzPts val="1600"/>
              <a:buNone/>
            </a:pPr>
            <a:r>
              <a:t/>
            </a:r>
            <a:endParaRPr sz="1600"/>
          </a:p>
          <a:p>
            <a:pPr indent="-330200" lvl="1" marL="914400" rtl="0" algn="l">
              <a:spcBef>
                <a:spcPts val="0"/>
              </a:spcBef>
              <a:spcAft>
                <a:spcPts val="0"/>
              </a:spcAft>
              <a:buClr>
                <a:schemeClr val="dk1"/>
              </a:buClr>
              <a:buSzPts val="1600"/>
              <a:buChar char="●"/>
            </a:pPr>
            <a:r>
              <a:rPr lang="en" sz="1600"/>
              <a:t>Future work should focus on data expansion, diversity, and collaboration with medical institutions to enhance dataset quality and generalizability.</a:t>
            </a:r>
            <a:endParaRPr sz="1600"/>
          </a:p>
          <a:p>
            <a:pPr indent="0" lvl="0" marL="0" rtl="0" algn="l">
              <a:spcBef>
                <a:spcPts val="0"/>
              </a:spcBef>
              <a:spcAft>
                <a:spcPts val="12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lnSpc>
                <a:spcPct val="115000"/>
              </a:lnSpc>
              <a:spcBef>
                <a:spcPts val="800"/>
              </a:spcBef>
              <a:spcAft>
                <a:spcPts val="0"/>
              </a:spcAft>
              <a:buClr>
                <a:schemeClr val="dk1"/>
              </a:buClr>
              <a:buSzPts val="1100"/>
              <a:buFont typeface="Arial"/>
              <a:buNone/>
            </a:pPr>
            <a:r>
              <a:rPr lang="en"/>
              <a:t>References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Prabhavathi, K., Patil, S. (2022). “Tremors and Bradykinesia. In: Arjunan, S.P., Kumar, D.K. (eds) Techniques for Assessment of Parkinsonism for Diagnosis and Rehabilitation”. Series in BioEngineering. Springer. 135–149 https://doi.org/10.1007/978-981-16-3056-9_9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Braak, H., Braak, E. (2000) “Pathoanatomy of Parkinson’s disease” J Neurol 247, II3–II10. https://doi.org/10.1007/PL00007758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F. Amato, I. Rechichi, L. Borzì and G. Olmo, (2022), "Sleep Quality through Vocal Analysis: A Telemedicine Application," 2022 IEEE International Conference on Pervasive Computing and Communications Workshops and other Affiliated Events (PerCom Workshops), 706- 711, doi: 10.1109/PerComWorkshops53856.2022.9767372.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Neighbors C, Song SA. “Dysphonia” (2022) StatPearls [Internet]. Treasure Island (FL): StatPearls Publishing.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 Shaban, Mohamed. 2023. "Deep Learning for Parkinson’s Disease Diagnosis: A Short Survey" Computers 12, no. 3: 58. https://doi.org/10.3390/computers12030058</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