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6" r:id="rId6"/>
    <p:sldId id="263" r:id="rId7"/>
    <p:sldId id="265"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XwyO7YZn17nK/TnUx3I5s4OmY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80" d="100"/>
          <a:sy n="80" d="100"/>
        </p:scale>
        <p:origin x="89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9443470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9443470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9443470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9443470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9a6ec39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9a6ec39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9a7e628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9a7e628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25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9a7e628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9a7e628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9c2207d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9c2207d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6"/>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6"/>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6"/>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6"/>
          <p:cNvGrpSpPr/>
          <p:nvPr/>
        </p:nvGrpSpPr>
        <p:grpSpPr>
          <a:xfrm>
            <a:off x="255200" y="592"/>
            <a:ext cx="2250363" cy="1044300"/>
            <a:chOff x="255200" y="592"/>
            <a:chExt cx="2250363" cy="1044300"/>
          </a:xfrm>
        </p:grpSpPr>
        <p:sp>
          <p:nvSpPr>
            <p:cNvPr id="15" name="Google Shape;15;p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6"/>
          <p:cNvGrpSpPr/>
          <p:nvPr/>
        </p:nvGrpSpPr>
        <p:grpSpPr>
          <a:xfrm>
            <a:off x="905395" y="592"/>
            <a:ext cx="2250363" cy="1044300"/>
            <a:chOff x="905395" y="592"/>
            <a:chExt cx="2250363" cy="1044300"/>
          </a:xfrm>
        </p:grpSpPr>
        <p:sp>
          <p:nvSpPr>
            <p:cNvPr id="19" name="Google Shape;19;p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6"/>
          <p:cNvGrpSpPr/>
          <p:nvPr/>
        </p:nvGrpSpPr>
        <p:grpSpPr>
          <a:xfrm>
            <a:off x="7057468" y="5088"/>
            <a:ext cx="1851281" cy="752108"/>
            <a:chOff x="6917201" y="0"/>
            <a:chExt cx="2227776" cy="863400"/>
          </a:xfrm>
        </p:grpSpPr>
        <p:sp>
          <p:nvSpPr>
            <p:cNvPr id="23" name="Google Shape;23;p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6"/>
          <p:cNvGrpSpPr/>
          <p:nvPr/>
        </p:nvGrpSpPr>
        <p:grpSpPr>
          <a:xfrm>
            <a:off x="6553032" y="4217852"/>
            <a:ext cx="2389067" cy="925737"/>
            <a:chOff x="6917201" y="0"/>
            <a:chExt cx="2227776" cy="863400"/>
          </a:xfrm>
        </p:grpSpPr>
        <p:sp>
          <p:nvSpPr>
            <p:cNvPr id="27" name="Google Shape;27;p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6"/>
          <p:cNvGrpSpPr/>
          <p:nvPr/>
        </p:nvGrpSpPr>
        <p:grpSpPr>
          <a:xfrm>
            <a:off x="199149" y="4055652"/>
            <a:ext cx="2795413" cy="1083308"/>
            <a:chOff x="6917201" y="0"/>
            <a:chExt cx="2227776" cy="863400"/>
          </a:xfrm>
        </p:grpSpPr>
        <p:sp>
          <p:nvSpPr>
            <p:cNvPr id="31" name="Google Shape;31;p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6"/>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6"/>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5"/>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5"/>
          <p:cNvGrpSpPr/>
          <p:nvPr/>
        </p:nvGrpSpPr>
        <p:grpSpPr>
          <a:xfrm>
            <a:off x="5959222" y="4119576"/>
            <a:ext cx="2520951" cy="1024165"/>
            <a:chOff x="6917201" y="0"/>
            <a:chExt cx="2227776" cy="863400"/>
          </a:xfrm>
        </p:grpSpPr>
        <p:sp>
          <p:nvSpPr>
            <p:cNvPr id="112" name="Google Shape;112;p1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5"/>
          <p:cNvGrpSpPr/>
          <p:nvPr/>
        </p:nvGrpSpPr>
        <p:grpSpPr>
          <a:xfrm>
            <a:off x="199149" y="2"/>
            <a:ext cx="2795413" cy="1083308"/>
            <a:chOff x="6917201" y="0"/>
            <a:chExt cx="2227776" cy="863400"/>
          </a:xfrm>
        </p:grpSpPr>
        <p:sp>
          <p:nvSpPr>
            <p:cNvPr id="116" name="Google Shape;116;p1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5"/>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5"/>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8"/>
          <p:cNvGrpSpPr/>
          <p:nvPr/>
        </p:nvGrpSpPr>
        <p:grpSpPr>
          <a:xfrm>
            <a:off x="5594191" y="3961115"/>
            <a:ext cx="2910144" cy="1182340"/>
            <a:chOff x="6917201" y="0"/>
            <a:chExt cx="2227776" cy="863400"/>
          </a:xfrm>
        </p:grpSpPr>
        <p:sp>
          <p:nvSpPr>
            <p:cNvPr id="47" name="Google Shape;47;p8"/>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8"/>
          <p:cNvGrpSpPr/>
          <p:nvPr/>
        </p:nvGrpSpPr>
        <p:grpSpPr>
          <a:xfrm>
            <a:off x="199149" y="2"/>
            <a:ext cx="2795413" cy="1083308"/>
            <a:chOff x="6917201" y="0"/>
            <a:chExt cx="2227776" cy="863400"/>
          </a:xfrm>
        </p:grpSpPr>
        <p:sp>
          <p:nvSpPr>
            <p:cNvPr id="51" name="Google Shape;51;p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9"/>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9"/>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1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0"/>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1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11"/>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12"/>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2"/>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12"/>
          <p:cNvGrpSpPr/>
          <p:nvPr/>
        </p:nvGrpSpPr>
        <p:grpSpPr>
          <a:xfrm>
            <a:off x="255991" y="-118"/>
            <a:ext cx="2251347" cy="1043408"/>
            <a:chOff x="3961956" y="4383950"/>
            <a:chExt cx="1160548" cy="548700"/>
          </a:xfrm>
        </p:grpSpPr>
        <p:sp>
          <p:nvSpPr>
            <p:cNvPr id="81" name="Google Shape;81;p12"/>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2"/>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1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12"/>
          <p:cNvGrpSpPr/>
          <p:nvPr/>
        </p:nvGrpSpPr>
        <p:grpSpPr>
          <a:xfrm>
            <a:off x="34934" y="4522125"/>
            <a:ext cx="1593305" cy="617072"/>
            <a:chOff x="6917201" y="0"/>
            <a:chExt cx="2227776" cy="863400"/>
          </a:xfrm>
        </p:grpSpPr>
        <p:sp>
          <p:nvSpPr>
            <p:cNvPr id="86" name="Google Shape;86;p12"/>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2"/>
          <p:cNvGrpSpPr/>
          <p:nvPr/>
        </p:nvGrpSpPr>
        <p:grpSpPr>
          <a:xfrm>
            <a:off x="5886353" y="1243"/>
            <a:ext cx="3257454" cy="1261514"/>
            <a:chOff x="6917201" y="0"/>
            <a:chExt cx="2227776" cy="863400"/>
          </a:xfrm>
        </p:grpSpPr>
        <p:sp>
          <p:nvSpPr>
            <p:cNvPr id="90" name="Google Shape;90;p1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12"/>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1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13"/>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13"/>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5"/>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19443470c9_0_0"/>
          <p:cNvSpPr txBox="1"/>
          <p:nvPr/>
        </p:nvSpPr>
        <p:spPr>
          <a:xfrm>
            <a:off x="2990850" y="2244600"/>
            <a:ext cx="2372700" cy="6543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800" b="1" dirty="0">
                <a:solidFill>
                  <a:schemeClr val="dk2"/>
                </a:solidFill>
                <a:latin typeface="Calibri"/>
                <a:ea typeface="Calibri"/>
                <a:cs typeface="Calibri"/>
                <a:sym typeface="Calibri"/>
              </a:rPr>
              <a:t>Presented by</a:t>
            </a:r>
            <a:endParaRPr sz="1800" b="1" dirty="0">
              <a:solidFill>
                <a:schemeClr val="dk2"/>
              </a:solidFill>
              <a:latin typeface="Calibri"/>
              <a:ea typeface="Calibri"/>
              <a:cs typeface="Calibri"/>
              <a:sym typeface="Calibri"/>
            </a:endParaRPr>
          </a:p>
          <a:p>
            <a:pPr marL="0" lvl="0" indent="0" algn="l" rtl="0">
              <a:lnSpc>
                <a:spcPct val="100000"/>
              </a:lnSpc>
              <a:spcBef>
                <a:spcPts val="1200"/>
              </a:spcBef>
              <a:spcAft>
                <a:spcPts val="0"/>
              </a:spcAft>
              <a:buNone/>
            </a:pPr>
            <a:endParaRPr sz="1600" dirty="0">
              <a:solidFill>
                <a:schemeClr val="dk2"/>
              </a:solidFill>
              <a:latin typeface="Calibri"/>
              <a:ea typeface="Calibri"/>
              <a:cs typeface="Calibri"/>
              <a:sym typeface="Calibri"/>
            </a:endParaRPr>
          </a:p>
          <a:p>
            <a:pPr marL="0" lvl="0" indent="0" algn="ctr" rtl="0">
              <a:lnSpc>
                <a:spcPct val="100000"/>
              </a:lnSpc>
              <a:spcBef>
                <a:spcPts val="1200"/>
              </a:spcBef>
              <a:spcAft>
                <a:spcPts val="0"/>
              </a:spcAft>
              <a:buNone/>
            </a:pPr>
            <a:endParaRPr sz="1600" dirty="0">
              <a:solidFill>
                <a:schemeClr val="dk2"/>
              </a:solidFill>
              <a:latin typeface="Calibri"/>
              <a:ea typeface="Calibri"/>
              <a:cs typeface="Calibri"/>
              <a:sym typeface="Calibri"/>
            </a:endParaRPr>
          </a:p>
        </p:txBody>
      </p:sp>
      <p:sp>
        <p:nvSpPr>
          <p:cNvPr id="129" name="Google Shape;129;g119443470c9_0_0"/>
          <p:cNvSpPr txBox="1"/>
          <p:nvPr/>
        </p:nvSpPr>
        <p:spPr>
          <a:xfrm>
            <a:off x="2596050" y="3033450"/>
            <a:ext cx="3162300" cy="738633"/>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dirty="0">
                <a:solidFill>
                  <a:schemeClr val="dk2"/>
                </a:solidFill>
                <a:latin typeface="Calibri"/>
                <a:ea typeface="Calibri"/>
                <a:cs typeface="Calibri"/>
                <a:sym typeface="Calibri"/>
              </a:rPr>
              <a:t>Sakib Rokoni</a:t>
            </a:r>
          </a:p>
          <a:p>
            <a:pPr lvl="0" algn="ctr"/>
            <a:r>
              <a:rPr lang="en" sz="1800" dirty="0">
                <a:solidFill>
                  <a:schemeClr val="dk2"/>
                </a:solidFill>
                <a:latin typeface="Calibri"/>
                <a:ea typeface="Calibri"/>
                <a:cs typeface="Calibri"/>
                <a:sym typeface="Calibri"/>
              </a:rPr>
              <a:t>ID: 23273004</a:t>
            </a:r>
          </a:p>
        </p:txBody>
      </p:sp>
      <p:sp>
        <p:nvSpPr>
          <p:cNvPr id="130" name="Google Shape;130;g119443470c9_0_0"/>
          <p:cNvSpPr txBox="1"/>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dk2"/>
                </a:solidFill>
                <a:latin typeface="Nunito"/>
                <a:ea typeface="Nunito"/>
                <a:cs typeface="Nunito"/>
                <a:sym typeface="Nunito"/>
              </a:rPr>
              <a:t>1</a:t>
            </a:fld>
            <a:endParaRPr sz="1000">
              <a:solidFill>
                <a:schemeClr val="dk2"/>
              </a:solidFill>
              <a:latin typeface="Nunito"/>
              <a:ea typeface="Nunito"/>
              <a:cs typeface="Nunito"/>
              <a:sym typeface="Nunito"/>
            </a:endParaRPr>
          </a:p>
        </p:txBody>
      </p:sp>
      <p:sp>
        <p:nvSpPr>
          <p:cNvPr id="131" name="Google Shape;131;g119443470c9_0_0"/>
          <p:cNvSpPr txBox="1"/>
          <p:nvPr/>
        </p:nvSpPr>
        <p:spPr>
          <a:xfrm>
            <a:off x="343500" y="1032862"/>
            <a:ext cx="8457000" cy="1046410"/>
          </a:xfrm>
          <a:prstGeom prst="rect">
            <a:avLst/>
          </a:prstGeom>
          <a:noFill/>
          <a:ln>
            <a:noFill/>
          </a:ln>
        </p:spPr>
        <p:txBody>
          <a:bodyPr spcFirstLastPara="1" wrap="square" lIns="91425" tIns="91425" rIns="91425" bIns="91425" anchor="t" anchorCtr="0">
            <a:spAutoFit/>
          </a:bodyPr>
          <a:lstStyle/>
          <a:p>
            <a:pPr lvl="0" algn="ctr"/>
            <a:r>
              <a:rPr lang="en-US" sz="2800" b="1" dirty="0">
                <a:solidFill>
                  <a:schemeClr val="dk2"/>
                </a:solidFill>
                <a:latin typeface="Nunito"/>
                <a:ea typeface="Nunito"/>
                <a:cs typeface="Nunito"/>
                <a:sym typeface="Nunito"/>
              </a:rPr>
              <a:t>Rice Blast Disease Detection and Classification using Machine Learning Algorithm </a:t>
            </a:r>
            <a:endParaRPr sz="2800" b="1" dirty="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19443470c9_0_5"/>
          <p:cNvSpPr txBox="1">
            <a:spLocks noGrp="1"/>
          </p:cNvSpPr>
          <p:nvPr>
            <p:ph type="title"/>
          </p:nvPr>
        </p:nvSpPr>
        <p:spPr>
          <a:xfrm>
            <a:off x="819150" y="692700"/>
            <a:ext cx="7505700" cy="498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Introduction</a:t>
            </a:r>
            <a:endParaRPr b="1" dirty="0"/>
          </a:p>
        </p:txBody>
      </p:sp>
      <p:sp>
        <p:nvSpPr>
          <p:cNvPr id="138" name="Google Shape;138;g119443470c9_0_5"/>
          <p:cNvSpPr txBox="1">
            <a:spLocks noGrp="1"/>
          </p:cNvSpPr>
          <p:nvPr>
            <p:ph type="body" idx="1"/>
          </p:nvPr>
        </p:nvSpPr>
        <p:spPr>
          <a:xfrm>
            <a:off x="819150" y="1409500"/>
            <a:ext cx="7505700" cy="3162500"/>
          </a:xfrm>
          <a:prstGeom prst="rect">
            <a:avLst/>
          </a:prstGeom>
        </p:spPr>
        <p:txBody>
          <a:bodyPr spcFirstLastPara="1" wrap="square" lIns="91425" tIns="91425" rIns="91425" bIns="91425" anchor="t" anchorCtr="0">
            <a:noAutofit/>
          </a:bodyPr>
          <a:lstStyle/>
          <a:p>
            <a:pPr marL="0" lvl="0" indent="0">
              <a:lnSpc>
                <a:spcPct val="100000"/>
              </a:lnSpc>
              <a:buNone/>
            </a:pPr>
            <a:r>
              <a:rPr lang="en" sz="1400" b="1" dirty="0"/>
              <a:t>  What is </a:t>
            </a:r>
            <a:r>
              <a:rPr lang="en-US" sz="1400" b="1" dirty="0"/>
              <a:t>Rice Blast Disease</a:t>
            </a:r>
            <a:r>
              <a:rPr lang="en" sz="1400" b="1" dirty="0"/>
              <a:t>?</a:t>
            </a:r>
          </a:p>
          <a:p>
            <a:pPr marL="0" lvl="0" indent="0">
              <a:lnSpc>
                <a:spcPct val="100000"/>
              </a:lnSpc>
              <a:buNone/>
            </a:pPr>
            <a:endParaRPr sz="1400" dirty="0"/>
          </a:p>
          <a:p>
            <a:pPr lvl="0" indent="-317500">
              <a:lnSpc>
                <a:spcPct val="100000"/>
              </a:lnSpc>
              <a:buSzPts val="1400"/>
            </a:pPr>
            <a:r>
              <a:rPr lang="en-US" sz="1400" dirty="0"/>
              <a:t>This disease is caused by a fungus named </a:t>
            </a:r>
            <a:r>
              <a:rPr lang="en-US" sz="1400" b="1" dirty="0" err="1"/>
              <a:t>Pyricularia</a:t>
            </a:r>
            <a:r>
              <a:rPr lang="en-US" sz="1400" b="1" dirty="0"/>
              <a:t> </a:t>
            </a:r>
            <a:r>
              <a:rPr lang="en-US" sz="1400" b="1" dirty="0" err="1"/>
              <a:t>orizae</a:t>
            </a:r>
            <a:r>
              <a:rPr lang="en-US" sz="1400" dirty="0"/>
              <a:t>, which overwinters in rice seeds and infected rice stubble. </a:t>
            </a:r>
          </a:p>
          <a:p>
            <a:pPr lvl="0" indent="-317500">
              <a:lnSpc>
                <a:spcPct val="100000"/>
              </a:lnSpc>
              <a:buSzPts val="1400"/>
            </a:pPr>
            <a:r>
              <a:rPr lang="en-US" sz="1400" dirty="0"/>
              <a:t>The fungus reproductive structures, spores, can spread from these</a:t>
            </a:r>
            <a:r>
              <a:rPr lang="en-US" sz="1400" b="1" dirty="0"/>
              <a:t> two </a:t>
            </a:r>
            <a:r>
              <a:rPr lang="en-US" sz="1400" dirty="0"/>
              <a:t>sources to rice plants during the next growing season and initiate new infections.</a:t>
            </a:r>
            <a:endParaRPr lang="en-US" sz="1400" b="1" dirty="0">
              <a:solidFill>
                <a:srgbClr val="333333"/>
              </a:solidFill>
            </a:endParaRPr>
          </a:p>
          <a:p>
            <a:pPr marL="139700" lvl="0" indent="0">
              <a:lnSpc>
                <a:spcPct val="100000"/>
              </a:lnSpc>
              <a:buClr>
                <a:srgbClr val="333333"/>
              </a:buClr>
              <a:buSzPts val="1400"/>
              <a:buNone/>
            </a:pPr>
            <a:endParaRPr lang="en-US" sz="1400" b="1" dirty="0">
              <a:solidFill>
                <a:srgbClr val="333333"/>
              </a:solidFill>
            </a:endParaRPr>
          </a:p>
          <a:p>
            <a:pPr marL="139700" lvl="0" indent="0">
              <a:lnSpc>
                <a:spcPct val="100000"/>
              </a:lnSpc>
              <a:buClr>
                <a:srgbClr val="333333"/>
              </a:buClr>
              <a:buSzPts val="1400"/>
              <a:buNone/>
            </a:pPr>
            <a:r>
              <a:rPr lang="en-US" sz="1400" b="1" dirty="0"/>
              <a:t>Existing Methods</a:t>
            </a:r>
          </a:p>
          <a:p>
            <a:pPr lvl="0" indent="-317500">
              <a:lnSpc>
                <a:spcPct val="100000"/>
              </a:lnSpc>
              <a:buClr>
                <a:srgbClr val="333333"/>
              </a:buClr>
              <a:buSzPts val="1400"/>
            </a:pPr>
            <a:endParaRPr lang="en-US" sz="1400" b="1" dirty="0"/>
          </a:p>
          <a:p>
            <a:pPr lvl="0" indent="-317500">
              <a:lnSpc>
                <a:spcPct val="100000"/>
              </a:lnSpc>
              <a:buClr>
                <a:srgbClr val="333333"/>
              </a:buClr>
              <a:buSzPts val="1400"/>
            </a:pPr>
            <a:r>
              <a:rPr lang="en-US" sz="1400" dirty="0" err="1"/>
              <a:t>Libo</a:t>
            </a:r>
            <a:r>
              <a:rPr lang="en-US" sz="1400" dirty="0"/>
              <a:t> Liu et al (2009), proposed the concept of BP neural network classifier to identify the disease and healthy part of the rice leaves. The rice disease considered here is a brown spot. </a:t>
            </a:r>
          </a:p>
          <a:p>
            <a:pPr lvl="0" indent="-317500">
              <a:lnSpc>
                <a:spcPct val="100000"/>
              </a:lnSpc>
              <a:buClr>
                <a:srgbClr val="333333"/>
              </a:buClr>
              <a:buSzPts val="1400"/>
            </a:pPr>
            <a:r>
              <a:rPr lang="en-US" sz="1400" dirty="0"/>
              <a:t>M. </a:t>
            </a:r>
            <a:r>
              <a:rPr lang="en-US" sz="1400" dirty="0" err="1"/>
              <a:t>Jhuria</a:t>
            </a:r>
            <a:r>
              <a:rPr lang="en-US" sz="1400" dirty="0"/>
              <a:t> et al (2013) proposed the neural networks algorithms to detect and monitor the disease for the fruits plants from plantation to harvesting.</a:t>
            </a:r>
          </a:p>
          <a:p>
            <a:pPr lvl="0" indent="-317500">
              <a:lnSpc>
                <a:spcPct val="100000"/>
              </a:lnSpc>
              <a:buClr>
                <a:srgbClr val="333333"/>
              </a:buClr>
              <a:buSzPts val="1400"/>
            </a:pPr>
            <a:r>
              <a:rPr lang="en-US" sz="1400" dirty="0"/>
              <a:t>H. Q. Cap et al (2018) proposed the concept of computer based methods to detect plant diseases.</a:t>
            </a:r>
            <a:endParaRPr lang="en-US" sz="1400" dirty="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g119a6ec3989_0_0"/>
          <p:cNvSpPr txBox="1">
            <a:spLocks noGrp="1"/>
          </p:cNvSpPr>
          <p:nvPr>
            <p:ph type="title"/>
          </p:nvPr>
        </p:nvSpPr>
        <p:spPr>
          <a:xfrm>
            <a:off x="819150" y="798105"/>
            <a:ext cx="7505700" cy="49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Data Collection</a:t>
            </a:r>
            <a:endParaRPr sz="2800" b="1" dirty="0"/>
          </a:p>
        </p:txBody>
      </p:sp>
      <p:sp>
        <p:nvSpPr>
          <p:cNvPr id="146" name="Google Shape;146;g119a6ec3989_0_0"/>
          <p:cNvSpPr txBox="1">
            <a:spLocks noGrp="1"/>
          </p:cNvSpPr>
          <p:nvPr>
            <p:ph type="body" idx="1"/>
          </p:nvPr>
        </p:nvSpPr>
        <p:spPr>
          <a:xfrm>
            <a:off x="689100" y="1296405"/>
            <a:ext cx="7765800" cy="3049223"/>
          </a:xfrm>
          <a:prstGeom prst="rect">
            <a:avLst/>
          </a:prstGeom>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lang="en" sz="1400" dirty="0">
              <a:solidFill>
                <a:srgbClr val="333333"/>
              </a:solidFill>
              <a:highlight>
                <a:srgbClr val="FFFFFF"/>
              </a:highlight>
            </a:endParaRPr>
          </a:p>
          <a:p>
            <a:pPr lvl="0" indent="-317500">
              <a:lnSpc>
                <a:spcPct val="150000"/>
              </a:lnSpc>
              <a:buClr>
                <a:srgbClr val="333333"/>
              </a:buClr>
              <a:buSzPts val="1400"/>
            </a:pPr>
            <a:r>
              <a:rPr lang="en-US" sz="1400" dirty="0">
                <a:highlight>
                  <a:srgbClr val="FFFFFF"/>
                </a:highlight>
                <a:latin typeface="Calibri" panose="020F0502020204030204" pitchFamily="34" charset="0"/>
                <a:cs typeface="Calibri" panose="020F0502020204030204" pitchFamily="34" charset="0"/>
              </a:rPr>
              <a:t>Images are acquired from the rural area of the </a:t>
            </a:r>
            <a:r>
              <a:rPr lang="en-US" sz="1400" dirty="0" err="1">
                <a:highlight>
                  <a:srgbClr val="FFFFFF"/>
                </a:highlight>
                <a:latin typeface="Calibri" panose="020F0502020204030204" pitchFamily="34" charset="0"/>
                <a:cs typeface="Calibri" panose="020F0502020204030204" pitchFamily="34" charset="0"/>
              </a:rPr>
              <a:t>Panpoli</a:t>
            </a:r>
            <a:r>
              <a:rPr lang="en-US" sz="1400" dirty="0">
                <a:highlight>
                  <a:srgbClr val="FFFFFF"/>
                </a:highlight>
                <a:latin typeface="Calibri" panose="020F0502020204030204" pitchFamily="34" charset="0"/>
                <a:cs typeface="Calibri" panose="020F0502020204030204" pitchFamily="34" charset="0"/>
              </a:rPr>
              <a:t> Village, </a:t>
            </a:r>
            <a:r>
              <a:rPr lang="en-US" sz="1400" dirty="0" err="1">
                <a:highlight>
                  <a:srgbClr val="FFFFFF"/>
                </a:highlight>
                <a:latin typeface="Calibri" panose="020F0502020204030204" pitchFamily="34" charset="0"/>
                <a:cs typeface="Calibri" panose="020F0502020204030204" pitchFamily="34" charset="0"/>
              </a:rPr>
              <a:t>Shencottai</a:t>
            </a:r>
            <a:r>
              <a:rPr lang="en-US" sz="1400" dirty="0">
                <a:highlight>
                  <a:srgbClr val="FFFFFF"/>
                </a:highlight>
                <a:latin typeface="Calibri" panose="020F0502020204030204" pitchFamily="34" charset="0"/>
                <a:cs typeface="Calibri" panose="020F0502020204030204" pitchFamily="34" charset="0"/>
              </a:rPr>
              <a:t> taluk, Tirunelveli district, </a:t>
            </a:r>
            <a:r>
              <a:rPr lang="en-US" sz="1400" dirty="0" err="1">
                <a:highlight>
                  <a:srgbClr val="FFFFFF"/>
                </a:highlight>
                <a:latin typeface="Calibri" panose="020F0502020204030204" pitchFamily="34" charset="0"/>
                <a:cs typeface="Calibri" panose="020F0502020204030204" pitchFamily="34" charset="0"/>
              </a:rPr>
              <a:t>Tamilnadu</a:t>
            </a:r>
            <a:r>
              <a:rPr lang="en-US" sz="1400" dirty="0">
                <a:highlight>
                  <a:srgbClr val="FFFFFF"/>
                </a:highlight>
                <a:latin typeface="Calibri" panose="020F0502020204030204" pitchFamily="34" charset="0"/>
                <a:cs typeface="Calibri" panose="020F0502020204030204" pitchFamily="34" charset="0"/>
              </a:rPr>
              <a:t>. Total 300 leaf samples are taken from both normal and infected part of the field. </a:t>
            </a:r>
          </a:p>
          <a:p>
            <a:pPr lvl="0" indent="-317500">
              <a:lnSpc>
                <a:spcPct val="150000"/>
              </a:lnSpc>
              <a:buClr>
                <a:srgbClr val="333333"/>
              </a:buClr>
              <a:buSzPts val="1400"/>
            </a:pPr>
            <a:r>
              <a:rPr lang="en-US" sz="1400" dirty="0">
                <a:highlight>
                  <a:srgbClr val="FFFFFF"/>
                </a:highlight>
                <a:latin typeface="Calibri" panose="020F0502020204030204" pitchFamily="34" charset="0"/>
                <a:cs typeface="Calibri" panose="020F0502020204030204" pitchFamily="34" charset="0"/>
              </a:rPr>
              <a:t>Images are captured using  </a:t>
            </a:r>
            <a:r>
              <a:rPr lang="en-US" sz="1400" dirty="0" err="1">
                <a:highlight>
                  <a:srgbClr val="FFFFFF"/>
                </a:highlight>
                <a:latin typeface="Calibri" panose="020F0502020204030204" pitchFamily="34" charset="0"/>
                <a:cs typeface="Calibri" panose="020F0502020204030204" pitchFamily="34" charset="0"/>
              </a:rPr>
              <a:t>Moblie</a:t>
            </a:r>
            <a:r>
              <a:rPr lang="en-US" sz="1400" dirty="0">
                <a:highlight>
                  <a:srgbClr val="FFFFFF"/>
                </a:highlight>
                <a:latin typeface="Calibri" panose="020F0502020204030204" pitchFamily="34" charset="0"/>
                <a:cs typeface="Calibri" panose="020F0502020204030204" pitchFamily="34" charset="0"/>
              </a:rPr>
              <a:t> Camera with high resolution and then resized into 256x256pixels</a:t>
            </a:r>
          </a:p>
          <a:p>
            <a:pPr lvl="0" indent="-317500">
              <a:lnSpc>
                <a:spcPct val="150000"/>
              </a:lnSpc>
              <a:buClr>
                <a:srgbClr val="333333"/>
              </a:buClr>
              <a:buSzPts val="1400"/>
            </a:pPr>
            <a:r>
              <a:rPr lang="en-US" sz="1400" dirty="0">
                <a:highlight>
                  <a:srgbClr val="FFFFFF"/>
                </a:highlight>
                <a:latin typeface="Calibri" panose="020F0502020204030204" pitchFamily="34" charset="0"/>
                <a:cs typeface="Calibri" panose="020F0502020204030204" pitchFamily="34" charset="0"/>
              </a:rPr>
              <a:t>During image pre-processing, the RGB images are converted into HSV images, since working with HSV is very easier to separate the colors. </a:t>
            </a:r>
          </a:p>
          <a:p>
            <a:pPr lvl="0" indent="-317500">
              <a:lnSpc>
                <a:spcPct val="150000"/>
              </a:lnSpc>
              <a:buClr>
                <a:srgbClr val="333333"/>
              </a:buClr>
              <a:buSzPts val="1400"/>
            </a:pPr>
            <a:r>
              <a:rPr lang="en-US" sz="1400" dirty="0">
                <a:highlight>
                  <a:srgbClr val="FFFFFF"/>
                </a:highlight>
                <a:latin typeface="Calibri" panose="020F0502020204030204" pitchFamily="34" charset="0"/>
                <a:cs typeface="Calibri" panose="020F0502020204030204" pitchFamily="34" charset="0"/>
              </a:rPr>
              <a:t>The HSV represents the Hue, saturation and value part of the images</a:t>
            </a:r>
          </a:p>
          <a:p>
            <a:pPr lvl="0" indent="-317500">
              <a:lnSpc>
                <a:spcPct val="100000"/>
              </a:lnSpc>
              <a:buClr>
                <a:srgbClr val="333333"/>
              </a:buClr>
              <a:buSzPts val="1400"/>
            </a:pPr>
            <a:endParaRPr lang="en-US" sz="1400" dirty="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938814" y="307072"/>
            <a:ext cx="5172322" cy="985237"/>
          </a:xfrm>
          <a:prstGeom prst="rect">
            <a:avLst/>
          </a:prstGeom>
          <a:noFill/>
          <a:ln>
            <a:noFill/>
          </a:ln>
        </p:spPr>
        <p:txBody>
          <a:bodyPr spcFirstLastPara="1" wrap="square" lIns="91425" tIns="91425" rIns="91425" bIns="91425" anchor="ctr" anchorCtr="0">
            <a:normAutofit/>
          </a:bodyPr>
          <a:lstStyle/>
          <a:p>
            <a:pPr lvl="0"/>
            <a:r>
              <a:rPr lang="en-US" sz="2800" b="1" dirty="0"/>
              <a:t>Data Preprocessing</a:t>
            </a:r>
            <a:endParaRPr sz="2800" b="1" dirty="0"/>
          </a:p>
        </p:txBody>
      </p:sp>
      <p:sp>
        <p:nvSpPr>
          <p:cNvPr id="152" name="Google Shape;152;p1"/>
          <p:cNvSpPr txBox="1"/>
          <p:nvPr/>
        </p:nvSpPr>
        <p:spPr>
          <a:xfrm>
            <a:off x="861075" y="1186500"/>
            <a:ext cx="7327800" cy="1477297"/>
          </a:xfrm>
          <a:prstGeom prst="rect">
            <a:avLst/>
          </a:prstGeom>
          <a:noFill/>
          <a:ln>
            <a:noFill/>
          </a:ln>
        </p:spPr>
        <p:txBody>
          <a:bodyPr spcFirstLastPara="1" wrap="square" lIns="91425" tIns="91425" rIns="91425" bIns="91425" anchor="t" anchorCtr="0">
            <a:spAutoFit/>
          </a:bodyPr>
          <a:lstStyle/>
          <a:p>
            <a:pPr lvl="0" algn="just">
              <a:lnSpc>
                <a:spcPct val="150000"/>
              </a:lnSpc>
              <a:buSzPts val="1400"/>
            </a:pPr>
            <a:r>
              <a:rPr lang="en-US" dirty="0"/>
              <a:t>Image processing is a standard method for identifying different illnesses on rice plants. It is also concluded that digital camera capture is routine and excellent for early research. Automatic plant disease detection is needed to boost agriculture production today. Machine learning is used to automatically detect disease in this article</a:t>
            </a:r>
            <a:endParaRPr sz="1400" b="0" i="0" u="none" strike="noStrike" cap="none"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40B9317-1D75-4CA5-84F3-ABB31AA2370D}"/>
              </a:ext>
            </a:extLst>
          </p:cNvPr>
          <p:cNvPicPr>
            <a:picLocks noChangeAspect="1"/>
          </p:cNvPicPr>
          <p:nvPr/>
        </p:nvPicPr>
        <p:blipFill>
          <a:blip r:embed="rId3"/>
          <a:stretch>
            <a:fillRect/>
          </a:stretch>
        </p:blipFill>
        <p:spPr>
          <a:xfrm>
            <a:off x="2777983" y="2571750"/>
            <a:ext cx="3493984" cy="21416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19a7e62823_0_0"/>
          <p:cNvSpPr txBox="1">
            <a:spLocks noGrp="1"/>
          </p:cNvSpPr>
          <p:nvPr>
            <p:ph type="title"/>
          </p:nvPr>
        </p:nvSpPr>
        <p:spPr>
          <a:xfrm>
            <a:off x="819149" y="556978"/>
            <a:ext cx="7505700" cy="498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a:t>Classifications</a:t>
            </a:r>
            <a:endParaRPr b="1" dirty="0"/>
          </a:p>
        </p:txBody>
      </p:sp>
      <p:sp>
        <p:nvSpPr>
          <p:cNvPr id="178" name="Google Shape;178;g119a7e62823_0_0"/>
          <p:cNvSpPr txBox="1">
            <a:spLocks noGrp="1"/>
          </p:cNvSpPr>
          <p:nvPr>
            <p:ph type="body" idx="1"/>
          </p:nvPr>
        </p:nvSpPr>
        <p:spPr>
          <a:xfrm>
            <a:off x="819150" y="1028500"/>
            <a:ext cx="7707900" cy="348254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 sz="1400" dirty="0">
              <a:solidFill>
                <a:srgbClr val="333333"/>
              </a:solidFill>
              <a:highlight>
                <a:srgbClr val="FFFFFF"/>
              </a:highlight>
            </a:endParaRPr>
          </a:p>
          <a:p>
            <a:pPr marL="285750" lvl="0" indent="-285750">
              <a:lnSpc>
                <a:spcPct val="150000"/>
              </a:lnSpc>
              <a:buFont typeface="Wingdings" panose="05000000000000000000" pitchFamily="2" charset="2"/>
              <a:buChar char="Ø"/>
            </a:pPr>
            <a:r>
              <a:rPr lang="en-US" sz="1400" dirty="0">
                <a:highlight>
                  <a:srgbClr val="FFFFFF"/>
                </a:highlight>
              </a:rPr>
              <a:t> An artificial neuron network (ANN) is a computational model based on the structure and functions of biological neural networks.</a:t>
            </a:r>
            <a:r>
              <a:rPr lang="en-US" sz="1400" b="1" dirty="0">
                <a:solidFill>
                  <a:srgbClr val="333333"/>
                </a:solidFill>
                <a:highlight>
                  <a:srgbClr val="FFFFFF"/>
                </a:highlight>
              </a:rPr>
              <a:t>     </a:t>
            </a:r>
            <a:endParaRPr lang="en-US" sz="1400" dirty="0">
              <a:highlight>
                <a:srgbClr val="FFFFFF"/>
              </a:highlight>
            </a:endParaRPr>
          </a:p>
          <a:p>
            <a:pPr marL="285750" lvl="0" indent="-285750">
              <a:lnSpc>
                <a:spcPct val="150000"/>
              </a:lnSpc>
              <a:buFont typeface="Wingdings" panose="05000000000000000000" pitchFamily="2" charset="2"/>
              <a:buChar char="Ø"/>
            </a:pPr>
            <a:r>
              <a:rPr lang="en-US" sz="1400" dirty="0">
                <a:highlight>
                  <a:srgbClr val="FFFFFF"/>
                </a:highlight>
              </a:rPr>
              <a:t>ANN consists of</a:t>
            </a:r>
            <a:r>
              <a:rPr lang="en-US" sz="1400" b="1" dirty="0">
                <a:highlight>
                  <a:srgbClr val="FFFFFF"/>
                </a:highlight>
              </a:rPr>
              <a:t> three </a:t>
            </a:r>
            <a:r>
              <a:rPr lang="en-US" sz="1400" dirty="0">
                <a:highlight>
                  <a:srgbClr val="FFFFFF"/>
                </a:highlight>
              </a:rPr>
              <a:t>layers, which are interconnected to each other. </a:t>
            </a:r>
          </a:p>
          <a:p>
            <a:pPr marL="285750" lvl="0" indent="-285750">
              <a:lnSpc>
                <a:spcPct val="150000"/>
              </a:lnSpc>
              <a:buFont typeface="Wingdings" panose="05000000000000000000" pitchFamily="2" charset="2"/>
              <a:buChar char="Ø"/>
            </a:pPr>
            <a:r>
              <a:rPr lang="en-US" sz="1400" dirty="0">
                <a:highlight>
                  <a:srgbClr val="FFFFFF"/>
                </a:highlight>
              </a:rPr>
              <a:t>The first layer (input neurons) sends the data to second layer (hidden layers), the second layer sends proposed data to the third layer (output neurons).</a:t>
            </a:r>
          </a:p>
          <a:p>
            <a:pPr marL="285750" lvl="0" indent="-285750">
              <a:lnSpc>
                <a:spcPct val="100000"/>
              </a:lnSpc>
              <a:buFont typeface="Wingdings" panose="05000000000000000000" pitchFamily="2" charset="2"/>
              <a:buChar char="Ø"/>
            </a:pPr>
            <a:endParaRPr lang="en-US" sz="1400" dirty="0">
              <a:solidFill>
                <a:srgbClr val="333333"/>
              </a:solidFill>
              <a:highlight>
                <a:srgbClr val="FFFFFF"/>
              </a:highlight>
            </a:endParaRPr>
          </a:p>
          <a:p>
            <a:pPr marL="139700" lvl="0" indent="0">
              <a:lnSpc>
                <a:spcPct val="100000"/>
              </a:lnSpc>
              <a:buClr>
                <a:srgbClr val="333333"/>
              </a:buClr>
              <a:buSzPts val="1400"/>
              <a:buNone/>
            </a:pPr>
            <a:endParaRPr lang="en-US" sz="1400" dirty="0">
              <a:solidFill>
                <a:srgbClr val="333333"/>
              </a:solidFill>
              <a:highlight>
                <a:srgbClr val="FFFFFF"/>
              </a:highlight>
            </a:endParaRPr>
          </a:p>
          <a:p>
            <a:pPr marL="139700" lvl="0" indent="0">
              <a:lnSpc>
                <a:spcPct val="100000"/>
              </a:lnSpc>
              <a:buClr>
                <a:srgbClr val="333333"/>
              </a:buClr>
              <a:buSzPts val="1400"/>
              <a:buNone/>
            </a:pPr>
            <a:endParaRPr lang="en-US" sz="1400" dirty="0">
              <a:solidFill>
                <a:srgbClr val="333333"/>
              </a:solidFill>
              <a:highlight>
                <a:srgbClr val="FFFFFF"/>
              </a:highlight>
            </a:endParaRPr>
          </a:p>
        </p:txBody>
      </p:sp>
      <p:pic>
        <p:nvPicPr>
          <p:cNvPr id="4" name="Picture 3">
            <a:extLst>
              <a:ext uri="{FF2B5EF4-FFF2-40B4-BE49-F238E27FC236}">
                <a16:creationId xmlns:a16="http://schemas.microsoft.com/office/drawing/2014/main" id="{E0F32C1F-7F69-40E5-9BF2-49DF834F85DE}"/>
              </a:ext>
            </a:extLst>
          </p:cNvPr>
          <p:cNvPicPr>
            <a:picLocks noChangeAspect="1"/>
          </p:cNvPicPr>
          <p:nvPr/>
        </p:nvPicPr>
        <p:blipFill rotWithShape="1">
          <a:blip r:embed="rId3"/>
          <a:srcRect l="47565" t="36638" r="26174" b="29197"/>
          <a:stretch/>
        </p:blipFill>
        <p:spPr>
          <a:xfrm>
            <a:off x="3371352" y="2922162"/>
            <a:ext cx="2401295" cy="1757238"/>
          </a:xfrm>
          <a:prstGeom prst="rect">
            <a:avLst/>
          </a:prstGeom>
        </p:spPr>
      </p:pic>
    </p:spTree>
    <p:extLst>
      <p:ext uri="{BB962C8B-B14F-4D97-AF65-F5344CB8AC3E}">
        <p14:creationId xmlns:p14="http://schemas.microsoft.com/office/powerpoint/2010/main" val="393944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19a7e62823_0_0"/>
          <p:cNvSpPr txBox="1">
            <a:spLocks noGrp="1"/>
          </p:cNvSpPr>
          <p:nvPr>
            <p:ph type="title"/>
          </p:nvPr>
        </p:nvSpPr>
        <p:spPr>
          <a:xfrm>
            <a:off x="755540" y="424344"/>
            <a:ext cx="7505700" cy="49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Experimental Result</a:t>
            </a:r>
            <a:endParaRPr sz="2800" b="1" dirty="0"/>
          </a:p>
        </p:txBody>
      </p:sp>
      <p:sp>
        <p:nvSpPr>
          <p:cNvPr id="178" name="Google Shape;178;g119a7e62823_0_0"/>
          <p:cNvSpPr txBox="1">
            <a:spLocks noGrp="1"/>
          </p:cNvSpPr>
          <p:nvPr>
            <p:ph type="body" idx="1"/>
          </p:nvPr>
        </p:nvSpPr>
        <p:spPr>
          <a:xfrm>
            <a:off x="763963" y="673494"/>
            <a:ext cx="7707900" cy="412909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 sz="1400" dirty="0">
              <a:solidFill>
                <a:srgbClr val="333333"/>
              </a:solidFill>
              <a:highlight>
                <a:srgbClr val="FFFFFF"/>
              </a:highlight>
            </a:endParaRPr>
          </a:p>
          <a:p>
            <a:pPr marL="285750" lvl="0" indent="-285750">
              <a:lnSpc>
                <a:spcPct val="150000"/>
              </a:lnSpc>
              <a:buFont typeface="Wingdings" panose="05000000000000000000" pitchFamily="2" charset="2"/>
              <a:buChar char="Ø"/>
            </a:pPr>
            <a:r>
              <a:rPr lang="en-US" sz="1400" dirty="0">
                <a:highlight>
                  <a:srgbClr val="FFFFFF"/>
                </a:highlight>
              </a:rPr>
              <a:t>After extracting the features from the images, ANN classifies it as a normal or infected leaf. </a:t>
            </a:r>
          </a:p>
          <a:p>
            <a:pPr marL="285750" lvl="0" indent="-285750">
              <a:lnSpc>
                <a:spcPct val="150000"/>
              </a:lnSpc>
              <a:buFont typeface="Wingdings" panose="05000000000000000000" pitchFamily="2" charset="2"/>
              <a:buChar char="Ø"/>
            </a:pPr>
            <a:r>
              <a:rPr lang="en-US" sz="1400" dirty="0">
                <a:solidFill>
                  <a:srgbClr val="333333"/>
                </a:solidFill>
                <a:highlight>
                  <a:srgbClr val="FFFFFF"/>
                </a:highlight>
              </a:rPr>
              <a:t>D</a:t>
            </a:r>
            <a:r>
              <a:rPr lang="en-US" sz="1400" dirty="0">
                <a:highlight>
                  <a:srgbClr val="FFFFFF"/>
                </a:highlight>
              </a:rPr>
              <a:t>uring training 180 sample images were used and 120 were used for testing purposes.</a:t>
            </a:r>
          </a:p>
          <a:p>
            <a:pPr marL="285750" lvl="0" indent="-285750">
              <a:lnSpc>
                <a:spcPct val="150000"/>
              </a:lnSpc>
              <a:buFont typeface="Wingdings" panose="05000000000000000000" pitchFamily="2" charset="2"/>
              <a:buChar char="Ø"/>
            </a:pPr>
            <a:endParaRPr lang="en-US" sz="1400" b="1" dirty="0">
              <a:solidFill>
                <a:srgbClr val="333333"/>
              </a:solidFill>
              <a:highlight>
                <a:srgbClr val="FFFFFF"/>
              </a:highlight>
            </a:endParaRPr>
          </a:p>
          <a:p>
            <a:pPr marL="285750" lvl="0" indent="-285750">
              <a:lnSpc>
                <a:spcPct val="150000"/>
              </a:lnSpc>
              <a:buFont typeface="Wingdings" panose="05000000000000000000" pitchFamily="2" charset="2"/>
              <a:buChar char="Ø"/>
            </a:pPr>
            <a:endParaRPr lang="en-US" sz="1400" b="1" dirty="0">
              <a:solidFill>
                <a:srgbClr val="333333"/>
              </a:solidFill>
              <a:highlight>
                <a:srgbClr val="FFFFFF"/>
              </a:highlight>
            </a:endParaRPr>
          </a:p>
          <a:p>
            <a:pPr marL="285750" lvl="0" indent="-285750">
              <a:lnSpc>
                <a:spcPct val="150000"/>
              </a:lnSpc>
              <a:buFont typeface="Wingdings" panose="05000000000000000000" pitchFamily="2" charset="2"/>
              <a:buChar char="Ø"/>
            </a:pPr>
            <a:endParaRPr lang="en-US" sz="1400" b="1" dirty="0">
              <a:solidFill>
                <a:srgbClr val="333333"/>
              </a:solidFill>
              <a:highlight>
                <a:srgbClr val="FFFFFF"/>
              </a:highlight>
            </a:endParaRPr>
          </a:p>
          <a:p>
            <a:pPr marL="285750" lvl="0" indent="-285750">
              <a:lnSpc>
                <a:spcPct val="150000"/>
              </a:lnSpc>
              <a:buFont typeface="Wingdings" panose="05000000000000000000" pitchFamily="2" charset="2"/>
              <a:buChar char="Ø"/>
            </a:pPr>
            <a:endParaRPr lang="en-US" sz="1400" b="1" dirty="0">
              <a:solidFill>
                <a:srgbClr val="333333"/>
              </a:solidFill>
              <a:highlight>
                <a:srgbClr val="FFFFFF"/>
              </a:highlight>
            </a:endParaRPr>
          </a:p>
          <a:p>
            <a:pPr marL="285750" lvl="0" indent="-285750">
              <a:lnSpc>
                <a:spcPct val="150000"/>
              </a:lnSpc>
              <a:buFont typeface="Wingdings" panose="05000000000000000000" pitchFamily="2" charset="2"/>
              <a:buChar char="Ø"/>
            </a:pPr>
            <a:endParaRPr lang="en-US" sz="1400" b="1" dirty="0">
              <a:solidFill>
                <a:srgbClr val="333333"/>
              </a:solidFill>
              <a:highlight>
                <a:srgbClr val="FFFFFF"/>
              </a:highlight>
            </a:endParaRPr>
          </a:p>
          <a:p>
            <a:pPr marL="285750" lvl="0" indent="-285750">
              <a:lnSpc>
                <a:spcPct val="150000"/>
              </a:lnSpc>
              <a:buFont typeface="Wingdings" panose="05000000000000000000" pitchFamily="2" charset="2"/>
              <a:buChar char="Ø"/>
            </a:pPr>
            <a:endParaRPr lang="en-US" sz="1400" b="1" dirty="0">
              <a:solidFill>
                <a:srgbClr val="333333"/>
              </a:solidFill>
              <a:highlight>
                <a:srgbClr val="FFFFFF"/>
              </a:highlight>
            </a:endParaRPr>
          </a:p>
          <a:p>
            <a:pPr marL="285750" lvl="0" indent="-285750">
              <a:lnSpc>
                <a:spcPct val="150000"/>
              </a:lnSpc>
              <a:buFont typeface="Wingdings" panose="05000000000000000000" pitchFamily="2" charset="2"/>
              <a:buChar char="Ø"/>
            </a:pPr>
            <a:endParaRPr lang="en-US" sz="1400" b="1" dirty="0">
              <a:solidFill>
                <a:srgbClr val="333333"/>
              </a:solidFill>
              <a:highlight>
                <a:srgbClr val="FFFFFF"/>
              </a:highlight>
            </a:endParaRPr>
          </a:p>
          <a:p>
            <a:pPr marL="0" lvl="0" indent="0">
              <a:lnSpc>
                <a:spcPct val="150000"/>
              </a:lnSpc>
              <a:buNone/>
            </a:pPr>
            <a:r>
              <a:rPr lang="en-US" sz="1400" dirty="0">
                <a:highlight>
                  <a:srgbClr val="FFFFFF"/>
                </a:highlight>
              </a:rPr>
              <a:t> It can be seen that 99% and 100% accuracy is obtained for blast and healthy leaf during training. Fig.6b. Testing Accuracy From the graph depicted in figure 6.b, it can be inferred that 90% and 86% accuracy is obtained for blast and healthy leaf during testing.</a:t>
            </a:r>
            <a:endParaRPr lang="en-US" sz="1400" b="1" dirty="0">
              <a:solidFill>
                <a:srgbClr val="333333"/>
              </a:solidFill>
              <a:highlight>
                <a:srgbClr val="FFFFFF"/>
              </a:highlight>
            </a:endParaRPr>
          </a:p>
          <a:p>
            <a:pPr marL="0" lvl="0" indent="0" algn="l" rtl="0">
              <a:lnSpc>
                <a:spcPct val="100000"/>
              </a:lnSpc>
              <a:spcBef>
                <a:spcPts val="0"/>
              </a:spcBef>
              <a:spcAft>
                <a:spcPts val="0"/>
              </a:spcAft>
              <a:buNone/>
            </a:pPr>
            <a:r>
              <a:rPr lang="en-US" sz="1400" dirty="0">
                <a:solidFill>
                  <a:srgbClr val="333333"/>
                </a:solidFill>
                <a:highlight>
                  <a:srgbClr val="FFFFFF"/>
                </a:highlight>
              </a:rPr>
              <a:t>           </a:t>
            </a:r>
          </a:p>
          <a:p>
            <a:pPr marL="0" lvl="0" indent="0" rtl="0">
              <a:lnSpc>
                <a:spcPct val="100000"/>
              </a:lnSpc>
              <a:spcBef>
                <a:spcPts val="0"/>
              </a:spcBef>
              <a:spcAft>
                <a:spcPts val="0"/>
              </a:spcAft>
              <a:buNone/>
            </a:pPr>
            <a:r>
              <a:rPr lang="en-US" sz="1400" b="1" dirty="0">
                <a:solidFill>
                  <a:srgbClr val="333333"/>
                </a:solidFill>
                <a:highlight>
                  <a:srgbClr val="FFFFFF"/>
                </a:highlight>
              </a:rPr>
              <a:t>             </a:t>
            </a:r>
            <a:endParaRPr lang="en-US" sz="1400" dirty="0">
              <a:highlight>
                <a:srgbClr val="FFFFFF"/>
              </a:highlight>
            </a:endParaRPr>
          </a:p>
          <a:p>
            <a:pPr marL="285750" lvl="0" indent="-285750" algn="l" rtl="0">
              <a:lnSpc>
                <a:spcPct val="100000"/>
              </a:lnSpc>
              <a:spcBef>
                <a:spcPts val="0"/>
              </a:spcBef>
              <a:spcAft>
                <a:spcPts val="0"/>
              </a:spcAft>
              <a:buFont typeface="Wingdings" panose="05000000000000000000" pitchFamily="2" charset="2"/>
              <a:buChar char="Ø"/>
            </a:pPr>
            <a:endParaRPr lang="en-US" sz="1400" dirty="0">
              <a:solidFill>
                <a:srgbClr val="333333"/>
              </a:solidFill>
              <a:highlight>
                <a:srgbClr val="FFFFFF"/>
              </a:highlight>
            </a:endParaRPr>
          </a:p>
          <a:p>
            <a:pPr marL="139700" lvl="0" indent="0">
              <a:lnSpc>
                <a:spcPct val="100000"/>
              </a:lnSpc>
              <a:buClr>
                <a:srgbClr val="333333"/>
              </a:buClr>
              <a:buSzPts val="1400"/>
              <a:buNone/>
            </a:pPr>
            <a:endParaRPr lang="en-US" sz="1400" dirty="0">
              <a:solidFill>
                <a:srgbClr val="333333"/>
              </a:solidFill>
              <a:highlight>
                <a:srgbClr val="FFFFFF"/>
              </a:highlight>
            </a:endParaRPr>
          </a:p>
          <a:p>
            <a:pPr marL="139700" lvl="0" indent="0">
              <a:lnSpc>
                <a:spcPct val="100000"/>
              </a:lnSpc>
              <a:buClr>
                <a:srgbClr val="333333"/>
              </a:buClr>
              <a:buSzPts val="1400"/>
              <a:buNone/>
            </a:pPr>
            <a:endParaRPr lang="en-US" sz="1400" dirty="0">
              <a:solidFill>
                <a:srgbClr val="333333"/>
              </a:solidFill>
              <a:highlight>
                <a:srgbClr val="FFFFFF"/>
              </a:highlight>
            </a:endParaRPr>
          </a:p>
        </p:txBody>
      </p:sp>
      <p:pic>
        <p:nvPicPr>
          <p:cNvPr id="3" name="Picture 2">
            <a:extLst>
              <a:ext uri="{FF2B5EF4-FFF2-40B4-BE49-F238E27FC236}">
                <a16:creationId xmlns:a16="http://schemas.microsoft.com/office/drawing/2014/main" id="{DE4703E1-6F5B-4D1B-8AE5-2EE0B94A506B}"/>
              </a:ext>
            </a:extLst>
          </p:cNvPr>
          <p:cNvPicPr>
            <a:picLocks noChangeAspect="1"/>
          </p:cNvPicPr>
          <p:nvPr/>
        </p:nvPicPr>
        <p:blipFill rotWithShape="1">
          <a:blip r:embed="rId3"/>
          <a:srcRect l="16759" t="44934" r="53113" b="22185"/>
          <a:stretch/>
        </p:blipFill>
        <p:spPr>
          <a:xfrm>
            <a:off x="672137" y="2122006"/>
            <a:ext cx="2593428" cy="1592117"/>
          </a:xfrm>
          <a:prstGeom prst="rect">
            <a:avLst/>
          </a:prstGeom>
        </p:spPr>
      </p:pic>
      <p:pic>
        <p:nvPicPr>
          <p:cNvPr id="5" name="Picture 4">
            <a:extLst>
              <a:ext uri="{FF2B5EF4-FFF2-40B4-BE49-F238E27FC236}">
                <a16:creationId xmlns:a16="http://schemas.microsoft.com/office/drawing/2014/main" id="{A1330724-AF60-44D8-B654-1D745395709B}"/>
              </a:ext>
            </a:extLst>
          </p:cNvPr>
          <p:cNvPicPr>
            <a:picLocks noChangeAspect="1"/>
          </p:cNvPicPr>
          <p:nvPr/>
        </p:nvPicPr>
        <p:blipFill rotWithShape="1">
          <a:blip r:embed="rId4"/>
          <a:srcRect l="18666" t="56148" r="58667" b="6223"/>
          <a:stretch/>
        </p:blipFill>
        <p:spPr>
          <a:xfrm>
            <a:off x="3099352" y="1992233"/>
            <a:ext cx="1982881" cy="1851661"/>
          </a:xfrm>
          <a:prstGeom prst="rect">
            <a:avLst/>
          </a:prstGeom>
        </p:spPr>
      </p:pic>
      <p:pic>
        <p:nvPicPr>
          <p:cNvPr id="7" name="Picture 6">
            <a:extLst>
              <a:ext uri="{FF2B5EF4-FFF2-40B4-BE49-F238E27FC236}">
                <a16:creationId xmlns:a16="http://schemas.microsoft.com/office/drawing/2014/main" id="{17F2AAD8-084D-4200-9BD8-36B3FA66C41A}"/>
              </a:ext>
            </a:extLst>
          </p:cNvPr>
          <p:cNvPicPr>
            <a:picLocks noChangeAspect="1"/>
          </p:cNvPicPr>
          <p:nvPr/>
        </p:nvPicPr>
        <p:blipFill rotWithShape="1">
          <a:blip r:embed="rId3"/>
          <a:srcRect l="48167" t="28148" r="29166" b="35852"/>
          <a:stretch/>
        </p:blipFill>
        <p:spPr>
          <a:xfrm>
            <a:off x="5748792" y="2122006"/>
            <a:ext cx="1924801" cy="17195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9c2207dd1_0_6"/>
          <p:cNvSpPr txBox="1">
            <a:spLocks noGrp="1"/>
          </p:cNvSpPr>
          <p:nvPr>
            <p:ph type="title"/>
          </p:nvPr>
        </p:nvSpPr>
        <p:spPr>
          <a:xfrm>
            <a:off x="672187" y="575548"/>
            <a:ext cx="7505700" cy="52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100" b="1" dirty="0"/>
              <a:t>Conclusion &amp; Future Works</a:t>
            </a:r>
            <a:endParaRPr sz="3100" b="1" dirty="0"/>
          </a:p>
          <a:p>
            <a:pPr marL="0" lvl="0" indent="0" algn="l" rtl="0">
              <a:spcBef>
                <a:spcPts val="0"/>
              </a:spcBef>
              <a:spcAft>
                <a:spcPts val="0"/>
              </a:spcAft>
              <a:buNone/>
            </a:pPr>
            <a:endParaRPr dirty="0"/>
          </a:p>
        </p:txBody>
      </p:sp>
      <p:sp>
        <p:nvSpPr>
          <p:cNvPr id="190" name="Google Shape;190;g119c2207dd1_0_6"/>
          <p:cNvSpPr txBox="1">
            <a:spLocks noGrp="1"/>
          </p:cNvSpPr>
          <p:nvPr>
            <p:ph type="body" idx="1"/>
          </p:nvPr>
        </p:nvSpPr>
        <p:spPr>
          <a:xfrm>
            <a:off x="751700" y="1263825"/>
            <a:ext cx="7505700" cy="2703876"/>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sz="1400" dirty="0"/>
              <a:t>Image </a:t>
            </a:r>
            <a:r>
              <a:rPr lang="en-US" sz="1400" dirty="0"/>
              <a:t>Acquisition</a:t>
            </a:r>
            <a:r>
              <a:rPr lang="en" sz="1400" dirty="0"/>
              <a:t> -&gt; Image Pre-processing -&gt; Image Segmentation  -&gt; Feat</a:t>
            </a:r>
            <a:r>
              <a:rPr lang="en-US" sz="1400" dirty="0" err="1"/>
              <a:t>ure</a:t>
            </a:r>
            <a:r>
              <a:rPr lang="en-US" sz="1400"/>
              <a:t> Extraction </a:t>
            </a:r>
            <a:r>
              <a:rPr lang="en-US" sz="1400" dirty="0"/>
              <a:t>-&gt; Classification - &gt; Results</a:t>
            </a:r>
            <a:endParaRPr sz="1400" dirty="0"/>
          </a:p>
          <a:p>
            <a:pPr marL="457200" lvl="0" indent="-311150" algn="l" rtl="0">
              <a:lnSpc>
                <a:spcPct val="200000"/>
              </a:lnSpc>
              <a:spcBef>
                <a:spcPts val="0"/>
              </a:spcBef>
              <a:spcAft>
                <a:spcPts val="0"/>
              </a:spcAft>
              <a:buSzPts val="1300"/>
              <a:buChar char="●"/>
            </a:pPr>
            <a:r>
              <a:rPr lang="en" sz="1400" dirty="0"/>
              <a:t>Helpful for </a:t>
            </a:r>
            <a:r>
              <a:rPr lang="en-US" sz="1400" dirty="0"/>
              <a:t>the farmers to detect diseases earlier and to take necessary steps for prevention</a:t>
            </a:r>
            <a:endParaRPr sz="1400" dirty="0"/>
          </a:p>
          <a:p>
            <a:pPr lvl="0">
              <a:lnSpc>
                <a:spcPct val="200000"/>
              </a:lnSpc>
            </a:pPr>
            <a:r>
              <a:rPr lang="en" sz="1400" dirty="0"/>
              <a:t>Still there </a:t>
            </a:r>
            <a:r>
              <a:rPr lang="en-US" sz="1400" dirty="0"/>
              <a:t>are</a:t>
            </a:r>
            <a:r>
              <a:rPr lang="en" sz="1400" dirty="0"/>
              <a:t> no perfect screening tools for </a:t>
            </a:r>
            <a:r>
              <a:rPr lang="en-US" sz="1400" dirty="0"/>
              <a:t>the Detection</a:t>
            </a:r>
            <a:r>
              <a:rPr lang="en" sz="1400" dirty="0"/>
              <a:t> </a:t>
            </a:r>
            <a:r>
              <a:rPr lang="en-US" sz="1400" dirty="0"/>
              <a:t>of Rice Blast Disease</a:t>
            </a:r>
            <a:endParaRPr sz="1400" dirty="0"/>
          </a:p>
          <a:p>
            <a:pPr marL="457200" lvl="0" indent="-311150" algn="l" rtl="0">
              <a:lnSpc>
                <a:spcPct val="200000"/>
              </a:lnSpc>
              <a:spcBef>
                <a:spcPts val="0"/>
              </a:spcBef>
              <a:spcAft>
                <a:spcPts val="0"/>
              </a:spcAft>
              <a:buSzPts val="1300"/>
              <a:buChar char="●"/>
            </a:pPr>
            <a:r>
              <a:rPr lang="en" sz="1400" dirty="0"/>
              <a:t>In </a:t>
            </a:r>
            <a:r>
              <a:rPr lang="en-US" sz="1400" dirty="0"/>
              <a:t>the </a:t>
            </a:r>
            <a:r>
              <a:rPr lang="en" sz="1400" dirty="0"/>
              <a:t>future, more images with high pixels are required by the authors to improve the existing model. </a:t>
            </a:r>
            <a:endParaRPr sz="1400"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542</Words>
  <PresentationFormat>On-screen Show (16:9)</PresentationFormat>
  <Paragraphs>50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Nunito</vt:lpstr>
      <vt:lpstr>Wingdings</vt:lpstr>
      <vt:lpstr>Shift</vt:lpstr>
      <vt:lpstr>PowerPoint Presentation</vt:lpstr>
      <vt:lpstr>Introduction</vt:lpstr>
      <vt:lpstr>Data Collection</vt:lpstr>
      <vt:lpstr>Data Preprocessing</vt:lpstr>
      <vt:lpstr>Classifications</vt:lpstr>
      <vt:lpstr>Experimental Result</vt:lpstr>
      <vt:lpstr>Conclusion &amp; 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Sakib Rokoni 23273004</dc:creator>
  <dcterms:modified xsi:type="dcterms:W3CDTF">2023-11-18T09:56:08Z</dcterms:modified>
</cp:coreProperties>
</file>