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7" r:id="rId6"/>
    <p:sldId id="262" r:id="rId7"/>
    <p:sldId id="263" r:id="rId8"/>
    <p:sldId id="264" r:id="rId9"/>
    <p:sldId id="265" r:id="rId10"/>
    <p:sldId id="266"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XwyO7YZn17nK/TnUx3I5s4OmY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4" d="100"/>
          <a:sy n="84" d="100"/>
        </p:scale>
        <p:origin x="796"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9443470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9443470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9c2207d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9c2207d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42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9443470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9443470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9a6ec39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9a6ec39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914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9a7e628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9a7e62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9c2207d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9c2207d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9c2207d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9c2207d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6"/>
          <p:cNvGrpSpPr/>
          <p:nvPr/>
        </p:nvGrpSpPr>
        <p:grpSpPr>
          <a:xfrm>
            <a:off x="255200" y="592"/>
            <a:ext cx="2250363" cy="1044300"/>
            <a:chOff x="255200" y="592"/>
            <a:chExt cx="2250363" cy="1044300"/>
          </a:xfrm>
        </p:grpSpPr>
        <p:sp>
          <p:nvSpPr>
            <p:cNvPr id="15" name="Google Shape;15;p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6"/>
          <p:cNvGrpSpPr/>
          <p:nvPr/>
        </p:nvGrpSpPr>
        <p:grpSpPr>
          <a:xfrm>
            <a:off x="905395" y="592"/>
            <a:ext cx="2250363" cy="1044300"/>
            <a:chOff x="905395" y="592"/>
            <a:chExt cx="2250363" cy="1044300"/>
          </a:xfrm>
        </p:grpSpPr>
        <p:sp>
          <p:nvSpPr>
            <p:cNvPr id="19" name="Google Shape;19;p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6"/>
          <p:cNvGrpSpPr/>
          <p:nvPr/>
        </p:nvGrpSpPr>
        <p:grpSpPr>
          <a:xfrm>
            <a:off x="7057468" y="5088"/>
            <a:ext cx="1851281" cy="752108"/>
            <a:chOff x="6917201" y="0"/>
            <a:chExt cx="2227776" cy="863400"/>
          </a:xfrm>
        </p:grpSpPr>
        <p:sp>
          <p:nvSpPr>
            <p:cNvPr id="23" name="Google Shape;23;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6"/>
          <p:cNvGrpSpPr/>
          <p:nvPr/>
        </p:nvGrpSpPr>
        <p:grpSpPr>
          <a:xfrm>
            <a:off x="6553032" y="4217852"/>
            <a:ext cx="2389067" cy="925737"/>
            <a:chOff x="6917201" y="0"/>
            <a:chExt cx="2227776" cy="863400"/>
          </a:xfrm>
        </p:grpSpPr>
        <p:sp>
          <p:nvSpPr>
            <p:cNvPr id="27" name="Google Shape;27;p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6"/>
          <p:cNvGrpSpPr/>
          <p:nvPr/>
        </p:nvGrpSpPr>
        <p:grpSpPr>
          <a:xfrm>
            <a:off x="199149" y="4055652"/>
            <a:ext cx="2795413" cy="1083308"/>
            <a:chOff x="6917201" y="0"/>
            <a:chExt cx="2227776" cy="863400"/>
          </a:xfrm>
        </p:grpSpPr>
        <p:sp>
          <p:nvSpPr>
            <p:cNvPr id="31" name="Google Shape;31;p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6"/>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6"/>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5"/>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5"/>
          <p:cNvGrpSpPr/>
          <p:nvPr/>
        </p:nvGrpSpPr>
        <p:grpSpPr>
          <a:xfrm>
            <a:off x="5959222" y="4119576"/>
            <a:ext cx="2520951" cy="1024165"/>
            <a:chOff x="6917201" y="0"/>
            <a:chExt cx="2227776" cy="863400"/>
          </a:xfrm>
        </p:grpSpPr>
        <p:sp>
          <p:nvSpPr>
            <p:cNvPr id="112" name="Google Shape;112;p1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5"/>
          <p:cNvGrpSpPr/>
          <p:nvPr/>
        </p:nvGrpSpPr>
        <p:grpSpPr>
          <a:xfrm>
            <a:off x="199149" y="2"/>
            <a:ext cx="2795413" cy="1083308"/>
            <a:chOff x="6917201" y="0"/>
            <a:chExt cx="2227776" cy="863400"/>
          </a:xfrm>
        </p:grpSpPr>
        <p:sp>
          <p:nvSpPr>
            <p:cNvPr id="116" name="Google Shape;116;p1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5"/>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5"/>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8"/>
          <p:cNvGrpSpPr/>
          <p:nvPr/>
        </p:nvGrpSpPr>
        <p:grpSpPr>
          <a:xfrm>
            <a:off x="5594191" y="3961115"/>
            <a:ext cx="2910144" cy="1182340"/>
            <a:chOff x="6917201" y="0"/>
            <a:chExt cx="2227776" cy="863400"/>
          </a:xfrm>
        </p:grpSpPr>
        <p:sp>
          <p:nvSpPr>
            <p:cNvPr id="47" name="Google Shape;47;p8"/>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8"/>
          <p:cNvGrpSpPr/>
          <p:nvPr/>
        </p:nvGrpSpPr>
        <p:grpSpPr>
          <a:xfrm>
            <a:off x="199149" y="2"/>
            <a:ext cx="2795413" cy="1083308"/>
            <a:chOff x="6917201" y="0"/>
            <a:chExt cx="2227776" cy="863400"/>
          </a:xfrm>
        </p:grpSpPr>
        <p:sp>
          <p:nvSpPr>
            <p:cNvPr id="51" name="Google Shape;51;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9"/>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9"/>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1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11"/>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12"/>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12"/>
          <p:cNvGrpSpPr/>
          <p:nvPr/>
        </p:nvGrpSpPr>
        <p:grpSpPr>
          <a:xfrm>
            <a:off x="255991" y="-118"/>
            <a:ext cx="2251347" cy="1043408"/>
            <a:chOff x="3961956" y="4383950"/>
            <a:chExt cx="1160548" cy="548700"/>
          </a:xfrm>
        </p:grpSpPr>
        <p:sp>
          <p:nvSpPr>
            <p:cNvPr id="81" name="Google Shape;81;p12"/>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2"/>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2"/>
          <p:cNvGrpSpPr/>
          <p:nvPr/>
        </p:nvGrpSpPr>
        <p:grpSpPr>
          <a:xfrm>
            <a:off x="34934" y="4522125"/>
            <a:ext cx="1593305" cy="617072"/>
            <a:chOff x="6917201" y="0"/>
            <a:chExt cx="2227776" cy="863400"/>
          </a:xfrm>
        </p:grpSpPr>
        <p:sp>
          <p:nvSpPr>
            <p:cNvPr id="86" name="Google Shape;86;p12"/>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2"/>
          <p:cNvGrpSpPr/>
          <p:nvPr/>
        </p:nvGrpSpPr>
        <p:grpSpPr>
          <a:xfrm>
            <a:off x="5886353" y="1243"/>
            <a:ext cx="3257454" cy="1261514"/>
            <a:chOff x="6917201" y="0"/>
            <a:chExt cx="2227776" cy="863400"/>
          </a:xfrm>
        </p:grpSpPr>
        <p:sp>
          <p:nvSpPr>
            <p:cNvPr id="90" name="Google Shape;90;p1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12"/>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13"/>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13"/>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5"/>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9443470c9_0_0"/>
          <p:cNvSpPr txBox="1"/>
          <p:nvPr/>
        </p:nvSpPr>
        <p:spPr>
          <a:xfrm>
            <a:off x="2990850" y="2244600"/>
            <a:ext cx="2372700" cy="6543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800" b="1" dirty="0">
                <a:solidFill>
                  <a:schemeClr val="dk2"/>
                </a:solidFill>
                <a:latin typeface="Calibri"/>
                <a:ea typeface="Calibri"/>
                <a:cs typeface="Calibri"/>
                <a:sym typeface="Calibri"/>
              </a:rPr>
              <a:t>Presented by</a:t>
            </a:r>
            <a:endParaRPr sz="1800" b="1" dirty="0">
              <a:solidFill>
                <a:schemeClr val="dk2"/>
              </a:solidFill>
              <a:latin typeface="Calibri"/>
              <a:ea typeface="Calibri"/>
              <a:cs typeface="Calibri"/>
              <a:sym typeface="Calibri"/>
            </a:endParaRPr>
          </a:p>
          <a:p>
            <a:pPr marL="0" lvl="0" indent="0" algn="l" rtl="0">
              <a:lnSpc>
                <a:spcPct val="100000"/>
              </a:lnSpc>
              <a:spcBef>
                <a:spcPts val="1200"/>
              </a:spcBef>
              <a:spcAft>
                <a:spcPts val="0"/>
              </a:spcAft>
              <a:buNone/>
            </a:pPr>
            <a:endParaRPr sz="1600" dirty="0">
              <a:solidFill>
                <a:schemeClr val="dk2"/>
              </a:solidFill>
              <a:latin typeface="Calibri"/>
              <a:ea typeface="Calibri"/>
              <a:cs typeface="Calibri"/>
              <a:sym typeface="Calibri"/>
            </a:endParaRPr>
          </a:p>
          <a:p>
            <a:pPr marL="0" lvl="0" indent="0" algn="ctr" rtl="0">
              <a:lnSpc>
                <a:spcPct val="100000"/>
              </a:lnSpc>
              <a:spcBef>
                <a:spcPts val="1200"/>
              </a:spcBef>
              <a:spcAft>
                <a:spcPts val="0"/>
              </a:spcAft>
              <a:buNone/>
            </a:pPr>
            <a:endParaRPr sz="1600" dirty="0">
              <a:solidFill>
                <a:schemeClr val="dk2"/>
              </a:solidFill>
              <a:latin typeface="Calibri"/>
              <a:ea typeface="Calibri"/>
              <a:cs typeface="Calibri"/>
              <a:sym typeface="Calibri"/>
            </a:endParaRPr>
          </a:p>
        </p:txBody>
      </p:sp>
      <p:sp>
        <p:nvSpPr>
          <p:cNvPr id="129" name="Google Shape;129;g119443470c9_0_0"/>
          <p:cNvSpPr txBox="1"/>
          <p:nvPr/>
        </p:nvSpPr>
        <p:spPr>
          <a:xfrm>
            <a:off x="2596050" y="3033450"/>
            <a:ext cx="3162300" cy="738633"/>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dirty="0">
                <a:solidFill>
                  <a:schemeClr val="dk2"/>
                </a:solidFill>
                <a:latin typeface="Calibri"/>
                <a:ea typeface="Calibri"/>
                <a:cs typeface="Calibri"/>
                <a:sym typeface="Calibri"/>
              </a:rPr>
              <a:t>Sakib Rokoni</a:t>
            </a:r>
          </a:p>
          <a:p>
            <a:pPr lvl="0" algn="ctr"/>
            <a:r>
              <a:rPr lang="en" sz="1800" dirty="0">
                <a:solidFill>
                  <a:schemeClr val="dk2"/>
                </a:solidFill>
                <a:latin typeface="Calibri"/>
                <a:ea typeface="Calibri"/>
                <a:cs typeface="Calibri"/>
                <a:sym typeface="Calibri"/>
              </a:rPr>
              <a:t>ID: 23273004</a:t>
            </a:r>
          </a:p>
        </p:txBody>
      </p:sp>
      <p:sp>
        <p:nvSpPr>
          <p:cNvPr id="130" name="Google Shape;130;g119443470c9_0_0"/>
          <p:cNvSpPr txBox="1"/>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000">
                <a:solidFill>
                  <a:schemeClr val="dk2"/>
                </a:solidFill>
                <a:latin typeface="Nunito"/>
                <a:ea typeface="Nunito"/>
                <a:cs typeface="Nunito"/>
                <a:sym typeface="Nunito"/>
              </a:rPr>
              <a:t>1</a:t>
            </a:fld>
            <a:endParaRPr sz="1000">
              <a:solidFill>
                <a:schemeClr val="dk2"/>
              </a:solidFill>
              <a:latin typeface="Nunito"/>
              <a:ea typeface="Nunito"/>
              <a:cs typeface="Nunito"/>
              <a:sym typeface="Nunito"/>
            </a:endParaRPr>
          </a:p>
        </p:txBody>
      </p:sp>
      <p:sp>
        <p:nvSpPr>
          <p:cNvPr id="131" name="Google Shape;131;g119443470c9_0_0"/>
          <p:cNvSpPr txBox="1"/>
          <p:nvPr/>
        </p:nvSpPr>
        <p:spPr>
          <a:xfrm>
            <a:off x="343500" y="1032862"/>
            <a:ext cx="8457000" cy="1077188"/>
          </a:xfrm>
          <a:prstGeom prst="rect">
            <a:avLst/>
          </a:prstGeom>
          <a:noFill/>
          <a:ln>
            <a:noFill/>
          </a:ln>
        </p:spPr>
        <p:txBody>
          <a:bodyPr spcFirstLastPara="1" wrap="square" lIns="91425" tIns="91425" rIns="91425" bIns="91425" anchor="t" anchorCtr="0">
            <a:spAutoFit/>
          </a:bodyPr>
          <a:lstStyle/>
          <a:p>
            <a:pPr lvl="0" algn="ctr"/>
            <a:r>
              <a:rPr lang="en" sz="2900" b="1" dirty="0">
                <a:solidFill>
                  <a:schemeClr val="dk2"/>
                </a:solidFill>
                <a:latin typeface="Nunito"/>
                <a:ea typeface="Nunito"/>
                <a:cs typeface="Nunito"/>
                <a:sym typeface="Nunito"/>
              </a:rPr>
              <a:t>Machine Learning based Classification Model for </a:t>
            </a:r>
            <a:r>
              <a:rPr lang="en-US" sz="2900" b="1" dirty="0">
                <a:solidFill>
                  <a:schemeClr val="dk2"/>
                </a:solidFill>
                <a:latin typeface="Nunito"/>
                <a:ea typeface="Nunito"/>
                <a:cs typeface="Nunito"/>
                <a:sym typeface="Nunito"/>
              </a:rPr>
              <a:t>Depression Detection</a:t>
            </a:r>
            <a:endParaRPr sz="2800" b="1" dirty="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9c2207dd1_0_6"/>
          <p:cNvSpPr txBox="1">
            <a:spLocks noGrp="1"/>
          </p:cNvSpPr>
          <p:nvPr>
            <p:ph type="title"/>
          </p:nvPr>
        </p:nvSpPr>
        <p:spPr>
          <a:xfrm>
            <a:off x="751700" y="432425"/>
            <a:ext cx="7505700" cy="52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Reference</a:t>
            </a:r>
            <a:endParaRPr dirty="0"/>
          </a:p>
          <a:p>
            <a:pPr marL="0" lvl="0" indent="0" algn="l" rtl="0">
              <a:spcBef>
                <a:spcPts val="0"/>
              </a:spcBef>
              <a:spcAft>
                <a:spcPts val="0"/>
              </a:spcAft>
              <a:buNone/>
            </a:pPr>
            <a:endParaRPr dirty="0"/>
          </a:p>
        </p:txBody>
      </p:sp>
      <p:sp>
        <p:nvSpPr>
          <p:cNvPr id="190" name="Google Shape;190;g119c2207dd1_0_6"/>
          <p:cNvSpPr txBox="1">
            <a:spLocks noGrp="1"/>
          </p:cNvSpPr>
          <p:nvPr>
            <p:ph type="body" idx="1"/>
          </p:nvPr>
        </p:nvSpPr>
        <p:spPr>
          <a:xfrm>
            <a:off x="751700" y="1263824"/>
            <a:ext cx="7505700" cy="3316643"/>
          </a:xfrm>
          <a:prstGeom prst="rect">
            <a:avLst/>
          </a:prstGeom>
        </p:spPr>
        <p:txBody>
          <a:bodyPr spcFirstLastPara="1" wrap="square" lIns="91425" tIns="91425" rIns="91425" bIns="91425" anchor="t" anchorCtr="0">
            <a:normAutofit fontScale="47500" lnSpcReduction="20000"/>
          </a:bodyPr>
          <a:lstStyle/>
          <a:p>
            <a:pPr marL="488950" indent="-342900">
              <a:lnSpc>
                <a:spcPct val="200000"/>
              </a:lnSpc>
              <a:buFont typeface="+mj-lt"/>
              <a:buAutoNum type="arabicPeriod"/>
            </a:pPr>
            <a:r>
              <a:rPr lang="en-US" sz="2900" dirty="0"/>
              <a:t>Priya, Anu, Shruti Garg, and Neha </a:t>
            </a:r>
            <a:r>
              <a:rPr lang="en-US" sz="2900" dirty="0" err="1"/>
              <a:t>Prerna</a:t>
            </a:r>
            <a:r>
              <a:rPr lang="en-US" sz="2900" dirty="0"/>
              <a:t> </a:t>
            </a:r>
            <a:r>
              <a:rPr lang="en-US" sz="2900" dirty="0" err="1"/>
              <a:t>Tigga</a:t>
            </a:r>
            <a:r>
              <a:rPr lang="en-US" sz="2900" dirty="0"/>
              <a:t>. "Predicting anxiety, depression and stress in modern life using machine learning algorithms." </a:t>
            </a:r>
            <a:r>
              <a:rPr lang="en-US" sz="2900" i="1" dirty="0"/>
              <a:t>Procedia Computer Science</a:t>
            </a:r>
            <a:r>
              <a:rPr lang="en-US" sz="2900" dirty="0"/>
              <a:t> 167 (2020): 1258-1267.</a:t>
            </a:r>
          </a:p>
          <a:p>
            <a:pPr marL="488950" indent="-342900">
              <a:lnSpc>
                <a:spcPct val="200000"/>
              </a:lnSpc>
              <a:buFont typeface="+mj-lt"/>
              <a:buAutoNum type="arabicPeriod"/>
            </a:pPr>
            <a:r>
              <a:rPr lang="en-US" sz="2900" dirty="0" err="1"/>
              <a:t>Mulay</a:t>
            </a:r>
            <a:r>
              <a:rPr lang="en-US" sz="2900" dirty="0"/>
              <a:t>, </a:t>
            </a:r>
            <a:r>
              <a:rPr lang="en-US" sz="2900" dirty="0" err="1"/>
              <a:t>Akshada</a:t>
            </a:r>
            <a:r>
              <a:rPr lang="en-US" sz="2900" dirty="0"/>
              <a:t>, </a:t>
            </a:r>
            <a:r>
              <a:rPr lang="en-US" sz="2900" dirty="0" err="1"/>
              <a:t>Anagha</a:t>
            </a:r>
            <a:r>
              <a:rPr lang="en-US" sz="2900" dirty="0"/>
              <a:t> </a:t>
            </a:r>
            <a:r>
              <a:rPr lang="en-US" sz="2900" dirty="0" err="1"/>
              <a:t>Dhekne</a:t>
            </a:r>
            <a:r>
              <a:rPr lang="en-US" sz="2900" dirty="0"/>
              <a:t>, </a:t>
            </a:r>
            <a:r>
              <a:rPr lang="en-US" sz="2900" dirty="0" err="1"/>
              <a:t>Rasi</a:t>
            </a:r>
            <a:r>
              <a:rPr lang="en-US" sz="2900" dirty="0"/>
              <a:t> </a:t>
            </a:r>
            <a:r>
              <a:rPr lang="en-US" sz="2900" dirty="0" err="1"/>
              <a:t>Wani</a:t>
            </a:r>
            <a:r>
              <a:rPr lang="en-US" sz="2900" dirty="0"/>
              <a:t>, Shivani Kadam, </a:t>
            </a:r>
            <a:r>
              <a:rPr lang="en-US" sz="2900" dirty="0" err="1"/>
              <a:t>Pranjali</a:t>
            </a:r>
            <a:r>
              <a:rPr lang="en-US" sz="2900" dirty="0"/>
              <a:t> Deshpande, and </a:t>
            </a:r>
            <a:r>
              <a:rPr lang="en-US" sz="2900" dirty="0" err="1"/>
              <a:t>Pritish</a:t>
            </a:r>
            <a:r>
              <a:rPr lang="en-US" sz="2900" dirty="0"/>
              <a:t> Deshpande. "Automatic depression level detection through visual input." In </a:t>
            </a:r>
            <a:r>
              <a:rPr lang="en-US" sz="2900" i="1" dirty="0"/>
              <a:t>2020 Fourth World Conference on Smart Trends in Systems, Security and Sustainability (WorldS4)</a:t>
            </a:r>
            <a:r>
              <a:rPr lang="en-US" sz="2900" dirty="0"/>
              <a:t>, pp. 19-22. IEEE, 2020.</a:t>
            </a:r>
          </a:p>
          <a:p>
            <a:pPr marL="488950" indent="-342900">
              <a:lnSpc>
                <a:spcPct val="200000"/>
              </a:lnSpc>
              <a:buFont typeface="+mj-lt"/>
              <a:buAutoNum type="arabicPeriod"/>
            </a:pPr>
            <a:r>
              <a:rPr lang="en-US" sz="2900" dirty="0"/>
              <a:t>Institute of Health Metrics and Evaluation. Global Health Data Exchange (</a:t>
            </a:r>
            <a:r>
              <a:rPr lang="en-US" sz="2900" dirty="0" err="1"/>
              <a:t>GHDx</a:t>
            </a:r>
            <a:r>
              <a:rPr lang="en-US" sz="2900" dirty="0"/>
              <a:t>).</a:t>
            </a:r>
          </a:p>
          <a:p>
            <a:pPr marL="488950" indent="-342900">
              <a:lnSpc>
                <a:spcPct val="200000"/>
              </a:lnSpc>
              <a:buFont typeface="+mj-lt"/>
              <a:buAutoNum type="arabicPeriod"/>
            </a:pPr>
            <a:endParaRPr lang="en-US" dirty="0"/>
          </a:p>
        </p:txBody>
      </p:sp>
    </p:spTree>
    <p:extLst>
      <p:ext uri="{BB962C8B-B14F-4D97-AF65-F5344CB8AC3E}">
        <p14:creationId xmlns:p14="http://schemas.microsoft.com/office/powerpoint/2010/main" val="164450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19443470c9_0_5"/>
          <p:cNvSpPr txBox="1">
            <a:spLocks noGrp="1"/>
          </p:cNvSpPr>
          <p:nvPr>
            <p:ph type="title"/>
          </p:nvPr>
        </p:nvSpPr>
        <p:spPr>
          <a:xfrm>
            <a:off x="819150" y="692700"/>
            <a:ext cx="7505700" cy="498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Introduction</a:t>
            </a:r>
            <a:endParaRPr b="1" dirty="0"/>
          </a:p>
        </p:txBody>
      </p:sp>
      <p:sp>
        <p:nvSpPr>
          <p:cNvPr id="138" name="Google Shape;138;g119443470c9_0_5"/>
          <p:cNvSpPr txBox="1">
            <a:spLocks noGrp="1"/>
          </p:cNvSpPr>
          <p:nvPr>
            <p:ph type="body" idx="1"/>
          </p:nvPr>
        </p:nvSpPr>
        <p:spPr>
          <a:xfrm>
            <a:off x="819150" y="1409500"/>
            <a:ext cx="7505700" cy="3029100"/>
          </a:xfrm>
          <a:prstGeom prst="rect">
            <a:avLst/>
          </a:prstGeom>
        </p:spPr>
        <p:txBody>
          <a:bodyPr spcFirstLastPara="1" wrap="square" lIns="91425" tIns="91425" rIns="91425" bIns="91425" anchor="t" anchorCtr="0">
            <a:noAutofit/>
          </a:bodyPr>
          <a:lstStyle/>
          <a:p>
            <a:pPr marL="0" lvl="0" indent="0">
              <a:lnSpc>
                <a:spcPct val="100000"/>
              </a:lnSpc>
              <a:buNone/>
            </a:pPr>
            <a:r>
              <a:rPr lang="en" sz="1400" dirty="0"/>
              <a:t>What is </a:t>
            </a:r>
            <a:r>
              <a:rPr lang="en-US" sz="1400" dirty="0"/>
              <a:t>Depression</a:t>
            </a:r>
            <a:r>
              <a:rPr lang="en" sz="1400" dirty="0"/>
              <a:t>?</a:t>
            </a:r>
            <a:endParaRPr sz="1400" dirty="0"/>
          </a:p>
          <a:p>
            <a:pPr lvl="0" indent="-317500">
              <a:lnSpc>
                <a:spcPct val="100000"/>
              </a:lnSpc>
              <a:buSzPts val="1400"/>
            </a:pPr>
            <a:r>
              <a:rPr lang="en-US" sz="1400" dirty="0">
                <a:solidFill>
                  <a:srgbClr val="333333"/>
                </a:solidFill>
              </a:rPr>
              <a:t>Depression is a severe mental condition that may cause people to experience continuous shifts in mood and feelings of disappointment.</a:t>
            </a:r>
            <a:endParaRPr sz="1400" dirty="0">
              <a:solidFill>
                <a:srgbClr val="333333"/>
              </a:solidFill>
              <a:highlight>
                <a:srgbClr val="FFFFFF"/>
              </a:highlight>
            </a:endParaRPr>
          </a:p>
          <a:p>
            <a:pPr lvl="0" indent="-317500">
              <a:lnSpc>
                <a:spcPct val="100000"/>
              </a:lnSpc>
              <a:buClr>
                <a:srgbClr val="333333"/>
              </a:buClr>
              <a:buSzPts val="1400"/>
            </a:pPr>
            <a:r>
              <a:rPr lang="en-US" sz="1400" dirty="0">
                <a:solidFill>
                  <a:srgbClr val="333333"/>
                </a:solidFill>
              </a:rPr>
              <a:t>It is now recognized as a disease that may cause death on a global scale.</a:t>
            </a:r>
            <a:endParaRPr sz="1400" dirty="0">
              <a:solidFill>
                <a:srgbClr val="333333"/>
              </a:solidFill>
              <a:highlight>
                <a:srgbClr val="FFFFFF"/>
              </a:highlight>
            </a:endParaRPr>
          </a:p>
          <a:p>
            <a:pPr lvl="0" indent="-317500">
              <a:lnSpc>
                <a:spcPct val="100000"/>
              </a:lnSpc>
              <a:buClr>
                <a:srgbClr val="333333"/>
              </a:buClr>
              <a:buSzPts val="1400"/>
            </a:pPr>
            <a:r>
              <a:rPr lang="en-US" sz="1400" dirty="0">
                <a:solidFill>
                  <a:srgbClr val="333333"/>
                </a:solidFill>
              </a:rPr>
              <a:t>An estimated 3.8% of the worldwide population suffers from depression.</a:t>
            </a:r>
          </a:p>
          <a:p>
            <a:pPr lvl="0" indent="-317500">
              <a:lnSpc>
                <a:spcPct val="100000"/>
              </a:lnSpc>
              <a:buClr>
                <a:srgbClr val="333333"/>
              </a:buClr>
              <a:buSzPts val="1400"/>
            </a:pPr>
            <a:r>
              <a:rPr lang="en-US" sz="1400" dirty="0">
                <a:solidFill>
                  <a:srgbClr val="333333"/>
                </a:solidFill>
              </a:rPr>
              <a:t>Somewhere approximately 280 million individuals suffer from depression. [3]</a:t>
            </a:r>
            <a:endParaRPr sz="1400" dirty="0">
              <a:solidFill>
                <a:srgbClr val="333333"/>
              </a:solidFill>
              <a:highlight>
                <a:srgbClr val="FFFFFF"/>
              </a:highlight>
            </a:endParaRPr>
          </a:p>
          <a:p>
            <a:pPr marL="0" lvl="0" indent="0" algn="l" rtl="0">
              <a:lnSpc>
                <a:spcPct val="100000"/>
              </a:lnSpc>
              <a:spcBef>
                <a:spcPts val="1000"/>
              </a:spcBef>
              <a:spcAft>
                <a:spcPts val="0"/>
              </a:spcAft>
              <a:buNone/>
            </a:pPr>
            <a:r>
              <a:rPr lang="en" sz="1400" b="1" dirty="0"/>
              <a:t>Existing Methods</a:t>
            </a:r>
            <a:endParaRPr sz="1400" b="1" dirty="0"/>
          </a:p>
          <a:p>
            <a:pPr lvl="0" indent="-317500">
              <a:lnSpc>
                <a:spcPct val="100000"/>
              </a:lnSpc>
              <a:buClr>
                <a:srgbClr val="333333"/>
              </a:buClr>
              <a:buSzPts val="1400"/>
            </a:pPr>
            <a:r>
              <a:rPr lang="en-US" dirty="0"/>
              <a:t>The </a:t>
            </a:r>
            <a:r>
              <a:rPr lang="en-US" b="1" dirty="0"/>
              <a:t>BDI-II</a:t>
            </a:r>
            <a:r>
              <a:rPr lang="en-US" dirty="0"/>
              <a:t> was a 1996 revision of the BDI, developed in response to the American Psychiatric Association's publication of the Diagnostic and Statistical Manual of Mental Disorders</a:t>
            </a:r>
          </a:p>
          <a:p>
            <a:pPr lvl="0" indent="-317500">
              <a:lnSpc>
                <a:spcPct val="100000"/>
              </a:lnSpc>
              <a:buSzPts val="1400"/>
            </a:pPr>
            <a:r>
              <a:rPr lang="en-US" dirty="0"/>
              <a:t>The </a:t>
            </a:r>
            <a:r>
              <a:rPr lang="en-US" b="1" dirty="0"/>
              <a:t>DASS-21</a:t>
            </a:r>
            <a:r>
              <a:rPr lang="en-US" dirty="0"/>
              <a:t> is the short form of the DASS-42, a self-report scale designed to measure the negative emotional states of depression, anxiety, and stress.</a:t>
            </a:r>
          </a:p>
          <a:p>
            <a:pPr lvl="0" indent="-317500">
              <a:lnSpc>
                <a:spcPct val="100000"/>
              </a:lnSpc>
              <a:buSzPts val="1400"/>
            </a:pPr>
            <a:r>
              <a:rPr lang="en-US" b="1" dirty="0">
                <a:highlight>
                  <a:srgbClr val="FFFFFF"/>
                </a:highlight>
              </a:rPr>
              <a:t>PHQ-9</a:t>
            </a:r>
            <a:r>
              <a:rPr lang="en-US" dirty="0">
                <a:highlight>
                  <a:srgbClr val="FFFFFF"/>
                </a:highlight>
              </a:rPr>
              <a:t> Patient Depression Questionnaire.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19a6ec3989_0_0"/>
          <p:cNvSpPr txBox="1">
            <a:spLocks noGrp="1"/>
          </p:cNvSpPr>
          <p:nvPr>
            <p:ph type="title"/>
          </p:nvPr>
        </p:nvSpPr>
        <p:spPr>
          <a:xfrm>
            <a:off x="819150" y="432925"/>
            <a:ext cx="7505700" cy="49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Introduction (Continued)</a:t>
            </a:r>
            <a:endParaRPr b="1" dirty="0"/>
          </a:p>
        </p:txBody>
      </p:sp>
      <p:sp>
        <p:nvSpPr>
          <p:cNvPr id="144" name="Google Shape;144;g119a6ec3989_0_0"/>
          <p:cNvSpPr txBox="1">
            <a:spLocks noGrp="1"/>
          </p:cNvSpPr>
          <p:nvPr>
            <p:ph type="body" idx="1"/>
          </p:nvPr>
        </p:nvSpPr>
        <p:spPr>
          <a:xfrm>
            <a:off x="819150" y="986325"/>
            <a:ext cx="7505700" cy="126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t>The aim of the research work-</a:t>
            </a:r>
            <a:endParaRPr sz="1400" dirty="0"/>
          </a:p>
          <a:p>
            <a:pPr marL="457200" lvl="0" indent="-317500" algn="l" rtl="0">
              <a:lnSpc>
                <a:spcPct val="100000"/>
              </a:lnSpc>
              <a:spcBef>
                <a:spcPts val="0"/>
              </a:spcBef>
              <a:spcAft>
                <a:spcPts val="0"/>
              </a:spcAft>
              <a:buSzPts val="1400"/>
              <a:buChar char="●"/>
            </a:pPr>
            <a:r>
              <a:rPr lang="en" sz="1400" dirty="0">
                <a:solidFill>
                  <a:srgbClr val="333333"/>
                </a:solidFill>
                <a:highlight>
                  <a:srgbClr val="FFFFFF"/>
                </a:highlight>
              </a:rPr>
              <a:t>To investigate depression datasets with various machine learning methods</a:t>
            </a:r>
            <a:endParaRPr sz="1400" dirty="0">
              <a:solidFill>
                <a:srgbClr val="333333"/>
              </a:solidFill>
              <a:highlight>
                <a:srgbClr val="FFFFFF"/>
              </a:highlight>
            </a:endParaRPr>
          </a:p>
          <a:p>
            <a:pPr marL="457200" lvl="0" indent="-317500" algn="l" rtl="0">
              <a:lnSpc>
                <a:spcPct val="100000"/>
              </a:lnSpc>
              <a:spcBef>
                <a:spcPts val="0"/>
              </a:spcBef>
              <a:spcAft>
                <a:spcPts val="0"/>
              </a:spcAft>
              <a:buClr>
                <a:srgbClr val="333333"/>
              </a:buClr>
              <a:buSzPts val="1400"/>
              <a:buChar char="●"/>
            </a:pPr>
            <a:r>
              <a:rPr lang="en" sz="1400" dirty="0">
                <a:solidFill>
                  <a:srgbClr val="333333"/>
                </a:solidFill>
                <a:highlight>
                  <a:srgbClr val="FFFFFF"/>
                </a:highlight>
              </a:rPr>
              <a:t>Generating better results to detect </a:t>
            </a:r>
            <a:r>
              <a:rPr lang="en-US" sz="1400" dirty="0">
                <a:solidFill>
                  <a:srgbClr val="333333"/>
                </a:solidFill>
                <a:highlight>
                  <a:srgbClr val="FFFFFF"/>
                </a:highlight>
              </a:rPr>
              <a:t>Depression</a:t>
            </a:r>
            <a:endParaRPr sz="1400" dirty="0">
              <a:solidFill>
                <a:srgbClr val="333333"/>
              </a:solidFill>
              <a:highlight>
                <a:srgbClr val="FFFFFF"/>
              </a:highlight>
            </a:endParaRPr>
          </a:p>
          <a:p>
            <a:pPr marL="457200" lvl="0" indent="-317500" algn="l" rtl="0">
              <a:lnSpc>
                <a:spcPct val="100000"/>
              </a:lnSpc>
              <a:spcBef>
                <a:spcPts val="0"/>
              </a:spcBef>
              <a:spcAft>
                <a:spcPts val="0"/>
              </a:spcAft>
              <a:buClr>
                <a:srgbClr val="333333"/>
              </a:buClr>
              <a:buSzPts val="1400"/>
              <a:buChar char="●"/>
            </a:pPr>
            <a:r>
              <a:rPr lang="en" sz="1400" dirty="0">
                <a:solidFill>
                  <a:srgbClr val="333333"/>
                </a:solidFill>
                <a:highlight>
                  <a:srgbClr val="FFFFFF"/>
                </a:highlight>
              </a:rPr>
              <a:t>Correlation based analysis and transformation methods to manipulate datasets</a:t>
            </a:r>
            <a:endParaRPr sz="1400" dirty="0">
              <a:solidFill>
                <a:srgbClr val="333333"/>
              </a:solidFill>
              <a:highlight>
                <a:srgbClr val="FFFFFF"/>
              </a:highlight>
            </a:endParaRPr>
          </a:p>
          <a:p>
            <a:pPr marL="457200" lvl="0" indent="-317500" algn="l" rtl="0">
              <a:lnSpc>
                <a:spcPct val="100000"/>
              </a:lnSpc>
              <a:spcBef>
                <a:spcPts val="0"/>
              </a:spcBef>
              <a:spcAft>
                <a:spcPts val="0"/>
              </a:spcAft>
              <a:buClr>
                <a:srgbClr val="333333"/>
              </a:buClr>
              <a:buSzPts val="1400"/>
              <a:buChar char="●"/>
            </a:pPr>
            <a:r>
              <a:rPr lang="en" sz="1400" dirty="0">
                <a:solidFill>
                  <a:srgbClr val="333333"/>
                </a:solidFill>
                <a:highlight>
                  <a:srgbClr val="FFFFFF"/>
                </a:highlight>
              </a:rPr>
              <a:t>This work can detect depression at any stage of age more accurately</a:t>
            </a:r>
            <a:endParaRPr sz="1400" dirty="0">
              <a:solidFill>
                <a:srgbClr val="333333"/>
              </a:solidFill>
              <a:highlight>
                <a:srgbClr val="FFFFFF"/>
              </a:highlight>
            </a:endParaRPr>
          </a:p>
        </p:txBody>
      </p:sp>
      <p:sp>
        <p:nvSpPr>
          <p:cNvPr id="145" name="Google Shape;145;g119a6ec3989_0_0"/>
          <p:cNvSpPr txBox="1">
            <a:spLocks noGrp="1"/>
          </p:cNvSpPr>
          <p:nvPr>
            <p:ph type="title"/>
          </p:nvPr>
        </p:nvSpPr>
        <p:spPr>
          <a:xfrm>
            <a:off x="860725" y="2253525"/>
            <a:ext cx="7505700" cy="49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Data Collection</a:t>
            </a:r>
            <a:endParaRPr b="1" dirty="0"/>
          </a:p>
        </p:txBody>
      </p:sp>
      <p:sp>
        <p:nvSpPr>
          <p:cNvPr id="146" name="Google Shape;146;g119a6ec3989_0_0"/>
          <p:cNvSpPr txBox="1">
            <a:spLocks noGrp="1"/>
          </p:cNvSpPr>
          <p:nvPr>
            <p:ph type="body" idx="1"/>
          </p:nvPr>
        </p:nvSpPr>
        <p:spPr>
          <a:xfrm>
            <a:off x="819150" y="2800950"/>
            <a:ext cx="7765800" cy="2029200"/>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lang="en" sz="1400" dirty="0">
              <a:solidFill>
                <a:srgbClr val="333333"/>
              </a:solidFill>
              <a:highlight>
                <a:srgbClr val="FFFFFF"/>
              </a:highlight>
            </a:endParaRPr>
          </a:p>
          <a:p>
            <a:pPr lvl="0" indent="-317500">
              <a:lnSpc>
                <a:spcPct val="100000"/>
              </a:lnSpc>
              <a:buClr>
                <a:srgbClr val="333333"/>
              </a:buClr>
              <a:buSzPts val="1400"/>
            </a:pPr>
            <a:r>
              <a:rPr lang="en-US" sz="1400" dirty="0">
                <a:highlight>
                  <a:srgbClr val="FFFFFF"/>
                </a:highlight>
              </a:rPr>
              <a:t>A total of 348 participants aged between 20 and 60 years, both males and females, employed and unemployed and with a wide range of responsibilities from household chores to professional duties who were asked to complete a questionnaire.[1]</a:t>
            </a:r>
            <a:endParaRPr lang="en" sz="1400" dirty="0">
              <a:solidFill>
                <a:srgbClr val="333333"/>
              </a:solidFill>
              <a:highlight>
                <a:srgbClr val="FFFFFF"/>
              </a:highlight>
            </a:endParaRPr>
          </a:p>
          <a:p>
            <a:pPr lvl="0" indent="-317500">
              <a:lnSpc>
                <a:spcPct val="100000"/>
              </a:lnSpc>
              <a:buClr>
                <a:srgbClr val="333333"/>
              </a:buClr>
              <a:buSzPts val="1400"/>
            </a:pPr>
            <a:r>
              <a:rPr lang="en-US" sz="1400" dirty="0">
                <a:highlight>
                  <a:srgbClr val="FFFFFF"/>
                </a:highlight>
              </a:rPr>
              <a:t>The training, testing of the CNN model for classification uses FER2013 dataset from Kaggle with a total of 35887 images with emotion, pixel, usage[4]</a:t>
            </a:r>
            <a:endParaRPr sz="1400" dirty="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938814" y="307072"/>
            <a:ext cx="5172322" cy="985237"/>
          </a:xfrm>
          <a:prstGeom prst="rect">
            <a:avLst/>
          </a:prstGeom>
          <a:noFill/>
          <a:ln>
            <a:noFill/>
          </a:ln>
        </p:spPr>
        <p:txBody>
          <a:bodyPr spcFirstLastPara="1" wrap="square" lIns="91425" tIns="91425" rIns="91425" bIns="91425" anchor="ctr" anchorCtr="0">
            <a:normAutofit/>
          </a:bodyPr>
          <a:lstStyle/>
          <a:p>
            <a:pPr lvl="0"/>
            <a:r>
              <a:rPr lang="en-US" dirty="0"/>
              <a:t>Data Preprocessing</a:t>
            </a:r>
            <a:endParaRPr dirty="0"/>
          </a:p>
        </p:txBody>
      </p:sp>
      <p:sp>
        <p:nvSpPr>
          <p:cNvPr id="152" name="Google Shape;152;p1"/>
          <p:cNvSpPr txBox="1"/>
          <p:nvPr/>
        </p:nvSpPr>
        <p:spPr>
          <a:xfrm>
            <a:off x="861075" y="1186500"/>
            <a:ext cx="7327800" cy="1477297"/>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a:latin typeface="Calibri"/>
                <a:ea typeface="Calibri"/>
                <a:cs typeface="Calibri"/>
                <a:sym typeface="Calibri"/>
              </a:rPr>
              <a:t>D</a:t>
            </a:r>
            <a:r>
              <a:rPr lang="en" sz="1400" b="0" i="0" u="none" strike="noStrike" cap="none">
                <a:solidFill>
                  <a:srgbClr val="000000"/>
                </a:solidFill>
                <a:latin typeface="Calibri"/>
                <a:ea typeface="Calibri"/>
                <a:cs typeface="Calibri"/>
                <a:sym typeface="Calibri"/>
              </a:rPr>
              <a:t>atasets </a:t>
            </a:r>
            <a:r>
              <a:rPr lang="en" sz="1400" b="0" i="0" u="none" strike="noStrike" cap="none" dirty="0">
                <a:solidFill>
                  <a:srgbClr val="000000"/>
                </a:solidFill>
                <a:latin typeface="Calibri"/>
                <a:ea typeface="Calibri"/>
                <a:cs typeface="Calibri"/>
                <a:sym typeface="Calibri"/>
              </a:rPr>
              <a:t>were contained several missing values that were replaced by mean values. - Data imputation is done.</a:t>
            </a:r>
            <a:endParaRPr sz="1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alibri"/>
                <a:ea typeface="Calibri"/>
                <a:cs typeface="Calibri"/>
                <a:sym typeface="Calibri"/>
              </a:rPr>
              <a:t>Also they investigated the correlation among individual variables and measured how strongly they are related. When one variable is highly correlated with other variables, it can be shown unstable classification result and one of them is needed to omit.</a:t>
            </a:r>
            <a:endParaRPr sz="14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40B9317-1D75-4CA5-84F3-ABB31AA2370D}"/>
              </a:ext>
            </a:extLst>
          </p:cNvPr>
          <p:cNvPicPr>
            <a:picLocks noChangeAspect="1"/>
          </p:cNvPicPr>
          <p:nvPr/>
        </p:nvPicPr>
        <p:blipFill>
          <a:blip r:embed="rId3"/>
          <a:stretch>
            <a:fillRect/>
          </a:stretch>
        </p:blipFill>
        <p:spPr>
          <a:xfrm>
            <a:off x="769619" y="2724125"/>
            <a:ext cx="2811439" cy="1619684"/>
          </a:xfrm>
          <a:prstGeom prst="rect">
            <a:avLst/>
          </a:prstGeom>
        </p:spPr>
      </p:pic>
      <p:pic>
        <p:nvPicPr>
          <p:cNvPr id="4" name="Picture 3">
            <a:extLst>
              <a:ext uri="{FF2B5EF4-FFF2-40B4-BE49-F238E27FC236}">
                <a16:creationId xmlns:a16="http://schemas.microsoft.com/office/drawing/2014/main" id="{903D48EC-6661-43F8-A191-B92A1C971483}"/>
              </a:ext>
            </a:extLst>
          </p:cNvPr>
          <p:cNvPicPr>
            <a:picLocks noChangeAspect="1"/>
          </p:cNvPicPr>
          <p:nvPr/>
        </p:nvPicPr>
        <p:blipFill>
          <a:blip r:embed="rId4"/>
          <a:stretch>
            <a:fillRect/>
          </a:stretch>
        </p:blipFill>
        <p:spPr>
          <a:xfrm>
            <a:off x="4008120" y="2858831"/>
            <a:ext cx="4063499" cy="13502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819150" y="468975"/>
            <a:ext cx="7505700" cy="954600"/>
          </a:xfrm>
          <a:prstGeom prst="rect">
            <a:avLst/>
          </a:prstGeom>
          <a:noFill/>
          <a:ln>
            <a:noFill/>
          </a:ln>
        </p:spPr>
        <p:txBody>
          <a:bodyPr spcFirstLastPara="1" wrap="square" lIns="91425" tIns="91425" rIns="91425" bIns="91425" anchor="t" anchorCtr="0">
            <a:noAutofit/>
          </a:bodyPr>
          <a:lstStyle/>
          <a:p>
            <a:pPr lvl="0" algn="ctr"/>
            <a:r>
              <a:rPr lang="en" sz="2400" dirty="0"/>
              <a:t>BDI- II , DASS-21 </a:t>
            </a:r>
            <a:r>
              <a:rPr lang="en-US" sz="2400" dirty="0"/>
              <a:t>And PHQ-9</a:t>
            </a:r>
            <a:br>
              <a:rPr lang="en-US" sz="2400" dirty="0"/>
            </a:br>
            <a:r>
              <a:rPr lang="en-US" sz="2400" dirty="0"/>
              <a:t>Table </a:t>
            </a:r>
            <a:endParaRPr sz="2400" dirty="0"/>
          </a:p>
        </p:txBody>
      </p:sp>
      <p:pic>
        <p:nvPicPr>
          <p:cNvPr id="6" name="Picture 5">
            <a:extLst>
              <a:ext uri="{FF2B5EF4-FFF2-40B4-BE49-F238E27FC236}">
                <a16:creationId xmlns:a16="http://schemas.microsoft.com/office/drawing/2014/main" id="{ED90F88F-5209-4218-9C5F-943EA9474E8D}"/>
              </a:ext>
            </a:extLst>
          </p:cNvPr>
          <p:cNvPicPr>
            <a:picLocks noChangeAspect="1"/>
          </p:cNvPicPr>
          <p:nvPr/>
        </p:nvPicPr>
        <p:blipFill>
          <a:blip r:embed="rId3"/>
          <a:stretch>
            <a:fillRect/>
          </a:stretch>
        </p:blipFill>
        <p:spPr>
          <a:xfrm>
            <a:off x="2480412" y="3437247"/>
            <a:ext cx="3979058" cy="1228038"/>
          </a:xfrm>
          <a:prstGeom prst="rect">
            <a:avLst/>
          </a:prstGeom>
        </p:spPr>
      </p:pic>
      <p:pic>
        <p:nvPicPr>
          <p:cNvPr id="8" name="Picture 7">
            <a:extLst>
              <a:ext uri="{FF2B5EF4-FFF2-40B4-BE49-F238E27FC236}">
                <a16:creationId xmlns:a16="http://schemas.microsoft.com/office/drawing/2014/main" id="{3538B815-6C46-4890-8E20-32FCA1608169}"/>
              </a:ext>
            </a:extLst>
          </p:cNvPr>
          <p:cNvPicPr>
            <a:picLocks noChangeAspect="1"/>
          </p:cNvPicPr>
          <p:nvPr/>
        </p:nvPicPr>
        <p:blipFill>
          <a:blip r:embed="rId4"/>
          <a:stretch>
            <a:fillRect/>
          </a:stretch>
        </p:blipFill>
        <p:spPr>
          <a:xfrm>
            <a:off x="4917205" y="1511091"/>
            <a:ext cx="3015325" cy="1584915"/>
          </a:xfrm>
          <a:prstGeom prst="rect">
            <a:avLst/>
          </a:prstGeom>
        </p:spPr>
      </p:pic>
      <p:pic>
        <p:nvPicPr>
          <p:cNvPr id="10" name="Picture 9">
            <a:extLst>
              <a:ext uri="{FF2B5EF4-FFF2-40B4-BE49-F238E27FC236}">
                <a16:creationId xmlns:a16="http://schemas.microsoft.com/office/drawing/2014/main" id="{7A508ECD-0285-4E08-BDC4-9E86DEF83D4F}"/>
              </a:ext>
            </a:extLst>
          </p:cNvPr>
          <p:cNvPicPr>
            <a:picLocks noChangeAspect="1"/>
          </p:cNvPicPr>
          <p:nvPr/>
        </p:nvPicPr>
        <p:blipFill>
          <a:blip r:embed="rId5"/>
          <a:stretch>
            <a:fillRect/>
          </a:stretch>
        </p:blipFill>
        <p:spPr>
          <a:xfrm>
            <a:off x="902620" y="1423575"/>
            <a:ext cx="3324176" cy="1692796"/>
          </a:xfrm>
          <a:prstGeom prst="rect">
            <a:avLst/>
          </a:prstGeom>
        </p:spPr>
      </p:pic>
      <p:sp>
        <p:nvSpPr>
          <p:cNvPr id="11" name="TextBox 10">
            <a:extLst>
              <a:ext uri="{FF2B5EF4-FFF2-40B4-BE49-F238E27FC236}">
                <a16:creationId xmlns:a16="http://schemas.microsoft.com/office/drawing/2014/main" id="{7E58218F-6535-4BE0-BCA7-F6B1A5D383F9}"/>
              </a:ext>
            </a:extLst>
          </p:cNvPr>
          <p:cNvSpPr txBox="1"/>
          <p:nvPr/>
        </p:nvSpPr>
        <p:spPr>
          <a:xfrm>
            <a:off x="1561567" y="3096006"/>
            <a:ext cx="1308634" cy="261610"/>
          </a:xfrm>
          <a:prstGeom prst="rect">
            <a:avLst/>
          </a:prstGeom>
          <a:noFill/>
        </p:spPr>
        <p:txBody>
          <a:bodyPr wrap="square" rtlCol="0">
            <a:spAutoFit/>
          </a:bodyPr>
          <a:lstStyle/>
          <a:p>
            <a:r>
              <a:rPr lang="en-US" sz="1100" dirty="0"/>
              <a:t>Table: PHQ 9</a:t>
            </a:r>
          </a:p>
        </p:txBody>
      </p:sp>
      <p:sp>
        <p:nvSpPr>
          <p:cNvPr id="14" name="TextBox 13">
            <a:extLst>
              <a:ext uri="{FF2B5EF4-FFF2-40B4-BE49-F238E27FC236}">
                <a16:creationId xmlns:a16="http://schemas.microsoft.com/office/drawing/2014/main" id="{DE268CFD-93BC-474F-BA84-22DB8002BC37}"/>
              </a:ext>
            </a:extLst>
          </p:cNvPr>
          <p:cNvSpPr txBox="1"/>
          <p:nvPr/>
        </p:nvSpPr>
        <p:spPr>
          <a:xfrm>
            <a:off x="5473167" y="3060005"/>
            <a:ext cx="1676712" cy="261610"/>
          </a:xfrm>
          <a:prstGeom prst="rect">
            <a:avLst/>
          </a:prstGeom>
          <a:noFill/>
        </p:spPr>
        <p:txBody>
          <a:bodyPr wrap="square" rtlCol="0">
            <a:spAutoFit/>
          </a:bodyPr>
          <a:lstStyle/>
          <a:p>
            <a:r>
              <a:rPr lang="en-US" sz="1100" dirty="0"/>
              <a:t>Table: DASS - 21</a:t>
            </a:r>
          </a:p>
        </p:txBody>
      </p:sp>
      <p:sp>
        <p:nvSpPr>
          <p:cNvPr id="16" name="TextBox 15">
            <a:extLst>
              <a:ext uri="{FF2B5EF4-FFF2-40B4-BE49-F238E27FC236}">
                <a16:creationId xmlns:a16="http://schemas.microsoft.com/office/drawing/2014/main" id="{6EAFE6BC-3AE5-45E8-8848-C5D70BD60726}"/>
              </a:ext>
            </a:extLst>
          </p:cNvPr>
          <p:cNvSpPr txBox="1"/>
          <p:nvPr/>
        </p:nvSpPr>
        <p:spPr>
          <a:xfrm>
            <a:off x="3572479" y="4646429"/>
            <a:ext cx="1308634" cy="261610"/>
          </a:xfrm>
          <a:prstGeom prst="rect">
            <a:avLst/>
          </a:prstGeom>
          <a:noFill/>
        </p:spPr>
        <p:txBody>
          <a:bodyPr wrap="square" rtlCol="0">
            <a:spAutoFit/>
          </a:bodyPr>
          <a:lstStyle/>
          <a:p>
            <a:r>
              <a:rPr lang="en-US" sz="1100" dirty="0"/>
              <a:t>Table: BDI - II</a:t>
            </a:r>
          </a:p>
        </p:txBody>
      </p:sp>
    </p:spTree>
    <p:extLst>
      <p:ext uri="{BB962C8B-B14F-4D97-AF65-F5344CB8AC3E}">
        <p14:creationId xmlns:p14="http://schemas.microsoft.com/office/powerpoint/2010/main" val="104766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765350" y="468975"/>
            <a:ext cx="7505700" cy="954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 dirty="0"/>
              <a:t>Evaluation Metrics</a:t>
            </a:r>
            <a:endParaRPr dirty="0"/>
          </a:p>
        </p:txBody>
      </p:sp>
      <p:sp>
        <p:nvSpPr>
          <p:cNvPr id="172" name="Google Shape;172;p4"/>
          <p:cNvSpPr txBox="1">
            <a:spLocks noGrp="1"/>
          </p:cNvSpPr>
          <p:nvPr>
            <p:ph type="body" idx="1"/>
          </p:nvPr>
        </p:nvSpPr>
        <p:spPr>
          <a:xfrm>
            <a:off x="765350" y="1228725"/>
            <a:ext cx="7505700" cy="167449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sz="1400" dirty="0"/>
              <a:t>In </a:t>
            </a:r>
            <a:r>
              <a:rPr lang="en-US" sz="1400" dirty="0"/>
              <a:t>the </a:t>
            </a:r>
            <a:r>
              <a:rPr lang="en" sz="1400" dirty="0"/>
              <a:t>classification approach, individual values are generated like true positive (TP), true negative (TN), false positive (FP), and false negative (FN). These values </a:t>
            </a:r>
            <a:r>
              <a:rPr lang="en-US" sz="1400" dirty="0"/>
              <a:t>are</a:t>
            </a:r>
            <a:r>
              <a:rPr lang="en" sz="1400" dirty="0"/>
              <a:t> represented in a suitable structure which is called </a:t>
            </a:r>
            <a:r>
              <a:rPr lang="en-US" sz="1400" dirty="0"/>
              <a:t>a </a:t>
            </a:r>
            <a:r>
              <a:rPr lang="en" sz="1400" dirty="0"/>
              <a:t>confusion matrix.</a:t>
            </a:r>
            <a:endParaRPr sz="1400" dirty="0"/>
          </a:p>
          <a:p>
            <a:pPr marL="0" lvl="0" indent="0">
              <a:spcBef>
                <a:spcPts val="1200"/>
              </a:spcBef>
              <a:spcAft>
                <a:spcPts val="1200"/>
              </a:spcAft>
              <a:buNone/>
            </a:pPr>
            <a:r>
              <a:rPr lang="en" sz="1400" dirty="0"/>
              <a:t>Thus, various evaluation metrics such as </a:t>
            </a:r>
            <a:r>
              <a:rPr lang="en-US" sz="1400" dirty="0"/>
              <a:t>accuracy, error rate, precision, recall, and specificity f1 score</a:t>
            </a:r>
            <a:r>
              <a:rPr lang="en" sz="1400" dirty="0"/>
              <a:t> were used to verify the performance of these classifiers from these values.</a:t>
            </a:r>
            <a:endParaRPr sz="1400" dirty="0"/>
          </a:p>
        </p:txBody>
      </p:sp>
      <p:pic>
        <p:nvPicPr>
          <p:cNvPr id="3" name="Picture 2">
            <a:extLst>
              <a:ext uri="{FF2B5EF4-FFF2-40B4-BE49-F238E27FC236}">
                <a16:creationId xmlns:a16="http://schemas.microsoft.com/office/drawing/2014/main" id="{520F7BDE-B383-444A-A71E-6C4F5EC40AD4}"/>
              </a:ext>
            </a:extLst>
          </p:cNvPr>
          <p:cNvPicPr>
            <a:picLocks noChangeAspect="1"/>
          </p:cNvPicPr>
          <p:nvPr/>
        </p:nvPicPr>
        <p:blipFill>
          <a:blip r:embed="rId3"/>
          <a:stretch>
            <a:fillRect/>
          </a:stretch>
        </p:blipFill>
        <p:spPr>
          <a:xfrm>
            <a:off x="710077" y="2678721"/>
            <a:ext cx="3602843" cy="1791604"/>
          </a:xfrm>
          <a:prstGeom prst="rect">
            <a:avLst/>
          </a:prstGeom>
        </p:spPr>
      </p:pic>
      <p:pic>
        <p:nvPicPr>
          <p:cNvPr id="5" name="Picture 4">
            <a:extLst>
              <a:ext uri="{FF2B5EF4-FFF2-40B4-BE49-F238E27FC236}">
                <a16:creationId xmlns:a16="http://schemas.microsoft.com/office/drawing/2014/main" id="{5C432D21-35E3-451A-B7CC-11562DD3B36E}"/>
              </a:ext>
            </a:extLst>
          </p:cNvPr>
          <p:cNvPicPr>
            <a:picLocks noChangeAspect="1"/>
          </p:cNvPicPr>
          <p:nvPr/>
        </p:nvPicPr>
        <p:blipFill>
          <a:blip r:embed="rId4"/>
          <a:stretch>
            <a:fillRect/>
          </a:stretch>
        </p:blipFill>
        <p:spPr>
          <a:xfrm>
            <a:off x="4723479" y="2834321"/>
            <a:ext cx="3602843" cy="17398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9a7e62823_0_0"/>
          <p:cNvSpPr txBox="1">
            <a:spLocks noGrp="1"/>
          </p:cNvSpPr>
          <p:nvPr>
            <p:ph type="title"/>
          </p:nvPr>
        </p:nvSpPr>
        <p:spPr>
          <a:xfrm>
            <a:off x="819150" y="464100"/>
            <a:ext cx="7505700" cy="498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Experimental Result</a:t>
            </a:r>
            <a:endParaRPr dirty="0"/>
          </a:p>
        </p:txBody>
      </p:sp>
      <p:sp>
        <p:nvSpPr>
          <p:cNvPr id="178" name="Google Shape;178;g119a7e62823_0_0"/>
          <p:cNvSpPr txBox="1">
            <a:spLocks noGrp="1"/>
          </p:cNvSpPr>
          <p:nvPr>
            <p:ph type="body" idx="1"/>
          </p:nvPr>
        </p:nvSpPr>
        <p:spPr>
          <a:xfrm>
            <a:off x="819150" y="1028500"/>
            <a:ext cx="7707900" cy="348254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sz="1400" dirty="0">
              <a:solidFill>
                <a:srgbClr val="333333"/>
              </a:solidFill>
              <a:highlight>
                <a:srgbClr val="FFFFFF"/>
              </a:highlight>
            </a:endParaRPr>
          </a:p>
          <a:p>
            <a:pPr marL="285750" lvl="0" indent="-285750" algn="l" rtl="0">
              <a:lnSpc>
                <a:spcPct val="100000"/>
              </a:lnSpc>
              <a:spcBef>
                <a:spcPts val="0"/>
              </a:spcBef>
              <a:spcAft>
                <a:spcPts val="0"/>
              </a:spcAft>
              <a:buFont typeface="Wingdings" panose="05000000000000000000" pitchFamily="2" charset="2"/>
              <a:buChar char="Ø"/>
            </a:pPr>
            <a:r>
              <a:rPr lang="en" sz="1400" dirty="0">
                <a:solidFill>
                  <a:srgbClr val="333333"/>
                </a:solidFill>
                <a:highlight>
                  <a:srgbClr val="FFFFFF"/>
                </a:highlight>
              </a:rPr>
              <a:t> </a:t>
            </a:r>
            <a:r>
              <a:rPr lang="en" sz="1600" b="1" dirty="0">
                <a:solidFill>
                  <a:srgbClr val="333333"/>
                </a:solidFill>
                <a:highlight>
                  <a:srgbClr val="FFFFFF"/>
                </a:highlight>
              </a:rPr>
              <a:t>Five machine learning classifiers were implemented </a:t>
            </a:r>
            <a:r>
              <a:rPr lang="en-US" sz="1600" b="1" dirty="0">
                <a:solidFill>
                  <a:srgbClr val="333333"/>
                </a:solidFill>
                <a:highlight>
                  <a:srgbClr val="FFFFFF"/>
                </a:highlight>
              </a:rPr>
              <a:t>in Paper [1]</a:t>
            </a:r>
          </a:p>
          <a:p>
            <a:pPr marL="0" lvl="0" indent="0" algn="l" rtl="0">
              <a:lnSpc>
                <a:spcPct val="100000"/>
              </a:lnSpc>
              <a:spcBef>
                <a:spcPts val="0"/>
              </a:spcBef>
              <a:spcAft>
                <a:spcPts val="0"/>
              </a:spcAft>
              <a:buNone/>
            </a:pPr>
            <a:r>
              <a:rPr lang="en-US" sz="1400" dirty="0">
                <a:solidFill>
                  <a:srgbClr val="333333"/>
                </a:solidFill>
                <a:highlight>
                  <a:srgbClr val="FFFFFF"/>
                </a:highlight>
              </a:rPr>
              <a:t>           </a:t>
            </a:r>
          </a:p>
          <a:p>
            <a:pPr marL="0" lvl="0" indent="0" rtl="0">
              <a:lnSpc>
                <a:spcPct val="100000"/>
              </a:lnSpc>
              <a:spcBef>
                <a:spcPts val="0"/>
              </a:spcBef>
              <a:spcAft>
                <a:spcPts val="0"/>
              </a:spcAft>
              <a:buNone/>
            </a:pPr>
            <a:r>
              <a:rPr lang="en-US" sz="1400" b="1" dirty="0">
                <a:solidFill>
                  <a:srgbClr val="333333"/>
                </a:solidFill>
                <a:highlight>
                  <a:srgbClr val="FFFFFF"/>
                </a:highlight>
              </a:rPr>
              <a:t>             &gt; </a:t>
            </a:r>
            <a:r>
              <a:rPr lang="en-US" sz="1400" b="1" dirty="0">
                <a:highlight>
                  <a:srgbClr val="FFFFFF"/>
                </a:highlight>
              </a:rPr>
              <a:t>DT- 77.7 % </a:t>
            </a:r>
          </a:p>
          <a:p>
            <a:pPr marL="0" lvl="0" indent="0" rtl="0">
              <a:lnSpc>
                <a:spcPct val="100000"/>
              </a:lnSpc>
              <a:spcBef>
                <a:spcPts val="0"/>
              </a:spcBef>
              <a:spcAft>
                <a:spcPts val="0"/>
              </a:spcAft>
              <a:buNone/>
            </a:pPr>
            <a:r>
              <a:rPr lang="en-US" sz="1400" b="1" dirty="0">
                <a:highlight>
                  <a:srgbClr val="FFFFFF"/>
                </a:highlight>
              </a:rPr>
              <a:t>             &gt; RFT - 79.8% </a:t>
            </a:r>
          </a:p>
          <a:p>
            <a:pPr marL="0" lvl="0" indent="0" rtl="0">
              <a:lnSpc>
                <a:spcPct val="100000"/>
              </a:lnSpc>
              <a:spcBef>
                <a:spcPts val="0"/>
              </a:spcBef>
              <a:spcAft>
                <a:spcPts val="0"/>
              </a:spcAft>
              <a:buNone/>
            </a:pPr>
            <a:r>
              <a:rPr lang="en-US" sz="1400" b="1" dirty="0">
                <a:highlight>
                  <a:srgbClr val="FFFFFF"/>
                </a:highlight>
              </a:rPr>
              <a:t>             &gt; NB - 85% </a:t>
            </a:r>
          </a:p>
          <a:p>
            <a:pPr marL="0" lvl="0" indent="0" rtl="0">
              <a:lnSpc>
                <a:spcPct val="100000"/>
              </a:lnSpc>
              <a:spcBef>
                <a:spcPts val="0"/>
              </a:spcBef>
              <a:spcAft>
                <a:spcPts val="0"/>
              </a:spcAft>
              <a:buNone/>
            </a:pPr>
            <a:r>
              <a:rPr lang="en-US" sz="1400" b="1" dirty="0">
                <a:highlight>
                  <a:srgbClr val="FFFFFF"/>
                </a:highlight>
              </a:rPr>
              <a:t>             &gt; SVM – 80.3% </a:t>
            </a:r>
          </a:p>
          <a:p>
            <a:pPr marL="0" lvl="0" indent="0" rtl="0">
              <a:lnSpc>
                <a:spcPct val="100000"/>
              </a:lnSpc>
              <a:spcBef>
                <a:spcPts val="0"/>
              </a:spcBef>
              <a:spcAft>
                <a:spcPts val="0"/>
              </a:spcAft>
              <a:buNone/>
            </a:pPr>
            <a:r>
              <a:rPr lang="en-US" sz="1400" b="1" dirty="0">
                <a:highlight>
                  <a:srgbClr val="FFFFFF"/>
                </a:highlight>
              </a:rPr>
              <a:t>             &gt; KNN - 72 %</a:t>
            </a:r>
            <a:endParaRPr lang="en-US" sz="1400" b="1" dirty="0">
              <a:solidFill>
                <a:srgbClr val="333333"/>
              </a:solidFill>
              <a:highlight>
                <a:srgbClr val="FFFFFF"/>
              </a:highlight>
            </a:endParaRPr>
          </a:p>
          <a:p>
            <a:pPr marL="285750" lvl="0" indent="-285750" algn="l" rtl="0">
              <a:lnSpc>
                <a:spcPct val="100000"/>
              </a:lnSpc>
              <a:spcBef>
                <a:spcPts val="0"/>
              </a:spcBef>
              <a:spcAft>
                <a:spcPts val="0"/>
              </a:spcAft>
              <a:buFont typeface="Wingdings" panose="05000000000000000000" pitchFamily="2" charset="2"/>
              <a:buChar char="Ø"/>
            </a:pPr>
            <a:endParaRPr lang="en-US" sz="1400" dirty="0">
              <a:solidFill>
                <a:srgbClr val="333333"/>
              </a:solidFill>
              <a:highlight>
                <a:srgbClr val="FFFFFF"/>
              </a:highlight>
            </a:endParaRPr>
          </a:p>
          <a:p>
            <a:pPr marL="285750" indent="-285750">
              <a:lnSpc>
                <a:spcPct val="100000"/>
              </a:lnSpc>
              <a:buFont typeface="Wingdings" panose="05000000000000000000" pitchFamily="2" charset="2"/>
              <a:buChar char="Ø"/>
            </a:pPr>
            <a:r>
              <a:rPr lang="en-US" sz="1600" b="1" dirty="0">
                <a:solidFill>
                  <a:srgbClr val="333333"/>
                </a:solidFill>
                <a:highlight>
                  <a:srgbClr val="FFFFFF"/>
                </a:highlight>
              </a:rPr>
              <a:t>In Paper [2] </a:t>
            </a:r>
            <a:r>
              <a:rPr lang="en-US" sz="1600" b="1" dirty="0">
                <a:highlight>
                  <a:srgbClr val="FFFFFF"/>
                </a:highlight>
              </a:rPr>
              <a:t>Convolutional Neural Network, Beck Depression Inventory-II, Correlation, and Facial Expressions were used.</a:t>
            </a:r>
          </a:p>
          <a:p>
            <a:pPr marL="139700" lvl="0" indent="0">
              <a:lnSpc>
                <a:spcPct val="100000"/>
              </a:lnSpc>
              <a:spcBef>
                <a:spcPts val="1000"/>
              </a:spcBef>
              <a:buClr>
                <a:srgbClr val="333333"/>
              </a:buClr>
              <a:buSzPts val="1400"/>
              <a:buNone/>
            </a:pPr>
            <a:r>
              <a:rPr lang="en-US" sz="1400" dirty="0">
                <a:highlight>
                  <a:srgbClr val="FFFFFF"/>
                </a:highlight>
              </a:rPr>
              <a:t>Reports are generated to provide details like basic information about the user, BDI score, depression level detected, and curative measures. The accuracy of the machine learning model achieved is </a:t>
            </a:r>
            <a:r>
              <a:rPr lang="en-US" sz="1400" b="1" dirty="0">
                <a:highlight>
                  <a:srgbClr val="FFFFFF"/>
                </a:highlight>
              </a:rPr>
              <a:t>66.45% using CNN. </a:t>
            </a:r>
            <a:endParaRPr lang="en-US" sz="1400" b="1" dirty="0">
              <a:solidFill>
                <a:srgbClr val="333333"/>
              </a:solidFill>
              <a:highlight>
                <a:srgbClr val="FFFFFF"/>
              </a:highlight>
            </a:endParaRPr>
          </a:p>
          <a:p>
            <a:pPr marL="0" indent="0">
              <a:lnSpc>
                <a:spcPct val="100000"/>
              </a:lnSpc>
              <a:buNone/>
            </a:pPr>
            <a:endParaRPr lang="en-US" sz="1400" dirty="0">
              <a:highlight>
                <a:srgbClr val="FFFFFF"/>
              </a:highlight>
            </a:endParaRPr>
          </a:p>
          <a:p>
            <a:pPr marL="285750" lvl="0" indent="-285750" algn="l" rtl="0">
              <a:lnSpc>
                <a:spcPct val="100000"/>
              </a:lnSpc>
              <a:spcBef>
                <a:spcPts val="0"/>
              </a:spcBef>
              <a:spcAft>
                <a:spcPts val="0"/>
              </a:spcAft>
              <a:buFont typeface="Wingdings" panose="05000000000000000000" pitchFamily="2" charset="2"/>
              <a:buChar char="Ø"/>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a:p>
            <a:pPr marL="139700" lvl="0" indent="0">
              <a:lnSpc>
                <a:spcPct val="100000"/>
              </a:lnSpc>
              <a:buClr>
                <a:srgbClr val="333333"/>
              </a:buClr>
              <a:buSzPts val="1400"/>
              <a:buNone/>
            </a:pPr>
            <a:endParaRPr lang="en-US" sz="1400" dirty="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19c2207dd1_0_0"/>
          <p:cNvSpPr txBox="1">
            <a:spLocks noGrp="1"/>
          </p:cNvSpPr>
          <p:nvPr>
            <p:ph type="title"/>
          </p:nvPr>
        </p:nvSpPr>
        <p:spPr>
          <a:xfrm>
            <a:off x="709525" y="424000"/>
            <a:ext cx="7505700" cy="630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Discussion</a:t>
            </a:r>
            <a:endParaRPr dirty="0"/>
          </a:p>
        </p:txBody>
      </p:sp>
      <p:sp>
        <p:nvSpPr>
          <p:cNvPr id="184" name="Google Shape;184;g119c2207dd1_0_0"/>
          <p:cNvSpPr txBox="1">
            <a:spLocks noGrp="1"/>
          </p:cNvSpPr>
          <p:nvPr>
            <p:ph type="body" idx="1"/>
          </p:nvPr>
        </p:nvSpPr>
        <p:spPr>
          <a:xfrm>
            <a:off x="760825" y="1126950"/>
            <a:ext cx="7505700" cy="2448000"/>
          </a:xfrm>
          <a:prstGeom prst="rect">
            <a:avLst/>
          </a:prstGeom>
        </p:spPr>
        <p:txBody>
          <a:bodyPr spcFirstLastPara="1" wrap="square" lIns="91425" tIns="91425" rIns="91425" bIns="91425" anchor="t" anchorCtr="0">
            <a:noAutofit/>
          </a:bodyPr>
          <a:lstStyle/>
          <a:p>
            <a:pPr marL="457200" lvl="0" indent="-304958" algn="l" rtl="0">
              <a:lnSpc>
                <a:spcPct val="200000"/>
              </a:lnSpc>
              <a:spcBef>
                <a:spcPts val="0"/>
              </a:spcBef>
              <a:spcAft>
                <a:spcPts val="0"/>
              </a:spcAft>
              <a:buSzPct val="100000"/>
              <a:buChar char="●"/>
            </a:pPr>
            <a:r>
              <a:rPr lang="en" sz="1400" dirty="0"/>
              <a:t>Data analytical procedures were used beforehand. </a:t>
            </a:r>
            <a:endParaRPr sz="1400" dirty="0"/>
          </a:p>
          <a:p>
            <a:pPr marL="457200" lvl="0" indent="-304958" algn="l" rtl="0">
              <a:lnSpc>
                <a:spcPct val="200000"/>
              </a:lnSpc>
              <a:spcBef>
                <a:spcPts val="0"/>
              </a:spcBef>
              <a:spcAft>
                <a:spcPts val="0"/>
              </a:spcAft>
              <a:buSzPct val="100000"/>
              <a:buChar char="●"/>
            </a:pPr>
            <a:r>
              <a:rPr lang="en" sz="1400" dirty="0"/>
              <a:t>Higher performing ML model is proposed to detect </a:t>
            </a:r>
            <a:r>
              <a:rPr lang="en-US" sz="1400" dirty="0"/>
              <a:t>Depression</a:t>
            </a:r>
            <a:endParaRPr sz="1400" dirty="0"/>
          </a:p>
          <a:p>
            <a:pPr marL="457200" lvl="0" indent="-304958" algn="l" rtl="0">
              <a:lnSpc>
                <a:spcPct val="200000"/>
              </a:lnSpc>
              <a:spcBef>
                <a:spcPts val="0"/>
              </a:spcBef>
              <a:spcAft>
                <a:spcPts val="0"/>
              </a:spcAft>
              <a:buSzPct val="100000"/>
              <a:buChar char="●"/>
            </a:pPr>
            <a:r>
              <a:rPr lang="en" sz="1400" dirty="0"/>
              <a:t>Evaluation metrics (accuracy, f-measure, </a:t>
            </a:r>
            <a:r>
              <a:rPr lang="en-US" sz="1400" dirty="0"/>
              <a:t>mean</a:t>
            </a:r>
            <a:r>
              <a:rPr lang="en" sz="1400" dirty="0"/>
              <a:t>,  sensitivity, specificity, fall out, and miss rate) used to compare the existing model with the previous ones.</a:t>
            </a:r>
            <a:endParaRPr sz="1400" dirty="0"/>
          </a:p>
          <a:p>
            <a:pPr marL="457200" lvl="0" indent="-304958" algn="l" rtl="0">
              <a:lnSpc>
                <a:spcPct val="200000"/>
              </a:lnSpc>
              <a:spcBef>
                <a:spcPts val="0"/>
              </a:spcBef>
              <a:spcAft>
                <a:spcPts val="0"/>
              </a:spcAft>
              <a:buSzPct val="100000"/>
              <a:buChar char="●"/>
            </a:pPr>
            <a:r>
              <a:rPr lang="en" sz="1400" dirty="0"/>
              <a:t>CNN and </a:t>
            </a:r>
            <a:r>
              <a:rPr lang="en-US" sz="1400" dirty="0"/>
              <a:t>RFT</a:t>
            </a:r>
            <a:r>
              <a:rPr lang="en" sz="1400" dirty="0"/>
              <a:t>  gave the best results </a:t>
            </a:r>
          </a:p>
          <a:p>
            <a:pPr marL="457200" lvl="0" indent="-304958" algn="l" rtl="0">
              <a:lnSpc>
                <a:spcPct val="200000"/>
              </a:lnSpc>
              <a:spcBef>
                <a:spcPts val="0"/>
              </a:spcBef>
              <a:spcAft>
                <a:spcPts val="0"/>
              </a:spcAft>
              <a:buSzPct val="100000"/>
              <a:buChar char="●"/>
            </a:pPr>
            <a:r>
              <a:rPr lang="en" sz="1400" dirty="0"/>
              <a:t>Reducing highly correlated variables produced better </a:t>
            </a:r>
            <a:r>
              <a:rPr lang="en-US" sz="1400" dirty="0"/>
              <a:t>results</a:t>
            </a:r>
            <a:r>
              <a:rPr lang="en" sz="1400" dirty="0"/>
              <a:t>.</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9c2207dd1_0_6"/>
          <p:cNvSpPr txBox="1">
            <a:spLocks noGrp="1"/>
          </p:cNvSpPr>
          <p:nvPr>
            <p:ph type="title"/>
          </p:nvPr>
        </p:nvSpPr>
        <p:spPr>
          <a:xfrm>
            <a:off x="751700" y="432425"/>
            <a:ext cx="7505700" cy="52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Conclusion &amp; Future Works</a:t>
            </a:r>
            <a:endParaRPr dirty="0"/>
          </a:p>
          <a:p>
            <a:pPr marL="0" lvl="0" indent="0" algn="l" rtl="0">
              <a:spcBef>
                <a:spcPts val="0"/>
              </a:spcBef>
              <a:spcAft>
                <a:spcPts val="0"/>
              </a:spcAft>
              <a:buNone/>
            </a:pPr>
            <a:endParaRPr dirty="0"/>
          </a:p>
        </p:txBody>
      </p:sp>
      <p:sp>
        <p:nvSpPr>
          <p:cNvPr id="190" name="Google Shape;190;g119c2207dd1_0_6"/>
          <p:cNvSpPr txBox="1">
            <a:spLocks noGrp="1"/>
          </p:cNvSpPr>
          <p:nvPr>
            <p:ph type="body" idx="1"/>
          </p:nvPr>
        </p:nvSpPr>
        <p:spPr>
          <a:xfrm>
            <a:off x="751700" y="1263825"/>
            <a:ext cx="7505700" cy="24480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sz="1400" dirty="0"/>
              <a:t>Preprocess -&gt; Transformed format -&gt; Classifier  -&gt; Detection of Depression</a:t>
            </a:r>
            <a:endParaRPr sz="1400" dirty="0"/>
          </a:p>
          <a:p>
            <a:pPr marL="457200" lvl="0" indent="-311150" algn="l" rtl="0">
              <a:lnSpc>
                <a:spcPct val="200000"/>
              </a:lnSpc>
              <a:spcBef>
                <a:spcPts val="0"/>
              </a:spcBef>
              <a:spcAft>
                <a:spcPts val="0"/>
              </a:spcAft>
              <a:buSzPts val="1300"/>
              <a:buChar char="●"/>
            </a:pPr>
            <a:r>
              <a:rPr lang="en" sz="1400" dirty="0"/>
              <a:t>Helpful for </a:t>
            </a:r>
            <a:r>
              <a:rPr lang="en-US" sz="1400" dirty="0"/>
              <a:t>physicians</a:t>
            </a:r>
            <a:r>
              <a:rPr lang="en" sz="1400" dirty="0"/>
              <a:t> and psychiatrists in case of Behavioral Feature and Treatment Planning</a:t>
            </a:r>
            <a:endParaRPr sz="1400" dirty="0"/>
          </a:p>
          <a:p>
            <a:pPr marL="457200" lvl="0" indent="-311150" algn="l" rtl="0">
              <a:lnSpc>
                <a:spcPct val="200000"/>
              </a:lnSpc>
              <a:spcBef>
                <a:spcPts val="0"/>
              </a:spcBef>
              <a:spcAft>
                <a:spcPts val="0"/>
              </a:spcAft>
              <a:buSzPts val="1300"/>
              <a:buChar char="●"/>
            </a:pPr>
            <a:r>
              <a:rPr lang="en" sz="1400" dirty="0"/>
              <a:t>Still there </a:t>
            </a:r>
            <a:r>
              <a:rPr lang="en-US" sz="1400" dirty="0"/>
              <a:t>are</a:t>
            </a:r>
            <a:r>
              <a:rPr lang="en" sz="1400" dirty="0"/>
              <a:t> no perfect screening tools for Depression </a:t>
            </a:r>
            <a:r>
              <a:rPr lang="en-US" sz="1400" dirty="0"/>
              <a:t>Detection</a:t>
            </a:r>
            <a:r>
              <a:rPr lang="en" sz="1400" dirty="0"/>
              <a:t> </a:t>
            </a:r>
            <a:endParaRPr sz="1400" dirty="0"/>
          </a:p>
          <a:p>
            <a:pPr marL="457200" lvl="0" indent="-311150" algn="l" rtl="0">
              <a:lnSpc>
                <a:spcPct val="200000"/>
              </a:lnSpc>
              <a:spcBef>
                <a:spcPts val="0"/>
              </a:spcBef>
              <a:spcAft>
                <a:spcPts val="0"/>
              </a:spcAft>
              <a:buSzPts val="1300"/>
              <a:buChar char="●"/>
            </a:pPr>
            <a:r>
              <a:rPr lang="en" sz="1400" dirty="0"/>
              <a:t>In </a:t>
            </a:r>
            <a:r>
              <a:rPr lang="en-US" sz="1400" dirty="0"/>
              <a:t>the </a:t>
            </a:r>
            <a:r>
              <a:rPr lang="en" sz="1400" dirty="0"/>
              <a:t>future, more Depression datasets are required by the authors to improve the existing model. </a:t>
            </a:r>
            <a:endParaRPr sz="1400"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769</Words>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Nunito</vt:lpstr>
      <vt:lpstr>Arial</vt:lpstr>
      <vt:lpstr>Wingdings</vt:lpstr>
      <vt:lpstr>Shift</vt:lpstr>
      <vt:lpstr>PowerPoint Presentation</vt:lpstr>
      <vt:lpstr>Introduction</vt:lpstr>
      <vt:lpstr>Introduction (Continued)</vt:lpstr>
      <vt:lpstr>Data Preprocessing</vt:lpstr>
      <vt:lpstr>BDI- II , DASS-21 And PHQ-9 Table </vt:lpstr>
      <vt:lpstr>Evaluation Metrics</vt:lpstr>
      <vt:lpstr>Experimental Result</vt:lpstr>
      <vt:lpstr>Discussion</vt:lpstr>
      <vt:lpstr>Conclusion &amp; Future Works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Sakib Rokoni 23273004</dc:creator>
  <dcterms:modified xsi:type="dcterms:W3CDTF">2023-11-01T08:07:47Z</dcterms:modified>
</cp:coreProperties>
</file>