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8F7027-DE6A-4563-AAAB-CD20E4652588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7297A31-58EE-45B9-89AB-C51FA94B9E92}">
      <dgm:prSet phldrT="[Text]"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pPr>
            <a:buNone/>
          </a:pPr>
          <a:r>
            <a:rPr lang="en-GB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Apology</a:t>
          </a:r>
          <a:endParaRPr lang="en-GB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E74F95-AC57-464E-B612-2BF4798F69D0}" type="parTrans" cxnId="{798B471F-B61B-4E75-B9E9-0352A7E0FE61}">
      <dgm:prSet/>
      <dgm:spPr/>
      <dgm:t>
        <a:bodyPr/>
        <a:lstStyle/>
        <a:p>
          <a:endParaRPr lang="en-GB"/>
        </a:p>
      </dgm:t>
    </dgm:pt>
    <dgm:pt modelId="{D674CCDE-773C-4E64-ADBE-EB866C013C65}" type="sibTrans" cxnId="{798B471F-B61B-4E75-B9E9-0352A7E0FE61}">
      <dgm:prSet/>
      <dgm:spPr/>
      <dgm:t>
        <a:bodyPr/>
        <a:lstStyle/>
        <a:p>
          <a:endParaRPr lang="en-GB"/>
        </a:p>
      </dgm:t>
    </dgm:pt>
    <dgm:pt modelId="{4AAD4C0D-5882-4B08-8F78-0100197C4BB9}">
      <dgm:prSet phldrT="[Text]"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pPr>
            <a:buNone/>
          </a:pPr>
          <a:r>
            <a:rPr lang="en-GB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Forgiveness</a:t>
          </a:r>
          <a:endParaRPr lang="en-GB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253EE0-DB7E-4746-89FB-438E4B5DE092}" type="parTrans" cxnId="{4A984E7B-3EE5-44AB-A235-D680AF62AD95}">
      <dgm:prSet/>
      <dgm:spPr/>
      <dgm:t>
        <a:bodyPr/>
        <a:lstStyle/>
        <a:p>
          <a:endParaRPr lang="en-GB"/>
        </a:p>
      </dgm:t>
    </dgm:pt>
    <dgm:pt modelId="{AA390E32-7E67-43D9-8A67-1ACBEA65C6DA}" type="sibTrans" cxnId="{4A984E7B-3EE5-44AB-A235-D680AF62AD95}">
      <dgm:prSet/>
      <dgm:spPr/>
      <dgm:t>
        <a:bodyPr/>
        <a:lstStyle/>
        <a:p>
          <a:endParaRPr lang="en-GB"/>
        </a:p>
      </dgm:t>
    </dgm:pt>
    <dgm:pt modelId="{47206A0E-D208-4F6B-AEDE-85A28F40830B}">
      <dgm:prSet phldrT="[Text]"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pPr>
            <a:buNone/>
          </a:pPr>
          <a:r>
            <a:rPr lang="en-GB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Reconciliation</a:t>
          </a:r>
          <a:endParaRPr lang="en-GB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FC2AC6-C218-4972-86C0-706C5AA6B99A}" type="parTrans" cxnId="{78502D9D-EA30-4FBA-AB82-0F3AB7CE835A}">
      <dgm:prSet/>
      <dgm:spPr/>
      <dgm:t>
        <a:bodyPr/>
        <a:lstStyle/>
        <a:p>
          <a:endParaRPr lang="en-GB"/>
        </a:p>
      </dgm:t>
    </dgm:pt>
    <dgm:pt modelId="{A5155215-A75F-4904-8B77-3BDFDDABE85B}" type="sibTrans" cxnId="{78502D9D-EA30-4FBA-AB82-0F3AB7CE835A}">
      <dgm:prSet/>
      <dgm:spPr/>
      <dgm:t>
        <a:bodyPr/>
        <a:lstStyle/>
        <a:p>
          <a:endParaRPr lang="en-GB"/>
        </a:p>
      </dgm:t>
    </dgm:pt>
    <dgm:pt modelId="{0DC2D14D-AE70-4DC6-BD60-BBCA234DF035}" type="pres">
      <dgm:prSet presAssocID="{BD8F7027-DE6A-4563-AAAB-CD20E4652588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6E289958-86AB-454F-B29E-1617F12E5348}" type="pres">
      <dgm:prSet presAssocID="{47206A0E-D208-4F6B-AEDE-85A28F40830B}" presName="Accent3" presStyleCnt="0"/>
      <dgm:spPr/>
    </dgm:pt>
    <dgm:pt modelId="{5C540F99-8559-43FC-9AEE-A0CBE31E5064}" type="pres">
      <dgm:prSet presAssocID="{47206A0E-D208-4F6B-AEDE-85A28F40830B}" presName="Accent" presStyleLbl="node1" presStyleIdx="0" presStyleCnt="3"/>
      <dgm:spPr/>
    </dgm:pt>
    <dgm:pt modelId="{014DF826-5BB1-4CEF-BA92-55765C7BF976}" type="pres">
      <dgm:prSet presAssocID="{47206A0E-D208-4F6B-AEDE-85A28F40830B}" presName="ParentBackground3" presStyleCnt="0"/>
      <dgm:spPr/>
    </dgm:pt>
    <dgm:pt modelId="{3FEC3384-4B9D-4986-A653-5D7ED3DA5C16}" type="pres">
      <dgm:prSet presAssocID="{47206A0E-D208-4F6B-AEDE-85A28F40830B}" presName="ParentBackground" presStyleLbl="fgAcc1" presStyleIdx="0" presStyleCnt="3"/>
      <dgm:spPr/>
    </dgm:pt>
    <dgm:pt modelId="{ECC09A23-C95F-497E-91FD-7DBCF437DA17}" type="pres">
      <dgm:prSet presAssocID="{47206A0E-D208-4F6B-AEDE-85A28F40830B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3CDC305-CA57-451F-8E01-E55E18FA7326}" type="pres">
      <dgm:prSet presAssocID="{4AAD4C0D-5882-4B08-8F78-0100197C4BB9}" presName="Accent2" presStyleCnt="0"/>
      <dgm:spPr/>
    </dgm:pt>
    <dgm:pt modelId="{7F5CFF2C-8374-4F33-8A0E-15911769C0ED}" type="pres">
      <dgm:prSet presAssocID="{4AAD4C0D-5882-4B08-8F78-0100197C4BB9}" presName="Accent" presStyleLbl="node1" presStyleIdx="1" presStyleCnt="3"/>
      <dgm:spPr/>
    </dgm:pt>
    <dgm:pt modelId="{01B2F27D-DC2A-49FA-94CD-F01FE08F3617}" type="pres">
      <dgm:prSet presAssocID="{4AAD4C0D-5882-4B08-8F78-0100197C4BB9}" presName="ParentBackground2" presStyleCnt="0"/>
      <dgm:spPr/>
    </dgm:pt>
    <dgm:pt modelId="{BED3630D-A2F8-406B-A070-6F1F594D3A5B}" type="pres">
      <dgm:prSet presAssocID="{4AAD4C0D-5882-4B08-8F78-0100197C4BB9}" presName="ParentBackground" presStyleLbl="fgAcc1" presStyleIdx="1" presStyleCnt="3"/>
      <dgm:spPr/>
    </dgm:pt>
    <dgm:pt modelId="{44B20247-6D67-4324-B6FD-A1FD54997C68}" type="pres">
      <dgm:prSet presAssocID="{4AAD4C0D-5882-4B08-8F78-0100197C4BB9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D6153B9-22D2-4F0A-BF54-63F85524B1B8}" type="pres">
      <dgm:prSet presAssocID="{67297A31-58EE-45B9-89AB-C51FA94B9E92}" presName="Accent1" presStyleCnt="0"/>
      <dgm:spPr/>
    </dgm:pt>
    <dgm:pt modelId="{29E319F7-F75F-4853-9F8A-C915C2CD375B}" type="pres">
      <dgm:prSet presAssocID="{67297A31-58EE-45B9-89AB-C51FA94B9E92}" presName="Accent" presStyleLbl="node1" presStyleIdx="2" presStyleCnt="3"/>
      <dgm:spPr/>
    </dgm:pt>
    <dgm:pt modelId="{F7590C8B-FC5A-4EFE-BFED-19BD3DD0EA98}" type="pres">
      <dgm:prSet presAssocID="{67297A31-58EE-45B9-89AB-C51FA94B9E92}" presName="ParentBackground1" presStyleCnt="0"/>
      <dgm:spPr/>
    </dgm:pt>
    <dgm:pt modelId="{C8089EA4-5CC6-4041-BA89-090EB605586D}" type="pres">
      <dgm:prSet presAssocID="{67297A31-58EE-45B9-89AB-C51FA94B9E92}" presName="ParentBackground" presStyleLbl="fgAcc1" presStyleIdx="2" presStyleCnt="3"/>
      <dgm:spPr/>
    </dgm:pt>
    <dgm:pt modelId="{EB7CE9AF-4AFC-439C-9B9A-53F2C7908750}" type="pres">
      <dgm:prSet presAssocID="{67297A31-58EE-45B9-89AB-C51FA94B9E92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798B471F-B61B-4E75-B9E9-0352A7E0FE61}" srcId="{BD8F7027-DE6A-4563-AAAB-CD20E4652588}" destId="{67297A31-58EE-45B9-89AB-C51FA94B9E92}" srcOrd="0" destOrd="0" parTransId="{6FE74F95-AC57-464E-B612-2BF4798F69D0}" sibTransId="{D674CCDE-773C-4E64-ADBE-EB866C013C65}"/>
    <dgm:cxn modelId="{229A5A3E-E330-488E-ACFC-617489CDC748}" type="presOf" srcId="{47206A0E-D208-4F6B-AEDE-85A28F40830B}" destId="{ECC09A23-C95F-497E-91FD-7DBCF437DA17}" srcOrd="1" destOrd="0" presId="urn:microsoft.com/office/officeart/2011/layout/CircleProcess"/>
    <dgm:cxn modelId="{CAA3034B-5CBE-4E75-BF6C-EC4FC7D49CF3}" type="presOf" srcId="{47206A0E-D208-4F6B-AEDE-85A28F40830B}" destId="{3FEC3384-4B9D-4986-A653-5D7ED3DA5C16}" srcOrd="0" destOrd="0" presId="urn:microsoft.com/office/officeart/2011/layout/CircleProcess"/>
    <dgm:cxn modelId="{4230644B-E62C-4386-879D-0282B28AECD2}" type="presOf" srcId="{BD8F7027-DE6A-4563-AAAB-CD20E4652588}" destId="{0DC2D14D-AE70-4DC6-BD60-BBCA234DF035}" srcOrd="0" destOrd="0" presId="urn:microsoft.com/office/officeart/2011/layout/CircleProcess"/>
    <dgm:cxn modelId="{F2E1D855-27C6-42DA-B026-6ED6B7BA3351}" type="presOf" srcId="{67297A31-58EE-45B9-89AB-C51FA94B9E92}" destId="{C8089EA4-5CC6-4041-BA89-090EB605586D}" srcOrd="0" destOrd="0" presId="urn:microsoft.com/office/officeart/2011/layout/CircleProcess"/>
    <dgm:cxn modelId="{BCBA0356-7B47-4E3A-8E18-64C76A3E1B39}" type="presOf" srcId="{67297A31-58EE-45B9-89AB-C51FA94B9E92}" destId="{EB7CE9AF-4AFC-439C-9B9A-53F2C7908750}" srcOrd="1" destOrd="0" presId="urn:microsoft.com/office/officeart/2011/layout/CircleProcess"/>
    <dgm:cxn modelId="{4A984E7B-3EE5-44AB-A235-D680AF62AD95}" srcId="{BD8F7027-DE6A-4563-AAAB-CD20E4652588}" destId="{4AAD4C0D-5882-4B08-8F78-0100197C4BB9}" srcOrd="1" destOrd="0" parTransId="{AE253EE0-DB7E-4746-89FB-438E4B5DE092}" sibTransId="{AA390E32-7E67-43D9-8A67-1ACBEA65C6DA}"/>
    <dgm:cxn modelId="{78502D9D-EA30-4FBA-AB82-0F3AB7CE835A}" srcId="{BD8F7027-DE6A-4563-AAAB-CD20E4652588}" destId="{47206A0E-D208-4F6B-AEDE-85A28F40830B}" srcOrd="2" destOrd="0" parTransId="{39FC2AC6-C218-4972-86C0-706C5AA6B99A}" sibTransId="{A5155215-A75F-4904-8B77-3BDFDDABE85B}"/>
    <dgm:cxn modelId="{9FA6B2B7-0D1B-4F6D-838D-BB3069A0389D}" type="presOf" srcId="{4AAD4C0D-5882-4B08-8F78-0100197C4BB9}" destId="{BED3630D-A2F8-406B-A070-6F1F594D3A5B}" srcOrd="0" destOrd="0" presId="urn:microsoft.com/office/officeart/2011/layout/CircleProcess"/>
    <dgm:cxn modelId="{2C6807E5-1EC8-4536-B68B-E85B11862DE6}" type="presOf" srcId="{4AAD4C0D-5882-4B08-8F78-0100197C4BB9}" destId="{44B20247-6D67-4324-B6FD-A1FD54997C68}" srcOrd="1" destOrd="0" presId="urn:microsoft.com/office/officeart/2011/layout/CircleProcess"/>
    <dgm:cxn modelId="{EA38A984-0579-445F-9833-ADCD91E3356D}" type="presParOf" srcId="{0DC2D14D-AE70-4DC6-BD60-BBCA234DF035}" destId="{6E289958-86AB-454F-B29E-1617F12E5348}" srcOrd="0" destOrd="0" presId="urn:microsoft.com/office/officeart/2011/layout/CircleProcess"/>
    <dgm:cxn modelId="{4D1D7F3E-BFCF-446D-92FC-1B114866DEAF}" type="presParOf" srcId="{6E289958-86AB-454F-B29E-1617F12E5348}" destId="{5C540F99-8559-43FC-9AEE-A0CBE31E5064}" srcOrd="0" destOrd="0" presId="urn:microsoft.com/office/officeart/2011/layout/CircleProcess"/>
    <dgm:cxn modelId="{284458D9-4189-453B-B786-4125FCC744B5}" type="presParOf" srcId="{0DC2D14D-AE70-4DC6-BD60-BBCA234DF035}" destId="{014DF826-5BB1-4CEF-BA92-55765C7BF976}" srcOrd="1" destOrd="0" presId="urn:microsoft.com/office/officeart/2011/layout/CircleProcess"/>
    <dgm:cxn modelId="{B9AB036C-C9DA-4C3E-B8B2-5F033575F97C}" type="presParOf" srcId="{014DF826-5BB1-4CEF-BA92-55765C7BF976}" destId="{3FEC3384-4B9D-4986-A653-5D7ED3DA5C16}" srcOrd="0" destOrd="0" presId="urn:microsoft.com/office/officeart/2011/layout/CircleProcess"/>
    <dgm:cxn modelId="{BC0CB7B7-CBE3-4F9C-89C1-D4BF1E8E0750}" type="presParOf" srcId="{0DC2D14D-AE70-4DC6-BD60-BBCA234DF035}" destId="{ECC09A23-C95F-497E-91FD-7DBCF437DA17}" srcOrd="2" destOrd="0" presId="urn:microsoft.com/office/officeart/2011/layout/CircleProcess"/>
    <dgm:cxn modelId="{463F0281-88DA-499C-877F-A6E31A76ADE5}" type="presParOf" srcId="{0DC2D14D-AE70-4DC6-BD60-BBCA234DF035}" destId="{03CDC305-CA57-451F-8E01-E55E18FA7326}" srcOrd="3" destOrd="0" presId="urn:microsoft.com/office/officeart/2011/layout/CircleProcess"/>
    <dgm:cxn modelId="{7C746318-9C5D-4826-A1F2-50BA2055B9BF}" type="presParOf" srcId="{03CDC305-CA57-451F-8E01-E55E18FA7326}" destId="{7F5CFF2C-8374-4F33-8A0E-15911769C0ED}" srcOrd="0" destOrd="0" presId="urn:microsoft.com/office/officeart/2011/layout/CircleProcess"/>
    <dgm:cxn modelId="{97916DB7-E2D1-4823-9FE5-79CCA65A6FD4}" type="presParOf" srcId="{0DC2D14D-AE70-4DC6-BD60-BBCA234DF035}" destId="{01B2F27D-DC2A-49FA-94CD-F01FE08F3617}" srcOrd="4" destOrd="0" presId="urn:microsoft.com/office/officeart/2011/layout/CircleProcess"/>
    <dgm:cxn modelId="{154851FF-E300-4E4B-A7B8-F178879739D9}" type="presParOf" srcId="{01B2F27D-DC2A-49FA-94CD-F01FE08F3617}" destId="{BED3630D-A2F8-406B-A070-6F1F594D3A5B}" srcOrd="0" destOrd="0" presId="urn:microsoft.com/office/officeart/2011/layout/CircleProcess"/>
    <dgm:cxn modelId="{0E573FA6-C549-432B-801F-D0C7971A1DDC}" type="presParOf" srcId="{0DC2D14D-AE70-4DC6-BD60-BBCA234DF035}" destId="{44B20247-6D67-4324-B6FD-A1FD54997C68}" srcOrd="5" destOrd="0" presId="urn:microsoft.com/office/officeart/2011/layout/CircleProcess"/>
    <dgm:cxn modelId="{456E3960-01C9-4226-9000-1B7E8D706275}" type="presParOf" srcId="{0DC2D14D-AE70-4DC6-BD60-BBCA234DF035}" destId="{3D6153B9-22D2-4F0A-BF54-63F85524B1B8}" srcOrd="6" destOrd="0" presId="urn:microsoft.com/office/officeart/2011/layout/CircleProcess"/>
    <dgm:cxn modelId="{6537B309-38EC-4024-9288-A9A3BF4FFA4B}" type="presParOf" srcId="{3D6153B9-22D2-4F0A-BF54-63F85524B1B8}" destId="{29E319F7-F75F-4853-9F8A-C915C2CD375B}" srcOrd="0" destOrd="0" presId="urn:microsoft.com/office/officeart/2011/layout/CircleProcess"/>
    <dgm:cxn modelId="{32710483-3369-4680-9877-A7F9F5AA6FA8}" type="presParOf" srcId="{0DC2D14D-AE70-4DC6-BD60-BBCA234DF035}" destId="{F7590C8B-FC5A-4EFE-BFED-19BD3DD0EA98}" srcOrd="7" destOrd="0" presId="urn:microsoft.com/office/officeart/2011/layout/CircleProcess"/>
    <dgm:cxn modelId="{4A3920C2-31C9-4EA3-9E77-3F87399E7643}" type="presParOf" srcId="{F7590C8B-FC5A-4EFE-BFED-19BD3DD0EA98}" destId="{C8089EA4-5CC6-4041-BA89-090EB605586D}" srcOrd="0" destOrd="0" presId="urn:microsoft.com/office/officeart/2011/layout/CircleProcess"/>
    <dgm:cxn modelId="{A5651A55-DC5A-42B0-B2E0-46EBA961437D}" type="presParOf" srcId="{0DC2D14D-AE70-4DC6-BD60-BBCA234DF035}" destId="{EB7CE9AF-4AFC-439C-9B9A-53F2C7908750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540F99-8559-43FC-9AEE-A0CBE31E5064}">
      <dsp:nvSpPr>
        <dsp:cNvPr id="0" name=""/>
        <dsp:cNvSpPr/>
      </dsp:nvSpPr>
      <dsp:spPr>
        <a:xfrm>
          <a:off x="5625185" y="1482419"/>
          <a:ext cx="2453805" cy="24542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C3384-4B9D-4986-A653-5D7ED3DA5C16}">
      <dsp:nvSpPr>
        <dsp:cNvPr id="0" name=""/>
        <dsp:cNvSpPr/>
      </dsp:nvSpPr>
      <dsp:spPr>
        <a:xfrm>
          <a:off x="5706659" y="1564242"/>
          <a:ext cx="2290857" cy="2290613"/>
        </a:xfrm>
        <a:prstGeom prst="ellipse">
          <a:avLst/>
        </a:prstGeom>
        <a:solidFill>
          <a:schemeClr val="accent4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Reconciliation</a:t>
          </a:r>
          <a:endParaRPr lang="en-GB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34153" y="1891534"/>
        <a:ext cx="1635870" cy="1636029"/>
      </dsp:txXfrm>
    </dsp:sp>
    <dsp:sp modelId="{7F5CFF2C-8374-4F33-8A0E-15911769C0ED}">
      <dsp:nvSpPr>
        <dsp:cNvPr id="0" name=""/>
        <dsp:cNvSpPr/>
      </dsp:nvSpPr>
      <dsp:spPr>
        <a:xfrm rot="2700000">
          <a:off x="3092062" y="1485386"/>
          <a:ext cx="2447894" cy="244789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3630D-A2F8-406B-A070-6F1F594D3A5B}">
      <dsp:nvSpPr>
        <dsp:cNvPr id="0" name=""/>
        <dsp:cNvSpPr/>
      </dsp:nvSpPr>
      <dsp:spPr>
        <a:xfrm>
          <a:off x="3170581" y="1564242"/>
          <a:ext cx="2290857" cy="2290613"/>
        </a:xfrm>
        <a:prstGeom prst="ellipse">
          <a:avLst/>
        </a:prstGeom>
        <a:solidFill>
          <a:schemeClr val="accent4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Forgiveness</a:t>
          </a:r>
          <a:endParaRPr lang="en-GB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98075" y="1891534"/>
        <a:ext cx="1635870" cy="1636029"/>
      </dsp:txXfrm>
    </dsp:sp>
    <dsp:sp modelId="{29E319F7-F75F-4853-9F8A-C915C2CD375B}">
      <dsp:nvSpPr>
        <dsp:cNvPr id="0" name=""/>
        <dsp:cNvSpPr/>
      </dsp:nvSpPr>
      <dsp:spPr>
        <a:xfrm rot="2700000">
          <a:off x="555984" y="1485386"/>
          <a:ext cx="2447894" cy="244789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89EA4-5CC6-4041-BA89-090EB605586D}">
      <dsp:nvSpPr>
        <dsp:cNvPr id="0" name=""/>
        <dsp:cNvSpPr/>
      </dsp:nvSpPr>
      <dsp:spPr>
        <a:xfrm>
          <a:off x="634503" y="1564242"/>
          <a:ext cx="2290857" cy="2290613"/>
        </a:xfrm>
        <a:prstGeom prst="ellipse">
          <a:avLst/>
        </a:prstGeom>
        <a:solidFill>
          <a:schemeClr val="accent4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Apology</a:t>
          </a:r>
          <a:endParaRPr lang="en-GB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61997" y="1891534"/>
        <a:ext cx="1635870" cy="1636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77517-4CAB-8E78-86BE-179B9A918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B4E82-E5A5-F83D-601B-635F2376C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CE977-3999-F3B3-AE4A-400FBFEBE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F224-37A7-417D-B87D-36CBD979C754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C1A0D-28E9-6F1D-6F47-1BBF3A42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E7134-723F-9648-D55E-AB3B39D1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12CD-7363-4FD5-B619-455D5DEB3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32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2AE2-E2E0-62A4-A963-E7E4EC793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E6885-DD90-184B-0995-E3ED397E1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EFEB9-1B1E-6A9A-4C10-8FAB933DF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F224-37A7-417D-B87D-36CBD979C754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9358F-D023-3BDD-EFCA-7043EBCF5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B7721-4748-5CF3-C633-F814BF37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12CD-7363-4FD5-B619-455D5DEB3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20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5B7CF-D1FE-12F3-58FC-C462CA37F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840B5-04DC-45BC-29BD-435783C7D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87217-B06A-24A5-DA93-6B8A1EC5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F224-37A7-417D-B87D-36CBD979C754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022C3-63C4-04A8-0007-D24A8D2FD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BF288-D4BF-31B3-B81C-08FCC8C8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12CD-7363-4FD5-B619-455D5DEB3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29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B42E1-2D7F-78A4-88B8-0F13ECE18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7D973-DE13-02E7-7560-2F17A4F92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D85DE-12ED-9F9B-CC6E-4C90AA09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F224-37A7-417D-B87D-36CBD979C754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F20F3-C78A-1FA9-E7B8-CAB6793B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B6018-3304-B566-5F17-68456E51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12CD-7363-4FD5-B619-455D5DEB3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95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0168-DE50-DBAA-DBA7-E43DBAE6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52793-6769-A418-3606-685572C67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2C94B-1BDD-248E-581D-6330CE0BD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F224-37A7-417D-B87D-36CBD979C754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FBFDA-F839-F884-4F64-CC7A71C5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159E1-FB4C-8EEB-C123-23BF48C5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12CD-7363-4FD5-B619-455D5DEB3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78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B716-0074-EA45-066B-7327B093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AB506-FFE9-A46B-C5D5-52F00E706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02451-225D-437D-999E-4A1526AC1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CF140-CA90-B90C-8B66-BDFD67039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F224-37A7-417D-B87D-36CBD979C754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3D554-E1B5-DB6D-49FC-E06EE2CF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4D0CB-A7EB-8C86-45FB-900F7EB9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12CD-7363-4FD5-B619-455D5DEB3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87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B1F2-59A4-AA8B-BA50-A466B4F69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EC726-FE0D-8F64-1850-E27CE5421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5276E-6FB0-0BEA-A8B6-32EEA658C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F14BF-8415-9136-8D4B-24E211111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DDFC7-68DA-E211-7746-2E8236A84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949FCD-267C-5127-7703-8E74381CD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F224-37A7-417D-B87D-36CBD979C754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C7D094-CADC-EE35-5851-C084607F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C1CFE8-3B37-039A-A96A-74AFCCECC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12CD-7363-4FD5-B619-455D5DEB3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93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CE8E-5896-1299-D75C-F3428E38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01076-B35F-86DF-3BAA-66612BDD3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F224-37A7-417D-B87D-36CBD979C754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ED748-A9C4-99CA-2B83-A9A7A59CE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FAD2E-F619-BD4E-511C-F4515153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12CD-7363-4FD5-B619-455D5DEB3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52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4443F1-52B4-D5F2-59CC-63138C26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F224-37A7-417D-B87D-36CBD979C754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058965-D358-D001-7228-A140D3F1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2BBEA-4327-B833-319F-9F05A829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12CD-7363-4FD5-B619-455D5DEB3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90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EDBF-46B1-CBE9-A8C4-0927EDC4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CF5D7-5F78-2F9A-F37A-AF2B2E26D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E031E-E411-93B2-3C0A-55C7B6C2B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7FA83-5007-348F-C5EE-6AF15916B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F224-37A7-417D-B87D-36CBD979C754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4AEFA-0043-EE6E-BF2B-60DFB3AD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D2943-2AC8-0F77-52BD-18A19944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12CD-7363-4FD5-B619-455D5DEB3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70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9621-0208-8466-412F-BF040B362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2771B2-8416-F6C4-FE98-E32CD22CA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A2607-D721-9D2B-6452-FE96FFB71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75DF8-FB75-FA51-CA3E-F696EF2FF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F224-37A7-417D-B87D-36CBD979C754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247AB-004A-CB9E-DDC1-C34810B9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1686A-F9D9-844A-3C3E-613D8ADD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12CD-7363-4FD5-B619-455D5DEB3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58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8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A2608C-01A7-86F0-932C-32879787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82259-8D6C-C451-A4CD-DCEE252B7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B4CC7-B4E8-CEAA-E918-4D7686EC7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1F224-37A7-417D-B87D-36CBD979C754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68E18-4F7C-53E3-D272-56A5FC236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18ECF-076A-8281-AF71-A87F9153E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812CD-7363-4FD5-B619-455D5DEB3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958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4C84-EABA-2496-41AE-420D60470C3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698172" y="2151176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Treatment Over Punishment: Therapeutic Jurisprudence in the Criminal Justice System in Bangladesh</a:t>
            </a:r>
            <a:endParaRPr lang="en-GB" sz="4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7B7F7A-52B9-6CF9-E759-F08F15722BB0}"/>
              </a:ext>
            </a:extLst>
          </p:cNvPr>
          <p:cNvSpPr/>
          <p:nvPr/>
        </p:nvSpPr>
        <p:spPr>
          <a:xfrm>
            <a:off x="3730171" y="830376"/>
            <a:ext cx="4731657" cy="98697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  <a:endParaRPr lang="en-GB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B31DB1-09B9-2F9C-4AF4-1DCE443D4279}"/>
              </a:ext>
            </a:extLst>
          </p:cNvPr>
          <p:cNvSpPr/>
          <p:nvPr/>
        </p:nvSpPr>
        <p:spPr>
          <a:xfrm>
            <a:off x="7416800" y="4538776"/>
            <a:ext cx="2728684" cy="11363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by-</a:t>
            </a:r>
          </a:p>
          <a:p>
            <a:pPr algn="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Sakib Sarkar</a:t>
            </a:r>
            <a:endParaRPr lang="en-GB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008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2A2395D-60D0-AE9A-4C59-49FC0476DDCC}"/>
              </a:ext>
            </a:extLst>
          </p:cNvPr>
          <p:cNvSpPr/>
          <p:nvPr/>
        </p:nvSpPr>
        <p:spPr>
          <a:xfrm>
            <a:off x="3998686" y="2775858"/>
            <a:ext cx="4194628" cy="130628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ALL</a:t>
            </a:r>
            <a:endParaRPr lang="en-GB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95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00D958-84B6-191E-B6E1-B503B60E92F9}"/>
              </a:ext>
            </a:extLst>
          </p:cNvPr>
          <p:cNvSpPr/>
          <p:nvPr/>
        </p:nvSpPr>
        <p:spPr>
          <a:xfrm>
            <a:off x="580570" y="1081746"/>
            <a:ext cx="5564823" cy="91439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Why Therapeutic Jurisprudence?</a:t>
            </a: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BECEEC3-8DDB-30F1-F07B-A72FF0646F45}"/>
              </a:ext>
            </a:extLst>
          </p:cNvPr>
          <p:cNvSpPr/>
          <p:nvPr/>
        </p:nvSpPr>
        <p:spPr>
          <a:xfrm>
            <a:off x="580570" y="2497540"/>
            <a:ext cx="11030859" cy="3592611"/>
          </a:xfrm>
          <a:prstGeom prst="roundRect">
            <a:avLst>
              <a:gd name="adj" fmla="val 1150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Cesare Beccaria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“Every human action is derived from pleasure and the criminal derives pleasure from committing crimes.”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Raffaele Garofalo 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believed that criminal behavior was determined by biological, psychological, and social factors.</a:t>
            </a:r>
            <a:endParaRPr lang="en-US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</a:t>
            </a:r>
            <a:r>
              <a:rPr lang="en-US" sz="28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Sociologist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“crime is the function of a social environment”</a:t>
            </a:r>
          </a:p>
        </p:txBody>
      </p:sp>
    </p:spTree>
    <p:extLst>
      <p:ext uri="{BB962C8B-B14F-4D97-AF65-F5344CB8AC3E}">
        <p14:creationId xmlns:p14="http://schemas.microsoft.com/office/powerpoint/2010/main" val="372471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98C25-CD8B-17F5-BA57-FF87B2D02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4D1E09D-DF77-7E40-1DD9-207287805722}"/>
              </a:ext>
            </a:extLst>
          </p:cNvPr>
          <p:cNvSpPr/>
          <p:nvPr/>
        </p:nvSpPr>
        <p:spPr>
          <a:xfrm>
            <a:off x="667655" y="1241187"/>
            <a:ext cx="6270173" cy="91439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What is Therapeutic Jurisprudence?</a:t>
            </a: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FB193B-D768-2EAD-6FA0-88BDDE662F83}"/>
              </a:ext>
            </a:extLst>
          </p:cNvPr>
          <p:cNvSpPr/>
          <p:nvPr/>
        </p:nvSpPr>
        <p:spPr>
          <a:xfrm>
            <a:off x="667655" y="2985284"/>
            <a:ext cx="11030859" cy="2358574"/>
          </a:xfrm>
          <a:prstGeom prst="roundRect">
            <a:avLst>
              <a:gd name="adj" fmla="val 151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It analyses why people commit crimes, promotes rehabilitation, and keeps concern on well-being within the existing legal framework.</a:t>
            </a: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64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9A57D-8A3E-BD62-E478-6BA713E36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A93497-3F11-5204-7237-7EBC1752DE81}"/>
              </a:ext>
            </a:extLst>
          </p:cNvPr>
          <p:cNvSpPr/>
          <p:nvPr/>
        </p:nvSpPr>
        <p:spPr>
          <a:xfrm>
            <a:off x="2866569" y="1092330"/>
            <a:ext cx="6458859" cy="91439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Elements of Therapeutic Jurisprudence</a:t>
            </a: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228D272-67BA-427D-9B1B-6A6A7ED299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8402069"/>
              </p:ext>
            </p:extLst>
          </p:nvPr>
        </p:nvGraphicFramePr>
        <p:xfrm>
          <a:off x="1663508" y="165871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955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2C873D-15FB-F7B4-219B-AD5245C04851}"/>
              </a:ext>
            </a:extLst>
          </p:cNvPr>
          <p:cNvSpPr/>
          <p:nvPr/>
        </p:nvSpPr>
        <p:spPr>
          <a:xfrm>
            <a:off x="2329540" y="885371"/>
            <a:ext cx="7939315" cy="10450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Deficiencies in the Current Method and Comparative Analysis</a:t>
            </a: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353C09-6027-9655-273D-99FAC85DE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254834"/>
              </p:ext>
            </p:extLst>
          </p:nvPr>
        </p:nvGraphicFramePr>
        <p:xfrm>
          <a:off x="2235197" y="2495608"/>
          <a:ext cx="8128000" cy="3318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173982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12788535"/>
                    </a:ext>
                  </a:extLst>
                </a:gridCol>
              </a:tblGrid>
              <a:tr h="1138645">
                <a:tc>
                  <a:txBody>
                    <a:bodyPr/>
                    <a:lstStyle/>
                    <a:p>
                      <a:pPr algn="ctr"/>
                      <a:r>
                        <a:rPr lang="en-GB" sz="3200" b="0" i="0" u="none" strike="noStrike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Traditional Justice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b="0" i="0" u="none" strike="noStrike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Therapeutic Jurisprudence (TJ)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118249"/>
                  </a:ext>
                </a:extLst>
              </a:tr>
              <a:tr h="2179693">
                <a:tc>
                  <a:txBody>
                    <a:bodyPr/>
                    <a:lstStyle/>
                    <a:p>
                      <a:pPr algn="ctr"/>
                      <a:r>
                        <a:rPr lang="en-GB" sz="32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Punishment, Retribution, Deterrence, Establishing Guilt</a:t>
                      </a:r>
                      <a:endParaRPr lang="en-GB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Well-being of Individuals, Problem-Solving, Reducing Harm, Rehabilitation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980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05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CA5AB26-2DA1-2703-3B26-B77F93B846A8}"/>
              </a:ext>
            </a:extLst>
          </p:cNvPr>
          <p:cNvSpPr/>
          <p:nvPr/>
        </p:nvSpPr>
        <p:spPr>
          <a:xfrm>
            <a:off x="624113" y="1393371"/>
            <a:ext cx="8331201" cy="84182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MECHANISMS OF THERAPEUTIC JURISPRUDENCE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08FF17-E9E9-A616-0E5B-02059EED360D}"/>
              </a:ext>
            </a:extLst>
          </p:cNvPr>
          <p:cNvSpPr/>
          <p:nvPr/>
        </p:nvSpPr>
        <p:spPr>
          <a:xfrm>
            <a:off x="624113" y="2784143"/>
            <a:ext cx="10305143" cy="2821621"/>
          </a:xfrm>
          <a:prstGeom prst="roundRect">
            <a:avLst>
              <a:gd name="adj" fmla="val 919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root causes of crime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between judges, lawyers, and treatment professionals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Psychological and social science principles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Balances public safety with offender rights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425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76B3323-1CE7-60F0-16F8-A8BB6A2D3CC4}"/>
              </a:ext>
            </a:extLst>
          </p:cNvPr>
          <p:cNvSpPr/>
          <p:nvPr/>
        </p:nvSpPr>
        <p:spPr>
          <a:xfrm>
            <a:off x="3591257" y="736503"/>
            <a:ext cx="5009486" cy="7515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POTENTIAL AREAS</a:t>
            </a: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C910A2-F640-9A98-FCF8-7B50C20EB83C}"/>
              </a:ext>
            </a:extLst>
          </p:cNvPr>
          <p:cNvSpPr/>
          <p:nvPr/>
        </p:nvSpPr>
        <p:spPr>
          <a:xfrm>
            <a:off x="445827" y="2060813"/>
            <a:ext cx="11300346" cy="3684896"/>
          </a:xfrm>
          <a:prstGeom prst="roundRect">
            <a:avLst>
              <a:gd name="adj" fmla="val 926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linked with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courts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problem-solving courts (e.g., family violence, mental health) focusing on rehabilitation.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Applies to various offenses (drugs, domestic violence, sex offenses, corruption, etc.)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Applicable in other areas like Family Law (divorce, custody) to reduce conflict and prioritize well-being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0670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22E8CDE-8F32-49B6-CB2C-FE7F8380D10C}"/>
              </a:ext>
            </a:extLst>
          </p:cNvPr>
          <p:cNvSpPr/>
          <p:nvPr/>
        </p:nvSpPr>
        <p:spPr>
          <a:xfrm>
            <a:off x="4533548" y="1003110"/>
            <a:ext cx="2815771" cy="7112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IMPORTANCE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F0CD02D-06E6-794D-D528-3B3590A359C8}"/>
              </a:ext>
            </a:extLst>
          </p:cNvPr>
          <p:cNvSpPr/>
          <p:nvPr/>
        </p:nvSpPr>
        <p:spPr>
          <a:xfrm>
            <a:off x="747486" y="2521046"/>
            <a:ext cx="10697028" cy="3524913"/>
          </a:xfrm>
          <a:prstGeom prst="roundRect">
            <a:avLst>
              <a:gd name="adj" fmla="val 6402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reliance on imprisonment.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use and effectiveness of alternative sentencing options.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access to legal aid and support services.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Fostering a justice system that promotes rehabilitation and healing alongside accountability.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57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FAB0128-B736-0E97-2B5E-DF9B40E70345}"/>
              </a:ext>
            </a:extLst>
          </p:cNvPr>
          <p:cNvSpPr/>
          <p:nvPr/>
        </p:nvSpPr>
        <p:spPr>
          <a:xfrm>
            <a:off x="4630058" y="2815770"/>
            <a:ext cx="3802742" cy="105954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56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273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Treatment Over Punishment: Therapeutic Jurisprudence in the Criminal Justice System in Bangladesh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Lenevo</dc:creator>
  <cp:lastModifiedBy>Lenevo</cp:lastModifiedBy>
  <cp:revision>12</cp:revision>
  <dcterms:created xsi:type="dcterms:W3CDTF">2025-04-07T08:48:53Z</dcterms:created>
  <dcterms:modified xsi:type="dcterms:W3CDTF">2025-04-09T16:28:51Z</dcterms:modified>
</cp:coreProperties>
</file>