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5" r:id="rId5"/>
    <p:sldId id="289" r:id="rId6"/>
    <p:sldId id="286" r:id="rId7"/>
    <p:sldId id="294" r:id="rId8"/>
    <p:sldId id="287" r:id="rId9"/>
    <p:sldId id="293" r:id="rId10"/>
    <p:sldId id="291" r:id="rId11"/>
    <p:sldId id="288" r:id="rId12"/>
    <p:sldId id="290" r:id="rId13"/>
    <p:sldId id="29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69789" autoAdjust="0"/>
  </p:normalViewPr>
  <p:slideViewPr>
    <p:cSldViewPr snapToGrid="0">
      <p:cViewPr varScale="1">
        <p:scale>
          <a:sx n="86" d="100"/>
          <a:sy n="86" d="100"/>
        </p:scale>
        <p:origin x="12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E5B1F-8548-4FA5-8ECE-FF697B8BDC8B}" type="doc">
      <dgm:prSet loTypeId="urn:microsoft.com/office/officeart/2017/3/layout/DropPinTimeline" loCatId="process" qsTypeId="urn:microsoft.com/office/officeart/2005/8/quickstyle/simple1" qsCatId="simple" csTypeId="urn:microsoft.com/office/officeart/2005/8/colors/colorful2" csCatId="colorful" phldr="1"/>
      <dgm:spPr/>
      <dgm:t>
        <a:bodyPr/>
        <a:lstStyle/>
        <a:p>
          <a:endParaRPr lang="en-US"/>
        </a:p>
      </dgm:t>
    </dgm:pt>
    <dgm:pt modelId="{BAE4A921-75C0-457E-B6C7-AF5D3F924778}">
      <dgm:prSet/>
      <dgm:spPr/>
      <dgm:t>
        <a:bodyPr/>
        <a:lstStyle/>
        <a:p>
          <a:pPr>
            <a:defRPr b="1"/>
          </a:pPr>
          <a:r>
            <a:rPr lang="en-US" dirty="0"/>
            <a:t>Dataset</a:t>
          </a:r>
        </a:p>
      </dgm:t>
    </dgm:pt>
    <dgm:pt modelId="{5DE6B7FC-E69A-4189-BB0C-356B2586F16F}" type="parTrans" cxnId="{906961F9-228B-42F0-B93A-61A91FF72B16}">
      <dgm:prSet/>
      <dgm:spPr/>
      <dgm:t>
        <a:bodyPr/>
        <a:lstStyle/>
        <a:p>
          <a:endParaRPr lang="en-US"/>
        </a:p>
      </dgm:t>
    </dgm:pt>
    <dgm:pt modelId="{E4500CC0-E9F9-45F4-8DBB-F762BD69C7EF}" type="sibTrans" cxnId="{906961F9-228B-42F0-B93A-61A91FF72B16}">
      <dgm:prSet/>
      <dgm:spPr/>
      <dgm:t>
        <a:bodyPr/>
        <a:lstStyle/>
        <a:p>
          <a:endParaRPr lang="en-US"/>
        </a:p>
      </dgm:t>
    </dgm:pt>
    <dgm:pt modelId="{300F49C4-BE2A-4BB1-881A-D5DBC7667E1A}">
      <dgm:prSet/>
      <dgm:spPr/>
      <dgm:t>
        <a:bodyPr/>
        <a:lstStyle/>
        <a:p>
          <a:r>
            <a:rPr lang="en-US" dirty="0"/>
            <a:t>Stanford Cars Dataset</a:t>
          </a:r>
        </a:p>
        <a:p>
          <a:endParaRPr lang="en-US" dirty="0"/>
        </a:p>
      </dgm:t>
    </dgm:pt>
    <dgm:pt modelId="{938A8F79-6539-4D75-80F8-D245BBF23EB2}" type="parTrans" cxnId="{E21D1965-4238-40BD-8C23-F39BDB8AF9FF}">
      <dgm:prSet/>
      <dgm:spPr/>
      <dgm:t>
        <a:bodyPr/>
        <a:lstStyle/>
        <a:p>
          <a:endParaRPr lang="en-US"/>
        </a:p>
      </dgm:t>
    </dgm:pt>
    <dgm:pt modelId="{E6F5A85C-A7FD-4313-BD20-CCE392CD9E1F}" type="sibTrans" cxnId="{E21D1965-4238-40BD-8C23-F39BDB8AF9FF}">
      <dgm:prSet/>
      <dgm:spPr/>
      <dgm:t>
        <a:bodyPr/>
        <a:lstStyle/>
        <a:p>
          <a:endParaRPr lang="en-US"/>
        </a:p>
      </dgm:t>
    </dgm:pt>
    <dgm:pt modelId="{393C84A3-4571-4040-9493-0BA1AF30DA26}">
      <dgm:prSet/>
      <dgm:spPr/>
      <dgm:t>
        <a:bodyPr/>
        <a:lstStyle/>
        <a:p>
          <a:pPr>
            <a:defRPr b="1"/>
          </a:pPr>
          <a:r>
            <a:rPr lang="en-US" dirty="0"/>
            <a:t>Model 1</a:t>
          </a:r>
        </a:p>
      </dgm:t>
    </dgm:pt>
    <dgm:pt modelId="{3A4A9F0D-AEA3-4A1C-B17C-D8B078DF106A}" type="parTrans" cxnId="{B78F293F-BC11-49D3-BE1D-C504995D7961}">
      <dgm:prSet/>
      <dgm:spPr/>
      <dgm:t>
        <a:bodyPr/>
        <a:lstStyle/>
        <a:p>
          <a:endParaRPr lang="en-US"/>
        </a:p>
      </dgm:t>
    </dgm:pt>
    <dgm:pt modelId="{8C58886A-EDBF-4BFF-AE8D-8BBD9AD31068}" type="sibTrans" cxnId="{B78F293F-BC11-49D3-BE1D-C504995D7961}">
      <dgm:prSet/>
      <dgm:spPr/>
      <dgm:t>
        <a:bodyPr/>
        <a:lstStyle/>
        <a:p>
          <a:endParaRPr lang="en-US"/>
        </a:p>
      </dgm:t>
    </dgm:pt>
    <dgm:pt modelId="{09AB19DE-0A85-493B-8A0E-8AC56DC905F8}">
      <dgm:prSet/>
      <dgm:spPr/>
      <dgm:t>
        <a:bodyPr/>
        <a:lstStyle/>
        <a:p>
          <a:r>
            <a:rPr lang="en-US" dirty="0"/>
            <a:t>TensorFlow </a:t>
          </a:r>
          <a:r>
            <a:rPr lang="en-US" dirty="0" err="1"/>
            <a:t>Keras</a:t>
          </a:r>
          <a:r>
            <a:rPr lang="en-US" dirty="0"/>
            <a:t> for model development and Transfer Learning from </a:t>
          </a:r>
          <a:r>
            <a:rPr lang="en-US" dirty="0" err="1"/>
            <a:t>Xception</a:t>
          </a:r>
          <a:r>
            <a:rPr lang="en-US" dirty="0"/>
            <a:t> CNN Model</a:t>
          </a:r>
        </a:p>
      </dgm:t>
    </dgm:pt>
    <dgm:pt modelId="{4BB754D1-EDE1-4049-9435-D033F95709D0}" type="parTrans" cxnId="{7F0FCC7E-C51A-4B2D-B669-97CE74A0DED9}">
      <dgm:prSet/>
      <dgm:spPr/>
      <dgm:t>
        <a:bodyPr/>
        <a:lstStyle/>
        <a:p>
          <a:endParaRPr lang="en-US"/>
        </a:p>
      </dgm:t>
    </dgm:pt>
    <dgm:pt modelId="{8861651B-08AB-4BAF-AAF6-588C1FD8766A}" type="sibTrans" cxnId="{7F0FCC7E-C51A-4B2D-B669-97CE74A0DED9}">
      <dgm:prSet/>
      <dgm:spPr/>
      <dgm:t>
        <a:bodyPr/>
        <a:lstStyle/>
        <a:p>
          <a:endParaRPr lang="en-US"/>
        </a:p>
      </dgm:t>
    </dgm:pt>
    <dgm:pt modelId="{7FA9AB4A-92C1-41E8-8158-DD2B25D9113B}">
      <dgm:prSet/>
      <dgm:spPr/>
      <dgm:t>
        <a:bodyPr/>
        <a:lstStyle/>
        <a:p>
          <a:pPr>
            <a:defRPr b="1"/>
          </a:pPr>
          <a:r>
            <a:rPr lang="en-US" dirty="0"/>
            <a:t>Model 2</a:t>
          </a:r>
        </a:p>
      </dgm:t>
    </dgm:pt>
    <dgm:pt modelId="{38E7AEFA-EB50-4771-857F-576467B37145}" type="parTrans" cxnId="{85EB9F4D-461E-4ACB-A92D-BEED8E572647}">
      <dgm:prSet/>
      <dgm:spPr/>
      <dgm:t>
        <a:bodyPr/>
        <a:lstStyle/>
        <a:p>
          <a:endParaRPr lang="en-US"/>
        </a:p>
      </dgm:t>
    </dgm:pt>
    <dgm:pt modelId="{FB571C8D-8BC9-46B5-9DCF-FEB771A5C820}" type="sibTrans" cxnId="{85EB9F4D-461E-4ACB-A92D-BEED8E572647}">
      <dgm:prSet/>
      <dgm:spPr/>
      <dgm:t>
        <a:bodyPr/>
        <a:lstStyle/>
        <a:p>
          <a:endParaRPr lang="en-US"/>
        </a:p>
      </dgm:t>
    </dgm:pt>
    <dgm:pt modelId="{91598E38-7461-470A-91AA-325A90C2A6DA}">
      <dgm:prSet/>
      <dgm:spPr/>
      <dgm:t>
        <a:bodyPr/>
        <a:lstStyle/>
        <a:p>
          <a:r>
            <a:rPr lang="en-US" dirty="0" err="1"/>
            <a:t>Pytorch</a:t>
          </a:r>
          <a:r>
            <a:rPr lang="en-US" dirty="0"/>
            <a:t> for Model Development and Transfer Learning from Resnet CNN Model</a:t>
          </a:r>
        </a:p>
      </dgm:t>
    </dgm:pt>
    <dgm:pt modelId="{8982EE4A-6F3A-428C-8E76-02A30B39C05F}" type="parTrans" cxnId="{3BA4B7B9-0A7C-4EFC-8F39-59CD69864C97}">
      <dgm:prSet/>
      <dgm:spPr/>
      <dgm:t>
        <a:bodyPr/>
        <a:lstStyle/>
        <a:p>
          <a:endParaRPr lang="en-US"/>
        </a:p>
      </dgm:t>
    </dgm:pt>
    <dgm:pt modelId="{AEBFFADC-990D-480E-B682-B841BE19126D}" type="sibTrans" cxnId="{3BA4B7B9-0A7C-4EFC-8F39-59CD69864C97}">
      <dgm:prSet/>
      <dgm:spPr/>
      <dgm:t>
        <a:bodyPr/>
        <a:lstStyle/>
        <a:p>
          <a:endParaRPr lang="en-US"/>
        </a:p>
      </dgm:t>
    </dgm:pt>
    <dgm:pt modelId="{1D5E3AE0-BD99-479B-81A3-134CA1305B52}" type="pres">
      <dgm:prSet presAssocID="{95BE5B1F-8548-4FA5-8ECE-FF697B8BDC8B}" presName="root" presStyleCnt="0">
        <dgm:presLayoutVars>
          <dgm:chMax/>
          <dgm:chPref/>
          <dgm:animLvl val="lvl"/>
        </dgm:presLayoutVars>
      </dgm:prSet>
      <dgm:spPr/>
    </dgm:pt>
    <dgm:pt modelId="{CC03F19A-A782-4E5A-9625-093D1EDAA0BB}" type="pres">
      <dgm:prSet presAssocID="{95BE5B1F-8548-4FA5-8ECE-FF697B8BDC8B}" presName="divider" presStyleLbl="fgAcc1" presStyleIdx="0" presStyleCnt="4"/>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gm:spPr>
    </dgm:pt>
    <dgm:pt modelId="{DD1337DA-0D94-4BF8-B352-3B3EA06F55F0}" type="pres">
      <dgm:prSet presAssocID="{95BE5B1F-8548-4FA5-8ECE-FF697B8BDC8B}" presName="nodes" presStyleCnt="0">
        <dgm:presLayoutVars>
          <dgm:chMax/>
          <dgm:chPref/>
          <dgm:animLvl val="lvl"/>
        </dgm:presLayoutVars>
      </dgm:prSet>
      <dgm:spPr/>
    </dgm:pt>
    <dgm:pt modelId="{A9E88B97-095F-4CC2-9545-647A2621DF67}" type="pres">
      <dgm:prSet presAssocID="{BAE4A921-75C0-457E-B6C7-AF5D3F924778}" presName="composite" presStyleCnt="0"/>
      <dgm:spPr/>
    </dgm:pt>
    <dgm:pt modelId="{04A6607E-9A4B-4D4B-A6EE-031B85F657E6}" type="pres">
      <dgm:prSet presAssocID="{BAE4A921-75C0-457E-B6C7-AF5D3F924778}" presName="ConnectorPoint" presStyleLbl="lnNode1" presStyleIdx="0" presStyleCnt="3"/>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E736635A-B8E7-410B-A900-C76106C6B0AF}" type="pres">
      <dgm:prSet presAssocID="{BAE4A921-75C0-457E-B6C7-AF5D3F924778}" presName="DropPinPlaceHolder" presStyleCnt="0"/>
      <dgm:spPr/>
    </dgm:pt>
    <dgm:pt modelId="{6F35A2C6-D52B-4D0D-A568-29C7D5CB9D78}" type="pres">
      <dgm:prSet presAssocID="{BAE4A921-75C0-457E-B6C7-AF5D3F924778}" presName="DropPin" presStyleLbl="alignNode1" presStyleIdx="0" presStyleCnt="3"/>
      <dgm:spPr/>
    </dgm:pt>
    <dgm:pt modelId="{EA20BABE-DBEE-4C24-BE16-E45AAEA3EDCA}" type="pres">
      <dgm:prSet presAssocID="{BAE4A921-75C0-457E-B6C7-AF5D3F924778}" presName="Ellipse"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3ED01646-9ED9-44BF-8F18-EE860C524998}" type="pres">
      <dgm:prSet presAssocID="{BAE4A921-75C0-457E-B6C7-AF5D3F924778}" presName="L2TextContainer" presStyleLbl="revTx" presStyleIdx="0" presStyleCnt="6">
        <dgm:presLayoutVars>
          <dgm:bulletEnabled val="1"/>
        </dgm:presLayoutVars>
      </dgm:prSet>
      <dgm:spPr/>
    </dgm:pt>
    <dgm:pt modelId="{9A7C4BC5-8408-4A9F-95F6-2C530BD76C90}" type="pres">
      <dgm:prSet presAssocID="{BAE4A921-75C0-457E-B6C7-AF5D3F924778}" presName="L1TextContainer" presStyleLbl="revTx" presStyleIdx="1" presStyleCnt="6">
        <dgm:presLayoutVars>
          <dgm:chMax val="1"/>
          <dgm:chPref val="1"/>
          <dgm:bulletEnabled val="1"/>
        </dgm:presLayoutVars>
      </dgm:prSet>
      <dgm:spPr/>
    </dgm:pt>
    <dgm:pt modelId="{7489FD9C-209C-450B-A153-25ECC5553CBF}" type="pres">
      <dgm:prSet presAssocID="{BAE4A921-75C0-457E-B6C7-AF5D3F924778}" presName="ConnectLine" presStyleLbl="sibTrans1D1" presStyleIdx="0" presStyleCnt="3"/>
      <dgm:spPr>
        <a:noFill/>
        <a:ln w="12700" cap="flat" cmpd="sng" algn="ctr">
          <a:solidFill>
            <a:schemeClr val="accent2">
              <a:hueOff val="0"/>
              <a:satOff val="0"/>
              <a:lumOff val="0"/>
              <a:alphaOff val="0"/>
            </a:schemeClr>
          </a:solidFill>
          <a:prstDash val="dash"/>
        </a:ln>
        <a:effectLst/>
      </dgm:spPr>
    </dgm:pt>
    <dgm:pt modelId="{71D0D053-F4EE-4C9C-8A5B-995A0C4963AD}" type="pres">
      <dgm:prSet presAssocID="{BAE4A921-75C0-457E-B6C7-AF5D3F924778}" presName="EmptyPlaceHolder" presStyleCnt="0"/>
      <dgm:spPr/>
    </dgm:pt>
    <dgm:pt modelId="{1214E832-189A-463D-AC30-630C019ABF74}" type="pres">
      <dgm:prSet presAssocID="{E4500CC0-E9F9-45F4-8DBB-F762BD69C7EF}" presName="spaceBetweenRectangles" presStyleCnt="0"/>
      <dgm:spPr/>
    </dgm:pt>
    <dgm:pt modelId="{C0D9AB06-9424-4F21-941D-B2FD6BC0B1F3}" type="pres">
      <dgm:prSet presAssocID="{393C84A3-4571-4040-9493-0BA1AF30DA26}" presName="composite" presStyleCnt="0"/>
      <dgm:spPr/>
    </dgm:pt>
    <dgm:pt modelId="{9E1F0F25-A574-46F8-B923-19F0E1C4BCD8}" type="pres">
      <dgm:prSet presAssocID="{393C84A3-4571-4040-9493-0BA1AF30DA26}" presName="ConnectorPoint" presStyleLbl="lnNode1" presStyleIdx="1" presStyleCnt="3"/>
      <dgm:spPr>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gm:spPr>
    </dgm:pt>
    <dgm:pt modelId="{78703C32-8BBE-423C-8310-57DA8CF5661C}" type="pres">
      <dgm:prSet presAssocID="{393C84A3-4571-4040-9493-0BA1AF30DA26}" presName="DropPinPlaceHolder" presStyleCnt="0"/>
      <dgm:spPr/>
    </dgm:pt>
    <dgm:pt modelId="{028C7F30-E954-4858-8394-A254126D3936}" type="pres">
      <dgm:prSet presAssocID="{393C84A3-4571-4040-9493-0BA1AF30DA26}" presName="DropPin" presStyleLbl="alignNode1" presStyleIdx="1" presStyleCnt="3"/>
      <dgm:spPr/>
    </dgm:pt>
    <dgm:pt modelId="{2711D058-BAA7-47D4-A383-AC85BDB9C49A}" type="pres">
      <dgm:prSet presAssocID="{393C84A3-4571-4040-9493-0BA1AF30DA26}" presName="Ellipse"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3A41E69A-F56A-4583-B89C-B41BD4D77851}" type="pres">
      <dgm:prSet presAssocID="{393C84A3-4571-4040-9493-0BA1AF30DA26}" presName="L2TextContainer" presStyleLbl="revTx" presStyleIdx="2" presStyleCnt="6">
        <dgm:presLayoutVars>
          <dgm:bulletEnabled val="1"/>
        </dgm:presLayoutVars>
      </dgm:prSet>
      <dgm:spPr/>
    </dgm:pt>
    <dgm:pt modelId="{D47FC92B-725F-4F7A-A74D-33B323102A1B}" type="pres">
      <dgm:prSet presAssocID="{393C84A3-4571-4040-9493-0BA1AF30DA26}" presName="L1TextContainer" presStyleLbl="revTx" presStyleIdx="3" presStyleCnt="6">
        <dgm:presLayoutVars>
          <dgm:chMax val="1"/>
          <dgm:chPref val="1"/>
          <dgm:bulletEnabled val="1"/>
        </dgm:presLayoutVars>
      </dgm:prSet>
      <dgm:spPr/>
    </dgm:pt>
    <dgm:pt modelId="{1E2ADF36-0ED9-4D0B-9DA8-76AB8AD57A13}" type="pres">
      <dgm:prSet presAssocID="{393C84A3-4571-4040-9493-0BA1AF30DA26}" presName="ConnectLine" presStyleLbl="sibTrans1D1" presStyleIdx="1" presStyleCnt="3"/>
      <dgm:spPr>
        <a:noFill/>
        <a:ln w="12700" cap="flat" cmpd="sng" algn="ctr">
          <a:solidFill>
            <a:schemeClr val="accent2">
              <a:hueOff val="17677"/>
              <a:satOff val="-17244"/>
              <a:lumOff val="-883"/>
              <a:alphaOff val="0"/>
            </a:schemeClr>
          </a:solidFill>
          <a:prstDash val="dash"/>
        </a:ln>
        <a:effectLst/>
      </dgm:spPr>
    </dgm:pt>
    <dgm:pt modelId="{B2EBC471-2C26-45FE-A994-06E152CC747D}" type="pres">
      <dgm:prSet presAssocID="{393C84A3-4571-4040-9493-0BA1AF30DA26}" presName="EmptyPlaceHolder" presStyleCnt="0"/>
      <dgm:spPr/>
    </dgm:pt>
    <dgm:pt modelId="{37249E8C-1550-4EB6-930E-D5E0E2376661}" type="pres">
      <dgm:prSet presAssocID="{8C58886A-EDBF-4BFF-AE8D-8BBD9AD31068}" presName="spaceBetweenRectangles" presStyleCnt="0"/>
      <dgm:spPr/>
    </dgm:pt>
    <dgm:pt modelId="{9D5F1A08-E877-4B58-96C8-2FD292B3B116}" type="pres">
      <dgm:prSet presAssocID="{7FA9AB4A-92C1-41E8-8158-DD2B25D9113B}" presName="composite" presStyleCnt="0"/>
      <dgm:spPr/>
    </dgm:pt>
    <dgm:pt modelId="{5351E25D-2D36-4E5D-928D-E3CB91C6F58C}" type="pres">
      <dgm:prSet presAssocID="{7FA9AB4A-92C1-41E8-8158-DD2B25D9113B}" presName="ConnectorPoint" presStyleLbl="lnNode1" presStyleIdx="2" presStyleCnt="3"/>
      <dgm:spPr>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gm:spPr>
    </dgm:pt>
    <dgm:pt modelId="{73EE79CC-B076-4852-B0FB-12271328E0F1}" type="pres">
      <dgm:prSet presAssocID="{7FA9AB4A-92C1-41E8-8158-DD2B25D9113B}" presName="DropPinPlaceHolder" presStyleCnt="0"/>
      <dgm:spPr/>
    </dgm:pt>
    <dgm:pt modelId="{36FB9A81-4B76-4345-B78F-BFC8502F0C48}" type="pres">
      <dgm:prSet presAssocID="{7FA9AB4A-92C1-41E8-8158-DD2B25D9113B}" presName="DropPin" presStyleLbl="alignNode1" presStyleIdx="2" presStyleCnt="3"/>
      <dgm:spPr/>
    </dgm:pt>
    <dgm:pt modelId="{54E9787F-D270-4F42-9D4D-33FB0CF6F31C}" type="pres">
      <dgm:prSet presAssocID="{7FA9AB4A-92C1-41E8-8158-DD2B25D9113B}" presName="Ellipse"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82BCA083-80C3-4058-9BD8-C46261DA9F8C}" type="pres">
      <dgm:prSet presAssocID="{7FA9AB4A-92C1-41E8-8158-DD2B25D9113B}" presName="L2TextContainer" presStyleLbl="revTx" presStyleIdx="4" presStyleCnt="6">
        <dgm:presLayoutVars>
          <dgm:bulletEnabled val="1"/>
        </dgm:presLayoutVars>
      </dgm:prSet>
      <dgm:spPr/>
    </dgm:pt>
    <dgm:pt modelId="{C964CC5F-AD31-46FE-B950-6FB1958FE6E6}" type="pres">
      <dgm:prSet presAssocID="{7FA9AB4A-92C1-41E8-8158-DD2B25D9113B}" presName="L1TextContainer" presStyleLbl="revTx" presStyleIdx="5" presStyleCnt="6">
        <dgm:presLayoutVars>
          <dgm:chMax val="1"/>
          <dgm:chPref val="1"/>
          <dgm:bulletEnabled val="1"/>
        </dgm:presLayoutVars>
      </dgm:prSet>
      <dgm:spPr/>
    </dgm:pt>
    <dgm:pt modelId="{190034F2-01B6-4E29-94D7-2881B6E05652}" type="pres">
      <dgm:prSet presAssocID="{7FA9AB4A-92C1-41E8-8158-DD2B25D9113B}" presName="ConnectLine" presStyleLbl="sibTrans1D1" presStyleIdx="2" presStyleCnt="3"/>
      <dgm:spPr>
        <a:noFill/>
        <a:ln w="12700" cap="flat" cmpd="sng" algn="ctr">
          <a:solidFill>
            <a:schemeClr val="accent2">
              <a:hueOff val="35353"/>
              <a:satOff val="-34487"/>
              <a:lumOff val="-1766"/>
              <a:alphaOff val="0"/>
            </a:schemeClr>
          </a:solidFill>
          <a:prstDash val="dash"/>
        </a:ln>
        <a:effectLst/>
      </dgm:spPr>
    </dgm:pt>
    <dgm:pt modelId="{F29EE066-4B42-49B1-9BCF-2587B8F1C6E6}" type="pres">
      <dgm:prSet presAssocID="{7FA9AB4A-92C1-41E8-8158-DD2B25D9113B}" presName="EmptyPlaceHolder" presStyleCnt="0"/>
      <dgm:spPr/>
    </dgm:pt>
  </dgm:ptLst>
  <dgm:cxnLst>
    <dgm:cxn modelId="{7E6DC41C-C406-4951-B0EE-F3DC3A148906}" type="presOf" srcId="{91598E38-7461-470A-91AA-325A90C2A6DA}" destId="{82BCA083-80C3-4058-9BD8-C46261DA9F8C}" srcOrd="0" destOrd="0" presId="urn:microsoft.com/office/officeart/2017/3/layout/DropPinTimeline"/>
    <dgm:cxn modelId="{B78F293F-BC11-49D3-BE1D-C504995D7961}" srcId="{95BE5B1F-8548-4FA5-8ECE-FF697B8BDC8B}" destId="{393C84A3-4571-4040-9493-0BA1AF30DA26}" srcOrd="1" destOrd="0" parTransId="{3A4A9F0D-AEA3-4A1C-B17C-D8B078DF106A}" sibTransId="{8C58886A-EDBF-4BFF-AE8D-8BBD9AD31068}"/>
    <dgm:cxn modelId="{E21D1965-4238-40BD-8C23-F39BDB8AF9FF}" srcId="{BAE4A921-75C0-457E-B6C7-AF5D3F924778}" destId="{300F49C4-BE2A-4BB1-881A-D5DBC7667E1A}" srcOrd="0" destOrd="0" parTransId="{938A8F79-6539-4D75-80F8-D245BBF23EB2}" sibTransId="{E6F5A85C-A7FD-4313-BD20-CCE392CD9E1F}"/>
    <dgm:cxn modelId="{77F32C46-08D7-4179-AB20-76ADE90E9955}" type="presOf" srcId="{09AB19DE-0A85-493B-8A0E-8AC56DC905F8}" destId="{3A41E69A-F56A-4583-B89C-B41BD4D77851}" srcOrd="0" destOrd="0" presId="urn:microsoft.com/office/officeart/2017/3/layout/DropPinTimeline"/>
    <dgm:cxn modelId="{85EB9F4D-461E-4ACB-A92D-BEED8E572647}" srcId="{95BE5B1F-8548-4FA5-8ECE-FF697B8BDC8B}" destId="{7FA9AB4A-92C1-41E8-8158-DD2B25D9113B}" srcOrd="2" destOrd="0" parTransId="{38E7AEFA-EB50-4771-857F-576467B37145}" sibTransId="{FB571C8D-8BC9-46B5-9DCF-FEB771A5C820}"/>
    <dgm:cxn modelId="{15C84875-DEB5-4AA7-9FE0-58B94B1E9A4C}" type="presOf" srcId="{95BE5B1F-8548-4FA5-8ECE-FF697B8BDC8B}" destId="{1D5E3AE0-BD99-479B-81A3-134CA1305B52}" srcOrd="0" destOrd="0" presId="urn:microsoft.com/office/officeart/2017/3/layout/DropPinTimeline"/>
    <dgm:cxn modelId="{7F0FCC7E-C51A-4B2D-B669-97CE74A0DED9}" srcId="{393C84A3-4571-4040-9493-0BA1AF30DA26}" destId="{09AB19DE-0A85-493B-8A0E-8AC56DC905F8}" srcOrd="0" destOrd="0" parTransId="{4BB754D1-EDE1-4049-9435-D033F95709D0}" sibTransId="{8861651B-08AB-4BAF-AAF6-588C1FD8766A}"/>
    <dgm:cxn modelId="{F3ABAF8E-13D8-424E-B861-7C80DAF4451A}" type="presOf" srcId="{300F49C4-BE2A-4BB1-881A-D5DBC7667E1A}" destId="{3ED01646-9ED9-44BF-8F18-EE860C524998}" srcOrd="0" destOrd="0" presId="urn:microsoft.com/office/officeart/2017/3/layout/DropPinTimeline"/>
    <dgm:cxn modelId="{3BA4B7B9-0A7C-4EFC-8F39-59CD69864C97}" srcId="{7FA9AB4A-92C1-41E8-8158-DD2B25D9113B}" destId="{91598E38-7461-470A-91AA-325A90C2A6DA}" srcOrd="0" destOrd="0" parTransId="{8982EE4A-6F3A-428C-8E76-02A30B39C05F}" sibTransId="{AEBFFADC-990D-480E-B682-B841BE19126D}"/>
    <dgm:cxn modelId="{0F7696D2-16A3-458C-AEC5-1C9A3FD72B90}" type="presOf" srcId="{7FA9AB4A-92C1-41E8-8158-DD2B25D9113B}" destId="{C964CC5F-AD31-46FE-B950-6FB1958FE6E6}" srcOrd="0" destOrd="0" presId="urn:microsoft.com/office/officeart/2017/3/layout/DropPinTimeline"/>
    <dgm:cxn modelId="{AD4B60E6-8BD5-4CE2-9477-D025938DBC30}" type="presOf" srcId="{393C84A3-4571-4040-9493-0BA1AF30DA26}" destId="{D47FC92B-725F-4F7A-A74D-33B323102A1B}" srcOrd="0" destOrd="0" presId="urn:microsoft.com/office/officeart/2017/3/layout/DropPinTimeline"/>
    <dgm:cxn modelId="{19FBA8F0-A54E-44A0-A655-AB9C62830C51}" type="presOf" srcId="{BAE4A921-75C0-457E-B6C7-AF5D3F924778}" destId="{9A7C4BC5-8408-4A9F-95F6-2C530BD76C90}" srcOrd="0" destOrd="0" presId="urn:microsoft.com/office/officeart/2017/3/layout/DropPinTimeline"/>
    <dgm:cxn modelId="{906961F9-228B-42F0-B93A-61A91FF72B16}" srcId="{95BE5B1F-8548-4FA5-8ECE-FF697B8BDC8B}" destId="{BAE4A921-75C0-457E-B6C7-AF5D3F924778}" srcOrd="0" destOrd="0" parTransId="{5DE6B7FC-E69A-4189-BB0C-356B2586F16F}" sibTransId="{E4500CC0-E9F9-45F4-8DBB-F762BD69C7EF}"/>
    <dgm:cxn modelId="{EE851E75-ABA5-4542-9DE5-477C9F90CD59}" type="presParOf" srcId="{1D5E3AE0-BD99-479B-81A3-134CA1305B52}" destId="{CC03F19A-A782-4E5A-9625-093D1EDAA0BB}" srcOrd="0" destOrd="0" presId="urn:microsoft.com/office/officeart/2017/3/layout/DropPinTimeline"/>
    <dgm:cxn modelId="{619A31B0-1641-496B-9318-26F830B2356A}" type="presParOf" srcId="{1D5E3AE0-BD99-479B-81A3-134CA1305B52}" destId="{DD1337DA-0D94-4BF8-B352-3B3EA06F55F0}" srcOrd="1" destOrd="0" presId="urn:microsoft.com/office/officeart/2017/3/layout/DropPinTimeline"/>
    <dgm:cxn modelId="{D3CE04B9-68D2-4C76-A6E4-19AC294D2486}" type="presParOf" srcId="{DD1337DA-0D94-4BF8-B352-3B3EA06F55F0}" destId="{A9E88B97-095F-4CC2-9545-647A2621DF67}" srcOrd="0" destOrd="0" presId="urn:microsoft.com/office/officeart/2017/3/layout/DropPinTimeline"/>
    <dgm:cxn modelId="{A94D0980-4DD1-4068-84E3-C5E5E065C4A6}" type="presParOf" srcId="{A9E88B97-095F-4CC2-9545-647A2621DF67}" destId="{04A6607E-9A4B-4D4B-A6EE-031B85F657E6}" srcOrd="0" destOrd="0" presId="urn:microsoft.com/office/officeart/2017/3/layout/DropPinTimeline"/>
    <dgm:cxn modelId="{706B0455-78AF-471C-AFC6-2CAB57249808}" type="presParOf" srcId="{A9E88B97-095F-4CC2-9545-647A2621DF67}" destId="{E736635A-B8E7-410B-A900-C76106C6B0AF}" srcOrd="1" destOrd="0" presId="urn:microsoft.com/office/officeart/2017/3/layout/DropPinTimeline"/>
    <dgm:cxn modelId="{85864D19-B9DD-4FCE-B126-BA2CFFFD9AC0}" type="presParOf" srcId="{E736635A-B8E7-410B-A900-C76106C6B0AF}" destId="{6F35A2C6-D52B-4D0D-A568-29C7D5CB9D78}" srcOrd="0" destOrd="0" presId="urn:microsoft.com/office/officeart/2017/3/layout/DropPinTimeline"/>
    <dgm:cxn modelId="{68CADA91-6692-4830-A76B-16B946D6BC39}" type="presParOf" srcId="{E736635A-B8E7-410B-A900-C76106C6B0AF}" destId="{EA20BABE-DBEE-4C24-BE16-E45AAEA3EDCA}" srcOrd="1" destOrd="0" presId="urn:microsoft.com/office/officeart/2017/3/layout/DropPinTimeline"/>
    <dgm:cxn modelId="{B3C92BBA-148C-4B7E-B0F7-5BC8AD0104DC}" type="presParOf" srcId="{A9E88B97-095F-4CC2-9545-647A2621DF67}" destId="{3ED01646-9ED9-44BF-8F18-EE860C524998}" srcOrd="2" destOrd="0" presId="urn:microsoft.com/office/officeart/2017/3/layout/DropPinTimeline"/>
    <dgm:cxn modelId="{3E6E33CF-064B-4817-AAA3-9242C8A866B5}" type="presParOf" srcId="{A9E88B97-095F-4CC2-9545-647A2621DF67}" destId="{9A7C4BC5-8408-4A9F-95F6-2C530BD76C90}" srcOrd="3" destOrd="0" presId="urn:microsoft.com/office/officeart/2017/3/layout/DropPinTimeline"/>
    <dgm:cxn modelId="{A44DCE0B-D41A-49E1-84D0-1CF1D99B41A8}" type="presParOf" srcId="{A9E88B97-095F-4CC2-9545-647A2621DF67}" destId="{7489FD9C-209C-450B-A153-25ECC5553CBF}" srcOrd="4" destOrd="0" presId="urn:microsoft.com/office/officeart/2017/3/layout/DropPinTimeline"/>
    <dgm:cxn modelId="{1086E405-12EE-4656-A41C-39DAC37EDF02}" type="presParOf" srcId="{A9E88B97-095F-4CC2-9545-647A2621DF67}" destId="{71D0D053-F4EE-4C9C-8A5B-995A0C4963AD}" srcOrd="5" destOrd="0" presId="urn:microsoft.com/office/officeart/2017/3/layout/DropPinTimeline"/>
    <dgm:cxn modelId="{F035F670-39B0-4D43-82BE-54C4419F787B}" type="presParOf" srcId="{DD1337DA-0D94-4BF8-B352-3B3EA06F55F0}" destId="{1214E832-189A-463D-AC30-630C019ABF74}" srcOrd="1" destOrd="0" presId="urn:microsoft.com/office/officeart/2017/3/layout/DropPinTimeline"/>
    <dgm:cxn modelId="{4BDD8829-7DD3-4AFA-AFAA-C698213DFFF6}" type="presParOf" srcId="{DD1337DA-0D94-4BF8-B352-3B3EA06F55F0}" destId="{C0D9AB06-9424-4F21-941D-B2FD6BC0B1F3}" srcOrd="2" destOrd="0" presId="urn:microsoft.com/office/officeart/2017/3/layout/DropPinTimeline"/>
    <dgm:cxn modelId="{BCF567F1-CA22-47AF-BF00-31F9394B2C7B}" type="presParOf" srcId="{C0D9AB06-9424-4F21-941D-B2FD6BC0B1F3}" destId="{9E1F0F25-A574-46F8-B923-19F0E1C4BCD8}" srcOrd="0" destOrd="0" presId="urn:microsoft.com/office/officeart/2017/3/layout/DropPinTimeline"/>
    <dgm:cxn modelId="{7057CD71-615D-4CCC-BA6B-1CA220D3D0E3}" type="presParOf" srcId="{C0D9AB06-9424-4F21-941D-B2FD6BC0B1F3}" destId="{78703C32-8BBE-423C-8310-57DA8CF5661C}" srcOrd="1" destOrd="0" presId="urn:microsoft.com/office/officeart/2017/3/layout/DropPinTimeline"/>
    <dgm:cxn modelId="{DAD9357A-5F87-4AAE-A1BF-7EC9F6B227EB}" type="presParOf" srcId="{78703C32-8BBE-423C-8310-57DA8CF5661C}" destId="{028C7F30-E954-4858-8394-A254126D3936}" srcOrd="0" destOrd="0" presId="urn:microsoft.com/office/officeart/2017/3/layout/DropPinTimeline"/>
    <dgm:cxn modelId="{418E03D8-60D6-49CC-9911-DEA85132C967}" type="presParOf" srcId="{78703C32-8BBE-423C-8310-57DA8CF5661C}" destId="{2711D058-BAA7-47D4-A383-AC85BDB9C49A}" srcOrd="1" destOrd="0" presId="urn:microsoft.com/office/officeart/2017/3/layout/DropPinTimeline"/>
    <dgm:cxn modelId="{DAF64540-56A4-47CD-85E0-E98979ECEEAC}" type="presParOf" srcId="{C0D9AB06-9424-4F21-941D-B2FD6BC0B1F3}" destId="{3A41E69A-F56A-4583-B89C-B41BD4D77851}" srcOrd="2" destOrd="0" presId="urn:microsoft.com/office/officeart/2017/3/layout/DropPinTimeline"/>
    <dgm:cxn modelId="{D7DFEE64-D446-4681-B860-171A2EC6BF1F}" type="presParOf" srcId="{C0D9AB06-9424-4F21-941D-B2FD6BC0B1F3}" destId="{D47FC92B-725F-4F7A-A74D-33B323102A1B}" srcOrd="3" destOrd="0" presId="urn:microsoft.com/office/officeart/2017/3/layout/DropPinTimeline"/>
    <dgm:cxn modelId="{189A1EFD-1FED-42E1-96BC-2A1B717AEDCF}" type="presParOf" srcId="{C0D9AB06-9424-4F21-941D-B2FD6BC0B1F3}" destId="{1E2ADF36-0ED9-4D0B-9DA8-76AB8AD57A13}" srcOrd="4" destOrd="0" presId="urn:microsoft.com/office/officeart/2017/3/layout/DropPinTimeline"/>
    <dgm:cxn modelId="{BEABDC66-188A-4490-9C74-D53142898D5E}" type="presParOf" srcId="{C0D9AB06-9424-4F21-941D-B2FD6BC0B1F3}" destId="{B2EBC471-2C26-45FE-A994-06E152CC747D}" srcOrd="5" destOrd="0" presId="urn:microsoft.com/office/officeart/2017/3/layout/DropPinTimeline"/>
    <dgm:cxn modelId="{B5F69730-053E-4B06-A853-37CA83FDD0E0}" type="presParOf" srcId="{DD1337DA-0D94-4BF8-B352-3B3EA06F55F0}" destId="{37249E8C-1550-4EB6-930E-D5E0E2376661}" srcOrd="3" destOrd="0" presId="urn:microsoft.com/office/officeart/2017/3/layout/DropPinTimeline"/>
    <dgm:cxn modelId="{60005AFE-25F4-4CFC-AAB5-E1E68A8C4FDC}" type="presParOf" srcId="{DD1337DA-0D94-4BF8-B352-3B3EA06F55F0}" destId="{9D5F1A08-E877-4B58-96C8-2FD292B3B116}" srcOrd="4" destOrd="0" presId="urn:microsoft.com/office/officeart/2017/3/layout/DropPinTimeline"/>
    <dgm:cxn modelId="{F97670B6-A7F8-4D3A-9CF9-4D7AA233B205}" type="presParOf" srcId="{9D5F1A08-E877-4B58-96C8-2FD292B3B116}" destId="{5351E25D-2D36-4E5D-928D-E3CB91C6F58C}" srcOrd="0" destOrd="0" presId="urn:microsoft.com/office/officeart/2017/3/layout/DropPinTimeline"/>
    <dgm:cxn modelId="{E0F16534-40B6-4F20-8EDE-839FEC59A23E}" type="presParOf" srcId="{9D5F1A08-E877-4B58-96C8-2FD292B3B116}" destId="{73EE79CC-B076-4852-B0FB-12271328E0F1}" srcOrd="1" destOrd="0" presId="urn:microsoft.com/office/officeart/2017/3/layout/DropPinTimeline"/>
    <dgm:cxn modelId="{940A82C3-22A5-475D-BCEA-D2498170F439}" type="presParOf" srcId="{73EE79CC-B076-4852-B0FB-12271328E0F1}" destId="{36FB9A81-4B76-4345-B78F-BFC8502F0C48}" srcOrd="0" destOrd="0" presId="urn:microsoft.com/office/officeart/2017/3/layout/DropPinTimeline"/>
    <dgm:cxn modelId="{7754D8C8-F88C-44D7-B486-2874C8C31482}" type="presParOf" srcId="{73EE79CC-B076-4852-B0FB-12271328E0F1}" destId="{54E9787F-D270-4F42-9D4D-33FB0CF6F31C}" srcOrd="1" destOrd="0" presId="urn:microsoft.com/office/officeart/2017/3/layout/DropPinTimeline"/>
    <dgm:cxn modelId="{F25DADF1-F95D-4E29-8793-D7DF79400209}" type="presParOf" srcId="{9D5F1A08-E877-4B58-96C8-2FD292B3B116}" destId="{82BCA083-80C3-4058-9BD8-C46261DA9F8C}" srcOrd="2" destOrd="0" presId="urn:microsoft.com/office/officeart/2017/3/layout/DropPinTimeline"/>
    <dgm:cxn modelId="{690FAF62-084B-47D4-B78A-98EC4CB52DC7}" type="presParOf" srcId="{9D5F1A08-E877-4B58-96C8-2FD292B3B116}" destId="{C964CC5F-AD31-46FE-B950-6FB1958FE6E6}" srcOrd="3" destOrd="0" presId="urn:microsoft.com/office/officeart/2017/3/layout/DropPinTimeline"/>
    <dgm:cxn modelId="{C7CA1314-0236-4873-A8E6-809F622A5EAE}" type="presParOf" srcId="{9D5F1A08-E877-4B58-96C8-2FD292B3B116}" destId="{190034F2-01B6-4E29-94D7-2881B6E05652}" srcOrd="4" destOrd="0" presId="urn:microsoft.com/office/officeart/2017/3/layout/DropPinTimeline"/>
    <dgm:cxn modelId="{50AFCC46-5F6A-4913-B4AE-27A766370ADA}" type="presParOf" srcId="{9D5F1A08-E877-4B58-96C8-2FD292B3B116}" destId="{F29EE066-4B42-49B1-9BCF-2587B8F1C6E6}"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3F19A-A782-4E5A-9625-093D1EDAA0BB}">
      <dsp:nvSpPr>
        <dsp:cNvPr id="0" name=""/>
        <dsp:cNvSpPr/>
      </dsp:nvSpPr>
      <dsp:spPr>
        <a:xfrm>
          <a:off x="0" y="2824956"/>
          <a:ext cx="679767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F35A2C6-D52B-4D0D-A568-29C7D5CB9D78}">
      <dsp:nvSpPr>
        <dsp:cNvPr id="0" name=""/>
        <dsp:cNvSpPr/>
      </dsp:nvSpPr>
      <dsp:spPr>
        <a:xfrm rot="8100000">
          <a:off x="92381" y="651568"/>
          <a:ext cx="414436" cy="414436"/>
        </a:xfrm>
        <a:prstGeom prst="teardrop">
          <a:avLst>
            <a:gd name="adj" fmla="val 115000"/>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0BABE-DBEE-4C24-BE16-E45AAEA3EDCA}">
      <dsp:nvSpPr>
        <dsp:cNvPr id="0" name=""/>
        <dsp:cNvSpPr/>
      </dsp:nvSpPr>
      <dsp:spPr>
        <a:xfrm>
          <a:off x="138421"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ED01646-9ED9-44BF-8F18-EE860C524998}">
      <dsp:nvSpPr>
        <dsp:cNvPr id="0" name=""/>
        <dsp:cNvSpPr/>
      </dsp:nvSpPr>
      <dsp:spPr>
        <a:xfrm>
          <a:off x="592650"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Stanford Cars Dataset</a:t>
          </a:r>
        </a:p>
        <a:p>
          <a:pPr marL="0" lvl="0" indent="0" algn="l" defTabSz="666750">
            <a:lnSpc>
              <a:spcPct val="90000"/>
            </a:lnSpc>
            <a:spcBef>
              <a:spcPct val="0"/>
            </a:spcBef>
            <a:spcAft>
              <a:spcPct val="35000"/>
            </a:spcAft>
            <a:buNone/>
          </a:pPr>
          <a:endParaRPr lang="en-US" sz="1500" kern="1200" dirty="0"/>
        </a:p>
      </dsp:txBody>
      <dsp:txXfrm>
        <a:off x="592650" y="1152582"/>
        <a:ext cx="2819433" cy="1672373"/>
      </dsp:txXfrm>
    </dsp:sp>
    <dsp:sp modelId="{9A7C4BC5-8408-4A9F-95F6-2C530BD76C90}">
      <dsp:nvSpPr>
        <dsp:cNvPr id="0" name=""/>
        <dsp:cNvSpPr/>
      </dsp:nvSpPr>
      <dsp:spPr>
        <a:xfrm>
          <a:off x="592650"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Dataset</a:t>
          </a:r>
        </a:p>
      </dsp:txBody>
      <dsp:txXfrm>
        <a:off x="592650" y="564991"/>
        <a:ext cx="2819433" cy="587590"/>
      </dsp:txXfrm>
    </dsp:sp>
    <dsp:sp modelId="{7489FD9C-209C-450B-A153-25ECC5553CBF}">
      <dsp:nvSpPr>
        <dsp:cNvPr id="0" name=""/>
        <dsp:cNvSpPr/>
      </dsp:nvSpPr>
      <dsp:spPr>
        <a:xfrm>
          <a:off x="299599" y="1152582"/>
          <a:ext cx="0" cy="1672373"/>
        </a:xfrm>
        <a:prstGeom prst="line">
          <a:avLst/>
        </a:prstGeom>
        <a:noFill/>
        <a:ln w="12700"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4A6607E-9A4B-4D4B-A6EE-031B85F657E6}">
      <dsp:nvSpPr>
        <dsp:cNvPr id="0" name=""/>
        <dsp:cNvSpPr/>
      </dsp:nvSpPr>
      <dsp:spPr>
        <a:xfrm>
          <a:off x="247594" y="2772072"/>
          <a:ext cx="105498" cy="105766"/>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8C7F30-E954-4858-8394-A254126D3936}">
      <dsp:nvSpPr>
        <dsp:cNvPr id="0" name=""/>
        <dsp:cNvSpPr/>
      </dsp:nvSpPr>
      <dsp:spPr>
        <a:xfrm rot="18900000">
          <a:off x="1781902" y="4583906"/>
          <a:ext cx="414436" cy="414436"/>
        </a:xfrm>
        <a:prstGeom prst="teardrop">
          <a:avLst>
            <a:gd name="adj" fmla="val 115000"/>
          </a:avLst>
        </a:prstGeom>
        <a:solidFill>
          <a:schemeClr val="accent2">
            <a:hueOff val="17677"/>
            <a:satOff val="-17244"/>
            <a:lumOff val="-883"/>
            <a:alphaOff val="0"/>
          </a:schemeClr>
        </a:solidFill>
        <a:ln w="15875" cap="flat" cmpd="sng" algn="ctr">
          <a:solidFill>
            <a:schemeClr val="accent2">
              <a:hueOff val="17677"/>
              <a:satOff val="-17244"/>
              <a:lumOff val="-88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11D058-BAA7-47D4-A383-AC85BDB9C49A}">
      <dsp:nvSpPr>
        <dsp:cNvPr id="0" name=""/>
        <dsp:cNvSpPr/>
      </dsp:nvSpPr>
      <dsp:spPr>
        <a:xfrm>
          <a:off x="1827942" y="4629947"/>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3A41E69A-F56A-4583-B89C-B41BD4D77851}">
      <dsp:nvSpPr>
        <dsp:cNvPr id="0" name=""/>
        <dsp:cNvSpPr/>
      </dsp:nvSpPr>
      <dsp:spPr>
        <a:xfrm>
          <a:off x="2282171" y="2824956"/>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TensorFlow </a:t>
          </a:r>
          <a:r>
            <a:rPr lang="en-US" sz="1500" kern="1200" dirty="0" err="1"/>
            <a:t>Keras</a:t>
          </a:r>
          <a:r>
            <a:rPr lang="en-US" sz="1500" kern="1200" dirty="0"/>
            <a:t> for model development and Transfer Learning from </a:t>
          </a:r>
          <a:r>
            <a:rPr lang="en-US" sz="1500" kern="1200" dirty="0" err="1"/>
            <a:t>Xception</a:t>
          </a:r>
          <a:r>
            <a:rPr lang="en-US" sz="1500" kern="1200" dirty="0"/>
            <a:t> CNN Model</a:t>
          </a:r>
        </a:p>
      </dsp:txBody>
      <dsp:txXfrm>
        <a:off x="2282171" y="2824956"/>
        <a:ext cx="2819433" cy="1672373"/>
      </dsp:txXfrm>
    </dsp:sp>
    <dsp:sp modelId="{D47FC92B-725F-4F7A-A74D-33B323102A1B}">
      <dsp:nvSpPr>
        <dsp:cNvPr id="0" name=""/>
        <dsp:cNvSpPr/>
      </dsp:nvSpPr>
      <dsp:spPr>
        <a:xfrm>
          <a:off x="2282171" y="4497329"/>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Model 1</a:t>
          </a:r>
        </a:p>
      </dsp:txBody>
      <dsp:txXfrm>
        <a:off x="2282171" y="4497329"/>
        <a:ext cx="2819433" cy="587590"/>
      </dsp:txXfrm>
    </dsp:sp>
    <dsp:sp modelId="{1E2ADF36-0ED9-4D0B-9DA8-76AB8AD57A13}">
      <dsp:nvSpPr>
        <dsp:cNvPr id="0" name=""/>
        <dsp:cNvSpPr/>
      </dsp:nvSpPr>
      <dsp:spPr>
        <a:xfrm>
          <a:off x="1989120" y="2824956"/>
          <a:ext cx="0" cy="1672373"/>
        </a:xfrm>
        <a:prstGeom prst="line">
          <a:avLst/>
        </a:prstGeom>
        <a:noFill/>
        <a:ln w="12700" cap="flat" cmpd="sng" algn="ctr">
          <a:solidFill>
            <a:schemeClr val="accent2">
              <a:hueOff val="17677"/>
              <a:satOff val="-17244"/>
              <a:lumOff val="-883"/>
              <a:alphaOff val="0"/>
            </a:schemeClr>
          </a:solidFill>
          <a:prstDash val="dash"/>
        </a:ln>
        <a:effectLst/>
      </dsp:spPr>
      <dsp:style>
        <a:lnRef idx="1">
          <a:scrgbClr r="0" g="0" b="0"/>
        </a:lnRef>
        <a:fillRef idx="0">
          <a:scrgbClr r="0" g="0" b="0"/>
        </a:fillRef>
        <a:effectRef idx="0">
          <a:scrgbClr r="0" g="0" b="0"/>
        </a:effectRef>
        <a:fontRef idx="minor"/>
      </dsp:style>
    </dsp:sp>
    <dsp:sp modelId="{9E1F0F25-A574-46F8-B923-19F0E1C4BCD8}">
      <dsp:nvSpPr>
        <dsp:cNvPr id="0" name=""/>
        <dsp:cNvSpPr/>
      </dsp:nvSpPr>
      <dsp:spPr>
        <a:xfrm>
          <a:off x="1937115" y="2772072"/>
          <a:ext cx="105498" cy="105766"/>
        </a:xfrm>
        <a:prstGeom prst="ellipse">
          <a:avLst/>
        </a:prstGeom>
        <a:solidFill>
          <a:schemeClr val="accent2">
            <a:hueOff val="17677"/>
            <a:satOff val="-17244"/>
            <a:lumOff val="-88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9A81-4B76-4345-B78F-BFC8502F0C48}">
      <dsp:nvSpPr>
        <dsp:cNvPr id="0" name=""/>
        <dsp:cNvSpPr/>
      </dsp:nvSpPr>
      <dsp:spPr>
        <a:xfrm rot="8100000">
          <a:off x="3471423" y="651568"/>
          <a:ext cx="414436" cy="414436"/>
        </a:xfrm>
        <a:prstGeom prst="teardrop">
          <a:avLst>
            <a:gd name="adj" fmla="val 115000"/>
          </a:avLst>
        </a:prstGeom>
        <a:solidFill>
          <a:schemeClr val="accent2">
            <a:hueOff val="35353"/>
            <a:satOff val="-34487"/>
            <a:lumOff val="-1766"/>
            <a:alphaOff val="0"/>
          </a:schemeClr>
        </a:solidFill>
        <a:ln w="15875" cap="flat" cmpd="sng" algn="ctr">
          <a:solidFill>
            <a:schemeClr val="accent2">
              <a:hueOff val="35353"/>
              <a:satOff val="-34487"/>
              <a:lumOff val="-17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9787F-D270-4F42-9D4D-33FB0CF6F31C}">
      <dsp:nvSpPr>
        <dsp:cNvPr id="0" name=""/>
        <dsp:cNvSpPr/>
      </dsp:nvSpPr>
      <dsp:spPr>
        <a:xfrm>
          <a:off x="3517463" y="697608"/>
          <a:ext cx="322356" cy="322356"/>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82BCA083-80C3-4058-9BD8-C46261DA9F8C}">
      <dsp:nvSpPr>
        <dsp:cNvPr id="0" name=""/>
        <dsp:cNvSpPr/>
      </dsp:nvSpPr>
      <dsp:spPr>
        <a:xfrm>
          <a:off x="3971692" y="1152582"/>
          <a:ext cx="2819433" cy="16723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err="1"/>
            <a:t>Pytorch</a:t>
          </a:r>
          <a:r>
            <a:rPr lang="en-US" sz="1500" kern="1200" dirty="0"/>
            <a:t> for Model Development and Transfer Learning from Resnet CNN Model</a:t>
          </a:r>
        </a:p>
      </dsp:txBody>
      <dsp:txXfrm>
        <a:off x="3971692" y="1152582"/>
        <a:ext cx="2819433" cy="1672373"/>
      </dsp:txXfrm>
    </dsp:sp>
    <dsp:sp modelId="{C964CC5F-AD31-46FE-B950-6FB1958FE6E6}">
      <dsp:nvSpPr>
        <dsp:cNvPr id="0" name=""/>
        <dsp:cNvSpPr/>
      </dsp:nvSpPr>
      <dsp:spPr>
        <a:xfrm>
          <a:off x="3971692" y="564991"/>
          <a:ext cx="2819433" cy="587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Model 2</a:t>
          </a:r>
        </a:p>
      </dsp:txBody>
      <dsp:txXfrm>
        <a:off x="3971692" y="564991"/>
        <a:ext cx="2819433" cy="587590"/>
      </dsp:txXfrm>
    </dsp:sp>
    <dsp:sp modelId="{190034F2-01B6-4E29-94D7-2881B6E05652}">
      <dsp:nvSpPr>
        <dsp:cNvPr id="0" name=""/>
        <dsp:cNvSpPr/>
      </dsp:nvSpPr>
      <dsp:spPr>
        <a:xfrm>
          <a:off x="3678641" y="1152582"/>
          <a:ext cx="0" cy="1672373"/>
        </a:xfrm>
        <a:prstGeom prst="line">
          <a:avLst/>
        </a:prstGeom>
        <a:noFill/>
        <a:ln w="12700" cap="flat" cmpd="sng" algn="ctr">
          <a:solidFill>
            <a:schemeClr val="accent2">
              <a:hueOff val="35353"/>
              <a:satOff val="-34487"/>
              <a:lumOff val="-1766"/>
              <a:alphaOff val="0"/>
            </a:schemeClr>
          </a:solidFill>
          <a:prstDash val="dash"/>
        </a:ln>
        <a:effectLst/>
      </dsp:spPr>
      <dsp:style>
        <a:lnRef idx="1">
          <a:scrgbClr r="0" g="0" b="0"/>
        </a:lnRef>
        <a:fillRef idx="0">
          <a:scrgbClr r="0" g="0" b="0"/>
        </a:fillRef>
        <a:effectRef idx="0">
          <a:scrgbClr r="0" g="0" b="0"/>
        </a:effectRef>
        <a:fontRef idx="minor"/>
      </dsp:style>
    </dsp:sp>
    <dsp:sp modelId="{5351E25D-2D36-4E5D-928D-E3CB91C6F58C}">
      <dsp:nvSpPr>
        <dsp:cNvPr id="0" name=""/>
        <dsp:cNvSpPr/>
      </dsp:nvSpPr>
      <dsp:spPr>
        <a:xfrm>
          <a:off x="3626636" y="2772072"/>
          <a:ext cx="105498" cy="105766"/>
        </a:xfrm>
        <a:prstGeom prst="ellipse">
          <a:avLst/>
        </a:prstGeom>
        <a:solidFill>
          <a:schemeClr val="accent2">
            <a:hueOff val="35353"/>
            <a:satOff val="-34487"/>
            <a:lumOff val="-176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CEAF11-73EB-4EB9-8467-C9492EEEF9FC}" type="datetimeFigureOut">
              <a:rPr lang="en-US" smtClean="0"/>
              <a:t>13-Sep-21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392055-499C-49C1-A65A-6D3689D35A23}" type="slidenum">
              <a:rPr lang="en-US" smtClean="0"/>
              <a:t>‹#›</a:t>
            </a:fld>
            <a:endParaRPr lang="en-US"/>
          </a:p>
        </p:txBody>
      </p:sp>
    </p:spTree>
    <p:extLst>
      <p:ext uri="{BB962C8B-B14F-4D97-AF65-F5344CB8AC3E}">
        <p14:creationId xmlns:p14="http://schemas.microsoft.com/office/powerpoint/2010/main" val="176732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1</a:t>
            </a:fld>
            <a:endParaRPr lang="en-US"/>
          </a:p>
        </p:txBody>
      </p:sp>
    </p:spTree>
    <p:extLst>
      <p:ext uri="{BB962C8B-B14F-4D97-AF65-F5344CB8AC3E}">
        <p14:creationId xmlns:p14="http://schemas.microsoft.com/office/powerpoint/2010/main" val="371365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vision could potentially be used to automate traffic censuses and other tasks that require identification of vehicles.</a:t>
            </a:r>
          </a:p>
          <a:p>
            <a:r>
              <a:rPr lang="en-US" dirty="0"/>
              <a:t>The Stanford 196 Cars dataset contains 16,185 images of 196 different types of cars, which</a:t>
            </a:r>
          </a:p>
          <a:p>
            <a:r>
              <a:rPr lang="en-US" dirty="0"/>
              <a:t>can be used to train a supervised learning system to determine the make and model of a vehicle in a photograph.</a:t>
            </a:r>
          </a:p>
        </p:txBody>
      </p:sp>
      <p:sp>
        <p:nvSpPr>
          <p:cNvPr id="4" name="Slide Number Placeholder 3"/>
          <p:cNvSpPr>
            <a:spLocks noGrp="1"/>
          </p:cNvSpPr>
          <p:nvPr>
            <p:ph type="sldNum" sz="quarter" idx="5"/>
          </p:nvPr>
        </p:nvSpPr>
        <p:spPr/>
        <p:txBody>
          <a:bodyPr/>
          <a:lstStyle/>
          <a:p>
            <a:fld id="{5F392055-499C-49C1-A65A-6D3689D35A23}" type="slidenum">
              <a:rPr lang="en-US" smtClean="0"/>
              <a:t>2</a:t>
            </a:fld>
            <a:endParaRPr lang="en-US"/>
          </a:p>
        </p:txBody>
      </p:sp>
    </p:spTree>
    <p:extLst>
      <p:ext uri="{BB962C8B-B14F-4D97-AF65-F5344CB8AC3E}">
        <p14:creationId xmlns:p14="http://schemas.microsoft.com/office/powerpoint/2010/main" val="257655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Inter" pitchFamily="2" charset="0"/>
              </a:rPr>
              <a:t>The Cars dataset contains 16,185 images of 196 classes of cars. The data is split into 8,144 training images and 8,041 testing images, where each class has been split roughly in a 50-50 split. Classes are typically at the level of Make, Model, Year</a:t>
            </a:r>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3</a:t>
            </a:fld>
            <a:endParaRPr lang="en-US"/>
          </a:p>
        </p:txBody>
      </p:sp>
    </p:spTree>
    <p:extLst>
      <p:ext uri="{BB962C8B-B14F-4D97-AF65-F5344CB8AC3E}">
        <p14:creationId xmlns:p14="http://schemas.microsoft.com/office/powerpoint/2010/main" val="300722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loaded </a:t>
            </a:r>
          </a:p>
          <a:p>
            <a:r>
              <a:rPr lang="en-US" dirty="0"/>
              <a:t>For our TensorFlow Implementation, lucky, TFDS module, collection of datasets ready to be used with TensorFlow (no preprocessing and readying it for </a:t>
            </a:r>
            <a:r>
              <a:rPr lang="en-US" dirty="0" err="1"/>
              <a:t>Tensorflow</a:t>
            </a:r>
            <a:r>
              <a:rPr lang="en-US" dirty="0"/>
              <a:t> friendly API</a:t>
            </a:r>
          </a:p>
          <a:p>
            <a:endParaRPr lang="en-US" dirty="0"/>
          </a:p>
          <a:p>
            <a:r>
              <a:rPr lang="en-US" dirty="0"/>
              <a:t>## Standardizing the data</a:t>
            </a:r>
          </a:p>
          <a:p>
            <a:r>
              <a:rPr lang="en-US" dirty="0"/>
              <a:t>Our raw images have a variety of sizes. In addition, each pixel consists of 3 integer values between 0 and 255 (RGB level values). This isn't a great fit for feeding a neural network. We need to do 2 things:</a:t>
            </a:r>
          </a:p>
          <a:p>
            <a:endParaRPr lang="en-US" dirty="0"/>
          </a:p>
          <a:p>
            <a:pPr marL="171450" indent="-171450">
              <a:buFont typeface="Arial" panose="020B0604020202020204" pitchFamily="34" charset="0"/>
              <a:buChar char="•"/>
            </a:pPr>
            <a:r>
              <a:rPr lang="en-US" dirty="0"/>
              <a:t>Standardize to a fixed image size. We pick 150x150.</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Normalize pixel values between -1 and 1.  (for small weight values as large integer values slow down training and isn’t expected by </a:t>
            </a:r>
            <a:r>
              <a:rPr lang="en-US" dirty="0" err="1"/>
              <a:t>Xception</a:t>
            </a:r>
            <a:r>
              <a:rPr lang="en-US" dirty="0"/>
              <a:t>)</a:t>
            </a:r>
          </a:p>
          <a:p>
            <a:endParaRPr lang="en-US" dirty="0"/>
          </a:p>
          <a:p>
            <a:r>
              <a:rPr lang="en-US" dirty="0"/>
              <a:t>Here, we'll do image resizing in the data pipeline (because a deep neural network can only process contiguous batches of data), and we'll do the input value scaling as part of the model (Normalization Layer), when we create it.</a:t>
            </a:r>
          </a:p>
          <a:p>
            <a:endParaRPr lang="en-US" dirty="0"/>
          </a:p>
          <a:p>
            <a:pPr marL="0" indent="0">
              <a:buFont typeface="Arial" panose="020B0604020202020204" pitchFamily="34" charset="0"/>
              <a:buNone/>
            </a:pPr>
            <a:r>
              <a:rPr lang="en-US" dirty="0"/>
              <a:t>(We want our Model to take Raw data as input opposed to preprocessed Data, As exporting the model elsewhere would require reimplementation of same preprocessing pipeline.</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Preprocessing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indent="0">
              <a:buFont typeface="Arial" panose="020B0604020202020204" pitchFamily="34" charset="0"/>
              <a:buNone/>
            </a:pPr>
            <a:r>
              <a:rPr lang="en-US" dirty="0"/>
              <a:t>When you don't have a large image dataset, it's a good practice to artificially introduce sample diversity by applying random yet realistic transformations to the training images, such as random horizontal flipping or small random rotations. This helps expose the model to different aspects of the training data while slowing down overfitting.</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Additionally, let's the data and use caching and prefetching to optimize load speed</a:t>
            </a:r>
          </a:p>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5</a:t>
            </a:fld>
            <a:endParaRPr lang="en-US"/>
          </a:p>
        </p:txBody>
      </p:sp>
    </p:spTree>
    <p:extLst>
      <p:ext uri="{BB962C8B-B14F-4D97-AF65-F5344CB8AC3E}">
        <p14:creationId xmlns:p14="http://schemas.microsoft.com/office/powerpoint/2010/main" val="213280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r>
              <a:rPr lang="en-US" dirty="0"/>
              <a:t>## Build a model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 We add a Normalization layer to scale input values (initially in the [0, 255] range) to the [-1, 1] range, because this is the format that is expected by the pre-trained model that comes next.</a:t>
            </a:r>
          </a:p>
          <a:p>
            <a:pPr marL="0" indent="0">
              <a:buFont typeface="Arial" panose="020B0604020202020204" pitchFamily="34" charset="0"/>
              <a:buNone/>
            </a:pPr>
            <a:r>
              <a:rPr lang="en-US" dirty="0"/>
              <a:t>2. We start with a pre-trained model that's trained on the ImageNet dataset, which includes a large number of images with a large number of different labels, but doesn't not include as much specificity regarding vehicle types as the cars196 dataset does. Training these models from scratch is tricky; it is much easier to start with a pre-trained model and fine tune it for use for a different task.</a:t>
            </a:r>
          </a:p>
          <a:p>
            <a:pPr marL="0" indent="0">
              <a:buFont typeface="Arial" panose="020B0604020202020204" pitchFamily="34" charset="0"/>
              <a:buNone/>
            </a:pPr>
            <a:r>
              <a:rPr lang="en-US" dirty="0"/>
              <a:t>3. We add our own classification layer at the end of the model, with 96 outputs representing our 96 vehicle classes, and "</a:t>
            </a:r>
            <a:r>
              <a:rPr lang="en-US" dirty="0" err="1"/>
              <a:t>softmax</a:t>
            </a:r>
            <a:r>
              <a:rPr lang="en-US" dirty="0"/>
              <a:t>" activation which forces the output values to all be between 0 and 1, and to all sum to 1.</a:t>
            </a:r>
          </a:p>
          <a:p>
            <a:pPr marL="0" indent="0">
              <a:buFont typeface="Arial" panose="020B0604020202020204" pitchFamily="34" charset="0"/>
              <a:buNone/>
            </a:pPr>
            <a:r>
              <a:rPr lang="en-US" dirty="0"/>
              <a:t>4. We add a Dropout layer before the above classification layer, for regularization.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We need the number of outputs in the final layer to equal the number of variables or classes we want to predict: in this case, 196 vehicle types. </a:t>
            </a:r>
          </a:p>
          <a:p>
            <a:pPr marL="0" indent="0">
              <a:buFont typeface="Arial" panose="020B0604020202020204" pitchFamily="34" charset="0"/>
              <a:buNone/>
            </a:pPr>
            <a:r>
              <a:rPr lang="en-US" dirty="0"/>
              <a:t>We use a </a:t>
            </a:r>
            <a:r>
              <a:rPr lang="en-US" dirty="0" err="1"/>
              <a:t>softmax</a:t>
            </a:r>
            <a:r>
              <a:rPr lang="en-US" dirty="0"/>
              <a:t> activation on the on the final layer for classification problems, but if we want to use this model for regression we would only have to change the number of desired outputs and set `activation=None`.</a:t>
            </a:r>
          </a:p>
          <a:p>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6</a:t>
            </a:fld>
            <a:endParaRPr lang="en-US"/>
          </a:p>
        </p:txBody>
      </p:sp>
    </p:spTree>
    <p:extLst>
      <p:ext uri="{BB962C8B-B14F-4D97-AF65-F5344CB8AC3E}">
        <p14:creationId xmlns:p14="http://schemas.microsoft.com/office/powerpoint/2010/main" val="420334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 have liked to use </a:t>
            </a:r>
            <a:r>
              <a:rPr lang="en-US" dirty="0" err="1"/>
              <a:t>MLflow</a:t>
            </a:r>
            <a:r>
              <a:rPr lang="en-US" dirty="0"/>
              <a:t> the different models and test it and deploy the model for real </a:t>
            </a:r>
            <a:r>
              <a:rPr lang="en-US"/>
              <a:t>life testing</a:t>
            </a:r>
            <a:endParaRPr lang="en-US" dirty="0"/>
          </a:p>
        </p:txBody>
      </p:sp>
      <p:sp>
        <p:nvSpPr>
          <p:cNvPr id="4" name="Slide Number Placeholder 3"/>
          <p:cNvSpPr>
            <a:spLocks noGrp="1"/>
          </p:cNvSpPr>
          <p:nvPr>
            <p:ph type="sldNum" sz="quarter" idx="5"/>
          </p:nvPr>
        </p:nvSpPr>
        <p:spPr/>
        <p:txBody>
          <a:bodyPr/>
          <a:lstStyle/>
          <a:p>
            <a:fld id="{5F392055-499C-49C1-A65A-6D3689D35A23}" type="slidenum">
              <a:rPr lang="en-US" smtClean="0"/>
              <a:t>7</a:t>
            </a:fld>
            <a:endParaRPr lang="en-US"/>
          </a:p>
        </p:txBody>
      </p:sp>
    </p:spTree>
    <p:extLst>
      <p:ext uri="{BB962C8B-B14F-4D97-AF65-F5344CB8AC3E}">
        <p14:creationId xmlns:p14="http://schemas.microsoft.com/office/powerpoint/2010/main" val="1257109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13-Sep-21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13-Sep-21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13-Sep-21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13-Sep-21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13-Sep-21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13-Sep-21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13-Sep-21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13-Sep-21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13-Sep-21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13-Sep-21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5" name="Picture 4">
            <a:extLst>
              <a:ext uri="{FF2B5EF4-FFF2-40B4-BE49-F238E27FC236}">
                <a16:creationId xmlns:a16="http://schemas.microsoft.com/office/drawing/2014/main" id="{1FD526C9-A8C7-41E6-85BB-39F06C858A2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0" name="Rectangle 29">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74228" y="1475234"/>
            <a:ext cx="3363496" cy="2901694"/>
          </a:xfrm>
        </p:spPr>
        <p:txBody>
          <a:bodyPr anchor="b">
            <a:normAutofit fontScale="90000"/>
          </a:bodyPr>
          <a:lstStyle/>
          <a:p>
            <a:r>
              <a:rPr lang="en-US" sz="3600" dirty="0">
                <a:solidFill>
                  <a:schemeClr val="tx1"/>
                </a:solidFill>
              </a:rPr>
              <a:t>Car Classification Using Convolutional Neural Networks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77500" lnSpcReduction="20000"/>
          </a:bodyPr>
          <a:lstStyle/>
          <a:p>
            <a:pPr>
              <a:lnSpc>
                <a:spcPct val="100000"/>
              </a:lnSpc>
            </a:pPr>
            <a:r>
              <a:rPr lang="en-US" sz="1600" dirty="0"/>
              <a:t>By Hasan </a:t>
            </a:r>
            <a:r>
              <a:rPr lang="en-US" sz="1600"/>
              <a:t>Al Jamil (1811737042) </a:t>
            </a:r>
            <a:r>
              <a:rPr lang="en-US" sz="1600" dirty="0"/>
              <a:t>&amp;</a:t>
            </a:r>
          </a:p>
          <a:p>
            <a:pPr>
              <a:lnSpc>
                <a:spcPct val="100000"/>
              </a:lnSpc>
            </a:pPr>
            <a:r>
              <a:rPr lang="en-US" sz="1600" dirty="0" err="1"/>
              <a:t>Sakib</a:t>
            </a:r>
            <a:r>
              <a:rPr lang="en-US" sz="1600" dirty="0"/>
              <a:t> </a:t>
            </a:r>
            <a:r>
              <a:rPr lang="en-US" sz="1600" dirty="0" err="1"/>
              <a:t>Sadman</a:t>
            </a:r>
            <a:r>
              <a:rPr lang="en-US" sz="1600" dirty="0"/>
              <a:t> </a:t>
            </a:r>
            <a:r>
              <a:rPr lang="en-US" sz="1600" dirty="0" err="1"/>
              <a:t>shajib</a:t>
            </a:r>
            <a:endParaRPr lang="en-US" sz="1600" dirty="0"/>
          </a:p>
        </p:txBody>
      </p:sp>
      <p:cxnSp>
        <p:nvCxnSpPr>
          <p:cNvPr id="32" name="Straight Connector 31">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4199-CEB5-4BFB-9283-4D76CBF0B5F8}"/>
              </a:ext>
            </a:extLst>
          </p:cNvPr>
          <p:cNvSpPr>
            <a:spLocks noGrp="1"/>
          </p:cNvSpPr>
          <p:nvPr>
            <p:ph type="title"/>
          </p:nvPr>
        </p:nvSpPr>
        <p:spPr/>
        <p:txBody>
          <a:bodyPr/>
          <a:lstStyle/>
          <a:p>
            <a:r>
              <a:rPr lang="en-US" dirty="0"/>
              <a:t>Future Development</a:t>
            </a:r>
          </a:p>
        </p:txBody>
      </p:sp>
      <p:sp>
        <p:nvSpPr>
          <p:cNvPr id="3" name="Content Placeholder 2">
            <a:extLst>
              <a:ext uri="{FF2B5EF4-FFF2-40B4-BE49-F238E27FC236}">
                <a16:creationId xmlns:a16="http://schemas.microsoft.com/office/drawing/2014/main" id="{FD0BC586-E874-4590-847A-FAF54AF81788}"/>
              </a:ext>
            </a:extLst>
          </p:cNvPr>
          <p:cNvSpPr>
            <a:spLocks noGrp="1"/>
          </p:cNvSpPr>
          <p:nvPr>
            <p:ph idx="1"/>
          </p:nvPr>
        </p:nvSpPr>
        <p:spPr/>
        <p:txBody>
          <a:bodyPr/>
          <a:lstStyle/>
          <a:p>
            <a:r>
              <a:rPr lang="en-US" dirty="0"/>
              <a:t>Adding in Early stopping to avoid overfitting of our Data in the </a:t>
            </a:r>
            <a:r>
              <a:rPr lang="en-US" dirty="0" err="1"/>
              <a:t>Xceptions</a:t>
            </a:r>
            <a:r>
              <a:rPr lang="en-US" dirty="0"/>
              <a:t> based model</a:t>
            </a:r>
          </a:p>
        </p:txBody>
      </p:sp>
    </p:spTree>
    <p:extLst>
      <p:ext uri="{BB962C8B-B14F-4D97-AF65-F5344CB8AC3E}">
        <p14:creationId xmlns:p14="http://schemas.microsoft.com/office/powerpoint/2010/main" val="3459736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F999-5897-4D8C-9382-2A832767886A}"/>
              </a:ext>
            </a:extLst>
          </p:cNvPr>
          <p:cNvSpPr>
            <a:spLocks noGrp="1"/>
          </p:cNvSpPr>
          <p:nvPr>
            <p:ph type="title"/>
          </p:nvPr>
        </p:nvSpPr>
        <p:spPr/>
        <p:txBody>
          <a:bodyPr/>
          <a:lstStyle/>
          <a:p>
            <a:r>
              <a:rPr lang="en-US" dirty="0"/>
              <a:t>Intention</a:t>
            </a:r>
          </a:p>
        </p:txBody>
      </p:sp>
      <p:sp>
        <p:nvSpPr>
          <p:cNvPr id="3" name="Content Placeholder 2">
            <a:extLst>
              <a:ext uri="{FF2B5EF4-FFF2-40B4-BE49-F238E27FC236}">
                <a16:creationId xmlns:a16="http://schemas.microsoft.com/office/drawing/2014/main" id="{DF5925B0-CE84-46F4-BD93-A01B04E87650}"/>
              </a:ext>
            </a:extLst>
          </p:cNvPr>
          <p:cNvSpPr>
            <a:spLocks noGrp="1"/>
          </p:cNvSpPr>
          <p:nvPr>
            <p:ph idx="1"/>
          </p:nvPr>
        </p:nvSpPr>
        <p:spPr/>
        <p:txBody>
          <a:bodyPr/>
          <a:lstStyle/>
          <a:p>
            <a:r>
              <a:rPr lang="en-US" dirty="0"/>
              <a:t>Car Identification using deep learning and CNN</a:t>
            </a:r>
          </a:p>
          <a:p>
            <a:r>
              <a:rPr lang="en-US" dirty="0"/>
              <a:t>Explore model development environments and different Convolutional Neural Networks</a:t>
            </a:r>
          </a:p>
        </p:txBody>
      </p:sp>
    </p:spTree>
    <p:extLst>
      <p:ext uri="{BB962C8B-B14F-4D97-AF65-F5344CB8AC3E}">
        <p14:creationId xmlns:p14="http://schemas.microsoft.com/office/powerpoint/2010/main" val="185228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492369" y="516835"/>
            <a:ext cx="3198181" cy="5772840"/>
          </a:xfrm>
        </p:spPr>
        <p:txBody>
          <a:bodyPr anchor="ctr">
            <a:normAutofit/>
          </a:bodyPr>
          <a:lstStyle/>
          <a:p>
            <a:r>
              <a:rPr lang="en-US" sz="3600" dirty="0">
                <a:solidFill>
                  <a:schemeClr val="bg1"/>
                </a:solidFill>
              </a:rPr>
              <a:t>Car Classification</a:t>
            </a:r>
          </a:p>
        </p:txBody>
      </p:sp>
      <p:graphicFrame>
        <p:nvGraphicFramePr>
          <p:cNvPr id="7" name="Content Placeholder 2" descr="SmartArt timeline">
            <a:extLst>
              <a:ext uri="{FF2B5EF4-FFF2-40B4-BE49-F238E27FC236}">
                <a16:creationId xmlns:a16="http://schemas.microsoft.com/office/drawing/2014/main" id="{4279E28C-3AD3-4230-B1D6-C039672D128D}"/>
              </a:ext>
            </a:extLst>
          </p:cNvPr>
          <p:cNvGraphicFramePr>
            <a:graphicFrameLocks noGrp="1"/>
          </p:cNvGraphicFramePr>
          <p:nvPr>
            <p:ph idx="1"/>
            <p:extLst>
              <p:ext uri="{D42A27DB-BD31-4B8C-83A1-F6EECF244321}">
                <p14:modId xmlns:p14="http://schemas.microsoft.com/office/powerpoint/2010/main" val="243731459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2513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4F0F-213E-41E2-A336-D6F5D132CCD9}"/>
              </a:ext>
            </a:extLst>
          </p:cNvPr>
          <p:cNvSpPr>
            <a:spLocks noGrp="1"/>
          </p:cNvSpPr>
          <p:nvPr>
            <p:ph type="title"/>
          </p:nvPr>
        </p:nvSpPr>
        <p:spPr/>
        <p:txBody>
          <a:bodyPr/>
          <a:lstStyle/>
          <a:p>
            <a:r>
              <a:rPr lang="en-US" dirty="0"/>
              <a:t>Dataset Sample</a:t>
            </a:r>
          </a:p>
        </p:txBody>
      </p:sp>
      <p:pic>
        <p:nvPicPr>
          <p:cNvPr id="4" name="Content Placeholder 3">
            <a:extLst>
              <a:ext uri="{FF2B5EF4-FFF2-40B4-BE49-F238E27FC236}">
                <a16:creationId xmlns:a16="http://schemas.microsoft.com/office/drawing/2014/main" id="{F1F221AB-5835-476A-AF09-DD91CE857138}"/>
              </a:ext>
            </a:extLst>
          </p:cNvPr>
          <p:cNvPicPr>
            <a:picLocks noGrp="1" noChangeAspect="1"/>
          </p:cNvPicPr>
          <p:nvPr>
            <p:ph idx="1"/>
          </p:nvPr>
        </p:nvPicPr>
        <p:blipFill rotWithShape="1">
          <a:blip r:embed="rId2"/>
          <a:srcRect b="45624"/>
          <a:stretch/>
        </p:blipFill>
        <p:spPr>
          <a:xfrm>
            <a:off x="2815078" y="1973943"/>
            <a:ext cx="6622803" cy="4339771"/>
          </a:xfrm>
          <a:prstGeom prst="rect">
            <a:avLst/>
          </a:prstGeom>
        </p:spPr>
      </p:pic>
    </p:spTree>
    <p:extLst>
      <p:ext uri="{BB962C8B-B14F-4D97-AF65-F5344CB8AC3E}">
        <p14:creationId xmlns:p14="http://schemas.microsoft.com/office/powerpoint/2010/main" val="428948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61C5C-016B-4920-8DD7-D5B9D79509E3}"/>
              </a:ext>
            </a:extLst>
          </p:cNvPr>
          <p:cNvSpPr>
            <a:spLocks noGrp="1"/>
          </p:cNvSpPr>
          <p:nvPr>
            <p:ph type="title"/>
          </p:nvPr>
        </p:nvSpPr>
        <p:spPr/>
        <p:txBody>
          <a:bodyPr/>
          <a:lstStyle/>
          <a:p>
            <a:r>
              <a:rPr lang="en-US" dirty="0"/>
              <a:t>TensorFlow </a:t>
            </a:r>
            <a:r>
              <a:rPr lang="en-US" dirty="0" err="1"/>
              <a:t>Keras</a:t>
            </a:r>
            <a:r>
              <a:rPr lang="en-US" dirty="0"/>
              <a:t> and </a:t>
            </a:r>
            <a:r>
              <a:rPr lang="en-US" dirty="0" err="1"/>
              <a:t>Xception</a:t>
            </a:r>
            <a:r>
              <a:rPr lang="en-US" dirty="0"/>
              <a:t> CNN</a:t>
            </a:r>
          </a:p>
        </p:txBody>
      </p:sp>
      <p:sp>
        <p:nvSpPr>
          <p:cNvPr id="3" name="Content Placeholder 2">
            <a:extLst>
              <a:ext uri="{FF2B5EF4-FFF2-40B4-BE49-F238E27FC236}">
                <a16:creationId xmlns:a16="http://schemas.microsoft.com/office/drawing/2014/main" id="{6396F059-5E71-4EBE-A9E0-A1C1F522EBEC}"/>
              </a:ext>
            </a:extLst>
          </p:cNvPr>
          <p:cNvSpPr>
            <a:spLocks noGrp="1"/>
          </p:cNvSpPr>
          <p:nvPr>
            <p:ph idx="1"/>
          </p:nvPr>
        </p:nvSpPr>
        <p:spPr/>
        <p:txBody>
          <a:bodyPr numCol="2">
            <a:normAutofit/>
          </a:bodyPr>
          <a:lstStyle/>
          <a:p>
            <a:pPr lvl="1">
              <a:buFont typeface="Arial" panose="020B0604020202020204" pitchFamily="34" charset="0"/>
              <a:buChar char="•"/>
            </a:pPr>
            <a:r>
              <a:rPr lang="en-US" sz="1900" dirty="0"/>
              <a:t>Standardizing The Data</a:t>
            </a:r>
          </a:p>
          <a:p>
            <a:pPr lvl="2">
              <a:buFont typeface="Arial" panose="020B0604020202020204" pitchFamily="34" charset="0"/>
              <a:buChar char="•"/>
            </a:pPr>
            <a:r>
              <a:rPr lang="en-US" sz="1500" dirty="0"/>
              <a:t> -150x150</a:t>
            </a:r>
          </a:p>
          <a:p>
            <a:pPr lvl="2">
              <a:buFont typeface="Arial" panose="020B0604020202020204" pitchFamily="34" charset="0"/>
              <a:buChar char="•"/>
            </a:pPr>
            <a:r>
              <a:rPr lang="en-US" sz="1500" dirty="0"/>
              <a:t>Normalizing/scaling RGB pixel values between -1 and 1</a:t>
            </a:r>
          </a:p>
          <a:p>
            <a:pPr lvl="1">
              <a:buFont typeface="Arial" panose="020B0604020202020204" pitchFamily="34" charset="0"/>
              <a:buChar char="•"/>
            </a:pPr>
            <a:r>
              <a:rPr lang="en-US" sz="1900" dirty="0"/>
              <a:t>Preprocessing</a:t>
            </a:r>
          </a:p>
          <a:p>
            <a:pPr lvl="2">
              <a:buFont typeface="Arial" panose="020B0604020202020204" pitchFamily="34" charset="0"/>
              <a:buChar char="•"/>
            </a:pPr>
            <a:r>
              <a:rPr lang="en-US" sz="1500" dirty="0"/>
              <a:t>Random Data Augmentation</a:t>
            </a:r>
          </a:p>
          <a:p>
            <a:pPr lvl="2">
              <a:buFont typeface="Arial" panose="020B0604020202020204" pitchFamily="34" charset="0"/>
              <a:buChar char="•"/>
            </a:pPr>
            <a:r>
              <a:rPr lang="en-US" sz="1500" dirty="0"/>
              <a:t>Cropping/padding</a:t>
            </a:r>
          </a:p>
          <a:p>
            <a:pPr lvl="2">
              <a:buFont typeface="Arial" panose="020B0604020202020204" pitchFamily="34" charset="0"/>
              <a:buChar char="•"/>
            </a:pPr>
            <a:r>
              <a:rPr lang="en-US" sz="1500" dirty="0"/>
              <a:t>Flipping</a:t>
            </a:r>
          </a:p>
          <a:p>
            <a:pPr lvl="2">
              <a:buFont typeface="Arial" panose="020B0604020202020204" pitchFamily="34" charset="0"/>
              <a:buChar char="•"/>
            </a:pPr>
            <a:r>
              <a:rPr lang="en-US" sz="1500" dirty="0"/>
              <a:t>Hue</a:t>
            </a:r>
          </a:p>
          <a:p>
            <a:pPr lvl="2">
              <a:buFont typeface="Arial" panose="020B0604020202020204" pitchFamily="34" charset="0"/>
              <a:buChar char="•"/>
            </a:pPr>
            <a:r>
              <a:rPr lang="en-US" sz="1500" dirty="0"/>
              <a:t>Contrast</a:t>
            </a:r>
          </a:p>
          <a:p>
            <a:pPr lvl="2">
              <a:buFont typeface="Arial" panose="020B0604020202020204" pitchFamily="34" charset="0"/>
              <a:buChar char="•"/>
            </a:pPr>
            <a:r>
              <a:rPr lang="en-US" sz="1500" dirty="0"/>
              <a:t>Saturation</a:t>
            </a:r>
          </a:p>
          <a:p>
            <a:pPr marL="384048" lvl="2" indent="0">
              <a:buNone/>
            </a:pPr>
            <a:endParaRPr lang="en-US" sz="1500" dirty="0"/>
          </a:p>
          <a:p>
            <a:pPr marL="384048" lvl="2" indent="0">
              <a:buNone/>
            </a:pPr>
            <a:endParaRPr lang="en-US" sz="1500" dirty="0"/>
          </a:p>
          <a:p>
            <a:pPr lvl="2">
              <a:buFont typeface="Arial" panose="020B0604020202020204" pitchFamily="34" charset="0"/>
              <a:buChar char="•"/>
            </a:pPr>
            <a:endParaRPr lang="en-US" sz="1500" dirty="0"/>
          </a:p>
        </p:txBody>
      </p:sp>
      <p:pic>
        <p:nvPicPr>
          <p:cNvPr id="7" name="Picture 6">
            <a:extLst>
              <a:ext uri="{FF2B5EF4-FFF2-40B4-BE49-F238E27FC236}">
                <a16:creationId xmlns:a16="http://schemas.microsoft.com/office/drawing/2014/main" id="{3087657C-DD57-4753-8BB7-D16931CA0CA8}"/>
              </a:ext>
            </a:extLst>
          </p:cNvPr>
          <p:cNvPicPr>
            <a:picLocks noChangeAspect="1"/>
          </p:cNvPicPr>
          <p:nvPr/>
        </p:nvPicPr>
        <p:blipFill rotWithShape="1">
          <a:blip r:embed="rId3"/>
          <a:srcRect b="35994"/>
          <a:stretch/>
        </p:blipFill>
        <p:spPr>
          <a:xfrm>
            <a:off x="6229532" y="2327505"/>
            <a:ext cx="5334812" cy="3322281"/>
          </a:xfrm>
          <a:prstGeom prst="rect">
            <a:avLst/>
          </a:prstGeom>
        </p:spPr>
      </p:pic>
    </p:spTree>
    <p:extLst>
      <p:ext uri="{BB962C8B-B14F-4D97-AF65-F5344CB8AC3E}">
        <p14:creationId xmlns:p14="http://schemas.microsoft.com/office/powerpoint/2010/main" val="149739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BA4D7-6646-4EAC-A1D5-A48469F94278}"/>
              </a:ext>
            </a:extLst>
          </p:cNvPr>
          <p:cNvSpPr>
            <a:spLocks noGrp="1"/>
          </p:cNvSpPr>
          <p:nvPr>
            <p:ph type="title"/>
          </p:nvPr>
        </p:nvSpPr>
        <p:spPr/>
        <p:txBody>
          <a:bodyPr/>
          <a:lstStyle/>
          <a:p>
            <a:r>
              <a:rPr lang="en-US" dirty="0"/>
              <a:t>TensorFlow </a:t>
            </a:r>
            <a:r>
              <a:rPr lang="en-US" dirty="0" err="1"/>
              <a:t>Keras</a:t>
            </a:r>
            <a:r>
              <a:rPr lang="en-US" dirty="0"/>
              <a:t> and </a:t>
            </a:r>
            <a:r>
              <a:rPr lang="en-US" dirty="0" err="1"/>
              <a:t>Xception</a:t>
            </a:r>
            <a:r>
              <a:rPr lang="en-US" dirty="0"/>
              <a:t> CNN</a:t>
            </a:r>
          </a:p>
        </p:txBody>
      </p:sp>
      <p:sp>
        <p:nvSpPr>
          <p:cNvPr id="3" name="Content Placeholder 2">
            <a:extLst>
              <a:ext uri="{FF2B5EF4-FFF2-40B4-BE49-F238E27FC236}">
                <a16:creationId xmlns:a16="http://schemas.microsoft.com/office/drawing/2014/main" id="{D97CACB1-3435-4C35-92CF-E9042A27103B}"/>
              </a:ext>
            </a:extLst>
          </p:cNvPr>
          <p:cNvSpPr>
            <a:spLocks noGrp="1"/>
          </p:cNvSpPr>
          <p:nvPr>
            <p:ph idx="1"/>
          </p:nvPr>
        </p:nvSpPr>
        <p:spPr/>
        <p:txBody>
          <a:bodyPr numCol="2">
            <a:normAutofit lnSpcReduction="10000"/>
          </a:bodyPr>
          <a:lstStyle/>
          <a:p>
            <a:pPr lvl="1">
              <a:buFont typeface="Arial" panose="020B0604020202020204" pitchFamily="34" charset="0"/>
              <a:buChar char="•"/>
            </a:pPr>
            <a:r>
              <a:rPr lang="en-US" sz="1900" dirty="0"/>
              <a:t>Model Creation</a:t>
            </a:r>
          </a:p>
          <a:p>
            <a:pPr lvl="2">
              <a:buFont typeface="Arial" panose="020B0604020202020204" pitchFamily="34" charset="0"/>
              <a:buChar char="•"/>
            </a:pPr>
            <a:r>
              <a:rPr lang="en-US" sz="1500" dirty="0"/>
              <a:t>Load </a:t>
            </a:r>
            <a:r>
              <a:rPr lang="en-US" sz="1500" dirty="0" err="1"/>
              <a:t>Xception</a:t>
            </a:r>
            <a:r>
              <a:rPr lang="en-US" sz="1500" dirty="0"/>
              <a:t> CNN Model Trained on ImageNet dataset</a:t>
            </a:r>
          </a:p>
          <a:p>
            <a:pPr lvl="2">
              <a:buFont typeface="Arial" panose="020B0604020202020204" pitchFamily="34" charset="0"/>
              <a:buChar char="•"/>
            </a:pPr>
            <a:r>
              <a:rPr lang="en-US" sz="1500" dirty="0"/>
              <a:t>Normalization Layer to scale RGB input </a:t>
            </a:r>
          </a:p>
          <a:p>
            <a:pPr lvl="2">
              <a:buFont typeface="Arial" panose="020B0604020202020204" pitchFamily="34" charset="0"/>
              <a:buChar char="•"/>
            </a:pPr>
            <a:r>
              <a:rPr lang="en-US" sz="1500" dirty="0"/>
              <a:t>We set our </a:t>
            </a:r>
            <a:r>
              <a:rPr lang="en-US" sz="1500" dirty="0" err="1"/>
              <a:t>batchnorm</a:t>
            </a:r>
            <a:r>
              <a:rPr lang="en-US" sz="1500" dirty="0"/>
              <a:t> layers from </a:t>
            </a:r>
            <a:r>
              <a:rPr lang="en-US" sz="1500" dirty="0" err="1"/>
              <a:t>Xceptions</a:t>
            </a:r>
            <a:r>
              <a:rPr lang="en-US" sz="1500" dirty="0"/>
              <a:t> to Inference mode, as its needed for tuning the model later</a:t>
            </a:r>
          </a:p>
          <a:p>
            <a:pPr lvl="2">
              <a:buFont typeface="Arial" panose="020B0604020202020204" pitchFamily="34" charset="0"/>
              <a:buChar char="•"/>
            </a:pPr>
            <a:r>
              <a:rPr lang="en-US" sz="1500" dirty="0"/>
              <a:t>Add a spatial global average pooling 2D layer</a:t>
            </a:r>
          </a:p>
          <a:p>
            <a:pPr lvl="2">
              <a:buFont typeface="Arial" panose="020B0604020202020204" pitchFamily="34" charset="0"/>
              <a:buChar char="•"/>
            </a:pPr>
            <a:r>
              <a:rPr lang="en-US" sz="1500" dirty="0"/>
              <a:t>Add a dropout layer for regularization to prevent overfitting</a:t>
            </a:r>
          </a:p>
          <a:p>
            <a:pPr lvl="2">
              <a:buFont typeface="Arial" panose="020B0604020202020204" pitchFamily="34" charset="0"/>
              <a:buChar char="•"/>
            </a:pPr>
            <a:r>
              <a:rPr lang="en-US" sz="1500" dirty="0"/>
              <a:t>Add output Layer with 196 outputs and </a:t>
            </a:r>
            <a:r>
              <a:rPr lang="en-US" sz="1500" dirty="0" err="1"/>
              <a:t>Softmax</a:t>
            </a:r>
            <a:r>
              <a:rPr lang="en-US" sz="1500" dirty="0"/>
              <a:t> activation function for classification</a:t>
            </a:r>
          </a:p>
          <a:p>
            <a:pPr lvl="2">
              <a:buFont typeface="Arial" panose="020B0604020202020204" pitchFamily="34" charset="0"/>
              <a:buChar char="•"/>
            </a:pPr>
            <a:r>
              <a:rPr lang="en-US" sz="1500" dirty="0"/>
              <a:t>Adam optimizer (best performance in similar tests)</a:t>
            </a:r>
          </a:p>
          <a:p>
            <a:pPr lvl="2">
              <a:buFont typeface="Arial" panose="020B0604020202020204" pitchFamily="34" charset="0"/>
              <a:buChar char="•"/>
            </a:pPr>
            <a:r>
              <a:rPr lang="en-US" sz="1500" dirty="0"/>
              <a:t>Sparse categorical cross entropy for loss function for (not one hot encoded data)(saves memory time and computation)</a:t>
            </a:r>
          </a:p>
          <a:p>
            <a:pPr lvl="2">
              <a:buFont typeface="Arial" panose="020B0604020202020204" pitchFamily="34" charset="0"/>
              <a:buChar char="•"/>
            </a:pPr>
            <a:r>
              <a:rPr lang="en-US" sz="1500" dirty="0"/>
              <a:t>100 epochs</a:t>
            </a:r>
          </a:p>
          <a:p>
            <a:pPr lvl="2">
              <a:buFont typeface="Arial" panose="020B0604020202020204" pitchFamily="34" charset="0"/>
              <a:buChar char="•"/>
            </a:pPr>
            <a:r>
              <a:rPr lang="en-US" sz="1500" dirty="0"/>
              <a:t>Sparse categorical accuracy measured as a metric</a:t>
            </a:r>
          </a:p>
          <a:p>
            <a:pPr marL="384048" lvl="2" indent="0">
              <a:buNone/>
            </a:pPr>
            <a:endParaRPr lang="en-US" sz="1500" dirty="0"/>
          </a:p>
          <a:p>
            <a:pPr marL="384048" marR="0" lvl="1"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lumMod val="75000"/>
                    <a:lumOff val="25000"/>
                  </a:prstClr>
                </a:solidFill>
                <a:effectLst/>
                <a:uLnTx/>
                <a:uFillTx/>
                <a:latin typeface="Franklin Gothic Book" panose="020F0502020204030204"/>
                <a:ea typeface="+mn-ea"/>
                <a:cs typeface="+mn-cs"/>
              </a:rPr>
              <a:t>Fine tuning</a:t>
            </a:r>
          </a:p>
          <a:p>
            <a:pPr marL="566928" marR="0" lvl="2"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black">
                    <a:lumMod val="75000"/>
                    <a:lumOff val="25000"/>
                  </a:prstClr>
                </a:solidFill>
                <a:effectLst/>
                <a:uLnTx/>
                <a:uFillTx/>
                <a:latin typeface="Franklin Gothic Book" panose="020F0502020204030204"/>
                <a:ea typeface="+mn-ea"/>
                <a:cs typeface="+mn-cs"/>
              </a:rPr>
              <a:t>Relatively low learning rate used for Adam (1e-5) (preventing </a:t>
            </a:r>
          </a:p>
          <a:p>
            <a:pPr marL="566928" marR="0" lvl="2"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r>
              <a:rPr lang="en-US" sz="1500" dirty="0"/>
              <a:t>Sparse categorical cross entropy for loss function</a:t>
            </a:r>
            <a:endParaRPr kumimoji="0" lang="en-US" sz="1500" b="0" i="0" u="none" strike="noStrike" kern="1200" cap="none" spc="0" normalizeH="0" baseline="0" noProof="0" dirty="0">
              <a:ln>
                <a:noFill/>
              </a:ln>
              <a:solidFill>
                <a:prstClr val="black">
                  <a:lumMod val="75000"/>
                  <a:lumOff val="25000"/>
                </a:prstClr>
              </a:solidFill>
              <a:effectLst/>
              <a:uLnTx/>
              <a:uFillTx/>
              <a:latin typeface="Franklin Gothic Book" panose="020F0502020204030204"/>
              <a:ea typeface="+mn-ea"/>
              <a:cs typeface="+mn-cs"/>
            </a:endParaRPr>
          </a:p>
          <a:p>
            <a:pPr lvl="2">
              <a:buFont typeface="Arial" panose="020B0604020202020204" pitchFamily="34" charset="0"/>
              <a:buChar char="•"/>
            </a:pPr>
            <a:r>
              <a:rPr lang="en-US" sz="1500" dirty="0"/>
              <a:t>100 epochs</a:t>
            </a:r>
          </a:p>
          <a:p>
            <a:pPr lvl="2">
              <a:buFont typeface="Arial" panose="020B0604020202020204" pitchFamily="34" charset="0"/>
              <a:buChar char="•"/>
            </a:pPr>
            <a:r>
              <a:rPr lang="en-US" sz="1500" dirty="0"/>
              <a:t>Sparse categorical accuracy measured as a metric</a:t>
            </a:r>
          </a:p>
          <a:p>
            <a:pPr marL="566928" marR="0" lvl="2" indent="-182880" algn="l" defTabSz="914400" rtl="0" eaLnBrk="1" fontAlgn="auto" latinLnBrk="0" hangingPunct="1">
              <a:lnSpc>
                <a:spcPct val="100000"/>
              </a:lnSpc>
              <a:spcBef>
                <a:spcPts val="200"/>
              </a:spcBef>
              <a:spcAft>
                <a:spcPts val="400"/>
              </a:spcAft>
              <a:buClrTx/>
              <a:buSzTx/>
              <a:buFont typeface="Arial" panose="020B0604020202020204" pitchFamily="34" charset="0"/>
              <a:buChar char="•"/>
              <a:tabLst/>
              <a:defRPr/>
            </a:pPr>
            <a:endParaRPr kumimoji="0" lang="en-US" sz="1500" b="0" i="0" u="none" strike="noStrike" kern="1200" cap="none" spc="0" normalizeH="0" baseline="0" noProof="0" dirty="0">
              <a:ln>
                <a:noFill/>
              </a:ln>
              <a:solidFill>
                <a:prstClr val="black">
                  <a:lumMod val="75000"/>
                  <a:lumOff val="25000"/>
                </a:prstClr>
              </a:solidFill>
              <a:effectLst/>
              <a:uLnTx/>
              <a:uFillTx/>
              <a:latin typeface="Franklin Gothic Book" panose="020F0502020204030204"/>
              <a:ea typeface="+mn-ea"/>
              <a:cs typeface="+mn-cs"/>
            </a:endParaRPr>
          </a:p>
          <a:p>
            <a:endParaRPr lang="en-US" dirty="0"/>
          </a:p>
        </p:txBody>
      </p:sp>
    </p:spTree>
    <p:extLst>
      <p:ext uri="{BB962C8B-B14F-4D97-AF65-F5344CB8AC3E}">
        <p14:creationId xmlns:p14="http://schemas.microsoft.com/office/powerpoint/2010/main" val="188831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58C1-5950-49B2-B2DB-99039E1F433F}"/>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1C8AE5EA-3B3F-4EE1-AD62-8A955F9139D9}"/>
              </a:ext>
            </a:extLst>
          </p:cNvPr>
          <p:cNvPicPr>
            <a:picLocks noGrp="1" noChangeAspect="1"/>
          </p:cNvPicPr>
          <p:nvPr>
            <p:ph idx="1"/>
          </p:nvPr>
        </p:nvPicPr>
        <p:blipFill>
          <a:blip r:embed="rId3"/>
          <a:stretch>
            <a:fillRect/>
          </a:stretch>
        </p:blipFill>
        <p:spPr>
          <a:xfrm>
            <a:off x="2146364" y="2050142"/>
            <a:ext cx="8332950" cy="4181171"/>
          </a:xfrm>
        </p:spPr>
      </p:pic>
    </p:spTree>
    <p:extLst>
      <p:ext uri="{BB962C8B-B14F-4D97-AF65-F5344CB8AC3E}">
        <p14:creationId xmlns:p14="http://schemas.microsoft.com/office/powerpoint/2010/main" val="4142643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B46C3-B76A-4CE9-B4D2-7FA27A079F2A}"/>
              </a:ext>
            </a:extLst>
          </p:cNvPr>
          <p:cNvSpPr>
            <a:spLocks noGrp="1"/>
          </p:cNvSpPr>
          <p:nvPr>
            <p:ph type="title"/>
          </p:nvPr>
        </p:nvSpPr>
        <p:spPr/>
        <p:txBody>
          <a:bodyPr/>
          <a:lstStyle/>
          <a:p>
            <a:r>
              <a:rPr lang="en-US" dirty="0" err="1"/>
              <a:t>Pytorch</a:t>
            </a:r>
            <a:r>
              <a:rPr lang="en-US" dirty="0"/>
              <a:t> and Resnet CNN</a:t>
            </a:r>
          </a:p>
        </p:txBody>
      </p:sp>
      <p:sp>
        <p:nvSpPr>
          <p:cNvPr id="3" name="Content Placeholder 2">
            <a:extLst>
              <a:ext uri="{FF2B5EF4-FFF2-40B4-BE49-F238E27FC236}">
                <a16:creationId xmlns:a16="http://schemas.microsoft.com/office/drawing/2014/main" id="{7FC8C1E7-1738-4C36-A6DA-4937DC3569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286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FE5C-04FE-4B0D-9BE0-9ECCBAC6234E}"/>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13B3712-4ECC-404D-8454-4B2B6E84570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79598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{574F8404-1836-4C70-AB77-A9F15B401AA2}tf11429527_win32</Template>
  <TotalTime>228</TotalTime>
  <Words>926</Words>
  <Application>Microsoft Office PowerPoint</Application>
  <PresentationFormat>Widescreen</PresentationFormat>
  <Paragraphs>90</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Bookman Old Style</vt:lpstr>
      <vt:lpstr>Calibri</vt:lpstr>
      <vt:lpstr>Franklin Gothic Book</vt:lpstr>
      <vt:lpstr>Inter</vt:lpstr>
      <vt:lpstr>1_RetrospectVTI</vt:lpstr>
      <vt:lpstr>Car Classification Using Convolutional Neural Networks</vt:lpstr>
      <vt:lpstr>Intention</vt:lpstr>
      <vt:lpstr>Car Classification</vt:lpstr>
      <vt:lpstr>Dataset Sample</vt:lpstr>
      <vt:lpstr>TensorFlow Keras and Xception CNN</vt:lpstr>
      <vt:lpstr>TensorFlow Keras and Xception CNN</vt:lpstr>
      <vt:lpstr>Results</vt:lpstr>
      <vt:lpstr>Pytorch and Resnet CNN</vt:lpstr>
      <vt:lpstr>Results</vt:lpstr>
      <vt:lpstr>Future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Classification</dc:title>
  <dc:creator>Hasan-al Jamil</dc:creator>
  <cp:lastModifiedBy>Hasan-al Jamil</cp:lastModifiedBy>
  <cp:revision>4</cp:revision>
  <dcterms:created xsi:type="dcterms:W3CDTF">2021-09-12T20:20:42Z</dcterms:created>
  <dcterms:modified xsi:type="dcterms:W3CDTF">2021-09-13T00:18:40Z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