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2DDF6-1442-48A0-B540-2AA6C9440EC1}" type="datetimeFigureOut">
              <a:rPr lang="en-US" smtClean="0"/>
              <a:t>26-Dec-14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46A6-3F52-4B09-95F3-0421414FB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CSI 423: Simulation and </a:t>
            </a:r>
            <a:r>
              <a:rPr lang="en-US" dirty="0" err="1" smtClean="0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Generators (LCG)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Lehmer</a:t>
            </a:r>
            <a:r>
              <a:rPr lang="en-US" dirty="0" smtClean="0"/>
              <a:t>, 1954</a:t>
            </a:r>
          </a:p>
          <a:p>
            <a:r>
              <a:rPr lang="en-US" dirty="0" smtClean="0"/>
              <a:t>Specify four parameters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 = seed</a:t>
            </a:r>
          </a:p>
          <a:p>
            <a:pPr lvl="1"/>
            <a:r>
              <a:rPr lang="en-US" dirty="0" smtClean="0"/>
              <a:t>m = modulus</a:t>
            </a:r>
          </a:p>
          <a:p>
            <a:pPr lvl="1"/>
            <a:r>
              <a:rPr lang="en-US" dirty="0" smtClean="0"/>
              <a:t>a = multiplier</a:t>
            </a:r>
          </a:p>
          <a:p>
            <a:pPr lvl="1"/>
            <a:r>
              <a:rPr lang="en-US" dirty="0" smtClean="0"/>
              <a:t> c = increment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=(aZ</a:t>
            </a:r>
            <a:r>
              <a:rPr lang="en-US" baseline="-25000" dirty="0" smtClean="0"/>
              <a:t>i-1</a:t>
            </a:r>
            <a:r>
              <a:rPr lang="en-US" dirty="0" smtClean="0"/>
              <a:t>+c)(mod m)</a:t>
            </a:r>
          </a:p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Congruential</a:t>
            </a:r>
            <a:r>
              <a:rPr lang="en-US" dirty="0"/>
              <a:t> Generators (LCG)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Not really random</a:t>
            </a:r>
          </a:p>
          <a:p>
            <a:pPr lvl="1"/>
            <a:r>
              <a:rPr lang="en-US" dirty="0" smtClean="0"/>
              <a:t>Cycles</a:t>
            </a:r>
          </a:p>
          <a:p>
            <a:pPr lvl="1"/>
            <a:r>
              <a:rPr lang="en-US" dirty="0" smtClean="0"/>
              <a:t>They can take discrete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m=16, a=5, c=3, z</a:t>
            </a:r>
            <a:r>
              <a:rPr lang="en-US" baseline="-25000" dirty="0" smtClean="0"/>
              <a:t>0</a:t>
            </a:r>
            <a:r>
              <a:rPr lang="en-US" dirty="0" smtClean="0"/>
              <a:t>=7</a:t>
            </a:r>
          </a:p>
          <a:p>
            <a:r>
              <a:rPr lang="en-US" dirty="0" smtClean="0"/>
              <a:t>Cycle length = 16</a:t>
            </a:r>
          </a:p>
          <a:p>
            <a:r>
              <a:rPr lang="en-US" dirty="0" smtClean="0"/>
              <a:t>Its maximum – full period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990600"/>
            <a:ext cx="227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3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Period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Hull and Dobell, 1966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LCG 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=(aZ</a:t>
            </a:r>
            <a:r>
              <a:rPr lang="en-US" b="1" baseline="-25000" dirty="0" smtClean="0"/>
              <a:t>i-1</a:t>
            </a:r>
            <a:r>
              <a:rPr lang="en-US" b="1" dirty="0" smtClean="0"/>
              <a:t>+c)(mod m) </a:t>
            </a:r>
            <a:r>
              <a:rPr lang="en-US" dirty="0" smtClean="0"/>
              <a:t>has full period if and only if all three of the following hold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 and m are relatively prime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If q is any prime number that divides m, then q also divides a-1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If 4 divides m, then 4 also divides a-1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Low storage</a:t>
            </a:r>
          </a:p>
          <a:p>
            <a:r>
              <a:rPr lang="en-US" dirty="0" smtClean="0"/>
              <a:t>Reproducible</a:t>
            </a:r>
          </a:p>
          <a:p>
            <a:r>
              <a:rPr lang="en-US" dirty="0" smtClean="0"/>
              <a:t>Restart in the middle</a:t>
            </a:r>
          </a:p>
          <a:p>
            <a:r>
              <a:rPr lang="en-US" dirty="0" smtClean="0"/>
              <a:t>Multiple streams</a:t>
            </a:r>
          </a:p>
          <a:p>
            <a:r>
              <a:rPr lang="en-US" dirty="0" smtClean="0"/>
              <a:t>Portability Issue:</a:t>
            </a:r>
          </a:p>
          <a:p>
            <a:pPr lvl="1"/>
            <a:r>
              <a:rPr lang="en-US" dirty="0" smtClean="0"/>
              <a:t>Might cause integer overflow</a:t>
            </a:r>
          </a:p>
        </p:txBody>
      </p:sp>
    </p:spTree>
    <p:extLst>
      <p:ext uri="{BB962C8B-B14F-4D97-AF65-F5344CB8AC3E}">
        <p14:creationId xmlns:p14="http://schemas.microsoft.com/office/powerpoint/2010/main" val="16586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LCGs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86" y="2324100"/>
            <a:ext cx="5724641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1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LCGs are special case of the form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=g(Z</a:t>
            </a:r>
            <a:r>
              <a:rPr lang="en-US" baseline="-25000" dirty="0" smtClean="0"/>
              <a:t>i-1</a:t>
            </a:r>
            <a:r>
              <a:rPr lang="en-US" dirty="0" smtClean="0"/>
              <a:t>,Z</a:t>
            </a:r>
            <a:r>
              <a:rPr lang="en-US" baseline="-25000" dirty="0" smtClean="0"/>
              <a:t>i-2</a:t>
            </a:r>
            <a:r>
              <a:rPr lang="en-US" dirty="0" smtClean="0"/>
              <a:t>,…),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/m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g(Z</a:t>
            </a:r>
            <a:r>
              <a:rPr lang="en-US" baseline="-25000" dirty="0" smtClean="0"/>
              <a:t>i-1</a:t>
            </a:r>
            <a:r>
              <a:rPr lang="en-US" dirty="0" smtClean="0"/>
              <a:t>)=aZ</a:t>
            </a:r>
            <a:r>
              <a:rPr lang="en-US" baseline="-25000" dirty="0" smtClean="0"/>
              <a:t>i-1</a:t>
            </a:r>
            <a:r>
              <a:rPr lang="en-US" dirty="0" smtClean="0"/>
              <a:t>+c (LCG)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g(Z</a:t>
            </a:r>
            <a:r>
              <a:rPr lang="en-US" baseline="-25000" dirty="0"/>
              <a:t>i-1</a:t>
            </a:r>
            <a:r>
              <a:rPr lang="en-US" dirty="0" smtClean="0"/>
              <a:t>, Z</a:t>
            </a:r>
            <a:r>
              <a:rPr lang="en-US" baseline="-25000" dirty="0" smtClean="0"/>
              <a:t>i-2</a:t>
            </a:r>
            <a:r>
              <a:rPr lang="en-US" dirty="0" smtClean="0"/>
              <a:t>, …,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-q</a:t>
            </a:r>
            <a:r>
              <a:rPr lang="en-US" dirty="0" smtClean="0"/>
              <a:t>)= a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/>
              <a:t>i-1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i-2</a:t>
            </a:r>
            <a:r>
              <a:rPr lang="en-US" dirty="0" smtClean="0"/>
              <a:t> + …+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-q</a:t>
            </a:r>
            <a:r>
              <a:rPr lang="en-US" dirty="0" smtClean="0"/>
              <a:t> (multiple recursive generator)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g(Z</a:t>
            </a:r>
            <a:r>
              <a:rPr lang="en-US" baseline="-25000" dirty="0"/>
              <a:t>i-1</a:t>
            </a:r>
            <a:r>
              <a:rPr lang="en-US" dirty="0" smtClean="0"/>
              <a:t>)=a`Z</a:t>
            </a:r>
            <a:r>
              <a:rPr lang="en-US" baseline="-25000" dirty="0"/>
              <a:t>i-1</a:t>
            </a:r>
            <a:r>
              <a:rPr lang="en-US" baseline="30000" dirty="0" smtClean="0"/>
              <a:t>2</a:t>
            </a:r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smtClean="0"/>
              <a:t>aZ</a:t>
            </a:r>
            <a:r>
              <a:rPr lang="en-US" baseline="-25000" dirty="0"/>
              <a:t>i-1</a:t>
            </a:r>
            <a:r>
              <a:rPr lang="en-US" dirty="0" smtClean="0"/>
              <a:t>+ c (quadratic)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g(Z</a:t>
            </a:r>
            <a:r>
              <a:rPr lang="en-US" baseline="-25000" dirty="0"/>
              <a:t>i-1</a:t>
            </a:r>
            <a:r>
              <a:rPr lang="en-US" dirty="0" smtClean="0"/>
              <a:t>, Z</a:t>
            </a:r>
            <a:r>
              <a:rPr lang="en-US" baseline="-25000" dirty="0"/>
              <a:t>i-1</a:t>
            </a:r>
            <a:r>
              <a:rPr lang="en-US" dirty="0" smtClean="0"/>
              <a:t>)= Z</a:t>
            </a:r>
            <a:r>
              <a:rPr lang="en-US" baseline="-25000" dirty="0" smtClean="0"/>
              <a:t>i-1</a:t>
            </a:r>
            <a:r>
              <a:rPr lang="en-US" dirty="0" smtClean="0"/>
              <a:t>+Z</a:t>
            </a:r>
            <a:r>
              <a:rPr lang="en-US" baseline="-25000" dirty="0" smtClean="0"/>
              <a:t>i-2</a:t>
            </a:r>
            <a:r>
              <a:rPr lang="en-US" dirty="0" smtClean="0"/>
              <a:t> (</a:t>
            </a:r>
            <a:r>
              <a:rPr lang="en-US" dirty="0" err="1" smtClean="0"/>
              <a:t>fibonacci</a:t>
            </a:r>
            <a:r>
              <a:rPr lang="en-US" dirty="0" smtClean="0"/>
              <a:t> - bad)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Shuffling</a:t>
            </a:r>
          </a:p>
          <a:p>
            <a:pPr lvl="1"/>
            <a:r>
              <a:rPr lang="en-US" dirty="0"/>
              <a:t>Fill a vector of length 128 (say) from generator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Use generator 2 to pick one of the 128 in the </a:t>
            </a:r>
            <a:r>
              <a:rPr lang="en-US" dirty="0" smtClean="0"/>
              <a:t>vector</a:t>
            </a:r>
          </a:p>
          <a:p>
            <a:pPr lvl="1"/>
            <a:r>
              <a:rPr lang="en-US" dirty="0"/>
              <a:t>Fill the hole with the next value from generator 1, use generator 2 to pick one </a:t>
            </a:r>
            <a:r>
              <a:rPr lang="en-US" dirty="0" smtClean="0"/>
              <a:t>of the </a:t>
            </a:r>
            <a:r>
              <a:rPr lang="en-US" dirty="0"/>
              <a:t>128 in the vector, etc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shuffling a bad generator improves it, but shuffling a good </a:t>
            </a:r>
            <a:r>
              <a:rPr lang="en-US" dirty="0" smtClean="0"/>
              <a:t>generator doesn’t </a:t>
            </a:r>
            <a:r>
              <a:rPr lang="en-US" dirty="0"/>
              <a:t>gain much.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Differencing LCGs</a:t>
            </a:r>
          </a:p>
          <a:p>
            <a:pPr lvl="1"/>
            <a:r>
              <a:rPr lang="en-US" dirty="0" smtClean="0"/>
              <a:t>Let Z</a:t>
            </a:r>
            <a:r>
              <a:rPr lang="en-US" baseline="-25000" dirty="0" smtClean="0"/>
              <a:t>1i</a:t>
            </a:r>
            <a:r>
              <a:rPr lang="en-US" dirty="0" smtClean="0"/>
              <a:t> and Z</a:t>
            </a:r>
            <a:r>
              <a:rPr lang="en-US" baseline="-25000" dirty="0" smtClean="0"/>
              <a:t>2i</a:t>
            </a:r>
            <a:r>
              <a:rPr lang="en-US" dirty="0" smtClean="0"/>
              <a:t> from different LCGs with different moduli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=(Z</a:t>
            </a:r>
            <a:r>
              <a:rPr lang="en-US" baseline="-25000" dirty="0" smtClean="0"/>
              <a:t>1i</a:t>
            </a:r>
            <a:r>
              <a:rPr lang="en-US" dirty="0" smtClean="0"/>
              <a:t>-Z</a:t>
            </a:r>
            <a:r>
              <a:rPr lang="en-US" baseline="-25000" dirty="0" smtClean="0"/>
              <a:t>2i</a:t>
            </a:r>
            <a:r>
              <a:rPr lang="en-US" dirty="0" smtClean="0"/>
              <a:t>)(mod m);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/m</a:t>
            </a:r>
          </a:p>
          <a:p>
            <a:pPr lvl="1"/>
            <a:r>
              <a:rPr lang="en-US" dirty="0" smtClean="0"/>
              <a:t>Very long period</a:t>
            </a:r>
          </a:p>
          <a:p>
            <a:pPr lvl="1"/>
            <a:r>
              <a:rPr lang="en-US" dirty="0" smtClean="0"/>
              <a:t>Good statistical properties</a:t>
            </a:r>
          </a:p>
          <a:p>
            <a:pPr lvl="1"/>
            <a:r>
              <a:rPr lang="en-US" dirty="0" smtClean="0"/>
              <a:t>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Wichman</a:t>
            </a:r>
            <a:r>
              <a:rPr lang="en-US" dirty="0" smtClean="0"/>
              <a:t>/Hill</a:t>
            </a:r>
          </a:p>
          <a:p>
            <a:pPr lvl="1"/>
            <a:r>
              <a:rPr lang="en-US" dirty="0" smtClean="0"/>
              <a:t>Use three LCGs to get U</a:t>
            </a:r>
            <a:r>
              <a:rPr lang="en-US" baseline="-25000" dirty="0" smtClean="0"/>
              <a:t>1i</a:t>
            </a:r>
            <a:r>
              <a:rPr lang="en-US" dirty="0" smtClean="0"/>
              <a:t>,U</a:t>
            </a:r>
            <a:r>
              <a:rPr lang="en-US" baseline="-25000" dirty="0" smtClean="0"/>
              <a:t>2i</a:t>
            </a:r>
            <a:r>
              <a:rPr lang="en-US" dirty="0" smtClean="0"/>
              <a:t> and U</a:t>
            </a:r>
            <a:r>
              <a:rPr lang="en-US" baseline="-25000" dirty="0" smtClean="0"/>
              <a:t>3i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= sum of fractional part of </a:t>
            </a:r>
            <a:r>
              <a:rPr lang="en-US" dirty="0"/>
              <a:t>U</a:t>
            </a:r>
            <a:r>
              <a:rPr lang="en-US" baseline="-25000" dirty="0"/>
              <a:t>1i</a:t>
            </a:r>
            <a:r>
              <a:rPr lang="en-US" dirty="0"/>
              <a:t>,U</a:t>
            </a:r>
            <a:r>
              <a:rPr lang="en-US" baseline="-25000" dirty="0"/>
              <a:t>2i</a:t>
            </a:r>
            <a:r>
              <a:rPr lang="en-US" dirty="0"/>
              <a:t> and </a:t>
            </a:r>
            <a:r>
              <a:rPr lang="en-US" dirty="0" smtClean="0"/>
              <a:t>U</a:t>
            </a:r>
            <a:r>
              <a:rPr lang="en-US" baseline="-25000" dirty="0" smtClean="0"/>
              <a:t>3i</a:t>
            </a:r>
          </a:p>
          <a:p>
            <a:pPr lvl="1"/>
            <a:r>
              <a:rPr lang="en-US" dirty="0" smtClean="0"/>
              <a:t>Good period</a:t>
            </a:r>
          </a:p>
          <a:p>
            <a:pPr lvl="1"/>
            <a:r>
              <a:rPr lang="en-US" dirty="0" smtClean="0"/>
              <a:t>But equivalent to LCGs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simulations need to generate IID (</a:t>
            </a:r>
            <a:r>
              <a:rPr lang="en-US" dirty="0"/>
              <a:t>Independent and identically </a:t>
            </a:r>
            <a:r>
              <a:rPr lang="en-US" dirty="0" smtClean="0"/>
              <a:t>distributed ) random numbers</a:t>
            </a:r>
          </a:p>
          <a:p>
            <a:pPr lvl="1"/>
            <a:r>
              <a:rPr lang="en-US" dirty="0" smtClean="0"/>
              <a:t>Inter Arrival Times</a:t>
            </a:r>
          </a:p>
          <a:p>
            <a:pPr lvl="1"/>
            <a:r>
              <a:rPr lang="en-US" dirty="0" smtClean="0"/>
              <a:t>Service times</a:t>
            </a:r>
          </a:p>
          <a:p>
            <a:r>
              <a:rPr lang="en-US" dirty="0" smtClean="0"/>
              <a:t>Specially we need U(0,1)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2998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0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Multiple Recursive Generators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0033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4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Tausworthe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Originated in </a:t>
            </a:r>
            <a:r>
              <a:rPr lang="en-US" dirty="0" smtClean="0"/>
              <a:t>cryptography</a:t>
            </a:r>
          </a:p>
          <a:p>
            <a:r>
              <a:rPr lang="en-US" dirty="0"/>
              <a:t>Generate sequence of bits b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/>
              <a:t>3</a:t>
            </a:r>
            <a:r>
              <a:rPr lang="en-US" dirty="0" smtClean="0"/>
              <a:t>, </a:t>
            </a:r>
            <a:r>
              <a:rPr lang="en-US" dirty="0"/>
              <a:t>... via </a:t>
            </a:r>
            <a:r>
              <a:rPr lang="en-US" dirty="0" smtClean="0"/>
              <a:t>congruence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Various algorithms to group bits into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endParaRPr lang="en-US" dirty="0" smtClean="0"/>
          </a:p>
          <a:p>
            <a:r>
              <a:rPr lang="en-US" dirty="0"/>
              <a:t>Can achieve very long periods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40663" cy="93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Unpredictable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Blum/Blum/</a:t>
            </a:r>
            <a:r>
              <a:rPr lang="en-US" dirty="0" err="1" smtClean="0"/>
              <a:t>Shub</a:t>
            </a:r>
            <a:endParaRPr lang="en-US" dirty="0" smtClean="0"/>
          </a:p>
          <a:p>
            <a:r>
              <a:rPr lang="en-US" dirty="0"/>
              <a:t>Another way to generate a sequence of </a:t>
            </a:r>
            <a:r>
              <a:rPr lang="en-US" dirty="0" smtClean="0"/>
              <a:t>bits</a:t>
            </a:r>
          </a:p>
          <a:p>
            <a:r>
              <a:rPr lang="en-US" dirty="0"/>
              <a:t>Pick p and q to be large (like 40-digit) prime numbers, set m = </a:t>
            </a:r>
            <a:r>
              <a:rPr lang="en-US" dirty="0" err="1" smtClean="0"/>
              <a:t>pq</a:t>
            </a:r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=X</a:t>
            </a:r>
            <a:r>
              <a:rPr lang="en-US" baseline="-25000" dirty="0" smtClean="0"/>
              <a:t>i-1</a:t>
            </a:r>
            <a:r>
              <a:rPr lang="en-US" baseline="30000" dirty="0" smtClean="0"/>
              <a:t>2 </a:t>
            </a:r>
            <a:r>
              <a:rPr lang="en-US" dirty="0" smtClean="0"/>
              <a:t>(mod m)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= parity of X</a:t>
            </a:r>
            <a:r>
              <a:rPr lang="en-US" baseline="-25000" dirty="0" smtClean="0"/>
              <a:t>i</a:t>
            </a:r>
            <a:r>
              <a:rPr lang="en-US" dirty="0" smtClean="0"/>
              <a:t> (0 if even, 1 if odd)</a:t>
            </a:r>
          </a:p>
          <a:p>
            <a:r>
              <a:rPr lang="en-US" dirty="0" smtClean="0"/>
              <a:t>P=11, q=19 seed=3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 test</a:t>
            </a:r>
            <a:endParaRPr lang="en-US" dirty="0"/>
          </a:p>
        </p:txBody>
      </p:sp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37604"/>
            <a:ext cx="3352800" cy="10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(</a:t>
            </a:r>
            <a:r>
              <a:rPr lang="el-GR" dirty="0" smtClean="0">
                <a:latin typeface="Times New Roman"/>
                <a:cs typeface="Times New Roman"/>
              </a:rPr>
              <a:t>χ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 if the observed data fits any distribution using Chi Square Statistic</a:t>
            </a:r>
          </a:p>
          <a:p>
            <a:r>
              <a:rPr lang="en-US" dirty="0" smtClean="0"/>
              <a:t>Carl Pearson,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21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a restaurant manager is making the following claim about number of customers</a:t>
            </a:r>
          </a:p>
          <a:p>
            <a:r>
              <a:rPr lang="en-US" dirty="0" smtClean="0"/>
              <a:t>We have to test whether he is saying truth or not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56216"/>
              </p:ext>
            </p:extLst>
          </p:nvPr>
        </p:nvGraphicFramePr>
        <p:xfrm>
          <a:off x="1143001" y="3962400"/>
          <a:ext cx="685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42975"/>
                <a:gridCol w="771525"/>
                <a:gridCol w="1028700"/>
                <a:gridCol w="783771"/>
                <a:gridCol w="979714"/>
                <a:gridCol w="979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7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= Owner’s hypothesis is correct</a:t>
            </a:r>
          </a:p>
          <a:p>
            <a:r>
              <a:rPr lang="en-US" dirty="0" smtClean="0"/>
              <a:t>Alternate hypothesis: H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= Owner’s hypothesis is not correct</a:t>
            </a:r>
          </a:p>
          <a:p>
            <a:r>
              <a:rPr lang="en-US" dirty="0" smtClean="0"/>
              <a:t>Suppose we observe the following data: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05530"/>
              </p:ext>
            </p:extLst>
          </p:nvPr>
        </p:nvGraphicFramePr>
        <p:xfrm>
          <a:off x="1219200" y="4114800"/>
          <a:ext cx="685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/>
                <a:gridCol w="567928"/>
                <a:gridCol w="675084"/>
                <a:gridCol w="900113"/>
                <a:gridCol w="685799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= (30-20)</a:t>
            </a:r>
            <a:r>
              <a:rPr lang="en-US" baseline="30000" dirty="0" smtClean="0"/>
              <a:t>2</a:t>
            </a:r>
            <a:r>
              <a:rPr lang="en-US" dirty="0" smtClean="0"/>
              <a:t>/20+ (14-20)</a:t>
            </a:r>
            <a:r>
              <a:rPr lang="en-US" baseline="30000" dirty="0" smtClean="0"/>
              <a:t>2</a:t>
            </a:r>
            <a:r>
              <a:rPr lang="en-US" dirty="0" smtClean="0"/>
              <a:t>/20+ (34-30)</a:t>
            </a:r>
            <a:r>
              <a:rPr lang="en-US" baseline="30000" dirty="0" smtClean="0"/>
              <a:t>2</a:t>
            </a:r>
            <a:r>
              <a:rPr lang="en-US" dirty="0" smtClean="0"/>
              <a:t>/30+ (45-40)</a:t>
            </a:r>
            <a:r>
              <a:rPr lang="en-US" baseline="30000" dirty="0" smtClean="0"/>
              <a:t>2</a:t>
            </a:r>
            <a:r>
              <a:rPr lang="en-US" dirty="0" smtClean="0"/>
              <a:t>/40+ (57-60)</a:t>
            </a:r>
            <a:r>
              <a:rPr lang="en-US" baseline="30000" dirty="0" smtClean="0"/>
              <a:t>2</a:t>
            </a:r>
            <a:r>
              <a:rPr lang="en-US" dirty="0" smtClean="0"/>
              <a:t>/60+ (40-30)</a:t>
            </a:r>
            <a:r>
              <a:rPr lang="en-US" baseline="30000" dirty="0" smtClean="0"/>
              <a:t>2</a:t>
            </a:r>
            <a:r>
              <a:rPr lang="en-US" dirty="0" smtClean="0"/>
              <a:t>/30 = 11.44</a:t>
            </a:r>
          </a:p>
          <a:p>
            <a:r>
              <a:rPr lang="en-US" dirty="0" smtClean="0"/>
              <a:t>Now we have to test what is the probability to get this value?</a:t>
            </a:r>
          </a:p>
          <a:p>
            <a:r>
              <a:rPr lang="en-US" dirty="0" smtClean="0"/>
              <a:t>Degrees of freedom = 6-1=5</a:t>
            </a:r>
          </a:p>
        </p:txBody>
      </p:sp>
    </p:spTree>
    <p:extLst>
      <p:ext uri="{BB962C8B-B14F-4D97-AF65-F5344CB8AC3E}">
        <p14:creationId xmlns:p14="http://schemas.microsoft.com/office/powerpoint/2010/main" val="20591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(</a:t>
            </a:r>
            <a:r>
              <a:rPr lang="el-GR" dirty="0" smtClean="0">
                <a:latin typeface="Times New Roman"/>
                <a:cs typeface="Times New Roman"/>
              </a:rPr>
              <a:t>χ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6" name="Picture 5" descr="The_chi-Squa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277365" cy="48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(</a:t>
            </a:r>
            <a:r>
              <a:rPr lang="el-GR" dirty="0" smtClean="0">
                <a:latin typeface="Times New Roman"/>
                <a:cs typeface="Times New Roman"/>
              </a:rPr>
              <a:t>χ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 descr="9419235_ori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800"/>
            <a:ext cx="7696199" cy="5105400"/>
          </a:xfrm>
        </p:spPr>
      </p:pic>
    </p:spTree>
    <p:extLst>
      <p:ext uri="{BB962C8B-B14F-4D97-AF65-F5344CB8AC3E}">
        <p14:creationId xmlns:p14="http://schemas.microsoft.com/office/powerpoint/2010/main" val="32451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U(0,1)</a:t>
            </a:r>
            <a:endParaRPr lang="en-US" dirty="0"/>
          </a:p>
        </p:txBody>
      </p:sp>
      <p:pic>
        <p:nvPicPr>
          <p:cNvPr id="1028" name="Picture 4" descr="http://2012books.lardbucket.org/books/beginning-statistics/section_09/448f6a710bd6be21e3ed02d391ce7f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3962400" cy="28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35927"/>
            <a:ext cx="3787350" cy="75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1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 Smirnov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KS tests the hypothesis that a given unknown  distribution </a:t>
            </a:r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equal to another distribution,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endParaRPr lang="en-US" dirty="0" smtClean="0"/>
          </a:p>
          <a:p>
            <a:r>
              <a:rPr lang="en-US" dirty="0" smtClean="0"/>
              <a:t>Null Hypothesis, H</a:t>
            </a:r>
            <a:r>
              <a:rPr lang="en-US" baseline="-25000" dirty="0" smtClean="0"/>
              <a:t>0</a:t>
            </a:r>
            <a:r>
              <a:rPr lang="en-US" dirty="0" smtClean="0"/>
              <a:t>:</a:t>
            </a:r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l-GR" dirty="0" smtClean="0">
                <a:latin typeface="Times New Roman"/>
                <a:cs typeface="Times New Roman"/>
              </a:rPr>
              <a:t> Θ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Alternate hypothesis, H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  <a:r>
              <a:rPr lang="el-GR" dirty="0" smtClean="0">
                <a:latin typeface="Times New Roman"/>
                <a:cs typeface="Times New Roman"/>
              </a:rPr>
              <a:t> Ψ</a:t>
            </a:r>
            <a:r>
              <a:rPr lang="en-US" dirty="0">
                <a:latin typeface="Times New Roman"/>
                <a:cs typeface="Times New Roman"/>
              </a:rPr>
              <a:t>≠</a:t>
            </a:r>
            <a:r>
              <a:rPr lang="el-GR" dirty="0" smtClean="0">
                <a:latin typeface="Times New Roman"/>
                <a:cs typeface="Times New Roman"/>
              </a:rPr>
              <a:t> 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Test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observe 8 data points</a:t>
            </a:r>
          </a:p>
          <a:p>
            <a:pPr lvl="1"/>
            <a:r>
              <a:rPr lang="en-US" b="1" dirty="0"/>
              <a:t>1.41   0.26   1.97   0.33   0.55    0.77    1.46    </a:t>
            </a:r>
            <a:r>
              <a:rPr lang="en-US" b="1" dirty="0" smtClean="0"/>
              <a:t>1.18</a:t>
            </a:r>
          </a:p>
          <a:p>
            <a:r>
              <a:rPr lang="en-US" b="1" dirty="0"/>
              <a:t> </a:t>
            </a:r>
            <a:r>
              <a:rPr lang="en-US" dirty="0" smtClean="0"/>
              <a:t>Is there any evidence to suggest that the data were not randomly sampled from a Uniform(0, 2)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U(0,2)</a:t>
            </a:r>
            <a:endParaRPr lang="en-US" dirty="0"/>
          </a:p>
        </p:txBody>
      </p:sp>
      <p:pic>
        <p:nvPicPr>
          <p:cNvPr id="4" name="Content Placeholder 3" descr="Lesson50_Drawing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057400"/>
            <a:ext cx="4960307" cy="3657600"/>
          </a:xfrm>
        </p:spPr>
      </p:pic>
    </p:spTree>
    <p:extLst>
      <p:ext uri="{BB962C8B-B14F-4D97-AF65-F5344CB8AC3E}">
        <p14:creationId xmlns:p14="http://schemas.microsoft.com/office/powerpoint/2010/main" val="20707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U(0,2)</a:t>
            </a:r>
            <a:endParaRPr lang="en-US" dirty="0"/>
          </a:p>
        </p:txBody>
      </p:sp>
      <p:pic>
        <p:nvPicPr>
          <p:cNvPr id="4" name="Content Placeholder 3" descr="Lesson50_Eqn20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33600"/>
            <a:ext cx="5402239" cy="2895600"/>
          </a:xfrm>
        </p:spPr>
      </p:pic>
    </p:spTree>
    <p:extLst>
      <p:ext uri="{BB962C8B-B14F-4D97-AF65-F5344CB8AC3E}">
        <p14:creationId xmlns:p14="http://schemas.microsoft.com/office/powerpoint/2010/main" val="18298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Test</a:t>
            </a:r>
            <a:endParaRPr lang="en-US" dirty="0"/>
          </a:p>
        </p:txBody>
      </p:sp>
      <p:pic>
        <p:nvPicPr>
          <p:cNvPr id="2050" name="Picture 2" descr="http://upload.wikimedia.org/wikipedia/commons/3/3f/KS2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71724"/>
            <a:ext cx="6781800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Test</a:t>
            </a:r>
            <a:endParaRPr lang="en-US" dirty="0"/>
          </a:p>
        </p:txBody>
      </p:sp>
      <p:pic>
        <p:nvPicPr>
          <p:cNvPr id="4" name="Content Placeholder 3" descr="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8077200" cy="3581400"/>
          </a:xfrm>
        </p:spPr>
      </p:pic>
    </p:spTree>
    <p:extLst>
      <p:ext uri="{BB962C8B-B14F-4D97-AF65-F5344CB8AC3E}">
        <p14:creationId xmlns:p14="http://schemas.microsoft.com/office/powerpoint/2010/main" val="20606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Test</a:t>
            </a:r>
            <a:endParaRPr lang="en-US" dirty="0"/>
          </a:p>
        </p:txBody>
      </p:sp>
      <p:pic>
        <p:nvPicPr>
          <p:cNvPr id="4" name="Content Placeholder 3" descr="KS_Table_n8alpha05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199"/>
            <a:ext cx="7467600" cy="4276053"/>
          </a:xfrm>
        </p:spPr>
      </p:pic>
    </p:spTree>
    <p:extLst>
      <p:ext uri="{BB962C8B-B14F-4D97-AF65-F5344CB8AC3E}">
        <p14:creationId xmlns:p14="http://schemas.microsoft.com/office/powerpoint/2010/main" val="34288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observations (“</a:t>
            </a:r>
            <a:r>
              <a:rPr lang="en-US" dirty="0" err="1"/>
              <a:t>variates</a:t>
            </a:r>
            <a:r>
              <a:rPr lang="en-US" dirty="0"/>
              <a:t>”) from some desired </a:t>
            </a:r>
            <a:r>
              <a:rPr lang="en-US" dirty="0" smtClean="0"/>
              <a:t>input distribution </a:t>
            </a:r>
            <a:r>
              <a:rPr lang="en-US" dirty="0"/>
              <a:t>(exponential, gamma,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Inverse Transform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Convolution</a:t>
            </a:r>
          </a:p>
          <a:p>
            <a:r>
              <a:rPr lang="en-US" dirty="0" smtClean="0"/>
              <a:t>Acceptance-Rejection</a:t>
            </a:r>
          </a:p>
          <a:p>
            <a:r>
              <a:rPr lang="en-US" dirty="0" smtClean="0"/>
              <a:t>Special Properties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6" y="4800600"/>
            <a:ext cx="7044359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Inverse Transform (continuous)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85483"/>
            <a:ext cx="5562600" cy="427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4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Weibull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80004"/>
            <a:ext cx="8077200" cy="42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7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Cast </a:t>
            </a:r>
            <a:r>
              <a:rPr lang="en-US" dirty="0"/>
              <a:t>lots</a:t>
            </a:r>
          </a:p>
          <a:p>
            <a:pPr lvl="1"/>
            <a:r>
              <a:rPr lang="en-US" dirty="0"/>
              <a:t>Dice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Urns</a:t>
            </a:r>
          </a:p>
          <a:p>
            <a:pPr lvl="1"/>
            <a:r>
              <a:rPr lang="en-US" dirty="0"/>
              <a:t>Lotteries</a:t>
            </a:r>
          </a:p>
          <a:p>
            <a:r>
              <a:rPr lang="en-US" dirty="0" smtClean="0"/>
              <a:t>Mechanical</a:t>
            </a:r>
          </a:p>
          <a:p>
            <a:pPr lvl="1"/>
            <a:r>
              <a:rPr lang="en-US" dirty="0" smtClean="0"/>
              <a:t>Spinning disks</a:t>
            </a:r>
          </a:p>
          <a:p>
            <a:r>
              <a:rPr lang="en-US" dirty="0" smtClean="0"/>
              <a:t>Electrical</a:t>
            </a:r>
          </a:p>
          <a:p>
            <a:pPr lvl="1"/>
            <a:r>
              <a:rPr lang="en-US" dirty="0" smtClean="0"/>
              <a:t>ERNIE</a:t>
            </a:r>
            <a:endParaRPr lang="en-US" dirty="0"/>
          </a:p>
          <a:p>
            <a:pPr lvl="1"/>
            <a:r>
              <a:rPr lang="en-US" dirty="0" smtClean="0"/>
              <a:t>RAND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digits “randomly” from Scottish phone directory or census reports</a:t>
            </a:r>
          </a:p>
          <a:p>
            <a:pPr lvl="1"/>
            <a:r>
              <a:rPr lang="en-US" dirty="0"/>
              <a:t>Decimals in expansion of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to 100,000 places</a:t>
            </a:r>
          </a:p>
        </p:txBody>
      </p:sp>
      <p:pic>
        <p:nvPicPr>
          <p:cNvPr id="2050" name="Picture 2" descr="http://www.freeimages.com/pic/m/z/ze/zela/681947_random_luc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3733800" cy="257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 (Discrete)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3632"/>
            <a:ext cx="6781800" cy="419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1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(Discrete)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1906"/>
            <a:ext cx="8001000" cy="306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7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/>
              <a:t>Must invert CDF, which may be difficult (numerical methods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May not be the fastest or simplest approach for a given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Uses only a single U(0,1)</a:t>
            </a:r>
          </a:p>
          <a:p>
            <a:r>
              <a:rPr lang="en-US" dirty="0" smtClean="0"/>
              <a:t>Example / Try Others</a:t>
            </a:r>
          </a:p>
          <a:p>
            <a:pPr lvl="1"/>
            <a:r>
              <a:rPr lang="en-US" dirty="0" smtClean="0"/>
              <a:t>Bernoulli, Poisson, 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inverse transform is difficult or slow?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9" y="2362200"/>
            <a:ext cx="792753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5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HyperExponential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884731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5" y="3962400"/>
            <a:ext cx="4394545" cy="231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9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3" y="2362200"/>
            <a:ext cx="785902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8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Acceptance-Rejection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9" y="2286000"/>
            <a:ext cx="79197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0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7,8</a:t>
            </a:r>
            <a:endParaRPr lang="en-US" dirty="0" smtClean="0"/>
          </a:p>
          <a:p>
            <a:pPr lvl="1"/>
            <a:r>
              <a:rPr lang="en-US" dirty="0" smtClean="0"/>
              <a:t>Law </a:t>
            </a:r>
            <a:r>
              <a:rPr lang="en-US" dirty="0" err="1" smtClean="0"/>
              <a:t>Kelton</a:t>
            </a:r>
            <a:r>
              <a:rPr lang="en-US" dirty="0" smtClean="0"/>
              <a:t>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Sequential</a:t>
            </a:r>
          </a:p>
          <a:p>
            <a:pPr lvl="1"/>
            <a:r>
              <a:rPr lang="en-US" dirty="0"/>
              <a:t>the next “random” number is determined by one or several of </a:t>
            </a:r>
            <a:r>
              <a:rPr lang="en-US" dirty="0" smtClean="0"/>
              <a:t>its predecessors </a:t>
            </a:r>
            <a:r>
              <a:rPr lang="en-US" dirty="0"/>
              <a:t>according to a fixed mathematical </a:t>
            </a:r>
            <a:r>
              <a:rPr lang="en-US" dirty="0" smtClean="0"/>
              <a:t>formula</a:t>
            </a:r>
          </a:p>
          <a:p>
            <a:r>
              <a:rPr lang="en-US" dirty="0" err="1" smtClean="0"/>
              <a:t>Midsquare</a:t>
            </a:r>
            <a:r>
              <a:rPr lang="en-US" dirty="0" smtClean="0"/>
              <a:t> Method</a:t>
            </a:r>
          </a:p>
          <a:p>
            <a:pPr lvl="1"/>
            <a:r>
              <a:rPr lang="de-DE" dirty="0"/>
              <a:t>von Neumann and Metropolis, 1945</a:t>
            </a:r>
          </a:p>
          <a:p>
            <a:pPr lvl="1"/>
            <a:r>
              <a:rPr lang="en-US" dirty="0" smtClean="0"/>
              <a:t>Start with a 4 digit number</a:t>
            </a:r>
          </a:p>
          <a:p>
            <a:pPr lvl="1"/>
            <a:r>
              <a:rPr lang="en-US" dirty="0" smtClean="0"/>
              <a:t>Square it and take middle 4 digits and put a decimal before the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Midsquare</a:t>
            </a:r>
            <a:r>
              <a:rPr lang="en-US" dirty="0"/>
              <a:t> Method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1"/>
            <a:ext cx="7162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Midsquare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Disadvantages</a:t>
            </a:r>
          </a:p>
          <a:p>
            <a:pPr lvl="1"/>
            <a:r>
              <a:rPr lang="en-US" sz="2000" dirty="0"/>
              <a:t>Not really “random”—entire sequence determined </a:t>
            </a:r>
            <a:r>
              <a:rPr lang="en-US" sz="2000" dirty="0" smtClean="0"/>
              <a:t>by the seed Z</a:t>
            </a:r>
          </a:p>
          <a:p>
            <a:pPr lvl="1"/>
            <a:r>
              <a:rPr lang="en-US" sz="2000" dirty="0"/>
              <a:t>If a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ever </a:t>
            </a:r>
            <a:r>
              <a:rPr lang="en-US" sz="2000" dirty="0"/>
              <a:t>reappears, the entire sequence will be </a:t>
            </a:r>
            <a:r>
              <a:rPr lang="en-US" sz="2000" dirty="0" smtClean="0"/>
              <a:t>recycled</a:t>
            </a:r>
          </a:p>
          <a:p>
            <a:r>
              <a:rPr lang="en-US" dirty="0" smtClean="0"/>
              <a:t>We need long cycles</a:t>
            </a:r>
          </a:p>
        </p:txBody>
      </p:sp>
    </p:spTree>
    <p:extLst>
      <p:ext uri="{BB962C8B-B14F-4D97-AF65-F5344CB8AC3E}">
        <p14:creationId xmlns:p14="http://schemas.microsoft.com/office/powerpoint/2010/main" val="286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Generate “Truly” Random Numbers?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possible with physical experiment having output </a:t>
            </a:r>
            <a:r>
              <a:rPr lang="en-US" dirty="0" smtClean="0"/>
              <a:t>~ U(0,1)</a:t>
            </a:r>
          </a:p>
          <a:p>
            <a:r>
              <a:rPr lang="en-US" dirty="0"/>
              <a:t>Still some interest in this (counting gamma rays from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Not reproducible</a:t>
            </a:r>
          </a:p>
          <a:p>
            <a:pPr lvl="1"/>
            <a:r>
              <a:rPr lang="en-US" dirty="0"/>
              <a:t>Impractical for computers (wire in special circuits)</a:t>
            </a:r>
          </a:p>
          <a:p>
            <a:r>
              <a:rPr lang="en-US" b="1" dirty="0"/>
              <a:t>Practical view: </a:t>
            </a:r>
            <a:r>
              <a:rPr lang="en-US" dirty="0"/>
              <a:t>produce stream of numbers that appear to be IID</a:t>
            </a:r>
          </a:p>
        </p:txBody>
      </p:sp>
    </p:spTree>
    <p:extLst>
      <p:ext uri="{BB962C8B-B14F-4D97-AF65-F5344CB8AC3E}">
        <p14:creationId xmlns:p14="http://schemas.microsoft.com/office/powerpoint/2010/main" val="41022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Appear </a:t>
            </a:r>
            <a:r>
              <a:rPr lang="en-US" dirty="0"/>
              <a:t>to be distributed uniformly on [</a:t>
            </a:r>
            <a:r>
              <a:rPr lang="en-US" dirty="0" smtClean="0"/>
              <a:t>0,1</a:t>
            </a:r>
            <a:r>
              <a:rPr lang="en-US" dirty="0"/>
              <a:t>] and </a:t>
            </a:r>
            <a:r>
              <a:rPr lang="en-US" dirty="0" smtClean="0"/>
              <a:t>independent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Fast, low memory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Be able to reproduce- why?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Makes debugging easier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Comparison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Provision for separate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316</TotalTime>
  <Words>1008</Words>
  <Application>Microsoft Office PowerPoint</Application>
  <PresentationFormat>On-screen Show (4:3)</PresentationFormat>
  <Paragraphs>217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Austin</vt:lpstr>
      <vt:lpstr>Random Numbers</vt:lpstr>
      <vt:lpstr>The goal</vt:lpstr>
      <vt:lpstr>U(0,1)</vt:lpstr>
      <vt:lpstr>Early Methods</vt:lpstr>
      <vt:lpstr>Algorithmic Methods</vt:lpstr>
      <vt:lpstr>Midsquare Method</vt:lpstr>
      <vt:lpstr>Midsquare Method</vt:lpstr>
      <vt:lpstr>Can We Generate “Truly” Random Numbers?</vt:lpstr>
      <vt:lpstr>Criteria for RNG</vt:lpstr>
      <vt:lpstr>Linear Congruential Generators (LCG)</vt:lpstr>
      <vt:lpstr>Linear Congruential Generators (LCG)</vt:lpstr>
      <vt:lpstr>Example</vt:lpstr>
      <vt:lpstr>Full Period Theorem</vt:lpstr>
      <vt:lpstr>Other properties</vt:lpstr>
      <vt:lpstr>Some LCGs</vt:lpstr>
      <vt:lpstr>General Congruences</vt:lpstr>
      <vt:lpstr>Composite Generators</vt:lpstr>
      <vt:lpstr>Composite Generators</vt:lpstr>
      <vt:lpstr>Composite Generators</vt:lpstr>
      <vt:lpstr>Combined Multiple Recursive Generators</vt:lpstr>
      <vt:lpstr>Tausworthe</vt:lpstr>
      <vt:lpstr>Unpredictable Generators</vt:lpstr>
      <vt:lpstr>Testing Random Numbers</vt:lpstr>
      <vt:lpstr>Chi Square (χ2) Test</vt:lpstr>
      <vt:lpstr>Example</vt:lpstr>
      <vt:lpstr>Null Hypothesis</vt:lpstr>
      <vt:lpstr>X2 calculation</vt:lpstr>
      <vt:lpstr>Chi Square (χ2) Test</vt:lpstr>
      <vt:lpstr>Chi Square (χ2) Test</vt:lpstr>
      <vt:lpstr>Kolmogorov Smirnov Test</vt:lpstr>
      <vt:lpstr>KS Test Example</vt:lpstr>
      <vt:lpstr>U(0,2)</vt:lpstr>
      <vt:lpstr>U(0,2)</vt:lpstr>
      <vt:lpstr>KS Test</vt:lpstr>
      <vt:lpstr>KS Test</vt:lpstr>
      <vt:lpstr>KS Test</vt:lpstr>
      <vt:lpstr>Variates</vt:lpstr>
      <vt:lpstr>Inverse Transform (continuous)</vt:lpstr>
      <vt:lpstr>Weibull Distribution</vt:lpstr>
      <vt:lpstr>Inverse Transform (Discrete)</vt:lpstr>
      <vt:lpstr>Inverse Transform (Discrete)</vt:lpstr>
      <vt:lpstr>Inverse Transform Method</vt:lpstr>
      <vt:lpstr>Composition</vt:lpstr>
      <vt:lpstr>HyperExponential Distribution</vt:lpstr>
      <vt:lpstr>Convolution</vt:lpstr>
      <vt:lpstr>Acceptance-Rejection</vt:lpstr>
      <vt:lpstr>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Numbers</dc:title>
  <dc:creator>Swakkhar Shatabda</dc:creator>
  <cp:lastModifiedBy>Itukitu</cp:lastModifiedBy>
  <cp:revision>87</cp:revision>
  <dcterms:created xsi:type="dcterms:W3CDTF">2006-08-16T00:00:00Z</dcterms:created>
  <dcterms:modified xsi:type="dcterms:W3CDTF">2014-12-25T18:12:34Z</dcterms:modified>
</cp:coreProperties>
</file>