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9B7950-8F7A-408A-8F1B-D3B41A4ED3D9}">
  <a:tblStyle styleId="{C89B7950-8F7A-408A-8F1B-D3B41A4ED3D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ef091edfa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ef091edfa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10961d1a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10961d1a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10961d1a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10961d1a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10961d1a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10961d1a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10961d1a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10961d1a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10961d1a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10961d1a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10961d1a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10961d1a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10961d1a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d10961d1a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ef091edfa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ef091edfa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10961d1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10961d1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f29ae7f7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f29ae7f7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f29ae7f7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f29ae7f7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f29ae7f7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f29ae7f7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f29ae7f7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f29ae7f7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f29ae7f7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f29ae7f7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10961d1a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10961d1a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9.png"/><Relationship Id="rId9" Type="http://schemas.openxmlformats.org/officeDocument/2006/relationships/image" Target="../media/image17.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24.png"/><Relationship Id="rId8"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valentynsichkar/traffic-signs-preprocessed/data" TargetMode="Externa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1" Type="http://schemas.openxmlformats.org/officeDocument/2006/relationships/image" Target="../media/image1.jpg"/><Relationship Id="rId10" Type="http://schemas.openxmlformats.org/officeDocument/2006/relationships/image" Target="../media/image2.jpg"/><Relationship Id="rId13" Type="http://schemas.openxmlformats.org/officeDocument/2006/relationships/image" Target="../media/image4.jpg"/><Relationship Id="rId12" Type="http://schemas.openxmlformats.org/officeDocument/2006/relationships/image" Target="../media/image22.jp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5.jpg"/><Relationship Id="rId9" Type="http://schemas.openxmlformats.org/officeDocument/2006/relationships/image" Target="../media/image10.jpg"/><Relationship Id="rId14" Type="http://schemas.openxmlformats.org/officeDocument/2006/relationships/image" Target="../media/image9.jpg"/><Relationship Id="rId5" Type="http://schemas.openxmlformats.org/officeDocument/2006/relationships/image" Target="../media/image7.jpg"/><Relationship Id="rId6" Type="http://schemas.openxmlformats.org/officeDocument/2006/relationships/image" Target="../media/image3.jpg"/><Relationship Id="rId7" Type="http://schemas.openxmlformats.org/officeDocument/2006/relationships/image" Target="../media/image6.jpg"/><Relationship Id="rId8"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51225"/>
            <a:ext cx="8520600" cy="7017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0"/>
              </a:spcAft>
              <a:buClr>
                <a:schemeClr val="dk1"/>
              </a:buClr>
              <a:buSzPts val="990"/>
              <a:buFont typeface="Arial"/>
              <a:buNone/>
            </a:pPr>
            <a:r>
              <a:rPr b="1" lang="en" sz="3484">
                <a:latin typeface="Times New Roman"/>
                <a:ea typeface="Times New Roman"/>
                <a:cs typeface="Times New Roman"/>
                <a:sym typeface="Times New Roman"/>
              </a:rPr>
              <a:t>Traffic Sign Detection Using Lightweight Deep Learning Model</a:t>
            </a:r>
            <a:endParaRPr b="1" sz="3484">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p>
        </p:txBody>
      </p:sp>
      <p:sp>
        <p:nvSpPr>
          <p:cNvPr id="55" name="Google Shape;55;p13"/>
          <p:cNvSpPr txBox="1"/>
          <p:nvPr/>
        </p:nvSpPr>
        <p:spPr>
          <a:xfrm>
            <a:off x="2706750" y="1799400"/>
            <a:ext cx="3730500" cy="31398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b="1" lang="en" sz="1800">
                <a:solidFill>
                  <a:schemeClr val="dk2"/>
                </a:solidFill>
                <a:latin typeface="Times New Roman"/>
                <a:ea typeface="Times New Roman"/>
                <a:cs typeface="Times New Roman"/>
                <a:sym typeface="Times New Roman"/>
              </a:rPr>
              <a:t>Group Members:</a:t>
            </a:r>
            <a:br>
              <a:rPr b="1" lang="en" sz="1800">
                <a:solidFill>
                  <a:schemeClr val="dk2"/>
                </a:solidFill>
                <a:latin typeface="Times New Roman"/>
                <a:ea typeface="Times New Roman"/>
                <a:cs typeface="Times New Roman"/>
                <a:sym typeface="Times New Roman"/>
              </a:rPr>
            </a:br>
            <a:r>
              <a:rPr lang="en" sz="1800">
                <a:solidFill>
                  <a:schemeClr val="dk2"/>
                </a:solidFill>
                <a:latin typeface="Times New Roman"/>
                <a:ea typeface="Times New Roman"/>
                <a:cs typeface="Times New Roman"/>
                <a:sym typeface="Times New Roman"/>
              </a:rPr>
              <a:t>Nibir Neelim (21241012)</a:t>
            </a:r>
            <a:endParaRPr sz="1800">
              <a:solidFill>
                <a:schemeClr val="dk2"/>
              </a:solidFill>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800">
                <a:solidFill>
                  <a:schemeClr val="dk2"/>
                </a:solidFill>
                <a:latin typeface="Times New Roman"/>
                <a:ea typeface="Times New Roman"/>
                <a:cs typeface="Times New Roman"/>
                <a:sym typeface="Times New Roman"/>
              </a:rPr>
              <a:t>Sakib Ul Haque (23341128)</a:t>
            </a:r>
            <a:endParaRPr sz="1800">
              <a:solidFill>
                <a:schemeClr val="dk2"/>
              </a:solidFill>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800">
                <a:solidFill>
                  <a:schemeClr val="dk2"/>
                </a:solidFill>
                <a:latin typeface="Times New Roman"/>
                <a:ea typeface="Times New Roman"/>
                <a:cs typeface="Times New Roman"/>
                <a:sym typeface="Times New Roman"/>
              </a:rPr>
              <a:t>Adib Reza (24141197)</a:t>
            </a:r>
            <a:endParaRPr sz="1800">
              <a:solidFill>
                <a:schemeClr val="dk2"/>
              </a:solidFill>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800">
                <a:solidFill>
                  <a:schemeClr val="dk2"/>
                </a:solidFill>
                <a:latin typeface="Times New Roman"/>
                <a:ea typeface="Times New Roman"/>
                <a:cs typeface="Times New Roman"/>
                <a:sym typeface="Times New Roman"/>
              </a:rPr>
              <a:t>Abrar Ahbabul Haque (24166003)</a:t>
            </a:r>
            <a:r>
              <a:rPr lang="en" sz="1800">
                <a:solidFill>
                  <a:schemeClr val="dk2"/>
                </a:solidFill>
                <a:latin typeface="Times New Roman"/>
                <a:ea typeface="Times New Roman"/>
                <a:cs typeface="Times New Roman"/>
                <a:sym typeface="Times New Roman"/>
              </a:rPr>
              <a:t>					        </a:t>
            </a:r>
            <a:endParaRPr sz="1800">
              <a:solidFill>
                <a:schemeClr val="dk2"/>
              </a:solidFill>
              <a:latin typeface="Times New Roman"/>
              <a:ea typeface="Times New Roman"/>
              <a:cs typeface="Times New Roman"/>
              <a:sym typeface="Times New Roman"/>
            </a:endParaRPr>
          </a:p>
          <a:p>
            <a:pPr indent="0" lvl="0" marL="0" rtl="0" algn="ctr">
              <a:lnSpc>
                <a:spcPct val="20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u="sng"/>
              <a:t>RESULTS</a:t>
            </a:r>
            <a:endParaRPr/>
          </a:p>
        </p:txBody>
      </p:sp>
      <p:pic>
        <p:nvPicPr>
          <p:cNvPr id="128" name="Google Shape;128;p22"/>
          <p:cNvPicPr preferRelativeResize="0"/>
          <p:nvPr/>
        </p:nvPicPr>
        <p:blipFill rotWithShape="1">
          <a:blip r:embed="rId3">
            <a:alphaModFix/>
          </a:blip>
          <a:srcRect b="0" l="550" r="-550" t="0"/>
          <a:stretch/>
        </p:blipFill>
        <p:spPr>
          <a:xfrm>
            <a:off x="1609875" y="536850"/>
            <a:ext cx="4990525" cy="4606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192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u="sng"/>
              <a:t>RESULTS</a:t>
            </a:r>
            <a:endParaRPr/>
          </a:p>
        </p:txBody>
      </p:sp>
      <p:graphicFrame>
        <p:nvGraphicFramePr>
          <p:cNvPr id="134" name="Google Shape;134;p23"/>
          <p:cNvGraphicFramePr/>
          <p:nvPr/>
        </p:nvGraphicFramePr>
        <p:xfrm>
          <a:off x="507938" y="1211950"/>
          <a:ext cx="3000000" cy="3000000"/>
        </p:xfrm>
        <a:graphic>
          <a:graphicData uri="http://schemas.openxmlformats.org/drawingml/2006/table">
            <a:tbl>
              <a:tblPr>
                <a:noFill/>
                <a:tableStyleId>{C89B7950-8F7A-408A-8F1B-D3B41A4ED3D9}</a:tableStyleId>
              </a:tblPr>
              <a:tblGrid>
                <a:gridCol w="1423300"/>
                <a:gridCol w="893975"/>
                <a:gridCol w="964550"/>
                <a:gridCol w="905725"/>
                <a:gridCol w="1340975"/>
                <a:gridCol w="1293900"/>
                <a:gridCol w="1305675"/>
              </a:tblGrid>
              <a:tr h="7261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Model</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Training Accuracy (%)</a:t>
                      </a:r>
                      <a:endParaRPr>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Validation Accuracy (%)</a:t>
                      </a:r>
                      <a:endParaRPr>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Test Accuracy (%)</a:t>
                      </a:r>
                      <a:endParaRPr>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Macroaverage Precision</a:t>
                      </a:r>
                      <a:endParaRPr>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Macroaverage Recall</a:t>
                      </a:r>
                      <a:endParaRPr>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Macroaverage F1 Score</a:t>
                      </a:r>
                      <a:endParaRPr>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r>
              <a:tr h="5037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Efficient Net B7</a:t>
                      </a:r>
                      <a:endParaRPr>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99.68</a:t>
                      </a:r>
                      <a:endParaRPr sz="12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99.06</a:t>
                      </a:r>
                      <a:endParaRPr sz="12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0.99</a:t>
                      </a:r>
                      <a:endParaRPr sz="12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0.98</a:t>
                      </a:r>
                      <a:endParaRPr sz="12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0.98</a:t>
                      </a:r>
                      <a:endParaRPr sz="12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37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ResNet152</a:t>
                      </a:r>
                      <a:endParaRPr>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highlight>
                            <a:schemeClr val="lt1"/>
                          </a:highlight>
                          <a:latin typeface="Times New Roman"/>
                          <a:ea typeface="Times New Roman"/>
                          <a:cs typeface="Times New Roman"/>
                          <a:sym typeface="Times New Roman"/>
                        </a:rPr>
                        <a:t>96.36</a:t>
                      </a:r>
                      <a:endParaRPr sz="1200">
                        <a:highlight>
                          <a:schemeClr val="lt1"/>
                        </a:highlight>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highlight>
                            <a:schemeClr val="lt1"/>
                          </a:highlight>
                          <a:latin typeface="Times New Roman"/>
                          <a:ea typeface="Times New Roman"/>
                          <a:cs typeface="Times New Roman"/>
                          <a:sym typeface="Times New Roman"/>
                        </a:rPr>
                        <a:t>63.27</a:t>
                      </a:r>
                      <a:endParaRPr sz="1200">
                        <a:highlight>
                          <a:schemeClr val="lt1"/>
                        </a:highlight>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highlight>
                            <a:schemeClr val="lt1"/>
                          </a:highlight>
                          <a:latin typeface="Times New Roman"/>
                          <a:ea typeface="Times New Roman"/>
                          <a:cs typeface="Times New Roman"/>
                          <a:sym typeface="Times New Roman"/>
                        </a:rPr>
                        <a:t>63.66</a:t>
                      </a:r>
                      <a:endParaRPr sz="1200">
                        <a:highlight>
                          <a:schemeClr val="lt1"/>
                        </a:highlight>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highlight>
                            <a:schemeClr val="lt1"/>
                          </a:highlight>
                          <a:latin typeface="Times New Roman"/>
                          <a:ea typeface="Times New Roman"/>
                          <a:cs typeface="Times New Roman"/>
                          <a:sym typeface="Times New Roman"/>
                        </a:rPr>
                        <a:t>0.55</a:t>
                      </a:r>
                      <a:endParaRPr sz="1200">
                        <a:highlight>
                          <a:schemeClr val="lt1"/>
                        </a:highlight>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highlight>
                            <a:schemeClr val="lt1"/>
                          </a:highlight>
                          <a:latin typeface="Times New Roman"/>
                          <a:ea typeface="Times New Roman"/>
                          <a:cs typeface="Times New Roman"/>
                          <a:sym typeface="Times New Roman"/>
                        </a:rPr>
                        <a:t>0.54</a:t>
                      </a:r>
                      <a:endParaRPr sz="1200">
                        <a:highlight>
                          <a:schemeClr val="lt1"/>
                        </a:highlight>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highlight>
                            <a:schemeClr val="lt1"/>
                          </a:highlight>
                          <a:latin typeface="Times New Roman"/>
                          <a:ea typeface="Times New Roman"/>
                          <a:cs typeface="Times New Roman"/>
                          <a:sym typeface="Times New Roman"/>
                        </a:rPr>
                        <a:t>0.54</a:t>
                      </a:r>
                      <a:endParaRPr sz="1200">
                        <a:highlight>
                          <a:schemeClr val="lt1"/>
                        </a:highlight>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37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MobileNet V2</a:t>
                      </a:r>
                      <a:endParaRPr>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99.98</a:t>
                      </a:r>
                      <a:endParaRPr sz="12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97.14</a:t>
                      </a:r>
                      <a:endParaRPr sz="12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95.22</a:t>
                      </a:r>
                      <a:endParaRPr sz="12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0.93</a:t>
                      </a:r>
                      <a:endParaRPr sz="12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0.92</a:t>
                      </a:r>
                      <a:endParaRPr sz="12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0.92</a:t>
                      </a:r>
                      <a:endParaRPr sz="12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83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MobileNet V3 Large</a:t>
                      </a:r>
                      <a:endParaRPr>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1000"/>
                        </a:spcBef>
                        <a:spcAft>
                          <a:spcPts val="1000"/>
                        </a:spcAft>
                        <a:buNone/>
                      </a:pPr>
                      <a:r>
                        <a:rPr lang="en" sz="1200">
                          <a:latin typeface="Times New Roman"/>
                          <a:ea typeface="Times New Roman"/>
                          <a:cs typeface="Times New Roman"/>
                          <a:sym typeface="Times New Roman"/>
                        </a:rPr>
                        <a:t>99.99</a:t>
                      </a:r>
                      <a:endParaRPr sz="12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1000"/>
                        </a:spcBef>
                        <a:spcAft>
                          <a:spcPts val="1000"/>
                        </a:spcAft>
                        <a:buNone/>
                      </a:pPr>
                      <a:r>
                        <a:rPr lang="en" sz="1200">
                          <a:latin typeface="Times New Roman"/>
                          <a:ea typeface="Times New Roman"/>
                          <a:cs typeface="Times New Roman"/>
                          <a:sym typeface="Times New Roman"/>
                        </a:rPr>
                        <a:t>99.68</a:t>
                      </a:r>
                      <a:endParaRPr sz="12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1000"/>
                        </a:spcBef>
                        <a:spcAft>
                          <a:spcPts val="1000"/>
                        </a:spcAft>
                        <a:buNone/>
                      </a:pPr>
                      <a:r>
                        <a:rPr lang="en" sz="1200">
                          <a:latin typeface="Times New Roman"/>
                          <a:ea typeface="Times New Roman"/>
                          <a:cs typeface="Times New Roman"/>
                          <a:sym typeface="Times New Roman"/>
                        </a:rPr>
                        <a:t>98.53</a:t>
                      </a:r>
                      <a:endParaRPr sz="12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1000"/>
                        </a:spcBef>
                        <a:spcAft>
                          <a:spcPts val="1000"/>
                        </a:spcAft>
                        <a:buNone/>
                      </a:pPr>
                      <a:r>
                        <a:rPr lang="en" sz="1200">
                          <a:latin typeface="Times New Roman"/>
                          <a:ea typeface="Times New Roman"/>
                          <a:cs typeface="Times New Roman"/>
                          <a:sym typeface="Times New Roman"/>
                        </a:rPr>
                        <a:t>0.97</a:t>
                      </a:r>
                      <a:endParaRPr sz="12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1000"/>
                        </a:spcBef>
                        <a:spcAft>
                          <a:spcPts val="1000"/>
                        </a:spcAft>
                        <a:buNone/>
                      </a:pPr>
                      <a:r>
                        <a:rPr lang="en" sz="1200">
                          <a:latin typeface="Times New Roman"/>
                          <a:ea typeface="Times New Roman"/>
                          <a:cs typeface="Times New Roman"/>
                          <a:sym typeface="Times New Roman"/>
                        </a:rPr>
                        <a:t>0.97</a:t>
                      </a:r>
                      <a:endParaRPr sz="12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1000"/>
                        </a:spcBef>
                        <a:spcAft>
                          <a:spcPts val="1000"/>
                        </a:spcAft>
                        <a:buNone/>
                      </a:pPr>
                      <a:r>
                        <a:rPr lang="en" sz="1200">
                          <a:latin typeface="Times New Roman"/>
                          <a:ea typeface="Times New Roman"/>
                          <a:cs typeface="Times New Roman"/>
                          <a:sym typeface="Times New Roman"/>
                        </a:rPr>
                        <a:t>0.97</a:t>
                      </a:r>
                      <a:endParaRPr sz="12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35" name="Google Shape;135;p23"/>
          <p:cNvSpPr txBox="1"/>
          <p:nvPr/>
        </p:nvSpPr>
        <p:spPr>
          <a:xfrm>
            <a:off x="2806050" y="4043850"/>
            <a:ext cx="3531900" cy="53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Times New Roman"/>
                <a:ea typeface="Times New Roman"/>
                <a:cs typeface="Times New Roman"/>
                <a:sym typeface="Times New Roman"/>
              </a:rPr>
              <a:t>Table1: Performance Comparison</a:t>
            </a:r>
            <a:endParaRPr b="1" sz="12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192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u="sng"/>
              <a:t>RESULTS</a:t>
            </a:r>
            <a:endParaRPr/>
          </a:p>
        </p:txBody>
      </p:sp>
      <p:graphicFrame>
        <p:nvGraphicFramePr>
          <p:cNvPr id="141" name="Google Shape;141;p24"/>
          <p:cNvGraphicFramePr/>
          <p:nvPr/>
        </p:nvGraphicFramePr>
        <p:xfrm>
          <a:off x="1600200" y="1165275"/>
          <a:ext cx="3000000" cy="3000000"/>
        </p:xfrm>
        <a:graphic>
          <a:graphicData uri="http://schemas.openxmlformats.org/drawingml/2006/table">
            <a:tbl>
              <a:tblPr>
                <a:noFill/>
                <a:tableStyleId>{C89B7950-8F7A-408A-8F1B-D3B41A4ED3D9}</a:tableStyleId>
              </a:tblPr>
              <a:tblGrid>
                <a:gridCol w="2971800"/>
                <a:gridCol w="2971800"/>
              </a:tblGrid>
              <a:tr h="1270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Model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Parameter Size (MB)</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EfficientNet B7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243.33</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ResNet 152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223</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MobileNet V3 Large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13.4</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MobileNet V2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9.91 </a:t>
                      </a:r>
                      <a:endParaRPr sz="1200">
                        <a:latin typeface="Times New Roman"/>
                        <a:ea typeface="Times New Roman"/>
                        <a:cs typeface="Times New Roman"/>
                        <a:sym typeface="Times New Roman"/>
                      </a:endParaRPr>
                    </a:p>
                  </a:txBody>
                  <a:tcPr marT="63500" marB="63500" marR="63500" marL="63500"/>
                </a:tc>
              </a:tr>
            </a:tbl>
          </a:graphicData>
        </a:graphic>
      </p:graphicFrame>
      <p:sp>
        <p:nvSpPr>
          <p:cNvPr id="142" name="Google Shape;142;p24"/>
          <p:cNvSpPr txBox="1"/>
          <p:nvPr/>
        </p:nvSpPr>
        <p:spPr>
          <a:xfrm>
            <a:off x="2806050" y="2705150"/>
            <a:ext cx="3531900" cy="53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Times New Roman"/>
                <a:ea typeface="Times New Roman"/>
                <a:cs typeface="Times New Roman"/>
                <a:sym typeface="Times New Roman"/>
              </a:rPr>
              <a:t>Table2: Model Parameter Sizes</a:t>
            </a:r>
            <a:endParaRPr b="1" sz="12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u="sng"/>
              <a:t>AI EXPLAINABILITY</a:t>
            </a:r>
            <a:endParaRPr/>
          </a:p>
        </p:txBody>
      </p:sp>
      <p:sp>
        <p:nvSpPr>
          <p:cNvPr id="148" name="Google Shape;148;p25"/>
          <p:cNvSpPr txBox="1"/>
          <p:nvPr/>
        </p:nvSpPr>
        <p:spPr>
          <a:xfrm>
            <a:off x="412350" y="530175"/>
            <a:ext cx="8319300" cy="29886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Most deep learning models are black boxes, i.e. we do not know what they are observing in order to make predictions.</a:t>
            </a:r>
            <a:endParaRPr>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Explainable AI helps us look at what features they are focusing on by making them interpretable for humans so we can see if </a:t>
            </a:r>
            <a:r>
              <a:rPr lang="en">
                <a:solidFill>
                  <a:schemeClr val="dk1"/>
                </a:solidFill>
                <a:latin typeface="Times New Roman"/>
                <a:ea typeface="Times New Roman"/>
                <a:cs typeface="Times New Roman"/>
                <a:sym typeface="Times New Roman"/>
              </a:rPr>
              <a:t>they are using salient features for predictions.</a:t>
            </a:r>
            <a:endParaRPr>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We will use LIME or Local Interpretable Model-agnostic Explanations for the best 3 of our models.</a:t>
            </a:r>
            <a:endParaRPr>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It should be noted that LIME shows approximate local regions, so it is not 100% accurate.</a:t>
            </a:r>
            <a:endParaRPr>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In the next slide are explanations of six images from different classes in the test set.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6"/>
          <p:cNvPicPr preferRelativeResize="0"/>
          <p:nvPr/>
        </p:nvPicPr>
        <p:blipFill rotWithShape="1">
          <a:blip r:embed="rId3">
            <a:alphaModFix/>
          </a:blip>
          <a:srcRect b="39769" l="7144" r="9299" t="0"/>
          <a:stretch/>
        </p:blipFill>
        <p:spPr>
          <a:xfrm>
            <a:off x="1093625" y="0"/>
            <a:ext cx="3219100" cy="4640799"/>
          </a:xfrm>
          <a:prstGeom prst="rect">
            <a:avLst/>
          </a:prstGeom>
          <a:noFill/>
          <a:ln>
            <a:noFill/>
          </a:ln>
        </p:spPr>
      </p:pic>
      <p:pic>
        <p:nvPicPr>
          <p:cNvPr id="154" name="Google Shape;154;p26"/>
          <p:cNvPicPr preferRelativeResize="0"/>
          <p:nvPr/>
        </p:nvPicPr>
        <p:blipFill>
          <a:blip r:embed="rId4">
            <a:alphaModFix/>
          </a:blip>
          <a:stretch>
            <a:fillRect/>
          </a:stretch>
        </p:blipFill>
        <p:spPr>
          <a:xfrm>
            <a:off x="5800087" y="0"/>
            <a:ext cx="1372350" cy="681000"/>
          </a:xfrm>
          <a:prstGeom prst="rect">
            <a:avLst/>
          </a:prstGeom>
          <a:noFill/>
          <a:ln>
            <a:noFill/>
          </a:ln>
        </p:spPr>
      </p:pic>
      <p:pic>
        <p:nvPicPr>
          <p:cNvPr id="155" name="Google Shape;155;p26"/>
          <p:cNvPicPr preferRelativeResize="0"/>
          <p:nvPr/>
        </p:nvPicPr>
        <p:blipFill>
          <a:blip r:embed="rId5">
            <a:alphaModFix/>
          </a:blip>
          <a:stretch>
            <a:fillRect/>
          </a:stretch>
        </p:blipFill>
        <p:spPr>
          <a:xfrm>
            <a:off x="5776724" y="759600"/>
            <a:ext cx="1419053" cy="681000"/>
          </a:xfrm>
          <a:prstGeom prst="rect">
            <a:avLst/>
          </a:prstGeom>
          <a:noFill/>
          <a:ln>
            <a:noFill/>
          </a:ln>
        </p:spPr>
      </p:pic>
      <p:pic>
        <p:nvPicPr>
          <p:cNvPr id="156" name="Google Shape;156;p26"/>
          <p:cNvPicPr preferRelativeResize="0"/>
          <p:nvPr/>
        </p:nvPicPr>
        <p:blipFill>
          <a:blip r:embed="rId6">
            <a:alphaModFix/>
          </a:blip>
          <a:stretch>
            <a:fillRect/>
          </a:stretch>
        </p:blipFill>
        <p:spPr>
          <a:xfrm>
            <a:off x="5842950" y="1519200"/>
            <a:ext cx="1372373" cy="681000"/>
          </a:xfrm>
          <a:prstGeom prst="rect">
            <a:avLst/>
          </a:prstGeom>
          <a:noFill/>
          <a:ln>
            <a:noFill/>
          </a:ln>
        </p:spPr>
      </p:pic>
      <p:pic>
        <p:nvPicPr>
          <p:cNvPr id="157" name="Google Shape;157;p26"/>
          <p:cNvPicPr preferRelativeResize="0"/>
          <p:nvPr/>
        </p:nvPicPr>
        <p:blipFill>
          <a:blip r:embed="rId7">
            <a:alphaModFix/>
          </a:blip>
          <a:stretch>
            <a:fillRect/>
          </a:stretch>
        </p:blipFill>
        <p:spPr>
          <a:xfrm>
            <a:off x="5842937" y="2238650"/>
            <a:ext cx="1372397" cy="681000"/>
          </a:xfrm>
          <a:prstGeom prst="rect">
            <a:avLst/>
          </a:prstGeom>
          <a:noFill/>
          <a:ln>
            <a:noFill/>
          </a:ln>
        </p:spPr>
      </p:pic>
      <p:pic>
        <p:nvPicPr>
          <p:cNvPr id="158" name="Google Shape;158;p26"/>
          <p:cNvPicPr preferRelativeResize="0"/>
          <p:nvPr/>
        </p:nvPicPr>
        <p:blipFill>
          <a:blip r:embed="rId8">
            <a:alphaModFix/>
          </a:blip>
          <a:stretch>
            <a:fillRect/>
          </a:stretch>
        </p:blipFill>
        <p:spPr>
          <a:xfrm>
            <a:off x="5842950" y="2984687"/>
            <a:ext cx="1372373" cy="681000"/>
          </a:xfrm>
          <a:prstGeom prst="rect">
            <a:avLst/>
          </a:prstGeom>
          <a:noFill/>
          <a:ln>
            <a:noFill/>
          </a:ln>
        </p:spPr>
      </p:pic>
      <p:pic>
        <p:nvPicPr>
          <p:cNvPr id="159" name="Google Shape;159;p26"/>
          <p:cNvPicPr preferRelativeResize="0"/>
          <p:nvPr/>
        </p:nvPicPr>
        <p:blipFill>
          <a:blip r:embed="rId9">
            <a:alphaModFix/>
          </a:blip>
          <a:stretch>
            <a:fillRect/>
          </a:stretch>
        </p:blipFill>
        <p:spPr>
          <a:xfrm>
            <a:off x="5842950" y="3730700"/>
            <a:ext cx="1372350" cy="680983"/>
          </a:xfrm>
          <a:prstGeom prst="rect">
            <a:avLst/>
          </a:prstGeom>
          <a:noFill/>
          <a:ln>
            <a:noFill/>
          </a:ln>
        </p:spPr>
      </p:pic>
      <p:sp>
        <p:nvSpPr>
          <p:cNvPr id="160" name="Google Shape;160;p26"/>
          <p:cNvSpPr txBox="1"/>
          <p:nvPr/>
        </p:nvSpPr>
        <p:spPr>
          <a:xfrm>
            <a:off x="167550" y="4640800"/>
            <a:ext cx="47184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rPr>
              <a:t>Explanations for MobileNet V2 (middle column) and MobileNet V3 Large (right column)</a:t>
            </a:r>
            <a:endParaRPr sz="1000">
              <a:solidFill>
                <a:schemeClr val="dk1"/>
              </a:solidFill>
            </a:endParaRPr>
          </a:p>
        </p:txBody>
      </p:sp>
      <p:sp>
        <p:nvSpPr>
          <p:cNvPr id="161" name="Google Shape;161;p26"/>
          <p:cNvSpPr txBox="1"/>
          <p:nvPr/>
        </p:nvSpPr>
        <p:spPr>
          <a:xfrm>
            <a:off x="4028700" y="4450150"/>
            <a:ext cx="51153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rPr>
              <a:t>Explanations for EfficientNet B7</a:t>
            </a:r>
            <a:endParaRPr sz="1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343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520" u="sng">
                <a:latin typeface="Times New Roman"/>
                <a:ea typeface="Times New Roman"/>
                <a:cs typeface="Times New Roman"/>
                <a:sym typeface="Times New Roman"/>
              </a:rPr>
              <a:t>CONCLUSION</a:t>
            </a:r>
            <a:endParaRPr b="1" sz="2520" u="sng">
              <a:latin typeface="Times New Roman"/>
              <a:ea typeface="Times New Roman"/>
              <a:cs typeface="Times New Roman"/>
              <a:sym typeface="Times New Roman"/>
            </a:endParaRPr>
          </a:p>
        </p:txBody>
      </p:sp>
      <p:sp>
        <p:nvSpPr>
          <p:cNvPr id="167" name="Google Shape;167;p27"/>
          <p:cNvSpPr txBox="1"/>
          <p:nvPr/>
        </p:nvSpPr>
        <p:spPr>
          <a:xfrm>
            <a:off x="304800" y="1030525"/>
            <a:ext cx="8520600" cy="38319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Through our research we have seen the capabilities of lightweight deep learning models in traffic sign classification.</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Through our experiments we have see that MobileNer V3 Large comes very close in performance to EfficientNet B7, a model that is many times larger and more complex.</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It is quite good in generalizing the data.</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Even then, a larger dataset with a variety of scenarios or augmentations</a:t>
            </a:r>
            <a:r>
              <a:rPr lang="en">
                <a:solidFill>
                  <a:schemeClr val="dk1"/>
                </a:solidFill>
              </a:rPr>
              <a:t> </a:t>
            </a:r>
            <a:r>
              <a:rPr lang="en" sz="1200">
                <a:solidFill>
                  <a:schemeClr val="dk1"/>
                </a:solidFill>
                <a:latin typeface="Times New Roman"/>
                <a:ea typeface="Times New Roman"/>
                <a:cs typeface="Times New Roman"/>
                <a:sym typeface="Times New Roman"/>
              </a:rPr>
              <a:t>can be used to train a more robust model.</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We </a:t>
            </a:r>
            <a:r>
              <a:rPr lang="en" sz="1200">
                <a:solidFill>
                  <a:schemeClr val="dk1"/>
                </a:solidFill>
                <a:latin typeface="Times New Roman"/>
                <a:ea typeface="Times New Roman"/>
                <a:cs typeface="Times New Roman"/>
                <a:sym typeface="Times New Roman"/>
              </a:rPr>
              <a:t>hope</a:t>
            </a:r>
            <a:r>
              <a:rPr lang="en" sz="1200">
                <a:solidFill>
                  <a:schemeClr val="dk1"/>
                </a:solidFill>
                <a:latin typeface="Times New Roman"/>
                <a:ea typeface="Times New Roman"/>
                <a:cs typeface="Times New Roman"/>
                <a:sym typeface="Times New Roman"/>
              </a:rPr>
              <a:t> to do more in the future for the development of more efficient deep learning algorithms for autonomous vehicles.</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2083050"/>
            <a:ext cx="8520600" cy="9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3620"/>
              <a:t>THANK YOU</a:t>
            </a:r>
            <a:endParaRPr b="1" sz="36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76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EXPLORATORY DATA ANALYSIS</a:t>
            </a:r>
            <a:endParaRPr b="1" u="sng"/>
          </a:p>
        </p:txBody>
      </p:sp>
      <p:sp>
        <p:nvSpPr>
          <p:cNvPr id="61" name="Google Shape;61;p14"/>
          <p:cNvSpPr txBox="1"/>
          <p:nvPr>
            <p:ph idx="1" type="body"/>
          </p:nvPr>
        </p:nvSpPr>
        <p:spPr>
          <a:xfrm>
            <a:off x="311700" y="698900"/>
            <a:ext cx="8832000" cy="26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Times New Roman"/>
                <a:ea typeface="Times New Roman"/>
                <a:cs typeface="Times New Roman"/>
                <a:sym typeface="Times New Roman"/>
              </a:rPr>
              <a:t>Dataset Link:</a:t>
            </a:r>
            <a:r>
              <a:rPr lang="en" sz="1700">
                <a:solidFill>
                  <a:schemeClr val="dk1"/>
                </a:solidFill>
                <a:latin typeface="Times New Roman"/>
                <a:ea typeface="Times New Roman"/>
                <a:cs typeface="Times New Roman"/>
                <a:sym typeface="Times New Roman"/>
              </a:rPr>
              <a:t> </a:t>
            </a:r>
            <a:r>
              <a:rPr lang="en" sz="1200" u="sng">
                <a:solidFill>
                  <a:schemeClr val="hlink"/>
                </a:solidFill>
                <a:latin typeface="Times New Roman"/>
                <a:ea typeface="Times New Roman"/>
                <a:cs typeface="Times New Roman"/>
                <a:sym typeface="Times New Roman"/>
                <a:hlinkClick r:id="rId3"/>
              </a:rPr>
              <a:t>https://www.kaggle.com/datasets/valentynsichkar/traffic-signs-preprocessed/data</a:t>
            </a:r>
            <a:endParaRPr sz="17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The dataset used in this paper consists of preprocessed traffic sign data in pickle format</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The training dataset is balanced in all of its 43 classes of traffic signs through augmentation, as shown in the histogram </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The original  images were transformed with the adjustment of brightness and rotation for better generalization of the model</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The dataset has diverse traffic signs with 86,989 </a:t>
            </a:r>
            <a:r>
              <a:rPr lang="en" sz="1300">
                <a:solidFill>
                  <a:schemeClr val="dk1"/>
                </a:solidFill>
                <a:latin typeface="Times New Roman"/>
                <a:ea typeface="Times New Roman"/>
                <a:cs typeface="Times New Roman"/>
                <a:sym typeface="Times New Roman"/>
              </a:rPr>
              <a:t>training samples, </a:t>
            </a:r>
            <a:r>
              <a:rPr lang="en" sz="1200">
                <a:solidFill>
                  <a:schemeClr val="dk1"/>
                </a:solidFill>
                <a:latin typeface="Times New Roman"/>
                <a:ea typeface="Times New Roman"/>
                <a:cs typeface="Times New Roman"/>
                <a:sym typeface="Times New Roman"/>
              </a:rPr>
              <a:t>4410 images in the validation set and 12630 images in the test set. </a:t>
            </a:r>
            <a:r>
              <a:rPr lang="en" sz="1300">
                <a:solidFill>
                  <a:schemeClr val="dk1"/>
                </a:solidFill>
                <a:latin typeface="Times New Roman"/>
                <a:ea typeface="Times New Roman"/>
                <a:cs typeface="Times New Roman"/>
                <a:sym typeface="Times New Roman"/>
              </a:rPr>
              <a:t>The order of the images are shuffled so that the model does not learn any order-dependent patterns from the training data. </a:t>
            </a:r>
            <a:endParaRPr sz="9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Each image in the dataset is a 32x32 pixel with 3 color channels (RGB), but we have resized them to 224x224 for feeding into the models.</a:t>
            </a:r>
            <a:endParaRPr sz="1300">
              <a:solidFill>
                <a:schemeClr val="dk1"/>
              </a:solidFill>
              <a:latin typeface="Times New Roman"/>
              <a:ea typeface="Times New Roman"/>
              <a:cs typeface="Times New Roman"/>
              <a:sym typeface="Times New Roman"/>
            </a:endParaRPr>
          </a:p>
        </p:txBody>
      </p:sp>
      <p:pic>
        <p:nvPicPr>
          <p:cNvPr id="62" name="Google Shape;62;p14"/>
          <p:cNvPicPr preferRelativeResize="0"/>
          <p:nvPr/>
        </p:nvPicPr>
        <p:blipFill rotWithShape="1">
          <a:blip r:embed="rId4">
            <a:alphaModFix/>
          </a:blip>
          <a:srcRect b="0" l="2669" r="-2670" t="0"/>
          <a:stretch/>
        </p:blipFill>
        <p:spPr>
          <a:xfrm>
            <a:off x="1655350" y="2924867"/>
            <a:ext cx="5833276" cy="2186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76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EXPLORATORY DATA ANALYSIS</a:t>
            </a:r>
            <a:endParaRPr b="1" u="sng"/>
          </a:p>
        </p:txBody>
      </p:sp>
      <p:pic>
        <p:nvPicPr>
          <p:cNvPr id="68" name="Google Shape;68;p15"/>
          <p:cNvPicPr preferRelativeResize="0"/>
          <p:nvPr/>
        </p:nvPicPr>
        <p:blipFill>
          <a:blip r:embed="rId3">
            <a:alphaModFix/>
          </a:blip>
          <a:stretch>
            <a:fillRect/>
          </a:stretch>
        </p:blipFill>
        <p:spPr>
          <a:xfrm>
            <a:off x="602325" y="728250"/>
            <a:ext cx="1231175" cy="1231175"/>
          </a:xfrm>
          <a:prstGeom prst="rect">
            <a:avLst/>
          </a:prstGeom>
          <a:noFill/>
          <a:ln>
            <a:noFill/>
          </a:ln>
        </p:spPr>
      </p:pic>
      <p:pic>
        <p:nvPicPr>
          <p:cNvPr id="69" name="Google Shape;69;p15"/>
          <p:cNvPicPr preferRelativeResize="0"/>
          <p:nvPr/>
        </p:nvPicPr>
        <p:blipFill>
          <a:blip r:embed="rId4">
            <a:alphaModFix/>
          </a:blip>
          <a:stretch>
            <a:fillRect/>
          </a:stretch>
        </p:blipFill>
        <p:spPr>
          <a:xfrm>
            <a:off x="1985900" y="742775"/>
            <a:ext cx="1231175" cy="1231175"/>
          </a:xfrm>
          <a:prstGeom prst="rect">
            <a:avLst/>
          </a:prstGeom>
          <a:noFill/>
          <a:ln>
            <a:noFill/>
          </a:ln>
        </p:spPr>
      </p:pic>
      <p:pic>
        <p:nvPicPr>
          <p:cNvPr id="70" name="Google Shape;70;p15"/>
          <p:cNvPicPr preferRelativeResize="0"/>
          <p:nvPr/>
        </p:nvPicPr>
        <p:blipFill>
          <a:blip r:embed="rId5">
            <a:alphaModFix/>
          </a:blip>
          <a:stretch>
            <a:fillRect/>
          </a:stretch>
        </p:blipFill>
        <p:spPr>
          <a:xfrm>
            <a:off x="3369475" y="728250"/>
            <a:ext cx="1231175" cy="1231175"/>
          </a:xfrm>
          <a:prstGeom prst="rect">
            <a:avLst/>
          </a:prstGeom>
          <a:noFill/>
          <a:ln>
            <a:noFill/>
          </a:ln>
        </p:spPr>
      </p:pic>
      <p:pic>
        <p:nvPicPr>
          <p:cNvPr id="71" name="Google Shape;71;p15"/>
          <p:cNvPicPr preferRelativeResize="0"/>
          <p:nvPr/>
        </p:nvPicPr>
        <p:blipFill>
          <a:blip r:embed="rId6">
            <a:alphaModFix/>
          </a:blip>
          <a:stretch>
            <a:fillRect/>
          </a:stretch>
        </p:blipFill>
        <p:spPr>
          <a:xfrm>
            <a:off x="4753050" y="742775"/>
            <a:ext cx="1231175" cy="1231175"/>
          </a:xfrm>
          <a:prstGeom prst="rect">
            <a:avLst/>
          </a:prstGeom>
          <a:noFill/>
          <a:ln>
            <a:noFill/>
          </a:ln>
        </p:spPr>
      </p:pic>
      <p:pic>
        <p:nvPicPr>
          <p:cNvPr id="72" name="Google Shape;72;p15"/>
          <p:cNvPicPr preferRelativeResize="0"/>
          <p:nvPr/>
        </p:nvPicPr>
        <p:blipFill>
          <a:blip r:embed="rId7">
            <a:alphaModFix/>
          </a:blip>
          <a:stretch>
            <a:fillRect/>
          </a:stretch>
        </p:blipFill>
        <p:spPr>
          <a:xfrm>
            <a:off x="6136625" y="728250"/>
            <a:ext cx="1231175" cy="1231175"/>
          </a:xfrm>
          <a:prstGeom prst="rect">
            <a:avLst/>
          </a:prstGeom>
          <a:noFill/>
          <a:ln>
            <a:noFill/>
          </a:ln>
        </p:spPr>
      </p:pic>
      <p:pic>
        <p:nvPicPr>
          <p:cNvPr id="73" name="Google Shape;73;p15"/>
          <p:cNvPicPr preferRelativeResize="0"/>
          <p:nvPr/>
        </p:nvPicPr>
        <p:blipFill>
          <a:blip r:embed="rId8">
            <a:alphaModFix/>
          </a:blip>
          <a:stretch>
            <a:fillRect/>
          </a:stretch>
        </p:blipFill>
        <p:spPr>
          <a:xfrm>
            <a:off x="602325" y="2373100"/>
            <a:ext cx="1231175" cy="1231200"/>
          </a:xfrm>
          <a:prstGeom prst="rect">
            <a:avLst/>
          </a:prstGeom>
          <a:noFill/>
          <a:ln>
            <a:noFill/>
          </a:ln>
        </p:spPr>
      </p:pic>
      <p:sp>
        <p:nvSpPr>
          <p:cNvPr id="74" name="Google Shape;74;p15"/>
          <p:cNvSpPr txBox="1"/>
          <p:nvPr/>
        </p:nvSpPr>
        <p:spPr>
          <a:xfrm>
            <a:off x="2177100" y="3788225"/>
            <a:ext cx="47898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Sample Images From the Training Set</a:t>
            </a:r>
            <a:endParaRPr b="1" sz="1800">
              <a:solidFill>
                <a:schemeClr val="dk1"/>
              </a:solidFill>
              <a:latin typeface="Times New Roman"/>
              <a:ea typeface="Times New Roman"/>
              <a:cs typeface="Times New Roman"/>
              <a:sym typeface="Times New Roman"/>
            </a:endParaRPr>
          </a:p>
        </p:txBody>
      </p:sp>
      <p:pic>
        <p:nvPicPr>
          <p:cNvPr id="75" name="Google Shape;75;p15"/>
          <p:cNvPicPr preferRelativeResize="0"/>
          <p:nvPr/>
        </p:nvPicPr>
        <p:blipFill>
          <a:blip r:embed="rId9">
            <a:alphaModFix/>
          </a:blip>
          <a:stretch>
            <a:fillRect/>
          </a:stretch>
        </p:blipFill>
        <p:spPr>
          <a:xfrm>
            <a:off x="7520200" y="728250"/>
            <a:ext cx="1231175" cy="1231175"/>
          </a:xfrm>
          <a:prstGeom prst="rect">
            <a:avLst/>
          </a:prstGeom>
          <a:noFill/>
          <a:ln>
            <a:noFill/>
          </a:ln>
        </p:spPr>
      </p:pic>
      <p:pic>
        <p:nvPicPr>
          <p:cNvPr id="76" name="Google Shape;76;p15"/>
          <p:cNvPicPr preferRelativeResize="0"/>
          <p:nvPr/>
        </p:nvPicPr>
        <p:blipFill>
          <a:blip r:embed="rId10">
            <a:alphaModFix/>
          </a:blip>
          <a:stretch>
            <a:fillRect/>
          </a:stretch>
        </p:blipFill>
        <p:spPr>
          <a:xfrm>
            <a:off x="1985900" y="2373100"/>
            <a:ext cx="1244588" cy="1244588"/>
          </a:xfrm>
          <a:prstGeom prst="rect">
            <a:avLst/>
          </a:prstGeom>
          <a:noFill/>
          <a:ln>
            <a:noFill/>
          </a:ln>
        </p:spPr>
      </p:pic>
      <p:pic>
        <p:nvPicPr>
          <p:cNvPr id="77" name="Google Shape;77;p15"/>
          <p:cNvPicPr preferRelativeResize="0"/>
          <p:nvPr/>
        </p:nvPicPr>
        <p:blipFill>
          <a:blip r:embed="rId11">
            <a:alphaModFix/>
          </a:blip>
          <a:stretch>
            <a:fillRect/>
          </a:stretch>
        </p:blipFill>
        <p:spPr>
          <a:xfrm>
            <a:off x="3382900" y="2373100"/>
            <a:ext cx="1231175" cy="1231175"/>
          </a:xfrm>
          <a:prstGeom prst="rect">
            <a:avLst/>
          </a:prstGeom>
          <a:noFill/>
          <a:ln>
            <a:noFill/>
          </a:ln>
        </p:spPr>
      </p:pic>
      <p:pic>
        <p:nvPicPr>
          <p:cNvPr id="78" name="Google Shape;78;p15"/>
          <p:cNvPicPr preferRelativeResize="0"/>
          <p:nvPr/>
        </p:nvPicPr>
        <p:blipFill>
          <a:blip r:embed="rId12">
            <a:alphaModFix/>
          </a:blip>
          <a:stretch>
            <a:fillRect/>
          </a:stretch>
        </p:blipFill>
        <p:spPr>
          <a:xfrm>
            <a:off x="4766475" y="2373100"/>
            <a:ext cx="1231175" cy="1231175"/>
          </a:xfrm>
          <a:prstGeom prst="rect">
            <a:avLst/>
          </a:prstGeom>
          <a:noFill/>
          <a:ln>
            <a:noFill/>
          </a:ln>
        </p:spPr>
      </p:pic>
      <p:pic>
        <p:nvPicPr>
          <p:cNvPr id="79" name="Google Shape;79;p15"/>
          <p:cNvPicPr preferRelativeResize="0"/>
          <p:nvPr/>
        </p:nvPicPr>
        <p:blipFill>
          <a:blip r:embed="rId13">
            <a:alphaModFix/>
          </a:blip>
          <a:stretch>
            <a:fillRect/>
          </a:stretch>
        </p:blipFill>
        <p:spPr>
          <a:xfrm>
            <a:off x="6150050" y="2338613"/>
            <a:ext cx="1244600" cy="1244600"/>
          </a:xfrm>
          <a:prstGeom prst="rect">
            <a:avLst/>
          </a:prstGeom>
          <a:noFill/>
          <a:ln>
            <a:noFill/>
          </a:ln>
        </p:spPr>
      </p:pic>
      <p:pic>
        <p:nvPicPr>
          <p:cNvPr id="80" name="Google Shape;80;p15"/>
          <p:cNvPicPr preferRelativeResize="0"/>
          <p:nvPr/>
        </p:nvPicPr>
        <p:blipFill>
          <a:blip r:embed="rId14">
            <a:alphaModFix/>
          </a:blip>
          <a:stretch>
            <a:fillRect/>
          </a:stretch>
        </p:blipFill>
        <p:spPr>
          <a:xfrm>
            <a:off x="7547050" y="2345350"/>
            <a:ext cx="1244600" cy="124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DESIGN</a:t>
            </a:r>
            <a:endParaRPr b="1" u="sng"/>
          </a:p>
        </p:txBody>
      </p:sp>
      <p:sp>
        <p:nvSpPr>
          <p:cNvPr id="86" name="Google Shape;86;p16"/>
          <p:cNvSpPr txBox="1"/>
          <p:nvPr>
            <p:ph idx="1" type="body"/>
          </p:nvPr>
        </p:nvSpPr>
        <p:spPr>
          <a:xfrm>
            <a:off x="311700" y="542875"/>
            <a:ext cx="8520600" cy="4243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chemeClr val="dk1"/>
              </a:buClr>
              <a:buSzPts val="1300"/>
              <a:buChar char="➢"/>
            </a:pPr>
            <a:r>
              <a:rPr lang="en" sz="1300">
                <a:solidFill>
                  <a:schemeClr val="dk1"/>
                </a:solidFill>
              </a:rPr>
              <a:t>This paper will investigate the performance of some lightweight deep learning architectures like MobileNet V3 and compare against more complex architectures like ResNet-152 for traffic sign recognition.</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Each image in both models is resized to 224x224 pixels to ensure consistent data with the same dimension is received in the input layer</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The models will use the training data to learn and adjust its weight </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Validation data is used to analyze the model’s performance to tune hyperparameters for avoiding overfitting</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The test data will determine the overall final performance of the model for its effectiveness in real life scenarios</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For each of the red, green and blue channels, the pixel values of all the images ranging from 0 to 255 were rescaled in the range between 0 and 1 to speed up the learning process.</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All base model layers have pretrained weights from the imagenet dataset before training.</a:t>
            </a:r>
            <a:endParaRPr sz="1300">
              <a:solidFill>
                <a:schemeClr val="dk1"/>
              </a:solidFill>
            </a:endParaRPr>
          </a:p>
          <a:p>
            <a:pPr indent="0" lvl="0" marL="0" rtl="0" algn="l">
              <a:lnSpc>
                <a:spcPct val="150000"/>
              </a:lnSpc>
              <a:spcBef>
                <a:spcPts val="0"/>
              </a:spcBef>
              <a:spcAft>
                <a:spcPts val="1200"/>
              </a:spcAft>
              <a:buSzPts val="935"/>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u="sng"/>
              <a:t>ARCHITECTURE</a:t>
            </a:r>
            <a:endParaRPr b="1" u="sng"/>
          </a:p>
          <a:p>
            <a:pPr indent="0" lvl="0" marL="0" rtl="0" algn="l">
              <a:spcBef>
                <a:spcPts val="0"/>
              </a:spcBef>
              <a:spcAft>
                <a:spcPts val="0"/>
              </a:spcAft>
              <a:buNone/>
            </a:pPr>
            <a:r>
              <a:t/>
            </a:r>
            <a:endParaRPr b="1" u="sng"/>
          </a:p>
        </p:txBody>
      </p:sp>
      <p:sp>
        <p:nvSpPr>
          <p:cNvPr id="92" name="Google Shape;92;p17"/>
          <p:cNvSpPr txBox="1"/>
          <p:nvPr>
            <p:ph idx="1" type="body"/>
          </p:nvPr>
        </p:nvSpPr>
        <p:spPr>
          <a:xfrm>
            <a:off x="311700" y="619075"/>
            <a:ext cx="8520600" cy="3416400"/>
          </a:xfrm>
          <a:prstGeom prst="rect">
            <a:avLst/>
          </a:prstGeom>
        </p:spPr>
        <p:txBody>
          <a:bodyPr anchorCtr="0" anchor="t" bIns="91425" lIns="91425" spcFirstLastPara="1" rIns="91425" wrap="square" tIns="91425">
            <a:normAutofit/>
          </a:bodyPr>
          <a:lstStyle/>
          <a:p>
            <a:pPr indent="-300355" lvl="0" marL="457200" rtl="0" algn="l">
              <a:lnSpc>
                <a:spcPct val="150000"/>
              </a:lnSpc>
              <a:spcBef>
                <a:spcPts val="0"/>
              </a:spcBef>
              <a:spcAft>
                <a:spcPts val="0"/>
              </a:spcAft>
              <a:buClr>
                <a:schemeClr val="dk1"/>
              </a:buClr>
              <a:buSzPts val="1130"/>
              <a:buChar char="➢"/>
            </a:pPr>
            <a:r>
              <a:rPr lang="en" sz="1400">
                <a:solidFill>
                  <a:schemeClr val="dk1"/>
                </a:solidFill>
              </a:rPr>
              <a:t>The base models used are </a:t>
            </a:r>
            <a:endParaRPr sz="1400">
              <a:solidFill>
                <a:schemeClr val="dk1"/>
              </a:solidFill>
            </a:endParaRPr>
          </a:p>
          <a:p>
            <a:pPr indent="-317500" lvl="1" marL="1371600" rtl="0" algn="l">
              <a:lnSpc>
                <a:spcPct val="150000"/>
              </a:lnSpc>
              <a:spcBef>
                <a:spcPts val="0"/>
              </a:spcBef>
              <a:spcAft>
                <a:spcPts val="0"/>
              </a:spcAft>
              <a:buClr>
                <a:schemeClr val="dk1"/>
              </a:buClr>
              <a:buSzPts val="1400"/>
              <a:buChar char="○"/>
            </a:pPr>
            <a:r>
              <a:rPr lang="en">
                <a:solidFill>
                  <a:schemeClr val="dk1"/>
                </a:solidFill>
              </a:rPr>
              <a:t>MobileNet V2</a:t>
            </a:r>
            <a:endParaRPr>
              <a:solidFill>
                <a:schemeClr val="dk1"/>
              </a:solidFill>
            </a:endParaRPr>
          </a:p>
          <a:p>
            <a:pPr indent="-304164" lvl="1" marL="1371600" rtl="0" algn="l">
              <a:lnSpc>
                <a:spcPct val="150000"/>
              </a:lnSpc>
              <a:spcBef>
                <a:spcPts val="0"/>
              </a:spcBef>
              <a:spcAft>
                <a:spcPts val="0"/>
              </a:spcAft>
              <a:buClr>
                <a:schemeClr val="dk1"/>
              </a:buClr>
              <a:buSzPts val="1190"/>
              <a:buChar char="○"/>
            </a:pPr>
            <a:r>
              <a:rPr lang="en">
                <a:solidFill>
                  <a:schemeClr val="dk1"/>
                </a:solidFill>
              </a:rPr>
              <a:t>MobileNet V3 Large</a:t>
            </a:r>
            <a:endParaRPr>
              <a:solidFill>
                <a:schemeClr val="dk1"/>
              </a:solidFill>
            </a:endParaRPr>
          </a:p>
          <a:p>
            <a:pPr indent="-304164" lvl="1" marL="1371600" rtl="0" algn="l">
              <a:lnSpc>
                <a:spcPct val="150000"/>
              </a:lnSpc>
              <a:spcBef>
                <a:spcPts val="0"/>
              </a:spcBef>
              <a:spcAft>
                <a:spcPts val="0"/>
              </a:spcAft>
              <a:buClr>
                <a:schemeClr val="dk1"/>
              </a:buClr>
              <a:buSzPts val="1190"/>
              <a:buChar char="○"/>
            </a:pPr>
            <a:r>
              <a:rPr lang="en">
                <a:solidFill>
                  <a:schemeClr val="dk1"/>
                </a:solidFill>
              </a:rPr>
              <a:t>ResNet152</a:t>
            </a:r>
            <a:endParaRPr>
              <a:solidFill>
                <a:schemeClr val="dk1"/>
              </a:solidFill>
            </a:endParaRPr>
          </a:p>
          <a:p>
            <a:pPr indent="-304164" lvl="1" marL="1371600" rtl="0" algn="l">
              <a:lnSpc>
                <a:spcPct val="150000"/>
              </a:lnSpc>
              <a:spcBef>
                <a:spcPts val="0"/>
              </a:spcBef>
              <a:spcAft>
                <a:spcPts val="0"/>
              </a:spcAft>
              <a:buClr>
                <a:schemeClr val="dk1"/>
              </a:buClr>
              <a:buSzPts val="1190"/>
              <a:buChar char="○"/>
            </a:pPr>
            <a:r>
              <a:rPr lang="en">
                <a:solidFill>
                  <a:schemeClr val="dk1"/>
                </a:solidFill>
              </a:rPr>
              <a:t>EfficientNet B7</a:t>
            </a:r>
            <a:endParaRPr>
              <a:solidFill>
                <a:schemeClr val="dk1"/>
              </a:solidFill>
            </a:endParaRPr>
          </a:p>
          <a:p>
            <a:pPr indent="0" lvl="0" marL="0" rtl="0" algn="l">
              <a:lnSpc>
                <a:spcPct val="150000"/>
              </a:lnSpc>
              <a:spcBef>
                <a:spcPts val="0"/>
              </a:spcBef>
              <a:spcAft>
                <a:spcPts val="0"/>
              </a:spcAft>
              <a:buNone/>
            </a:pPr>
            <a:r>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Additional custom layers are added to the first three models.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The first two models have very low computational expense, while the latter two have high complexities.</a:t>
            </a:r>
            <a:endParaRPr sz="1400">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192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u="sng"/>
              <a:t>METHOD</a:t>
            </a:r>
            <a:endParaRPr b="1" u="sng"/>
          </a:p>
          <a:p>
            <a:pPr indent="0" lvl="0" marL="0" rtl="0" algn="l">
              <a:spcBef>
                <a:spcPts val="0"/>
              </a:spcBef>
              <a:spcAft>
                <a:spcPts val="0"/>
              </a:spcAft>
              <a:buNone/>
            </a:pPr>
            <a:r>
              <a:t/>
            </a:r>
            <a:endParaRPr/>
          </a:p>
        </p:txBody>
      </p:sp>
      <p:sp>
        <p:nvSpPr>
          <p:cNvPr id="98" name="Google Shape;98;p18"/>
          <p:cNvSpPr txBox="1"/>
          <p:nvPr>
            <p:ph idx="1" type="body"/>
          </p:nvPr>
        </p:nvSpPr>
        <p:spPr>
          <a:xfrm>
            <a:off x="311700" y="804750"/>
            <a:ext cx="8520600" cy="4233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u="sng">
                <a:solidFill>
                  <a:schemeClr val="dk1"/>
                </a:solidFill>
                <a:latin typeface="Times New Roman"/>
                <a:ea typeface="Times New Roman"/>
                <a:cs typeface="Times New Roman"/>
                <a:sym typeface="Times New Roman"/>
              </a:rPr>
              <a:t>MobileNet V3 Large</a:t>
            </a:r>
            <a:endParaRPr b="1" sz="1400" u="sng">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Categorical cross entropy is used as the loss function as the model has to deal with categorical classification tasks of 43 classes where the labels are one-hot encoded.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learning rate is set at 0.001 for epochs less than 5 and it is decreased to 0.0005 for epochs between 5 and 10. This adjustment of learning rates enables the model to converge faster in the initial phases with higher learning rate and fine-tune better in the later stages with lower learning rate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For the first 10 epochs, all of the layers are set to “trainable”. In the next 10 epochs, the model is trained again, but only the batch normalization layers are frozen to maintain the statistics learned from the original training data.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This is done for fine-tuning the model.</a:t>
            </a:r>
            <a:endParaRPr sz="12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400" u="sng">
                <a:solidFill>
                  <a:schemeClr val="dk1"/>
                </a:solidFill>
                <a:latin typeface="Times New Roman"/>
                <a:ea typeface="Times New Roman"/>
                <a:cs typeface="Times New Roman"/>
                <a:sym typeface="Times New Roman"/>
              </a:rPr>
              <a:t>ResNet152</a:t>
            </a:r>
            <a:endParaRPr b="1" sz="1200" u="sng">
              <a:solidFill>
                <a:schemeClr val="dk1"/>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Model was trained for 20 epochs where on each epoch the entire dataset is trained once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 the first phase of the model, only the custom final classification layers are trained from epochs 1 to 10 where the parameters of the base model are frozen to prevent them from being updated as the initial layers have already learned useful representations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 the second phase after epoch 10, all layers of the model are unfrozen except the batch normalization layers as a part of regularization and fine-tuning approach.</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192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u="sng"/>
              <a:t>METHOD</a:t>
            </a:r>
            <a:endParaRPr/>
          </a:p>
        </p:txBody>
      </p:sp>
      <p:sp>
        <p:nvSpPr>
          <p:cNvPr id="104" name="Google Shape;104;p19"/>
          <p:cNvSpPr txBox="1"/>
          <p:nvPr>
            <p:ph idx="1" type="body"/>
          </p:nvPr>
        </p:nvSpPr>
        <p:spPr>
          <a:xfrm>
            <a:off x="311700" y="765450"/>
            <a:ext cx="8520600" cy="3803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400" u="sng">
                <a:solidFill>
                  <a:schemeClr val="dk1"/>
                </a:solidFill>
                <a:latin typeface="Times New Roman"/>
                <a:ea typeface="Times New Roman"/>
                <a:cs typeface="Times New Roman"/>
                <a:sym typeface="Times New Roman"/>
              </a:rPr>
              <a:t>MobileNet V2:</a:t>
            </a:r>
            <a:endParaRPr b="1" sz="1400" u="sng">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Very </a:t>
            </a:r>
            <a:r>
              <a:rPr lang="en" sz="1200">
                <a:solidFill>
                  <a:schemeClr val="dk1"/>
                </a:solidFill>
                <a:latin typeface="Times New Roman"/>
                <a:ea typeface="Times New Roman"/>
                <a:cs typeface="Times New Roman"/>
                <a:sym typeface="Times New Roman"/>
              </a:rPr>
              <a:t>similar approaches are used for this model as well.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Only custom layers are trained for the first 10 training iterations and then in the next 5 epochs all layers are trained except for batch normalization layers.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 low learning rate of 0.00005 was used with  adam optimizer.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400" u="sng">
                <a:solidFill>
                  <a:schemeClr val="dk1"/>
                </a:solidFill>
                <a:latin typeface="Times New Roman"/>
                <a:ea typeface="Times New Roman"/>
                <a:cs typeface="Times New Roman"/>
                <a:sym typeface="Times New Roman"/>
              </a:rPr>
              <a:t>EfficientNet B7:</a:t>
            </a:r>
            <a:endParaRPr b="1" sz="1400" u="sng">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This is the largest model that we have tested.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We added no extra layers.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 learning rate of 0.00005 is used.</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u="sng"/>
              <a:t>RESULTS</a:t>
            </a:r>
            <a:endParaRPr/>
          </a:p>
        </p:txBody>
      </p:sp>
      <p:pic>
        <p:nvPicPr>
          <p:cNvPr id="110" name="Google Shape;110;p20"/>
          <p:cNvPicPr preferRelativeResize="0"/>
          <p:nvPr/>
        </p:nvPicPr>
        <p:blipFill>
          <a:blip r:embed="rId3">
            <a:alphaModFix/>
          </a:blip>
          <a:stretch>
            <a:fillRect/>
          </a:stretch>
        </p:blipFill>
        <p:spPr>
          <a:xfrm>
            <a:off x="1829724" y="532450"/>
            <a:ext cx="5484550" cy="2136650"/>
          </a:xfrm>
          <a:prstGeom prst="rect">
            <a:avLst/>
          </a:prstGeom>
          <a:noFill/>
          <a:ln>
            <a:noFill/>
          </a:ln>
        </p:spPr>
      </p:pic>
      <p:pic>
        <p:nvPicPr>
          <p:cNvPr id="111" name="Google Shape;111;p20"/>
          <p:cNvPicPr preferRelativeResize="0"/>
          <p:nvPr/>
        </p:nvPicPr>
        <p:blipFill>
          <a:blip r:embed="rId4">
            <a:alphaModFix/>
          </a:blip>
          <a:stretch>
            <a:fillRect/>
          </a:stretch>
        </p:blipFill>
        <p:spPr>
          <a:xfrm>
            <a:off x="1884875" y="3031900"/>
            <a:ext cx="5379624" cy="1815500"/>
          </a:xfrm>
          <a:prstGeom prst="rect">
            <a:avLst/>
          </a:prstGeom>
          <a:noFill/>
          <a:ln>
            <a:noFill/>
          </a:ln>
        </p:spPr>
      </p:pic>
      <p:sp>
        <p:nvSpPr>
          <p:cNvPr id="112" name="Google Shape;112;p20"/>
          <p:cNvSpPr txBox="1"/>
          <p:nvPr/>
        </p:nvSpPr>
        <p:spPr>
          <a:xfrm>
            <a:off x="3990300" y="2514725"/>
            <a:ext cx="11634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MobileNet V2</a:t>
            </a:r>
            <a:endParaRPr b="1" sz="1200">
              <a:solidFill>
                <a:schemeClr val="dk1"/>
              </a:solidFill>
              <a:latin typeface="Times New Roman"/>
              <a:ea typeface="Times New Roman"/>
              <a:cs typeface="Times New Roman"/>
              <a:sym typeface="Times New Roman"/>
            </a:endParaRPr>
          </a:p>
        </p:txBody>
      </p:sp>
      <p:sp>
        <p:nvSpPr>
          <p:cNvPr id="113" name="Google Shape;113;p20"/>
          <p:cNvSpPr txBox="1"/>
          <p:nvPr/>
        </p:nvSpPr>
        <p:spPr>
          <a:xfrm>
            <a:off x="3797700" y="4807150"/>
            <a:ext cx="1548600" cy="35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Times New Roman"/>
                <a:ea typeface="Times New Roman"/>
                <a:cs typeface="Times New Roman"/>
                <a:sym typeface="Times New Roman"/>
              </a:rPr>
              <a:t>MobileNet V3 Large</a:t>
            </a:r>
            <a:endParaRPr b="1" sz="12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u="sng"/>
              <a:t>RESULTS</a:t>
            </a:r>
            <a:endParaRPr/>
          </a:p>
        </p:txBody>
      </p:sp>
      <p:sp>
        <p:nvSpPr>
          <p:cNvPr id="119" name="Google Shape;119;p21"/>
          <p:cNvSpPr txBox="1"/>
          <p:nvPr/>
        </p:nvSpPr>
        <p:spPr>
          <a:xfrm>
            <a:off x="3990288" y="2375025"/>
            <a:ext cx="1163400" cy="2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Times New Roman"/>
                <a:ea typeface="Times New Roman"/>
                <a:cs typeface="Times New Roman"/>
                <a:sym typeface="Times New Roman"/>
              </a:rPr>
              <a:t>ResNet152</a:t>
            </a:r>
            <a:endParaRPr b="1" sz="1200">
              <a:solidFill>
                <a:schemeClr val="dk1"/>
              </a:solidFill>
              <a:latin typeface="Times New Roman"/>
              <a:ea typeface="Times New Roman"/>
              <a:cs typeface="Times New Roman"/>
              <a:sym typeface="Times New Roman"/>
            </a:endParaRPr>
          </a:p>
        </p:txBody>
      </p:sp>
      <p:sp>
        <p:nvSpPr>
          <p:cNvPr id="120" name="Google Shape;120;p21"/>
          <p:cNvSpPr txBox="1"/>
          <p:nvPr/>
        </p:nvSpPr>
        <p:spPr>
          <a:xfrm>
            <a:off x="3797700" y="4807150"/>
            <a:ext cx="1548600" cy="35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Times New Roman"/>
                <a:ea typeface="Times New Roman"/>
                <a:cs typeface="Times New Roman"/>
                <a:sym typeface="Times New Roman"/>
              </a:rPr>
              <a:t>EfficientNet B7</a:t>
            </a:r>
            <a:endParaRPr b="1" sz="1200">
              <a:solidFill>
                <a:schemeClr val="dk1"/>
              </a:solidFill>
              <a:latin typeface="Times New Roman"/>
              <a:ea typeface="Times New Roman"/>
              <a:cs typeface="Times New Roman"/>
              <a:sym typeface="Times New Roman"/>
            </a:endParaRPr>
          </a:p>
        </p:txBody>
      </p:sp>
      <p:pic>
        <p:nvPicPr>
          <p:cNvPr id="121" name="Google Shape;121;p21"/>
          <p:cNvPicPr preferRelativeResize="0"/>
          <p:nvPr/>
        </p:nvPicPr>
        <p:blipFill>
          <a:blip r:embed="rId3">
            <a:alphaModFix/>
          </a:blip>
          <a:stretch>
            <a:fillRect/>
          </a:stretch>
        </p:blipFill>
        <p:spPr>
          <a:xfrm>
            <a:off x="1774537" y="2742250"/>
            <a:ext cx="5594926" cy="2135200"/>
          </a:xfrm>
          <a:prstGeom prst="rect">
            <a:avLst/>
          </a:prstGeom>
          <a:noFill/>
          <a:ln>
            <a:noFill/>
          </a:ln>
        </p:spPr>
      </p:pic>
      <p:pic>
        <p:nvPicPr>
          <p:cNvPr id="122" name="Google Shape;122;p21"/>
          <p:cNvPicPr preferRelativeResize="0"/>
          <p:nvPr/>
        </p:nvPicPr>
        <p:blipFill>
          <a:blip r:embed="rId4">
            <a:alphaModFix/>
          </a:blip>
          <a:stretch>
            <a:fillRect/>
          </a:stretch>
        </p:blipFill>
        <p:spPr>
          <a:xfrm>
            <a:off x="1977225" y="526200"/>
            <a:ext cx="5189551" cy="1931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