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86" r:id="rId3"/>
    <p:sldId id="314" r:id="rId4"/>
    <p:sldId id="301" r:id="rId5"/>
    <p:sldId id="315" r:id="rId6"/>
    <p:sldId id="292" r:id="rId7"/>
    <p:sldId id="316" r:id="rId8"/>
    <p:sldId id="313" r:id="rId9"/>
    <p:sldId id="294" r:id="rId10"/>
    <p:sldId id="291" r:id="rId11"/>
    <p:sldId id="309" r:id="rId12"/>
    <p:sldId id="317" r:id="rId13"/>
    <p:sldId id="318" r:id="rId14"/>
    <p:sldId id="298" r:id="rId15"/>
    <p:sldId id="293" r:id="rId16"/>
    <p:sldId id="312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世雨" initials="张" lastIdx="1" clrIdx="0">
    <p:extLst>
      <p:ext uri="{19B8F6BF-5375-455C-9EA6-DF929625EA0E}">
        <p15:presenceInfo xmlns:p15="http://schemas.microsoft.com/office/powerpoint/2012/main" userId="3472539ebe31f3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F7F"/>
    <a:srgbClr val="FFC304"/>
    <a:srgbClr val="EDEDED"/>
    <a:srgbClr val="062829"/>
    <a:srgbClr val="08213D"/>
    <a:srgbClr val="D8D2B8"/>
    <a:srgbClr val="1F2020"/>
    <a:srgbClr val="CDBF97"/>
    <a:srgbClr val="8D7545"/>
    <a:srgbClr val="EC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3T20:48:15.2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11577D22-AD28-43FC-8EB4-B134A7D334C3}" type="datetimeFigureOut">
              <a:rPr lang="zh-CN" altLang="en-US" smtClean="0"/>
              <a:pPr/>
              <a:t>2021/5/23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DA8C8EFA-96ED-4A18-B46D-8BDC030E3AF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DE497-C4CB-4788-936B-43AA5194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仓耳青禾体-谷力 W05" panose="020204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34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88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13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91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67591" y="658835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5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24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7B7DEBF-ECAF-4991-B782-0C22A807AF11}"/>
              </a:ext>
            </a:extLst>
          </p:cNvPr>
          <p:cNvSpPr/>
          <p:nvPr/>
        </p:nvSpPr>
        <p:spPr>
          <a:xfrm>
            <a:off x="4375230" y="0"/>
            <a:ext cx="3541854" cy="6858000"/>
          </a:xfrm>
          <a:prstGeom prst="rect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FBF41F-32DF-472F-9A1A-080443389615}"/>
              </a:ext>
            </a:extLst>
          </p:cNvPr>
          <p:cNvSpPr/>
          <p:nvPr/>
        </p:nvSpPr>
        <p:spPr>
          <a:xfrm>
            <a:off x="1360970" y="1418030"/>
            <a:ext cx="101895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51538E-0C30-4E2B-8888-2CD8705B619A}"/>
              </a:ext>
            </a:extLst>
          </p:cNvPr>
          <p:cNvGrpSpPr/>
          <p:nvPr/>
        </p:nvGrpSpPr>
        <p:grpSpPr>
          <a:xfrm rot="5400000">
            <a:off x="131340" y="3232743"/>
            <a:ext cx="960698" cy="219918"/>
            <a:chOff x="2471004" y="5952282"/>
            <a:chExt cx="960698" cy="21991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C8AA8D-5723-40FA-B78D-ACAE058B7137}"/>
                </a:ext>
              </a:extLst>
            </p:cNvPr>
            <p:cNvSpPr/>
            <p:nvPr/>
          </p:nvSpPr>
          <p:spPr>
            <a:xfrm>
              <a:off x="2471004" y="5952282"/>
              <a:ext cx="219918" cy="219918"/>
            </a:xfrm>
            <a:prstGeom prst="ellipse">
              <a:avLst/>
            </a:prstGeom>
            <a:solidFill>
              <a:srgbClr val="062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03D9042-5EB4-4373-B419-11DBC9F5E53B}"/>
                </a:ext>
              </a:extLst>
            </p:cNvPr>
            <p:cNvSpPr/>
            <p:nvPr/>
          </p:nvSpPr>
          <p:spPr>
            <a:xfrm>
              <a:off x="2841394" y="5952282"/>
              <a:ext cx="219918" cy="219918"/>
            </a:xfrm>
            <a:prstGeom prst="ellipse">
              <a:avLst/>
            </a:prstGeom>
            <a:solidFill>
              <a:srgbClr val="062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1EBF23-743A-44B5-871B-9B3E6DBBAB1F}"/>
                </a:ext>
              </a:extLst>
            </p:cNvPr>
            <p:cNvSpPr/>
            <p:nvPr/>
          </p:nvSpPr>
          <p:spPr>
            <a:xfrm>
              <a:off x="3211784" y="5952282"/>
              <a:ext cx="219918" cy="219918"/>
            </a:xfrm>
            <a:prstGeom prst="ellipse">
              <a:avLst/>
            </a:prstGeom>
            <a:solidFill>
              <a:srgbClr val="062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AA0EDD7-5A49-426F-B5B2-72261FE4D538}"/>
              </a:ext>
            </a:extLst>
          </p:cNvPr>
          <p:cNvCxnSpPr>
            <a:cxnSpLocks/>
          </p:cNvCxnSpPr>
          <p:nvPr/>
        </p:nvCxnSpPr>
        <p:spPr>
          <a:xfrm>
            <a:off x="2098946" y="2069809"/>
            <a:ext cx="538994" cy="0"/>
          </a:xfrm>
          <a:prstGeom prst="line">
            <a:avLst/>
          </a:prstGeom>
          <a:ln>
            <a:solidFill>
              <a:srgbClr val="08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加号 18">
            <a:extLst>
              <a:ext uri="{FF2B5EF4-FFF2-40B4-BE49-F238E27FC236}">
                <a16:creationId xmlns:a16="http://schemas.microsoft.com/office/drawing/2014/main" id="{8061A5F8-EAC2-4328-AB66-E24B87B62C5A}"/>
              </a:ext>
            </a:extLst>
          </p:cNvPr>
          <p:cNvSpPr/>
          <p:nvPr/>
        </p:nvSpPr>
        <p:spPr>
          <a:xfrm>
            <a:off x="318304" y="6146157"/>
            <a:ext cx="399327" cy="399327"/>
          </a:xfrm>
          <a:prstGeom prst="mathPlus">
            <a:avLst/>
          </a:prstGeom>
          <a:solidFill>
            <a:srgbClr val="06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2DD85B-10FF-40E3-94BE-6937D628EDFC}"/>
              </a:ext>
            </a:extLst>
          </p:cNvPr>
          <p:cNvCxnSpPr>
            <a:cxnSpLocks/>
          </p:cNvCxnSpPr>
          <p:nvPr/>
        </p:nvCxnSpPr>
        <p:spPr>
          <a:xfrm>
            <a:off x="4549461" y="2065943"/>
            <a:ext cx="623490" cy="0"/>
          </a:xfrm>
          <a:prstGeom prst="line">
            <a:avLst/>
          </a:prstGeom>
          <a:ln>
            <a:solidFill>
              <a:srgbClr val="08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3C1CA15-6A00-4746-B02B-860128CE1301}"/>
              </a:ext>
            </a:extLst>
          </p:cNvPr>
          <p:cNvSpPr txBox="1"/>
          <p:nvPr/>
        </p:nvSpPr>
        <p:spPr>
          <a:xfrm>
            <a:off x="2753688" y="1885143"/>
            <a:ext cx="1795773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BUSINESS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0AFC68-A050-458D-A74C-C2D5735C6DDC}"/>
              </a:ext>
            </a:extLst>
          </p:cNvPr>
          <p:cNvSpPr>
            <a:spLocks noChangeAspect="1"/>
          </p:cNvSpPr>
          <p:nvPr/>
        </p:nvSpPr>
        <p:spPr>
          <a:xfrm>
            <a:off x="6121744" y="1897971"/>
            <a:ext cx="4664070" cy="310938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5" name="Group 1572">
            <a:extLst>
              <a:ext uri="{FF2B5EF4-FFF2-40B4-BE49-F238E27FC236}">
                <a16:creationId xmlns:a16="http://schemas.microsoft.com/office/drawing/2014/main" id="{49988BFF-5DD3-4E28-B74B-CA51920FDA32}"/>
              </a:ext>
            </a:extLst>
          </p:cNvPr>
          <p:cNvGrpSpPr/>
          <p:nvPr/>
        </p:nvGrpSpPr>
        <p:grpSpPr>
          <a:xfrm>
            <a:off x="852056" y="525267"/>
            <a:ext cx="200890" cy="100888"/>
            <a:chOff x="852056" y="525267"/>
            <a:chExt cx="200890" cy="100888"/>
          </a:xfrm>
          <a:solidFill>
            <a:srgbClr val="437F7F"/>
          </a:solidFill>
        </p:grpSpPr>
        <p:cxnSp>
          <p:nvCxnSpPr>
            <p:cNvPr id="16" name="Straight Connector 491">
              <a:extLst>
                <a:ext uri="{FF2B5EF4-FFF2-40B4-BE49-F238E27FC236}">
                  <a16:creationId xmlns:a16="http://schemas.microsoft.com/office/drawing/2014/main" id="{5C9A8013-BBF1-4B2E-B0B6-A1DDF5E0EA03}"/>
                </a:ext>
              </a:extLst>
            </p:cNvPr>
            <p:cNvCxnSpPr/>
            <p:nvPr/>
          </p:nvCxnSpPr>
          <p:spPr>
            <a:xfrm>
              <a:off x="852056" y="575711"/>
              <a:ext cx="200890" cy="0"/>
            </a:xfrm>
            <a:prstGeom prst="line">
              <a:avLst/>
            </a:prstGeom>
            <a:grpFill/>
            <a:ln w="22225">
              <a:solidFill>
                <a:srgbClr val="43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565">
              <a:extLst>
                <a:ext uri="{FF2B5EF4-FFF2-40B4-BE49-F238E27FC236}">
                  <a16:creationId xmlns:a16="http://schemas.microsoft.com/office/drawing/2014/main" id="{8DCB860C-7759-404B-BF16-5B4FB2B9CB1F}"/>
                </a:ext>
              </a:extLst>
            </p:cNvPr>
            <p:cNvCxnSpPr/>
            <p:nvPr/>
          </p:nvCxnSpPr>
          <p:spPr>
            <a:xfrm>
              <a:off x="852056" y="525267"/>
              <a:ext cx="200890" cy="0"/>
            </a:xfrm>
            <a:prstGeom prst="line">
              <a:avLst/>
            </a:prstGeom>
            <a:grpFill/>
            <a:ln w="22225">
              <a:solidFill>
                <a:srgbClr val="43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92">
              <a:extLst>
                <a:ext uri="{FF2B5EF4-FFF2-40B4-BE49-F238E27FC236}">
                  <a16:creationId xmlns:a16="http://schemas.microsoft.com/office/drawing/2014/main" id="{4C952D61-9A36-4B35-B4B3-C386A39FD7B7}"/>
                </a:ext>
              </a:extLst>
            </p:cNvPr>
            <p:cNvCxnSpPr/>
            <p:nvPr/>
          </p:nvCxnSpPr>
          <p:spPr>
            <a:xfrm>
              <a:off x="852056" y="626155"/>
              <a:ext cx="200890" cy="0"/>
            </a:xfrm>
            <a:prstGeom prst="line">
              <a:avLst/>
            </a:prstGeom>
            <a:grpFill/>
            <a:ln w="22225">
              <a:solidFill>
                <a:srgbClr val="43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500">
            <a:extLst>
              <a:ext uri="{FF2B5EF4-FFF2-40B4-BE49-F238E27FC236}">
                <a16:creationId xmlns:a16="http://schemas.microsoft.com/office/drawing/2014/main" id="{693E52C6-FE15-4801-8DCA-3B5584AB2122}"/>
              </a:ext>
            </a:extLst>
          </p:cNvPr>
          <p:cNvSpPr/>
          <p:nvPr/>
        </p:nvSpPr>
        <p:spPr>
          <a:xfrm>
            <a:off x="9776786" y="447054"/>
            <a:ext cx="1937232" cy="257314"/>
          </a:xfrm>
          <a:prstGeom prst="roundRect">
            <a:avLst>
              <a:gd name="adj" fmla="val 50000"/>
            </a:avLst>
          </a:prstGeom>
          <a:solidFill>
            <a:srgbClr val="437F7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3" name="Group 1561">
            <a:extLst>
              <a:ext uri="{FF2B5EF4-FFF2-40B4-BE49-F238E27FC236}">
                <a16:creationId xmlns:a16="http://schemas.microsoft.com/office/drawing/2014/main" id="{C7822F76-29B0-49C0-AF85-FFBCC2BC9BB5}"/>
              </a:ext>
            </a:extLst>
          </p:cNvPr>
          <p:cNvGrpSpPr/>
          <p:nvPr/>
        </p:nvGrpSpPr>
        <p:grpSpPr>
          <a:xfrm>
            <a:off x="11464370" y="504182"/>
            <a:ext cx="142627" cy="143058"/>
            <a:chOff x="4000500" y="4370388"/>
            <a:chExt cx="525462" cy="527050"/>
          </a:xfrm>
        </p:grpSpPr>
        <p:sp>
          <p:nvSpPr>
            <p:cNvPr id="26" name="Freeform 461">
              <a:extLst>
                <a:ext uri="{FF2B5EF4-FFF2-40B4-BE49-F238E27FC236}">
                  <a16:creationId xmlns:a16="http://schemas.microsoft.com/office/drawing/2014/main" id="{F94091CD-A827-4726-8972-0236BAF37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500" y="4370388"/>
              <a:ext cx="406400" cy="406400"/>
            </a:xfrm>
            <a:custGeom>
              <a:avLst/>
              <a:gdLst>
                <a:gd name="T0" fmla="*/ 78 w 156"/>
                <a:gd name="T1" fmla="*/ 156 h 156"/>
                <a:gd name="T2" fmla="*/ 0 w 156"/>
                <a:gd name="T3" fmla="*/ 78 h 156"/>
                <a:gd name="T4" fmla="*/ 78 w 156"/>
                <a:gd name="T5" fmla="*/ 0 h 156"/>
                <a:gd name="T6" fmla="*/ 156 w 156"/>
                <a:gd name="T7" fmla="*/ 78 h 156"/>
                <a:gd name="T8" fmla="*/ 78 w 156"/>
                <a:gd name="T9" fmla="*/ 156 h 156"/>
                <a:gd name="T10" fmla="*/ 78 w 156"/>
                <a:gd name="T11" fmla="*/ 17 h 156"/>
                <a:gd name="T12" fmla="*/ 17 w 156"/>
                <a:gd name="T13" fmla="*/ 78 h 156"/>
                <a:gd name="T14" fmla="*/ 78 w 156"/>
                <a:gd name="T15" fmla="*/ 139 h 156"/>
                <a:gd name="T16" fmla="*/ 140 w 156"/>
                <a:gd name="T17" fmla="*/ 78 h 156"/>
                <a:gd name="T18" fmla="*/ 78 w 156"/>
                <a:gd name="T19" fmla="*/ 1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1" y="0"/>
                    <a:pt x="156" y="35"/>
                    <a:pt x="156" y="78"/>
                  </a:cubicBezTo>
                  <a:cubicBezTo>
                    <a:pt x="156" y="121"/>
                    <a:pt x="121" y="156"/>
                    <a:pt x="78" y="156"/>
                  </a:cubicBezTo>
                  <a:close/>
                  <a:moveTo>
                    <a:pt x="78" y="17"/>
                  </a:moveTo>
                  <a:cubicBezTo>
                    <a:pt x="45" y="17"/>
                    <a:pt x="17" y="44"/>
                    <a:pt x="17" y="78"/>
                  </a:cubicBezTo>
                  <a:cubicBezTo>
                    <a:pt x="17" y="112"/>
                    <a:pt x="45" y="139"/>
                    <a:pt x="78" y="139"/>
                  </a:cubicBezTo>
                  <a:cubicBezTo>
                    <a:pt x="112" y="139"/>
                    <a:pt x="140" y="112"/>
                    <a:pt x="140" y="78"/>
                  </a:cubicBezTo>
                  <a:cubicBezTo>
                    <a:pt x="140" y="44"/>
                    <a:pt x="112" y="17"/>
                    <a:pt x="78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Freeform 462">
              <a:extLst>
                <a:ext uri="{FF2B5EF4-FFF2-40B4-BE49-F238E27FC236}">
                  <a16:creationId xmlns:a16="http://schemas.microsoft.com/office/drawing/2014/main" id="{6AD070D2-0E6D-4192-9415-E30B5882D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4686300"/>
              <a:ext cx="207962" cy="211138"/>
            </a:xfrm>
            <a:custGeom>
              <a:avLst/>
              <a:gdLst>
                <a:gd name="T0" fmla="*/ 111 w 131"/>
                <a:gd name="T1" fmla="*/ 133 h 133"/>
                <a:gd name="T2" fmla="*/ 0 w 131"/>
                <a:gd name="T3" fmla="*/ 20 h 133"/>
                <a:gd name="T4" fmla="*/ 20 w 131"/>
                <a:gd name="T5" fmla="*/ 0 h 133"/>
                <a:gd name="T6" fmla="*/ 131 w 131"/>
                <a:gd name="T7" fmla="*/ 113 h 133"/>
                <a:gd name="T8" fmla="*/ 111 w 13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3">
                  <a:moveTo>
                    <a:pt x="111" y="133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131" y="113"/>
                  </a:lnTo>
                  <a:lnTo>
                    <a:pt x="111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8" name="Freeform 505">
            <a:extLst>
              <a:ext uri="{FF2B5EF4-FFF2-40B4-BE49-F238E27FC236}">
                <a16:creationId xmlns:a16="http://schemas.microsoft.com/office/drawing/2014/main" id="{1ED971AD-4C51-40BB-BF22-0FF4FF4B3321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1369524" y="454312"/>
            <a:ext cx="155918" cy="287150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437F7F"/>
          </a:solidFill>
          <a:ln>
            <a:solidFill>
              <a:srgbClr val="437F7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cs typeface="+mn-ea"/>
              <a:sym typeface="+mn-lt"/>
            </a:endParaRPr>
          </a:p>
        </p:txBody>
      </p:sp>
      <p:sp>
        <p:nvSpPr>
          <p:cNvPr id="34" name="Oval 1576">
            <a:extLst>
              <a:ext uri="{FF2B5EF4-FFF2-40B4-BE49-F238E27FC236}">
                <a16:creationId xmlns:a16="http://schemas.microsoft.com/office/drawing/2014/main" id="{44293A66-59BB-4ADC-8AC8-DEB4895DF68E}"/>
              </a:ext>
            </a:extLst>
          </p:cNvPr>
          <p:cNvSpPr/>
          <p:nvPr/>
        </p:nvSpPr>
        <p:spPr>
          <a:xfrm>
            <a:off x="8396554" y="493760"/>
            <a:ext cx="71903" cy="71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Rounded Rectangle 1569">
            <a:extLst>
              <a:ext uri="{FF2B5EF4-FFF2-40B4-BE49-F238E27FC236}">
                <a16:creationId xmlns:a16="http://schemas.microsoft.com/office/drawing/2014/main" id="{B2DB68D4-163C-4827-9E45-F373B12877CA}"/>
              </a:ext>
            </a:extLst>
          </p:cNvPr>
          <p:cNvSpPr/>
          <p:nvPr/>
        </p:nvSpPr>
        <p:spPr>
          <a:xfrm>
            <a:off x="2571182" y="4644516"/>
            <a:ext cx="2029692" cy="42135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143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36" name="Group 1772">
            <a:extLst>
              <a:ext uri="{FF2B5EF4-FFF2-40B4-BE49-F238E27FC236}">
                <a16:creationId xmlns:a16="http://schemas.microsoft.com/office/drawing/2014/main" id="{186F6443-ED12-4250-85C5-6B46C2416031}"/>
              </a:ext>
            </a:extLst>
          </p:cNvPr>
          <p:cNvGrpSpPr/>
          <p:nvPr/>
        </p:nvGrpSpPr>
        <p:grpSpPr>
          <a:xfrm>
            <a:off x="2979398" y="4728237"/>
            <a:ext cx="1213260" cy="253916"/>
            <a:chOff x="1475556" y="5376158"/>
            <a:chExt cx="1213260" cy="253916"/>
          </a:xfrm>
        </p:grpSpPr>
        <p:sp>
          <p:nvSpPr>
            <p:cNvPr id="37" name="TextBox 1577">
              <a:extLst>
                <a:ext uri="{FF2B5EF4-FFF2-40B4-BE49-F238E27FC236}">
                  <a16:creationId xmlns:a16="http://schemas.microsoft.com/office/drawing/2014/main" id="{2EBA4E63-C7B0-4DAF-A46D-8752AC173D84}"/>
                </a:ext>
              </a:extLst>
            </p:cNvPr>
            <p:cNvSpPr txBox="1"/>
            <p:nvPr/>
          </p:nvSpPr>
          <p:spPr>
            <a:xfrm>
              <a:off x="1475556" y="5376158"/>
              <a:ext cx="9781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cs typeface="+mn-ea"/>
                  <a:sym typeface="+mn-lt"/>
                </a:rPr>
                <a:t>START HERE</a:t>
              </a:r>
            </a:p>
          </p:txBody>
        </p:sp>
        <p:sp>
          <p:nvSpPr>
            <p:cNvPr id="38" name="Half Frame 1578">
              <a:extLst>
                <a:ext uri="{FF2B5EF4-FFF2-40B4-BE49-F238E27FC236}">
                  <a16:creationId xmlns:a16="http://schemas.microsoft.com/office/drawing/2014/main" id="{F2DB4D25-A8CF-42B4-A64E-D944086A4D14}"/>
                </a:ext>
              </a:extLst>
            </p:cNvPr>
            <p:cNvSpPr/>
            <p:nvPr/>
          </p:nvSpPr>
          <p:spPr>
            <a:xfrm rot="8100000">
              <a:off x="2551150" y="5436098"/>
              <a:ext cx="137666" cy="137666"/>
            </a:xfrm>
            <a:prstGeom prst="halfFrame">
              <a:avLst>
                <a:gd name="adj1" fmla="val 11987"/>
                <a:gd name="adj2" fmla="val 109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B0C00-F342-4833-9F7D-53C79338243B}"/>
              </a:ext>
            </a:extLst>
          </p:cNvPr>
          <p:cNvSpPr txBox="1"/>
          <p:nvPr/>
        </p:nvSpPr>
        <p:spPr>
          <a:xfrm>
            <a:off x="1844784" y="2657091"/>
            <a:ext cx="3957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基于深度学习的单目深度估计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497C21A-7BA7-408C-88D3-FAFCE41A2285}"/>
              </a:ext>
            </a:extLst>
          </p:cNvPr>
          <p:cNvSpPr/>
          <p:nvPr/>
        </p:nvSpPr>
        <p:spPr>
          <a:xfrm>
            <a:off x="11120812" y="3232743"/>
            <a:ext cx="670560" cy="67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F461629-88A8-42E8-B2E4-1F9BF6DE9DB5}"/>
              </a:ext>
            </a:extLst>
          </p:cNvPr>
          <p:cNvSpPr txBox="1"/>
          <p:nvPr/>
        </p:nvSpPr>
        <p:spPr>
          <a:xfrm>
            <a:off x="11265592" y="3232743"/>
            <a:ext cx="52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&gt;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加号 42">
            <a:extLst>
              <a:ext uri="{FF2B5EF4-FFF2-40B4-BE49-F238E27FC236}">
                <a16:creationId xmlns:a16="http://schemas.microsoft.com/office/drawing/2014/main" id="{1E939C8F-E8D4-46C4-90CE-D4D7B0FB9A2E}"/>
              </a:ext>
            </a:extLst>
          </p:cNvPr>
          <p:cNvSpPr/>
          <p:nvPr/>
        </p:nvSpPr>
        <p:spPr>
          <a:xfrm>
            <a:off x="11120198" y="6146157"/>
            <a:ext cx="399327" cy="399327"/>
          </a:xfrm>
          <a:prstGeom prst="mathPlus">
            <a:avLst/>
          </a:prstGeom>
          <a:solidFill>
            <a:srgbClr val="06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4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8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" grpId="0" animBg="1"/>
          <p:bldP spid="22" grpId="0" animBg="1"/>
          <p:bldP spid="28" grpId="0" animBg="1"/>
          <p:bldP spid="35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" grpId="0" animBg="1"/>
          <p:bldP spid="22" grpId="0" animBg="1"/>
          <p:bldP spid="28" grpId="0" animBg="1"/>
          <p:bldP spid="35" grpId="0" animBg="1"/>
          <p:bldP spid="3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DA6B7A33-BEDF-4A58-A14B-AB5999F4441C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F61A2E3-CD46-4B18-B556-80FE8C6B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83" y="741342"/>
            <a:ext cx="5707875" cy="55173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D3FBEB-DD00-4EFA-A616-0FE28757EE27}"/>
              </a:ext>
            </a:extLst>
          </p:cNvPr>
          <p:cNvSpPr txBox="1"/>
          <p:nvPr/>
        </p:nvSpPr>
        <p:spPr>
          <a:xfrm>
            <a:off x="1145219" y="1003177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训练过程</a:t>
            </a:r>
          </a:p>
        </p:txBody>
      </p:sp>
    </p:spTree>
    <p:extLst>
      <p:ext uri="{BB962C8B-B14F-4D97-AF65-F5344CB8AC3E}">
        <p14:creationId xmlns:p14="http://schemas.microsoft.com/office/powerpoint/2010/main" val="63881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A16F2A1A-00BB-41A7-9E4B-A87F9939F16B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20D8502-FF04-4009-97EE-1168E5E6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60" y="436760"/>
            <a:ext cx="7380259" cy="314399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4DF3362-C3B8-4E3D-AA0E-84EABCA6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812" y="3933048"/>
            <a:ext cx="5288738" cy="22861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779AD3-2A20-4F89-8725-BEADF236F130}"/>
              </a:ext>
            </a:extLst>
          </p:cNvPr>
          <p:cNvSpPr txBox="1"/>
          <p:nvPr/>
        </p:nvSpPr>
        <p:spPr>
          <a:xfrm>
            <a:off x="990601" y="1091953"/>
            <a:ext cx="11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断点续训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00045C-9EF5-4DE5-910E-FA1BE7CB5720}"/>
              </a:ext>
            </a:extLst>
          </p:cNvPr>
          <p:cNvSpPr txBox="1"/>
          <p:nvPr/>
        </p:nvSpPr>
        <p:spPr>
          <a:xfrm>
            <a:off x="1074198" y="4065973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保存最优模型</a:t>
            </a:r>
          </a:p>
        </p:txBody>
      </p:sp>
    </p:spTree>
    <p:extLst>
      <p:ext uri="{BB962C8B-B14F-4D97-AF65-F5344CB8AC3E}">
        <p14:creationId xmlns:p14="http://schemas.microsoft.com/office/powerpoint/2010/main" val="2472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B66517A-2405-4ECC-AC8C-61EDDE69A303}"/>
              </a:ext>
            </a:extLst>
          </p:cNvPr>
          <p:cNvSpPr/>
          <p:nvPr/>
        </p:nvSpPr>
        <p:spPr>
          <a:xfrm>
            <a:off x="3815602" y="1319726"/>
            <a:ext cx="4560795" cy="45907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A9387-78D1-4E26-BAB2-80FF55A06A9B}"/>
              </a:ext>
            </a:extLst>
          </p:cNvPr>
          <p:cNvCxnSpPr>
            <a:cxnSpLocks/>
          </p:cNvCxnSpPr>
          <p:nvPr/>
        </p:nvCxnSpPr>
        <p:spPr>
          <a:xfrm>
            <a:off x="4400826" y="3615103"/>
            <a:ext cx="339034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B591A3F-89AB-4C73-9392-C973102A4F6C}"/>
              </a:ext>
            </a:extLst>
          </p:cNvPr>
          <p:cNvSpPr txBox="1"/>
          <p:nvPr/>
        </p:nvSpPr>
        <p:spPr>
          <a:xfrm>
            <a:off x="5056702" y="1754907"/>
            <a:ext cx="20785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35A77F-E5D5-43FB-8934-2C5CC1F0D5AC}"/>
              </a:ext>
            </a:extLst>
          </p:cNvPr>
          <p:cNvSpPr txBox="1"/>
          <p:nvPr/>
        </p:nvSpPr>
        <p:spPr>
          <a:xfrm>
            <a:off x="4400824" y="3790493"/>
            <a:ext cx="3390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结果展示</a:t>
            </a:r>
            <a:endParaRPr lang="zh-CN" altLang="en-US" dirty="0"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039ED81-6D73-468A-929D-EC5C9517D2E1}"/>
              </a:ext>
            </a:extLst>
          </p:cNvPr>
          <p:cNvSpPr/>
          <p:nvPr/>
        </p:nvSpPr>
        <p:spPr>
          <a:xfrm>
            <a:off x="3579032" y="11977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0E6BF6-89E9-40D5-BC8E-4DE212C0B7C6}"/>
              </a:ext>
            </a:extLst>
          </p:cNvPr>
          <p:cNvSpPr/>
          <p:nvPr/>
        </p:nvSpPr>
        <p:spPr>
          <a:xfrm>
            <a:off x="2498052" y="8421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7C8223-BCF3-4F45-9A73-A6AD551CCE78}"/>
              </a:ext>
            </a:extLst>
          </p:cNvPr>
          <p:cNvSpPr/>
          <p:nvPr/>
        </p:nvSpPr>
        <p:spPr>
          <a:xfrm>
            <a:off x="2498051" y="1754907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37EB7B6-9237-4E24-9CA9-B4E565F97403}"/>
              </a:ext>
            </a:extLst>
          </p:cNvPr>
          <p:cNvSpPr/>
          <p:nvPr/>
        </p:nvSpPr>
        <p:spPr>
          <a:xfrm>
            <a:off x="8156233" y="5118961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D3D2759-39DC-486E-9C8D-F858EAFEB148}"/>
              </a:ext>
            </a:extLst>
          </p:cNvPr>
          <p:cNvSpPr/>
          <p:nvPr/>
        </p:nvSpPr>
        <p:spPr>
          <a:xfrm>
            <a:off x="9024820" y="4344491"/>
            <a:ext cx="913467" cy="913467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083726-9DBF-45AA-9FAB-4A45EFB46A7B}"/>
              </a:ext>
            </a:extLst>
          </p:cNvPr>
          <p:cNvSpPr/>
          <p:nvPr/>
        </p:nvSpPr>
        <p:spPr>
          <a:xfrm>
            <a:off x="9659722" y="5575694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133" y="6710568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0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04FA1F6F-1E4C-4C21-B8AA-DE55DEFA3210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7EF1B4-F10B-4AD3-84BE-C998AAF40D19}"/>
              </a:ext>
            </a:extLst>
          </p:cNvPr>
          <p:cNvSpPr txBox="1"/>
          <p:nvPr/>
        </p:nvSpPr>
        <p:spPr>
          <a:xfrm>
            <a:off x="1234440" y="322488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Train_epoch</a:t>
            </a:r>
            <a:endParaRPr lang="zh-CN" altLang="en-US" sz="32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6EC31D-FB14-448D-AEBE-BD642F07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6" y="1257300"/>
            <a:ext cx="1878270" cy="14087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0C34AF-15AC-428E-BBCF-1CDA5382F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43" y="1257300"/>
            <a:ext cx="1878270" cy="140870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2AE6A83-D5ED-4E3E-BBB1-C4E98842F81B}"/>
              </a:ext>
            </a:extLst>
          </p:cNvPr>
          <p:cNvSpPr txBox="1"/>
          <p:nvPr/>
        </p:nvSpPr>
        <p:spPr>
          <a:xfrm>
            <a:off x="990601" y="2778711"/>
            <a:ext cx="165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预加载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7A8E8B-741D-43BE-9493-9AD982561683}"/>
              </a:ext>
            </a:extLst>
          </p:cNvPr>
          <p:cNvSpPr txBox="1"/>
          <p:nvPr/>
        </p:nvSpPr>
        <p:spPr>
          <a:xfrm>
            <a:off x="3710866" y="2885243"/>
            <a:ext cx="14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0D8AC3-ABFF-4438-9467-3490037AC3FF}"/>
              </a:ext>
            </a:extLst>
          </p:cNvPr>
          <p:cNvSpPr txBox="1"/>
          <p:nvPr/>
        </p:nvSpPr>
        <p:spPr>
          <a:xfrm>
            <a:off x="3968318" y="3603426"/>
            <a:ext cx="456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……</a:t>
            </a:r>
            <a:endParaRPr lang="zh-CN" altLang="en-US" sz="44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FEE5A8B-2A3D-4310-9D87-B34557117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31" y="3870109"/>
            <a:ext cx="2391792" cy="179384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162946D-317A-4AD4-9E72-703B84865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44" y="3870109"/>
            <a:ext cx="2391792" cy="179384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45DF2D7-F9C1-4FD0-91EB-E51E231159ED}"/>
              </a:ext>
            </a:extLst>
          </p:cNvPr>
          <p:cNvSpPr txBox="1"/>
          <p:nvPr/>
        </p:nvSpPr>
        <p:spPr>
          <a:xfrm>
            <a:off x="5912528" y="5948039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49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1F117E-2548-4083-ABB2-DCEBB3B854ED}"/>
              </a:ext>
            </a:extLst>
          </p:cNvPr>
          <p:cNvSpPr txBox="1"/>
          <p:nvPr/>
        </p:nvSpPr>
        <p:spPr>
          <a:xfrm>
            <a:off x="9277165" y="5923171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1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7AD1174-7E74-4CE0-A1CF-376A40FC315B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B1286-82A0-4226-9656-2E64C4395F61}"/>
              </a:ext>
            </a:extLst>
          </p:cNvPr>
          <p:cNvSpPr txBox="1"/>
          <p:nvPr/>
        </p:nvSpPr>
        <p:spPr>
          <a:xfrm>
            <a:off x="1234440" y="322488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train</a:t>
            </a:r>
            <a:endParaRPr lang="zh-CN" altLang="en-US" sz="3200" b="1" dirty="0"/>
          </a:p>
        </p:txBody>
      </p:sp>
      <p:pic>
        <p:nvPicPr>
          <p:cNvPr id="13" name="内容占位符 4">
            <a:extLst>
              <a:ext uri="{FF2B5EF4-FFF2-40B4-BE49-F238E27FC236}">
                <a16:creationId xmlns:a16="http://schemas.microsoft.com/office/drawing/2014/main" id="{7FD54FD6-2C0A-4014-8EA6-95627C45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503"/>
            <a:ext cx="3555371" cy="26665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1FD5F0-D001-4F03-A415-03F020AC6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62" y="1820196"/>
            <a:ext cx="3605515" cy="2704137"/>
          </a:xfrm>
          <a:prstGeom prst="rect">
            <a:avLst/>
          </a:prstGeom>
        </p:spPr>
      </p:pic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9A6F35D5-5B23-4552-8013-8233CCAF3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85" y="1820197"/>
            <a:ext cx="3605515" cy="2704136"/>
          </a:xfrm>
          <a:prstGeom prst="rect">
            <a:avLst/>
          </a:prstGeom>
        </p:spPr>
      </p:pic>
      <p:sp>
        <p:nvSpPr>
          <p:cNvPr id="16" name="iṥḻide">
            <a:extLst>
              <a:ext uri="{FF2B5EF4-FFF2-40B4-BE49-F238E27FC236}">
                <a16:creationId xmlns:a16="http://schemas.microsoft.com/office/drawing/2014/main" id="{20FA1AC9-A785-4FF2-90B8-5D0211B00D6E}"/>
              </a:ext>
            </a:extLst>
          </p:cNvPr>
          <p:cNvSpPr/>
          <p:nvPr/>
        </p:nvSpPr>
        <p:spPr>
          <a:xfrm flipH="1">
            <a:off x="10791825" y="4582605"/>
            <a:ext cx="1400175" cy="228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6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ṥḻide">
            <a:extLst>
              <a:ext uri="{FF2B5EF4-FFF2-40B4-BE49-F238E27FC236}">
                <a16:creationId xmlns:a16="http://schemas.microsoft.com/office/drawing/2014/main" id="{8F5F1127-3E6C-4160-8921-E44775AADEFC}"/>
              </a:ext>
            </a:extLst>
          </p:cNvPr>
          <p:cNvSpPr/>
          <p:nvPr/>
        </p:nvSpPr>
        <p:spPr>
          <a:xfrm flipH="1">
            <a:off x="10791825" y="4582605"/>
            <a:ext cx="1400175" cy="228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îŝľiḓè">
            <a:extLst>
              <a:ext uri="{FF2B5EF4-FFF2-40B4-BE49-F238E27FC236}">
                <a16:creationId xmlns:a16="http://schemas.microsoft.com/office/drawing/2014/main" id="{37A82FD3-1C5F-4B45-AA59-42B97FAB6A37}"/>
              </a:ext>
            </a:extLst>
          </p:cNvPr>
          <p:cNvSpPr txBox="1"/>
          <p:nvPr/>
        </p:nvSpPr>
        <p:spPr>
          <a:xfrm>
            <a:off x="5765797" y="3868838"/>
            <a:ext cx="2567807" cy="713767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Copy paste fonts. Choose the only option to retain text.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íšḷîḍe">
            <a:extLst>
              <a:ext uri="{FF2B5EF4-FFF2-40B4-BE49-F238E27FC236}">
                <a16:creationId xmlns:a16="http://schemas.microsoft.com/office/drawing/2014/main" id="{12D14544-0579-49E1-9FF4-D5E5FF174982}"/>
              </a:ext>
            </a:extLst>
          </p:cNvPr>
          <p:cNvSpPr/>
          <p:nvPr/>
        </p:nvSpPr>
        <p:spPr>
          <a:xfrm>
            <a:off x="5765797" y="3083672"/>
            <a:ext cx="2154436" cy="430887"/>
          </a:xfrm>
          <a:prstGeom prst="rect">
            <a:avLst/>
          </a:prstGeom>
        </p:spPr>
        <p:txBody>
          <a:bodyPr wrap="square" lIns="91440" tIns="45720" rIns="91440" bIns="45720"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î$ḻïḋê">
            <a:extLst>
              <a:ext uri="{FF2B5EF4-FFF2-40B4-BE49-F238E27FC236}">
                <a16:creationId xmlns:a16="http://schemas.microsoft.com/office/drawing/2014/main" id="{AD4AB3CC-F4DC-4FA6-99ED-E5D427EFFC1D}"/>
              </a:ext>
            </a:extLst>
          </p:cNvPr>
          <p:cNvSpPr/>
          <p:nvPr/>
        </p:nvSpPr>
        <p:spPr>
          <a:xfrm>
            <a:off x="5765797" y="3668839"/>
            <a:ext cx="256780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F65FAC-C0B0-466A-9DD6-DF1E06075D05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EC7CD7-3A3C-42E2-9975-2CC16C184152}"/>
              </a:ext>
            </a:extLst>
          </p:cNvPr>
          <p:cNvSpPr txBox="1"/>
          <p:nvPr/>
        </p:nvSpPr>
        <p:spPr>
          <a:xfrm>
            <a:off x="1234440" y="322488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cs typeface="+mn-ea"/>
                <a:sym typeface="+mn-lt"/>
              </a:rPr>
              <a:t>测试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EC5924-7251-4B72-8552-C314AD15F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33"/>
            <a:ext cx="3202619" cy="2401964"/>
          </a:xfrm>
          <a:prstGeom prst="rect">
            <a:avLst/>
          </a:prstGeom>
        </p:spPr>
      </p:pic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D66DAC4F-2B4E-452A-A6A2-A022F1DE6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15" y="2071115"/>
            <a:ext cx="3202619" cy="24019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C56030-3658-45CC-899B-2677A7E7D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16" y="2071115"/>
            <a:ext cx="3202619" cy="24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7B7DEBF-ECAF-4991-B782-0C22A807AF11}"/>
              </a:ext>
            </a:extLst>
          </p:cNvPr>
          <p:cNvSpPr/>
          <p:nvPr/>
        </p:nvSpPr>
        <p:spPr>
          <a:xfrm>
            <a:off x="4375230" y="0"/>
            <a:ext cx="3541854" cy="6858000"/>
          </a:xfrm>
          <a:prstGeom prst="rect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FBF41F-32DF-472F-9A1A-080443389615}"/>
              </a:ext>
            </a:extLst>
          </p:cNvPr>
          <p:cNvSpPr/>
          <p:nvPr/>
        </p:nvSpPr>
        <p:spPr>
          <a:xfrm>
            <a:off x="1360970" y="1418030"/>
            <a:ext cx="101895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51538E-0C30-4E2B-8888-2CD8705B619A}"/>
              </a:ext>
            </a:extLst>
          </p:cNvPr>
          <p:cNvGrpSpPr/>
          <p:nvPr/>
        </p:nvGrpSpPr>
        <p:grpSpPr>
          <a:xfrm rot="5400000">
            <a:off x="131340" y="3232743"/>
            <a:ext cx="960698" cy="219918"/>
            <a:chOff x="2471004" y="5952282"/>
            <a:chExt cx="960698" cy="21991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C8AA8D-5723-40FA-B78D-ACAE058B7137}"/>
                </a:ext>
              </a:extLst>
            </p:cNvPr>
            <p:cNvSpPr/>
            <p:nvPr/>
          </p:nvSpPr>
          <p:spPr>
            <a:xfrm>
              <a:off x="2471004" y="5952282"/>
              <a:ext cx="219918" cy="219918"/>
            </a:xfrm>
            <a:prstGeom prst="ellipse">
              <a:avLst/>
            </a:prstGeom>
            <a:solidFill>
              <a:srgbClr val="062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03D9042-5EB4-4373-B419-11DBC9F5E53B}"/>
                </a:ext>
              </a:extLst>
            </p:cNvPr>
            <p:cNvSpPr/>
            <p:nvPr/>
          </p:nvSpPr>
          <p:spPr>
            <a:xfrm>
              <a:off x="2841394" y="5952282"/>
              <a:ext cx="219918" cy="219918"/>
            </a:xfrm>
            <a:prstGeom prst="ellipse">
              <a:avLst/>
            </a:prstGeom>
            <a:solidFill>
              <a:srgbClr val="062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1EBF23-743A-44B5-871B-9B3E6DBBAB1F}"/>
                </a:ext>
              </a:extLst>
            </p:cNvPr>
            <p:cNvSpPr/>
            <p:nvPr/>
          </p:nvSpPr>
          <p:spPr>
            <a:xfrm>
              <a:off x="3211784" y="5952282"/>
              <a:ext cx="219918" cy="219918"/>
            </a:xfrm>
            <a:prstGeom prst="ellipse">
              <a:avLst/>
            </a:prstGeom>
            <a:solidFill>
              <a:srgbClr val="062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AA0EDD7-5A49-426F-B5B2-72261FE4D538}"/>
              </a:ext>
            </a:extLst>
          </p:cNvPr>
          <p:cNvCxnSpPr>
            <a:cxnSpLocks/>
          </p:cNvCxnSpPr>
          <p:nvPr/>
        </p:nvCxnSpPr>
        <p:spPr>
          <a:xfrm>
            <a:off x="2098946" y="2069809"/>
            <a:ext cx="538994" cy="0"/>
          </a:xfrm>
          <a:prstGeom prst="line">
            <a:avLst/>
          </a:prstGeom>
          <a:ln>
            <a:solidFill>
              <a:srgbClr val="08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加号 18">
            <a:extLst>
              <a:ext uri="{FF2B5EF4-FFF2-40B4-BE49-F238E27FC236}">
                <a16:creationId xmlns:a16="http://schemas.microsoft.com/office/drawing/2014/main" id="{8061A5F8-EAC2-4328-AB66-E24B87B62C5A}"/>
              </a:ext>
            </a:extLst>
          </p:cNvPr>
          <p:cNvSpPr/>
          <p:nvPr/>
        </p:nvSpPr>
        <p:spPr>
          <a:xfrm>
            <a:off x="318304" y="6146157"/>
            <a:ext cx="399327" cy="399327"/>
          </a:xfrm>
          <a:prstGeom prst="mathPlus">
            <a:avLst/>
          </a:prstGeom>
          <a:solidFill>
            <a:srgbClr val="06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2DD85B-10FF-40E3-94BE-6937D628EDFC}"/>
              </a:ext>
            </a:extLst>
          </p:cNvPr>
          <p:cNvCxnSpPr>
            <a:cxnSpLocks/>
          </p:cNvCxnSpPr>
          <p:nvPr/>
        </p:nvCxnSpPr>
        <p:spPr>
          <a:xfrm>
            <a:off x="4549461" y="2065943"/>
            <a:ext cx="623490" cy="0"/>
          </a:xfrm>
          <a:prstGeom prst="line">
            <a:avLst/>
          </a:prstGeom>
          <a:ln>
            <a:solidFill>
              <a:srgbClr val="08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3C1CA15-6A00-4746-B02B-860128CE1301}"/>
              </a:ext>
            </a:extLst>
          </p:cNvPr>
          <p:cNvSpPr txBox="1"/>
          <p:nvPr/>
        </p:nvSpPr>
        <p:spPr>
          <a:xfrm>
            <a:off x="2753688" y="1885143"/>
            <a:ext cx="1795773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BUSINESS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0AFC68-A050-458D-A74C-C2D5735C6DDC}"/>
              </a:ext>
            </a:extLst>
          </p:cNvPr>
          <p:cNvSpPr>
            <a:spLocks noChangeAspect="1"/>
          </p:cNvSpPr>
          <p:nvPr/>
        </p:nvSpPr>
        <p:spPr>
          <a:xfrm>
            <a:off x="6121744" y="1897971"/>
            <a:ext cx="4664070" cy="310938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5" name="Group 1572">
            <a:extLst>
              <a:ext uri="{FF2B5EF4-FFF2-40B4-BE49-F238E27FC236}">
                <a16:creationId xmlns:a16="http://schemas.microsoft.com/office/drawing/2014/main" id="{49988BFF-5DD3-4E28-B74B-CA51920FDA32}"/>
              </a:ext>
            </a:extLst>
          </p:cNvPr>
          <p:cNvGrpSpPr/>
          <p:nvPr/>
        </p:nvGrpSpPr>
        <p:grpSpPr>
          <a:xfrm>
            <a:off x="852056" y="525267"/>
            <a:ext cx="200890" cy="100888"/>
            <a:chOff x="852056" y="525267"/>
            <a:chExt cx="200890" cy="100888"/>
          </a:xfrm>
          <a:solidFill>
            <a:srgbClr val="437F7F"/>
          </a:solidFill>
        </p:grpSpPr>
        <p:cxnSp>
          <p:nvCxnSpPr>
            <p:cNvPr id="16" name="Straight Connector 491">
              <a:extLst>
                <a:ext uri="{FF2B5EF4-FFF2-40B4-BE49-F238E27FC236}">
                  <a16:creationId xmlns:a16="http://schemas.microsoft.com/office/drawing/2014/main" id="{5C9A8013-BBF1-4B2E-B0B6-A1DDF5E0EA03}"/>
                </a:ext>
              </a:extLst>
            </p:cNvPr>
            <p:cNvCxnSpPr/>
            <p:nvPr/>
          </p:nvCxnSpPr>
          <p:spPr>
            <a:xfrm>
              <a:off x="852056" y="575711"/>
              <a:ext cx="200890" cy="0"/>
            </a:xfrm>
            <a:prstGeom prst="line">
              <a:avLst/>
            </a:prstGeom>
            <a:grpFill/>
            <a:ln w="22225">
              <a:solidFill>
                <a:srgbClr val="43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565">
              <a:extLst>
                <a:ext uri="{FF2B5EF4-FFF2-40B4-BE49-F238E27FC236}">
                  <a16:creationId xmlns:a16="http://schemas.microsoft.com/office/drawing/2014/main" id="{8DCB860C-7759-404B-BF16-5B4FB2B9CB1F}"/>
                </a:ext>
              </a:extLst>
            </p:cNvPr>
            <p:cNvCxnSpPr/>
            <p:nvPr/>
          </p:nvCxnSpPr>
          <p:spPr>
            <a:xfrm>
              <a:off x="852056" y="525267"/>
              <a:ext cx="200890" cy="0"/>
            </a:xfrm>
            <a:prstGeom prst="line">
              <a:avLst/>
            </a:prstGeom>
            <a:grpFill/>
            <a:ln w="22225">
              <a:solidFill>
                <a:srgbClr val="43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92">
              <a:extLst>
                <a:ext uri="{FF2B5EF4-FFF2-40B4-BE49-F238E27FC236}">
                  <a16:creationId xmlns:a16="http://schemas.microsoft.com/office/drawing/2014/main" id="{4C952D61-9A36-4B35-B4B3-C386A39FD7B7}"/>
                </a:ext>
              </a:extLst>
            </p:cNvPr>
            <p:cNvCxnSpPr/>
            <p:nvPr/>
          </p:nvCxnSpPr>
          <p:spPr>
            <a:xfrm>
              <a:off x="852056" y="626155"/>
              <a:ext cx="200890" cy="0"/>
            </a:xfrm>
            <a:prstGeom prst="line">
              <a:avLst/>
            </a:prstGeom>
            <a:grpFill/>
            <a:ln w="22225">
              <a:solidFill>
                <a:srgbClr val="43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500">
            <a:extLst>
              <a:ext uri="{FF2B5EF4-FFF2-40B4-BE49-F238E27FC236}">
                <a16:creationId xmlns:a16="http://schemas.microsoft.com/office/drawing/2014/main" id="{693E52C6-FE15-4801-8DCA-3B5584AB2122}"/>
              </a:ext>
            </a:extLst>
          </p:cNvPr>
          <p:cNvSpPr/>
          <p:nvPr/>
        </p:nvSpPr>
        <p:spPr>
          <a:xfrm>
            <a:off x="9776786" y="447054"/>
            <a:ext cx="1937232" cy="257314"/>
          </a:xfrm>
          <a:prstGeom prst="roundRect">
            <a:avLst>
              <a:gd name="adj" fmla="val 50000"/>
            </a:avLst>
          </a:prstGeom>
          <a:solidFill>
            <a:srgbClr val="437F7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3" name="Group 1561">
            <a:extLst>
              <a:ext uri="{FF2B5EF4-FFF2-40B4-BE49-F238E27FC236}">
                <a16:creationId xmlns:a16="http://schemas.microsoft.com/office/drawing/2014/main" id="{C7822F76-29B0-49C0-AF85-FFBCC2BC9BB5}"/>
              </a:ext>
            </a:extLst>
          </p:cNvPr>
          <p:cNvGrpSpPr/>
          <p:nvPr/>
        </p:nvGrpSpPr>
        <p:grpSpPr>
          <a:xfrm>
            <a:off x="11464370" y="504182"/>
            <a:ext cx="142627" cy="143058"/>
            <a:chOff x="4000500" y="4370388"/>
            <a:chExt cx="525462" cy="527050"/>
          </a:xfrm>
        </p:grpSpPr>
        <p:sp>
          <p:nvSpPr>
            <p:cNvPr id="26" name="Freeform 461">
              <a:extLst>
                <a:ext uri="{FF2B5EF4-FFF2-40B4-BE49-F238E27FC236}">
                  <a16:creationId xmlns:a16="http://schemas.microsoft.com/office/drawing/2014/main" id="{F94091CD-A827-4726-8972-0236BAF37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500" y="4370388"/>
              <a:ext cx="406400" cy="406400"/>
            </a:xfrm>
            <a:custGeom>
              <a:avLst/>
              <a:gdLst>
                <a:gd name="T0" fmla="*/ 78 w 156"/>
                <a:gd name="T1" fmla="*/ 156 h 156"/>
                <a:gd name="T2" fmla="*/ 0 w 156"/>
                <a:gd name="T3" fmla="*/ 78 h 156"/>
                <a:gd name="T4" fmla="*/ 78 w 156"/>
                <a:gd name="T5" fmla="*/ 0 h 156"/>
                <a:gd name="T6" fmla="*/ 156 w 156"/>
                <a:gd name="T7" fmla="*/ 78 h 156"/>
                <a:gd name="T8" fmla="*/ 78 w 156"/>
                <a:gd name="T9" fmla="*/ 156 h 156"/>
                <a:gd name="T10" fmla="*/ 78 w 156"/>
                <a:gd name="T11" fmla="*/ 17 h 156"/>
                <a:gd name="T12" fmla="*/ 17 w 156"/>
                <a:gd name="T13" fmla="*/ 78 h 156"/>
                <a:gd name="T14" fmla="*/ 78 w 156"/>
                <a:gd name="T15" fmla="*/ 139 h 156"/>
                <a:gd name="T16" fmla="*/ 140 w 156"/>
                <a:gd name="T17" fmla="*/ 78 h 156"/>
                <a:gd name="T18" fmla="*/ 78 w 156"/>
                <a:gd name="T19" fmla="*/ 1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1" y="0"/>
                    <a:pt x="156" y="35"/>
                    <a:pt x="156" y="78"/>
                  </a:cubicBezTo>
                  <a:cubicBezTo>
                    <a:pt x="156" y="121"/>
                    <a:pt x="121" y="156"/>
                    <a:pt x="78" y="156"/>
                  </a:cubicBezTo>
                  <a:close/>
                  <a:moveTo>
                    <a:pt x="78" y="17"/>
                  </a:moveTo>
                  <a:cubicBezTo>
                    <a:pt x="45" y="17"/>
                    <a:pt x="17" y="44"/>
                    <a:pt x="17" y="78"/>
                  </a:cubicBezTo>
                  <a:cubicBezTo>
                    <a:pt x="17" y="112"/>
                    <a:pt x="45" y="139"/>
                    <a:pt x="78" y="139"/>
                  </a:cubicBezTo>
                  <a:cubicBezTo>
                    <a:pt x="112" y="139"/>
                    <a:pt x="140" y="112"/>
                    <a:pt x="140" y="78"/>
                  </a:cubicBezTo>
                  <a:cubicBezTo>
                    <a:pt x="140" y="44"/>
                    <a:pt x="112" y="17"/>
                    <a:pt x="78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Freeform 462">
              <a:extLst>
                <a:ext uri="{FF2B5EF4-FFF2-40B4-BE49-F238E27FC236}">
                  <a16:creationId xmlns:a16="http://schemas.microsoft.com/office/drawing/2014/main" id="{6AD070D2-0E6D-4192-9415-E30B5882D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4686300"/>
              <a:ext cx="207962" cy="211138"/>
            </a:xfrm>
            <a:custGeom>
              <a:avLst/>
              <a:gdLst>
                <a:gd name="T0" fmla="*/ 111 w 131"/>
                <a:gd name="T1" fmla="*/ 133 h 133"/>
                <a:gd name="T2" fmla="*/ 0 w 131"/>
                <a:gd name="T3" fmla="*/ 20 h 133"/>
                <a:gd name="T4" fmla="*/ 20 w 131"/>
                <a:gd name="T5" fmla="*/ 0 h 133"/>
                <a:gd name="T6" fmla="*/ 131 w 131"/>
                <a:gd name="T7" fmla="*/ 113 h 133"/>
                <a:gd name="T8" fmla="*/ 111 w 13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3">
                  <a:moveTo>
                    <a:pt x="111" y="133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131" y="113"/>
                  </a:lnTo>
                  <a:lnTo>
                    <a:pt x="111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8" name="Freeform 505">
            <a:extLst>
              <a:ext uri="{FF2B5EF4-FFF2-40B4-BE49-F238E27FC236}">
                <a16:creationId xmlns:a16="http://schemas.microsoft.com/office/drawing/2014/main" id="{1ED971AD-4C51-40BB-BF22-0FF4FF4B3321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1369524" y="454312"/>
            <a:ext cx="155918" cy="287150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437F7F"/>
          </a:solidFill>
          <a:ln>
            <a:solidFill>
              <a:srgbClr val="437F7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cs typeface="+mn-ea"/>
              <a:sym typeface="+mn-lt"/>
            </a:endParaRPr>
          </a:p>
        </p:txBody>
      </p:sp>
      <p:sp>
        <p:nvSpPr>
          <p:cNvPr id="34" name="Oval 1576">
            <a:extLst>
              <a:ext uri="{FF2B5EF4-FFF2-40B4-BE49-F238E27FC236}">
                <a16:creationId xmlns:a16="http://schemas.microsoft.com/office/drawing/2014/main" id="{44293A66-59BB-4ADC-8AC8-DEB4895DF68E}"/>
              </a:ext>
            </a:extLst>
          </p:cNvPr>
          <p:cNvSpPr/>
          <p:nvPr/>
        </p:nvSpPr>
        <p:spPr>
          <a:xfrm>
            <a:off x="8396554" y="493760"/>
            <a:ext cx="71903" cy="71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Rounded Rectangle 1569">
            <a:extLst>
              <a:ext uri="{FF2B5EF4-FFF2-40B4-BE49-F238E27FC236}">
                <a16:creationId xmlns:a16="http://schemas.microsoft.com/office/drawing/2014/main" id="{B2DB68D4-163C-4827-9E45-F373B12877CA}"/>
              </a:ext>
            </a:extLst>
          </p:cNvPr>
          <p:cNvSpPr/>
          <p:nvPr/>
        </p:nvSpPr>
        <p:spPr>
          <a:xfrm>
            <a:off x="2571182" y="4644516"/>
            <a:ext cx="2029692" cy="42135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143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36" name="Group 1772">
            <a:extLst>
              <a:ext uri="{FF2B5EF4-FFF2-40B4-BE49-F238E27FC236}">
                <a16:creationId xmlns:a16="http://schemas.microsoft.com/office/drawing/2014/main" id="{186F6443-ED12-4250-85C5-6B46C2416031}"/>
              </a:ext>
            </a:extLst>
          </p:cNvPr>
          <p:cNvGrpSpPr/>
          <p:nvPr/>
        </p:nvGrpSpPr>
        <p:grpSpPr>
          <a:xfrm>
            <a:off x="2979398" y="4728237"/>
            <a:ext cx="1213260" cy="253916"/>
            <a:chOff x="1475556" y="5376158"/>
            <a:chExt cx="1213260" cy="253916"/>
          </a:xfrm>
        </p:grpSpPr>
        <p:sp>
          <p:nvSpPr>
            <p:cNvPr id="37" name="TextBox 1577">
              <a:extLst>
                <a:ext uri="{FF2B5EF4-FFF2-40B4-BE49-F238E27FC236}">
                  <a16:creationId xmlns:a16="http://schemas.microsoft.com/office/drawing/2014/main" id="{2EBA4E63-C7B0-4DAF-A46D-8752AC173D84}"/>
                </a:ext>
              </a:extLst>
            </p:cNvPr>
            <p:cNvSpPr txBox="1"/>
            <p:nvPr/>
          </p:nvSpPr>
          <p:spPr>
            <a:xfrm>
              <a:off x="1475556" y="5376158"/>
              <a:ext cx="9781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cs typeface="+mn-ea"/>
                  <a:sym typeface="+mn-lt"/>
                </a:rPr>
                <a:t>START HERE</a:t>
              </a:r>
            </a:p>
          </p:txBody>
        </p:sp>
        <p:sp>
          <p:nvSpPr>
            <p:cNvPr id="38" name="Half Frame 1578">
              <a:extLst>
                <a:ext uri="{FF2B5EF4-FFF2-40B4-BE49-F238E27FC236}">
                  <a16:creationId xmlns:a16="http://schemas.microsoft.com/office/drawing/2014/main" id="{F2DB4D25-A8CF-42B4-A64E-D944086A4D14}"/>
                </a:ext>
              </a:extLst>
            </p:cNvPr>
            <p:cNvSpPr/>
            <p:nvPr/>
          </p:nvSpPr>
          <p:spPr>
            <a:xfrm rot="8100000">
              <a:off x="2551150" y="5436098"/>
              <a:ext cx="137666" cy="137666"/>
            </a:xfrm>
            <a:prstGeom prst="halfFrame">
              <a:avLst>
                <a:gd name="adj1" fmla="val 11987"/>
                <a:gd name="adj2" fmla="val 109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B0C00-F342-4833-9F7D-53C79338243B}"/>
              </a:ext>
            </a:extLst>
          </p:cNvPr>
          <p:cNvSpPr txBox="1"/>
          <p:nvPr/>
        </p:nvSpPr>
        <p:spPr>
          <a:xfrm>
            <a:off x="1771772" y="2802162"/>
            <a:ext cx="392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谢谢大家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497C21A-7BA7-408C-88D3-FAFCE41A2285}"/>
              </a:ext>
            </a:extLst>
          </p:cNvPr>
          <p:cNvSpPr/>
          <p:nvPr/>
        </p:nvSpPr>
        <p:spPr>
          <a:xfrm>
            <a:off x="11120812" y="3232743"/>
            <a:ext cx="670560" cy="67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F461629-88A8-42E8-B2E4-1F9BF6DE9DB5}"/>
              </a:ext>
            </a:extLst>
          </p:cNvPr>
          <p:cNvSpPr txBox="1"/>
          <p:nvPr/>
        </p:nvSpPr>
        <p:spPr>
          <a:xfrm>
            <a:off x="11265592" y="3232743"/>
            <a:ext cx="52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&gt;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加号 42">
            <a:extLst>
              <a:ext uri="{FF2B5EF4-FFF2-40B4-BE49-F238E27FC236}">
                <a16:creationId xmlns:a16="http://schemas.microsoft.com/office/drawing/2014/main" id="{1E939C8F-E8D4-46C4-90CE-D4D7B0FB9A2E}"/>
              </a:ext>
            </a:extLst>
          </p:cNvPr>
          <p:cNvSpPr/>
          <p:nvPr/>
        </p:nvSpPr>
        <p:spPr>
          <a:xfrm>
            <a:off x="11120198" y="6146157"/>
            <a:ext cx="399327" cy="399327"/>
          </a:xfrm>
          <a:prstGeom prst="mathPlus">
            <a:avLst/>
          </a:prstGeom>
          <a:solidFill>
            <a:srgbClr val="06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8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" grpId="0" animBg="1"/>
          <p:bldP spid="22" grpId="0" animBg="1"/>
          <p:bldP spid="28" grpId="0" animBg="1"/>
          <p:bldP spid="35" grpId="0" animBg="1"/>
          <p:bldP spid="39" grpId="0"/>
        </p:bldLst>
      </p:timing>
    </mc:Choice>
    <mc:Fallback xmlns:a14="http://schemas.microsoft.com/office/drawing/2010/main" xmlns:a16="http://schemas.microsoft.com/office/drawing/2014/main"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" grpId="0" animBg="1"/>
          <p:bldP spid="22" grpId="0" animBg="1"/>
          <p:bldP spid="28" grpId="0" animBg="1"/>
          <p:bldP spid="29" grpId="0"/>
          <p:bldP spid="35" grpId="0" animBg="1"/>
          <p:bldP spid="39" grpId="0"/>
          <p:bldP spid="4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A1B768C-0B4B-4499-B2E1-E58E90F2A782}"/>
              </a:ext>
            </a:extLst>
          </p:cNvPr>
          <p:cNvSpPr/>
          <p:nvPr/>
        </p:nvSpPr>
        <p:spPr>
          <a:xfrm>
            <a:off x="1781908" y="-1805354"/>
            <a:ext cx="9941169" cy="994116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85EDC97-9164-4FFD-A954-B01D50A5DCBE}"/>
              </a:ext>
            </a:extLst>
          </p:cNvPr>
          <p:cNvSpPr/>
          <p:nvPr/>
        </p:nvSpPr>
        <p:spPr>
          <a:xfrm>
            <a:off x="10914184" y="609600"/>
            <a:ext cx="2555631" cy="2555631"/>
          </a:xfrm>
          <a:prstGeom prst="ellipse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9C31B30-2689-4221-8F4F-F77E6A0BC645}"/>
              </a:ext>
            </a:extLst>
          </p:cNvPr>
          <p:cNvSpPr/>
          <p:nvPr/>
        </p:nvSpPr>
        <p:spPr>
          <a:xfrm>
            <a:off x="815426" y="879229"/>
            <a:ext cx="5099539" cy="5099539"/>
          </a:xfrm>
          <a:prstGeom prst="ellipse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1F02BF7-D150-48BC-BB8A-1D9DB60CE358}"/>
              </a:ext>
            </a:extLst>
          </p:cNvPr>
          <p:cNvSpPr/>
          <p:nvPr/>
        </p:nvSpPr>
        <p:spPr>
          <a:xfrm>
            <a:off x="6793984" y="1799613"/>
            <a:ext cx="501274" cy="501274"/>
          </a:xfrm>
          <a:prstGeom prst="ellipse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pic>
        <p:nvPicPr>
          <p:cNvPr id="11" name="图片 10" descr="图片包含 室内, 墙壁, 就坐&#10;&#10;描述已自动生成">
            <a:extLst>
              <a:ext uri="{FF2B5EF4-FFF2-40B4-BE49-F238E27FC236}">
                <a16:creationId xmlns:a16="http://schemas.microsoft.com/office/drawing/2014/main" id="{728B9C6B-DFF8-4429-95ED-51E0B7220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819" y="1607231"/>
            <a:ext cx="3643536" cy="3643536"/>
          </a:xfrm>
          <a:prstGeom prst="ellipse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2E8539B-D339-49CE-B9D7-090130502B8E}"/>
              </a:ext>
            </a:extLst>
          </p:cNvPr>
          <p:cNvSpPr txBox="1"/>
          <p:nvPr/>
        </p:nvSpPr>
        <p:spPr>
          <a:xfrm>
            <a:off x="2131847" y="2491478"/>
            <a:ext cx="2078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979D77-3B3C-4631-9827-B448B67E6F0F}"/>
              </a:ext>
            </a:extLst>
          </p:cNvPr>
          <p:cNvSpPr txBox="1"/>
          <p:nvPr/>
        </p:nvSpPr>
        <p:spPr>
          <a:xfrm>
            <a:off x="2075040" y="3768584"/>
            <a:ext cx="230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E1D62A-BC38-4D91-8AF4-69949D0B2428}"/>
              </a:ext>
            </a:extLst>
          </p:cNvPr>
          <p:cNvGrpSpPr/>
          <p:nvPr/>
        </p:nvGrpSpPr>
        <p:grpSpPr>
          <a:xfrm>
            <a:off x="6682576" y="2630373"/>
            <a:ext cx="3493709" cy="2620393"/>
            <a:chOff x="6509714" y="3436596"/>
            <a:chExt cx="7251700" cy="241458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752FF06-F532-4076-989F-CDC6FE320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714" y="3436596"/>
              <a:ext cx="72517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F5E7D5B-919E-4CD4-B366-1E61822CE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714" y="4241459"/>
              <a:ext cx="72517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45F766B-C460-422D-94D8-EE034AEDA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714" y="5046321"/>
              <a:ext cx="72517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F6FC2E2-CA05-492C-AFC6-ADB2571A1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714" y="5851184"/>
              <a:ext cx="72517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C7430A6A-A4C5-4512-BE1B-E6DAD134979A}"/>
              </a:ext>
            </a:extLst>
          </p:cNvPr>
          <p:cNvSpPr txBox="1"/>
          <p:nvPr/>
        </p:nvSpPr>
        <p:spPr>
          <a:xfrm>
            <a:off x="7468259" y="1825512"/>
            <a:ext cx="264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数据集简介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F401B0F-565E-499C-B9A9-6E600150DA88}"/>
              </a:ext>
            </a:extLst>
          </p:cNvPr>
          <p:cNvSpPr/>
          <p:nvPr/>
        </p:nvSpPr>
        <p:spPr>
          <a:xfrm>
            <a:off x="6793984" y="2818239"/>
            <a:ext cx="501274" cy="501274"/>
          </a:xfrm>
          <a:prstGeom prst="ellipse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C30E3C-3850-4263-9F11-4BB2A6262821}"/>
              </a:ext>
            </a:extLst>
          </p:cNvPr>
          <p:cNvSpPr txBox="1"/>
          <p:nvPr/>
        </p:nvSpPr>
        <p:spPr>
          <a:xfrm>
            <a:off x="7468259" y="2844138"/>
            <a:ext cx="294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2.</a:t>
            </a:r>
            <a:r>
              <a:rPr lang="en-US" altLang="zh-CN" sz="28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FCRN</a:t>
            </a:r>
            <a:r>
              <a:rPr lang="zh-CN" altLang="en-US" sz="28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模型介绍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6D1E99F-3045-40DC-A2A5-D9914F1E1573}"/>
              </a:ext>
            </a:extLst>
          </p:cNvPr>
          <p:cNvSpPr/>
          <p:nvPr/>
        </p:nvSpPr>
        <p:spPr>
          <a:xfrm>
            <a:off x="6793984" y="3635031"/>
            <a:ext cx="501274" cy="501274"/>
          </a:xfrm>
          <a:prstGeom prst="ellipse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1AF512-6558-413B-A53A-4A170CCC3F27}"/>
              </a:ext>
            </a:extLst>
          </p:cNvPr>
          <p:cNvSpPr txBox="1"/>
          <p:nvPr/>
        </p:nvSpPr>
        <p:spPr>
          <a:xfrm>
            <a:off x="7468259" y="3660930"/>
            <a:ext cx="336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深度估计代码介绍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64CEBC3-09B7-4E57-B4E0-1332058E0256}"/>
              </a:ext>
            </a:extLst>
          </p:cNvPr>
          <p:cNvSpPr/>
          <p:nvPr/>
        </p:nvSpPr>
        <p:spPr>
          <a:xfrm>
            <a:off x="6793984" y="4544554"/>
            <a:ext cx="501274" cy="501274"/>
          </a:xfrm>
          <a:prstGeom prst="ellipse">
            <a:avLst/>
          </a:prstGeom>
          <a:solidFill>
            <a:srgbClr val="437F7F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7E7396-85A9-4E6F-8138-E5B0EA10F53B}"/>
              </a:ext>
            </a:extLst>
          </p:cNvPr>
          <p:cNvSpPr txBox="1"/>
          <p:nvPr/>
        </p:nvSpPr>
        <p:spPr>
          <a:xfrm>
            <a:off x="7468259" y="4570453"/>
            <a:ext cx="264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结果展示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/>
      <p:bldP spid="28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B66517A-2405-4ECC-AC8C-61EDDE69A303}"/>
              </a:ext>
            </a:extLst>
          </p:cNvPr>
          <p:cNvSpPr/>
          <p:nvPr/>
        </p:nvSpPr>
        <p:spPr>
          <a:xfrm>
            <a:off x="3815602" y="1319726"/>
            <a:ext cx="4560795" cy="45907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A9387-78D1-4E26-BAB2-80FF55A06A9B}"/>
              </a:ext>
            </a:extLst>
          </p:cNvPr>
          <p:cNvCxnSpPr>
            <a:cxnSpLocks/>
          </p:cNvCxnSpPr>
          <p:nvPr/>
        </p:nvCxnSpPr>
        <p:spPr>
          <a:xfrm>
            <a:off x="4400826" y="3615103"/>
            <a:ext cx="339034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B591A3F-89AB-4C73-9392-C973102A4F6C}"/>
              </a:ext>
            </a:extLst>
          </p:cNvPr>
          <p:cNvSpPr txBox="1"/>
          <p:nvPr/>
        </p:nvSpPr>
        <p:spPr>
          <a:xfrm>
            <a:off x="5056702" y="1754907"/>
            <a:ext cx="20785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35A77F-E5D5-43FB-8934-2C5CC1F0D5AC}"/>
              </a:ext>
            </a:extLst>
          </p:cNvPr>
          <p:cNvSpPr txBox="1"/>
          <p:nvPr/>
        </p:nvSpPr>
        <p:spPr>
          <a:xfrm>
            <a:off x="4136162" y="3785561"/>
            <a:ext cx="4033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宋体" panose="02010600030101010101" pitchFamily="2" charset="-122"/>
                <a:ea typeface="宋体" panose="02010600030101010101" pitchFamily="2" charset="-122"/>
              </a:rPr>
              <a:t>数据集简介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039ED81-6D73-468A-929D-EC5C9517D2E1}"/>
              </a:ext>
            </a:extLst>
          </p:cNvPr>
          <p:cNvSpPr/>
          <p:nvPr/>
        </p:nvSpPr>
        <p:spPr>
          <a:xfrm>
            <a:off x="3579032" y="11977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0E6BF6-89E9-40D5-BC8E-4DE212C0B7C6}"/>
              </a:ext>
            </a:extLst>
          </p:cNvPr>
          <p:cNvSpPr/>
          <p:nvPr/>
        </p:nvSpPr>
        <p:spPr>
          <a:xfrm>
            <a:off x="2498052" y="8421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7C8223-BCF3-4F45-9A73-A6AD551CCE78}"/>
              </a:ext>
            </a:extLst>
          </p:cNvPr>
          <p:cNvSpPr/>
          <p:nvPr/>
        </p:nvSpPr>
        <p:spPr>
          <a:xfrm>
            <a:off x="2498051" y="1754907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37EB7B6-9237-4E24-9CA9-B4E565F97403}"/>
              </a:ext>
            </a:extLst>
          </p:cNvPr>
          <p:cNvSpPr/>
          <p:nvPr/>
        </p:nvSpPr>
        <p:spPr>
          <a:xfrm>
            <a:off x="8156233" y="5118961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D3D2759-39DC-486E-9C8D-F858EAFEB148}"/>
              </a:ext>
            </a:extLst>
          </p:cNvPr>
          <p:cNvSpPr/>
          <p:nvPr/>
        </p:nvSpPr>
        <p:spPr>
          <a:xfrm>
            <a:off x="9024820" y="4344491"/>
            <a:ext cx="913467" cy="913467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083726-9DBF-45AA-9FAB-4A45EFB46A7B}"/>
              </a:ext>
            </a:extLst>
          </p:cNvPr>
          <p:cNvSpPr/>
          <p:nvPr/>
        </p:nvSpPr>
        <p:spPr>
          <a:xfrm>
            <a:off x="9659722" y="5575694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4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sḻiďe">
            <a:extLst>
              <a:ext uri="{FF2B5EF4-FFF2-40B4-BE49-F238E27FC236}">
                <a16:creationId xmlns:a16="http://schemas.microsoft.com/office/drawing/2014/main" id="{315A9610-5A51-4480-A34D-95EF03379970}"/>
              </a:ext>
            </a:extLst>
          </p:cNvPr>
          <p:cNvGrpSpPr/>
          <p:nvPr/>
        </p:nvGrpSpPr>
        <p:grpSpPr>
          <a:xfrm>
            <a:off x="2154508" y="3383218"/>
            <a:ext cx="1709245" cy="1175813"/>
            <a:chOff x="3422324" y="2943382"/>
            <a:chExt cx="1709245" cy="1175813"/>
          </a:xfrm>
        </p:grpSpPr>
        <p:sp>
          <p:nvSpPr>
            <p:cNvPr id="9" name="iŝlîḋe">
              <a:extLst>
                <a:ext uri="{FF2B5EF4-FFF2-40B4-BE49-F238E27FC236}">
                  <a16:creationId xmlns:a16="http://schemas.microsoft.com/office/drawing/2014/main" id="{0EA51147-D7D1-4235-BF56-F93F1F853EDB}"/>
                </a:ext>
              </a:extLst>
            </p:cNvPr>
            <p:cNvSpPr txBox="1"/>
            <p:nvPr/>
          </p:nvSpPr>
          <p:spPr>
            <a:xfrm>
              <a:off x="3422324" y="3285296"/>
              <a:ext cx="1510045" cy="83389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Copy paste fonts. Choose the only option to retain text.</a:t>
              </a:r>
            </a:p>
          </p:txBody>
        </p:sp>
        <p:sp>
          <p:nvSpPr>
            <p:cNvPr id="10" name="ïslíḋe">
              <a:extLst>
                <a:ext uri="{FF2B5EF4-FFF2-40B4-BE49-F238E27FC236}">
                  <a16:creationId xmlns:a16="http://schemas.microsoft.com/office/drawing/2014/main" id="{8DAA2E30-E0D5-4C2B-9B06-C24F4083D90E}"/>
                </a:ext>
              </a:extLst>
            </p:cNvPr>
            <p:cNvSpPr/>
            <p:nvPr/>
          </p:nvSpPr>
          <p:spPr>
            <a:xfrm>
              <a:off x="3422324" y="2943382"/>
              <a:ext cx="1709245" cy="34191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3414AFE0-8192-4EEE-98EF-70D6AF3173C4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8678B8-C38C-40A8-81BB-CDF361383FC0}"/>
              </a:ext>
            </a:extLst>
          </p:cNvPr>
          <p:cNvSpPr txBox="1"/>
          <p:nvPr/>
        </p:nvSpPr>
        <p:spPr>
          <a:xfrm>
            <a:off x="1234440" y="322488"/>
            <a:ext cx="469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NYUv2 Depth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数据集简介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33" name="内容占位符 4">
            <a:extLst>
              <a:ext uri="{FF2B5EF4-FFF2-40B4-BE49-F238E27FC236}">
                <a16:creationId xmlns:a16="http://schemas.microsoft.com/office/drawing/2014/main" id="{003EADB7-08CA-4523-924C-2395B9A8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2049142"/>
            <a:ext cx="4469306" cy="33519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1C43F20-FC07-4376-B633-28BF75E7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14" y="2049143"/>
            <a:ext cx="4469305" cy="33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B66517A-2405-4ECC-AC8C-61EDDE69A303}"/>
              </a:ext>
            </a:extLst>
          </p:cNvPr>
          <p:cNvSpPr/>
          <p:nvPr/>
        </p:nvSpPr>
        <p:spPr>
          <a:xfrm>
            <a:off x="3815602" y="1319726"/>
            <a:ext cx="4560795" cy="45907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A9387-78D1-4E26-BAB2-80FF55A06A9B}"/>
              </a:ext>
            </a:extLst>
          </p:cNvPr>
          <p:cNvCxnSpPr>
            <a:cxnSpLocks/>
          </p:cNvCxnSpPr>
          <p:nvPr/>
        </p:nvCxnSpPr>
        <p:spPr>
          <a:xfrm>
            <a:off x="4400826" y="3615103"/>
            <a:ext cx="339034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B591A3F-89AB-4C73-9392-C973102A4F6C}"/>
              </a:ext>
            </a:extLst>
          </p:cNvPr>
          <p:cNvSpPr txBox="1"/>
          <p:nvPr/>
        </p:nvSpPr>
        <p:spPr>
          <a:xfrm>
            <a:off x="5056702" y="1754907"/>
            <a:ext cx="20785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35A77F-E5D5-43FB-8934-2C5CC1F0D5AC}"/>
              </a:ext>
            </a:extLst>
          </p:cNvPr>
          <p:cNvSpPr txBox="1"/>
          <p:nvPr/>
        </p:nvSpPr>
        <p:spPr>
          <a:xfrm>
            <a:off x="4333552" y="3970227"/>
            <a:ext cx="482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pPr algn="l"/>
            <a:r>
              <a:rPr lang="en-US" altLang="zh-CN" sz="4800" dirty="0">
                <a:solidFill>
                  <a:srgbClr val="4F4F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FCRN</a:t>
            </a:r>
            <a:r>
              <a:rPr lang="zh-CN" altLang="en-US" sz="4800" dirty="0">
                <a:solidFill>
                  <a:srgbClr val="4F4F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模型介绍</a:t>
            </a:r>
            <a:endParaRPr lang="zh-CN" altLang="en-US" sz="4800" dirty="0"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039ED81-6D73-468A-929D-EC5C9517D2E1}"/>
              </a:ext>
            </a:extLst>
          </p:cNvPr>
          <p:cNvSpPr/>
          <p:nvPr/>
        </p:nvSpPr>
        <p:spPr>
          <a:xfrm>
            <a:off x="3579032" y="11977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0E6BF6-89E9-40D5-BC8E-4DE212C0B7C6}"/>
              </a:ext>
            </a:extLst>
          </p:cNvPr>
          <p:cNvSpPr/>
          <p:nvPr/>
        </p:nvSpPr>
        <p:spPr>
          <a:xfrm>
            <a:off x="2498052" y="8421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7C8223-BCF3-4F45-9A73-A6AD551CCE78}"/>
              </a:ext>
            </a:extLst>
          </p:cNvPr>
          <p:cNvSpPr/>
          <p:nvPr/>
        </p:nvSpPr>
        <p:spPr>
          <a:xfrm>
            <a:off x="2498051" y="1754907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37EB7B6-9237-4E24-9CA9-B4E565F97403}"/>
              </a:ext>
            </a:extLst>
          </p:cNvPr>
          <p:cNvSpPr/>
          <p:nvPr/>
        </p:nvSpPr>
        <p:spPr>
          <a:xfrm>
            <a:off x="8156233" y="5118961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D3D2759-39DC-486E-9C8D-F858EAFEB148}"/>
              </a:ext>
            </a:extLst>
          </p:cNvPr>
          <p:cNvSpPr/>
          <p:nvPr/>
        </p:nvSpPr>
        <p:spPr>
          <a:xfrm>
            <a:off x="9024820" y="4344491"/>
            <a:ext cx="913467" cy="913467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083726-9DBF-45AA-9FAB-4A45EFB46A7B}"/>
              </a:ext>
            </a:extLst>
          </p:cNvPr>
          <p:cNvSpPr/>
          <p:nvPr/>
        </p:nvSpPr>
        <p:spPr>
          <a:xfrm>
            <a:off x="9659722" y="5575694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6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6271A8-2194-419F-8949-DE358642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77" y="101619"/>
            <a:ext cx="2690093" cy="184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EC199D-CE9A-470D-B6D2-8E8CB240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8" y="1923625"/>
            <a:ext cx="12088512" cy="4748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2252718-AE67-4442-96A2-E75A2864D8BE}"/>
              </a:ext>
            </a:extLst>
          </p:cNvPr>
          <p:cNvCxnSpPr/>
          <p:nvPr/>
        </p:nvCxnSpPr>
        <p:spPr>
          <a:xfrm>
            <a:off x="9386886" y="4935984"/>
            <a:ext cx="653759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E4FA066-0C6A-4827-A59C-7BDB9834E986}"/>
              </a:ext>
            </a:extLst>
          </p:cNvPr>
          <p:cNvSpPr/>
          <p:nvPr/>
        </p:nvSpPr>
        <p:spPr>
          <a:xfrm>
            <a:off x="10040645" y="5734975"/>
            <a:ext cx="1411549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304x228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34FD21-11F5-4F0B-807D-8A686ECA5BB4}"/>
              </a:ext>
            </a:extLst>
          </p:cNvPr>
          <p:cNvSpPr txBox="1"/>
          <p:nvPr/>
        </p:nvSpPr>
        <p:spPr>
          <a:xfrm>
            <a:off x="10111666" y="5335479"/>
            <a:ext cx="1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Upsample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8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B66517A-2405-4ECC-AC8C-61EDDE69A303}"/>
              </a:ext>
            </a:extLst>
          </p:cNvPr>
          <p:cNvSpPr/>
          <p:nvPr/>
        </p:nvSpPr>
        <p:spPr>
          <a:xfrm>
            <a:off x="3815602" y="1319726"/>
            <a:ext cx="4560795" cy="45907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A9387-78D1-4E26-BAB2-80FF55A06A9B}"/>
              </a:ext>
            </a:extLst>
          </p:cNvPr>
          <p:cNvCxnSpPr>
            <a:cxnSpLocks/>
          </p:cNvCxnSpPr>
          <p:nvPr/>
        </p:nvCxnSpPr>
        <p:spPr>
          <a:xfrm>
            <a:off x="4400826" y="3615103"/>
            <a:ext cx="339034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B591A3F-89AB-4C73-9392-C973102A4F6C}"/>
              </a:ext>
            </a:extLst>
          </p:cNvPr>
          <p:cNvSpPr txBox="1"/>
          <p:nvPr/>
        </p:nvSpPr>
        <p:spPr>
          <a:xfrm>
            <a:off x="5056702" y="1754907"/>
            <a:ext cx="20785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35A77F-E5D5-43FB-8934-2C5CC1F0D5AC}"/>
              </a:ext>
            </a:extLst>
          </p:cNvPr>
          <p:cNvSpPr txBox="1"/>
          <p:nvPr/>
        </p:nvSpPr>
        <p:spPr>
          <a:xfrm>
            <a:off x="4323388" y="3429000"/>
            <a:ext cx="3508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深度估计代码介绍</a:t>
            </a:r>
            <a:endParaRPr lang="zh-CN" altLang="en-US" dirty="0"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039ED81-6D73-468A-929D-EC5C9517D2E1}"/>
              </a:ext>
            </a:extLst>
          </p:cNvPr>
          <p:cNvSpPr/>
          <p:nvPr/>
        </p:nvSpPr>
        <p:spPr>
          <a:xfrm>
            <a:off x="3579032" y="11977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0E6BF6-89E9-40D5-BC8E-4DE212C0B7C6}"/>
              </a:ext>
            </a:extLst>
          </p:cNvPr>
          <p:cNvSpPr/>
          <p:nvPr/>
        </p:nvSpPr>
        <p:spPr>
          <a:xfrm>
            <a:off x="2498052" y="842178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7C8223-BCF3-4F45-9A73-A6AD551CCE78}"/>
              </a:ext>
            </a:extLst>
          </p:cNvPr>
          <p:cNvSpPr/>
          <p:nvPr/>
        </p:nvSpPr>
        <p:spPr>
          <a:xfrm>
            <a:off x="2498051" y="1754907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37EB7B6-9237-4E24-9CA9-B4E565F97403}"/>
              </a:ext>
            </a:extLst>
          </p:cNvPr>
          <p:cNvSpPr/>
          <p:nvPr/>
        </p:nvSpPr>
        <p:spPr>
          <a:xfrm>
            <a:off x="8156233" y="5118961"/>
            <a:ext cx="913467" cy="9134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D3D2759-39DC-486E-9C8D-F858EAFEB148}"/>
              </a:ext>
            </a:extLst>
          </p:cNvPr>
          <p:cNvSpPr/>
          <p:nvPr/>
        </p:nvSpPr>
        <p:spPr>
          <a:xfrm>
            <a:off x="9024820" y="4344491"/>
            <a:ext cx="913467" cy="913467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083726-9DBF-45AA-9FAB-4A45EFB46A7B}"/>
              </a:ext>
            </a:extLst>
          </p:cNvPr>
          <p:cNvSpPr/>
          <p:nvPr/>
        </p:nvSpPr>
        <p:spPr>
          <a:xfrm>
            <a:off x="9659722" y="5575694"/>
            <a:ext cx="557130" cy="55713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5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54F885C-C7ED-4BA6-A9F2-0FCC405FC69D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5" name="内容占位符 6">
            <a:extLst>
              <a:ext uri="{FF2B5EF4-FFF2-40B4-BE49-F238E27FC236}">
                <a16:creationId xmlns:a16="http://schemas.microsoft.com/office/drawing/2014/main" id="{BC945522-0EC5-40CD-B22B-A9EE7093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1" y="1363248"/>
            <a:ext cx="4351397" cy="21718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762911-1D00-412D-AEE5-501756462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1" y="1713798"/>
            <a:ext cx="6203218" cy="18213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73BB52A-C756-4D30-A619-EDB88184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2" y="4198062"/>
            <a:ext cx="9655377" cy="17451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456D32-5391-4F49-8E9B-CC7CEDB4FC4E}"/>
              </a:ext>
            </a:extLst>
          </p:cNvPr>
          <p:cNvSpPr txBox="1"/>
          <p:nvPr/>
        </p:nvSpPr>
        <p:spPr>
          <a:xfrm>
            <a:off x="1526959" y="745724"/>
            <a:ext cx="41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DDDE2A-611D-45C1-9268-9487E90E8AFE}"/>
              </a:ext>
            </a:extLst>
          </p:cNvPr>
          <p:cNvSpPr txBox="1"/>
          <p:nvPr/>
        </p:nvSpPr>
        <p:spPr>
          <a:xfrm>
            <a:off x="1208842" y="3681933"/>
            <a:ext cx="41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加载数据</a:t>
            </a:r>
          </a:p>
        </p:txBody>
      </p:sp>
    </p:spTree>
    <p:extLst>
      <p:ext uri="{BB962C8B-B14F-4D97-AF65-F5344CB8AC3E}">
        <p14:creationId xmlns:p14="http://schemas.microsoft.com/office/powerpoint/2010/main" val="24229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内容占位符 5">
            <a:extLst>
              <a:ext uri="{FF2B5EF4-FFF2-40B4-BE49-F238E27FC236}">
                <a16:creationId xmlns:a16="http://schemas.microsoft.com/office/drawing/2014/main" id="{33F4C1E2-68B8-48B0-B03D-769E251A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48" y="2783182"/>
            <a:ext cx="5779622" cy="3968839"/>
          </a:xfrm>
          <a:prstGeom prst="rect">
            <a:avLst/>
          </a:prstGeom>
        </p:spPr>
      </p:pic>
      <p:sp>
        <p:nvSpPr>
          <p:cNvPr id="38" name="椭圆 37">
            <a:extLst>
              <a:ext uri="{FF2B5EF4-FFF2-40B4-BE49-F238E27FC236}">
                <a16:creationId xmlns:a16="http://schemas.microsoft.com/office/drawing/2014/main" id="{341AB4C2-AE10-4894-9AAC-86B9D2568FAD}"/>
              </a:ext>
            </a:extLst>
          </p:cNvPr>
          <p:cNvSpPr/>
          <p:nvPr/>
        </p:nvSpPr>
        <p:spPr>
          <a:xfrm>
            <a:off x="543951" y="391551"/>
            <a:ext cx="446650" cy="446650"/>
          </a:xfrm>
          <a:prstGeom prst="ellipse">
            <a:avLst/>
          </a:prstGeom>
          <a:solidFill>
            <a:srgbClr val="43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3D4F33-CFF4-483C-82DC-5CDEE818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25" y="174154"/>
            <a:ext cx="7506350" cy="24614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E1F49D-234F-480F-8087-2DB44C323B37}"/>
              </a:ext>
            </a:extLst>
          </p:cNvPr>
          <p:cNvSpPr txBox="1"/>
          <p:nvPr/>
        </p:nvSpPr>
        <p:spPr>
          <a:xfrm>
            <a:off x="543951" y="1154097"/>
            <a:ext cx="146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加载预参数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377039-7AF1-435A-A282-753B32844BA6}"/>
              </a:ext>
            </a:extLst>
          </p:cNvPr>
          <p:cNvSpPr txBox="1"/>
          <p:nvPr/>
        </p:nvSpPr>
        <p:spPr>
          <a:xfrm>
            <a:off x="852256" y="2938509"/>
            <a:ext cx="209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对加载的预参数进行验证集初测试</a:t>
            </a:r>
          </a:p>
        </p:txBody>
      </p:sp>
    </p:spTree>
    <p:extLst>
      <p:ext uri="{BB962C8B-B14F-4D97-AF65-F5344CB8AC3E}">
        <p14:creationId xmlns:p14="http://schemas.microsoft.com/office/powerpoint/2010/main" val="36407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lrf54o3w">
      <a:majorFont>
        <a:latin typeface="微软雅黑"/>
        <a:ea typeface="新宋体"/>
        <a:cs typeface=""/>
      </a:majorFont>
      <a:minorFont>
        <a:latin typeface="微软雅黑"/>
        <a:ea typeface="新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142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仓耳青禾体-谷力 W05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简约创意</dc:title>
  <dc:creator>第一PPT</dc:creator>
  <cp:keywords>www.1ppt.com</cp:keywords>
  <dc:description>www.1ppt.com</dc:description>
  <cp:lastModifiedBy>张 世雨</cp:lastModifiedBy>
  <cp:revision>252</cp:revision>
  <dcterms:created xsi:type="dcterms:W3CDTF">2019-08-07T04:53:55Z</dcterms:created>
  <dcterms:modified xsi:type="dcterms:W3CDTF">2021-05-23T13:00:00Z</dcterms:modified>
</cp:coreProperties>
</file>