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9" r:id="rId5"/>
    <p:sldId id="265" r:id="rId6"/>
    <p:sldId id="261" r:id="rId7"/>
    <p:sldId id="279" r:id="rId8"/>
    <p:sldId id="267" r:id="rId9"/>
    <p:sldId id="268" r:id="rId10"/>
    <p:sldId id="266" r:id="rId11"/>
    <p:sldId id="270" r:id="rId12"/>
    <p:sldId id="271" r:id="rId13"/>
    <p:sldId id="273" r:id="rId14"/>
    <p:sldId id="277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AD4"/>
    <a:srgbClr val="FF0000"/>
    <a:srgbClr val="00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7" autoAdjust="0"/>
    <p:restoredTop sz="85035" autoAdjust="0"/>
  </p:normalViewPr>
  <p:slideViewPr>
    <p:cSldViewPr snapToGrid="0">
      <p:cViewPr varScale="1">
        <p:scale>
          <a:sx n="77" d="100"/>
          <a:sy n="77" d="100"/>
        </p:scale>
        <p:origin x="800" y="1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2" d="100"/>
        <a:sy n="82" d="100"/>
      </p:scale>
      <p:origin x="0" y="-13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FB2E2CC-0575-314A-BC7C-41383A5306B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600041A-3154-B64E-B181-71ECCBF1C8B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6BF9025-C181-0C43-B854-BF723E3BA52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4F48517-60A9-8447-B97C-714A51CF597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3A3532D-EDA9-3842-977A-61D20FA072C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22" y="831273"/>
            <a:ext cx="1188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Intro to the Theory of Computation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8832" y="2831171"/>
            <a:ext cx="4293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Instructor:  </a:t>
            </a:r>
            <a:r>
              <a:rPr lang="en-US" sz="2400" dirty="0"/>
              <a:t>Mike </a:t>
            </a:r>
            <a:r>
              <a:rPr lang="en-US" sz="2400" dirty="0" err="1"/>
              <a:t>Sipser</a:t>
            </a:r>
            <a:r>
              <a:rPr lang="en-US" sz="2400" dirty="0"/>
              <a:t>   </a:t>
            </a:r>
          </a:p>
          <a:p>
            <a:endParaRPr lang="en-US" sz="2400" dirty="0"/>
          </a:p>
          <a:p>
            <a:r>
              <a:rPr lang="en-US" sz="2400" b="1" dirty="0"/>
              <a:t>TAs:</a:t>
            </a:r>
            <a:br>
              <a:rPr lang="en-US" sz="2000" baseline="0" dirty="0"/>
            </a:br>
            <a:r>
              <a:rPr lang="en-US" sz="2400" baseline="0" dirty="0"/>
              <a:t>- </a:t>
            </a:r>
            <a:r>
              <a:rPr lang="en-US" sz="2000" baseline="0" dirty="0"/>
              <a:t>Fadi Atieh, Damian Barabonkov,</a:t>
            </a:r>
            <a:br>
              <a:rPr lang="en-US" sz="2000" baseline="0" dirty="0"/>
            </a:br>
            <a:r>
              <a:rPr lang="en-US" sz="2000" baseline="0" dirty="0"/>
              <a:t>- Alex Dimitrakakis, Thomas Xiong, </a:t>
            </a:r>
            <a:br>
              <a:rPr lang="en-US" sz="2000" baseline="0" dirty="0"/>
            </a:br>
            <a:r>
              <a:rPr lang="en-US" sz="2000" baseline="0" dirty="0"/>
              <a:t>- Abbas Zeitoun, and Emily Liu</a:t>
            </a:r>
          </a:p>
          <a:p>
            <a:endParaRPr lang="en-US" sz="2000" baseline="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3D9D8-E207-E842-A395-4E1C34E1BF92}"/>
              </a:ext>
            </a:extLst>
          </p:cNvPr>
          <p:cNvSpPr txBox="1"/>
          <p:nvPr/>
        </p:nvSpPr>
        <p:spPr>
          <a:xfrm>
            <a:off x="5719156" y="628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791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Regular operations.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+mj-lt"/>
                  </a:rPr>
                  <a:t> be languages: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Union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:	</a:t>
                </a:r>
                <a:r>
                  <a:rPr lang="en-US" sz="20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 or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Concatenation: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Star: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latin typeface="+mj-lt"/>
                  </a:rPr>
                  <a:t>	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each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br>
                  <a:rPr lang="en-US" sz="2000" b="0" i="0" dirty="0">
                    <a:latin typeface="+mj-lt"/>
                  </a:rPr>
                </a:br>
                <a:r>
                  <a:rPr lang="en-US" sz="2000" b="0" i="0" dirty="0">
                    <a:latin typeface="+mj-lt"/>
                  </a:rPr>
                  <a:t>		              </a:t>
                </a:r>
                <a:r>
                  <a:rPr lang="en-US" sz="2000" b="1" i="0" dirty="0">
                    <a:latin typeface="+mj-lt"/>
                  </a:rPr>
                  <a:t>Note:</a:t>
                </a:r>
                <a:r>
                  <a:rPr lang="en-US" sz="2000" b="0" i="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always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Example.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good, bad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boy, girl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{good, bad, boy, girl}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dirty="0" err="1"/>
                  <a:t>goodboy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goodgirl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badgirl</a:t>
                </a:r>
                <a:r>
                  <a:rPr lang="en-US" sz="2000" dirty="0"/>
                  <a:t>}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, good, bad, </a:t>
                </a:r>
                <a:r>
                  <a:rPr lang="en-US" sz="2000" dirty="0" err="1"/>
                  <a:t>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badgood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:r>
                  <a:rPr lang="en-US" sz="2000" dirty="0" err="1"/>
                  <a:t>badbad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goodgoodbad</a:t>
                </a:r>
                <a:r>
                  <a:rPr lang="en-US" sz="2000" dirty="0"/>
                  <a:t>, … 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blipFill>
                <a:blip r:embed="rId3"/>
                <a:stretch>
                  <a:fillRect l="-1481" t="-1015" r="-395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21500" y="2887540"/>
                <a:ext cx="527050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Regular expressions</a:t>
                </a:r>
                <a:endParaRPr lang="en-US" sz="2000" u="sng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Built from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, members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∅,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   [Atomic]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By using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∪, ∘, ∗</m:t>
                    </m:r>
                  </m:oMath>
                </a14:m>
                <a:r>
                  <a:rPr lang="en-US" sz="2000" b="1" dirty="0"/>
                  <a:t>    </a:t>
                </a:r>
                <a:r>
                  <a:rPr lang="en-US" sz="2000" dirty="0"/>
                  <a:t>[Composite]</a:t>
                </a:r>
              </a:p>
              <a:p>
                <a:pPr marL="342900" indent="-342900">
                  <a:buFontTx/>
                  <a:buChar char="-"/>
                </a:pPr>
                <a:endParaRPr lang="en-US" sz="2000" dirty="0"/>
              </a:p>
              <a:p>
                <a:r>
                  <a:rPr lang="en-US" sz="2400" b="1" dirty="0">
                    <a:latin typeface="+mj-lt"/>
                  </a:rPr>
                  <a:t>Examples: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0∪1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gives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 gives all strings that end with </a:t>
                </a:r>
                <a:r>
                  <a:rPr lang="en-US" sz="2000" i="0" dirty="0">
                    <a:latin typeface="+mj-lt"/>
                  </a:rPr>
                  <a:t>1</a:t>
                </a:r>
                <a:r>
                  <a:rPr lang="en-US" sz="2000" dirty="0"/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all strings that contain 11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00" y="2887540"/>
                <a:ext cx="5270500" cy="3062377"/>
              </a:xfrm>
              <a:prstGeom prst="rect">
                <a:avLst/>
              </a:prstGeom>
              <a:blipFill>
                <a:blip r:embed="rId4"/>
                <a:stretch>
                  <a:fillRect l="-1734" t="-1594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353" y="5949917"/>
            <a:ext cx="10551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 finite automata equivalent to regular expressions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7FD54-B2FE-FB48-AB6D-16A6234B7FA0}"/>
              </a:ext>
            </a:extLst>
          </p:cNvPr>
          <p:cNvSpPr txBox="1"/>
          <p:nvPr/>
        </p:nvSpPr>
        <p:spPr>
          <a:xfrm>
            <a:off x="5624945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511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868" y="-11372"/>
            <a:ext cx="865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400" b="1" spc="200" dirty="0">
                    <a:latin typeface="+mj-lt"/>
                  </a:rPr>
                </a:br>
                <a:r>
                  <a:rPr lang="en-US" sz="2400" b="1" spc="20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should accept input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accept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blipFill>
                <a:blip r:embed="rId3"/>
                <a:stretch>
                  <a:fillRect l="-1184" t="-2174" r="-125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0398" y="5169504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14202" y="57316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17840" y="3436470"/>
            <a:ext cx="3466478" cy="1435100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99506" y="37504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2191372" y="3725685"/>
            <a:ext cx="5443944" cy="2606271"/>
            <a:chOff x="2191372" y="3632861"/>
            <a:chExt cx="5443944" cy="2606271"/>
          </a:xfrm>
        </p:grpSpPr>
        <p:grpSp>
          <p:nvGrpSpPr>
            <p:cNvPr id="67" name="Group 66"/>
            <p:cNvGrpSpPr/>
            <p:nvPr/>
          </p:nvGrpSpPr>
          <p:grpSpPr>
            <a:xfrm>
              <a:off x="4701415" y="3632861"/>
              <a:ext cx="2933901" cy="2566861"/>
              <a:chOff x="5103906" y="3632861"/>
              <a:chExt cx="2933901" cy="2566861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241770" y="4692305"/>
                <a:ext cx="543158" cy="360701"/>
                <a:chOff x="8744278" y="4534028"/>
                <a:chExt cx="543158" cy="360701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8744278" y="4534028"/>
                  <a:ext cx="543158" cy="36070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8" name="Straight Arrow Connector 47"/>
              <p:cNvCxnSpPr>
                <a:endCxn id="43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2191372" y="3680227"/>
              <a:ext cx="2416986" cy="2558905"/>
              <a:chOff x="2191372" y="3680227"/>
              <a:chExt cx="2416986" cy="2558905"/>
            </a:xfrm>
          </p:grpSpPr>
          <p:sp>
            <p:nvSpPr>
              <p:cNvPr id="60" name="Double Brace 59"/>
              <p:cNvSpPr/>
              <p:nvPr/>
            </p:nvSpPr>
            <p:spPr>
              <a:xfrm>
                <a:off x="2191372" y="3680227"/>
                <a:ext cx="2049283" cy="2558905"/>
              </a:xfrm>
              <a:custGeom>
                <a:avLst/>
                <a:gdLst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732124 w 878542"/>
                  <a:gd name="connsiteY6" fmla="*/ 0 h 1348714"/>
                  <a:gd name="connsiteX7" fmla="*/ 805333 w 878542"/>
                  <a:gd name="connsiteY7" fmla="*/ 73209 h 1348714"/>
                  <a:gd name="connsiteX8" fmla="*/ 805333 w 878542"/>
                  <a:gd name="connsiteY8" fmla="*/ 601148 h 1348714"/>
                  <a:gd name="connsiteX9" fmla="*/ 878542 w 878542"/>
                  <a:gd name="connsiteY9" fmla="*/ 674357 h 1348714"/>
                  <a:gd name="connsiteX10" fmla="*/ 805333 w 878542"/>
                  <a:gd name="connsiteY10" fmla="*/ 747566 h 1348714"/>
                  <a:gd name="connsiteX11" fmla="*/ 805333 w 878542"/>
                  <a:gd name="connsiteY11" fmla="*/ 1275505 h 1348714"/>
                  <a:gd name="connsiteX12" fmla="*/ 732124 w 878542"/>
                  <a:gd name="connsiteY12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124 w 878542"/>
                  <a:gd name="connsiteY5" fmla="*/ 0 h 1348714"/>
                  <a:gd name="connsiteX6" fmla="*/ 805333 w 878542"/>
                  <a:gd name="connsiteY6" fmla="*/ 73209 h 1348714"/>
                  <a:gd name="connsiteX7" fmla="*/ 805333 w 878542"/>
                  <a:gd name="connsiteY7" fmla="*/ 601148 h 1348714"/>
                  <a:gd name="connsiteX8" fmla="*/ 878542 w 878542"/>
                  <a:gd name="connsiteY8" fmla="*/ 674357 h 1348714"/>
                  <a:gd name="connsiteX9" fmla="*/ 805333 w 878542"/>
                  <a:gd name="connsiteY9" fmla="*/ 747566 h 1348714"/>
                  <a:gd name="connsiteX10" fmla="*/ 805333 w 878542"/>
                  <a:gd name="connsiteY10" fmla="*/ 1275505 h 1348714"/>
                  <a:gd name="connsiteX11" fmla="*/ 732124 w 878542"/>
                  <a:gd name="connsiteY11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124 w 878542"/>
                  <a:gd name="connsiteY4" fmla="*/ 0 h 1348714"/>
                  <a:gd name="connsiteX5" fmla="*/ 805333 w 878542"/>
                  <a:gd name="connsiteY5" fmla="*/ 73209 h 1348714"/>
                  <a:gd name="connsiteX6" fmla="*/ 805333 w 878542"/>
                  <a:gd name="connsiteY6" fmla="*/ 601148 h 1348714"/>
                  <a:gd name="connsiteX7" fmla="*/ 878542 w 878542"/>
                  <a:gd name="connsiteY7" fmla="*/ 674357 h 1348714"/>
                  <a:gd name="connsiteX8" fmla="*/ 805333 w 878542"/>
                  <a:gd name="connsiteY8" fmla="*/ 747566 h 1348714"/>
                  <a:gd name="connsiteX9" fmla="*/ 805333 w 878542"/>
                  <a:gd name="connsiteY9" fmla="*/ 1275505 h 1348714"/>
                  <a:gd name="connsiteX10" fmla="*/ 732124 w 878542"/>
                  <a:gd name="connsiteY10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0 w 878542"/>
                  <a:gd name="connsiteY2" fmla="*/ 674357 h 1348714"/>
                  <a:gd name="connsiteX3" fmla="*/ 732124 w 878542"/>
                  <a:gd name="connsiteY3" fmla="*/ 0 h 1348714"/>
                  <a:gd name="connsiteX4" fmla="*/ 805333 w 878542"/>
                  <a:gd name="connsiteY4" fmla="*/ 73209 h 1348714"/>
                  <a:gd name="connsiteX5" fmla="*/ 805333 w 878542"/>
                  <a:gd name="connsiteY5" fmla="*/ 601148 h 1348714"/>
                  <a:gd name="connsiteX6" fmla="*/ 878542 w 878542"/>
                  <a:gd name="connsiteY6" fmla="*/ 674357 h 1348714"/>
                  <a:gd name="connsiteX7" fmla="*/ 805333 w 878542"/>
                  <a:gd name="connsiteY7" fmla="*/ 747566 h 1348714"/>
                  <a:gd name="connsiteX8" fmla="*/ 805333 w 878542"/>
                  <a:gd name="connsiteY8" fmla="*/ 1275505 h 1348714"/>
                  <a:gd name="connsiteX9" fmla="*/ 732124 w 878542"/>
                  <a:gd name="connsiteY9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124 w 878542"/>
                  <a:gd name="connsiteY2" fmla="*/ 0 h 1348714"/>
                  <a:gd name="connsiteX3" fmla="*/ 805333 w 878542"/>
                  <a:gd name="connsiteY3" fmla="*/ 73209 h 1348714"/>
                  <a:gd name="connsiteX4" fmla="*/ 805333 w 878542"/>
                  <a:gd name="connsiteY4" fmla="*/ 601148 h 1348714"/>
                  <a:gd name="connsiteX5" fmla="*/ 878542 w 878542"/>
                  <a:gd name="connsiteY5" fmla="*/ 674357 h 1348714"/>
                  <a:gd name="connsiteX6" fmla="*/ 805333 w 878542"/>
                  <a:gd name="connsiteY6" fmla="*/ 747566 h 1348714"/>
                  <a:gd name="connsiteX7" fmla="*/ 805333 w 878542"/>
                  <a:gd name="connsiteY7" fmla="*/ 1275505 h 1348714"/>
                  <a:gd name="connsiteX8" fmla="*/ 732124 w 878542"/>
                  <a:gd name="connsiteY8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  <a:gd name="connsiteX0" fmla="*/ 732124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542" h="1348714" stroke="0" extrusionOk="0">
                    <a:moveTo>
                      <a:pt x="732124" y="1348714"/>
                    </a:moveTo>
                    <a:lnTo>
                      <a:pt x="73209" y="1275505"/>
                    </a:lnTo>
                    <a:lnTo>
                      <a:pt x="73209" y="747566"/>
                    </a:lnTo>
                    <a:cubicBezTo>
                      <a:pt x="73209" y="707134"/>
                      <a:pt x="40432" y="674357"/>
                      <a:pt x="0" y="674357"/>
                    </a:cubicBezTo>
                    <a:cubicBezTo>
                      <a:pt x="40432" y="674357"/>
                      <a:pt x="73209" y="641580"/>
                      <a:pt x="73209" y="601148"/>
                    </a:cubicBezTo>
                    <a:lnTo>
                      <a:pt x="73209" y="73209"/>
                    </a:lnTo>
                    <a:cubicBezTo>
                      <a:pt x="73209" y="32777"/>
                      <a:pt x="105986" y="0"/>
                      <a:pt x="146418" y="0"/>
                    </a:cubicBezTo>
                    <a:lnTo>
                      <a:pt x="732124" y="0"/>
                    </a:ln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  <a:close/>
                  </a:path>
                  <a:path w="878542" h="1348714" fill="none">
                    <a:moveTo>
                      <a:pt x="732124" y="0"/>
                    </a:move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</a:path>
                </a:pathLst>
              </a:custGeom>
              <a:ln w="349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346641" y="4959679"/>
                <a:ext cx="261717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Components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blipFill>
                <a:blip r:embed="rId10"/>
                <a:stretch>
                  <a:fillRect l="-737" t="-1504" r="-295" b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8576087" y="5555274"/>
            <a:ext cx="3528761" cy="523220"/>
            <a:chOff x="9022938" y="5973363"/>
            <a:chExt cx="3528761" cy="523220"/>
          </a:xfrm>
        </p:grpSpPr>
        <p:sp>
          <p:nvSpPr>
            <p:cNvPr id="69" name="Rectangle 68"/>
            <p:cNvSpPr/>
            <p:nvPr/>
          </p:nvSpPr>
          <p:spPr>
            <a:xfrm>
              <a:off x="9716949" y="5973363"/>
              <a:ext cx="28347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NO!  </a:t>
              </a: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[gives intersection]</a:t>
              </a:r>
              <a:endPara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9022938" y="6198786"/>
              <a:ext cx="543060" cy="19838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10877788" y="6379695"/>
            <a:ext cx="1252266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 1.1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7051" y="3795083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808726" y="5776581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0617" y="4141722"/>
            <a:ext cx="779381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0" dirty="0"/>
              <a:t>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17840" y="3192391"/>
            <a:ext cx="7791104" cy="3665609"/>
            <a:chOff x="20676" y="3192391"/>
            <a:chExt cx="7791104" cy="3665609"/>
          </a:xfrm>
        </p:grpSpPr>
        <p:grpSp>
          <p:nvGrpSpPr>
            <p:cNvPr id="64" name="Group 63"/>
            <p:cNvGrpSpPr/>
            <p:nvPr/>
          </p:nvGrpSpPr>
          <p:grpSpPr>
            <a:xfrm>
              <a:off x="20676" y="3192391"/>
              <a:ext cx="7791104" cy="3665609"/>
              <a:chOff x="20676" y="3192391"/>
              <a:chExt cx="7791104" cy="366560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0676" y="3192391"/>
                <a:ext cx="7327284" cy="36656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395935" y="3758799"/>
                <a:ext cx="1415845" cy="204547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442270" y="3393979"/>
                  <a:ext cx="6064145" cy="28931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3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Check-in 1.1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sz="2400" dirty="0"/>
                    <a:t>In the proof,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are finite automata</a:t>
                  </a:r>
                  <a:br>
                    <a:rPr lang="en-US" sz="2400" dirty="0"/>
                  </a:br>
                  <a:r>
                    <a:rPr lang="en-US" sz="2400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has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states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has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states </a:t>
                  </a:r>
                </a:p>
                <a:p>
                  <a:r>
                    <a:rPr lang="en-US" sz="2400" dirty="0"/>
                    <a:t>Then how many states does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have? </a:t>
                  </a:r>
                </a:p>
                <a:p>
                  <a:r>
                    <a:rPr lang="en-US" sz="2400" dirty="0"/>
                    <a:t>(a)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(b)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(c)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70" y="3393979"/>
                  <a:ext cx="6064145" cy="2893100"/>
                </a:xfrm>
                <a:prstGeom prst="rect">
                  <a:avLst/>
                </a:prstGeom>
                <a:blipFill>
                  <a:blip r:embed="rId11"/>
                  <a:stretch>
                    <a:fillRect l="-1693" t="-1242" b="-2899"/>
                  </a:stretch>
                </a:blipFill>
                <a:ln w="571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5C124E-395E-674C-9F08-206480DFD235}"/>
              </a:ext>
            </a:extLst>
          </p:cNvPr>
          <p:cNvSpPr txBox="1"/>
          <p:nvPr/>
        </p:nvSpPr>
        <p:spPr>
          <a:xfrm>
            <a:off x="6386945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6" grpId="0" animBg="1"/>
      <p:bldP spid="4" grpId="0" animBg="1"/>
      <p:bldP spid="59" grpId="0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334" y="0"/>
            <a:ext cx="7101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232" y="1148603"/>
                <a:ext cx="8234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" y="1148603"/>
                <a:ext cx="8234709" cy="1754326"/>
              </a:xfrm>
              <a:prstGeom prst="rect">
                <a:avLst/>
              </a:prstGeom>
              <a:blipFill>
                <a:blip r:embed="rId3"/>
                <a:stretch>
                  <a:fillRect l="-1185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79586" y="3111028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2334" y="3129077"/>
            <a:ext cx="3369131" cy="1467445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396941" y="4270357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941" y="4270357"/>
                <a:ext cx="3813879" cy="1077218"/>
              </a:xfrm>
              <a:prstGeom prst="rect">
                <a:avLst/>
              </a:prstGeom>
              <a:blipFill>
                <a:blip r:embed="rId6"/>
                <a:stretch>
                  <a:fillRect r="-799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52145" y="4075895"/>
            <a:ext cx="7943280" cy="2700320"/>
            <a:chOff x="252145" y="4075895"/>
            <a:chExt cx="7943280" cy="2700320"/>
          </a:xfrm>
        </p:grpSpPr>
        <p:sp>
          <p:nvSpPr>
            <p:cNvPr id="6" name="Down Arrow 5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>
                  <a:gd name="connsiteX0" fmla="*/ 7151914 w 7625443"/>
                  <a:gd name="connsiteY0" fmla="*/ 32657 h 1959111"/>
                  <a:gd name="connsiteX1" fmla="*/ 7151914 w 7625443"/>
                  <a:gd name="connsiteY1" fmla="*/ 32657 h 1959111"/>
                  <a:gd name="connsiteX2" fmla="*/ 6629400 w 7625443"/>
                  <a:gd name="connsiteY2" fmla="*/ 0 h 1959111"/>
                  <a:gd name="connsiteX3" fmla="*/ 5796643 w 7625443"/>
                  <a:gd name="connsiteY3" fmla="*/ 16329 h 1959111"/>
                  <a:gd name="connsiteX4" fmla="*/ 2873829 w 7625443"/>
                  <a:gd name="connsiteY4" fmla="*/ 16329 h 1959111"/>
                  <a:gd name="connsiteX5" fmla="*/ 1616529 w 7625443"/>
                  <a:gd name="connsiteY5" fmla="*/ 32657 h 1959111"/>
                  <a:gd name="connsiteX6" fmla="*/ 1387929 w 7625443"/>
                  <a:gd name="connsiteY6" fmla="*/ 65314 h 1959111"/>
                  <a:gd name="connsiteX7" fmla="*/ 1322614 w 7625443"/>
                  <a:gd name="connsiteY7" fmla="*/ 81643 h 1959111"/>
                  <a:gd name="connsiteX8" fmla="*/ 359229 w 7625443"/>
                  <a:gd name="connsiteY8" fmla="*/ 97971 h 1959111"/>
                  <a:gd name="connsiteX9" fmla="*/ 310243 w 7625443"/>
                  <a:gd name="connsiteY9" fmla="*/ 114300 h 1959111"/>
                  <a:gd name="connsiteX10" fmla="*/ 228600 w 7625443"/>
                  <a:gd name="connsiteY10" fmla="*/ 212271 h 1959111"/>
                  <a:gd name="connsiteX11" fmla="*/ 195943 w 7625443"/>
                  <a:gd name="connsiteY11" fmla="*/ 244929 h 1959111"/>
                  <a:gd name="connsiteX12" fmla="*/ 163286 w 7625443"/>
                  <a:gd name="connsiteY12" fmla="*/ 342900 h 1959111"/>
                  <a:gd name="connsiteX13" fmla="*/ 130629 w 7625443"/>
                  <a:gd name="connsiteY13" fmla="*/ 391886 h 1959111"/>
                  <a:gd name="connsiteX14" fmla="*/ 65314 w 7625443"/>
                  <a:gd name="connsiteY14" fmla="*/ 538843 h 1959111"/>
                  <a:gd name="connsiteX15" fmla="*/ 16329 w 7625443"/>
                  <a:gd name="connsiteY15" fmla="*/ 702129 h 1959111"/>
                  <a:gd name="connsiteX16" fmla="*/ 0 w 7625443"/>
                  <a:gd name="connsiteY16" fmla="*/ 751114 h 1959111"/>
                  <a:gd name="connsiteX17" fmla="*/ 16329 w 7625443"/>
                  <a:gd name="connsiteY17" fmla="*/ 849086 h 1959111"/>
                  <a:gd name="connsiteX18" fmla="*/ 48986 w 7625443"/>
                  <a:gd name="connsiteY18" fmla="*/ 898071 h 1959111"/>
                  <a:gd name="connsiteX19" fmla="*/ 97971 w 7625443"/>
                  <a:gd name="connsiteY19" fmla="*/ 1012371 h 1959111"/>
                  <a:gd name="connsiteX20" fmla="*/ 163286 w 7625443"/>
                  <a:gd name="connsiteY20" fmla="*/ 1110343 h 1959111"/>
                  <a:gd name="connsiteX21" fmla="*/ 195943 w 7625443"/>
                  <a:gd name="connsiteY21" fmla="*/ 1175657 h 1959111"/>
                  <a:gd name="connsiteX22" fmla="*/ 228600 w 7625443"/>
                  <a:gd name="connsiteY22" fmla="*/ 1224643 h 1959111"/>
                  <a:gd name="connsiteX23" fmla="*/ 244929 w 7625443"/>
                  <a:gd name="connsiteY23" fmla="*/ 1273629 h 1959111"/>
                  <a:gd name="connsiteX24" fmla="*/ 359229 w 7625443"/>
                  <a:gd name="connsiteY24" fmla="*/ 1404257 h 1959111"/>
                  <a:gd name="connsiteX25" fmla="*/ 473529 w 7625443"/>
                  <a:gd name="connsiteY25" fmla="*/ 1551214 h 1959111"/>
                  <a:gd name="connsiteX26" fmla="*/ 555171 w 7625443"/>
                  <a:gd name="connsiteY26" fmla="*/ 1649186 h 1959111"/>
                  <a:gd name="connsiteX27" fmla="*/ 669471 w 7625443"/>
                  <a:gd name="connsiteY27" fmla="*/ 1698171 h 1959111"/>
                  <a:gd name="connsiteX28" fmla="*/ 881743 w 7625443"/>
                  <a:gd name="connsiteY28" fmla="*/ 1779814 h 1959111"/>
                  <a:gd name="connsiteX29" fmla="*/ 930729 w 7625443"/>
                  <a:gd name="connsiteY29" fmla="*/ 1796143 h 1959111"/>
                  <a:gd name="connsiteX30" fmla="*/ 979714 w 7625443"/>
                  <a:gd name="connsiteY30" fmla="*/ 1828800 h 1959111"/>
                  <a:gd name="connsiteX31" fmla="*/ 1453243 w 7625443"/>
                  <a:gd name="connsiteY31" fmla="*/ 1845129 h 1959111"/>
                  <a:gd name="connsiteX32" fmla="*/ 1502229 w 7625443"/>
                  <a:gd name="connsiteY32" fmla="*/ 1861457 h 1959111"/>
                  <a:gd name="connsiteX33" fmla="*/ 1763486 w 7625443"/>
                  <a:gd name="connsiteY33" fmla="*/ 1894114 h 1959111"/>
                  <a:gd name="connsiteX34" fmla="*/ 1845129 w 7625443"/>
                  <a:gd name="connsiteY34" fmla="*/ 1910443 h 1959111"/>
                  <a:gd name="connsiteX35" fmla="*/ 2759529 w 7625443"/>
                  <a:gd name="connsiteY35" fmla="*/ 1894114 h 1959111"/>
                  <a:gd name="connsiteX36" fmla="*/ 2890157 w 7625443"/>
                  <a:gd name="connsiteY36" fmla="*/ 1877786 h 1959111"/>
                  <a:gd name="connsiteX37" fmla="*/ 3037114 w 7625443"/>
                  <a:gd name="connsiteY37" fmla="*/ 1861457 h 1959111"/>
                  <a:gd name="connsiteX38" fmla="*/ 5257800 w 7625443"/>
                  <a:gd name="connsiteY38" fmla="*/ 1877786 h 1959111"/>
                  <a:gd name="connsiteX39" fmla="*/ 5666014 w 7625443"/>
                  <a:gd name="connsiteY39" fmla="*/ 1910443 h 1959111"/>
                  <a:gd name="connsiteX40" fmla="*/ 5861957 w 7625443"/>
                  <a:gd name="connsiteY40" fmla="*/ 1926771 h 1959111"/>
                  <a:gd name="connsiteX41" fmla="*/ 6335486 w 7625443"/>
                  <a:gd name="connsiteY41" fmla="*/ 1926771 h 1959111"/>
                  <a:gd name="connsiteX42" fmla="*/ 6564086 w 7625443"/>
                  <a:gd name="connsiteY42" fmla="*/ 1910443 h 1959111"/>
                  <a:gd name="connsiteX43" fmla="*/ 6694714 w 7625443"/>
                  <a:gd name="connsiteY43" fmla="*/ 1861457 h 1959111"/>
                  <a:gd name="connsiteX44" fmla="*/ 6841671 w 7625443"/>
                  <a:gd name="connsiteY44" fmla="*/ 1812471 h 1959111"/>
                  <a:gd name="connsiteX45" fmla="*/ 6939643 w 7625443"/>
                  <a:gd name="connsiteY45" fmla="*/ 1763486 h 1959111"/>
                  <a:gd name="connsiteX46" fmla="*/ 7053943 w 7625443"/>
                  <a:gd name="connsiteY46" fmla="*/ 1730829 h 1959111"/>
                  <a:gd name="connsiteX47" fmla="*/ 7102929 w 7625443"/>
                  <a:gd name="connsiteY47" fmla="*/ 1714500 h 1959111"/>
                  <a:gd name="connsiteX48" fmla="*/ 7200900 w 7625443"/>
                  <a:gd name="connsiteY48" fmla="*/ 1649186 h 1959111"/>
                  <a:gd name="connsiteX49" fmla="*/ 7249886 w 7625443"/>
                  <a:gd name="connsiteY49" fmla="*/ 1600200 h 1959111"/>
                  <a:gd name="connsiteX50" fmla="*/ 7298871 w 7625443"/>
                  <a:gd name="connsiteY50" fmla="*/ 1583871 h 1959111"/>
                  <a:gd name="connsiteX51" fmla="*/ 7380514 w 7625443"/>
                  <a:gd name="connsiteY51" fmla="*/ 1387929 h 1959111"/>
                  <a:gd name="connsiteX52" fmla="*/ 7413171 w 7625443"/>
                  <a:gd name="connsiteY52" fmla="*/ 1355271 h 1959111"/>
                  <a:gd name="connsiteX53" fmla="*/ 7478486 w 7625443"/>
                  <a:gd name="connsiteY53" fmla="*/ 1257300 h 1959111"/>
                  <a:gd name="connsiteX54" fmla="*/ 7494814 w 7625443"/>
                  <a:gd name="connsiteY54" fmla="*/ 1208314 h 1959111"/>
                  <a:gd name="connsiteX55" fmla="*/ 7511143 w 7625443"/>
                  <a:gd name="connsiteY55" fmla="*/ 1143000 h 1959111"/>
                  <a:gd name="connsiteX56" fmla="*/ 7560129 w 7625443"/>
                  <a:gd name="connsiteY56" fmla="*/ 1077686 h 1959111"/>
                  <a:gd name="connsiteX57" fmla="*/ 7576457 w 7625443"/>
                  <a:gd name="connsiteY57" fmla="*/ 1028700 h 1959111"/>
                  <a:gd name="connsiteX58" fmla="*/ 7625443 w 7625443"/>
                  <a:gd name="connsiteY58" fmla="*/ 930729 h 1959111"/>
                  <a:gd name="connsiteX59" fmla="*/ 7592786 w 7625443"/>
                  <a:gd name="connsiteY59" fmla="*/ 653143 h 1959111"/>
                  <a:gd name="connsiteX60" fmla="*/ 7560129 w 7625443"/>
                  <a:gd name="connsiteY60" fmla="*/ 604157 h 1959111"/>
                  <a:gd name="connsiteX61" fmla="*/ 7494814 w 7625443"/>
                  <a:gd name="connsiteY61" fmla="*/ 375557 h 1959111"/>
                  <a:gd name="connsiteX62" fmla="*/ 7478486 w 7625443"/>
                  <a:gd name="connsiteY62" fmla="*/ 326571 h 1959111"/>
                  <a:gd name="connsiteX63" fmla="*/ 7445829 w 7625443"/>
                  <a:gd name="connsiteY63" fmla="*/ 277586 h 1959111"/>
                  <a:gd name="connsiteX64" fmla="*/ 7364186 w 7625443"/>
                  <a:gd name="connsiteY64" fmla="*/ 146957 h 1959111"/>
                  <a:gd name="connsiteX65" fmla="*/ 7298871 w 7625443"/>
                  <a:gd name="connsiteY65" fmla="*/ 65314 h 1959111"/>
                  <a:gd name="connsiteX66" fmla="*/ 7151914 w 7625443"/>
                  <a:gd name="connsiteY66" fmla="*/ 32657 h 195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7625443" h="1959111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513262" y="5563971"/>
            <a:ext cx="3124759" cy="369332"/>
            <a:chOff x="8494229" y="5905891"/>
            <a:chExt cx="3124759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9053125" y="5656304"/>
            <a:ext cx="1933371" cy="493932"/>
            <a:chOff x="9034092" y="5998224"/>
            <a:chExt cx="1933371" cy="49393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val 101"/>
          <p:cNvSpPr/>
          <p:nvPr/>
        </p:nvSpPr>
        <p:spPr>
          <a:xfrm>
            <a:off x="3296191" y="533784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62825" y="577583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52541" y="4993679"/>
            <a:ext cx="3088924" cy="1467445"/>
            <a:chOff x="752541" y="3129077"/>
            <a:chExt cx="3088924" cy="1467445"/>
          </a:xfrm>
        </p:grpSpPr>
        <p:sp>
          <p:nvSpPr>
            <p:cNvPr id="105" name="Freeform 104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752541" y="3741053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72139" y="5152672"/>
            <a:ext cx="3035300" cy="1242080"/>
            <a:chOff x="4802806" y="3295694"/>
            <a:chExt cx="3035300" cy="1242080"/>
          </a:xfrm>
        </p:grpSpPr>
        <p:sp>
          <p:nvSpPr>
            <p:cNvPr id="113" name="Freeform 1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513389" y="561950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6"/>
          </p:cNvCxnSpPr>
          <p:nvPr/>
        </p:nvCxnSpPr>
        <p:spPr>
          <a:xfrm>
            <a:off x="3423335" y="5386661"/>
            <a:ext cx="1351878" cy="177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7" idx="6"/>
          </p:cNvCxnSpPr>
          <p:nvPr/>
        </p:nvCxnSpPr>
        <p:spPr>
          <a:xfrm flipV="1">
            <a:off x="3589969" y="5687555"/>
            <a:ext cx="1185244" cy="137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363810" y="6113129"/>
                <a:ext cx="3269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Doesn’t work:  Where to 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10" y="6113129"/>
                <a:ext cx="3269806" cy="369332"/>
              </a:xfrm>
              <a:prstGeom prst="rect">
                <a:avLst/>
              </a:prstGeom>
              <a:blipFill>
                <a:blip r:embed="rId11"/>
                <a:stretch>
                  <a:fillRect l="-1493" t="-10000" r="-9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0946" y="2945263"/>
            <a:ext cx="7555101" cy="1681130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C1134-4440-1F4F-A697-2F57468D9D32}"/>
              </a:ext>
            </a:extLst>
          </p:cNvPr>
          <p:cNvSpPr txBox="1"/>
          <p:nvPr/>
        </p:nvSpPr>
        <p:spPr>
          <a:xfrm>
            <a:off x="7841672" y="6386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687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4" grpId="0" build="p"/>
      <p:bldP spid="102" grpId="0" animBg="1"/>
      <p:bldP spid="102" grpId="1" animBg="1"/>
      <p:bldP spid="103" grpId="0" animBg="1"/>
      <p:bldP spid="103" grpId="1" animBg="1"/>
      <p:bldP spid="131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8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34089"/>
                <a:ext cx="9155939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Introduction, outline, mechanics, expectations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Finite Automata, formal definition, regular languages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Regular Operations and Regular Expressions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Class of regular languages is closed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Started: Closure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400" b="1" spc="200" dirty="0">
                    <a:latin typeface="+mj-lt"/>
                  </a:rPr>
                  <a:t> , to be continued… </a:t>
                </a:r>
              </a:p>
              <a:p>
                <a:pPr>
                  <a:spcBef>
                    <a:spcPts val="1200"/>
                  </a:spcBef>
                </a:pP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4089"/>
                <a:ext cx="9155939" cy="3077766"/>
              </a:xfrm>
              <a:prstGeom prst="rect">
                <a:avLst/>
              </a:prstGeom>
              <a:blipFill>
                <a:blip r:embed="rId3"/>
                <a:stretch>
                  <a:fillRect l="-1065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7786D-100D-484A-818E-44823AAC61E5}"/>
              </a:ext>
            </a:extLst>
          </p:cNvPr>
          <p:cNvSpPr txBox="1"/>
          <p:nvPr/>
        </p:nvSpPr>
        <p:spPr>
          <a:xfrm>
            <a:off x="5292436" y="62345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18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342" y="2347214"/>
            <a:ext cx="58352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Computability Theory  1930s – 1950s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computable…  or not?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Examples: </a:t>
            </a:r>
            <a:br>
              <a:rPr lang="en-US" sz="2000" dirty="0"/>
            </a:br>
            <a:r>
              <a:rPr lang="en-US" sz="2000" dirty="0"/>
              <a:t>program verification, mathematical truth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Models of Computation:</a:t>
            </a:r>
            <a:br>
              <a:rPr lang="en-US" sz="2000" dirty="0"/>
            </a:br>
            <a:r>
              <a:rPr lang="en-US" sz="2000" dirty="0"/>
              <a:t>Finite automata, Turing machines, …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57900" y="3559485"/>
            <a:ext cx="59262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Complexity Theory  1960s – present 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 </a:t>
            </a:r>
            <a:r>
              <a:rPr lang="en-US" sz="2000" u="sng" dirty="0"/>
              <a:t>in practice</a:t>
            </a:r>
            <a:r>
              <a:rPr lang="en-US" sz="2000" dirty="0"/>
              <a:t>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Example: factoring problem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P versus NP problem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Measures of complexity:  Time and Space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Models:  Probabilistic and Interactive computation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0"/>
            <a:ext cx="753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 Course 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1CF4E-3CE6-2648-B850-B731EA7907AB}"/>
              </a:ext>
            </a:extLst>
          </p:cNvPr>
          <p:cNvSpPr txBox="1"/>
          <p:nvPr/>
        </p:nvSpPr>
        <p:spPr>
          <a:xfrm>
            <a:off x="5347855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8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Mechanics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227" y="1158976"/>
            <a:ext cx="583525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b="1" dirty="0"/>
              <a:t>Zoom Lectures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u="sng" dirty="0"/>
              <a:t>Live</a:t>
            </a:r>
            <a:r>
              <a:rPr lang="en-US" sz="2000" dirty="0"/>
              <a:t> and Interactive via Chat 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u="sng" dirty="0"/>
              <a:t>Live lectures are recorded</a:t>
            </a:r>
            <a:r>
              <a:rPr lang="en-US" sz="2000" dirty="0"/>
              <a:t> for later viewing 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Zoom </a:t>
            </a:r>
            <a:r>
              <a:rPr lang="en-US" sz="2400" b="1"/>
              <a:t>Recitations </a:t>
            </a:r>
            <a:endParaRPr lang="en-US" sz="2400" b="1" dirty="0"/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Not recorded</a:t>
            </a:r>
            <a:endParaRPr lang="en-US" sz="2400" b="1" dirty="0"/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Two convert to in-person 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Review concepts and more examples 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Optional unless you are having difficulty</a:t>
            </a:r>
            <a:br>
              <a:rPr lang="en-US" sz="2000" dirty="0"/>
            </a:br>
            <a:r>
              <a:rPr lang="en-US" sz="2000" u="sng" dirty="0"/>
              <a:t>Participation</a:t>
            </a:r>
            <a:r>
              <a:rPr lang="en-US" sz="2000" dirty="0"/>
              <a:t> can raise low grades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dirty="0"/>
              <a:t>Attend any recitation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Text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sz="2000" i="1" dirty="0"/>
              <a:t>Introduction to the Theory of Computation</a:t>
            </a:r>
            <a:br>
              <a:rPr lang="en-US" sz="2000" dirty="0"/>
            </a:br>
            <a:r>
              <a:rPr lang="en-US" sz="2000" dirty="0"/>
              <a:t>Sipser, 3</a:t>
            </a:r>
            <a:r>
              <a:rPr lang="en-US" sz="2000" baseline="30000" dirty="0"/>
              <a:t>rd</a:t>
            </a:r>
            <a:r>
              <a:rPr lang="en-US" sz="2000" dirty="0"/>
              <a:t> Edition US.  (Other editions ok but </a:t>
            </a:r>
            <a:br>
              <a:rPr lang="en-US" sz="2000" dirty="0"/>
            </a:br>
            <a:r>
              <a:rPr lang="en-US" sz="2000" dirty="0"/>
              <a:t>are missing some Exercises and Problems).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1714" y="2969468"/>
            <a:ext cx="537028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Homework bi-weekly – 35%</a:t>
            </a:r>
            <a:endParaRPr lang="en-US" sz="2400" dirty="0"/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/>
              <a:t>More information to follow 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Midterm (15%) and Final exam (25%)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/>
              <a:t>Open book and notes</a:t>
            </a:r>
            <a:endParaRPr lang="en-US" sz="2000" b="1" dirty="0"/>
          </a:p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Check-in quizzes for credit – 25%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Distinct Live and Recorded versions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Complete either one for credit </a:t>
            </a:r>
            <a:r>
              <a:rPr 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within 48 hours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Initially ungraded; full credit for participation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E6138-B4B4-9443-98A9-7680C3C392C9}"/>
              </a:ext>
            </a:extLst>
          </p:cNvPr>
          <p:cNvSpPr txBox="1"/>
          <p:nvPr/>
        </p:nvSpPr>
        <p:spPr>
          <a:xfrm>
            <a:off x="5569527" y="644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9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2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Expectations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741" y="1540946"/>
            <a:ext cx="631967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Prerequisites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Prior substantial experience and comfort with mathematical concepts, theorems, and proofs.  </a:t>
            </a:r>
            <a:r>
              <a:rPr lang="en-US" sz="2400" u="sng" dirty="0"/>
              <a:t>Creativity will be needed for psets and exams. </a:t>
            </a:r>
          </a:p>
          <a:p>
            <a:pPr>
              <a:spcBef>
                <a:spcPts val="1200"/>
              </a:spcBef>
            </a:pPr>
            <a:endParaRPr lang="en-US" sz="2800" b="1" i="1" u="sng" dirty="0"/>
          </a:p>
          <a:p>
            <a:pPr>
              <a:spcBef>
                <a:spcPts val="1200"/>
              </a:spcBef>
            </a:pPr>
            <a:r>
              <a:rPr lang="en-US" sz="2800" b="1" dirty="0"/>
              <a:t>Collaboration policy on homework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400" dirty="0"/>
              <a:t>Allowed. But try problems yourself first. 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400" u="sng" dirty="0"/>
              <a:t>Write up your own solutions.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sz="2400" u="sng" dirty="0"/>
              <a:t>No bibles or online materials.</a:t>
            </a:r>
            <a:r>
              <a:rPr lang="en-US" sz="2400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69A9E-46CE-BA4E-8B78-C681A4102EA7}"/>
              </a:ext>
            </a:extLst>
          </p:cNvPr>
          <p:cNvSpPr txBox="1"/>
          <p:nvPr/>
        </p:nvSpPr>
        <p:spPr>
          <a:xfrm>
            <a:off x="5929745" y="624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40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972" y="0"/>
            <a:ext cx="78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Role of Theory in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741" y="1540946"/>
            <a:ext cx="583525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Applications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Basic Research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Connections to other fields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What is the nature of computation?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E982-F68A-6946-8E5D-480863FDB112}"/>
              </a:ext>
            </a:extLst>
          </p:cNvPr>
          <p:cNvSpPr txBox="1"/>
          <p:nvPr/>
        </p:nvSpPr>
        <p:spPr>
          <a:xfrm>
            <a:off x="5999018" y="617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647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 finite string</a:t>
                </a:r>
                <a:br>
                  <a:rPr lang="en-US" sz="2000" dirty="0"/>
                </a:br>
                <a:r>
                  <a:rPr lang="en-US" sz="2000" b="1" dirty="0"/>
                  <a:t>Output:</a:t>
                </a:r>
                <a:r>
                  <a:rPr lang="en-US" sz="2000" dirty="0"/>
                  <a:t>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or </a:t>
                </a:r>
                <a:r>
                  <a:rPr lang="en-US" sz="2000" u="sng" dirty="0"/>
                  <a:t>Reject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Computation process:  </a:t>
                </a:r>
                <a:r>
                  <a:rPr lang="en-US" sz="2000" dirty="0"/>
                  <a:t>Begin at start state,</a:t>
                </a:r>
                <a:br>
                  <a:rPr lang="en-US" sz="2000" dirty="0"/>
                </a:br>
                <a:r>
                  <a:rPr lang="en-US" sz="2000" dirty="0"/>
                  <a:t>   read input symbols, follow corresponding transitions, 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if end with accept state, </a:t>
                </a:r>
                <a:r>
                  <a:rPr lang="en-US" sz="2000" u="sng" dirty="0"/>
                  <a:t>Reject</a:t>
                </a:r>
                <a:r>
                  <a:rPr lang="en-US" sz="2000" dirty="0"/>
                  <a:t> if not.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Examples:</a:t>
                </a:r>
                <a:r>
                  <a:rPr lang="en-US" sz="2000" dirty="0"/>
                  <a:t>  01101 → Accept </a:t>
                </a:r>
                <a:br>
                  <a:rPr lang="en-US" sz="2000" dirty="0"/>
                </a:br>
                <a:r>
                  <a:rPr lang="en-US" sz="2000" dirty="0"/>
                  <a:t>                     00101 → Reject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accepts exactly those strings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where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contains substring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11}.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blipFill>
                <a:blip r:embed="rId3"/>
                <a:stretch>
                  <a:fillRect l="-1017" t="-1101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7240" y="0"/>
            <a:ext cx="757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begin:  Finite Automata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7241" y="896827"/>
            <a:ext cx="4571186" cy="1327137"/>
            <a:chOff x="413068" y="587327"/>
            <a:chExt cx="4571186" cy="1327137"/>
          </a:xfrm>
        </p:grpSpPr>
        <p:sp>
          <p:nvSpPr>
            <p:cNvPr id="2" name="Oval 1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States: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Transitions: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Start state: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Accept states:  </a:t>
                </a:r>
              </a:p>
              <a:p>
                <a:pPr>
                  <a:spcBef>
                    <a:spcPts val="600"/>
                  </a:spcBef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blipFill>
                <a:blip r:embed="rId8"/>
                <a:stretch>
                  <a:fillRect l="-167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2355319" y="3223908"/>
            <a:ext cx="757707" cy="307777"/>
            <a:chOff x="2094993" y="3298333"/>
            <a:chExt cx="757707" cy="30777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094993" y="3565483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306820" y="3298333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21769" y="3832895"/>
            <a:ext cx="621415" cy="353805"/>
            <a:chOff x="1980125" y="3669985"/>
            <a:chExt cx="621415" cy="353805"/>
          </a:xfrm>
        </p:grpSpPr>
        <p:sp>
          <p:nvSpPr>
            <p:cNvPr id="34" name="Oval 33"/>
            <p:cNvSpPr/>
            <p:nvPr/>
          </p:nvSpPr>
          <p:spPr>
            <a:xfrm>
              <a:off x="2263460" y="3669985"/>
              <a:ext cx="338080" cy="353805"/>
            </a:xfrm>
            <a:prstGeom prst="ellips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980125" y="3842161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97655" y="4347633"/>
            <a:ext cx="345724" cy="361805"/>
            <a:chOff x="2263460" y="4381396"/>
            <a:chExt cx="553791" cy="579550"/>
          </a:xfrm>
        </p:grpSpPr>
        <p:sp>
          <p:nvSpPr>
            <p:cNvPr id="42" name="Oval 41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327621" y="4448542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Say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the language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recognizes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blipFill>
                <a:blip r:embed="rId9"/>
                <a:stretch>
                  <a:fillRect l="-88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1FCC73C-BFB2-DA49-BDBD-15A1248D1963}"/>
              </a:ext>
            </a:extLst>
          </p:cNvPr>
          <p:cNvSpPr txBox="1"/>
          <p:nvPr/>
        </p:nvSpPr>
        <p:spPr>
          <a:xfrm>
            <a:off x="5541818" y="6359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601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4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10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finite automaton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400" b="1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  finite set of states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alphabet symbols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   transition function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start state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 set of accept states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blipFill>
                <a:blip r:embed="rId3"/>
                <a:stretch>
                  <a:fillRect l="-1388" t="-175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710308" y="3203886"/>
            <a:ext cx="3984778" cy="501155"/>
            <a:chOff x="2710308" y="3203886"/>
            <a:chExt cx="3984778" cy="50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/>
                    <a:t> means 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576" r="-139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5247173" y="3203886"/>
              <a:ext cx="1447913" cy="499900"/>
              <a:chOff x="5588995" y="3188611"/>
              <a:chExt cx="1447913" cy="4999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69480" y="3325914"/>
                <a:ext cx="338080" cy="3538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5927075" y="3506882"/>
                <a:ext cx="742405" cy="47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588995" y="3354482"/>
                <a:ext cx="338080" cy="3340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153212" y="3188611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7588123" y="3337726"/>
            <a:ext cx="3736900" cy="1145542"/>
            <a:chOff x="380722" y="533597"/>
            <a:chExt cx="4684103" cy="1435903"/>
          </a:xfrm>
        </p:grpSpPr>
        <p:sp>
          <p:nvSpPr>
            <p:cNvPr id="17" name="Oval 1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8" idx="6"/>
              <a:endCxn id="1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3210480" y="1118178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7842" y="931977"/>
              <a:ext cx="556983" cy="424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0,1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00539" y="1545132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81157" y="687876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29747" y="533597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{0, 1}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blipFill>
                <a:blip r:embed="rId11"/>
                <a:stretch>
                  <a:fillRect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t="-106061" r="-202597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98718" t="-106061" r="-10000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201299" t="-106061" r="-1299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209231" r="-202597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209231" r="-100000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209231" r="-1299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309231" r="-20259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309231" r="-10000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309231" r="-1299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318551" y="2821458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DC365-2F4B-E340-83D8-59FA8A0FF9F3}"/>
              </a:ext>
            </a:extLst>
          </p:cNvPr>
          <p:cNvSpPr txBox="1"/>
          <p:nvPr/>
        </p:nvSpPr>
        <p:spPr>
          <a:xfrm>
            <a:off x="5915891" y="644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254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uiExpand="1" build="allAtOnce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2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Strings and languages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string</a:t>
                </a:r>
                <a:r>
                  <a:rPr lang="en-US" sz="2000" dirty="0"/>
                  <a:t> is a finite sequence of symbols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language</a:t>
                </a:r>
                <a:r>
                  <a:rPr lang="en-US" sz="2000" dirty="0"/>
                  <a:t> is a set of strings (finite or infinite)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string</a:t>
                </a:r>
                <a:r>
                  <a:rPr lang="en-US" sz="2000" dirty="0"/>
                  <a:t>  </a:t>
                </a:r>
                <a:r>
                  <a:rPr lang="el-GR" sz="2000" dirty="0"/>
                  <a:t>ε</a:t>
                </a:r>
                <a:r>
                  <a:rPr lang="en-US" sz="2000" dirty="0"/>
                  <a:t>  is the string of length 0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language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ø</m:t>
                    </m:r>
                  </m:oMath>
                </a14:m>
                <a:r>
                  <a:rPr lang="en-US" sz="2000" dirty="0"/>
                  <a:t>  is the set with no strings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 defTabSz="569913">
                  <a:spcBef>
                    <a:spcPts val="1200"/>
                  </a:spcBef>
                </a:pPr>
                <a:r>
                  <a:rPr lang="en-US" sz="2000" b="1" dirty="0" err="1"/>
                  <a:t>Defn</a:t>
                </a:r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accepts string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if there is a sequence of states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where: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blipFill>
                <a:blip r:embed="rId3"/>
                <a:stretch>
                  <a:fillRect l="-1509" t="-1023" b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1570" y="3279269"/>
                <a:ext cx="4568043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white"/>
                    </a:solidFill>
                  </a:rPr>
                  <a:t>Recognizing languages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</a:rPr>
                      <m:t>accepts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u="sng" dirty="0"/>
                  <a:t>the language of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recognizes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language 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some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finite automaton recognizes it.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70" y="3279269"/>
                <a:ext cx="4568043" cy="3400931"/>
              </a:xfrm>
              <a:prstGeom prst="rect">
                <a:avLst/>
              </a:prstGeom>
              <a:blipFill>
                <a:blip r:embed="rId4"/>
                <a:stretch>
                  <a:fillRect l="-2000" t="-1434" r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F08B75-42FD-854B-882C-5EDF93DA67E3}"/>
              </a:ext>
            </a:extLst>
          </p:cNvPr>
          <p:cNvSpPr txBox="1"/>
          <p:nvPr/>
        </p:nvSpPr>
        <p:spPr>
          <a:xfrm>
            <a:off x="5430982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65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Languages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contains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substring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11}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</a:t>
                </a:r>
                <a:r>
                  <a:rPr lang="en-US" sz="2400" u="sng" dirty="0"/>
                  <a:t>Therefore </a:t>
                </a:r>
                <a14:m>
                  <m:oMath xmlns:m="http://schemas.openxmlformats.org/officeDocument/2006/math">
                    <m:r>
                      <a:rPr lang="en-US" sz="2400" u="sng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u="sng" dirty="0"/>
                  <a:t> is regular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blipFill>
                <a:blip r:embed="rId3"/>
                <a:stretch>
                  <a:fillRect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More examples:</a:t>
                </a:r>
              </a:p>
              <a:p>
                <a:endParaRPr lang="en-US" sz="2000" u="sng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an even number of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regular (make automaton for practice).</a:t>
                </a:r>
              </a:p>
              <a:p>
                <a:pPr marL="290513" indent="-290513">
                  <a:buFontTx/>
                  <a:buChar char="-"/>
                </a:pPr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equal numbers of 0s and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regular (we will prove).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blipFill>
                <a:blip r:embed="rId4"/>
                <a:stretch>
                  <a:fillRect l="-1835" t="-2116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38508" y="1506289"/>
            <a:ext cx="4743319" cy="1327137"/>
            <a:chOff x="240935" y="587327"/>
            <a:chExt cx="4743319" cy="1327137"/>
          </a:xfrm>
        </p:grpSpPr>
        <p:sp>
          <p:nvSpPr>
            <p:cNvPr id="27" name="Oval 2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8" idx="6"/>
              <a:endCxn id="2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306246" y="5697456"/>
            <a:ext cx="7112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 the regular languages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CBF1C-6921-5642-B66E-923A667D53DE}"/>
              </a:ext>
            </a:extLst>
          </p:cNvPr>
          <p:cNvSpPr txBox="1"/>
          <p:nvPr/>
        </p:nvSpPr>
        <p:spPr>
          <a:xfrm>
            <a:off x="5209309" y="6391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72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827AEE-1E88-4118-A9AF-59056AEEC4EA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93C24BE7-6E49-4E0A-81E6-18D0DD6C59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B59C4-A0FC-4CA5-888B-AA281E102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11612</TotalTime>
  <Words>1492</Words>
  <Application>Microsoft Macintosh PowerPoint</Application>
  <PresentationFormat>Widescreen</PresentationFormat>
  <Paragraphs>239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1: Introduction, Finite Automata, Regular Expressions </dc:title>
  <dc:subject/>
  <dc:creator>Michael Sipser</dc:creator>
  <cp:keywords/>
  <dc:description/>
  <cp:lastModifiedBy>Microsoft Office User</cp:lastModifiedBy>
  <cp:revision>159</cp:revision>
  <dcterms:created xsi:type="dcterms:W3CDTF">2020-08-09T18:24:17Z</dcterms:created>
  <dcterms:modified xsi:type="dcterms:W3CDTF">2021-02-15T22:48:12Z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