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70fd33a_0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70fd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470fd33a_0_8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470fd3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32c09be1_0_38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32c09be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470fd33a_0_1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470fd3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470fd33a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470fd3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470fd33a_0_3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470fd3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470fd33a_0_3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470fd3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4dfb4855_0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4dfb4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4dfb4855_0_7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4dfb48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4dfb4855_0_1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4dfb48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32c09be1_0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32c09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32c09be1_0_13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32c09be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32c09be1_67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32c09be1_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2c09be1_67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2c09be1_6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32c09be1_67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32c09be1_6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2c09be1_0_1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32c09be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0.xml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1070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MLDS </a:t>
            </a:r>
            <a:r>
              <a:rPr b="1" i="0" lang="zh-TW" sz="5400" u="none" cap="none" strike="noStrike">
                <a:solidFill>
                  <a:srgbClr val="66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</a:t>
            </a:r>
            <a:r>
              <a:rPr lang="zh-TW">
                <a:solidFill>
                  <a:srgbClr val="660000"/>
                </a:solidFill>
              </a:rPr>
              <a:t>-2</a:t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zh-TW" sz="2400" u="none" cap="none" strike="noStrike">
                <a:solidFill>
                  <a:srgbClr val="0C343D"/>
                </a:solidFill>
                <a:latin typeface="Open Sans"/>
                <a:ea typeface="Open Sans"/>
                <a:cs typeface="Open Sans"/>
                <a:sym typeface="Open Sans"/>
              </a:rPr>
              <a:t>TAs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zh-TW" sz="2400" u="none" cap="none" strike="noStrike">
                <a:solidFill>
                  <a:srgbClr val="0C343D"/>
                </a:solidFill>
                <a:latin typeface="Open Sans"/>
                <a:ea typeface="Open Sans"/>
                <a:cs typeface="Open Sans"/>
                <a:sym typeface="Open Sans"/>
              </a:rPr>
              <a:t>ntu.mldsta@gmail.com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lang="zh-TW"/>
              <a:t>Visualize the Optimization Process  </a:t>
            </a:r>
            <a:r>
              <a:rPr lang="zh-TW" sz="1400"/>
              <a:t>3/3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1893600" y="6329175"/>
            <a:ext cx="6133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11700" y="1688425"/>
            <a:ext cx="8520600" cy="1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DNN train on MNIST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Collect the </a:t>
            </a:r>
            <a:r>
              <a:rPr lang="zh-TW"/>
              <a:t>weight</a:t>
            </a:r>
            <a:r>
              <a:rPr lang="zh-TW" sz="1800"/>
              <a:t>s every 3 epochs, and train 8 times. </a:t>
            </a:r>
            <a:r>
              <a:rPr lang="zh-TW"/>
              <a:t>Reduce</a:t>
            </a:r>
            <a:r>
              <a:rPr lang="zh-TW" sz="1800"/>
              <a:t> the</a:t>
            </a:r>
            <a:r>
              <a:rPr lang="zh-TW"/>
              <a:t> dimension of </a:t>
            </a:r>
            <a:r>
              <a:rPr lang="zh-TW" sz="1800"/>
              <a:t> </a:t>
            </a:r>
            <a:r>
              <a:rPr lang="zh-TW"/>
              <a:t>weight</a:t>
            </a:r>
            <a:r>
              <a:rPr lang="zh-TW" sz="1800"/>
              <a:t>s </a:t>
            </a:r>
            <a:r>
              <a:rPr lang="zh-TW"/>
              <a:t>to </a:t>
            </a:r>
            <a:r>
              <a:rPr lang="zh-TW" sz="1800"/>
              <a:t>2 by PCA.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0356"/>
            <a:ext cx="4717450" cy="353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725" y="2944363"/>
            <a:ext cx="4626784" cy="34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Observe Gradient Norm During Training  </a:t>
            </a:r>
            <a:r>
              <a:rPr lang="zh-TW" sz="1400"/>
              <a:t>1/2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696675"/>
            <a:ext cx="8520600" cy="4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Requirement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Record the gradient norm and the loss during training.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Plot them on </a:t>
            </a:r>
            <a:r>
              <a:rPr lang="zh-TW" sz="1800">
                <a:solidFill>
                  <a:srgbClr val="FF0000"/>
                </a:solidFill>
              </a:rPr>
              <a:t>one</a:t>
            </a:r>
            <a:r>
              <a:rPr lang="zh-TW" sz="1800"/>
              <a:t> figure.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p-norm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In PyTorch: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Other packages: The similar code can be applied.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50" y="3152111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725" y="4037844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Observe Gradient Norm During Training  </a:t>
            </a:r>
            <a:r>
              <a:rPr lang="zh-TW" sz="1400"/>
              <a:t>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Happened When Gradient is Almost Zero </a:t>
            </a:r>
            <a:r>
              <a:rPr lang="zh-TW" sz="1400"/>
              <a:t>1/3</a:t>
            </a:r>
            <a:endParaRPr sz="1400"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Requirement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Try to find the weights of the model when the gradient norm is zero (as small as possible).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Compute the "minimal ratio" of the weights: how likely the weights to be a minima.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Plot the figure between minimal ratio and the loss when the gradient is almost zero.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Tips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Train on a small network.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Happened When Gradient is Almost Zero </a:t>
            </a:r>
            <a:r>
              <a:rPr lang="zh-TW" sz="1400"/>
              <a:t>2/3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688424"/>
            <a:ext cx="8520600" cy="5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How to reach the point where the gradient norm is zero?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First, train the network with original loss function.</a:t>
            </a:r>
            <a:endParaRPr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AutoNum type="romanLcPeriod"/>
            </a:pPr>
            <a:r>
              <a:rPr lang="zh-TW" sz="1800"/>
              <a:t>Change the objective function to gradient norm and keep training.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zh-TW" sz="1800"/>
              <a:t>Or use second order optimization method, such as Newton’s method or Levenberg-Marquardt algorithm (more stable)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How to compute minimal ratio? 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zh-TW" sz="1800"/>
              <a:t>Compute ()                         </a:t>
            </a:r>
            <a:r>
              <a:rPr lang="zh-TW" sz="1800">
                <a:solidFill>
                  <a:srgbClr val="695D46"/>
                </a:solidFill>
              </a:rPr>
              <a:t>(hessian matrix)</a:t>
            </a:r>
            <a:r>
              <a:rPr lang="zh-TW" sz="1800"/>
              <a:t>, and then find its eigenvalues. The proportion of the eigenvalues which are greater than zero is the minimal ratio.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zh-TW" sz="1800"/>
              <a:t>Sample lots of weights around               , and compute                  . The minimal ratio is the proportion that                                       . </a:t>
            </a:r>
            <a:endParaRPr sz="18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50" y="4803783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450" y="574255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9675" y="574255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1825" y="6071850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Happened When Gradient is Almost Zero </a:t>
            </a:r>
            <a:r>
              <a:rPr lang="zh-TW" sz="1400"/>
              <a:t>3/3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721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490827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t/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zh-TW" sz="1400"/>
              <a:t>Train 100 times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Find gradient norm equal </a:t>
            </a:r>
            <a:r>
              <a:rPr lang="zh-TW"/>
              <a:t>to </a:t>
            </a:r>
            <a:r>
              <a:rPr lang="zh-TW" sz="1400"/>
              <a:t>zero by change objective function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</a:t>
            </a:r>
            <a:r>
              <a:rPr lang="zh-TW" sz="1400"/>
              <a:t>inim</a:t>
            </a:r>
            <a:r>
              <a:rPr lang="zh-TW"/>
              <a:t>al</a:t>
            </a:r>
            <a:r>
              <a:rPr lang="zh-TW" sz="1400"/>
              <a:t> ratio</a:t>
            </a:r>
            <a:r>
              <a:rPr lang="zh-TW"/>
              <a:t> is</a:t>
            </a:r>
            <a:r>
              <a:rPr lang="zh-TW" sz="1400"/>
              <a:t> </a:t>
            </a:r>
            <a:r>
              <a:rPr lang="zh-TW"/>
              <a:t>defined as the </a:t>
            </a:r>
            <a:r>
              <a:rPr lang="zh-TW" sz="1400"/>
              <a:t>proportion of eigenvalues </a:t>
            </a:r>
            <a:r>
              <a:rPr lang="zh-TW"/>
              <a:t> </a:t>
            </a:r>
            <a:r>
              <a:rPr lang="zh-TW" sz="1400"/>
              <a:t>greater than zero.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HW1-2 </a:t>
            </a:r>
            <a:r>
              <a:rPr lang="zh-TW"/>
              <a:t>Report Questions (10％)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375573"/>
            <a:ext cx="8520600" cy="5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Visualize the optimization process.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Describe your experiment settings. (The cycle you record the model parameters, optimizer, dimension reduction method, etc) (1%)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the model for 8 times, selecting the parameters of any one layer and whole model and plot them on the figures separately. (1%)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Comment on your result. (1%)</a:t>
            </a:r>
            <a:endParaRPr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Observe gradient norm during training.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Plot one figure which contain gradient norm to iterations and the loss to iterations. (1%)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Comment your result. (1%)</a:t>
            </a:r>
            <a:endParaRPr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happens when gradient is almost zero?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how you get the weight which gradient norm is zero and how you define the minimal ratio. (2%)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the model for 100 times. Plot the figure of minimal ratio to the loss. (2%)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Comment your result. (1%)</a:t>
            </a:r>
            <a:endParaRPr/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Bonus (1%)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any method to visualize the error surface.</a:t>
            </a:r>
            <a:endParaRPr/>
          </a:p>
          <a:p>
            <a:pPr indent="-3175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Concretely describe your method and comment your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Bonus </a:t>
            </a:r>
            <a:r>
              <a:rPr lang="zh-TW" sz="1400"/>
              <a:t>1/3 </a:t>
            </a:r>
            <a:r>
              <a:rPr lang="zh-TW"/>
              <a:t> 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5360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Simi</a:t>
            </a:r>
            <a:r>
              <a:rPr lang="zh-TW"/>
              <a:t>lar</a:t>
            </a:r>
            <a:r>
              <a:rPr lang="zh-TW"/>
              <a:t> method as </a:t>
            </a:r>
            <a:r>
              <a:rPr lang="zh-TW" u="sng">
                <a:solidFill>
                  <a:schemeClr val="hlink"/>
                </a:solidFill>
                <a:hlinkClick action="ppaction://hlinksldjump" r:id="rId3"/>
              </a:rPr>
              <a:t>pg.10</a:t>
            </a:r>
            <a:r>
              <a:rPr lang="zh-TW"/>
              <a:t>, but use TSNE to reduce dimensionality.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train with gradient descent, then use second order optimization, finally train for about 10 epochs furthur by second order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During the 10 epochs, randomly plot nearby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Tips: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small model (less than 50 parameters) on small tasks (simulate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Fixed number of possible input (thus number of possible output is also fixed)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Scale the range of randomness according to each parameters’ rate of descending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Non-linear coloring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 b="7876" l="0" r="0" t="0"/>
          <a:stretch/>
        </p:blipFill>
        <p:spPr>
          <a:xfrm>
            <a:off x="95250" y="4180450"/>
            <a:ext cx="5001151" cy="25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5">
            <a:alphaModFix/>
          </a:blip>
          <a:srcRect b="0" l="6260" r="4301" t="0"/>
          <a:stretch/>
        </p:blipFill>
        <p:spPr>
          <a:xfrm>
            <a:off x="4408034" y="4180450"/>
            <a:ext cx="4640716" cy="25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Bonus </a:t>
            </a:r>
            <a:r>
              <a:rPr lang="zh-TW" sz="1400"/>
              <a:t>2/3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Perturb</a:t>
            </a:r>
            <a:r>
              <a:rPr lang="zh-TW"/>
              <a:t> each parameter randomly within a small range and plot the resulting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Scale differences between parameters are significant.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175" y="2980100"/>
            <a:ext cx="7223376" cy="370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25" y="2855625"/>
            <a:ext cx="4429627" cy="22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/>
          <p:nvPr/>
        </p:nvCxnSpPr>
        <p:spPr>
          <a:xfrm>
            <a:off x="4597400" y="2948358"/>
            <a:ext cx="1126200" cy="246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560925" y="2916600"/>
            <a:ext cx="4042800" cy="2031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0"/>
          <p:cNvCxnSpPr/>
          <p:nvPr/>
        </p:nvCxnSpPr>
        <p:spPr>
          <a:xfrm>
            <a:off x="603250" y="4980367"/>
            <a:ext cx="4709700" cy="656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0"/>
          <p:cNvSpPr/>
          <p:nvPr/>
        </p:nvSpPr>
        <p:spPr>
          <a:xfrm>
            <a:off x="5346700" y="5446033"/>
            <a:ext cx="359700" cy="211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Bonus </a:t>
            </a:r>
            <a:r>
              <a:rPr lang="zh-TW" sz="1400"/>
              <a:t>3/3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Plot the error surface between start and end point.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2617450"/>
            <a:ext cx="7735325" cy="40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125" y="2218125"/>
            <a:ext cx="5437875" cy="287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954600" y="2990683"/>
            <a:ext cx="359700" cy="211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3925375" y="2323950"/>
            <a:ext cx="5059800" cy="2561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1"/>
          <p:cNvCxnSpPr/>
          <p:nvPr/>
        </p:nvCxnSpPr>
        <p:spPr>
          <a:xfrm flipH="1">
            <a:off x="935700" y="2323933"/>
            <a:ext cx="3016200" cy="645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/>
          <p:nvPr/>
        </p:nvCxnSpPr>
        <p:spPr>
          <a:xfrm>
            <a:off x="935575" y="3189650"/>
            <a:ext cx="2995200" cy="168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b="1" i="0" lang="zh-TW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 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Timeline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❖"/>
            </a:pPr>
            <a:r>
              <a:rPr b="1" i="0" lang="zh-TW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 Descriptions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❖"/>
            </a:pPr>
            <a:r>
              <a:rPr b="1" i="0" lang="zh-TW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Allow Packages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3.6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TensorFlow r1.6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PyTorch 0.3 / torchvision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Keras 2.0.7 (TensorFlow backend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MXNet 1.1.0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CNTK 2.4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scikit-learn 0.19.1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Standard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want to use other packages, please ask TAs for permission first!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 </a:t>
            </a:r>
            <a:r>
              <a:rPr b="1" lang="zh-TW">
                <a:solidFill>
                  <a:srgbClr val="FF0000"/>
                </a:solidFill>
              </a:rPr>
              <a:t>2018/4/6 23:59 (GMT+8)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the questions of HW1-1, HW1-2 and HW1-3 in </a:t>
            </a:r>
            <a:r>
              <a:rPr b="1" lang="zh-TW">
                <a:solidFill>
                  <a:srgbClr val="FF0000"/>
                </a:solidFill>
              </a:rPr>
              <a:t>one</a:t>
            </a:r>
            <a:r>
              <a:rPr lang="zh-TW"/>
              <a:t>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Chinese unless you are not familiar with Chinese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 most 10 pages for HW1-1, HW1-2 and HW1-3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github must have several files under directory hw1/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Readme.*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Report.pdf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other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your Readme, state clearly how to run your program to generate the results in your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Files for training is required.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1736383"/>
            <a:ext cx="85206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b="1" i="0" lang="zh-TW" sz="7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Q&amp;A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11700" y="3631428"/>
            <a:ext cx="85206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zh-TW" sz="2400" u="none" cap="none" strike="noStrike">
                <a:solidFill>
                  <a:srgbClr val="0C343D"/>
                </a:solidFill>
                <a:latin typeface="Open Sans"/>
                <a:ea typeface="Open Sans"/>
                <a:cs typeface="Open Sans"/>
                <a:sym typeface="Open Sans"/>
              </a:rPr>
              <a:t>ntu.mldsta@gmail.com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11700" y="20411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Timeline</a:t>
            </a:r>
            <a:endParaRPr b="1" sz="7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Three Parts in HW1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1688424"/>
            <a:ext cx="85206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(1-1) Deep vs Shallow: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Char char="○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Simulate a funtion.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Char char="○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Train on actual task using shallow and deep models.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(1-2) Optimization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Visualize the optimization process.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Observe gradient norm during training.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happens when gradient is almost zero?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(1-3) Generalization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Schedule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1688424"/>
            <a:ext cx="85206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3/9 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Release HW1-1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3/16 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Release HW1-2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3/23: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Deadline to team-up by yourselves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Release HW1-3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3/30: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Deadline to team-up by TAs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●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4/6: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Char char="○"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 HW1 due (including HW1-1, HW1-2 and HW1-3)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0411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b="1" i="0" lang="zh-TW" sz="7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Descriptions</a:t>
            </a:r>
            <a:endParaRPr b="1" i="0" sz="72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b="1" i="0" lang="zh-TW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zh-TW"/>
              <a:t>2</a:t>
            </a:r>
            <a:r>
              <a:rPr b="1" i="0" lang="zh-TW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zh-TW"/>
              <a:t>O</a:t>
            </a:r>
            <a:r>
              <a:rPr lang="zh-TW"/>
              <a:t>ptimization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Three subtask</a:t>
            </a:r>
            <a:endParaRPr sz="2400"/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Visualize the optimization process.</a:t>
            </a:r>
            <a:endParaRPr sz="2400"/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Observe gradient norm during training.</a:t>
            </a:r>
            <a:endParaRPr sz="2400"/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What happens when gradient is almost zero?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Train on designed function, MNIST or CIFAR-10...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lang="zh-TW"/>
              <a:t>Visualize the Optimization Process</a:t>
            </a:r>
            <a:r>
              <a:rPr b="1" i="0" lang="zh-TW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</a:t>
            </a:r>
            <a:r>
              <a:rPr b="1" i="0" lang="zh-TW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1/</a:t>
            </a:r>
            <a:r>
              <a:rPr lang="zh-TW" sz="1400"/>
              <a:t>3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052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Requirement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zh-TW" sz="2400"/>
              <a:t>Collect weights of the model every n epochs.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zh-TW" sz="2400"/>
              <a:t>Also collect the weights of the model of different training events.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zh-TW" sz="2400"/>
              <a:t>Record the accuracy (loss) corresponding to the collected parameters.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zh-TW" sz="2400"/>
              <a:t>Plot the above results on a figure.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</a:pPr>
            <a:r>
              <a:rPr lang="zh-TW"/>
              <a:t>Visualize the Optimization Process  </a:t>
            </a:r>
            <a:r>
              <a:rPr lang="zh-TW" sz="1400"/>
              <a:t>2/3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15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6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117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118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19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0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1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22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23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24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27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8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129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30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31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2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5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6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38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9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0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1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42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3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4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5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6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7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8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9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0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152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153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154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</p:txBody>
      </p:sp>
      <p:sp>
        <p:nvSpPr>
          <p:cNvPr id="155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</p:txBody>
      </p:sp>
      <p:sp>
        <p:nvSpPr>
          <p:cNvPr id="156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157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158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159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0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1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2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63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64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7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8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9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0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1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2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3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4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5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6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</p:txBody>
      </p:sp>
      <p:sp>
        <p:nvSpPr>
          <p:cNvPr id="177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00"/>
              <a:t>.</a:t>
            </a:r>
            <a:endParaRPr b="1" sz="900"/>
          </a:p>
        </p:txBody>
      </p:sp>
      <p:sp>
        <p:nvSpPr>
          <p:cNvPr id="178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9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