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5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3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0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4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6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52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0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5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6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45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F4C7-EF4B-4158-9CEC-47AA22DBBA9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F828-C84D-428E-B47D-52678A5FB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8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231n.github.io/python-numpy-tutoria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xiebin6163/article/details/7031302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hyperlink" Target="https://www.runoob.com/python/python-list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python/python-object.html" TargetMode="External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docs.scipy.org/doc/numpy/reference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hihu.com/question/37180159" TargetMode="External"/><Relationship Id="rId3" Type="http://schemas.openxmlformats.org/officeDocument/2006/relationships/hyperlink" Target="https://www.codecademy.com/learn/python" TargetMode="External"/><Relationship Id="rId7" Type="http://schemas.openxmlformats.org/officeDocument/2006/relationships/hyperlink" Target="https://github.com/lijin-THU/notes-python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umpy.org/" TargetMode="External"/><Relationship Id="rId5" Type="http://schemas.openxmlformats.org/officeDocument/2006/relationships/hyperlink" Target="https://developers.google.com/edu/python/" TargetMode="External"/><Relationship Id="rId4" Type="http://schemas.openxmlformats.org/officeDocument/2006/relationships/hyperlink" Target="https://learnpythonthehardway.org/python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hyperlink" Target="https://www.runoob.com/python/python-2x-3x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www.runoob.com/python/python-2x-3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hyperlink" Target="https://www.anaconda.com/distribution/#download-se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SARACH_WONG/article/details/8932830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naconda/pkgs/main/" TargetMode="External"/><Relationship Id="rId2" Type="http://schemas.openxmlformats.org/officeDocument/2006/relationships/hyperlink" Target="https://mirrors.tuna.tsinghua.edu.cn/anaconda/pkgs/fre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njourn.cn/archives/59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Han Liu</a:t>
            </a:r>
          </a:p>
          <a:p>
            <a:r>
              <a:rPr lang="en-US" altLang="zh-CN" dirty="0"/>
              <a:t>Refer to </a:t>
            </a:r>
            <a:r>
              <a:rPr lang="en-US" altLang="zh-CN" dirty="0">
                <a:hlinkClick r:id="rId2"/>
              </a:rPr>
              <a:t>Stanford CS231n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1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9" y="73891"/>
            <a:ext cx="9186288" cy="2918691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9" y="2992582"/>
            <a:ext cx="9215771" cy="37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282"/>
            <a:ext cx="10515600" cy="96933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Cells / </a:t>
            </a:r>
            <a:r>
              <a:rPr lang="en-US" altLang="zh-CN" dirty="0" smtClean="0"/>
              <a:t>Blocks</a:t>
            </a:r>
          </a:p>
          <a:p>
            <a:r>
              <a:rPr lang="en-US" altLang="zh-CN" dirty="0" smtClean="0"/>
              <a:t>Toolbar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63" y="2446621"/>
            <a:ext cx="7879763" cy="172989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4343854"/>
            <a:ext cx="10515600" cy="969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Global variables are shared between </a:t>
            </a:r>
            <a:r>
              <a:rPr lang="en-US" altLang="zh-CN" dirty="0" smtClean="0"/>
              <a:t>cells.</a:t>
            </a:r>
          </a:p>
          <a:p>
            <a:r>
              <a:rPr lang="en-US" altLang="zh-CN" dirty="0"/>
              <a:t>Remember to save your changes ! (</a:t>
            </a:r>
            <a:r>
              <a:rPr lang="en-US" altLang="zh-CN" dirty="0" err="1"/>
              <a:t>Ctrl+S</a:t>
            </a:r>
            <a:r>
              <a:rPr lang="en-US" altLang="zh-CN" dirty="0"/>
              <a:t> or File-Save)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74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196"/>
            <a:ext cx="10515600" cy="509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Python</a:t>
            </a:r>
          </a:p>
          <a:p>
            <a:r>
              <a:rPr lang="en-US" altLang="zh-CN" dirty="0" smtClean="0"/>
              <a:t>Basic data types </a:t>
            </a:r>
          </a:p>
          <a:p>
            <a:r>
              <a:rPr lang="en-US" altLang="zh-CN" dirty="0" smtClean="0"/>
              <a:t>Containers: Lists, Dictionaries, Tuples</a:t>
            </a:r>
          </a:p>
          <a:p>
            <a:r>
              <a:rPr lang="en-US" altLang="zh-CN" dirty="0" smtClean="0"/>
              <a:t>Functions, Classes</a:t>
            </a:r>
          </a:p>
          <a:p>
            <a:pPr marL="0" indent="0">
              <a:buNone/>
            </a:pPr>
            <a:r>
              <a:rPr lang="en-US" altLang="zh-CN" b="1" dirty="0" smtClean="0"/>
              <a:t>Numpy</a:t>
            </a:r>
          </a:p>
          <a:p>
            <a:r>
              <a:rPr lang="en-US" altLang="zh-CN" dirty="0" smtClean="0"/>
              <a:t>Arrays</a:t>
            </a:r>
          </a:p>
          <a:p>
            <a:r>
              <a:rPr lang="en-US" altLang="zh-CN" dirty="0" smtClean="0"/>
              <a:t>Array indexing</a:t>
            </a:r>
          </a:p>
          <a:p>
            <a:r>
              <a:rPr lang="en-US" altLang="zh-CN" dirty="0" smtClean="0"/>
              <a:t>Array math</a:t>
            </a:r>
          </a:p>
          <a:p>
            <a:pPr marL="0" indent="0">
              <a:buNone/>
            </a:pPr>
            <a:r>
              <a:rPr lang="en-US" altLang="zh-CN" b="1" dirty="0" err="1" smtClean="0"/>
              <a:t>Matplotlib</a:t>
            </a:r>
            <a:endParaRPr lang="en-US" altLang="zh-CN" b="1" dirty="0" smtClean="0"/>
          </a:p>
          <a:p>
            <a:r>
              <a:rPr lang="en-US" altLang="zh-CN" dirty="0" smtClean="0"/>
              <a:t>Plotting, Subplots, Images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61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data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8253"/>
            <a:ext cx="10515600" cy="22383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Numbers</a:t>
            </a:r>
            <a:r>
              <a:rPr lang="en-US" altLang="zh-CN" dirty="0" smtClean="0"/>
              <a:t>: Integers and floats work as you would expect from other languages</a:t>
            </a:r>
          </a:p>
          <a:p>
            <a:r>
              <a:rPr lang="en-US" altLang="zh-CN" dirty="0"/>
              <a:t>Note that unlike many languages, Python does </a:t>
            </a:r>
            <a:r>
              <a:rPr lang="en-US" altLang="zh-CN" dirty="0" smtClean="0"/>
              <a:t>not have </a:t>
            </a:r>
            <a:r>
              <a:rPr lang="en-US" altLang="zh-CN" dirty="0"/>
              <a:t>unary increment (x++) or decrement (x-</a:t>
            </a:r>
            <a:r>
              <a:rPr lang="en-US" altLang="zh-CN" dirty="0" smtClean="0"/>
              <a:t>-) operators</a:t>
            </a:r>
            <a:r>
              <a:rPr lang="en-US" altLang="zh-CN" dirty="0"/>
              <a:t>. (x+=1 and (x-=1 instead)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559" y="3212111"/>
            <a:ext cx="7301125" cy="36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data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Booleans</a:t>
            </a:r>
            <a:r>
              <a:rPr lang="en-US" altLang="zh-CN" dirty="0"/>
              <a:t>: Python implements all of the </a:t>
            </a:r>
            <a:r>
              <a:rPr lang="en-US" altLang="zh-CN" dirty="0" smtClean="0"/>
              <a:t>usual operators </a:t>
            </a:r>
            <a:r>
              <a:rPr lang="en-US" altLang="zh-CN" dirty="0"/>
              <a:t>for Boolean </a:t>
            </a:r>
            <a:r>
              <a:rPr lang="en-US" altLang="zh-CN" dirty="0" smtClean="0"/>
              <a:t>logic</a:t>
            </a:r>
          </a:p>
          <a:p>
            <a:r>
              <a:rPr lang="en-US" altLang="zh-CN" dirty="0"/>
              <a:t>but uses English words rather than symbols </a:t>
            </a:r>
            <a:r>
              <a:rPr lang="en-US" altLang="zh-CN" dirty="0" smtClean="0"/>
              <a:t>(&amp;&amp;, ||, </a:t>
            </a:r>
            <a:r>
              <a:rPr lang="en-US" altLang="zh-CN" dirty="0"/>
              <a:t>etc.):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22" y="3591310"/>
            <a:ext cx="6038505" cy="20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data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0740"/>
            <a:ext cx="10515600" cy="5692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Strings</a:t>
            </a:r>
            <a:r>
              <a:rPr lang="en-US" altLang="zh-CN" dirty="0"/>
              <a:t>: Python has great support for strings: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9" y="1851421"/>
            <a:ext cx="7944895" cy="1844790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3696211"/>
            <a:ext cx="10515600" cy="569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String objects have a bunch of useful methods: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9" y="4294171"/>
            <a:ext cx="7977930" cy="18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Contatiners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14110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Lists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A list is the Python equivalent of an array, but </a:t>
            </a:r>
            <a:r>
              <a:rPr lang="en-US" altLang="zh-CN" dirty="0" smtClean="0"/>
              <a:t>is </a:t>
            </a:r>
            <a:r>
              <a:rPr lang="en-US" altLang="zh-CN" dirty="0" err="1" smtClean="0"/>
              <a:t>resizeable</a:t>
            </a:r>
            <a:r>
              <a:rPr lang="en-US" altLang="zh-CN" dirty="0" smtClean="0"/>
              <a:t> </a:t>
            </a:r>
            <a:r>
              <a:rPr lang="en-US" altLang="zh-CN" dirty="0"/>
              <a:t>and can contain elements of </a:t>
            </a:r>
            <a:r>
              <a:rPr lang="en-US" altLang="zh-CN" dirty="0" smtClean="0"/>
              <a:t>different types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27" y="3128281"/>
            <a:ext cx="8592312" cy="257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315" y="1375683"/>
            <a:ext cx="10515600" cy="24560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Slicing</a:t>
            </a:r>
          </a:p>
          <a:p>
            <a:r>
              <a:rPr lang="en-US" altLang="zh-CN" dirty="0"/>
              <a:t>In addition to accessing list elements one at a </a:t>
            </a:r>
            <a:r>
              <a:rPr lang="en-US" altLang="zh-CN" dirty="0" smtClean="0"/>
              <a:t>time, Python </a:t>
            </a:r>
            <a:r>
              <a:rPr lang="en-US" altLang="zh-CN" dirty="0"/>
              <a:t>provides concise syntax to access </a:t>
            </a:r>
            <a:r>
              <a:rPr lang="en-US" altLang="zh-CN" dirty="0" err="1" smtClean="0"/>
              <a:t>sublists</a:t>
            </a:r>
            <a:r>
              <a:rPr lang="en-US" altLang="zh-CN" dirty="0" smtClean="0"/>
              <a:t>; this </a:t>
            </a:r>
            <a:r>
              <a:rPr lang="en-US" altLang="zh-CN" dirty="0"/>
              <a:t>is known as slicing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  	0-indexing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	a </a:t>
            </a:r>
            <a:r>
              <a:rPr lang="en-US" altLang="zh-CN" dirty="0"/>
              <a:t>: b —&gt; [a, b)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15" y="3831771"/>
            <a:ext cx="10985936" cy="27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5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19095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600" y="1346653"/>
            <a:ext cx="10515600" cy="103369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Loops</a:t>
            </a:r>
          </a:p>
          <a:p>
            <a:r>
              <a:rPr lang="en-US" altLang="zh-CN" dirty="0"/>
              <a:t>You can loop over the elements of a list like this: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62" y="2428553"/>
            <a:ext cx="7145077" cy="1139645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36600" y="3123699"/>
            <a:ext cx="10515600" cy="144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b="1" dirty="0" smtClean="0"/>
          </a:p>
          <a:p>
            <a:r>
              <a:rPr lang="en-US" altLang="zh-CN" dirty="0"/>
              <a:t>If you want to access to the index of each </a:t>
            </a:r>
            <a:r>
              <a:rPr lang="en-US" altLang="zh-CN" dirty="0" smtClean="0"/>
              <a:t>element within </a:t>
            </a:r>
            <a:r>
              <a:rPr lang="en-US" altLang="zh-CN" dirty="0"/>
              <a:t>the body of a loop, use the </a:t>
            </a:r>
            <a:r>
              <a:rPr lang="en-US" altLang="zh-CN" dirty="0" smtClean="0"/>
              <a:t>built-in enumerate </a:t>
            </a:r>
            <a:r>
              <a:rPr lang="en-US" altLang="zh-CN" dirty="0"/>
              <a:t>function: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62" y="4647700"/>
            <a:ext cx="9490654" cy="133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140"/>
            <a:ext cx="10515600" cy="2717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 smtClean="0"/>
              <a:t>List comprehensions</a:t>
            </a:r>
          </a:p>
          <a:p>
            <a:r>
              <a:rPr lang="en-US" altLang="zh-CN" dirty="0"/>
              <a:t>When programming, frequently we want </a:t>
            </a:r>
            <a:r>
              <a:rPr lang="en-US" altLang="zh-CN" dirty="0" smtClean="0"/>
              <a:t>to transform </a:t>
            </a:r>
            <a:r>
              <a:rPr lang="en-US" altLang="zh-CN" dirty="0"/>
              <a:t>one type of data into another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As a simple example, consider the following </a:t>
            </a:r>
            <a:r>
              <a:rPr lang="en-US" altLang="zh-CN" dirty="0" smtClean="0"/>
              <a:t>code that </a:t>
            </a:r>
            <a:r>
              <a:rPr lang="en-US" altLang="zh-CN" dirty="0"/>
              <a:t>computes square numbers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You can make this code simpler using a </a:t>
            </a:r>
            <a:r>
              <a:rPr lang="en-US" altLang="zh-CN" b="1" dirty="0" smtClean="0"/>
              <a:t>list comprehension</a:t>
            </a:r>
            <a:endParaRPr lang="zh-CN" altLang="en-US" b="1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4095751"/>
            <a:ext cx="11049001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51557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Command Line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Windows: 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, PowerShell,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bash</a:t>
            </a:r>
          </a:p>
          <a:p>
            <a:r>
              <a:rPr lang="en-US" altLang="zh-CN" dirty="0" smtClean="0"/>
              <a:t>Mac OS: Terminal, iTerm2</a:t>
            </a:r>
          </a:p>
          <a:p>
            <a:r>
              <a:rPr lang="en-US" altLang="zh-CN" dirty="0" smtClean="0"/>
              <a:t>Path: /, ./, ../, ~</a:t>
            </a:r>
          </a:p>
          <a:p>
            <a:r>
              <a:rPr lang="en-US" altLang="zh-CN" dirty="0" err="1" smtClean="0"/>
              <a:t>pwd</a:t>
            </a:r>
            <a:r>
              <a:rPr lang="en-US" altLang="zh-CN" dirty="0" smtClean="0"/>
              <a:t>, cd, ls,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cp</a:t>
            </a:r>
            <a:r>
              <a:rPr lang="en-US" altLang="zh-CN" dirty="0" smtClean="0"/>
              <a:t>, mv,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,…(</a:t>
            </a:r>
            <a:r>
              <a:rPr lang="en-US" altLang="zh-CN" dirty="0" smtClean="0">
                <a:hlinkClick r:id="rId2"/>
              </a:rPr>
              <a:t>Ref.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Editor:</a:t>
            </a:r>
          </a:p>
          <a:p>
            <a:r>
              <a:rPr lang="en-US" altLang="zh-CN" dirty="0" err="1" smtClean="0"/>
              <a:t>Sublime,Atom,VSCode,PyCharm</a:t>
            </a:r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3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Lists (</a:t>
            </a:r>
            <a:r>
              <a:rPr lang="en-US" altLang="zh-CN" dirty="0" smtClean="0">
                <a:hlinkClick r:id="rId2"/>
              </a:rPr>
              <a:t>Ref.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1797"/>
            <a:ext cx="10515600" cy="10191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Operations</a:t>
            </a:r>
          </a:p>
          <a:p>
            <a:r>
              <a:rPr lang="en-US" altLang="zh-CN" dirty="0" err="1"/>
              <a:t>l</a:t>
            </a:r>
            <a:r>
              <a:rPr lang="en-US" altLang="zh-CN" dirty="0" err="1" smtClean="0"/>
              <a:t>en</a:t>
            </a:r>
            <a:r>
              <a:rPr lang="en-US" altLang="zh-CN" dirty="0" smtClean="0"/>
              <a:t>, +, *, in, max, min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80" y="2817360"/>
            <a:ext cx="5962648" cy="260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Dictionaries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917575"/>
          </a:xfrm>
        </p:spPr>
        <p:txBody>
          <a:bodyPr/>
          <a:lstStyle/>
          <a:p>
            <a:r>
              <a:rPr lang="en-US" altLang="zh-CN" dirty="0"/>
              <a:t>A dictionary stores (key, value) pairs, similar to a </a:t>
            </a:r>
            <a:r>
              <a:rPr lang="en-US" altLang="zh-CN" dirty="0" smtClean="0"/>
              <a:t>Map in </a:t>
            </a:r>
            <a:r>
              <a:rPr lang="en-US" altLang="zh-CN" dirty="0"/>
              <a:t>Java or an object in </a:t>
            </a:r>
            <a:r>
              <a:rPr lang="en-US" altLang="zh-CN" dirty="0" err="1"/>
              <a:t>Javascript</a:t>
            </a:r>
            <a:r>
              <a:rPr lang="en-US" altLang="zh-CN" dirty="0"/>
              <a:t>. You can use it </a:t>
            </a:r>
            <a:r>
              <a:rPr lang="en-US" altLang="zh-CN" dirty="0" smtClean="0"/>
              <a:t>like this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5130"/>
            <a:ext cx="10806177" cy="29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77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Dictionaries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10917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Loops</a:t>
            </a:r>
          </a:p>
          <a:p>
            <a:r>
              <a:rPr lang="en-US" altLang="zh-CN" dirty="0"/>
              <a:t>It is easy to iterate over the keys in a dictionary: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70" y="2525486"/>
            <a:ext cx="9246645" cy="139083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3574143"/>
            <a:ext cx="10515600" cy="1435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b="1" dirty="0" smtClean="0"/>
          </a:p>
          <a:p>
            <a:r>
              <a:rPr lang="en-US" altLang="zh-CN" dirty="0"/>
              <a:t>If you want access to keys and their </a:t>
            </a:r>
            <a:r>
              <a:rPr lang="en-US" altLang="zh-CN" dirty="0" smtClean="0"/>
              <a:t>corresponding values</a:t>
            </a:r>
            <a:r>
              <a:rPr lang="en-US" altLang="zh-CN" dirty="0"/>
              <a:t>, use the </a:t>
            </a:r>
            <a:r>
              <a:rPr lang="en-US" altLang="zh-CN" i="1" dirty="0"/>
              <a:t>items</a:t>
            </a:r>
            <a:r>
              <a:rPr lang="en-US" altLang="zh-CN" dirty="0"/>
              <a:t> method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70" y="4964978"/>
            <a:ext cx="9246645" cy="11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2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Tuples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572" y="1491797"/>
            <a:ext cx="10515600" cy="1657804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tuple </a:t>
            </a:r>
            <a:r>
              <a:rPr lang="en-US" altLang="zh-CN" dirty="0"/>
              <a:t>is an </a:t>
            </a:r>
            <a:r>
              <a:rPr lang="en-US" altLang="zh-CN" b="1" i="1" dirty="0"/>
              <a:t>immutable </a:t>
            </a:r>
            <a:r>
              <a:rPr lang="en-US" altLang="zh-CN" dirty="0"/>
              <a:t>ordered list of values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	tuple </a:t>
            </a:r>
            <a:r>
              <a:rPr lang="en-US" altLang="zh-CN" dirty="0"/>
              <a:t>is in many ways similar to a </a:t>
            </a:r>
            <a:r>
              <a:rPr lang="en-US" altLang="zh-CN" dirty="0" smtClean="0"/>
              <a:t>list</a:t>
            </a:r>
          </a:p>
          <a:p>
            <a:pPr marL="0" indent="0">
              <a:buNone/>
            </a:pPr>
            <a:r>
              <a:rPr lang="en-US" altLang="zh-CN" dirty="0" smtClean="0"/>
              <a:t>	tuples </a:t>
            </a:r>
            <a:r>
              <a:rPr lang="en-US" altLang="zh-CN" dirty="0"/>
              <a:t>can be used as </a:t>
            </a:r>
            <a:r>
              <a:rPr lang="en-US" altLang="zh-CN" i="1" dirty="0"/>
              <a:t>keys </a:t>
            </a:r>
            <a:r>
              <a:rPr lang="en-US" altLang="zh-CN" dirty="0"/>
              <a:t>in dictionaries, </a:t>
            </a:r>
            <a:r>
              <a:rPr lang="en-US" altLang="zh-CN" dirty="0" smtClean="0"/>
              <a:t>while lists </a:t>
            </a:r>
            <a:r>
              <a:rPr lang="en-US" altLang="zh-CN" dirty="0"/>
              <a:t>cannot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45" y="3289301"/>
            <a:ext cx="6299603" cy="173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0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856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37570"/>
            <a:ext cx="10515600" cy="45311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Python functions are defined using the </a:t>
            </a:r>
            <a:r>
              <a:rPr lang="en-US" altLang="zh-CN" i="1" dirty="0" err="1"/>
              <a:t>def</a:t>
            </a:r>
            <a:r>
              <a:rPr lang="en-US" altLang="zh-CN" dirty="0"/>
              <a:t> </a:t>
            </a:r>
            <a:r>
              <a:rPr lang="en-US" altLang="zh-CN" dirty="0" smtClean="0"/>
              <a:t> keyword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02" y="1690688"/>
            <a:ext cx="6279424" cy="2103302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3793990"/>
            <a:ext cx="10515600" cy="8215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 will often define functions to take </a:t>
            </a:r>
            <a:r>
              <a:rPr lang="en-US" altLang="zh-CN" dirty="0" smtClean="0"/>
              <a:t>optional keyword </a:t>
            </a:r>
            <a:r>
              <a:rPr lang="en-US" altLang="zh-CN" dirty="0"/>
              <a:t>arguments, like this: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02" y="4615544"/>
            <a:ext cx="5592627" cy="18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06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8382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3454"/>
            <a:ext cx="10515600" cy="525689"/>
          </a:xfrm>
        </p:spPr>
        <p:txBody>
          <a:bodyPr/>
          <a:lstStyle/>
          <a:p>
            <a:r>
              <a:rPr lang="en-US" altLang="zh-CN" dirty="0"/>
              <a:t>The syntax for defining classes in Python </a:t>
            </a:r>
            <a:r>
              <a:rPr lang="en-US" altLang="zh-CN" dirty="0" smtClean="0"/>
              <a:t>is straightforward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38" y="1886858"/>
            <a:ext cx="7411475" cy="35875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9201" y="5709086"/>
            <a:ext cx="827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hlinkClick r:id="rId3"/>
              </a:rPr>
              <a:t>https://www.runoob.com/python/python-object.html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554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Arrays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numpy</a:t>
            </a:r>
            <a:r>
              <a:rPr lang="en-US" altLang="zh-CN" dirty="0"/>
              <a:t> array is a grid of values, all of the </a:t>
            </a:r>
            <a:r>
              <a:rPr lang="en-US" altLang="zh-CN" dirty="0" smtClean="0"/>
              <a:t>same type</a:t>
            </a:r>
            <a:r>
              <a:rPr lang="en-US" altLang="zh-CN" dirty="0"/>
              <a:t>, and is indexed by a tuple of </a:t>
            </a:r>
            <a:r>
              <a:rPr lang="en-US" altLang="zh-CN" dirty="0" smtClean="0"/>
              <a:t>nonnegative integers</a:t>
            </a:r>
          </a:p>
          <a:p>
            <a:r>
              <a:rPr lang="en-US" altLang="zh-CN" dirty="0"/>
              <a:t>The number of dimensions is the </a:t>
            </a:r>
            <a:r>
              <a:rPr lang="en-US" altLang="zh-CN" b="1" i="1" dirty="0"/>
              <a:t>rank </a:t>
            </a:r>
            <a:r>
              <a:rPr lang="en-US" altLang="zh-CN" dirty="0"/>
              <a:t>of the </a:t>
            </a:r>
            <a:r>
              <a:rPr lang="en-US" altLang="zh-CN" dirty="0" smtClean="0"/>
              <a:t>array; the </a:t>
            </a:r>
            <a:r>
              <a:rPr lang="en-US" altLang="zh-CN" b="1" i="1" dirty="0"/>
              <a:t>shape </a:t>
            </a:r>
            <a:r>
              <a:rPr lang="en-US" altLang="zh-CN" dirty="0"/>
              <a:t>of an array is a tuple of integers </a:t>
            </a:r>
            <a:r>
              <a:rPr lang="en-US" altLang="zh-CN" dirty="0" smtClean="0"/>
              <a:t>giving the </a:t>
            </a:r>
            <a:r>
              <a:rPr lang="en-US" altLang="zh-CN" dirty="0"/>
              <a:t>size of the array along each dimension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We can initialize </a:t>
            </a:r>
            <a:r>
              <a:rPr lang="en-US" altLang="zh-CN" dirty="0" err="1"/>
              <a:t>numpy</a:t>
            </a:r>
            <a:r>
              <a:rPr lang="en-US" altLang="zh-CN" dirty="0"/>
              <a:t> arrays from nested </a:t>
            </a:r>
            <a:r>
              <a:rPr lang="en-US" altLang="zh-CN" dirty="0" smtClean="0"/>
              <a:t>Python lists</a:t>
            </a:r>
            <a:r>
              <a:rPr lang="en-US" altLang="zh-CN" dirty="0"/>
              <a:t>, and access elements using square brackets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4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689"/>
          </a:xfrm>
        </p:spPr>
        <p:txBody>
          <a:bodyPr/>
          <a:lstStyle/>
          <a:p>
            <a:r>
              <a:rPr lang="en-US" altLang="zh-CN" b="1" dirty="0" smtClean="0"/>
              <a:t>Arrays</a:t>
            </a:r>
            <a:endParaRPr lang="zh-CN" altLang="en-US" b="1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756" y="2632237"/>
            <a:ext cx="7364272" cy="30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6311"/>
            <a:ext cx="10515600" cy="1004661"/>
          </a:xfrm>
        </p:spPr>
        <p:txBody>
          <a:bodyPr/>
          <a:lstStyle/>
          <a:p>
            <a:r>
              <a:rPr lang="en-US" altLang="zh-CN" dirty="0" smtClean="0"/>
              <a:t>Arrays</a:t>
            </a:r>
          </a:p>
          <a:p>
            <a:pPr marL="0" indent="0">
              <a:buNone/>
            </a:pPr>
            <a:r>
              <a:rPr lang="en-US" altLang="zh-CN" dirty="0" smtClean="0"/>
              <a:t>	Numpy </a:t>
            </a:r>
            <a:r>
              <a:rPr lang="en-US" altLang="zh-CN" dirty="0"/>
              <a:t>also provides many functions to </a:t>
            </a:r>
            <a:r>
              <a:rPr lang="en-US" altLang="zh-CN" dirty="0" smtClean="0"/>
              <a:t>create arrays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62" y="2510972"/>
            <a:ext cx="7331075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196"/>
            <a:ext cx="10515600" cy="1875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Array </a:t>
            </a:r>
            <a:r>
              <a:rPr lang="en-US" altLang="zh-CN" b="1" dirty="0" smtClean="0"/>
              <a:t>indexing</a:t>
            </a:r>
          </a:p>
          <a:p>
            <a:r>
              <a:rPr lang="en-US" altLang="zh-CN" b="1" dirty="0"/>
              <a:t>Slicing</a:t>
            </a:r>
            <a:r>
              <a:rPr lang="en-US" altLang="zh-CN" dirty="0"/>
              <a:t>: Similar to Python lists, </a:t>
            </a:r>
            <a:r>
              <a:rPr lang="en-US" altLang="zh-CN" dirty="0" err="1"/>
              <a:t>numpy</a:t>
            </a:r>
            <a:r>
              <a:rPr lang="en-US" altLang="zh-CN" dirty="0"/>
              <a:t> arrays </a:t>
            </a:r>
            <a:r>
              <a:rPr lang="en-US" altLang="zh-CN" dirty="0" smtClean="0"/>
              <a:t>can be sliced</a:t>
            </a:r>
          </a:p>
          <a:p>
            <a:r>
              <a:rPr lang="en-US" altLang="zh-CN" dirty="0"/>
              <a:t>Since arrays may be multidimensional, you </a:t>
            </a:r>
            <a:r>
              <a:rPr lang="en-US" altLang="zh-CN" dirty="0" smtClean="0"/>
              <a:t>must specify </a:t>
            </a:r>
            <a:r>
              <a:rPr lang="en-US" altLang="zh-CN" dirty="0"/>
              <a:t>a slice for each dimension of the array: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254" y="3265714"/>
            <a:ext cx="8252403" cy="315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Interpreted, dynamically typed programming language </a:t>
            </a:r>
          </a:p>
          <a:p>
            <a:r>
              <a:rPr lang="en-US" altLang="zh-CN" dirty="0" smtClean="0"/>
              <a:t>High-level, almost like pseudocode</a:t>
            </a:r>
          </a:p>
          <a:p>
            <a:pPr marL="0" indent="0">
              <a:buNone/>
            </a:pPr>
            <a:r>
              <a:rPr lang="en-US" altLang="zh-CN" dirty="0" smtClean="0"/>
              <a:t>     + Easy, OOP, Cross-platform, Open Source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-  Slow, Multithreading, Open Source</a:t>
            </a:r>
          </a:p>
          <a:p>
            <a:r>
              <a:rPr lang="en-US" altLang="zh-CN" dirty="0" smtClean="0"/>
              <a:t>Python versions: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Python 2.7 and Python 3.x</a:t>
            </a:r>
          </a:p>
          <a:p>
            <a:r>
              <a:rPr lang="en-US" altLang="zh-CN" dirty="0"/>
              <a:t>For this class all code will </a:t>
            </a:r>
            <a:r>
              <a:rPr lang="en-US" altLang="zh-CN" dirty="0" smtClean="0"/>
              <a:t>use Python3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81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83844"/>
            <a:ext cx="10515600" cy="1875518"/>
          </a:xfrm>
        </p:spPr>
        <p:txBody>
          <a:bodyPr/>
          <a:lstStyle/>
          <a:p>
            <a:r>
              <a:rPr lang="en-US" altLang="zh-CN" b="1" dirty="0"/>
              <a:t>Boolean array indexing</a:t>
            </a:r>
            <a:r>
              <a:rPr lang="en-US" altLang="zh-CN" dirty="0"/>
              <a:t>: lets you pick out </a:t>
            </a:r>
            <a:r>
              <a:rPr lang="en-US" altLang="zh-CN" dirty="0" smtClean="0"/>
              <a:t>arbitrary elements </a:t>
            </a:r>
            <a:r>
              <a:rPr lang="en-US" altLang="zh-CN" dirty="0"/>
              <a:t>of an array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Frequently this type of indexing is used to select </a:t>
            </a:r>
            <a:r>
              <a:rPr lang="en-US" altLang="zh-CN" dirty="0" smtClean="0"/>
              <a:t>the elements </a:t>
            </a:r>
            <a:r>
              <a:rPr lang="en-US" altLang="zh-CN" dirty="0"/>
              <a:t>of an array that satisfy some condition.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33" y="2859362"/>
            <a:ext cx="7872323" cy="38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6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10336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Array math</a:t>
            </a:r>
          </a:p>
          <a:p>
            <a:r>
              <a:rPr lang="en-US" altLang="zh-CN" dirty="0"/>
              <a:t>Basic mathematical functions </a:t>
            </a:r>
            <a:r>
              <a:rPr lang="en-US" altLang="zh-CN" dirty="0" smtClean="0"/>
              <a:t>operate </a:t>
            </a:r>
            <a:r>
              <a:rPr lang="en-US" altLang="zh-CN" b="1" i="1" dirty="0" smtClean="0"/>
              <a:t>elementwise </a:t>
            </a:r>
            <a:r>
              <a:rPr lang="en-US" altLang="zh-CN" dirty="0"/>
              <a:t>on arrays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20" y="2307771"/>
            <a:ext cx="5227159" cy="43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8253"/>
            <a:ext cx="10515600" cy="1773918"/>
          </a:xfrm>
        </p:spPr>
        <p:txBody>
          <a:bodyPr/>
          <a:lstStyle/>
          <a:p>
            <a:r>
              <a:rPr lang="en-US" altLang="zh-CN" dirty="0"/>
              <a:t>Note that unlike MATLAB, * is </a:t>
            </a:r>
            <a:r>
              <a:rPr lang="en-US" altLang="zh-CN" dirty="0" smtClean="0"/>
              <a:t>elementwise multiplication</a:t>
            </a:r>
            <a:r>
              <a:rPr lang="en-US" altLang="zh-CN" dirty="0"/>
              <a:t>, not matrix multiplication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We instead use the dot function to compute </a:t>
            </a:r>
            <a:r>
              <a:rPr lang="en-US" altLang="zh-CN" dirty="0" smtClean="0"/>
              <a:t>inner products </a:t>
            </a:r>
            <a:r>
              <a:rPr lang="en-US" altLang="zh-CN" dirty="0"/>
              <a:t>of vectors, to multiply a vector by a </a:t>
            </a:r>
            <a:r>
              <a:rPr lang="en-US" altLang="zh-CN" dirty="0" smtClean="0"/>
              <a:t>matrix, and </a:t>
            </a:r>
            <a:r>
              <a:rPr lang="en-US" altLang="zh-CN" dirty="0"/>
              <a:t>to multiply matrices.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85" y="3557920"/>
            <a:ext cx="5585729" cy="21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9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1382032"/>
          </a:xfrm>
        </p:spPr>
        <p:txBody>
          <a:bodyPr/>
          <a:lstStyle/>
          <a:p>
            <a:r>
              <a:rPr lang="en-US" altLang="zh-CN" dirty="0"/>
              <a:t>Numpy provides many useful functions </a:t>
            </a:r>
            <a:r>
              <a:rPr lang="en-US" altLang="zh-CN" dirty="0" smtClean="0"/>
              <a:t>for performing </a:t>
            </a:r>
            <a:r>
              <a:rPr lang="en-US" altLang="zh-CN" dirty="0"/>
              <a:t>computations on </a:t>
            </a:r>
            <a:r>
              <a:rPr lang="en-US" altLang="zh-CN" dirty="0" smtClean="0"/>
              <a:t>arrays</a:t>
            </a:r>
          </a:p>
          <a:p>
            <a:pPr marL="0" indent="0">
              <a:buNone/>
            </a:pPr>
            <a:r>
              <a:rPr lang="en-US" altLang="zh-CN" dirty="0" smtClean="0"/>
              <a:t>	one </a:t>
            </a:r>
            <a:r>
              <a:rPr lang="en-US" altLang="zh-CN" dirty="0"/>
              <a:t>of the most useful is sum: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82" y="2759302"/>
            <a:ext cx="8007355" cy="1015859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838200" y="3775161"/>
            <a:ext cx="10515600" cy="463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To transpose a matrix, simply use the T attribute </a:t>
            </a:r>
            <a:r>
              <a:rPr lang="en-US" altLang="zh-CN" dirty="0" smtClean="0"/>
              <a:t>of an </a:t>
            </a:r>
            <a:r>
              <a:rPr lang="en-US" altLang="zh-CN" dirty="0"/>
              <a:t>array object: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82" y="4372647"/>
            <a:ext cx="3526928" cy="16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Numpy </a:t>
            </a:r>
            <a:r>
              <a:rPr lang="en-US" altLang="zh-CN" dirty="0" smtClean="0"/>
              <a:t>documentation</a:t>
            </a:r>
          </a:p>
          <a:p>
            <a:r>
              <a:rPr lang="en-US" altLang="zh-CN" dirty="0"/>
              <a:t>This brief overview has touched on many of </a:t>
            </a:r>
            <a:r>
              <a:rPr lang="en-US" altLang="zh-CN" dirty="0" smtClean="0"/>
              <a:t>the important </a:t>
            </a:r>
            <a:r>
              <a:rPr lang="en-US" altLang="zh-CN" dirty="0"/>
              <a:t>things that </a:t>
            </a:r>
            <a:r>
              <a:rPr lang="en-US" altLang="zh-CN" dirty="0" smtClean="0"/>
              <a:t>you need to know about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, but is far from complete.</a:t>
            </a:r>
          </a:p>
          <a:p>
            <a:r>
              <a:rPr lang="en-US" altLang="zh-CN" dirty="0"/>
              <a:t>Check out the </a:t>
            </a:r>
            <a:r>
              <a:rPr lang="en-US" altLang="zh-CN" dirty="0" smtClean="0">
                <a:hlinkClick r:id="rId2" action="ppaction://hlinkfile"/>
              </a:rPr>
              <a:t>docs.scipy.org/doc/</a:t>
            </a:r>
            <a:r>
              <a:rPr lang="en-US" altLang="zh-CN" dirty="0" err="1" smtClean="0">
                <a:hlinkClick r:id="rId2" action="ppaction://hlinkfile"/>
              </a:rPr>
              <a:t>numpy</a:t>
            </a:r>
            <a:r>
              <a:rPr lang="en-US" altLang="zh-CN" dirty="0" smtClean="0">
                <a:hlinkClick r:id="rId2" action="ppaction://hlinkfile"/>
              </a:rPr>
              <a:t>/reference/</a:t>
            </a:r>
            <a:r>
              <a:rPr lang="en-US" altLang="zh-CN" dirty="0" smtClean="0"/>
              <a:t> to </a:t>
            </a:r>
            <a:r>
              <a:rPr lang="en-US" altLang="zh-CN" dirty="0"/>
              <a:t>find out much more about </a:t>
            </a:r>
            <a:r>
              <a:rPr lang="en-US" altLang="zh-CN" dirty="0" err="1"/>
              <a:t>numpy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Of course, use google &amp; </a:t>
            </a:r>
            <a:r>
              <a:rPr lang="en-US" altLang="zh-CN" dirty="0" err="1"/>
              <a:t>stackoverflow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1759404"/>
          </a:xfrm>
        </p:spPr>
        <p:txBody>
          <a:bodyPr/>
          <a:lstStyle/>
          <a:p>
            <a:r>
              <a:rPr lang="en-US" altLang="zh-CN" dirty="0" err="1"/>
              <a:t>Matplotlib</a:t>
            </a:r>
            <a:r>
              <a:rPr lang="en-US" altLang="zh-CN" dirty="0"/>
              <a:t> is a plotting library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 this section give a brief introduction to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matplotlib.pyplot</a:t>
            </a:r>
            <a:r>
              <a:rPr lang="en-US" altLang="zh-CN" dirty="0" smtClean="0"/>
              <a:t> </a:t>
            </a:r>
            <a:r>
              <a:rPr lang="en-US" altLang="zh-CN" dirty="0"/>
              <a:t>module, which provides </a:t>
            </a:r>
            <a:r>
              <a:rPr lang="en-US" altLang="zh-CN" dirty="0" smtClean="0"/>
              <a:t>a plotting </a:t>
            </a:r>
            <a:r>
              <a:rPr lang="en-US" altLang="zh-CN" dirty="0"/>
              <a:t>system similar to that of MATLAB.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47" y="3090852"/>
            <a:ext cx="490770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13820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Plotting</a:t>
            </a:r>
          </a:p>
          <a:p>
            <a:r>
              <a:rPr lang="en-US" altLang="zh-CN" dirty="0"/>
              <a:t>The most important function in </a:t>
            </a:r>
            <a:r>
              <a:rPr lang="en-US" altLang="zh-CN" dirty="0" err="1"/>
              <a:t>matplotlib</a:t>
            </a:r>
            <a:r>
              <a:rPr lang="en-US" altLang="zh-CN" dirty="0"/>
              <a:t> is </a:t>
            </a:r>
            <a:r>
              <a:rPr lang="en-US" altLang="zh-CN" dirty="0" smtClean="0"/>
              <a:t>plot, which </a:t>
            </a:r>
            <a:r>
              <a:rPr lang="en-US" altLang="zh-CN" dirty="0"/>
              <a:t>allows you to plot 2D data.</a:t>
            </a:r>
            <a:endParaRPr lang="zh-CN" altLang="en-US" b="1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35" y="3205189"/>
            <a:ext cx="9637665" cy="29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7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1483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Subplots</a:t>
            </a:r>
          </a:p>
          <a:p>
            <a:r>
              <a:rPr lang="en-US" altLang="zh-CN" dirty="0"/>
              <a:t>You can plot different things in the same </a:t>
            </a:r>
            <a:r>
              <a:rPr lang="en-US" altLang="zh-CN" dirty="0" smtClean="0"/>
              <a:t>figure using </a:t>
            </a:r>
            <a:r>
              <a:rPr lang="en-US" altLang="zh-CN" dirty="0"/>
              <a:t>the subplot function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69" y="2686731"/>
            <a:ext cx="8390347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4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10627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Images</a:t>
            </a:r>
          </a:p>
          <a:p>
            <a:r>
              <a:rPr lang="en-US" altLang="zh-CN" dirty="0"/>
              <a:t>You can use the </a:t>
            </a:r>
            <a:r>
              <a:rPr lang="en-US" altLang="zh-CN" dirty="0" err="1"/>
              <a:t>imshow</a:t>
            </a:r>
            <a:r>
              <a:rPr lang="en-US" altLang="zh-CN" dirty="0"/>
              <a:t> function to show images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2" y="2461986"/>
            <a:ext cx="8260796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Useful Resources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4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Python</a:t>
            </a:r>
          </a:p>
          <a:p>
            <a:r>
              <a:rPr lang="en-US" altLang="zh-CN" dirty="0">
                <a:hlinkClick r:id="rId2"/>
              </a:rPr>
              <a:t>Python </a:t>
            </a:r>
            <a:r>
              <a:rPr lang="en-US" altLang="zh-CN" dirty="0" smtClean="0">
                <a:hlinkClick r:id="rId2"/>
              </a:rPr>
              <a:t>documentation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Code Academy </a:t>
            </a:r>
            <a:r>
              <a:rPr lang="en-US" altLang="zh-CN" dirty="0"/>
              <a:t>(</a:t>
            </a:r>
            <a:r>
              <a:rPr lang="en-US" altLang="zh-CN" dirty="0" smtClean="0"/>
              <a:t>online </a:t>
            </a:r>
            <a:r>
              <a:rPr lang="en-US" altLang="zh-CN" dirty="0"/>
              <a:t>learning and practice</a:t>
            </a:r>
            <a:r>
              <a:rPr lang="en-US" altLang="zh-CN" dirty="0" smtClean="0"/>
              <a:t>)</a:t>
            </a:r>
          </a:p>
          <a:p>
            <a:r>
              <a:rPr lang="en-US" altLang="zh-CN" dirty="0">
                <a:hlinkClick r:id="rId4"/>
              </a:rPr>
              <a:t>Learn Python the Hard </a:t>
            </a:r>
            <a:r>
              <a:rPr lang="en-US" altLang="zh-CN" dirty="0" smtClean="0">
                <a:hlinkClick r:id="rId4"/>
              </a:rPr>
              <a:t>Way </a:t>
            </a:r>
            <a:r>
              <a:rPr lang="en-US" altLang="zh-CN" dirty="0"/>
              <a:t>(online </a:t>
            </a:r>
            <a:r>
              <a:rPr lang="en-US" altLang="zh-CN" dirty="0" err="1"/>
              <a:t>ebook</a:t>
            </a:r>
            <a:r>
              <a:rPr lang="en-US" altLang="zh-CN" dirty="0" smtClean="0"/>
              <a:t>)</a:t>
            </a:r>
          </a:p>
          <a:p>
            <a:r>
              <a:rPr lang="en-US" altLang="zh-CN" dirty="0">
                <a:hlinkClick r:id="rId5"/>
              </a:rPr>
              <a:t>Google's Python </a:t>
            </a:r>
            <a:r>
              <a:rPr lang="en-US" altLang="zh-CN" dirty="0" smtClean="0">
                <a:hlinkClick r:id="rId5"/>
              </a:rPr>
              <a:t>Class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NumPy &amp; Other </a:t>
            </a:r>
            <a:r>
              <a:rPr lang="en-US" altLang="zh-CN" b="1" dirty="0" smtClean="0"/>
              <a:t>Libs</a:t>
            </a:r>
          </a:p>
          <a:p>
            <a:r>
              <a:rPr lang="en-US" altLang="zh-CN" dirty="0" smtClean="0">
                <a:hlinkClick r:id="rId6"/>
              </a:rPr>
              <a:t>Numpy documentation</a:t>
            </a:r>
            <a:endParaRPr lang="en-US" altLang="zh-CN" dirty="0" smtClean="0"/>
          </a:p>
          <a:p>
            <a:r>
              <a:rPr lang="en-US" altLang="zh-CN" dirty="0" smtClean="0">
                <a:hlinkClick r:id="rId7"/>
              </a:rPr>
              <a:t>Python</a:t>
            </a:r>
            <a:r>
              <a:rPr lang="zh-CN" altLang="en-US" dirty="0" smtClean="0">
                <a:hlinkClick r:id="rId7"/>
              </a:rPr>
              <a:t>笔记</a:t>
            </a:r>
            <a:r>
              <a:rPr lang="en-US" altLang="zh-CN" dirty="0" smtClean="0"/>
              <a:t>/</a:t>
            </a:r>
            <a:r>
              <a:rPr lang="zh-CN" altLang="en-US" dirty="0" smtClean="0">
                <a:hlinkClick r:id="rId8"/>
              </a:rPr>
              <a:t>知乎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576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Python2 vs Python3 (</a:t>
            </a:r>
            <a:r>
              <a:rPr lang="en-US" altLang="zh-CN" dirty="0" smtClean="0">
                <a:hlinkClick r:id="rId2"/>
              </a:rPr>
              <a:t>Ref.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42907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1.Unicode</a:t>
            </a:r>
            <a:endParaRPr lang="zh-CN" altLang="en-US" sz="28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3999"/>
            <a:ext cx="7690103" cy="41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 Exercise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07" y="1487488"/>
            <a:ext cx="5959356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Numpy Exercise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43" y="1456300"/>
            <a:ext cx="8015286" cy="52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Python2 vs Python3 (</a:t>
            </a:r>
            <a:r>
              <a:rPr lang="en-US" altLang="zh-CN" dirty="0" smtClean="0">
                <a:hlinkClick r:id="rId2"/>
              </a:rPr>
              <a:t>Ref.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42907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2.Division</a:t>
            </a:r>
            <a:endParaRPr lang="zh-CN" altLang="en-US" sz="2800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21" y="2053898"/>
            <a:ext cx="2641052" cy="39555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38254" y="1952298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rom __future__ import ……</a:t>
            </a:r>
            <a:endParaRPr lang="zh-CN" altLang="en-US" dirty="0"/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16" y="2706099"/>
            <a:ext cx="4480575" cy="11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6146"/>
          </a:xfrm>
        </p:spPr>
        <p:txBody>
          <a:bodyPr/>
          <a:lstStyle/>
          <a:p>
            <a:r>
              <a:rPr lang="en-US" altLang="zh-CN" b="1" dirty="0" smtClean="0"/>
              <a:t>Anaconda</a:t>
            </a:r>
            <a:r>
              <a:rPr lang="en-US" altLang="zh-CN" dirty="0" smtClean="0"/>
              <a:t>: highly recommended</a:t>
            </a:r>
          </a:p>
          <a:p>
            <a:r>
              <a:rPr lang="en-US" altLang="zh-CN" dirty="0" smtClean="0"/>
              <a:t>Separate environment, clean package management</a:t>
            </a:r>
          </a:p>
          <a:p>
            <a:r>
              <a:rPr lang="en-US" altLang="zh-CN" dirty="0" smtClean="0"/>
              <a:t>Download: </a:t>
            </a:r>
            <a:r>
              <a:rPr lang="en-US" altLang="zh-CN" dirty="0" smtClean="0">
                <a:hlinkClick r:id="rId2"/>
              </a:rPr>
              <a:t>https://www.anaconda.com/distribution/#download-section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48" y="3380750"/>
            <a:ext cx="7753451" cy="34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Installation (</a:t>
            </a:r>
            <a:r>
              <a:rPr lang="en-US" altLang="zh-CN" dirty="0" smtClean="0">
                <a:hlinkClick r:id="rId2"/>
              </a:rPr>
              <a:t>Ref.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create –n [name] python=3.7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onda</a:t>
            </a:r>
            <a:r>
              <a:rPr lang="en-US" altLang="zh-CN" dirty="0" smtClean="0"/>
              <a:t> create –n [name] python=3.7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 pandas</a:t>
            </a:r>
          </a:p>
          <a:p>
            <a:r>
              <a:rPr lang="en-US" altLang="zh-CN" dirty="0" smtClean="0"/>
              <a:t>Windows: activate [name]  / deactivate</a:t>
            </a:r>
          </a:p>
          <a:p>
            <a:r>
              <a:rPr lang="en-US" altLang="zh-CN" dirty="0" smtClean="0"/>
              <a:t>Linux/mac: source activate [name] / source deactivate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onda</a:t>
            </a:r>
            <a:r>
              <a:rPr lang="en-US" altLang="zh-CN" dirty="0" smtClean="0"/>
              <a:t> install –n [name] [package name] </a:t>
            </a:r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ipython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numpy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pytorch</a:t>
            </a:r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list, 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remove –n [name], 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list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45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Tsinghua Open Source Mirror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238431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--add channels </a:t>
            </a:r>
            <a:r>
              <a:rPr lang="en-US" altLang="zh-CN" dirty="0" smtClean="0">
                <a:hlinkClick r:id="rId2"/>
              </a:rPr>
              <a:t>https://mirrors.tuna.tsinghua.edu.cn/anaconda/pkgs/free/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--add channels </a:t>
            </a:r>
            <a:r>
              <a:rPr lang="en-US" altLang="zh-CN" dirty="0" smtClean="0">
                <a:hlinkClick r:id="rId3"/>
              </a:rPr>
              <a:t>https://mirrors.tuna.tsinghua.edu.cn/anaconda/pkgs/main/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--set </a:t>
            </a:r>
            <a:r>
              <a:rPr lang="en-US" altLang="zh-CN" dirty="0" err="1" smtClean="0"/>
              <a:t>show_channel_urls</a:t>
            </a:r>
            <a:r>
              <a:rPr lang="en-US" altLang="zh-CN" dirty="0" smtClean="0"/>
              <a:t> yes</a:t>
            </a:r>
          </a:p>
        </p:txBody>
      </p:sp>
    </p:spTree>
    <p:extLst>
      <p:ext uri="{BB962C8B-B14F-4D97-AF65-F5344CB8AC3E}">
        <p14:creationId xmlns:p14="http://schemas.microsoft.com/office/powerpoint/2010/main" val="9496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2832"/>
          </a:xfrm>
        </p:spPr>
        <p:txBody>
          <a:bodyPr/>
          <a:lstStyle/>
          <a:p>
            <a:r>
              <a:rPr lang="en-US" altLang="zh-CN" dirty="0"/>
              <a:t>Interactive computational </a:t>
            </a:r>
            <a:r>
              <a:rPr lang="en-US" altLang="zh-CN" dirty="0" smtClean="0"/>
              <a:t>environment</a:t>
            </a:r>
          </a:p>
          <a:p>
            <a:pPr marL="0" indent="0">
              <a:buNone/>
            </a:pPr>
            <a:r>
              <a:rPr lang="en-US" altLang="zh-CN" dirty="0" smtClean="0"/>
              <a:t>	Write </a:t>
            </a:r>
            <a:r>
              <a:rPr lang="en-US" altLang="zh-CN" dirty="0"/>
              <a:t>and execute Python code in your web </a:t>
            </a:r>
            <a:r>
              <a:rPr lang="en-US" altLang="zh-CN" dirty="0" smtClean="0"/>
              <a:t>browser</a:t>
            </a:r>
          </a:p>
          <a:p>
            <a:r>
              <a:rPr lang="en-US" altLang="zh-CN" dirty="0"/>
              <a:t>Start in command line (After installed Anaconda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</a:p>
          <a:p>
            <a:pPr marL="0" indent="0">
              <a:buNone/>
            </a:pPr>
            <a:r>
              <a:rPr lang="en-US" altLang="zh-CN" dirty="0" smtClean="0"/>
              <a:t>	Start </a:t>
            </a:r>
            <a:r>
              <a:rPr lang="en-US" altLang="zh-CN" dirty="0"/>
              <a:t>automatically (Enter http://localhost:8888 in browser)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4518251"/>
            <a:ext cx="836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Refer to </a:t>
            </a:r>
            <a:r>
              <a:rPr lang="en-US" altLang="zh-CN" sz="3200" dirty="0" smtClean="0">
                <a:hlinkClick r:id="rId2"/>
              </a:rPr>
              <a:t>https://www.winjourn.cn/archives/591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5252852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ssh</a:t>
            </a:r>
            <a:r>
              <a:rPr lang="en-US" altLang="zh-CN" sz="2800" dirty="0" smtClean="0"/>
              <a:t> –p [port] username@[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] –L 127.0.0.1:1234:127.0.0.1:8888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812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1048</Words>
  <Application>Microsoft Office PowerPoint</Application>
  <PresentationFormat>宽屏</PresentationFormat>
  <Paragraphs>170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等线</vt:lpstr>
      <vt:lpstr>等线 Light</vt:lpstr>
      <vt:lpstr>Arial</vt:lpstr>
      <vt:lpstr>Office 主题​​</vt:lpstr>
      <vt:lpstr>PYTHON </vt:lpstr>
      <vt:lpstr>Basic Tools</vt:lpstr>
      <vt:lpstr>Python</vt:lpstr>
      <vt:lpstr>Python2 vs Python3 (Ref.)</vt:lpstr>
      <vt:lpstr>Python2 vs Python3 (Ref.)</vt:lpstr>
      <vt:lpstr>Installation</vt:lpstr>
      <vt:lpstr>Installation (Ref.)</vt:lpstr>
      <vt:lpstr>Tsinghua Open Source Mirror</vt:lpstr>
      <vt:lpstr>Jupyter Notebook</vt:lpstr>
      <vt:lpstr>PowerPoint 演示文稿</vt:lpstr>
      <vt:lpstr>Jupyter Notebook</vt:lpstr>
      <vt:lpstr>Outline</vt:lpstr>
      <vt:lpstr>Basic data types</vt:lpstr>
      <vt:lpstr>Basic data types</vt:lpstr>
      <vt:lpstr>Basic data types</vt:lpstr>
      <vt:lpstr>Contatiners</vt:lpstr>
      <vt:lpstr>Lists</vt:lpstr>
      <vt:lpstr>Lists</vt:lpstr>
      <vt:lpstr>Lists</vt:lpstr>
      <vt:lpstr>Lists (Ref.) </vt:lpstr>
      <vt:lpstr>Dictionaries</vt:lpstr>
      <vt:lpstr>Dictionaries</vt:lpstr>
      <vt:lpstr>Tuples</vt:lpstr>
      <vt:lpstr>Functions</vt:lpstr>
      <vt:lpstr>Classes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Numpy</vt:lpstr>
      <vt:lpstr>Matplotlib</vt:lpstr>
      <vt:lpstr>Matplotlib</vt:lpstr>
      <vt:lpstr>Matplotlib</vt:lpstr>
      <vt:lpstr>Matplotlib</vt:lpstr>
      <vt:lpstr>Useful Resources</vt:lpstr>
      <vt:lpstr>Numpy Exercise</vt:lpstr>
      <vt:lpstr>Numpy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</dc:title>
  <dc:creator>刘 涵</dc:creator>
  <cp:lastModifiedBy>刘 涵</cp:lastModifiedBy>
  <cp:revision>14</cp:revision>
  <dcterms:created xsi:type="dcterms:W3CDTF">2019-09-13T08:19:36Z</dcterms:created>
  <dcterms:modified xsi:type="dcterms:W3CDTF">2019-09-13T12:33:49Z</dcterms:modified>
</cp:coreProperties>
</file>