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86" r:id="rId2"/>
    <p:sldId id="304" r:id="rId3"/>
    <p:sldId id="305" r:id="rId4"/>
    <p:sldId id="282" r:id="rId5"/>
    <p:sldId id="306" r:id="rId6"/>
    <p:sldId id="283" r:id="rId7"/>
    <p:sldId id="324" r:id="rId8"/>
    <p:sldId id="327" r:id="rId9"/>
    <p:sldId id="328" r:id="rId10"/>
    <p:sldId id="329" r:id="rId11"/>
    <p:sldId id="295" r:id="rId12"/>
    <p:sldId id="320" r:id="rId13"/>
    <p:sldId id="330" r:id="rId14"/>
    <p:sldId id="256" r:id="rId15"/>
    <p:sldId id="258" r:id="rId16"/>
    <p:sldId id="259" r:id="rId17"/>
    <p:sldId id="307" r:id="rId18"/>
    <p:sldId id="297" r:id="rId19"/>
    <p:sldId id="267" r:id="rId20"/>
    <p:sldId id="268" r:id="rId21"/>
    <p:sldId id="287" r:id="rId22"/>
    <p:sldId id="260" r:id="rId23"/>
    <p:sldId id="262" r:id="rId24"/>
    <p:sldId id="331" r:id="rId25"/>
    <p:sldId id="261" r:id="rId26"/>
    <p:sldId id="316" r:id="rId27"/>
    <p:sldId id="264" r:id="rId28"/>
    <p:sldId id="265" r:id="rId29"/>
    <p:sldId id="317" r:id="rId30"/>
    <p:sldId id="288" r:id="rId31"/>
    <p:sldId id="271" r:id="rId32"/>
    <p:sldId id="272" r:id="rId33"/>
    <p:sldId id="318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332" r:id="rId42"/>
    <p:sldId id="314" r:id="rId43"/>
    <p:sldId id="308" r:id="rId44"/>
    <p:sldId id="309" r:id="rId45"/>
    <p:sldId id="310" r:id="rId46"/>
    <p:sldId id="311" r:id="rId47"/>
    <p:sldId id="312" r:id="rId48"/>
    <p:sldId id="313" r:id="rId4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  <a:srgbClr val="292929"/>
    <a:srgbClr val="DDDDDD"/>
    <a:srgbClr val="CC9900"/>
    <a:srgbClr val="009900"/>
    <a:srgbClr val="3333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>
        <p:scale>
          <a:sx n="90" d="100"/>
          <a:sy n="90" d="100"/>
        </p:scale>
        <p:origin x="-1600" y="-344"/>
      </p:cViewPr>
      <p:guideLst>
        <p:guide orient="horz" pos="17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6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2.emf"/><Relationship Id="rId1" Type="http://schemas.openxmlformats.org/officeDocument/2006/relationships/image" Target="../media/image23.emf"/><Relationship Id="rId2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14B8E-27FF-364D-A34F-061392839420}" type="datetimeFigureOut">
              <a:rPr lang="en-US" smtClean="0"/>
              <a:t>12-09-12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17C7B-105E-184D-8516-7B28D9A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101C5E-A796-304E-B524-16EC5A51D5FC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305C8-88CC-7441-92B3-E09C3EB902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F3403-872E-1E44-B44A-6F0006D06B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E8C72-D59B-9D42-B1D1-B646ABC70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CEC1D-69EB-C641-95D9-18ED192C26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F4D5A-BAE0-1F44-A7A3-D875564A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4618B-EED5-9C4C-BF5E-6BCF6796B3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60287-6931-D049-B9E9-41C8316559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3885F-454C-054D-BD99-454039AA59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D3CF1-6F69-A44E-8D8E-9FB08ACA4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BC00E-AF66-1847-BE37-F44864028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A6B9B-7C57-0F42-9164-D1DA31735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EB1268-6649-7247-A892-CE1DA1632E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4" Type="http://schemas.openxmlformats.org/officeDocument/2006/relationships/oleObject" Target="../embeddings/oleObject13.bin"/><Relationship Id="rId15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0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Relationship Id="rId3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Relationship Id="rId3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Relationship Id="rId3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Relationship Id="rId3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eg"/><Relationship Id="rId3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eg"/><Relationship Id="rId3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5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1a </a:t>
            </a:r>
            <a:br>
              <a:rPr lang="en-US" sz="3200" dirty="0" smtClean="0"/>
            </a:br>
            <a:r>
              <a:rPr lang="en-US" sz="3200" dirty="0" smtClean="0"/>
              <a:t>Why do we need machine learning?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719829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04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" descr="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2" t="50525"/>
          <a:stretch>
            <a:fillRect/>
          </a:stretch>
        </p:blipFill>
        <p:spPr bwMode="auto">
          <a:xfrm>
            <a:off x="1187624" y="600076"/>
            <a:ext cx="6749911" cy="391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TextBox 2"/>
          <p:cNvSpPr txBox="1">
            <a:spLocks noChangeArrowheads="1"/>
          </p:cNvSpPr>
          <p:nvPr/>
        </p:nvSpPr>
        <p:spPr bwMode="auto">
          <a:xfrm>
            <a:off x="2411760" y="86917"/>
            <a:ext cx="6335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400" dirty="0">
                <a:solidFill>
                  <a:srgbClr val="002060"/>
                </a:solidFill>
              </a:rPr>
              <a:t>It makes some really cool errors</a:t>
            </a:r>
          </a:p>
        </p:txBody>
      </p:sp>
    </p:spTree>
    <p:extLst>
      <p:ext uri="{BB962C8B-B14F-4D97-AF65-F5344CB8AC3E}">
        <p14:creationId xmlns:p14="http://schemas.microsoft.com/office/powerpoint/2010/main" val="37963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</p:spPr>
        <p:txBody>
          <a:bodyPr/>
          <a:lstStyle/>
          <a:p>
            <a:r>
              <a:rPr lang="en-US" sz="2800" dirty="0" smtClean="0"/>
              <a:t>The Speech Recognition Task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394472"/>
          </a:xfrm>
        </p:spPr>
        <p:txBody>
          <a:bodyPr/>
          <a:lstStyle/>
          <a:p>
            <a:r>
              <a:rPr lang="en-US" sz="2000" dirty="0" smtClean="0"/>
              <a:t>A speech recognition system has several stages:</a:t>
            </a:r>
          </a:p>
          <a:p>
            <a:pPr lvl="1"/>
            <a:r>
              <a:rPr lang="en-US" sz="1800" dirty="0" smtClean="0">
                <a:solidFill>
                  <a:srgbClr val="000090"/>
                </a:solidFill>
              </a:rPr>
              <a:t>Pre-processing: </a:t>
            </a:r>
            <a:r>
              <a:rPr lang="en-US" sz="1800" dirty="0" smtClean="0"/>
              <a:t>Convert the sound wave into a vector of acoustic coefficients. Extract a new vector about every 10 mille seconds.</a:t>
            </a:r>
          </a:p>
          <a:p>
            <a:pPr lvl="1"/>
            <a:r>
              <a:rPr lang="en-US" sz="1800" dirty="0" smtClean="0">
                <a:solidFill>
                  <a:srgbClr val="000090"/>
                </a:solidFill>
              </a:rPr>
              <a:t>The acoustic model: </a:t>
            </a:r>
            <a:r>
              <a:rPr lang="en-US" sz="1800" dirty="0" smtClean="0"/>
              <a:t>Use a few adjacent vectors of acoustic coefficients to place bets on which part of which phoneme is being spoken.</a:t>
            </a:r>
          </a:p>
          <a:p>
            <a:pPr lvl="1"/>
            <a:r>
              <a:rPr lang="en-US" sz="1800" dirty="0" smtClean="0">
                <a:solidFill>
                  <a:srgbClr val="000090"/>
                </a:solidFill>
              </a:rPr>
              <a:t>Decoding</a:t>
            </a:r>
            <a:r>
              <a:rPr lang="en-US" sz="1800" dirty="0" smtClean="0"/>
              <a:t>: Find the sequence of bets that does the best job of fitting the acoustic data and also fitting a model of the kinds of things people say.</a:t>
            </a:r>
          </a:p>
          <a:p>
            <a:r>
              <a:rPr lang="en-US" sz="2000" dirty="0" smtClean="0"/>
              <a:t>Deep </a:t>
            </a:r>
            <a:r>
              <a:rPr lang="en-US" sz="2000" dirty="0"/>
              <a:t>neural networks pioneered by George Dahl and Abdel-</a:t>
            </a:r>
            <a:r>
              <a:rPr lang="en-US" sz="2000" dirty="0" err="1"/>
              <a:t>rahman</a:t>
            </a:r>
            <a:r>
              <a:rPr lang="en-US" sz="2000" dirty="0"/>
              <a:t> Mohamed are now replacing the previous machine learning method </a:t>
            </a:r>
            <a:r>
              <a:rPr lang="en-US" sz="2000" dirty="0" smtClean="0"/>
              <a:t>for the acoustic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13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/>
          <a:lstStyle/>
          <a:p>
            <a:r>
              <a:rPr lang="en-CA" sz="2400" dirty="0">
                <a:solidFill>
                  <a:srgbClr val="190DB3"/>
                </a:solidFill>
                <a:latin typeface="Arial" charset="0"/>
              </a:rPr>
              <a:t>Phone recognition on the TIMIT benchmark </a:t>
            </a:r>
            <a:r>
              <a:rPr lang="en-CA" sz="2400" dirty="0" smtClean="0">
                <a:solidFill>
                  <a:srgbClr val="190DB3"/>
                </a:solidFill>
                <a:latin typeface="Arial" charset="0"/>
              </a:rPr>
              <a:t/>
            </a:r>
            <a:br>
              <a:rPr lang="en-CA" sz="2400" dirty="0" smtClean="0">
                <a:solidFill>
                  <a:srgbClr val="190DB3"/>
                </a:solidFill>
                <a:latin typeface="Arial" charset="0"/>
              </a:rPr>
            </a:br>
            <a:r>
              <a:rPr lang="en-CA" sz="2000" dirty="0" smtClean="0">
                <a:solidFill>
                  <a:srgbClr val="190DB3"/>
                </a:solidFill>
                <a:latin typeface="Arial" charset="0"/>
              </a:rPr>
              <a:t>(</a:t>
            </a:r>
            <a:r>
              <a:rPr lang="en-CA" sz="2000" dirty="0">
                <a:solidFill>
                  <a:srgbClr val="190DB3"/>
                </a:solidFill>
                <a:latin typeface="Arial" charset="0"/>
              </a:rPr>
              <a:t>Mohamed, Dahl, &amp; Hinton, </a:t>
            </a:r>
            <a:r>
              <a:rPr lang="en-CA" sz="2000" dirty="0" smtClean="0">
                <a:solidFill>
                  <a:srgbClr val="190DB3"/>
                </a:solidFill>
                <a:latin typeface="Arial" charset="0"/>
              </a:rPr>
              <a:t>2012)</a:t>
            </a:r>
            <a:endParaRPr lang="en-CA" sz="2000" dirty="0">
              <a:solidFill>
                <a:srgbClr val="190DB3"/>
              </a:solidFill>
              <a:latin typeface="Arial" charset="0"/>
            </a:endParaRPr>
          </a:p>
        </p:txBody>
      </p:sp>
      <p:sp>
        <p:nvSpPr>
          <p:cNvPr id="30723" name="Content Placeholder 19"/>
          <p:cNvSpPr>
            <a:spLocks noGrp="1"/>
          </p:cNvSpPr>
          <p:nvPr>
            <p:ph idx="1"/>
          </p:nvPr>
        </p:nvSpPr>
        <p:spPr>
          <a:xfrm>
            <a:off x="4140200" y="573528"/>
            <a:ext cx="4895850" cy="3394472"/>
          </a:xfrm>
        </p:spPr>
        <p:txBody>
          <a:bodyPr/>
          <a:lstStyle/>
          <a:p>
            <a:pPr>
              <a:buFontTx/>
              <a:buNone/>
            </a:pPr>
            <a:endParaRPr lang="en-CA" dirty="0">
              <a:solidFill>
                <a:srgbClr val="009900"/>
              </a:solidFill>
              <a:latin typeface="Arial" charset="0"/>
            </a:endParaRP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standard post-processing using a bi-phone model, a deep net with 8 layers gets </a:t>
            </a:r>
            <a:r>
              <a:rPr lang="en-CA" sz="2000" dirty="0">
                <a:solidFill>
                  <a:srgbClr val="FF0000"/>
                </a:solidFill>
                <a:latin typeface="Arial" charset="0"/>
              </a:rPr>
              <a:t>20.7%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 error rate</a:t>
            </a:r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.</a:t>
            </a:r>
            <a:endParaRPr lang="en-CA" sz="2000" dirty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en-CA" sz="2000" dirty="0">
                <a:solidFill>
                  <a:schemeClr val="tx1"/>
                </a:solidFill>
                <a:latin typeface="Arial" charset="0"/>
              </a:rPr>
              <a:t>The best previous speaker- independent result on TIMIT was </a:t>
            </a:r>
            <a:r>
              <a:rPr lang="en-CA" sz="2000" dirty="0">
                <a:solidFill>
                  <a:srgbClr val="FF0000"/>
                </a:solidFill>
                <a:latin typeface="Arial" charset="0"/>
              </a:rPr>
              <a:t>24.4%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 and this required averaging several models</a:t>
            </a:r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Li Deng (at MSR) realised that this result could change the way speech recognition was done.</a:t>
            </a:r>
            <a:endParaRPr lang="en-CA" sz="2000" dirty="0">
              <a:solidFill>
                <a:schemeClr val="tx1"/>
              </a:solidFill>
              <a:latin typeface="Arial" charset="0"/>
            </a:endParaRPr>
          </a:p>
          <a:p>
            <a:endParaRPr lang="en-CA" sz="1800" dirty="0">
              <a:latin typeface="Arial" charset="0"/>
            </a:endParaRP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467544" y="3955207"/>
            <a:ext cx="3672408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/>
              <a:t>15 frames of 40 </a:t>
            </a:r>
            <a:r>
              <a:rPr lang="en-CA" sz="1800" dirty="0" err="1"/>
              <a:t>filterbank</a:t>
            </a:r>
            <a:r>
              <a:rPr lang="en-CA" sz="1800" dirty="0"/>
              <a:t> </a:t>
            </a:r>
            <a:r>
              <a:rPr lang="en-CA" sz="1800" dirty="0" smtClean="0"/>
              <a:t>outputs</a:t>
            </a:r>
          </a:p>
          <a:p>
            <a:pPr eaLnBrk="1" hangingPunct="1"/>
            <a:r>
              <a:rPr lang="en-CA" sz="1800" dirty="0" smtClean="0"/>
              <a:t> </a:t>
            </a:r>
            <a:r>
              <a:rPr lang="en-CA" sz="1800" dirty="0"/>
              <a:t>+ </a:t>
            </a:r>
            <a:r>
              <a:rPr lang="en-CA" sz="1800" dirty="0" smtClean="0"/>
              <a:t>their temporal derivatives</a:t>
            </a:r>
            <a:endParaRPr lang="en-CA" sz="1800" dirty="0"/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811337" y="3337272"/>
            <a:ext cx="2968575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 smtClean="0"/>
              <a:t>  2000 </a:t>
            </a:r>
            <a:r>
              <a:rPr lang="en-CA" sz="1800" dirty="0" smtClean="0"/>
              <a:t>logistic </a:t>
            </a:r>
            <a:r>
              <a:rPr lang="en-CA" sz="1800" dirty="0"/>
              <a:t>hidden units 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812924" y="2715766"/>
            <a:ext cx="2966988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 smtClean="0"/>
              <a:t>  2000 logistic </a:t>
            </a:r>
            <a:r>
              <a:rPr lang="en-CA" sz="1800" dirty="0"/>
              <a:t>hidden units 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812924" y="1688853"/>
            <a:ext cx="2966988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 smtClean="0"/>
              <a:t>  2000 logistic </a:t>
            </a:r>
            <a:r>
              <a:rPr lang="en-CA" sz="1800" dirty="0"/>
              <a:t>hidden units </a:t>
            </a:r>
          </a:p>
        </p:txBody>
      </p:sp>
      <p:sp>
        <p:nvSpPr>
          <p:cNvPr id="30729" name="TextBox 10"/>
          <p:cNvSpPr txBox="1">
            <a:spLocks noChangeArrowheads="1"/>
          </p:cNvSpPr>
          <p:nvPr/>
        </p:nvSpPr>
        <p:spPr bwMode="auto">
          <a:xfrm>
            <a:off x="1042988" y="987574"/>
            <a:ext cx="252090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/>
              <a:t>183 HMM-state  labels</a:t>
            </a:r>
          </a:p>
        </p:txBody>
      </p:sp>
      <p:cxnSp>
        <p:nvCxnSpPr>
          <p:cNvPr id="14" name="Straight Arrow Connector 13"/>
          <p:cNvCxnSpPr>
            <a:stCxn id="30724" idx="0"/>
            <a:endCxn id="30725" idx="2"/>
          </p:cNvCxnSpPr>
          <p:nvPr/>
        </p:nvCxnSpPr>
        <p:spPr>
          <a:xfrm flipH="1" flipV="1">
            <a:off x="2295625" y="3706604"/>
            <a:ext cx="8123" cy="248603"/>
          </a:xfrm>
          <a:prstGeom prst="straightConnector1">
            <a:avLst/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725" idx="0"/>
            <a:endCxn id="30726" idx="2"/>
          </p:cNvCxnSpPr>
          <p:nvPr/>
        </p:nvCxnSpPr>
        <p:spPr>
          <a:xfrm flipV="1">
            <a:off x="2295625" y="3085098"/>
            <a:ext cx="793" cy="252174"/>
          </a:xfrm>
          <a:prstGeom prst="straightConnector1">
            <a:avLst/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726" idx="0"/>
            <a:endCxn id="30728" idx="2"/>
          </p:cNvCxnSpPr>
          <p:nvPr/>
        </p:nvCxnSpPr>
        <p:spPr>
          <a:xfrm flipV="1">
            <a:off x="2296418" y="2058185"/>
            <a:ext cx="0" cy="657581"/>
          </a:xfrm>
          <a:prstGeom prst="straightConnector1">
            <a:avLst/>
          </a:prstGeom>
          <a:ln w="38100">
            <a:solidFill>
              <a:srgbClr val="0099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728" idx="0"/>
            <a:endCxn id="30729" idx="2"/>
          </p:cNvCxnSpPr>
          <p:nvPr/>
        </p:nvCxnSpPr>
        <p:spPr>
          <a:xfrm flipV="1">
            <a:off x="2296418" y="1356906"/>
            <a:ext cx="7020" cy="3319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Box 19"/>
          <p:cNvSpPr txBox="1">
            <a:spLocks noChangeArrowheads="1"/>
          </p:cNvSpPr>
          <p:nvPr/>
        </p:nvSpPr>
        <p:spPr bwMode="auto">
          <a:xfrm>
            <a:off x="611560" y="1337618"/>
            <a:ext cx="1692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800" dirty="0">
                <a:solidFill>
                  <a:srgbClr val="FF0000"/>
                </a:solidFill>
              </a:rPr>
              <a:t>not pre-trained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206769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</a:rPr>
              <a:t>5 more layers of pre-trained weights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1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90872" y="94320"/>
            <a:ext cx="9587408" cy="857250"/>
          </a:xfrm>
        </p:spPr>
        <p:txBody>
          <a:bodyPr/>
          <a:lstStyle/>
          <a:p>
            <a:r>
              <a:rPr lang="en-US" sz="2800" dirty="0" smtClean="0">
                <a:solidFill>
                  <a:srgbClr val="009900"/>
                </a:solidFill>
              </a:rPr>
              <a:t>Word error rates from </a:t>
            </a:r>
            <a:r>
              <a:rPr lang="en-US" sz="2800" dirty="0" smtClean="0">
                <a:solidFill>
                  <a:schemeClr val="tx1"/>
                </a:solidFill>
              </a:rPr>
              <a:t>MSR</a:t>
            </a:r>
            <a:r>
              <a:rPr lang="en-US" sz="2800" dirty="0" smtClean="0"/>
              <a:t>, IBM, </a:t>
            </a:r>
            <a:r>
              <a:rPr lang="en-US" sz="2800" dirty="0" smtClean="0">
                <a:solidFill>
                  <a:srgbClr val="009900"/>
                </a:solidFill>
              </a:rPr>
              <a:t>&amp; </a:t>
            </a:r>
            <a:r>
              <a:rPr lang="en-US" sz="2800" dirty="0" smtClean="0"/>
              <a:t>G</a:t>
            </a: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>
                <a:solidFill>
                  <a:srgbClr val="CC9900"/>
                </a:solidFill>
              </a:rPr>
              <a:t>o</a:t>
            </a:r>
            <a:r>
              <a:rPr lang="en-US" sz="2800" dirty="0" smtClean="0">
                <a:solidFill>
                  <a:srgbClr val="009900"/>
                </a:solidFill>
              </a:rPr>
              <a:t>g</a:t>
            </a:r>
            <a:r>
              <a:rPr lang="en-US" sz="2800" dirty="0" smtClean="0"/>
              <a:t>l</a:t>
            </a:r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(Hinton et. al. IEEE Signal Processing Magazine, Nov 2012)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7237"/>
              </p:ext>
            </p:extLst>
          </p:nvPr>
        </p:nvGraphicFramePr>
        <p:xfrm>
          <a:off x="395537" y="1203598"/>
          <a:ext cx="8424935" cy="3268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11658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90"/>
                          </a:solidFill>
                        </a:rPr>
                        <a:t>The</a:t>
                      </a:r>
                      <a:r>
                        <a:rPr lang="en-US" sz="1800" baseline="0" dirty="0" smtClean="0">
                          <a:solidFill>
                            <a:srgbClr val="000090"/>
                          </a:solidFill>
                        </a:rPr>
                        <a:t> t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</a:rPr>
                        <a:t>ask</a:t>
                      </a:r>
                      <a:endParaRPr 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90"/>
                          </a:solidFill>
                        </a:rPr>
                        <a:t>Hours of training</a:t>
                      </a:r>
                      <a:r>
                        <a:rPr lang="en-US" sz="1800" baseline="0" dirty="0" smtClean="0">
                          <a:solidFill>
                            <a:srgbClr val="000090"/>
                          </a:solidFill>
                        </a:rPr>
                        <a:t> data</a:t>
                      </a:r>
                      <a:endParaRPr 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90"/>
                          </a:solidFill>
                        </a:rPr>
                        <a:t>Deep</a:t>
                      </a:r>
                      <a:r>
                        <a:rPr lang="en-US" sz="1800" baseline="0" dirty="0" smtClean="0">
                          <a:solidFill>
                            <a:srgbClr val="000090"/>
                          </a:solidFill>
                        </a:rPr>
                        <a:t> neural network</a:t>
                      </a:r>
                      <a:endParaRPr lang="en-US" sz="1800" dirty="0" smtClean="0">
                        <a:solidFill>
                          <a:srgbClr val="000090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90"/>
                          </a:solidFill>
                        </a:rPr>
                        <a:t>Gaussian Mixture Model</a:t>
                      </a:r>
                      <a:endParaRPr 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90"/>
                          </a:solidFill>
                        </a:rPr>
                        <a:t>GMM</a:t>
                      </a:r>
                      <a:r>
                        <a:rPr lang="en-US" sz="1800" baseline="0" dirty="0" smtClean="0">
                          <a:solidFill>
                            <a:srgbClr val="00009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</a:rPr>
                        <a:t> with more data</a:t>
                      </a:r>
                      <a:endParaRPr 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90"/>
                          </a:solidFill>
                        </a:rPr>
                        <a:t>Switchboard</a:t>
                      </a:r>
                      <a:r>
                        <a:rPr lang="en-US" sz="1400" dirty="0" smtClean="0"/>
                        <a:t> (Microsoft Research)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18.5%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27.4%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18.6%</a:t>
                      </a:r>
                    </a:p>
                    <a:p>
                      <a:r>
                        <a:rPr lang="en-US" sz="1400" dirty="0" smtClean="0"/>
                        <a:t>(2000 </a:t>
                      </a:r>
                      <a:r>
                        <a:rPr lang="en-US" sz="1400" dirty="0" err="1" smtClean="0"/>
                        <a:t>hrs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90"/>
                          </a:solidFill>
                        </a:rPr>
                        <a:t>English broadcast news </a:t>
                      </a:r>
                      <a:r>
                        <a:rPr lang="en-US" sz="1400" dirty="0" smtClean="0"/>
                        <a:t>(IBM)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17.5%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18.8%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90"/>
                          </a:solidFill>
                        </a:rPr>
                        <a:t>Google voice search </a:t>
                      </a:r>
                    </a:p>
                    <a:p>
                      <a:r>
                        <a:rPr lang="en-US" sz="1400" dirty="0" smtClean="0"/>
                        <a:t>(android 4.1)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5,870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12.3%</a:t>
                      </a:r>
                    </a:p>
                    <a:p>
                      <a:r>
                        <a:rPr lang="en-US" sz="1400" dirty="0" smtClean="0"/>
                        <a:t>(and falling)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16.0%</a:t>
                      </a:r>
                    </a:p>
                    <a:p>
                      <a:r>
                        <a:rPr lang="en-US" sz="1400" dirty="0" smtClean="0"/>
                        <a:t>(&gt;&gt;5,870 </a:t>
                      </a:r>
                      <a:r>
                        <a:rPr lang="en-US" sz="1400" dirty="0" err="1" smtClean="0"/>
                        <a:t>hrs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5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1b</a:t>
            </a:r>
            <a:br>
              <a:rPr lang="en-US" sz="3200" dirty="0" smtClean="0"/>
            </a:br>
            <a:r>
              <a:rPr lang="en-US" sz="3200" dirty="0" smtClean="0"/>
              <a:t> What are neural networks?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719829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US" sz="2800" dirty="0" smtClean="0"/>
              <a:t>Reasons to study </a:t>
            </a:r>
            <a:r>
              <a:rPr lang="en-US" sz="2800" dirty="0"/>
              <a:t>neural computation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1570"/>
            <a:ext cx="8229600" cy="4158853"/>
          </a:xfrm>
        </p:spPr>
        <p:txBody>
          <a:bodyPr/>
          <a:lstStyle/>
          <a:p>
            <a:r>
              <a:rPr lang="en-US" sz="1800" dirty="0"/>
              <a:t>To understand how the brain actually </a:t>
            </a:r>
            <a:r>
              <a:rPr lang="en-US" sz="1800" dirty="0" smtClean="0"/>
              <a:t>works.</a:t>
            </a:r>
            <a:endParaRPr lang="en-US" sz="1800" dirty="0"/>
          </a:p>
          <a:p>
            <a:pPr lvl="1"/>
            <a:r>
              <a:rPr lang="en-US" sz="1800" dirty="0"/>
              <a:t>Its very big and very complicated and made of </a:t>
            </a:r>
            <a:r>
              <a:rPr lang="en-US" sz="1800" dirty="0" smtClean="0"/>
              <a:t>stuff </a:t>
            </a:r>
            <a:r>
              <a:rPr lang="en-US" sz="1800" dirty="0"/>
              <a:t>that dies when you poke it </a:t>
            </a:r>
            <a:r>
              <a:rPr lang="en-US" sz="1800" dirty="0" smtClean="0"/>
              <a:t>around. So we need to use computer simulations.</a:t>
            </a:r>
            <a:endParaRPr lang="en-US" sz="1800" dirty="0"/>
          </a:p>
          <a:p>
            <a:r>
              <a:rPr lang="en-US" sz="1800" dirty="0"/>
              <a:t>To understand </a:t>
            </a:r>
            <a:r>
              <a:rPr lang="en-US" sz="1800" dirty="0" smtClean="0"/>
              <a:t>a </a:t>
            </a:r>
            <a:r>
              <a:rPr lang="en-US" sz="1800" dirty="0"/>
              <a:t>style of </a:t>
            </a:r>
            <a:r>
              <a:rPr lang="en-US" sz="1800" dirty="0" smtClean="0"/>
              <a:t>parallel computation inspired </a:t>
            </a:r>
            <a:r>
              <a:rPr lang="en-US" sz="1800" dirty="0"/>
              <a:t>by neurons and their adaptive </a:t>
            </a:r>
            <a:r>
              <a:rPr lang="en-US" sz="1800" dirty="0" smtClean="0"/>
              <a:t>connections.</a:t>
            </a:r>
            <a:endParaRPr lang="en-US" sz="1800" dirty="0"/>
          </a:p>
          <a:p>
            <a:pPr lvl="1"/>
            <a:r>
              <a:rPr lang="en-US" sz="1800" dirty="0"/>
              <a:t>Very different style from sequential </a:t>
            </a:r>
            <a:r>
              <a:rPr lang="en-US" sz="1800" dirty="0" smtClean="0"/>
              <a:t>computation.</a:t>
            </a:r>
            <a:endParaRPr lang="en-US" sz="1800" dirty="0"/>
          </a:p>
          <a:p>
            <a:pPr lvl="2"/>
            <a:r>
              <a:rPr lang="en-US" sz="1800" dirty="0"/>
              <a:t>should be good for things that brains are good at </a:t>
            </a:r>
            <a:r>
              <a:rPr lang="en-US" sz="1800" dirty="0">
                <a:solidFill>
                  <a:srgbClr val="3333CC"/>
                </a:solidFill>
              </a:rPr>
              <a:t>(e.g. vision)</a:t>
            </a:r>
          </a:p>
          <a:p>
            <a:pPr lvl="2"/>
            <a:r>
              <a:rPr lang="en-US" sz="1800" dirty="0"/>
              <a:t>Should be bad for things that brains are bad at </a:t>
            </a:r>
            <a:r>
              <a:rPr lang="en-US" sz="1800" dirty="0">
                <a:solidFill>
                  <a:srgbClr val="3333CC"/>
                </a:solidFill>
              </a:rPr>
              <a:t>(e.g. 23 x 71)</a:t>
            </a:r>
          </a:p>
          <a:p>
            <a:r>
              <a:rPr lang="en-US" sz="1800" dirty="0"/>
              <a:t>To solve practical problems by using novel learning </a:t>
            </a:r>
            <a:r>
              <a:rPr lang="en-US" sz="1800" dirty="0" smtClean="0"/>
              <a:t>algorithms inspired by the brain (this course) </a:t>
            </a:r>
            <a:endParaRPr lang="en-US" sz="1800" dirty="0"/>
          </a:p>
          <a:p>
            <a:pPr lvl="1"/>
            <a:r>
              <a:rPr lang="en-US" sz="1800" dirty="0"/>
              <a:t>Learning algorithms can be very useful even if they </a:t>
            </a:r>
            <a:r>
              <a:rPr lang="en-US" sz="1800" dirty="0" smtClean="0"/>
              <a:t>are not how </a:t>
            </a:r>
            <a:r>
              <a:rPr lang="en-US" sz="1800" dirty="0"/>
              <a:t>the brain </a:t>
            </a:r>
            <a:r>
              <a:rPr lang="en-US" sz="1800" dirty="0" smtClean="0"/>
              <a:t>actually works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"/>
            <a:ext cx="8229600" cy="529829"/>
          </a:xfrm>
        </p:spPr>
        <p:txBody>
          <a:bodyPr/>
          <a:lstStyle/>
          <a:p>
            <a:r>
              <a:rPr lang="en-US" sz="2800" dirty="0" smtClean="0"/>
              <a:t>A typical cortical neuron</a:t>
            </a:r>
            <a:endParaRPr lang="en-US" sz="2800" dirty="0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883" y="917599"/>
            <a:ext cx="6156325" cy="4462463"/>
          </a:xfrm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Gross physical structure: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There is one axon that branches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There is a dendritic tree that collects input from other neurons.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Axons typically contact dendritic trees at synapses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spike of activity in the axon causes charge to be injected into the post-synaptic neuron.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Spike generation: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There is an </a:t>
            </a:r>
            <a:r>
              <a:rPr lang="en-US" sz="1800" dirty="0" smtClean="0">
                <a:solidFill>
                  <a:srgbClr val="FF0000"/>
                </a:solidFill>
              </a:rPr>
              <a:t>axon hillock</a:t>
            </a:r>
            <a:r>
              <a:rPr lang="en-US" sz="1800" dirty="0" smtClean="0"/>
              <a:t> that generates outgoing spikes whenever enough charge has flowed in at synapses to depolarize the cell membrane.</a:t>
            </a:r>
            <a:endParaRPr lang="en-US" sz="1800" dirty="0"/>
          </a:p>
        </p:txBody>
      </p:sp>
      <p:sp>
        <p:nvSpPr>
          <p:cNvPr id="119814" name="Freeform 6"/>
          <p:cNvSpPr>
            <a:spLocks/>
          </p:cNvSpPr>
          <p:nvPr/>
        </p:nvSpPr>
        <p:spPr bwMode="auto">
          <a:xfrm>
            <a:off x="7097713" y="1460898"/>
            <a:ext cx="768350" cy="1458515"/>
          </a:xfrm>
          <a:custGeom>
            <a:avLst/>
            <a:gdLst>
              <a:gd name="T0" fmla="*/ 247 w 484"/>
              <a:gd name="T1" fmla="*/ 1225 h 1225"/>
              <a:gd name="T2" fmla="*/ 384 w 484"/>
              <a:gd name="T3" fmla="*/ 969 h 1225"/>
              <a:gd name="T4" fmla="*/ 329 w 484"/>
              <a:gd name="T5" fmla="*/ 905 h 1225"/>
              <a:gd name="T6" fmla="*/ 283 w 484"/>
              <a:gd name="T7" fmla="*/ 823 h 1225"/>
              <a:gd name="T8" fmla="*/ 356 w 484"/>
              <a:gd name="T9" fmla="*/ 731 h 1225"/>
              <a:gd name="T10" fmla="*/ 384 w 484"/>
              <a:gd name="T11" fmla="*/ 713 h 1225"/>
              <a:gd name="T12" fmla="*/ 430 w 484"/>
              <a:gd name="T13" fmla="*/ 649 h 1225"/>
              <a:gd name="T14" fmla="*/ 457 w 484"/>
              <a:gd name="T15" fmla="*/ 594 h 1225"/>
              <a:gd name="T16" fmla="*/ 484 w 484"/>
              <a:gd name="T17" fmla="*/ 503 h 1225"/>
              <a:gd name="T18" fmla="*/ 402 w 484"/>
              <a:gd name="T19" fmla="*/ 366 h 1225"/>
              <a:gd name="T20" fmla="*/ 439 w 484"/>
              <a:gd name="T21" fmla="*/ 265 h 1225"/>
              <a:gd name="T22" fmla="*/ 466 w 484"/>
              <a:gd name="T23" fmla="*/ 229 h 1225"/>
              <a:gd name="T24" fmla="*/ 402 w 484"/>
              <a:gd name="T25" fmla="*/ 174 h 1225"/>
              <a:gd name="T26" fmla="*/ 375 w 484"/>
              <a:gd name="T27" fmla="*/ 165 h 1225"/>
              <a:gd name="T28" fmla="*/ 256 w 484"/>
              <a:gd name="T29" fmla="*/ 201 h 1225"/>
              <a:gd name="T30" fmla="*/ 238 w 484"/>
              <a:gd name="T31" fmla="*/ 229 h 1225"/>
              <a:gd name="T32" fmla="*/ 174 w 484"/>
              <a:gd name="T33" fmla="*/ 274 h 1225"/>
              <a:gd name="T34" fmla="*/ 82 w 484"/>
              <a:gd name="T35" fmla="*/ 192 h 1225"/>
              <a:gd name="T36" fmla="*/ 18 w 484"/>
              <a:gd name="T37" fmla="*/ 73 h 1225"/>
              <a:gd name="T38" fmla="*/ 0 w 484"/>
              <a:gd name="T39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4" h="1225">
                <a:moveTo>
                  <a:pt x="247" y="1225"/>
                </a:moveTo>
                <a:cubicBezTo>
                  <a:pt x="258" y="1105"/>
                  <a:pt x="277" y="1038"/>
                  <a:pt x="384" y="969"/>
                </a:cubicBezTo>
                <a:cubicBezTo>
                  <a:pt x="374" y="927"/>
                  <a:pt x="369" y="918"/>
                  <a:pt x="329" y="905"/>
                </a:cubicBezTo>
                <a:cubicBezTo>
                  <a:pt x="311" y="877"/>
                  <a:pt x="302" y="850"/>
                  <a:pt x="283" y="823"/>
                </a:cubicBezTo>
                <a:cubicBezTo>
                  <a:pt x="309" y="749"/>
                  <a:pt x="286" y="778"/>
                  <a:pt x="356" y="731"/>
                </a:cubicBezTo>
                <a:cubicBezTo>
                  <a:pt x="365" y="725"/>
                  <a:pt x="384" y="713"/>
                  <a:pt x="384" y="713"/>
                </a:cubicBezTo>
                <a:cubicBezTo>
                  <a:pt x="399" y="691"/>
                  <a:pt x="418" y="672"/>
                  <a:pt x="430" y="649"/>
                </a:cubicBezTo>
                <a:cubicBezTo>
                  <a:pt x="466" y="579"/>
                  <a:pt x="413" y="640"/>
                  <a:pt x="457" y="594"/>
                </a:cubicBezTo>
                <a:cubicBezTo>
                  <a:pt x="467" y="564"/>
                  <a:pt x="474" y="533"/>
                  <a:pt x="484" y="503"/>
                </a:cubicBezTo>
                <a:cubicBezTo>
                  <a:pt x="469" y="425"/>
                  <a:pt x="442" y="425"/>
                  <a:pt x="402" y="366"/>
                </a:cubicBezTo>
                <a:cubicBezTo>
                  <a:pt x="414" y="332"/>
                  <a:pt x="424" y="297"/>
                  <a:pt x="439" y="265"/>
                </a:cubicBezTo>
                <a:cubicBezTo>
                  <a:pt x="445" y="251"/>
                  <a:pt x="462" y="244"/>
                  <a:pt x="466" y="229"/>
                </a:cubicBezTo>
                <a:cubicBezTo>
                  <a:pt x="478" y="181"/>
                  <a:pt x="431" y="183"/>
                  <a:pt x="402" y="174"/>
                </a:cubicBezTo>
                <a:cubicBezTo>
                  <a:pt x="393" y="171"/>
                  <a:pt x="375" y="165"/>
                  <a:pt x="375" y="165"/>
                </a:cubicBezTo>
                <a:cubicBezTo>
                  <a:pt x="294" y="173"/>
                  <a:pt x="295" y="153"/>
                  <a:pt x="256" y="201"/>
                </a:cubicBezTo>
                <a:cubicBezTo>
                  <a:pt x="249" y="210"/>
                  <a:pt x="246" y="222"/>
                  <a:pt x="238" y="229"/>
                </a:cubicBezTo>
                <a:cubicBezTo>
                  <a:pt x="219" y="246"/>
                  <a:pt x="174" y="274"/>
                  <a:pt x="174" y="274"/>
                </a:cubicBezTo>
                <a:cubicBezTo>
                  <a:pt x="43" y="263"/>
                  <a:pt x="48" y="293"/>
                  <a:pt x="82" y="192"/>
                </a:cubicBezTo>
                <a:cubicBezTo>
                  <a:pt x="64" y="146"/>
                  <a:pt x="48" y="112"/>
                  <a:pt x="18" y="73"/>
                </a:cubicBezTo>
                <a:cubicBezTo>
                  <a:pt x="12" y="49"/>
                  <a:pt x="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5" name="Freeform 7"/>
          <p:cNvSpPr>
            <a:spLocks/>
          </p:cNvSpPr>
          <p:nvPr/>
        </p:nvSpPr>
        <p:spPr bwMode="auto">
          <a:xfrm>
            <a:off x="7735888" y="2135982"/>
            <a:ext cx="711200" cy="446485"/>
          </a:xfrm>
          <a:custGeom>
            <a:avLst/>
            <a:gdLst>
              <a:gd name="T0" fmla="*/ 0 w 448"/>
              <a:gd name="T1" fmla="*/ 375 h 375"/>
              <a:gd name="T2" fmla="*/ 92 w 448"/>
              <a:gd name="T3" fmla="*/ 329 h 375"/>
              <a:gd name="T4" fmla="*/ 119 w 448"/>
              <a:gd name="T5" fmla="*/ 311 h 375"/>
              <a:gd name="T6" fmla="*/ 146 w 448"/>
              <a:gd name="T7" fmla="*/ 302 h 375"/>
              <a:gd name="T8" fmla="*/ 284 w 448"/>
              <a:gd name="T9" fmla="*/ 192 h 375"/>
              <a:gd name="T10" fmla="*/ 320 w 448"/>
              <a:gd name="T11" fmla="*/ 91 h 375"/>
              <a:gd name="T12" fmla="*/ 357 w 448"/>
              <a:gd name="T13" fmla="*/ 64 h 375"/>
              <a:gd name="T14" fmla="*/ 448 w 448"/>
              <a:gd name="T15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8" h="375">
                <a:moveTo>
                  <a:pt x="0" y="375"/>
                </a:moveTo>
                <a:cubicBezTo>
                  <a:pt x="30" y="355"/>
                  <a:pt x="58" y="340"/>
                  <a:pt x="92" y="329"/>
                </a:cubicBezTo>
                <a:cubicBezTo>
                  <a:pt x="101" y="323"/>
                  <a:pt x="109" y="316"/>
                  <a:pt x="119" y="311"/>
                </a:cubicBezTo>
                <a:cubicBezTo>
                  <a:pt x="127" y="307"/>
                  <a:pt x="138" y="307"/>
                  <a:pt x="146" y="302"/>
                </a:cubicBezTo>
                <a:cubicBezTo>
                  <a:pt x="196" y="274"/>
                  <a:pt x="243" y="232"/>
                  <a:pt x="284" y="192"/>
                </a:cubicBezTo>
                <a:cubicBezTo>
                  <a:pt x="292" y="166"/>
                  <a:pt x="312" y="103"/>
                  <a:pt x="320" y="91"/>
                </a:cubicBezTo>
                <a:cubicBezTo>
                  <a:pt x="328" y="78"/>
                  <a:pt x="346" y="74"/>
                  <a:pt x="357" y="64"/>
                </a:cubicBezTo>
                <a:cubicBezTo>
                  <a:pt x="413" y="14"/>
                  <a:pt x="394" y="27"/>
                  <a:pt x="4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6" name="Freeform 8"/>
          <p:cNvSpPr>
            <a:spLocks/>
          </p:cNvSpPr>
          <p:nvPr/>
        </p:nvSpPr>
        <p:spPr bwMode="auto">
          <a:xfrm>
            <a:off x="6659563" y="1977628"/>
            <a:ext cx="889000" cy="423863"/>
          </a:xfrm>
          <a:custGeom>
            <a:avLst/>
            <a:gdLst>
              <a:gd name="T0" fmla="*/ 560 w 560"/>
              <a:gd name="T1" fmla="*/ 356 h 356"/>
              <a:gd name="T2" fmla="*/ 442 w 560"/>
              <a:gd name="T3" fmla="*/ 283 h 356"/>
              <a:gd name="T4" fmla="*/ 112 w 560"/>
              <a:gd name="T5" fmla="*/ 265 h 356"/>
              <a:gd name="T6" fmla="*/ 94 w 560"/>
              <a:gd name="T7" fmla="*/ 100 h 356"/>
              <a:gd name="T8" fmla="*/ 39 w 560"/>
              <a:gd name="T9" fmla="*/ 91 h 356"/>
              <a:gd name="T10" fmla="*/ 12 w 560"/>
              <a:gd name="T11" fmla="*/ 55 h 356"/>
              <a:gd name="T12" fmla="*/ 3 w 560"/>
              <a:gd name="T1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0" h="356">
                <a:moveTo>
                  <a:pt x="560" y="356"/>
                </a:moveTo>
                <a:cubicBezTo>
                  <a:pt x="523" y="319"/>
                  <a:pt x="491" y="295"/>
                  <a:pt x="442" y="283"/>
                </a:cubicBezTo>
                <a:cubicBezTo>
                  <a:pt x="360" y="287"/>
                  <a:pt x="194" y="318"/>
                  <a:pt x="112" y="265"/>
                </a:cubicBezTo>
                <a:cubicBezTo>
                  <a:pt x="106" y="210"/>
                  <a:pt x="115" y="151"/>
                  <a:pt x="94" y="100"/>
                </a:cubicBezTo>
                <a:cubicBezTo>
                  <a:pt x="87" y="83"/>
                  <a:pt x="55" y="100"/>
                  <a:pt x="39" y="91"/>
                </a:cubicBezTo>
                <a:cubicBezTo>
                  <a:pt x="26" y="84"/>
                  <a:pt x="21" y="67"/>
                  <a:pt x="12" y="55"/>
                </a:cubicBezTo>
                <a:cubicBezTo>
                  <a:pt x="0" y="18"/>
                  <a:pt x="3" y="37"/>
                  <a:pt x="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7" name="Freeform 9"/>
          <p:cNvSpPr>
            <a:spLocks/>
          </p:cNvSpPr>
          <p:nvPr/>
        </p:nvSpPr>
        <p:spPr bwMode="auto">
          <a:xfrm>
            <a:off x="8229601" y="1831182"/>
            <a:ext cx="100013" cy="413147"/>
          </a:xfrm>
          <a:custGeom>
            <a:avLst/>
            <a:gdLst>
              <a:gd name="T0" fmla="*/ 0 w 63"/>
              <a:gd name="T1" fmla="*/ 347 h 347"/>
              <a:gd name="T2" fmla="*/ 27 w 63"/>
              <a:gd name="T3" fmla="*/ 265 h 347"/>
              <a:gd name="T4" fmla="*/ 55 w 63"/>
              <a:gd name="T5" fmla="*/ 238 h 347"/>
              <a:gd name="T6" fmla="*/ 18 w 63"/>
              <a:gd name="T7" fmla="*/ 137 h 347"/>
              <a:gd name="T8" fmla="*/ 46 w 63"/>
              <a:gd name="T9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47">
                <a:moveTo>
                  <a:pt x="0" y="347"/>
                </a:moveTo>
                <a:cubicBezTo>
                  <a:pt x="9" y="320"/>
                  <a:pt x="14" y="291"/>
                  <a:pt x="27" y="265"/>
                </a:cubicBezTo>
                <a:cubicBezTo>
                  <a:pt x="33" y="253"/>
                  <a:pt x="52" y="251"/>
                  <a:pt x="55" y="238"/>
                </a:cubicBezTo>
                <a:cubicBezTo>
                  <a:pt x="63" y="204"/>
                  <a:pt x="42" y="159"/>
                  <a:pt x="18" y="137"/>
                </a:cubicBezTo>
                <a:cubicBezTo>
                  <a:pt x="4" y="94"/>
                  <a:pt x="0" y="22"/>
                  <a:pt x="4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8" name="Freeform 10"/>
          <p:cNvSpPr>
            <a:spLocks/>
          </p:cNvSpPr>
          <p:nvPr/>
        </p:nvSpPr>
        <p:spPr bwMode="auto">
          <a:xfrm>
            <a:off x="6375400" y="2157413"/>
            <a:ext cx="446088" cy="141685"/>
          </a:xfrm>
          <a:custGeom>
            <a:avLst/>
            <a:gdLst>
              <a:gd name="T0" fmla="*/ 281 w 281"/>
              <a:gd name="T1" fmla="*/ 119 h 119"/>
              <a:gd name="T2" fmla="*/ 171 w 281"/>
              <a:gd name="T3" fmla="*/ 92 h 119"/>
              <a:gd name="T4" fmla="*/ 16 w 281"/>
              <a:gd name="T5" fmla="*/ 92 h 119"/>
              <a:gd name="T6" fmla="*/ 7 w 281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1" h="119">
                <a:moveTo>
                  <a:pt x="281" y="119"/>
                </a:moveTo>
                <a:cubicBezTo>
                  <a:pt x="245" y="107"/>
                  <a:pt x="207" y="104"/>
                  <a:pt x="171" y="92"/>
                </a:cubicBezTo>
                <a:cubicBezTo>
                  <a:pt x="92" y="108"/>
                  <a:pt x="81" y="114"/>
                  <a:pt x="16" y="92"/>
                </a:cubicBezTo>
                <a:cubicBezTo>
                  <a:pt x="0" y="44"/>
                  <a:pt x="7" y="74"/>
                  <a:pt x="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9" name="Freeform 11"/>
          <p:cNvSpPr>
            <a:spLocks/>
          </p:cNvSpPr>
          <p:nvPr/>
        </p:nvSpPr>
        <p:spPr bwMode="auto">
          <a:xfrm>
            <a:off x="7242176" y="1276350"/>
            <a:ext cx="720725" cy="423863"/>
          </a:xfrm>
          <a:custGeom>
            <a:avLst/>
            <a:gdLst>
              <a:gd name="T0" fmla="*/ 375 w 454"/>
              <a:gd name="T1" fmla="*/ 356 h 356"/>
              <a:gd name="T2" fmla="*/ 192 w 454"/>
              <a:gd name="T3" fmla="*/ 274 h 356"/>
              <a:gd name="T4" fmla="*/ 165 w 454"/>
              <a:gd name="T5" fmla="*/ 173 h 356"/>
              <a:gd name="T6" fmla="*/ 211 w 454"/>
              <a:gd name="T7" fmla="*/ 128 h 356"/>
              <a:gd name="T8" fmla="*/ 92 w 454"/>
              <a:gd name="T9" fmla="*/ 100 h 356"/>
              <a:gd name="T10" fmla="*/ 0 w 454"/>
              <a:gd name="T11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356">
                <a:moveTo>
                  <a:pt x="375" y="356"/>
                </a:moveTo>
                <a:cubicBezTo>
                  <a:pt x="454" y="237"/>
                  <a:pt x="310" y="280"/>
                  <a:pt x="192" y="274"/>
                </a:cubicBezTo>
                <a:cubicBezTo>
                  <a:pt x="177" y="243"/>
                  <a:pt x="141" y="209"/>
                  <a:pt x="165" y="173"/>
                </a:cubicBezTo>
                <a:cubicBezTo>
                  <a:pt x="177" y="155"/>
                  <a:pt x="211" y="128"/>
                  <a:pt x="211" y="128"/>
                </a:cubicBezTo>
                <a:cubicBezTo>
                  <a:pt x="172" y="114"/>
                  <a:pt x="132" y="110"/>
                  <a:pt x="92" y="100"/>
                </a:cubicBezTo>
                <a:cubicBezTo>
                  <a:pt x="52" y="71"/>
                  <a:pt x="34" y="3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0" name="Freeform 12"/>
          <p:cNvSpPr>
            <a:spLocks/>
          </p:cNvSpPr>
          <p:nvPr/>
        </p:nvSpPr>
        <p:spPr bwMode="auto">
          <a:xfrm>
            <a:off x="7721601" y="1276350"/>
            <a:ext cx="144463" cy="358379"/>
          </a:xfrm>
          <a:custGeom>
            <a:avLst/>
            <a:gdLst>
              <a:gd name="T0" fmla="*/ 91 w 91"/>
              <a:gd name="T1" fmla="*/ 301 h 301"/>
              <a:gd name="T2" fmla="*/ 73 w 91"/>
              <a:gd name="T3" fmla="*/ 246 h 301"/>
              <a:gd name="T4" fmla="*/ 64 w 91"/>
              <a:gd name="T5" fmla="*/ 219 h 301"/>
              <a:gd name="T6" fmla="*/ 18 w 91"/>
              <a:gd name="T7" fmla="*/ 173 h 301"/>
              <a:gd name="T8" fmla="*/ 46 w 91"/>
              <a:gd name="T9" fmla="*/ 100 h 301"/>
              <a:gd name="T10" fmla="*/ 0 w 91"/>
              <a:gd name="T11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301">
                <a:moveTo>
                  <a:pt x="91" y="301"/>
                </a:moveTo>
                <a:cubicBezTo>
                  <a:pt x="85" y="283"/>
                  <a:pt x="79" y="264"/>
                  <a:pt x="73" y="246"/>
                </a:cubicBezTo>
                <a:cubicBezTo>
                  <a:pt x="70" y="237"/>
                  <a:pt x="71" y="226"/>
                  <a:pt x="64" y="219"/>
                </a:cubicBezTo>
                <a:cubicBezTo>
                  <a:pt x="49" y="204"/>
                  <a:pt x="18" y="173"/>
                  <a:pt x="18" y="173"/>
                </a:cubicBezTo>
                <a:cubicBezTo>
                  <a:pt x="4" y="131"/>
                  <a:pt x="16" y="129"/>
                  <a:pt x="46" y="100"/>
                </a:cubicBezTo>
                <a:cubicBezTo>
                  <a:pt x="36" y="32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1" name="Freeform 13"/>
          <p:cNvSpPr>
            <a:spLocks/>
          </p:cNvSpPr>
          <p:nvPr/>
        </p:nvSpPr>
        <p:spPr bwMode="auto">
          <a:xfrm>
            <a:off x="7265988" y="2887266"/>
            <a:ext cx="271462" cy="282178"/>
          </a:xfrm>
          <a:custGeom>
            <a:avLst/>
            <a:gdLst>
              <a:gd name="T0" fmla="*/ 141 w 171"/>
              <a:gd name="T1" fmla="*/ 18 h 237"/>
              <a:gd name="T2" fmla="*/ 40 w 171"/>
              <a:gd name="T3" fmla="*/ 100 h 237"/>
              <a:gd name="T4" fmla="*/ 4 w 171"/>
              <a:gd name="T5" fmla="*/ 155 h 237"/>
              <a:gd name="T6" fmla="*/ 13 w 171"/>
              <a:gd name="T7" fmla="*/ 219 h 237"/>
              <a:gd name="T8" fmla="*/ 68 w 171"/>
              <a:gd name="T9" fmla="*/ 237 h 237"/>
              <a:gd name="T10" fmla="*/ 132 w 171"/>
              <a:gd name="T11" fmla="*/ 219 h 237"/>
              <a:gd name="T12" fmla="*/ 122 w 171"/>
              <a:gd name="T13" fmla="*/ 137 h 237"/>
              <a:gd name="T14" fmla="*/ 132 w 171"/>
              <a:gd name="T15" fmla="*/ 82 h 237"/>
              <a:gd name="T16" fmla="*/ 141 w 171"/>
              <a:gd name="T17" fmla="*/ 1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237">
                <a:moveTo>
                  <a:pt x="141" y="18"/>
                </a:moveTo>
                <a:cubicBezTo>
                  <a:pt x="77" y="49"/>
                  <a:pt x="114" y="26"/>
                  <a:pt x="40" y="100"/>
                </a:cubicBezTo>
                <a:cubicBezTo>
                  <a:pt x="25" y="115"/>
                  <a:pt x="4" y="155"/>
                  <a:pt x="4" y="155"/>
                </a:cubicBezTo>
                <a:cubicBezTo>
                  <a:pt x="7" y="176"/>
                  <a:pt x="0" y="202"/>
                  <a:pt x="13" y="219"/>
                </a:cubicBezTo>
                <a:cubicBezTo>
                  <a:pt x="25" y="234"/>
                  <a:pt x="68" y="237"/>
                  <a:pt x="68" y="237"/>
                </a:cubicBezTo>
                <a:cubicBezTo>
                  <a:pt x="89" y="231"/>
                  <a:pt x="113" y="230"/>
                  <a:pt x="132" y="219"/>
                </a:cubicBezTo>
                <a:cubicBezTo>
                  <a:pt x="171" y="197"/>
                  <a:pt x="137" y="158"/>
                  <a:pt x="122" y="137"/>
                </a:cubicBezTo>
                <a:cubicBezTo>
                  <a:pt x="97" y="61"/>
                  <a:pt x="121" y="160"/>
                  <a:pt x="132" y="82"/>
                </a:cubicBezTo>
                <a:cubicBezTo>
                  <a:pt x="144" y="0"/>
                  <a:pt x="94" y="85"/>
                  <a:pt x="141" y="18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2" name="Freeform 14"/>
          <p:cNvSpPr>
            <a:spLocks/>
          </p:cNvSpPr>
          <p:nvPr/>
        </p:nvSpPr>
        <p:spPr bwMode="auto">
          <a:xfrm>
            <a:off x="7019925" y="3169444"/>
            <a:ext cx="222250" cy="320279"/>
          </a:xfrm>
          <a:custGeom>
            <a:avLst/>
            <a:gdLst>
              <a:gd name="T0" fmla="*/ 475 w 475"/>
              <a:gd name="T1" fmla="*/ 0 h 576"/>
              <a:gd name="T2" fmla="*/ 430 w 475"/>
              <a:gd name="T3" fmla="*/ 55 h 576"/>
              <a:gd name="T4" fmla="*/ 420 w 475"/>
              <a:gd name="T5" fmla="*/ 92 h 576"/>
              <a:gd name="T6" fmla="*/ 356 w 475"/>
              <a:gd name="T7" fmla="*/ 165 h 576"/>
              <a:gd name="T8" fmla="*/ 238 w 475"/>
              <a:gd name="T9" fmla="*/ 220 h 576"/>
              <a:gd name="T10" fmla="*/ 82 w 475"/>
              <a:gd name="T11" fmla="*/ 275 h 576"/>
              <a:gd name="T12" fmla="*/ 0 w 475"/>
              <a:gd name="T13" fmla="*/ 503 h 576"/>
              <a:gd name="T14" fmla="*/ 9 w 475"/>
              <a:gd name="T1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5" h="576">
                <a:moveTo>
                  <a:pt x="475" y="0"/>
                </a:moveTo>
                <a:cubicBezTo>
                  <a:pt x="462" y="20"/>
                  <a:pt x="442" y="34"/>
                  <a:pt x="430" y="55"/>
                </a:cubicBezTo>
                <a:cubicBezTo>
                  <a:pt x="424" y="66"/>
                  <a:pt x="425" y="80"/>
                  <a:pt x="420" y="92"/>
                </a:cubicBezTo>
                <a:cubicBezTo>
                  <a:pt x="408" y="119"/>
                  <a:pt x="373" y="148"/>
                  <a:pt x="356" y="165"/>
                </a:cubicBezTo>
                <a:cubicBezTo>
                  <a:pt x="340" y="181"/>
                  <a:pt x="266" y="209"/>
                  <a:pt x="238" y="220"/>
                </a:cubicBezTo>
                <a:cubicBezTo>
                  <a:pt x="202" y="254"/>
                  <a:pt x="130" y="259"/>
                  <a:pt x="82" y="275"/>
                </a:cubicBezTo>
                <a:cubicBezTo>
                  <a:pt x="39" y="332"/>
                  <a:pt x="18" y="431"/>
                  <a:pt x="0" y="503"/>
                </a:cubicBezTo>
                <a:cubicBezTo>
                  <a:pt x="3" y="527"/>
                  <a:pt x="9" y="576"/>
                  <a:pt x="9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3" name="Freeform 15"/>
          <p:cNvSpPr>
            <a:spLocks/>
          </p:cNvSpPr>
          <p:nvPr/>
        </p:nvSpPr>
        <p:spPr bwMode="auto">
          <a:xfrm>
            <a:off x="6807201" y="3333750"/>
            <a:ext cx="231775" cy="140494"/>
          </a:xfrm>
          <a:custGeom>
            <a:avLst/>
            <a:gdLst>
              <a:gd name="T0" fmla="*/ 146 w 146"/>
              <a:gd name="T1" fmla="*/ 0 h 118"/>
              <a:gd name="T2" fmla="*/ 101 w 146"/>
              <a:gd name="T3" fmla="*/ 9 h 118"/>
              <a:gd name="T4" fmla="*/ 46 w 146"/>
              <a:gd name="T5" fmla="*/ 82 h 118"/>
              <a:gd name="T6" fmla="*/ 0 w 146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18">
                <a:moveTo>
                  <a:pt x="146" y="0"/>
                </a:moveTo>
                <a:cubicBezTo>
                  <a:pt x="131" y="3"/>
                  <a:pt x="115" y="3"/>
                  <a:pt x="101" y="9"/>
                </a:cubicBezTo>
                <a:cubicBezTo>
                  <a:pt x="73" y="21"/>
                  <a:pt x="72" y="66"/>
                  <a:pt x="46" y="82"/>
                </a:cubicBezTo>
                <a:cubicBezTo>
                  <a:pt x="11" y="105"/>
                  <a:pt x="26" y="92"/>
                  <a:pt x="0" y="1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4" name="Freeform 16"/>
          <p:cNvSpPr>
            <a:spLocks/>
          </p:cNvSpPr>
          <p:nvPr/>
        </p:nvSpPr>
        <p:spPr bwMode="auto">
          <a:xfrm>
            <a:off x="7126289" y="3148013"/>
            <a:ext cx="174625" cy="446485"/>
          </a:xfrm>
          <a:custGeom>
            <a:avLst/>
            <a:gdLst>
              <a:gd name="T0" fmla="*/ 101 w 110"/>
              <a:gd name="T1" fmla="*/ 0 h 375"/>
              <a:gd name="T2" fmla="*/ 110 w 110"/>
              <a:gd name="T3" fmla="*/ 128 h 375"/>
              <a:gd name="T4" fmla="*/ 37 w 110"/>
              <a:gd name="T5" fmla="*/ 320 h 375"/>
              <a:gd name="T6" fmla="*/ 0 w 110"/>
              <a:gd name="T7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375">
                <a:moveTo>
                  <a:pt x="101" y="0"/>
                </a:moveTo>
                <a:cubicBezTo>
                  <a:pt x="56" y="42"/>
                  <a:pt x="81" y="84"/>
                  <a:pt x="110" y="128"/>
                </a:cubicBezTo>
                <a:cubicBezTo>
                  <a:pt x="102" y="194"/>
                  <a:pt x="96" y="281"/>
                  <a:pt x="37" y="320"/>
                </a:cubicBezTo>
                <a:cubicBezTo>
                  <a:pt x="28" y="348"/>
                  <a:pt x="20" y="355"/>
                  <a:pt x="0" y="3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5" name="Freeform 17"/>
          <p:cNvSpPr>
            <a:spLocks/>
          </p:cNvSpPr>
          <p:nvPr/>
        </p:nvSpPr>
        <p:spPr bwMode="auto">
          <a:xfrm>
            <a:off x="7329489" y="3181350"/>
            <a:ext cx="363537" cy="457200"/>
          </a:xfrm>
          <a:custGeom>
            <a:avLst/>
            <a:gdLst>
              <a:gd name="T0" fmla="*/ 0 w 229"/>
              <a:gd name="T1" fmla="*/ 0 h 384"/>
              <a:gd name="T2" fmla="*/ 64 w 229"/>
              <a:gd name="T3" fmla="*/ 128 h 384"/>
              <a:gd name="T4" fmla="*/ 73 w 229"/>
              <a:gd name="T5" fmla="*/ 155 h 384"/>
              <a:gd name="T6" fmla="*/ 101 w 229"/>
              <a:gd name="T7" fmla="*/ 164 h 384"/>
              <a:gd name="T8" fmla="*/ 146 w 229"/>
              <a:gd name="T9" fmla="*/ 201 h 384"/>
              <a:gd name="T10" fmla="*/ 156 w 229"/>
              <a:gd name="T11" fmla="*/ 256 h 384"/>
              <a:gd name="T12" fmla="*/ 192 w 229"/>
              <a:gd name="T13" fmla="*/ 283 h 384"/>
              <a:gd name="T14" fmla="*/ 229 w 229"/>
              <a:gd name="T1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384">
                <a:moveTo>
                  <a:pt x="0" y="0"/>
                </a:moveTo>
                <a:cubicBezTo>
                  <a:pt x="14" y="70"/>
                  <a:pt x="24" y="73"/>
                  <a:pt x="64" y="128"/>
                </a:cubicBezTo>
                <a:cubicBezTo>
                  <a:pt x="67" y="137"/>
                  <a:pt x="66" y="148"/>
                  <a:pt x="73" y="155"/>
                </a:cubicBezTo>
                <a:cubicBezTo>
                  <a:pt x="80" y="162"/>
                  <a:pt x="92" y="160"/>
                  <a:pt x="101" y="164"/>
                </a:cubicBezTo>
                <a:cubicBezTo>
                  <a:pt x="125" y="176"/>
                  <a:pt x="129" y="183"/>
                  <a:pt x="146" y="201"/>
                </a:cubicBezTo>
                <a:cubicBezTo>
                  <a:pt x="149" y="219"/>
                  <a:pt x="147" y="240"/>
                  <a:pt x="156" y="256"/>
                </a:cubicBezTo>
                <a:cubicBezTo>
                  <a:pt x="163" y="269"/>
                  <a:pt x="181" y="272"/>
                  <a:pt x="192" y="283"/>
                </a:cubicBezTo>
                <a:cubicBezTo>
                  <a:pt x="218" y="309"/>
                  <a:pt x="229" y="348"/>
                  <a:pt x="229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6" name="Freeform 18"/>
          <p:cNvSpPr>
            <a:spLocks/>
          </p:cNvSpPr>
          <p:nvPr/>
        </p:nvSpPr>
        <p:spPr bwMode="auto">
          <a:xfrm>
            <a:off x="7373939" y="3431382"/>
            <a:ext cx="187325" cy="207169"/>
          </a:xfrm>
          <a:custGeom>
            <a:avLst/>
            <a:gdLst>
              <a:gd name="T0" fmla="*/ 118 w 118"/>
              <a:gd name="T1" fmla="*/ 0 h 174"/>
              <a:gd name="T2" fmla="*/ 100 w 118"/>
              <a:gd name="T3" fmla="*/ 27 h 174"/>
              <a:gd name="T4" fmla="*/ 91 w 118"/>
              <a:gd name="T5" fmla="*/ 55 h 174"/>
              <a:gd name="T6" fmla="*/ 45 w 118"/>
              <a:gd name="T7" fmla="*/ 91 h 174"/>
              <a:gd name="T8" fmla="*/ 9 w 118"/>
              <a:gd name="T9" fmla="*/ 146 h 174"/>
              <a:gd name="T10" fmla="*/ 0 w 118"/>
              <a:gd name="T11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74">
                <a:moveTo>
                  <a:pt x="118" y="0"/>
                </a:moveTo>
                <a:cubicBezTo>
                  <a:pt x="112" y="9"/>
                  <a:pt x="105" y="17"/>
                  <a:pt x="100" y="27"/>
                </a:cubicBezTo>
                <a:cubicBezTo>
                  <a:pt x="96" y="36"/>
                  <a:pt x="97" y="47"/>
                  <a:pt x="91" y="55"/>
                </a:cubicBezTo>
                <a:cubicBezTo>
                  <a:pt x="79" y="70"/>
                  <a:pt x="59" y="78"/>
                  <a:pt x="45" y="91"/>
                </a:cubicBezTo>
                <a:cubicBezTo>
                  <a:pt x="23" y="158"/>
                  <a:pt x="54" y="77"/>
                  <a:pt x="9" y="146"/>
                </a:cubicBezTo>
                <a:cubicBezTo>
                  <a:pt x="4" y="154"/>
                  <a:pt x="0" y="174"/>
                  <a:pt x="0" y="1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7" name="Freeform 19"/>
          <p:cNvSpPr>
            <a:spLocks/>
          </p:cNvSpPr>
          <p:nvPr/>
        </p:nvSpPr>
        <p:spPr bwMode="auto">
          <a:xfrm>
            <a:off x="7038976" y="3474244"/>
            <a:ext cx="188913" cy="109538"/>
          </a:xfrm>
          <a:custGeom>
            <a:avLst/>
            <a:gdLst>
              <a:gd name="T0" fmla="*/ 119 w 119"/>
              <a:gd name="T1" fmla="*/ 0 h 92"/>
              <a:gd name="T2" fmla="*/ 37 w 119"/>
              <a:gd name="T3" fmla="*/ 10 h 92"/>
              <a:gd name="T4" fmla="*/ 0 w 119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92">
                <a:moveTo>
                  <a:pt x="119" y="0"/>
                </a:moveTo>
                <a:cubicBezTo>
                  <a:pt x="92" y="3"/>
                  <a:pt x="63" y="0"/>
                  <a:pt x="37" y="10"/>
                </a:cubicBezTo>
                <a:cubicBezTo>
                  <a:pt x="14" y="19"/>
                  <a:pt x="10" y="72"/>
                  <a:pt x="0" y="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8" name="Oval 20"/>
          <p:cNvSpPr>
            <a:spLocks noChangeArrowheads="1"/>
          </p:cNvSpPr>
          <p:nvPr/>
        </p:nvSpPr>
        <p:spPr bwMode="auto">
          <a:xfrm flipH="1" flipV="1">
            <a:off x="7380312" y="2895972"/>
            <a:ext cx="144016" cy="1078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7092280" y="1851670"/>
            <a:ext cx="74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axon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516688" y="2895601"/>
            <a:ext cx="74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body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7740650" y="3233738"/>
            <a:ext cx="11541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dendritic</a:t>
            </a:r>
          </a:p>
          <a:p>
            <a:r>
              <a:rPr lang="en-US" sz="2000">
                <a:solidFill>
                  <a:srgbClr val="3333CC"/>
                </a:solidFill>
              </a:rPr>
              <a:t>tree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575583" y="2715766"/>
            <a:ext cx="1390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xon hillock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48326"/>
            <a:ext cx="8229600" cy="857251"/>
          </a:xfrm>
        </p:spPr>
        <p:txBody>
          <a:bodyPr/>
          <a:lstStyle/>
          <a:p>
            <a:r>
              <a:rPr lang="en-US" sz="2800" dirty="0"/>
              <a:t>Synapses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1600" y="1188058"/>
            <a:ext cx="6912768" cy="2895860"/>
          </a:xfrm>
        </p:spPr>
        <p:txBody>
          <a:bodyPr/>
          <a:lstStyle/>
          <a:p>
            <a:r>
              <a:rPr lang="en-US" sz="2000" dirty="0"/>
              <a:t>When a spike </a:t>
            </a:r>
            <a:r>
              <a:rPr lang="en-US" sz="2000" dirty="0" smtClean="0"/>
              <a:t>of activity travels </a:t>
            </a:r>
            <a:r>
              <a:rPr lang="en-US" sz="2000" dirty="0"/>
              <a:t>along an axon and arrives at a synapse it causes vesicles of transmitter chemical to be </a:t>
            </a:r>
            <a:r>
              <a:rPr lang="en-US" sz="2000" dirty="0" smtClean="0"/>
              <a:t>released.</a:t>
            </a:r>
            <a:endParaRPr lang="en-US" sz="2000" dirty="0"/>
          </a:p>
          <a:p>
            <a:pPr lvl="1"/>
            <a:r>
              <a:rPr lang="en-US" sz="2000" dirty="0"/>
              <a:t>There are several kinds of </a:t>
            </a:r>
            <a:r>
              <a:rPr lang="en-US" sz="2000" dirty="0" smtClean="0"/>
              <a:t>transmitter.</a:t>
            </a:r>
          </a:p>
          <a:p>
            <a:pPr lvl="1"/>
            <a:endParaRPr lang="en-US" sz="2000" dirty="0"/>
          </a:p>
          <a:p>
            <a:r>
              <a:rPr lang="en-US" sz="2000" dirty="0"/>
              <a:t>The transmitter molecules diffuse across the synaptic cleft and bind to receptor molecules in the membrane of the post-synaptic neuron thus changing their shape.</a:t>
            </a:r>
          </a:p>
          <a:p>
            <a:pPr lvl="1"/>
            <a:r>
              <a:rPr lang="en-US" sz="2000" dirty="0"/>
              <a:t> This opens up holes that allow specific ions in or out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566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10344"/>
            <a:ext cx="8229600" cy="857251"/>
          </a:xfrm>
        </p:spPr>
        <p:txBody>
          <a:bodyPr/>
          <a:lstStyle/>
          <a:p>
            <a:r>
              <a:rPr lang="en-US" sz="2800" dirty="0" smtClean="0"/>
              <a:t>How synapses adapt</a:t>
            </a:r>
            <a:endParaRPr lang="en-US" sz="2800" dirty="0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576" y="1329613"/>
            <a:ext cx="8110612" cy="3258361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effectiveness of the synapse can be </a:t>
            </a:r>
            <a:r>
              <a:rPr lang="en-US" sz="2000" dirty="0" smtClean="0"/>
              <a:t>changed:</a:t>
            </a:r>
            <a:endParaRPr lang="en-US" sz="2000" dirty="0"/>
          </a:p>
          <a:p>
            <a:pPr lvl="1"/>
            <a:r>
              <a:rPr lang="en-US" sz="2000" dirty="0"/>
              <a:t> vary the number of vesicles of </a:t>
            </a:r>
            <a:r>
              <a:rPr lang="en-US" sz="2000" dirty="0" smtClean="0"/>
              <a:t>transmitter.</a:t>
            </a:r>
            <a:endParaRPr lang="en-US" sz="2000" dirty="0"/>
          </a:p>
          <a:p>
            <a:pPr lvl="1"/>
            <a:r>
              <a:rPr lang="en-US" sz="2000" dirty="0"/>
              <a:t> vary the number of receptor molecules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dirty="0"/>
              <a:t>Synapses are slow, but they have advantages over RAM</a:t>
            </a:r>
          </a:p>
          <a:p>
            <a:pPr lvl="1"/>
            <a:r>
              <a:rPr lang="en-US" sz="2000" dirty="0" smtClean="0"/>
              <a:t>They are very small and very low-power.</a:t>
            </a:r>
            <a:endParaRPr lang="en-US" sz="2000" dirty="0"/>
          </a:p>
          <a:p>
            <a:pPr lvl="1"/>
            <a:r>
              <a:rPr lang="en-US" sz="2000" dirty="0"/>
              <a:t>They adapt using locally available </a:t>
            </a:r>
            <a:r>
              <a:rPr lang="en-US" sz="2000" dirty="0" smtClean="0"/>
              <a:t>signals</a:t>
            </a:r>
          </a:p>
          <a:p>
            <a:pPr lvl="2"/>
            <a:r>
              <a:rPr lang="en-US" sz="2000" dirty="0"/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ut what rules do they use to</a:t>
            </a:r>
            <a:r>
              <a:rPr lang="en-US" sz="2000" dirty="0" smtClean="0"/>
              <a:t> decide how to change?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931" y="681037"/>
            <a:ext cx="7956501" cy="4462463"/>
          </a:xfrm>
        </p:spPr>
        <p:txBody>
          <a:bodyPr/>
          <a:lstStyle/>
          <a:p>
            <a:r>
              <a:rPr lang="en-US" sz="1800" dirty="0"/>
              <a:t>Each neuron receives inputs from other neurons</a:t>
            </a:r>
          </a:p>
          <a:p>
            <a:pPr lvl="1">
              <a:buFontTx/>
              <a:buChar char="-"/>
            </a:pPr>
            <a:r>
              <a:rPr lang="en-US" sz="1800" dirty="0" smtClean="0"/>
              <a:t>A few </a:t>
            </a:r>
            <a:r>
              <a:rPr lang="en-US" sz="1800" dirty="0"/>
              <a:t>neurons also connect to </a:t>
            </a:r>
            <a:r>
              <a:rPr lang="en-US" sz="1800" dirty="0" smtClean="0"/>
              <a:t>receptors.</a:t>
            </a: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Cortical neurons use spikes to </a:t>
            </a:r>
            <a:r>
              <a:rPr lang="en-US" sz="1800" dirty="0" smtClean="0"/>
              <a:t>communicate.</a:t>
            </a:r>
            <a:endParaRPr lang="en-US" sz="1800" dirty="0"/>
          </a:p>
          <a:p>
            <a:r>
              <a:rPr lang="en-US" sz="1800" dirty="0"/>
              <a:t>The effect of each input line on the </a:t>
            </a:r>
            <a:r>
              <a:rPr lang="en-US" sz="1800" dirty="0" smtClean="0"/>
              <a:t>neuron </a:t>
            </a:r>
            <a:r>
              <a:rPr lang="en-US" sz="1800" dirty="0"/>
              <a:t>is controlled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by </a:t>
            </a:r>
            <a:r>
              <a:rPr lang="en-US" sz="1800" dirty="0"/>
              <a:t>a synaptic weight</a:t>
            </a:r>
          </a:p>
          <a:p>
            <a:pPr lvl="1"/>
            <a:r>
              <a:rPr lang="en-US" sz="1800" dirty="0"/>
              <a:t>The weights can be positive or </a:t>
            </a:r>
            <a:r>
              <a:rPr lang="en-US" sz="1800" dirty="0" smtClean="0"/>
              <a:t>negative. </a:t>
            </a:r>
            <a:endParaRPr lang="en-US" sz="1800" dirty="0"/>
          </a:p>
          <a:p>
            <a:r>
              <a:rPr lang="en-US" sz="1800" dirty="0"/>
              <a:t>The synaptic weights </a:t>
            </a:r>
            <a:r>
              <a:rPr lang="en-US" sz="1800" dirty="0">
                <a:solidFill>
                  <a:srgbClr val="FF0000"/>
                </a:solidFill>
              </a:rPr>
              <a:t>adapt</a:t>
            </a:r>
            <a:r>
              <a:rPr lang="en-US" sz="1800" dirty="0"/>
              <a:t> so that the whole network learns to perform useful computations</a:t>
            </a:r>
          </a:p>
          <a:p>
            <a:pPr lvl="1"/>
            <a:r>
              <a:rPr lang="en-US" sz="1800" dirty="0"/>
              <a:t>Recognizing objects, understanding language, making plans, controlling the </a:t>
            </a:r>
            <a:r>
              <a:rPr lang="en-US" sz="1800" dirty="0" smtClean="0"/>
              <a:t>body.</a:t>
            </a:r>
            <a:endParaRPr lang="en-US" sz="1800" dirty="0"/>
          </a:p>
          <a:p>
            <a:r>
              <a:rPr lang="en-US" sz="1800" dirty="0"/>
              <a:t>You have about </a:t>
            </a:r>
            <a:r>
              <a:rPr lang="en-US" sz="1800" dirty="0" smtClean="0"/>
              <a:t>        neurons </a:t>
            </a:r>
            <a:r>
              <a:rPr lang="en-US" sz="1800" dirty="0"/>
              <a:t>each with </a:t>
            </a:r>
            <a:r>
              <a:rPr lang="en-US" sz="1800" dirty="0" smtClean="0"/>
              <a:t>about         weights. </a:t>
            </a:r>
            <a:endParaRPr lang="en-US" sz="1800" dirty="0"/>
          </a:p>
          <a:p>
            <a:pPr lvl="1"/>
            <a:r>
              <a:rPr lang="en-US" sz="1800" dirty="0"/>
              <a:t>A huge number of weights can affect the computation in a very short time. Much better bandwidth than </a:t>
            </a:r>
            <a:r>
              <a:rPr lang="en-US" sz="1800" dirty="0" smtClean="0"/>
              <a:t>a workstation.</a:t>
            </a:r>
            <a:endParaRPr lang="en-US" sz="1800" dirty="0"/>
          </a:p>
          <a:p>
            <a:pPr lvl="1"/>
            <a:endParaRPr lang="en-US" sz="1800" dirty="0">
              <a:solidFill>
                <a:schemeClr val="hlink"/>
              </a:solidFill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917"/>
            <a:ext cx="8229600" cy="583406"/>
          </a:xfrm>
        </p:spPr>
        <p:txBody>
          <a:bodyPr/>
          <a:lstStyle/>
          <a:p>
            <a:r>
              <a:rPr lang="en-US" sz="2800" dirty="0"/>
              <a:t>How the brain </a:t>
            </a:r>
            <a:r>
              <a:rPr lang="en-US" sz="2800" dirty="0" smtClean="0"/>
              <a:t>works on one slide!</a:t>
            </a:r>
            <a:endParaRPr lang="en-US" sz="2800" dirty="0"/>
          </a:p>
        </p:txBody>
      </p:sp>
      <p:sp>
        <p:nvSpPr>
          <p:cNvPr id="148489" name="Oval 9"/>
          <p:cNvSpPr>
            <a:spLocks noChangeArrowheads="1"/>
          </p:cNvSpPr>
          <p:nvPr/>
        </p:nvSpPr>
        <p:spPr bwMode="auto">
          <a:xfrm>
            <a:off x="7524874" y="1835248"/>
            <a:ext cx="287486" cy="30445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 flipV="1">
            <a:off x="7020050" y="1563787"/>
            <a:ext cx="50482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2" name="Line 12"/>
          <p:cNvSpPr>
            <a:spLocks noChangeShapeType="1"/>
          </p:cNvSpPr>
          <p:nvPr/>
        </p:nvSpPr>
        <p:spPr bwMode="auto">
          <a:xfrm flipV="1">
            <a:off x="7667749" y="1563787"/>
            <a:ext cx="0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 flipH="1" flipV="1">
            <a:off x="7812213" y="1563787"/>
            <a:ext cx="50482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 flipV="1">
            <a:off x="7667749" y="1131590"/>
            <a:ext cx="0" cy="16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7235950" y="1617364"/>
            <a:ext cx="142875" cy="10834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7597900" y="1672133"/>
            <a:ext cx="142875" cy="10834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7956675" y="1617364"/>
            <a:ext cx="142875" cy="10834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47722"/>
              </p:ext>
            </p:extLst>
          </p:nvPr>
        </p:nvGraphicFramePr>
        <p:xfrm>
          <a:off x="2572880" y="3795886"/>
          <a:ext cx="558960" cy="39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2880" y="3795886"/>
                        <a:ext cx="558960" cy="395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082224"/>
              </p:ext>
            </p:extLst>
          </p:nvPr>
        </p:nvGraphicFramePr>
        <p:xfrm>
          <a:off x="5648176" y="3795886"/>
          <a:ext cx="508000" cy="39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5" imgW="254000" imgH="215900" progId="Equation.3">
                  <p:embed/>
                </p:oleObj>
              </mc:Choice>
              <mc:Fallback>
                <p:oleObj name="Equation" r:id="rId5" imgW="25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8176" y="3795886"/>
                        <a:ext cx="508000" cy="39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7524328" y="1275606"/>
            <a:ext cx="287486" cy="30445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auto">
          <a:xfrm>
            <a:off x="8172946" y="1851670"/>
            <a:ext cx="287486" cy="30445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6876256" y="1851670"/>
            <a:ext cx="287486" cy="30445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sz="2800" dirty="0"/>
              <a:t>What is Machine Learning?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45232" y="1059582"/>
            <a:ext cx="7715200" cy="333037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It is very hard to write programs that solve problems like recognizing a </a:t>
            </a:r>
            <a:r>
              <a:rPr lang="en-US" sz="1800" dirty="0" smtClean="0"/>
              <a:t>three-dimensional object from a novel viewpoint in new lighting conditions in a cluttered scene.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We </a:t>
            </a:r>
            <a:r>
              <a:rPr lang="en-US" sz="1800" dirty="0"/>
              <a:t>don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t know what program to write because we don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t know how its </a:t>
            </a:r>
            <a:r>
              <a:rPr lang="en-US" sz="1800" dirty="0" smtClean="0"/>
              <a:t>done in </a:t>
            </a:r>
            <a:r>
              <a:rPr lang="en-US" sz="1800" dirty="0"/>
              <a:t>o</a:t>
            </a:r>
            <a:r>
              <a:rPr lang="en-US" sz="1800" dirty="0" smtClean="0"/>
              <a:t>ur brain.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Even </a:t>
            </a:r>
            <a:r>
              <a:rPr lang="en-US" sz="1800" dirty="0"/>
              <a:t>if we had a good idea about how to do it, the program might be horrendously complicated</a:t>
            </a:r>
            <a:r>
              <a:rPr lang="en-US" sz="18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/>
              <a:t>It is hard to write a program to compute the probability that a credit card transaction is fraudulent.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There may not be any rules that are both simple and reliable. We need to combine a very large number of weak rules.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Fraud is a moving target. The program needs to keep changing.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53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Modularity and the brain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225" y="1059583"/>
            <a:ext cx="7715199" cy="3528392"/>
          </a:xfrm>
        </p:spPr>
        <p:txBody>
          <a:bodyPr/>
          <a:lstStyle/>
          <a:p>
            <a:r>
              <a:rPr lang="en-US" sz="1800" dirty="0"/>
              <a:t>Different bits of the cortex do different things.</a:t>
            </a:r>
          </a:p>
          <a:p>
            <a:pPr lvl="1"/>
            <a:r>
              <a:rPr lang="en-US" sz="1800" dirty="0"/>
              <a:t>Local damage to the brain has specific </a:t>
            </a:r>
            <a:r>
              <a:rPr lang="en-US" sz="1800" dirty="0" smtClean="0"/>
              <a:t>effects.</a:t>
            </a:r>
            <a:endParaRPr lang="en-US" sz="1800" dirty="0"/>
          </a:p>
          <a:p>
            <a:pPr lvl="1"/>
            <a:r>
              <a:rPr lang="en-US" sz="1800" dirty="0"/>
              <a:t>Specific tasks increase the blood flow to specific regions.</a:t>
            </a:r>
          </a:p>
          <a:p>
            <a:r>
              <a:rPr lang="en-US" sz="1800" dirty="0"/>
              <a:t>But cortex looks pretty much the same all over.</a:t>
            </a:r>
          </a:p>
          <a:p>
            <a:pPr lvl="1"/>
            <a:r>
              <a:rPr lang="en-US" sz="1800" dirty="0"/>
              <a:t>Early brain damage makes functions </a:t>
            </a:r>
            <a:r>
              <a:rPr lang="en-US" sz="1800" dirty="0" smtClean="0"/>
              <a:t>relocate.</a:t>
            </a:r>
            <a:endParaRPr lang="en-US" sz="1800" dirty="0"/>
          </a:p>
          <a:p>
            <a:r>
              <a:rPr lang="en-US" sz="1800" dirty="0"/>
              <a:t>Cortex is made of general purpose stuff that has the ability to turn into special purpose hardware in response to experience.</a:t>
            </a:r>
          </a:p>
          <a:p>
            <a:pPr lvl="1"/>
            <a:r>
              <a:rPr lang="en-US" sz="1800" dirty="0"/>
              <a:t>This gives rapid parallel computation plus </a:t>
            </a:r>
            <a:r>
              <a:rPr lang="en-US" sz="1800" dirty="0" smtClean="0"/>
              <a:t>flexibility.</a:t>
            </a:r>
            <a:endParaRPr lang="en-US" sz="1800" dirty="0"/>
          </a:p>
          <a:p>
            <a:pPr lvl="1"/>
            <a:r>
              <a:rPr lang="en-US" sz="1800" dirty="0"/>
              <a:t>Conventional computers get flexibility by having stored </a:t>
            </a:r>
            <a:r>
              <a:rPr lang="en-US" sz="1800" dirty="0" smtClean="0"/>
              <a:t>sequential programs</a:t>
            </a:r>
            <a:r>
              <a:rPr lang="en-US" sz="1800" dirty="0"/>
              <a:t>, but this requires very fast central processors to perform </a:t>
            </a:r>
            <a:r>
              <a:rPr lang="en-US" sz="1800" dirty="0" smtClean="0"/>
              <a:t>long sequential computations.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53208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1c</a:t>
            </a:r>
            <a:br>
              <a:rPr lang="en-US" sz="3200" dirty="0" smtClean="0"/>
            </a:br>
            <a:r>
              <a:rPr lang="en-US" sz="3200" dirty="0" smtClean="0"/>
              <a:t>Some simple models of neurons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790822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79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Idealized  neurons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256" y="1059582"/>
            <a:ext cx="7355160" cy="3394472"/>
          </a:xfrm>
        </p:spPr>
        <p:txBody>
          <a:bodyPr/>
          <a:lstStyle/>
          <a:p>
            <a:r>
              <a:rPr lang="en-US" sz="1800" dirty="0"/>
              <a:t>To model things we have to idealize them (e.g. atoms)</a:t>
            </a:r>
          </a:p>
          <a:p>
            <a:pPr lvl="1"/>
            <a:r>
              <a:rPr lang="en-US" sz="1800" dirty="0"/>
              <a:t>Idealization removes complicated details that are not essential for understanding the main </a:t>
            </a:r>
            <a:r>
              <a:rPr lang="en-US" sz="1800" dirty="0" smtClean="0"/>
              <a:t>principles.</a:t>
            </a:r>
            <a:endParaRPr lang="en-US" sz="1800" dirty="0"/>
          </a:p>
          <a:p>
            <a:pPr lvl="1"/>
            <a:r>
              <a:rPr lang="en-US" sz="1800" dirty="0" smtClean="0"/>
              <a:t>It allows </a:t>
            </a:r>
            <a:r>
              <a:rPr lang="en-US" sz="1800" dirty="0"/>
              <a:t>us to apply mathematics and to make analogies to other, familiar systems.</a:t>
            </a:r>
          </a:p>
          <a:p>
            <a:pPr lvl="1"/>
            <a:r>
              <a:rPr lang="en-US" sz="1800" dirty="0"/>
              <a:t>Once we understand the basic principles, its easy to add complexity to make the model more </a:t>
            </a:r>
            <a:r>
              <a:rPr lang="en-US" sz="1800" dirty="0" smtClean="0"/>
              <a:t>faithful.</a:t>
            </a:r>
            <a:endParaRPr lang="en-US" sz="1800" dirty="0"/>
          </a:p>
          <a:p>
            <a:r>
              <a:rPr lang="en-US" sz="1800" dirty="0"/>
              <a:t>It is often worth understanding models that are known to be wrong </a:t>
            </a:r>
            <a:r>
              <a:rPr lang="en-US" sz="1800" dirty="0">
                <a:solidFill>
                  <a:srgbClr val="000090"/>
                </a:solidFill>
              </a:rPr>
              <a:t>(but we </a:t>
            </a:r>
            <a:r>
              <a:rPr lang="en-US" sz="1800" dirty="0" smtClean="0">
                <a:solidFill>
                  <a:srgbClr val="000090"/>
                </a:solidFill>
              </a:rPr>
              <a:t>must not forget </a:t>
            </a:r>
            <a:r>
              <a:rPr lang="en-US" sz="1800" dirty="0">
                <a:solidFill>
                  <a:srgbClr val="000090"/>
                </a:solidFill>
              </a:rPr>
              <a:t>that they are wrong!)</a:t>
            </a:r>
          </a:p>
          <a:p>
            <a:pPr lvl="1"/>
            <a:r>
              <a:rPr lang="en-US" sz="1800" dirty="0"/>
              <a:t>E.g. neurons that communicate real values rather than discrete spikes of activity.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Linear neurons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9582"/>
            <a:ext cx="8229600" cy="1227583"/>
          </a:xfrm>
        </p:spPr>
        <p:txBody>
          <a:bodyPr/>
          <a:lstStyle/>
          <a:p>
            <a:r>
              <a:rPr lang="en-US" sz="2400" dirty="0"/>
              <a:t>These are simple but computationally limited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If we can make them learn we </a:t>
            </a:r>
            <a:r>
              <a:rPr lang="en-US" sz="2000" dirty="0">
                <a:solidFill>
                  <a:srgbClr val="FF0000"/>
                </a:solidFill>
              </a:rPr>
              <a:t>may</a:t>
            </a:r>
            <a:r>
              <a:rPr lang="en-US" sz="2000" dirty="0"/>
              <a:t> get insight into more complicated </a:t>
            </a:r>
            <a:r>
              <a:rPr lang="en-US" sz="2000" dirty="0" smtClean="0"/>
              <a:t>neurons.</a:t>
            </a:r>
            <a:endParaRPr lang="en-US" sz="2000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286000" y="672704"/>
            <a:ext cx="4572000" cy="27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89120"/>
              </p:ext>
            </p:extLst>
          </p:nvPr>
        </p:nvGraphicFramePr>
        <p:xfrm>
          <a:off x="826766" y="2801740"/>
          <a:ext cx="2737122" cy="107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4" name="Equation" r:id="rId3" imgW="876240" imgH="342720" progId="Equation.3">
                  <p:embed/>
                </p:oleObj>
              </mc:Choice>
              <mc:Fallback>
                <p:oleObj name="Equation" r:id="rId3" imgW="87624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66" y="2801740"/>
                        <a:ext cx="2737122" cy="1075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888052"/>
              </p:ext>
            </p:extLst>
          </p:nvPr>
        </p:nvGraphicFramePr>
        <p:xfrm>
          <a:off x="4514850" y="1995686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5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995686"/>
                        <a:ext cx="1143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39552" y="3644702"/>
            <a:ext cx="826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output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346994" y="2313583"/>
            <a:ext cx="920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bias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1259632" y="3891161"/>
            <a:ext cx="1981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index over</a:t>
            </a:r>
          </a:p>
          <a:p>
            <a:r>
              <a:rPr lang="en-US" sz="1800" dirty="0">
                <a:solidFill>
                  <a:schemeClr val="hlink"/>
                </a:solidFill>
              </a:rPr>
              <a:t>input connections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498850" y="2328390"/>
            <a:ext cx="993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hlink"/>
                </a:solidFill>
              </a:rPr>
              <a:t>i</a:t>
            </a:r>
            <a:r>
              <a:rPr lang="en-US" sz="1800" dirty="0">
                <a:solidFill>
                  <a:schemeClr val="hlink"/>
                </a:solidFill>
              </a:rPr>
              <a:t>    input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590926" y="2292672"/>
            <a:ext cx="3557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hlink"/>
                </a:solidFill>
              </a:rPr>
              <a:t>th</a:t>
            </a:r>
            <a:endParaRPr lang="en-US" sz="1600" dirty="0">
              <a:solidFill>
                <a:schemeClr val="hlink"/>
              </a:solidFill>
            </a:endParaRP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980955" y="3806627"/>
            <a:ext cx="235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4053979" y="3743524"/>
            <a:ext cx="3557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hlink"/>
                </a:solidFill>
              </a:rPr>
              <a:t>th</a:t>
            </a:r>
            <a:endParaRPr lang="en-US" sz="1600" dirty="0">
              <a:solidFill>
                <a:schemeClr val="hlink"/>
              </a:solidFill>
            </a:endParaRPr>
          </a:p>
        </p:txBody>
      </p: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3944442" y="3424436"/>
            <a:ext cx="1490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weight </a:t>
            </a:r>
            <a:r>
              <a:rPr lang="en-US" sz="1800" dirty="0" smtClean="0">
                <a:solidFill>
                  <a:schemeClr val="hlink"/>
                </a:solidFill>
              </a:rPr>
              <a:t>on</a:t>
            </a:r>
            <a:endParaRPr lang="en-US" sz="1800" dirty="0">
              <a:solidFill>
                <a:schemeClr val="hlink"/>
              </a:solidFill>
            </a:endParaRP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4449268" y="3770908"/>
            <a:ext cx="6852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input</a:t>
            </a:r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 flipV="1">
            <a:off x="1044376" y="3500636"/>
            <a:ext cx="0" cy="216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>
            <a:off x="1707356" y="2637433"/>
            <a:ext cx="0" cy="26908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7004" name="Line 28"/>
          <p:cNvSpPr>
            <a:spLocks noChangeShapeType="1"/>
          </p:cNvSpPr>
          <p:nvPr/>
        </p:nvSpPr>
        <p:spPr bwMode="auto">
          <a:xfrm>
            <a:off x="2878262" y="2617713"/>
            <a:ext cx="0" cy="323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 flipH="1" flipV="1">
            <a:off x="3707904" y="3231554"/>
            <a:ext cx="647700" cy="161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 flipV="1">
            <a:off x="2053383" y="3825676"/>
            <a:ext cx="214313" cy="1083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0" grpId="0"/>
      <p:bldP spid="126991" grpId="0"/>
      <p:bldP spid="126992" grpId="0"/>
      <p:bldP spid="126995" grpId="0"/>
      <p:bldP spid="126996" grpId="0"/>
      <p:bldP spid="126997" grpId="0"/>
      <p:bldP spid="126998" grpId="0"/>
      <p:bldP spid="126999" grpId="0"/>
      <p:bldP spid="127000" grpId="0"/>
      <p:bldP spid="127002" grpId="0" animBg="1"/>
      <p:bldP spid="127003" grpId="0" animBg="1"/>
      <p:bldP spid="127004" grpId="0" animBg="1"/>
      <p:bldP spid="127005" grpId="0" animBg="1"/>
      <p:bldP spid="1270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Linear neurons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9582"/>
            <a:ext cx="8229600" cy="1227583"/>
          </a:xfrm>
        </p:spPr>
        <p:txBody>
          <a:bodyPr/>
          <a:lstStyle/>
          <a:p>
            <a:r>
              <a:rPr lang="en-US" sz="2400" dirty="0"/>
              <a:t>These are simple but computationally limited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If we can make them learn we </a:t>
            </a:r>
            <a:r>
              <a:rPr lang="en-US" sz="2000" dirty="0">
                <a:solidFill>
                  <a:srgbClr val="FF0000"/>
                </a:solidFill>
              </a:rPr>
              <a:t>may</a:t>
            </a:r>
            <a:r>
              <a:rPr lang="en-US" sz="2000" dirty="0"/>
              <a:t> get insight into more complicated </a:t>
            </a:r>
            <a:r>
              <a:rPr lang="en-US" sz="2000" dirty="0" smtClean="0"/>
              <a:t>neurons.</a:t>
            </a:r>
            <a:endParaRPr lang="en-US" sz="2000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286000" y="672704"/>
            <a:ext cx="4572000" cy="27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14501"/>
              </p:ext>
            </p:extLst>
          </p:nvPr>
        </p:nvGraphicFramePr>
        <p:xfrm>
          <a:off x="971600" y="2801740"/>
          <a:ext cx="2737122" cy="107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5" name="Equation" r:id="rId3" imgW="876240" imgH="342720" progId="Equation.3">
                  <p:embed/>
                </p:oleObj>
              </mc:Choice>
              <mc:Fallback>
                <p:oleObj name="Equation" r:id="rId3" imgW="876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01740"/>
                        <a:ext cx="2737122" cy="1075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5566023" y="2139702"/>
            <a:ext cx="2520950" cy="16740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6213723" y="2139702"/>
            <a:ext cx="0" cy="1782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 flipV="1">
            <a:off x="5566023" y="2193281"/>
            <a:ext cx="2447925" cy="1620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5421561" y="3381524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6070749" y="3827824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5132635" y="32196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5004048" y="2823121"/>
            <a:ext cx="417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y</a:t>
            </a:r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flipV="1">
            <a:off x="5205660" y="2679056"/>
            <a:ext cx="0" cy="16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 flipV="1">
            <a:off x="8231113" y="4165029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8318"/>
              </p:ext>
            </p:extLst>
          </p:nvPr>
        </p:nvGraphicFramePr>
        <p:xfrm>
          <a:off x="6430889" y="3949526"/>
          <a:ext cx="1525587" cy="78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6" name="Equation" r:id="rId5" imgW="685800" imgH="368280" progId="Equation.3">
                  <p:embed/>
                </p:oleObj>
              </mc:Choice>
              <mc:Fallback>
                <p:oleObj name="Equation" r:id="rId5" imgW="685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889" y="3949526"/>
                        <a:ext cx="1525587" cy="782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69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857250"/>
          </a:xfrm>
        </p:spPr>
        <p:txBody>
          <a:bodyPr/>
          <a:lstStyle/>
          <a:p>
            <a:r>
              <a:rPr lang="en-US" sz="2800" dirty="0"/>
              <a:t>Binary threshold neurons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89384"/>
            <a:ext cx="5987008" cy="2451497"/>
          </a:xfrm>
        </p:spPr>
        <p:txBody>
          <a:bodyPr/>
          <a:lstStyle/>
          <a:p>
            <a:r>
              <a:rPr lang="en-US" sz="2000" dirty="0"/>
              <a:t>McCulloch-Pitts (1943): </a:t>
            </a:r>
            <a:r>
              <a:rPr lang="en-US" sz="1800" dirty="0">
                <a:solidFill>
                  <a:srgbClr val="FF0000"/>
                </a:solidFill>
              </a:rPr>
              <a:t>influenced Von </a:t>
            </a:r>
            <a:r>
              <a:rPr lang="en-US" sz="1800" dirty="0" smtClean="0">
                <a:solidFill>
                  <a:srgbClr val="FF0000"/>
                </a:solidFill>
              </a:rPr>
              <a:t>Neumann.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First compute a weighted sum </a:t>
            </a:r>
            <a:r>
              <a:rPr lang="en-US" sz="2000" dirty="0" smtClean="0"/>
              <a:t>of the inputs.</a:t>
            </a:r>
            <a:endParaRPr lang="en-US" sz="2000" dirty="0"/>
          </a:p>
          <a:p>
            <a:pPr lvl="1"/>
            <a:r>
              <a:rPr lang="en-US" sz="2000" dirty="0"/>
              <a:t>Then send out a fixed size spike of activity if the weighted sum exceeds a threshold. </a:t>
            </a:r>
          </a:p>
          <a:p>
            <a:pPr lvl="1"/>
            <a:r>
              <a:rPr lang="en-US" sz="2000" dirty="0" smtClean="0"/>
              <a:t>McCulloch and Pitts thought that </a:t>
            </a:r>
            <a:r>
              <a:rPr lang="en-US" sz="2000" dirty="0"/>
              <a:t>each spike is like the truth value of a proposition and each neuron combines truth values to compute the truth value of another proposition!</a:t>
            </a:r>
          </a:p>
          <a:p>
            <a:pPr lvl="1">
              <a:buFontTx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6732488" y="1491630"/>
            <a:ext cx="1871687" cy="18363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 rot="16200000">
            <a:off x="5907355" y="2532540"/>
            <a:ext cx="897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 flipV="1">
            <a:off x="6372200" y="1995686"/>
            <a:ext cx="0" cy="32385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 flipV="1">
            <a:off x="8460431" y="4011910"/>
            <a:ext cx="431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6660232" y="3795886"/>
            <a:ext cx="1851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eighted input</a:t>
            </a:r>
            <a:endParaRPr lang="en-US" sz="2000" dirty="0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 flipV="1">
            <a:off x="6733010" y="3309534"/>
            <a:ext cx="719559" cy="4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 flipH="1" flipV="1">
            <a:off x="7452320" y="1851670"/>
            <a:ext cx="248" cy="1458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 flipV="1">
            <a:off x="7452568" y="1851762"/>
            <a:ext cx="1152128" cy="1770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 flipV="1">
            <a:off x="7452568" y="3309627"/>
            <a:ext cx="0" cy="161925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 flipV="1">
            <a:off x="6588548" y="1869578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6334548" y="1707654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6448411" y="3107538"/>
            <a:ext cx="35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6876504" y="3413529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threshold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2" grpId="0" animBg="1"/>
      <p:bldP spid="121874" grpId="0"/>
      <p:bldP spid="121877" grpId="0" animBg="1"/>
      <p:bldP spid="121878" grpId="0" animBg="1"/>
      <p:bldP spid="121879" grpId="0"/>
      <p:bldP spid="121882" grpId="0" animBg="1"/>
      <p:bldP spid="121883" grpId="0" animBg="1"/>
      <p:bldP spid="121884" grpId="0" animBg="1"/>
      <p:bldP spid="121885" grpId="0" animBg="1"/>
      <p:bldP spid="121887" grpId="0" animBg="1"/>
      <p:bldP spid="121889" grpId="0"/>
      <p:bldP spid="121890" grpId="0"/>
      <p:bldP spid="121891" grpId="0"/>
      <p:bldP spid="12189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326"/>
            <a:ext cx="8229600" cy="857250"/>
          </a:xfrm>
        </p:spPr>
        <p:txBody>
          <a:bodyPr/>
          <a:lstStyle/>
          <a:p>
            <a:r>
              <a:rPr lang="en-US" sz="2800" dirty="0"/>
              <a:t>Binary threshold neurons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2361"/>
            <a:ext cx="8229600" cy="759309"/>
          </a:xfrm>
        </p:spPr>
        <p:txBody>
          <a:bodyPr/>
          <a:lstStyle/>
          <a:p>
            <a:r>
              <a:rPr lang="en-US" sz="2400" dirty="0" smtClean="0"/>
              <a:t>There are two equivalent ways to write the equations for a binary threshold neuron: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21865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05302399"/>
              </p:ext>
            </p:extLst>
          </p:nvPr>
        </p:nvGraphicFramePr>
        <p:xfrm>
          <a:off x="675507" y="3314942"/>
          <a:ext cx="584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8" name="Equation" r:id="rId3" imgW="253800" imgH="164880" progId="Equation.3">
                  <p:embed/>
                </p:oleObj>
              </mc:Choice>
              <mc:Fallback>
                <p:oleObj name="Equation" r:id="rId3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07" y="3314942"/>
                        <a:ext cx="5841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901548"/>
              </p:ext>
            </p:extLst>
          </p:nvPr>
        </p:nvGraphicFramePr>
        <p:xfrm>
          <a:off x="611561" y="2085697"/>
          <a:ext cx="2016223" cy="77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9" name="Equation" r:id="rId5" imgW="749160" imgH="342720" progId="Equation.3">
                  <p:embed/>
                </p:oleObj>
              </mc:Choice>
              <mc:Fallback>
                <p:oleObj name="Equation" r:id="rId5" imgW="749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2085697"/>
                        <a:ext cx="2016223" cy="775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684899"/>
              </p:ext>
            </p:extLst>
          </p:nvPr>
        </p:nvGraphicFramePr>
        <p:xfrm>
          <a:off x="2339752" y="2998266"/>
          <a:ext cx="864096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0" name="Equation" r:id="rId7" imgW="330120" imgH="203040" progId="Equation.3">
                  <p:embed/>
                </p:oleObj>
              </mc:Choice>
              <mc:Fallback>
                <p:oleObj name="Equation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98266"/>
                        <a:ext cx="864096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1743943" y="3017286"/>
            <a:ext cx="607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1 if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743944" y="3524492"/>
            <a:ext cx="1758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0 otherwise</a:t>
            </a:r>
          </a:p>
        </p:txBody>
      </p:sp>
      <p:sp>
        <p:nvSpPr>
          <p:cNvPr id="121871" name="AutoShape 15"/>
          <p:cNvSpPr>
            <a:spLocks/>
          </p:cNvSpPr>
          <p:nvPr/>
        </p:nvSpPr>
        <p:spPr bwMode="auto">
          <a:xfrm>
            <a:off x="1475656" y="3111345"/>
            <a:ext cx="215900" cy="685800"/>
          </a:xfrm>
          <a:prstGeom prst="leftBrace">
            <a:avLst>
              <a:gd name="adj1" fmla="val 3529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468615"/>
              </p:ext>
            </p:extLst>
          </p:nvPr>
        </p:nvGraphicFramePr>
        <p:xfrm>
          <a:off x="5644902" y="3314942"/>
          <a:ext cx="65529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1" name="Equation" r:id="rId9" imgW="253800" imgH="164880" progId="Equation.3">
                  <p:embed/>
                </p:oleObj>
              </mc:Choice>
              <mc:Fallback>
                <p:oleObj name="Equation" r:id="rId9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902" y="3314942"/>
                        <a:ext cx="65529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674354"/>
              </p:ext>
            </p:extLst>
          </p:nvPr>
        </p:nvGraphicFramePr>
        <p:xfrm>
          <a:off x="5664844" y="2031690"/>
          <a:ext cx="243554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2" name="Equation" r:id="rId10" imgW="927100" imgH="393700" progId="Equation.3">
                  <p:embed/>
                </p:oleObj>
              </mc:Choice>
              <mc:Fallback>
                <p:oleObj name="Equation" r:id="rId10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844" y="2031690"/>
                        <a:ext cx="243554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83575"/>
              </p:ext>
            </p:extLst>
          </p:nvPr>
        </p:nvGraphicFramePr>
        <p:xfrm>
          <a:off x="7308304" y="3029223"/>
          <a:ext cx="772168" cy="47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3" name="Equation" r:id="rId12" imgW="304800" imgH="190500" progId="Equation.3">
                  <p:embed/>
                </p:oleObj>
              </mc:Choice>
              <mc:Fallback>
                <p:oleObj name="Equation" r:id="rId12" imgW="304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029223"/>
                        <a:ext cx="772168" cy="478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01867" y="3017286"/>
            <a:ext cx="607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1 if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701868" y="3524492"/>
            <a:ext cx="1758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0 otherwise</a:t>
            </a:r>
          </a:p>
        </p:txBody>
      </p:sp>
      <p:sp>
        <p:nvSpPr>
          <p:cNvPr id="28" name="AutoShape 15"/>
          <p:cNvSpPr>
            <a:spLocks/>
          </p:cNvSpPr>
          <p:nvPr/>
        </p:nvSpPr>
        <p:spPr bwMode="auto">
          <a:xfrm>
            <a:off x="6433580" y="3111345"/>
            <a:ext cx="215900" cy="685800"/>
          </a:xfrm>
          <a:prstGeom prst="leftBrace">
            <a:avLst>
              <a:gd name="adj1" fmla="val 3529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806862"/>
              </p:ext>
            </p:extLst>
          </p:nvPr>
        </p:nvGraphicFramePr>
        <p:xfrm>
          <a:off x="3995936" y="2643758"/>
          <a:ext cx="1111051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4" name="Equation" r:id="rId14" imgW="431800" imgH="177800" progId="Equation.3">
                  <p:embed/>
                </p:oleObj>
              </mc:Choice>
              <mc:Fallback>
                <p:oleObj name="Equation" r:id="rId14" imgW="431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643758"/>
                        <a:ext cx="1111051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923928" y="2643758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9" grpId="0"/>
      <p:bldP spid="121870" grpId="0"/>
      <p:bldP spid="121871" grpId="0" animBg="1"/>
      <p:bldP spid="26" grpId="0"/>
      <p:bldP spid="27" grpId="0"/>
      <p:bldP spid="28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Rectified Linear Neurons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(sometimes called linear threshold neurons)</a:t>
            </a:r>
            <a:endParaRPr lang="en-US" sz="24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1011559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131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5881176"/>
              </p:ext>
            </p:extLst>
          </p:nvPr>
        </p:nvGraphicFramePr>
        <p:xfrm>
          <a:off x="899592" y="3690689"/>
          <a:ext cx="575418" cy="36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4" name="Equation" r:id="rId3" imgW="292100" imgH="203200" progId="Equation.3">
                  <p:embed/>
                </p:oleObj>
              </mc:Choice>
              <mc:Fallback>
                <p:oleObj name="Equation" r:id="rId3" imgW="29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690689"/>
                        <a:ext cx="575418" cy="369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00489136"/>
              </p:ext>
            </p:extLst>
          </p:nvPr>
        </p:nvGraphicFramePr>
        <p:xfrm>
          <a:off x="1035049" y="2355726"/>
          <a:ext cx="224485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5" name="Equation" r:id="rId5" imgW="939800" imgH="393700" progId="Equation.3">
                  <p:embed/>
                </p:oleObj>
              </mc:Choice>
              <mc:Fallback>
                <p:oleObj name="Equation" r:id="rId5" imgW="939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49" y="2355726"/>
                        <a:ext cx="2244859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20217874"/>
              </p:ext>
            </p:extLst>
          </p:nvPr>
        </p:nvGraphicFramePr>
        <p:xfrm>
          <a:off x="1835151" y="3291830"/>
          <a:ext cx="136869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6" name="Equation" r:id="rId7" imgW="647700" imgH="203200" progId="Equation.3">
                  <p:embed/>
                </p:oleObj>
              </mc:Choice>
              <mc:Fallback>
                <p:oleObj name="Equation" r:id="rId7" imgW="647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1" y="3291830"/>
                        <a:ext cx="136869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763688" y="4006205"/>
            <a:ext cx="1758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0 otherwise</a:t>
            </a:r>
          </a:p>
        </p:txBody>
      </p:sp>
      <p:sp>
        <p:nvSpPr>
          <p:cNvPr id="141322" name="AutoShape 10"/>
          <p:cNvSpPr>
            <a:spLocks/>
          </p:cNvSpPr>
          <p:nvPr/>
        </p:nvSpPr>
        <p:spPr bwMode="auto">
          <a:xfrm>
            <a:off x="1547813" y="3520430"/>
            <a:ext cx="215900" cy="685800"/>
          </a:xfrm>
          <a:prstGeom prst="leftBrace">
            <a:avLst>
              <a:gd name="adj1" fmla="val 3529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5166742" y="2715766"/>
            <a:ext cx="295275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4499992" y="3393232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V="1">
            <a:off x="4663504" y="309319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7832154" y="406593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7471792" y="3879007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5168330" y="3904010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 flipV="1">
            <a:off x="6608192" y="3849241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6411274" y="4007594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 flipV="1">
            <a:off x="6608192" y="2986038"/>
            <a:ext cx="1511300" cy="91797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950913" y="965597"/>
            <a:ext cx="605829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 dirty="0"/>
          </a:p>
          <a:p>
            <a:r>
              <a:rPr lang="en-US" sz="2000" dirty="0"/>
              <a:t>They compute a </a:t>
            </a:r>
            <a:r>
              <a:rPr lang="en-US" sz="2000" dirty="0">
                <a:solidFill>
                  <a:srgbClr val="009900"/>
                </a:solidFill>
              </a:rPr>
              <a:t>linear</a:t>
            </a:r>
            <a:r>
              <a:rPr lang="en-US" sz="2000" dirty="0"/>
              <a:t> weighted sum of their </a:t>
            </a:r>
            <a:r>
              <a:rPr lang="en-US" sz="2000" dirty="0" smtClean="0"/>
              <a:t>inputs.</a:t>
            </a:r>
            <a:endParaRPr lang="en-US" sz="2000" dirty="0"/>
          </a:p>
          <a:p>
            <a:r>
              <a:rPr lang="en-US" sz="2000" dirty="0"/>
              <a:t>The output is a </a:t>
            </a:r>
            <a:r>
              <a:rPr lang="en-US" sz="2000" dirty="0">
                <a:solidFill>
                  <a:schemeClr val="hlink"/>
                </a:solidFill>
              </a:rPr>
              <a:t>non-linear</a:t>
            </a:r>
            <a:r>
              <a:rPr lang="en-US" sz="2000" dirty="0"/>
              <a:t> function of the total </a:t>
            </a:r>
            <a:r>
              <a:rPr lang="en-US" sz="2000" dirty="0" smtClean="0"/>
              <a:t>input.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/>
      <p:bldP spid="141322" grpId="0" animBg="1"/>
      <p:bldP spid="141323" grpId="0" animBg="1"/>
      <p:bldP spid="141325" grpId="0"/>
      <p:bldP spid="141326" grpId="0" animBg="1"/>
      <p:bldP spid="141327" grpId="0" animBg="1"/>
      <p:bldP spid="141328" grpId="0"/>
      <p:bldP spid="141329" grpId="0" animBg="1"/>
      <p:bldP spid="141332" grpId="0" animBg="1"/>
      <p:bldP spid="141336" grpId="0"/>
      <p:bldP spid="141336" grpId="1"/>
      <p:bldP spid="1413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</a:t>
            </a:r>
            <a:r>
              <a:rPr lang="en-US" sz="2800" dirty="0" smtClean="0"/>
              <a:t>igmoid </a:t>
            </a:r>
            <a:r>
              <a:rPr lang="en-US" sz="2800" dirty="0"/>
              <a:t>neurons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3682752" cy="32438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These give a real-valued output that is a smooth and bounded function of their total input.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Typically they use the </a:t>
            </a:r>
            <a:r>
              <a:rPr lang="en-US" sz="2000" dirty="0" smtClean="0"/>
              <a:t>logistic </a:t>
            </a:r>
            <a:r>
              <a:rPr lang="en-US" sz="20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They have nice derivatives which make learning easy (see lecture 3)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14439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91090292"/>
              </p:ext>
            </p:extLst>
          </p:nvPr>
        </p:nvGraphicFramePr>
        <p:xfrm>
          <a:off x="6804248" y="1059582"/>
          <a:ext cx="187220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0" name="Equation" r:id="rId3" imgW="698500" imgH="431800" progId="Equation.3">
                  <p:embed/>
                </p:oleObj>
              </mc:Choice>
              <mc:Fallback>
                <p:oleObj name="Equation" r:id="rId3" imgW="698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059582"/>
                        <a:ext cx="1872208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5795963" y="2707481"/>
            <a:ext cx="2952750" cy="12965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V="1">
            <a:off x="5651500" y="335518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 flipV="1">
            <a:off x="7235825" y="4004073"/>
            <a:ext cx="0" cy="10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5146675" y="3193257"/>
            <a:ext cx="541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0.5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7107833" y="4093914"/>
            <a:ext cx="34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0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5451475" y="3842148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5435600" y="2571750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graphicFrame>
        <p:nvGraphicFramePr>
          <p:cNvPr id="144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48670"/>
              </p:ext>
            </p:extLst>
          </p:nvPr>
        </p:nvGraphicFramePr>
        <p:xfrm>
          <a:off x="7770441" y="4031976"/>
          <a:ext cx="341313" cy="33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1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441" y="4031976"/>
                        <a:ext cx="341313" cy="33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00482"/>
              </p:ext>
            </p:extLst>
          </p:nvPr>
        </p:nvGraphicFramePr>
        <p:xfrm>
          <a:off x="4716016" y="3303710"/>
          <a:ext cx="360362" cy="43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2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303710"/>
                        <a:ext cx="360362" cy="43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8172078" y="42130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 flipV="1">
            <a:off x="4930775" y="3032523"/>
            <a:ext cx="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0" name="Freeform 26"/>
          <p:cNvSpPr>
            <a:spLocks/>
          </p:cNvSpPr>
          <p:nvPr/>
        </p:nvSpPr>
        <p:spPr bwMode="auto">
          <a:xfrm>
            <a:off x="5795963" y="3356372"/>
            <a:ext cx="1439862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1" name="Freeform 27"/>
          <p:cNvSpPr>
            <a:spLocks/>
          </p:cNvSpPr>
          <p:nvPr/>
        </p:nvSpPr>
        <p:spPr bwMode="auto">
          <a:xfrm rot="10800000">
            <a:off x="7235826" y="2762250"/>
            <a:ext cx="1439863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8444267"/>
              </p:ext>
            </p:extLst>
          </p:nvPr>
        </p:nvGraphicFramePr>
        <p:xfrm>
          <a:off x="4644008" y="1275606"/>
          <a:ext cx="1728192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3" name="Equation" r:id="rId9" imgW="876300" imgH="393700" progId="Equation.3">
                  <p:embed/>
                </p:oleObj>
              </mc:Choice>
              <mc:Fallback>
                <p:oleObj name="Equation" r:id="rId9" imgW="87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275606"/>
                        <a:ext cx="1728192" cy="8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2" grpId="0" animBg="1"/>
      <p:bldP spid="144394" grpId="0" animBg="1"/>
      <p:bldP spid="144395" grpId="0" animBg="1"/>
      <p:bldP spid="144398" grpId="0"/>
      <p:bldP spid="144399" grpId="0"/>
      <p:bldP spid="144401" grpId="0"/>
      <p:bldP spid="144402" grpId="0"/>
      <p:bldP spid="144406" grpId="0" animBg="1"/>
      <p:bldP spid="144407" grpId="0" animBg="1"/>
      <p:bldP spid="144410" grpId="0" animBg="1"/>
      <p:bldP spid="1444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Stochastic binary </a:t>
            </a:r>
            <a:r>
              <a:rPr lang="en-US" sz="2800" dirty="0"/>
              <a:t>neurons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4038600" cy="3943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These </a:t>
            </a:r>
            <a:r>
              <a:rPr lang="en-US" sz="2000" dirty="0" smtClean="0"/>
              <a:t>use the same equations as logistic units.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But they treat the output of the logistic as the </a:t>
            </a:r>
            <a:r>
              <a:rPr lang="en-US" sz="2000" dirty="0" smtClean="0">
                <a:solidFill>
                  <a:schemeClr val="hlink"/>
                </a:solidFill>
              </a:rPr>
              <a:t>probability</a:t>
            </a:r>
            <a:r>
              <a:rPr lang="en-US" sz="2000" dirty="0" smtClean="0"/>
              <a:t> </a:t>
            </a:r>
            <a:r>
              <a:rPr lang="en-US" sz="2000" dirty="0"/>
              <a:t>of producing a </a:t>
            </a:r>
            <a:r>
              <a:rPr lang="en-US" sz="2000" dirty="0" smtClean="0"/>
              <a:t>spike in a short time window.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We can do a similar trick for rectified linear units: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output is treated as the </a:t>
            </a:r>
            <a:r>
              <a:rPr lang="en-US" sz="2000" dirty="0"/>
              <a:t>P</a:t>
            </a:r>
            <a:r>
              <a:rPr lang="en-US" sz="2000" dirty="0" smtClean="0"/>
              <a:t>oisson rate for spikes.</a:t>
            </a:r>
            <a:endParaRPr lang="en-US" sz="2000" dirty="0"/>
          </a:p>
        </p:txBody>
      </p:sp>
      <p:graphicFrame>
        <p:nvGraphicFramePr>
          <p:cNvPr id="14439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56964222"/>
              </p:ext>
            </p:extLst>
          </p:nvPr>
        </p:nvGraphicFramePr>
        <p:xfrm>
          <a:off x="6902563" y="1175395"/>
          <a:ext cx="198991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1" name="Equation" r:id="rId3" imgW="1066800" imgH="431800" progId="Equation.3">
                  <p:embed/>
                </p:oleObj>
              </mc:Choice>
              <mc:Fallback>
                <p:oleObj name="Equation" r:id="rId3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563" y="1175395"/>
                        <a:ext cx="1989917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5795963" y="2434802"/>
            <a:ext cx="2952750" cy="12965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V="1">
            <a:off x="5651500" y="3082502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 flipV="1">
            <a:off x="7235825" y="3731394"/>
            <a:ext cx="0" cy="10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5146675" y="2920578"/>
            <a:ext cx="541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0.5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7091363" y="3811165"/>
            <a:ext cx="34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5451475" y="3569469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5435600" y="2299071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graphicFrame>
        <p:nvGraphicFramePr>
          <p:cNvPr id="144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88981"/>
              </p:ext>
            </p:extLst>
          </p:nvPr>
        </p:nvGraphicFramePr>
        <p:xfrm>
          <a:off x="6978651" y="4115965"/>
          <a:ext cx="341313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2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1" y="4115965"/>
                        <a:ext cx="341313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64990"/>
              </p:ext>
            </p:extLst>
          </p:nvPr>
        </p:nvGraphicFramePr>
        <p:xfrm>
          <a:off x="4808538" y="3065834"/>
          <a:ext cx="360362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3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3065834"/>
                        <a:ext cx="360362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7380288" y="421835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 flipV="1">
            <a:off x="4930775" y="2759844"/>
            <a:ext cx="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0" name="Freeform 26"/>
          <p:cNvSpPr>
            <a:spLocks/>
          </p:cNvSpPr>
          <p:nvPr/>
        </p:nvSpPr>
        <p:spPr bwMode="auto">
          <a:xfrm>
            <a:off x="5795963" y="3083693"/>
            <a:ext cx="1439862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1" name="Freeform 27"/>
          <p:cNvSpPr>
            <a:spLocks/>
          </p:cNvSpPr>
          <p:nvPr/>
        </p:nvSpPr>
        <p:spPr bwMode="auto">
          <a:xfrm rot="10800000">
            <a:off x="7235826" y="2489571"/>
            <a:ext cx="1439863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37775204"/>
              </p:ext>
            </p:extLst>
          </p:nvPr>
        </p:nvGraphicFramePr>
        <p:xfrm>
          <a:off x="4788024" y="1247403"/>
          <a:ext cx="172819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4" name="Equation" r:id="rId9" imgW="876300" imgH="393700" progId="Equation.3">
                  <p:embed/>
                </p:oleObj>
              </mc:Choice>
              <mc:Fallback>
                <p:oleObj name="Equation" r:id="rId9" imgW="87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247403"/>
                        <a:ext cx="172819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04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829"/>
            <a:ext cx="8229600" cy="857250"/>
          </a:xfrm>
        </p:spPr>
        <p:txBody>
          <a:bodyPr/>
          <a:lstStyle/>
          <a:p>
            <a:r>
              <a:rPr lang="en-US" sz="2800" dirty="0" smtClean="0"/>
              <a:t>The Machine Learning Approach</a:t>
            </a:r>
            <a:endParaRPr lang="en-US" sz="2800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05576"/>
            <a:ext cx="8686800" cy="3943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Instead </a:t>
            </a:r>
            <a:r>
              <a:rPr lang="en-US" sz="2000" dirty="0"/>
              <a:t>of writing a program by </a:t>
            </a:r>
            <a:r>
              <a:rPr lang="en-US" sz="2000" dirty="0" smtClean="0"/>
              <a:t>hand for each specific task, </a:t>
            </a:r>
            <a:r>
              <a:rPr lang="en-US" sz="2000" dirty="0"/>
              <a:t>we collect lots of examples that specify the correct output for a given input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 machine learning algorithm then takes these examples and produces a program that does the job.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program produced by the learning algorithm  may look very different from a typical hand-written program. It may contain millions of numbers.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we do it right, the program works for new cases as well as the ones we trained it on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If the data changes the program can change too by training on the new data.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Massive amounts of computation are now cheaper than paying someone to write a task-specific program.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53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7183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1d </a:t>
            </a:r>
            <a:br>
              <a:rPr lang="en-US" sz="3200" dirty="0" smtClean="0"/>
            </a:br>
            <a:r>
              <a:rPr lang="en-US" sz="3200" dirty="0" smtClean="0"/>
              <a:t>A simple example of learning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2791837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79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41685"/>
            <a:ext cx="8686800" cy="857250"/>
          </a:xfrm>
        </p:spPr>
        <p:txBody>
          <a:bodyPr/>
          <a:lstStyle/>
          <a:p>
            <a:r>
              <a:rPr lang="en-US" sz="2800"/>
              <a:t>A very simple way to recognize handwritten shapes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9" y="1059582"/>
            <a:ext cx="5148757" cy="3693319"/>
          </a:xfrm>
        </p:spPr>
        <p:txBody>
          <a:bodyPr/>
          <a:lstStyle/>
          <a:p>
            <a:r>
              <a:rPr lang="en-US" sz="2000" dirty="0"/>
              <a:t>Consider a neural network with two layers of neurons.</a:t>
            </a:r>
          </a:p>
          <a:p>
            <a:pPr lvl="1"/>
            <a:r>
              <a:rPr lang="en-US" sz="2000" dirty="0"/>
              <a:t>neurons in the top layer represent known shapes.</a:t>
            </a:r>
          </a:p>
          <a:p>
            <a:pPr lvl="1"/>
            <a:r>
              <a:rPr lang="en-US" sz="2000" dirty="0"/>
              <a:t> neurons in the bottom layer represent pixel intensities.</a:t>
            </a:r>
          </a:p>
          <a:p>
            <a:r>
              <a:rPr lang="en-US" sz="2000" dirty="0"/>
              <a:t>A pixel gets to vote if it has ink on it. </a:t>
            </a:r>
          </a:p>
          <a:p>
            <a:pPr lvl="1"/>
            <a:r>
              <a:rPr lang="en-US" sz="2000" dirty="0"/>
              <a:t>Each inked pixel can vote for several different shapes. </a:t>
            </a:r>
          </a:p>
          <a:p>
            <a:r>
              <a:rPr lang="en-US" sz="2000" dirty="0"/>
              <a:t>The shape that gets the most votes wins.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651501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832476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6010276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6191251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5651501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5832476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6010276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6191251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651501" y="2843212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5832476" y="2843212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6010276" y="2843212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6191251" y="2843212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5651501" y="297775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5832476" y="297775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6010276" y="297775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6191251" y="297775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8" name="Rectangle 20"/>
          <p:cNvSpPr>
            <a:spLocks noChangeArrowheads="1"/>
          </p:cNvSpPr>
          <p:nvPr/>
        </p:nvSpPr>
        <p:spPr bwMode="auto">
          <a:xfrm>
            <a:off x="6372226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6553201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6731001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1" name="Rectangle 23"/>
          <p:cNvSpPr>
            <a:spLocks noChangeArrowheads="1"/>
          </p:cNvSpPr>
          <p:nvPr/>
        </p:nvSpPr>
        <p:spPr bwMode="auto">
          <a:xfrm>
            <a:off x="6911976" y="25717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2" name="Rectangle 24"/>
          <p:cNvSpPr>
            <a:spLocks noChangeArrowheads="1"/>
          </p:cNvSpPr>
          <p:nvPr/>
        </p:nvSpPr>
        <p:spPr bwMode="auto">
          <a:xfrm>
            <a:off x="6372226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6553201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Rectangle 26"/>
          <p:cNvSpPr>
            <a:spLocks noChangeArrowheads="1"/>
          </p:cNvSpPr>
          <p:nvPr/>
        </p:nvSpPr>
        <p:spPr bwMode="auto">
          <a:xfrm>
            <a:off x="6731001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5" name="Rectangle 27"/>
          <p:cNvSpPr>
            <a:spLocks noChangeArrowheads="1"/>
          </p:cNvSpPr>
          <p:nvPr/>
        </p:nvSpPr>
        <p:spPr bwMode="auto">
          <a:xfrm>
            <a:off x="6911976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6372226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7" name="Rectangle 29"/>
          <p:cNvSpPr>
            <a:spLocks noChangeArrowheads="1"/>
          </p:cNvSpPr>
          <p:nvPr/>
        </p:nvSpPr>
        <p:spPr bwMode="auto">
          <a:xfrm>
            <a:off x="6553201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6731001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9" name="Rectangle 31"/>
          <p:cNvSpPr>
            <a:spLocks noChangeArrowheads="1"/>
          </p:cNvSpPr>
          <p:nvPr/>
        </p:nvSpPr>
        <p:spPr bwMode="auto">
          <a:xfrm>
            <a:off x="6911976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0" name="Rectangle 32"/>
          <p:cNvSpPr>
            <a:spLocks noChangeArrowheads="1"/>
          </p:cNvSpPr>
          <p:nvPr/>
        </p:nvSpPr>
        <p:spPr bwMode="auto">
          <a:xfrm>
            <a:off x="6372226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1" name="Rectangle 33"/>
          <p:cNvSpPr>
            <a:spLocks noChangeArrowheads="1"/>
          </p:cNvSpPr>
          <p:nvPr/>
        </p:nvSpPr>
        <p:spPr bwMode="auto">
          <a:xfrm>
            <a:off x="6553201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2" name="Rectangle 34"/>
          <p:cNvSpPr>
            <a:spLocks noChangeArrowheads="1"/>
          </p:cNvSpPr>
          <p:nvPr/>
        </p:nvSpPr>
        <p:spPr bwMode="auto">
          <a:xfrm>
            <a:off x="6731001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3" name="Rectangle 35"/>
          <p:cNvSpPr>
            <a:spLocks noChangeArrowheads="1"/>
          </p:cNvSpPr>
          <p:nvPr/>
        </p:nvSpPr>
        <p:spPr bwMode="auto">
          <a:xfrm>
            <a:off x="6911976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4" name="Rectangle 36"/>
          <p:cNvSpPr>
            <a:spLocks noChangeArrowheads="1"/>
          </p:cNvSpPr>
          <p:nvPr/>
        </p:nvSpPr>
        <p:spPr bwMode="auto">
          <a:xfrm>
            <a:off x="5651501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5" name="Rectangle 37"/>
          <p:cNvSpPr>
            <a:spLocks noChangeArrowheads="1"/>
          </p:cNvSpPr>
          <p:nvPr/>
        </p:nvSpPr>
        <p:spPr bwMode="auto">
          <a:xfrm>
            <a:off x="5832476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6" name="Rectangle 38"/>
          <p:cNvSpPr>
            <a:spLocks noChangeArrowheads="1"/>
          </p:cNvSpPr>
          <p:nvPr/>
        </p:nvSpPr>
        <p:spPr bwMode="auto">
          <a:xfrm>
            <a:off x="6010276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7" name="Rectangle 39"/>
          <p:cNvSpPr>
            <a:spLocks noChangeArrowheads="1"/>
          </p:cNvSpPr>
          <p:nvPr/>
        </p:nvSpPr>
        <p:spPr bwMode="auto">
          <a:xfrm>
            <a:off x="6191251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8" name="Rectangle 40"/>
          <p:cNvSpPr>
            <a:spLocks noChangeArrowheads="1"/>
          </p:cNvSpPr>
          <p:nvPr/>
        </p:nvSpPr>
        <p:spPr bwMode="auto">
          <a:xfrm>
            <a:off x="5651501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9" name="Rectangle 41"/>
          <p:cNvSpPr>
            <a:spLocks noChangeArrowheads="1"/>
          </p:cNvSpPr>
          <p:nvPr/>
        </p:nvSpPr>
        <p:spPr bwMode="auto">
          <a:xfrm>
            <a:off x="5832476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0" name="Rectangle 42"/>
          <p:cNvSpPr>
            <a:spLocks noChangeArrowheads="1"/>
          </p:cNvSpPr>
          <p:nvPr/>
        </p:nvSpPr>
        <p:spPr bwMode="auto">
          <a:xfrm>
            <a:off x="6010276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6191251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5651501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5832476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6010276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6191251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5651501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7" name="Rectangle 49"/>
          <p:cNvSpPr>
            <a:spLocks noChangeArrowheads="1"/>
          </p:cNvSpPr>
          <p:nvPr/>
        </p:nvSpPr>
        <p:spPr bwMode="auto">
          <a:xfrm>
            <a:off x="5832476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8" name="Rectangle 50"/>
          <p:cNvSpPr>
            <a:spLocks noChangeArrowheads="1"/>
          </p:cNvSpPr>
          <p:nvPr/>
        </p:nvSpPr>
        <p:spPr bwMode="auto">
          <a:xfrm>
            <a:off x="6010276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9" name="Rectangle 51"/>
          <p:cNvSpPr>
            <a:spLocks noChangeArrowheads="1"/>
          </p:cNvSpPr>
          <p:nvPr/>
        </p:nvSpPr>
        <p:spPr bwMode="auto">
          <a:xfrm>
            <a:off x="6191251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0" name="Rectangle 52"/>
          <p:cNvSpPr>
            <a:spLocks noChangeArrowheads="1"/>
          </p:cNvSpPr>
          <p:nvPr/>
        </p:nvSpPr>
        <p:spPr bwMode="auto">
          <a:xfrm>
            <a:off x="6372226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1" name="Rectangle 53"/>
          <p:cNvSpPr>
            <a:spLocks noChangeArrowheads="1"/>
          </p:cNvSpPr>
          <p:nvPr/>
        </p:nvSpPr>
        <p:spPr bwMode="auto">
          <a:xfrm>
            <a:off x="6553201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2" name="Rectangle 54"/>
          <p:cNvSpPr>
            <a:spLocks noChangeArrowheads="1"/>
          </p:cNvSpPr>
          <p:nvPr/>
        </p:nvSpPr>
        <p:spPr bwMode="auto">
          <a:xfrm>
            <a:off x="6731001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6911976" y="311229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6372226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6553201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6" name="Rectangle 58"/>
          <p:cNvSpPr>
            <a:spLocks noChangeArrowheads="1"/>
          </p:cNvSpPr>
          <p:nvPr/>
        </p:nvSpPr>
        <p:spPr bwMode="auto">
          <a:xfrm>
            <a:off x="6731001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6911976" y="3246835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6372226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6553201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6731001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1" name="Rectangle 63"/>
          <p:cNvSpPr>
            <a:spLocks noChangeArrowheads="1"/>
          </p:cNvSpPr>
          <p:nvPr/>
        </p:nvSpPr>
        <p:spPr bwMode="auto">
          <a:xfrm>
            <a:off x="6911976" y="338256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2" name="Rectangle 64"/>
          <p:cNvSpPr>
            <a:spLocks noChangeArrowheads="1"/>
          </p:cNvSpPr>
          <p:nvPr/>
        </p:nvSpPr>
        <p:spPr bwMode="auto">
          <a:xfrm>
            <a:off x="6372226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3" name="Rectangle 65"/>
          <p:cNvSpPr>
            <a:spLocks noChangeArrowheads="1"/>
          </p:cNvSpPr>
          <p:nvPr/>
        </p:nvSpPr>
        <p:spPr bwMode="auto">
          <a:xfrm>
            <a:off x="6553201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4" name="Rectangle 66"/>
          <p:cNvSpPr>
            <a:spLocks noChangeArrowheads="1"/>
          </p:cNvSpPr>
          <p:nvPr/>
        </p:nvSpPr>
        <p:spPr bwMode="auto">
          <a:xfrm>
            <a:off x="6731001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5" name="Rectangle 67"/>
          <p:cNvSpPr>
            <a:spLocks noChangeArrowheads="1"/>
          </p:cNvSpPr>
          <p:nvPr/>
        </p:nvSpPr>
        <p:spPr bwMode="auto">
          <a:xfrm>
            <a:off x="6911976" y="3517106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6" name="Rectangle 68"/>
          <p:cNvSpPr>
            <a:spLocks noChangeArrowheads="1"/>
          </p:cNvSpPr>
          <p:nvPr/>
        </p:nvSpPr>
        <p:spPr bwMode="auto">
          <a:xfrm>
            <a:off x="5651501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7" name="Rectangle 69"/>
          <p:cNvSpPr>
            <a:spLocks noChangeArrowheads="1"/>
          </p:cNvSpPr>
          <p:nvPr/>
        </p:nvSpPr>
        <p:spPr bwMode="auto">
          <a:xfrm>
            <a:off x="5832476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8" name="Rectangle 70"/>
          <p:cNvSpPr>
            <a:spLocks noChangeArrowheads="1"/>
          </p:cNvSpPr>
          <p:nvPr/>
        </p:nvSpPr>
        <p:spPr bwMode="auto">
          <a:xfrm>
            <a:off x="6010276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9" name="Rectangle 71"/>
          <p:cNvSpPr>
            <a:spLocks noChangeArrowheads="1"/>
          </p:cNvSpPr>
          <p:nvPr/>
        </p:nvSpPr>
        <p:spPr bwMode="auto">
          <a:xfrm>
            <a:off x="6191251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0" name="Rectangle 72"/>
          <p:cNvSpPr>
            <a:spLocks noChangeArrowheads="1"/>
          </p:cNvSpPr>
          <p:nvPr/>
        </p:nvSpPr>
        <p:spPr bwMode="auto">
          <a:xfrm>
            <a:off x="5651501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1" name="Rectangle 73"/>
          <p:cNvSpPr>
            <a:spLocks noChangeArrowheads="1"/>
          </p:cNvSpPr>
          <p:nvPr/>
        </p:nvSpPr>
        <p:spPr bwMode="auto">
          <a:xfrm>
            <a:off x="5832476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2" name="Rectangle 74"/>
          <p:cNvSpPr>
            <a:spLocks noChangeArrowheads="1"/>
          </p:cNvSpPr>
          <p:nvPr/>
        </p:nvSpPr>
        <p:spPr bwMode="auto">
          <a:xfrm>
            <a:off x="6010276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3" name="Rectangle 75"/>
          <p:cNvSpPr>
            <a:spLocks noChangeArrowheads="1"/>
          </p:cNvSpPr>
          <p:nvPr/>
        </p:nvSpPr>
        <p:spPr bwMode="auto">
          <a:xfrm>
            <a:off x="6191251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4" name="Rectangle 76"/>
          <p:cNvSpPr>
            <a:spLocks noChangeArrowheads="1"/>
          </p:cNvSpPr>
          <p:nvPr/>
        </p:nvSpPr>
        <p:spPr bwMode="auto">
          <a:xfrm>
            <a:off x="5651501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5" name="Rectangle 77"/>
          <p:cNvSpPr>
            <a:spLocks noChangeArrowheads="1"/>
          </p:cNvSpPr>
          <p:nvPr/>
        </p:nvSpPr>
        <p:spPr bwMode="auto">
          <a:xfrm>
            <a:off x="5832476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6" name="Rectangle 78"/>
          <p:cNvSpPr>
            <a:spLocks noChangeArrowheads="1"/>
          </p:cNvSpPr>
          <p:nvPr/>
        </p:nvSpPr>
        <p:spPr bwMode="auto">
          <a:xfrm>
            <a:off x="6010276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7" name="Rectangle 79"/>
          <p:cNvSpPr>
            <a:spLocks noChangeArrowheads="1"/>
          </p:cNvSpPr>
          <p:nvPr/>
        </p:nvSpPr>
        <p:spPr bwMode="auto">
          <a:xfrm>
            <a:off x="6191251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8" name="Rectangle 80"/>
          <p:cNvSpPr>
            <a:spLocks noChangeArrowheads="1"/>
          </p:cNvSpPr>
          <p:nvPr/>
        </p:nvSpPr>
        <p:spPr bwMode="auto">
          <a:xfrm>
            <a:off x="5651501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9" name="Rectangle 81"/>
          <p:cNvSpPr>
            <a:spLocks noChangeArrowheads="1"/>
          </p:cNvSpPr>
          <p:nvPr/>
        </p:nvSpPr>
        <p:spPr bwMode="auto">
          <a:xfrm>
            <a:off x="5832476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0" name="Rectangle 82"/>
          <p:cNvSpPr>
            <a:spLocks noChangeArrowheads="1"/>
          </p:cNvSpPr>
          <p:nvPr/>
        </p:nvSpPr>
        <p:spPr bwMode="auto">
          <a:xfrm>
            <a:off x="6010276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1" name="Rectangle 83"/>
          <p:cNvSpPr>
            <a:spLocks noChangeArrowheads="1"/>
          </p:cNvSpPr>
          <p:nvPr/>
        </p:nvSpPr>
        <p:spPr bwMode="auto">
          <a:xfrm>
            <a:off x="6191251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2" name="Rectangle 84"/>
          <p:cNvSpPr>
            <a:spLocks noChangeArrowheads="1"/>
          </p:cNvSpPr>
          <p:nvPr/>
        </p:nvSpPr>
        <p:spPr bwMode="auto">
          <a:xfrm>
            <a:off x="6372226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3" name="Rectangle 85"/>
          <p:cNvSpPr>
            <a:spLocks noChangeArrowheads="1"/>
          </p:cNvSpPr>
          <p:nvPr/>
        </p:nvSpPr>
        <p:spPr bwMode="auto">
          <a:xfrm>
            <a:off x="6553201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4" name="Rectangle 86"/>
          <p:cNvSpPr>
            <a:spLocks noChangeArrowheads="1"/>
          </p:cNvSpPr>
          <p:nvPr/>
        </p:nvSpPr>
        <p:spPr bwMode="auto">
          <a:xfrm>
            <a:off x="6731001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5" name="Rectangle 87"/>
          <p:cNvSpPr>
            <a:spLocks noChangeArrowheads="1"/>
          </p:cNvSpPr>
          <p:nvPr/>
        </p:nvSpPr>
        <p:spPr bwMode="auto">
          <a:xfrm>
            <a:off x="6911976" y="365283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6" name="Rectangle 88"/>
          <p:cNvSpPr>
            <a:spLocks noChangeArrowheads="1"/>
          </p:cNvSpPr>
          <p:nvPr/>
        </p:nvSpPr>
        <p:spPr bwMode="auto">
          <a:xfrm>
            <a:off x="6372226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7" name="Rectangle 89"/>
          <p:cNvSpPr>
            <a:spLocks noChangeArrowheads="1"/>
          </p:cNvSpPr>
          <p:nvPr/>
        </p:nvSpPr>
        <p:spPr bwMode="auto">
          <a:xfrm>
            <a:off x="6553201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8" name="Rectangle 90"/>
          <p:cNvSpPr>
            <a:spLocks noChangeArrowheads="1"/>
          </p:cNvSpPr>
          <p:nvPr/>
        </p:nvSpPr>
        <p:spPr bwMode="auto">
          <a:xfrm>
            <a:off x="6731001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9" name="Rectangle 91"/>
          <p:cNvSpPr>
            <a:spLocks noChangeArrowheads="1"/>
          </p:cNvSpPr>
          <p:nvPr/>
        </p:nvSpPr>
        <p:spPr bwMode="auto">
          <a:xfrm>
            <a:off x="6911976" y="378737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0" name="Rectangle 92"/>
          <p:cNvSpPr>
            <a:spLocks noChangeArrowheads="1"/>
          </p:cNvSpPr>
          <p:nvPr/>
        </p:nvSpPr>
        <p:spPr bwMode="auto">
          <a:xfrm>
            <a:off x="6372226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1" name="Rectangle 93"/>
          <p:cNvSpPr>
            <a:spLocks noChangeArrowheads="1"/>
          </p:cNvSpPr>
          <p:nvPr/>
        </p:nvSpPr>
        <p:spPr bwMode="auto">
          <a:xfrm>
            <a:off x="6553201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2" name="Rectangle 94"/>
          <p:cNvSpPr>
            <a:spLocks noChangeArrowheads="1"/>
          </p:cNvSpPr>
          <p:nvPr/>
        </p:nvSpPr>
        <p:spPr bwMode="auto">
          <a:xfrm>
            <a:off x="6731001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3" name="Rectangle 95"/>
          <p:cNvSpPr>
            <a:spLocks noChangeArrowheads="1"/>
          </p:cNvSpPr>
          <p:nvPr/>
        </p:nvSpPr>
        <p:spPr bwMode="auto">
          <a:xfrm>
            <a:off x="6911976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4" name="Rectangle 96"/>
          <p:cNvSpPr>
            <a:spLocks noChangeArrowheads="1"/>
          </p:cNvSpPr>
          <p:nvPr/>
        </p:nvSpPr>
        <p:spPr bwMode="auto">
          <a:xfrm>
            <a:off x="6372226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5" name="Rectangle 97"/>
          <p:cNvSpPr>
            <a:spLocks noChangeArrowheads="1"/>
          </p:cNvSpPr>
          <p:nvPr/>
        </p:nvSpPr>
        <p:spPr bwMode="auto">
          <a:xfrm>
            <a:off x="6553201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6" name="Rectangle 98"/>
          <p:cNvSpPr>
            <a:spLocks noChangeArrowheads="1"/>
          </p:cNvSpPr>
          <p:nvPr/>
        </p:nvSpPr>
        <p:spPr bwMode="auto">
          <a:xfrm>
            <a:off x="6731001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7" name="Rectangle 99"/>
          <p:cNvSpPr>
            <a:spLocks noChangeArrowheads="1"/>
          </p:cNvSpPr>
          <p:nvPr/>
        </p:nvSpPr>
        <p:spPr bwMode="auto">
          <a:xfrm>
            <a:off x="6911976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8" name="Rectangle 100"/>
          <p:cNvSpPr>
            <a:spLocks noChangeArrowheads="1"/>
          </p:cNvSpPr>
          <p:nvPr/>
        </p:nvSpPr>
        <p:spPr bwMode="auto">
          <a:xfrm>
            <a:off x="5651501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9" name="Rectangle 101"/>
          <p:cNvSpPr>
            <a:spLocks noChangeArrowheads="1"/>
          </p:cNvSpPr>
          <p:nvPr/>
        </p:nvSpPr>
        <p:spPr bwMode="auto">
          <a:xfrm>
            <a:off x="5832476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0" name="Rectangle 102"/>
          <p:cNvSpPr>
            <a:spLocks noChangeArrowheads="1"/>
          </p:cNvSpPr>
          <p:nvPr/>
        </p:nvSpPr>
        <p:spPr bwMode="auto">
          <a:xfrm>
            <a:off x="6010276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1" name="Rectangle 103"/>
          <p:cNvSpPr>
            <a:spLocks noChangeArrowheads="1"/>
          </p:cNvSpPr>
          <p:nvPr/>
        </p:nvSpPr>
        <p:spPr bwMode="auto">
          <a:xfrm>
            <a:off x="6191251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2" name="Rectangle 104"/>
          <p:cNvSpPr>
            <a:spLocks noChangeArrowheads="1"/>
          </p:cNvSpPr>
          <p:nvPr/>
        </p:nvSpPr>
        <p:spPr bwMode="auto">
          <a:xfrm>
            <a:off x="5651501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3" name="Rectangle 105"/>
          <p:cNvSpPr>
            <a:spLocks noChangeArrowheads="1"/>
          </p:cNvSpPr>
          <p:nvPr/>
        </p:nvSpPr>
        <p:spPr bwMode="auto">
          <a:xfrm>
            <a:off x="5832476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4" name="Rectangle 106"/>
          <p:cNvSpPr>
            <a:spLocks noChangeArrowheads="1"/>
          </p:cNvSpPr>
          <p:nvPr/>
        </p:nvSpPr>
        <p:spPr bwMode="auto">
          <a:xfrm>
            <a:off x="6010276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5" name="Rectangle 107"/>
          <p:cNvSpPr>
            <a:spLocks noChangeArrowheads="1"/>
          </p:cNvSpPr>
          <p:nvPr/>
        </p:nvSpPr>
        <p:spPr bwMode="auto">
          <a:xfrm>
            <a:off x="6191251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6" name="Rectangle 108"/>
          <p:cNvSpPr>
            <a:spLocks noChangeArrowheads="1"/>
          </p:cNvSpPr>
          <p:nvPr/>
        </p:nvSpPr>
        <p:spPr bwMode="auto">
          <a:xfrm>
            <a:off x="5651501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7" name="Rectangle 109"/>
          <p:cNvSpPr>
            <a:spLocks noChangeArrowheads="1"/>
          </p:cNvSpPr>
          <p:nvPr/>
        </p:nvSpPr>
        <p:spPr bwMode="auto">
          <a:xfrm>
            <a:off x="5832476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8" name="Rectangle 110"/>
          <p:cNvSpPr>
            <a:spLocks noChangeArrowheads="1"/>
          </p:cNvSpPr>
          <p:nvPr/>
        </p:nvSpPr>
        <p:spPr bwMode="auto">
          <a:xfrm>
            <a:off x="6010276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" name="Rectangle 111"/>
          <p:cNvSpPr>
            <a:spLocks noChangeArrowheads="1"/>
          </p:cNvSpPr>
          <p:nvPr/>
        </p:nvSpPr>
        <p:spPr bwMode="auto">
          <a:xfrm>
            <a:off x="6191251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0" name="Rectangle 112"/>
          <p:cNvSpPr>
            <a:spLocks noChangeArrowheads="1"/>
          </p:cNvSpPr>
          <p:nvPr/>
        </p:nvSpPr>
        <p:spPr bwMode="auto">
          <a:xfrm>
            <a:off x="5651501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1" name="Rectangle 113"/>
          <p:cNvSpPr>
            <a:spLocks noChangeArrowheads="1"/>
          </p:cNvSpPr>
          <p:nvPr/>
        </p:nvSpPr>
        <p:spPr bwMode="auto">
          <a:xfrm>
            <a:off x="5832476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2" name="Rectangle 114"/>
          <p:cNvSpPr>
            <a:spLocks noChangeArrowheads="1"/>
          </p:cNvSpPr>
          <p:nvPr/>
        </p:nvSpPr>
        <p:spPr bwMode="auto">
          <a:xfrm>
            <a:off x="6010276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3" name="Rectangle 115"/>
          <p:cNvSpPr>
            <a:spLocks noChangeArrowheads="1"/>
          </p:cNvSpPr>
          <p:nvPr/>
        </p:nvSpPr>
        <p:spPr bwMode="auto">
          <a:xfrm>
            <a:off x="6191251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4" name="Rectangle 116"/>
          <p:cNvSpPr>
            <a:spLocks noChangeArrowheads="1"/>
          </p:cNvSpPr>
          <p:nvPr/>
        </p:nvSpPr>
        <p:spPr bwMode="auto">
          <a:xfrm>
            <a:off x="6372226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5" name="Rectangle 117"/>
          <p:cNvSpPr>
            <a:spLocks noChangeArrowheads="1"/>
          </p:cNvSpPr>
          <p:nvPr/>
        </p:nvSpPr>
        <p:spPr bwMode="auto">
          <a:xfrm>
            <a:off x="6553201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6" name="Rectangle 118"/>
          <p:cNvSpPr>
            <a:spLocks noChangeArrowheads="1"/>
          </p:cNvSpPr>
          <p:nvPr/>
        </p:nvSpPr>
        <p:spPr bwMode="auto">
          <a:xfrm>
            <a:off x="6731001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7" name="Rectangle 119"/>
          <p:cNvSpPr>
            <a:spLocks noChangeArrowheads="1"/>
          </p:cNvSpPr>
          <p:nvPr/>
        </p:nvSpPr>
        <p:spPr bwMode="auto">
          <a:xfrm>
            <a:off x="6911976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8" name="Rectangle 120"/>
          <p:cNvSpPr>
            <a:spLocks noChangeArrowheads="1"/>
          </p:cNvSpPr>
          <p:nvPr/>
        </p:nvSpPr>
        <p:spPr bwMode="auto">
          <a:xfrm>
            <a:off x="6372226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9" name="Rectangle 121"/>
          <p:cNvSpPr>
            <a:spLocks noChangeArrowheads="1"/>
          </p:cNvSpPr>
          <p:nvPr/>
        </p:nvSpPr>
        <p:spPr bwMode="auto">
          <a:xfrm>
            <a:off x="6553201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0" name="Rectangle 122"/>
          <p:cNvSpPr>
            <a:spLocks noChangeArrowheads="1"/>
          </p:cNvSpPr>
          <p:nvPr/>
        </p:nvSpPr>
        <p:spPr bwMode="auto">
          <a:xfrm>
            <a:off x="6731001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1" name="Rectangle 123"/>
          <p:cNvSpPr>
            <a:spLocks noChangeArrowheads="1"/>
          </p:cNvSpPr>
          <p:nvPr/>
        </p:nvSpPr>
        <p:spPr bwMode="auto">
          <a:xfrm>
            <a:off x="6911976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2" name="Rectangle 124"/>
          <p:cNvSpPr>
            <a:spLocks noChangeArrowheads="1"/>
          </p:cNvSpPr>
          <p:nvPr/>
        </p:nvSpPr>
        <p:spPr bwMode="auto">
          <a:xfrm>
            <a:off x="6372226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3" name="Rectangle 125"/>
          <p:cNvSpPr>
            <a:spLocks noChangeArrowheads="1"/>
          </p:cNvSpPr>
          <p:nvPr/>
        </p:nvSpPr>
        <p:spPr bwMode="auto">
          <a:xfrm>
            <a:off x="6553201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4" name="Rectangle 126"/>
          <p:cNvSpPr>
            <a:spLocks noChangeArrowheads="1"/>
          </p:cNvSpPr>
          <p:nvPr/>
        </p:nvSpPr>
        <p:spPr bwMode="auto">
          <a:xfrm>
            <a:off x="6731001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5" name="Rectangle 127"/>
          <p:cNvSpPr>
            <a:spLocks noChangeArrowheads="1"/>
          </p:cNvSpPr>
          <p:nvPr/>
        </p:nvSpPr>
        <p:spPr bwMode="auto">
          <a:xfrm>
            <a:off x="6911976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6" name="Rectangle 128"/>
          <p:cNvSpPr>
            <a:spLocks noChangeArrowheads="1"/>
          </p:cNvSpPr>
          <p:nvPr/>
        </p:nvSpPr>
        <p:spPr bwMode="auto">
          <a:xfrm>
            <a:off x="6372226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7" name="Rectangle 129"/>
          <p:cNvSpPr>
            <a:spLocks noChangeArrowheads="1"/>
          </p:cNvSpPr>
          <p:nvPr/>
        </p:nvSpPr>
        <p:spPr bwMode="auto">
          <a:xfrm>
            <a:off x="6553201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8" name="Rectangle 130"/>
          <p:cNvSpPr>
            <a:spLocks noChangeArrowheads="1"/>
          </p:cNvSpPr>
          <p:nvPr/>
        </p:nvSpPr>
        <p:spPr bwMode="auto">
          <a:xfrm>
            <a:off x="6731001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9" name="Rectangle 131"/>
          <p:cNvSpPr>
            <a:spLocks noChangeArrowheads="1"/>
          </p:cNvSpPr>
          <p:nvPr/>
        </p:nvSpPr>
        <p:spPr bwMode="auto">
          <a:xfrm>
            <a:off x="6911976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0" name="Rectangle 132"/>
          <p:cNvSpPr>
            <a:spLocks noChangeArrowheads="1"/>
          </p:cNvSpPr>
          <p:nvPr/>
        </p:nvSpPr>
        <p:spPr bwMode="auto">
          <a:xfrm>
            <a:off x="7091364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1" name="Rectangle 133"/>
          <p:cNvSpPr>
            <a:spLocks noChangeArrowheads="1"/>
          </p:cNvSpPr>
          <p:nvPr/>
        </p:nvSpPr>
        <p:spPr bwMode="auto">
          <a:xfrm>
            <a:off x="7272339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2" name="Rectangle 134"/>
          <p:cNvSpPr>
            <a:spLocks noChangeArrowheads="1"/>
          </p:cNvSpPr>
          <p:nvPr/>
        </p:nvSpPr>
        <p:spPr bwMode="auto">
          <a:xfrm>
            <a:off x="7450138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3" name="Rectangle 135"/>
          <p:cNvSpPr>
            <a:spLocks noChangeArrowheads="1"/>
          </p:cNvSpPr>
          <p:nvPr/>
        </p:nvSpPr>
        <p:spPr bwMode="auto">
          <a:xfrm>
            <a:off x="7631114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4" name="Rectangle 136"/>
          <p:cNvSpPr>
            <a:spLocks noChangeArrowheads="1"/>
          </p:cNvSpPr>
          <p:nvPr/>
        </p:nvSpPr>
        <p:spPr bwMode="auto">
          <a:xfrm>
            <a:off x="7091364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5" name="Rectangle 137"/>
          <p:cNvSpPr>
            <a:spLocks noChangeArrowheads="1"/>
          </p:cNvSpPr>
          <p:nvPr/>
        </p:nvSpPr>
        <p:spPr bwMode="auto">
          <a:xfrm>
            <a:off x="7272339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6" name="Rectangle 138"/>
          <p:cNvSpPr>
            <a:spLocks noChangeArrowheads="1"/>
          </p:cNvSpPr>
          <p:nvPr/>
        </p:nvSpPr>
        <p:spPr bwMode="auto">
          <a:xfrm>
            <a:off x="7450138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7" name="Rectangle 139"/>
          <p:cNvSpPr>
            <a:spLocks noChangeArrowheads="1"/>
          </p:cNvSpPr>
          <p:nvPr/>
        </p:nvSpPr>
        <p:spPr bwMode="auto">
          <a:xfrm>
            <a:off x="7631114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8" name="Rectangle 140"/>
          <p:cNvSpPr>
            <a:spLocks noChangeArrowheads="1"/>
          </p:cNvSpPr>
          <p:nvPr/>
        </p:nvSpPr>
        <p:spPr bwMode="auto">
          <a:xfrm>
            <a:off x="7091364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9" name="Rectangle 141"/>
          <p:cNvSpPr>
            <a:spLocks noChangeArrowheads="1"/>
          </p:cNvSpPr>
          <p:nvPr/>
        </p:nvSpPr>
        <p:spPr bwMode="auto">
          <a:xfrm>
            <a:off x="7272339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0" name="Rectangle 142"/>
          <p:cNvSpPr>
            <a:spLocks noChangeArrowheads="1"/>
          </p:cNvSpPr>
          <p:nvPr/>
        </p:nvSpPr>
        <p:spPr bwMode="auto">
          <a:xfrm>
            <a:off x="7450138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1" name="Rectangle 143"/>
          <p:cNvSpPr>
            <a:spLocks noChangeArrowheads="1"/>
          </p:cNvSpPr>
          <p:nvPr/>
        </p:nvSpPr>
        <p:spPr bwMode="auto">
          <a:xfrm>
            <a:off x="7631114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2" name="Rectangle 144"/>
          <p:cNvSpPr>
            <a:spLocks noChangeArrowheads="1"/>
          </p:cNvSpPr>
          <p:nvPr/>
        </p:nvSpPr>
        <p:spPr bwMode="auto">
          <a:xfrm>
            <a:off x="7091364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3" name="Rectangle 145"/>
          <p:cNvSpPr>
            <a:spLocks noChangeArrowheads="1"/>
          </p:cNvSpPr>
          <p:nvPr/>
        </p:nvSpPr>
        <p:spPr bwMode="auto">
          <a:xfrm>
            <a:off x="7272339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4" name="Rectangle 146"/>
          <p:cNvSpPr>
            <a:spLocks noChangeArrowheads="1"/>
          </p:cNvSpPr>
          <p:nvPr/>
        </p:nvSpPr>
        <p:spPr bwMode="auto">
          <a:xfrm>
            <a:off x="7450138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5" name="Rectangle 147"/>
          <p:cNvSpPr>
            <a:spLocks noChangeArrowheads="1"/>
          </p:cNvSpPr>
          <p:nvPr/>
        </p:nvSpPr>
        <p:spPr bwMode="auto">
          <a:xfrm>
            <a:off x="7631114" y="29765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6" name="Rectangle 148"/>
          <p:cNvSpPr>
            <a:spLocks noChangeArrowheads="1"/>
          </p:cNvSpPr>
          <p:nvPr/>
        </p:nvSpPr>
        <p:spPr bwMode="auto">
          <a:xfrm>
            <a:off x="7812089" y="25729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7" name="Rectangle 149"/>
          <p:cNvSpPr>
            <a:spLocks noChangeArrowheads="1"/>
          </p:cNvSpPr>
          <p:nvPr/>
        </p:nvSpPr>
        <p:spPr bwMode="auto">
          <a:xfrm>
            <a:off x="7993064" y="25717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8" name="Rectangle 150"/>
          <p:cNvSpPr>
            <a:spLocks noChangeArrowheads="1"/>
          </p:cNvSpPr>
          <p:nvPr/>
        </p:nvSpPr>
        <p:spPr bwMode="auto">
          <a:xfrm>
            <a:off x="8170863" y="25717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9" name="Rectangle 151"/>
          <p:cNvSpPr>
            <a:spLocks noChangeArrowheads="1"/>
          </p:cNvSpPr>
          <p:nvPr/>
        </p:nvSpPr>
        <p:spPr bwMode="auto">
          <a:xfrm>
            <a:off x="8351839" y="25717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0" name="Rectangle 152"/>
          <p:cNvSpPr>
            <a:spLocks noChangeArrowheads="1"/>
          </p:cNvSpPr>
          <p:nvPr/>
        </p:nvSpPr>
        <p:spPr bwMode="auto">
          <a:xfrm>
            <a:off x="7812089" y="270748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1" name="Rectangle 153"/>
          <p:cNvSpPr>
            <a:spLocks noChangeArrowheads="1"/>
          </p:cNvSpPr>
          <p:nvPr/>
        </p:nvSpPr>
        <p:spPr bwMode="auto">
          <a:xfrm>
            <a:off x="7993064" y="27062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2" name="Rectangle 154"/>
          <p:cNvSpPr>
            <a:spLocks noChangeArrowheads="1"/>
          </p:cNvSpPr>
          <p:nvPr/>
        </p:nvSpPr>
        <p:spPr bwMode="auto">
          <a:xfrm>
            <a:off x="8170863" y="27062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3" name="Rectangle 155"/>
          <p:cNvSpPr>
            <a:spLocks noChangeArrowheads="1"/>
          </p:cNvSpPr>
          <p:nvPr/>
        </p:nvSpPr>
        <p:spPr bwMode="auto">
          <a:xfrm>
            <a:off x="8351839" y="27062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4" name="Rectangle 156"/>
          <p:cNvSpPr>
            <a:spLocks noChangeArrowheads="1"/>
          </p:cNvSpPr>
          <p:nvPr/>
        </p:nvSpPr>
        <p:spPr bwMode="auto">
          <a:xfrm>
            <a:off x="7812089" y="284202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5" name="Rectangle 157"/>
          <p:cNvSpPr>
            <a:spLocks noChangeArrowheads="1"/>
          </p:cNvSpPr>
          <p:nvPr/>
        </p:nvSpPr>
        <p:spPr bwMode="auto">
          <a:xfrm>
            <a:off x="7993064" y="28408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6" name="Rectangle 158"/>
          <p:cNvSpPr>
            <a:spLocks noChangeArrowheads="1"/>
          </p:cNvSpPr>
          <p:nvPr/>
        </p:nvSpPr>
        <p:spPr bwMode="auto">
          <a:xfrm>
            <a:off x="8170863" y="28408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7" name="Rectangle 159"/>
          <p:cNvSpPr>
            <a:spLocks noChangeArrowheads="1"/>
          </p:cNvSpPr>
          <p:nvPr/>
        </p:nvSpPr>
        <p:spPr bwMode="auto">
          <a:xfrm>
            <a:off x="8351839" y="28408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8" name="Rectangle 160"/>
          <p:cNvSpPr>
            <a:spLocks noChangeArrowheads="1"/>
          </p:cNvSpPr>
          <p:nvPr/>
        </p:nvSpPr>
        <p:spPr bwMode="auto">
          <a:xfrm>
            <a:off x="7812089" y="297537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9" name="Rectangle 161"/>
          <p:cNvSpPr>
            <a:spLocks noChangeArrowheads="1"/>
          </p:cNvSpPr>
          <p:nvPr/>
        </p:nvSpPr>
        <p:spPr bwMode="auto">
          <a:xfrm>
            <a:off x="7993064" y="297537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0" name="Rectangle 162"/>
          <p:cNvSpPr>
            <a:spLocks noChangeArrowheads="1"/>
          </p:cNvSpPr>
          <p:nvPr/>
        </p:nvSpPr>
        <p:spPr bwMode="auto">
          <a:xfrm>
            <a:off x="8170863" y="297537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1" name="Rectangle 163"/>
          <p:cNvSpPr>
            <a:spLocks noChangeArrowheads="1"/>
          </p:cNvSpPr>
          <p:nvPr/>
        </p:nvSpPr>
        <p:spPr bwMode="auto">
          <a:xfrm>
            <a:off x="8351839" y="2976563"/>
            <a:ext cx="180975" cy="13454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2" name="Rectangle 164"/>
          <p:cNvSpPr>
            <a:spLocks noChangeArrowheads="1"/>
          </p:cNvSpPr>
          <p:nvPr/>
        </p:nvSpPr>
        <p:spPr bwMode="auto">
          <a:xfrm>
            <a:off x="7091364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3" name="Rectangle 165"/>
          <p:cNvSpPr>
            <a:spLocks noChangeArrowheads="1"/>
          </p:cNvSpPr>
          <p:nvPr/>
        </p:nvSpPr>
        <p:spPr bwMode="auto">
          <a:xfrm>
            <a:off x="7272339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4" name="Rectangle 166"/>
          <p:cNvSpPr>
            <a:spLocks noChangeArrowheads="1"/>
          </p:cNvSpPr>
          <p:nvPr/>
        </p:nvSpPr>
        <p:spPr bwMode="auto">
          <a:xfrm>
            <a:off x="7450138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5" name="Rectangle 167"/>
          <p:cNvSpPr>
            <a:spLocks noChangeArrowheads="1"/>
          </p:cNvSpPr>
          <p:nvPr/>
        </p:nvSpPr>
        <p:spPr bwMode="auto">
          <a:xfrm>
            <a:off x="7631114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6" name="Rectangle 168"/>
          <p:cNvSpPr>
            <a:spLocks noChangeArrowheads="1"/>
          </p:cNvSpPr>
          <p:nvPr/>
        </p:nvSpPr>
        <p:spPr bwMode="auto">
          <a:xfrm>
            <a:off x="7091364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7" name="Rectangle 169"/>
          <p:cNvSpPr>
            <a:spLocks noChangeArrowheads="1"/>
          </p:cNvSpPr>
          <p:nvPr/>
        </p:nvSpPr>
        <p:spPr bwMode="auto">
          <a:xfrm>
            <a:off x="7272339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8" name="Rectangle 170"/>
          <p:cNvSpPr>
            <a:spLocks noChangeArrowheads="1"/>
          </p:cNvSpPr>
          <p:nvPr/>
        </p:nvSpPr>
        <p:spPr bwMode="auto">
          <a:xfrm>
            <a:off x="7450138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9" name="Rectangle 171"/>
          <p:cNvSpPr>
            <a:spLocks noChangeArrowheads="1"/>
          </p:cNvSpPr>
          <p:nvPr/>
        </p:nvSpPr>
        <p:spPr bwMode="auto">
          <a:xfrm>
            <a:off x="7631114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0" name="Rectangle 172"/>
          <p:cNvSpPr>
            <a:spLocks noChangeArrowheads="1"/>
          </p:cNvSpPr>
          <p:nvPr/>
        </p:nvSpPr>
        <p:spPr bwMode="auto">
          <a:xfrm>
            <a:off x="7091364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1" name="Rectangle 173"/>
          <p:cNvSpPr>
            <a:spLocks noChangeArrowheads="1"/>
          </p:cNvSpPr>
          <p:nvPr/>
        </p:nvSpPr>
        <p:spPr bwMode="auto">
          <a:xfrm>
            <a:off x="7272339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2" name="Rectangle 174"/>
          <p:cNvSpPr>
            <a:spLocks noChangeArrowheads="1"/>
          </p:cNvSpPr>
          <p:nvPr/>
        </p:nvSpPr>
        <p:spPr bwMode="auto">
          <a:xfrm>
            <a:off x="7450138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3" name="Rectangle 175"/>
          <p:cNvSpPr>
            <a:spLocks noChangeArrowheads="1"/>
          </p:cNvSpPr>
          <p:nvPr/>
        </p:nvSpPr>
        <p:spPr bwMode="auto">
          <a:xfrm>
            <a:off x="7631114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4" name="Rectangle 176"/>
          <p:cNvSpPr>
            <a:spLocks noChangeArrowheads="1"/>
          </p:cNvSpPr>
          <p:nvPr/>
        </p:nvSpPr>
        <p:spPr bwMode="auto">
          <a:xfrm>
            <a:off x="7091364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5" name="Rectangle 177"/>
          <p:cNvSpPr>
            <a:spLocks noChangeArrowheads="1"/>
          </p:cNvSpPr>
          <p:nvPr/>
        </p:nvSpPr>
        <p:spPr bwMode="auto">
          <a:xfrm>
            <a:off x="7272339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6" name="Rectangle 178"/>
          <p:cNvSpPr>
            <a:spLocks noChangeArrowheads="1"/>
          </p:cNvSpPr>
          <p:nvPr/>
        </p:nvSpPr>
        <p:spPr bwMode="auto">
          <a:xfrm>
            <a:off x="7450138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7" name="Rectangle 179"/>
          <p:cNvSpPr>
            <a:spLocks noChangeArrowheads="1"/>
          </p:cNvSpPr>
          <p:nvPr/>
        </p:nvSpPr>
        <p:spPr bwMode="auto">
          <a:xfrm>
            <a:off x="7631114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8" name="Rectangle 180"/>
          <p:cNvSpPr>
            <a:spLocks noChangeArrowheads="1"/>
          </p:cNvSpPr>
          <p:nvPr/>
        </p:nvSpPr>
        <p:spPr bwMode="auto">
          <a:xfrm>
            <a:off x="7812089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9" name="Rectangle 181"/>
          <p:cNvSpPr>
            <a:spLocks noChangeArrowheads="1"/>
          </p:cNvSpPr>
          <p:nvPr/>
        </p:nvSpPr>
        <p:spPr bwMode="auto">
          <a:xfrm>
            <a:off x="7993064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0" name="Rectangle 182"/>
          <p:cNvSpPr>
            <a:spLocks noChangeArrowheads="1"/>
          </p:cNvSpPr>
          <p:nvPr/>
        </p:nvSpPr>
        <p:spPr bwMode="auto">
          <a:xfrm>
            <a:off x="8170863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1" name="Rectangle 183"/>
          <p:cNvSpPr>
            <a:spLocks noChangeArrowheads="1"/>
          </p:cNvSpPr>
          <p:nvPr/>
        </p:nvSpPr>
        <p:spPr bwMode="auto">
          <a:xfrm>
            <a:off x="8351839" y="31111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2" name="Rectangle 184"/>
          <p:cNvSpPr>
            <a:spLocks noChangeArrowheads="1"/>
          </p:cNvSpPr>
          <p:nvPr/>
        </p:nvSpPr>
        <p:spPr bwMode="auto">
          <a:xfrm>
            <a:off x="7812089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3" name="Rectangle 185"/>
          <p:cNvSpPr>
            <a:spLocks noChangeArrowheads="1"/>
          </p:cNvSpPr>
          <p:nvPr/>
        </p:nvSpPr>
        <p:spPr bwMode="auto">
          <a:xfrm>
            <a:off x="7993064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4" name="Rectangle 186"/>
          <p:cNvSpPr>
            <a:spLocks noChangeArrowheads="1"/>
          </p:cNvSpPr>
          <p:nvPr/>
        </p:nvSpPr>
        <p:spPr bwMode="auto">
          <a:xfrm>
            <a:off x="8170863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5" name="Rectangle 187"/>
          <p:cNvSpPr>
            <a:spLocks noChangeArrowheads="1"/>
          </p:cNvSpPr>
          <p:nvPr/>
        </p:nvSpPr>
        <p:spPr bwMode="auto">
          <a:xfrm>
            <a:off x="8351839" y="3245644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6" name="Rectangle 188"/>
          <p:cNvSpPr>
            <a:spLocks noChangeArrowheads="1"/>
          </p:cNvSpPr>
          <p:nvPr/>
        </p:nvSpPr>
        <p:spPr bwMode="auto">
          <a:xfrm>
            <a:off x="7812089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7" name="Rectangle 189"/>
          <p:cNvSpPr>
            <a:spLocks noChangeArrowheads="1"/>
          </p:cNvSpPr>
          <p:nvPr/>
        </p:nvSpPr>
        <p:spPr bwMode="auto">
          <a:xfrm>
            <a:off x="7993064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8" name="Rectangle 190"/>
          <p:cNvSpPr>
            <a:spLocks noChangeArrowheads="1"/>
          </p:cNvSpPr>
          <p:nvPr/>
        </p:nvSpPr>
        <p:spPr bwMode="auto">
          <a:xfrm>
            <a:off x="8170863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59" name="Rectangle 191"/>
          <p:cNvSpPr>
            <a:spLocks noChangeArrowheads="1"/>
          </p:cNvSpPr>
          <p:nvPr/>
        </p:nvSpPr>
        <p:spPr bwMode="auto">
          <a:xfrm>
            <a:off x="8351839" y="3381375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0" name="Rectangle 192"/>
          <p:cNvSpPr>
            <a:spLocks noChangeArrowheads="1"/>
          </p:cNvSpPr>
          <p:nvPr/>
        </p:nvSpPr>
        <p:spPr bwMode="auto">
          <a:xfrm>
            <a:off x="7812089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1" name="Rectangle 193"/>
          <p:cNvSpPr>
            <a:spLocks noChangeArrowheads="1"/>
          </p:cNvSpPr>
          <p:nvPr/>
        </p:nvSpPr>
        <p:spPr bwMode="auto">
          <a:xfrm>
            <a:off x="7993064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2" name="Rectangle 194"/>
          <p:cNvSpPr>
            <a:spLocks noChangeArrowheads="1"/>
          </p:cNvSpPr>
          <p:nvPr/>
        </p:nvSpPr>
        <p:spPr bwMode="auto">
          <a:xfrm>
            <a:off x="8170863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3" name="Rectangle 195"/>
          <p:cNvSpPr>
            <a:spLocks noChangeArrowheads="1"/>
          </p:cNvSpPr>
          <p:nvPr/>
        </p:nvSpPr>
        <p:spPr bwMode="auto">
          <a:xfrm>
            <a:off x="8351839" y="3515917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4" name="Rectangle 196"/>
          <p:cNvSpPr>
            <a:spLocks noChangeArrowheads="1"/>
          </p:cNvSpPr>
          <p:nvPr/>
        </p:nvSpPr>
        <p:spPr bwMode="auto">
          <a:xfrm>
            <a:off x="7091364" y="3651648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5" name="Rectangle 197"/>
          <p:cNvSpPr>
            <a:spLocks noChangeArrowheads="1"/>
          </p:cNvSpPr>
          <p:nvPr/>
        </p:nvSpPr>
        <p:spPr bwMode="auto">
          <a:xfrm>
            <a:off x="7272339" y="3651648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6" name="Rectangle 198"/>
          <p:cNvSpPr>
            <a:spLocks noChangeArrowheads="1"/>
          </p:cNvSpPr>
          <p:nvPr/>
        </p:nvSpPr>
        <p:spPr bwMode="auto">
          <a:xfrm>
            <a:off x="7450138" y="3651648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7" name="Rectangle 199"/>
          <p:cNvSpPr>
            <a:spLocks noChangeArrowheads="1"/>
          </p:cNvSpPr>
          <p:nvPr/>
        </p:nvSpPr>
        <p:spPr bwMode="auto">
          <a:xfrm>
            <a:off x="7631114" y="3651648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8" name="Rectangle 200"/>
          <p:cNvSpPr>
            <a:spLocks noChangeArrowheads="1"/>
          </p:cNvSpPr>
          <p:nvPr/>
        </p:nvSpPr>
        <p:spPr bwMode="auto">
          <a:xfrm>
            <a:off x="7091364" y="378618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69" name="Rectangle 201"/>
          <p:cNvSpPr>
            <a:spLocks noChangeArrowheads="1"/>
          </p:cNvSpPr>
          <p:nvPr/>
        </p:nvSpPr>
        <p:spPr bwMode="auto">
          <a:xfrm>
            <a:off x="7272339" y="378618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0" name="Rectangle 202"/>
          <p:cNvSpPr>
            <a:spLocks noChangeArrowheads="1"/>
          </p:cNvSpPr>
          <p:nvPr/>
        </p:nvSpPr>
        <p:spPr bwMode="auto">
          <a:xfrm>
            <a:off x="7450138" y="378618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1" name="Rectangle 203"/>
          <p:cNvSpPr>
            <a:spLocks noChangeArrowheads="1"/>
          </p:cNvSpPr>
          <p:nvPr/>
        </p:nvSpPr>
        <p:spPr bwMode="auto">
          <a:xfrm>
            <a:off x="7631114" y="3786188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2" name="Rectangle 204"/>
          <p:cNvSpPr>
            <a:spLocks noChangeArrowheads="1"/>
          </p:cNvSpPr>
          <p:nvPr/>
        </p:nvSpPr>
        <p:spPr bwMode="auto">
          <a:xfrm>
            <a:off x="7091364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3" name="Rectangle 205"/>
          <p:cNvSpPr>
            <a:spLocks noChangeArrowheads="1"/>
          </p:cNvSpPr>
          <p:nvPr/>
        </p:nvSpPr>
        <p:spPr bwMode="auto">
          <a:xfrm>
            <a:off x="7272339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4" name="Rectangle 206"/>
          <p:cNvSpPr>
            <a:spLocks noChangeArrowheads="1"/>
          </p:cNvSpPr>
          <p:nvPr/>
        </p:nvSpPr>
        <p:spPr bwMode="auto">
          <a:xfrm>
            <a:off x="7450138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5" name="Rectangle 207"/>
          <p:cNvSpPr>
            <a:spLocks noChangeArrowheads="1"/>
          </p:cNvSpPr>
          <p:nvPr/>
        </p:nvSpPr>
        <p:spPr bwMode="auto">
          <a:xfrm>
            <a:off x="7631114" y="392191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6" name="Rectangle 208"/>
          <p:cNvSpPr>
            <a:spLocks noChangeArrowheads="1"/>
          </p:cNvSpPr>
          <p:nvPr/>
        </p:nvSpPr>
        <p:spPr bwMode="auto">
          <a:xfrm>
            <a:off x="7091364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7" name="Rectangle 209"/>
          <p:cNvSpPr>
            <a:spLocks noChangeArrowheads="1"/>
          </p:cNvSpPr>
          <p:nvPr/>
        </p:nvSpPr>
        <p:spPr bwMode="auto">
          <a:xfrm>
            <a:off x="7272339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8" name="Rectangle 210"/>
          <p:cNvSpPr>
            <a:spLocks noChangeArrowheads="1"/>
          </p:cNvSpPr>
          <p:nvPr/>
        </p:nvSpPr>
        <p:spPr bwMode="auto">
          <a:xfrm>
            <a:off x="7450138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79" name="Rectangle 211"/>
          <p:cNvSpPr>
            <a:spLocks noChangeArrowheads="1"/>
          </p:cNvSpPr>
          <p:nvPr/>
        </p:nvSpPr>
        <p:spPr bwMode="auto">
          <a:xfrm>
            <a:off x="7631114" y="405646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0" name="Rectangle 212"/>
          <p:cNvSpPr>
            <a:spLocks noChangeArrowheads="1"/>
          </p:cNvSpPr>
          <p:nvPr/>
        </p:nvSpPr>
        <p:spPr bwMode="auto">
          <a:xfrm>
            <a:off x="7812089" y="365402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1" name="Rectangle 213"/>
          <p:cNvSpPr>
            <a:spLocks noChangeArrowheads="1"/>
          </p:cNvSpPr>
          <p:nvPr/>
        </p:nvSpPr>
        <p:spPr bwMode="auto">
          <a:xfrm>
            <a:off x="7993064" y="365402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2" name="Rectangle 214"/>
          <p:cNvSpPr>
            <a:spLocks noChangeArrowheads="1"/>
          </p:cNvSpPr>
          <p:nvPr/>
        </p:nvSpPr>
        <p:spPr bwMode="auto">
          <a:xfrm>
            <a:off x="8170863" y="365402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3" name="Rectangle 215"/>
          <p:cNvSpPr>
            <a:spLocks noChangeArrowheads="1"/>
          </p:cNvSpPr>
          <p:nvPr/>
        </p:nvSpPr>
        <p:spPr bwMode="auto">
          <a:xfrm>
            <a:off x="8351839" y="3654029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4" name="Rectangle 216"/>
          <p:cNvSpPr>
            <a:spLocks noChangeArrowheads="1"/>
          </p:cNvSpPr>
          <p:nvPr/>
        </p:nvSpPr>
        <p:spPr bwMode="auto">
          <a:xfrm>
            <a:off x="7812089" y="378856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5" name="Rectangle 217"/>
          <p:cNvSpPr>
            <a:spLocks noChangeArrowheads="1"/>
          </p:cNvSpPr>
          <p:nvPr/>
        </p:nvSpPr>
        <p:spPr bwMode="auto">
          <a:xfrm>
            <a:off x="7993064" y="378856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6" name="Rectangle 218"/>
          <p:cNvSpPr>
            <a:spLocks noChangeArrowheads="1"/>
          </p:cNvSpPr>
          <p:nvPr/>
        </p:nvSpPr>
        <p:spPr bwMode="auto">
          <a:xfrm>
            <a:off x="8170863" y="378856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7" name="Rectangle 219"/>
          <p:cNvSpPr>
            <a:spLocks noChangeArrowheads="1"/>
          </p:cNvSpPr>
          <p:nvPr/>
        </p:nvSpPr>
        <p:spPr bwMode="auto">
          <a:xfrm>
            <a:off x="8351839" y="3788569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8" name="Rectangle 220"/>
          <p:cNvSpPr>
            <a:spLocks noChangeArrowheads="1"/>
          </p:cNvSpPr>
          <p:nvPr/>
        </p:nvSpPr>
        <p:spPr bwMode="auto">
          <a:xfrm>
            <a:off x="7812089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89" name="Rectangle 221"/>
          <p:cNvSpPr>
            <a:spLocks noChangeArrowheads="1"/>
          </p:cNvSpPr>
          <p:nvPr/>
        </p:nvSpPr>
        <p:spPr bwMode="auto">
          <a:xfrm>
            <a:off x="7993064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0" name="Rectangle 222"/>
          <p:cNvSpPr>
            <a:spLocks noChangeArrowheads="1"/>
          </p:cNvSpPr>
          <p:nvPr/>
        </p:nvSpPr>
        <p:spPr bwMode="auto">
          <a:xfrm>
            <a:off x="8170863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1" name="Rectangle 223"/>
          <p:cNvSpPr>
            <a:spLocks noChangeArrowheads="1"/>
          </p:cNvSpPr>
          <p:nvPr/>
        </p:nvSpPr>
        <p:spPr bwMode="auto">
          <a:xfrm>
            <a:off x="8351839" y="3923110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2" name="Rectangle 224"/>
          <p:cNvSpPr>
            <a:spLocks noChangeArrowheads="1"/>
          </p:cNvSpPr>
          <p:nvPr/>
        </p:nvSpPr>
        <p:spPr bwMode="auto">
          <a:xfrm>
            <a:off x="7812089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3" name="Rectangle 225"/>
          <p:cNvSpPr>
            <a:spLocks noChangeArrowheads="1"/>
          </p:cNvSpPr>
          <p:nvPr/>
        </p:nvSpPr>
        <p:spPr bwMode="auto">
          <a:xfrm>
            <a:off x="7993064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4" name="Rectangle 226"/>
          <p:cNvSpPr>
            <a:spLocks noChangeArrowheads="1"/>
          </p:cNvSpPr>
          <p:nvPr/>
        </p:nvSpPr>
        <p:spPr bwMode="auto">
          <a:xfrm>
            <a:off x="8170863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5" name="Rectangle 227"/>
          <p:cNvSpPr>
            <a:spLocks noChangeArrowheads="1"/>
          </p:cNvSpPr>
          <p:nvPr/>
        </p:nvSpPr>
        <p:spPr bwMode="auto">
          <a:xfrm>
            <a:off x="8351839" y="405765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6" name="Rectangle 228"/>
          <p:cNvSpPr>
            <a:spLocks noChangeArrowheads="1"/>
          </p:cNvSpPr>
          <p:nvPr/>
        </p:nvSpPr>
        <p:spPr bwMode="auto">
          <a:xfrm>
            <a:off x="7091364" y="419100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7" name="Rectangle 229"/>
          <p:cNvSpPr>
            <a:spLocks noChangeArrowheads="1"/>
          </p:cNvSpPr>
          <p:nvPr/>
        </p:nvSpPr>
        <p:spPr bwMode="auto">
          <a:xfrm>
            <a:off x="7272339" y="419100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8" name="Rectangle 230"/>
          <p:cNvSpPr>
            <a:spLocks noChangeArrowheads="1"/>
          </p:cNvSpPr>
          <p:nvPr/>
        </p:nvSpPr>
        <p:spPr bwMode="auto">
          <a:xfrm>
            <a:off x="7450138" y="419100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99" name="Rectangle 231"/>
          <p:cNvSpPr>
            <a:spLocks noChangeArrowheads="1"/>
          </p:cNvSpPr>
          <p:nvPr/>
        </p:nvSpPr>
        <p:spPr bwMode="auto">
          <a:xfrm>
            <a:off x="7631114" y="4191000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0" name="Rectangle 232"/>
          <p:cNvSpPr>
            <a:spLocks noChangeArrowheads="1"/>
          </p:cNvSpPr>
          <p:nvPr/>
        </p:nvSpPr>
        <p:spPr bwMode="auto">
          <a:xfrm>
            <a:off x="7091364" y="43255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1" name="Rectangle 233"/>
          <p:cNvSpPr>
            <a:spLocks noChangeArrowheads="1"/>
          </p:cNvSpPr>
          <p:nvPr/>
        </p:nvSpPr>
        <p:spPr bwMode="auto">
          <a:xfrm>
            <a:off x="7272339" y="43255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2" name="Rectangle 234"/>
          <p:cNvSpPr>
            <a:spLocks noChangeArrowheads="1"/>
          </p:cNvSpPr>
          <p:nvPr/>
        </p:nvSpPr>
        <p:spPr bwMode="auto">
          <a:xfrm>
            <a:off x="7450138" y="43255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3" name="Rectangle 235"/>
          <p:cNvSpPr>
            <a:spLocks noChangeArrowheads="1"/>
          </p:cNvSpPr>
          <p:nvPr/>
        </p:nvSpPr>
        <p:spPr bwMode="auto">
          <a:xfrm>
            <a:off x="7631114" y="432554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4" name="Rectangle 236"/>
          <p:cNvSpPr>
            <a:spLocks noChangeArrowheads="1"/>
          </p:cNvSpPr>
          <p:nvPr/>
        </p:nvSpPr>
        <p:spPr bwMode="auto">
          <a:xfrm>
            <a:off x="7091364" y="446127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5" name="Rectangle 237"/>
          <p:cNvSpPr>
            <a:spLocks noChangeArrowheads="1"/>
          </p:cNvSpPr>
          <p:nvPr/>
        </p:nvSpPr>
        <p:spPr bwMode="auto">
          <a:xfrm>
            <a:off x="7272339" y="446127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6" name="Rectangle 238"/>
          <p:cNvSpPr>
            <a:spLocks noChangeArrowheads="1"/>
          </p:cNvSpPr>
          <p:nvPr/>
        </p:nvSpPr>
        <p:spPr bwMode="auto">
          <a:xfrm>
            <a:off x="7450138" y="446127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7" name="Rectangle 239"/>
          <p:cNvSpPr>
            <a:spLocks noChangeArrowheads="1"/>
          </p:cNvSpPr>
          <p:nvPr/>
        </p:nvSpPr>
        <p:spPr bwMode="auto">
          <a:xfrm>
            <a:off x="7631114" y="4461273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8" name="Rectangle 240"/>
          <p:cNvSpPr>
            <a:spLocks noChangeArrowheads="1"/>
          </p:cNvSpPr>
          <p:nvPr/>
        </p:nvSpPr>
        <p:spPr bwMode="auto">
          <a:xfrm>
            <a:off x="7091364" y="459581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09" name="Rectangle 241"/>
          <p:cNvSpPr>
            <a:spLocks noChangeArrowheads="1"/>
          </p:cNvSpPr>
          <p:nvPr/>
        </p:nvSpPr>
        <p:spPr bwMode="auto">
          <a:xfrm>
            <a:off x="7272339" y="459581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0" name="Rectangle 242"/>
          <p:cNvSpPr>
            <a:spLocks noChangeArrowheads="1"/>
          </p:cNvSpPr>
          <p:nvPr/>
        </p:nvSpPr>
        <p:spPr bwMode="auto">
          <a:xfrm>
            <a:off x="7450138" y="459581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1" name="Rectangle 243"/>
          <p:cNvSpPr>
            <a:spLocks noChangeArrowheads="1"/>
          </p:cNvSpPr>
          <p:nvPr/>
        </p:nvSpPr>
        <p:spPr bwMode="auto">
          <a:xfrm>
            <a:off x="7631114" y="459581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2" name="Rectangle 244"/>
          <p:cNvSpPr>
            <a:spLocks noChangeArrowheads="1"/>
          </p:cNvSpPr>
          <p:nvPr/>
        </p:nvSpPr>
        <p:spPr bwMode="auto">
          <a:xfrm>
            <a:off x="7812089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3" name="Rectangle 245"/>
          <p:cNvSpPr>
            <a:spLocks noChangeArrowheads="1"/>
          </p:cNvSpPr>
          <p:nvPr/>
        </p:nvSpPr>
        <p:spPr bwMode="auto">
          <a:xfrm>
            <a:off x="7993064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4" name="Rectangle 246"/>
          <p:cNvSpPr>
            <a:spLocks noChangeArrowheads="1"/>
          </p:cNvSpPr>
          <p:nvPr/>
        </p:nvSpPr>
        <p:spPr bwMode="auto">
          <a:xfrm>
            <a:off x="8170863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5" name="Rectangle 247"/>
          <p:cNvSpPr>
            <a:spLocks noChangeArrowheads="1"/>
          </p:cNvSpPr>
          <p:nvPr/>
        </p:nvSpPr>
        <p:spPr bwMode="auto">
          <a:xfrm>
            <a:off x="8351839" y="4192192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6" name="Rectangle 248"/>
          <p:cNvSpPr>
            <a:spLocks noChangeArrowheads="1"/>
          </p:cNvSpPr>
          <p:nvPr/>
        </p:nvSpPr>
        <p:spPr bwMode="auto">
          <a:xfrm>
            <a:off x="7812089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7" name="Rectangle 249"/>
          <p:cNvSpPr>
            <a:spLocks noChangeArrowheads="1"/>
          </p:cNvSpPr>
          <p:nvPr/>
        </p:nvSpPr>
        <p:spPr bwMode="auto">
          <a:xfrm>
            <a:off x="7993064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8" name="Rectangle 250"/>
          <p:cNvSpPr>
            <a:spLocks noChangeArrowheads="1"/>
          </p:cNvSpPr>
          <p:nvPr/>
        </p:nvSpPr>
        <p:spPr bwMode="auto">
          <a:xfrm>
            <a:off x="8170863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19" name="Rectangle 251"/>
          <p:cNvSpPr>
            <a:spLocks noChangeArrowheads="1"/>
          </p:cNvSpPr>
          <p:nvPr/>
        </p:nvSpPr>
        <p:spPr bwMode="auto">
          <a:xfrm>
            <a:off x="8351839" y="4326731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0" name="Rectangle 252"/>
          <p:cNvSpPr>
            <a:spLocks noChangeArrowheads="1"/>
          </p:cNvSpPr>
          <p:nvPr/>
        </p:nvSpPr>
        <p:spPr bwMode="auto">
          <a:xfrm>
            <a:off x="7812089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1" name="Rectangle 253"/>
          <p:cNvSpPr>
            <a:spLocks noChangeArrowheads="1"/>
          </p:cNvSpPr>
          <p:nvPr/>
        </p:nvSpPr>
        <p:spPr bwMode="auto">
          <a:xfrm>
            <a:off x="7993064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2" name="Rectangle 254"/>
          <p:cNvSpPr>
            <a:spLocks noChangeArrowheads="1"/>
          </p:cNvSpPr>
          <p:nvPr/>
        </p:nvSpPr>
        <p:spPr bwMode="auto">
          <a:xfrm>
            <a:off x="8170863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3" name="Rectangle 255"/>
          <p:cNvSpPr>
            <a:spLocks noChangeArrowheads="1"/>
          </p:cNvSpPr>
          <p:nvPr/>
        </p:nvSpPr>
        <p:spPr bwMode="auto">
          <a:xfrm>
            <a:off x="8351839" y="4462463"/>
            <a:ext cx="180975" cy="1345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4" name="Rectangle 256"/>
          <p:cNvSpPr>
            <a:spLocks noChangeArrowheads="1"/>
          </p:cNvSpPr>
          <p:nvPr/>
        </p:nvSpPr>
        <p:spPr bwMode="auto">
          <a:xfrm>
            <a:off x="7812089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5" name="Rectangle 257"/>
          <p:cNvSpPr>
            <a:spLocks noChangeArrowheads="1"/>
          </p:cNvSpPr>
          <p:nvPr/>
        </p:nvSpPr>
        <p:spPr bwMode="auto">
          <a:xfrm>
            <a:off x="7993064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6" name="Rectangle 258"/>
          <p:cNvSpPr>
            <a:spLocks noChangeArrowheads="1"/>
          </p:cNvSpPr>
          <p:nvPr/>
        </p:nvSpPr>
        <p:spPr bwMode="auto">
          <a:xfrm>
            <a:off x="8170863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7" name="Rectangle 259"/>
          <p:cNvSpPr>
            <a:spLocks noChangeArrowheads="1"/>
          </p:cNvSpPr>
          <p:nvPr/>
        </p:nvSpPr>
        <p:spPr bwMode="auto">
          <a:xfrm>
            <a:off x="8351839" y="4597004"/>
            <a:ext cx="180975" cy="1345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8" name="Oval 260"/>
          <p:cNvSpPr>
            <a:spLocks noChangeArrowheads="1"/>
          </p:cNvSpPr>
          <p:nvPr/>
        </p:nvSpPr>
        <p:spPr bwMode="auto">
          <a:xfrm>
            <a:off x="5327651" y="1600201"/>
            <a:ext cx="252413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29" name="Oval 261"/>
          <p:cNvSpPr>
            <a:spLocks noChangeArrowheads="1"/>
          </p:cNvSpPr>
          <p:nvPr/>
        </p:nvSpPr>
        <p:spPr bwMode="auto">
          <a:xfrm>
            <a:off x="5724526" y="1600201"/>
            <a:ext cx="252413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0" name="Oval 262"/>
          <p:cNvSpPr>
            <a:spLocks noChangeArrowheads="1"/>
          </p:cNvSpPr>
          <p:nvPr/>
        </p:nvSpPr>
        <p:spPr bwMode="auto">
          <a:xfrm>
            <a:off x="6046788" y="1600201"/>
            <a:ext cx="252412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1" name="Oval 263"/>
          <p:cNvSpPr>
            <a:spLocks noChangeArrowheads="1"/>
          </p:cNvSpPr>
          <p:nvPr/>
        </p:nvSpPr>
        <p:spPr bwMode="auto">
          <a:xfrm>
            <a:off x="6408738" y="1600201"/>
            <a:ext cx="252412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2" name="Oval 264"/>
          <p:cNvSpPr>
            <a:spLocks noChangeArrowheads="1"/>
          </p:cNvSpPr>
          <p:nvPr/>
        </p:nvSpPr>
        <p:spPr bwMode="auto">
          <a:xfrm>
            <a:off x="6731001" y="1600201"/>
            <a:ext cx="252413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3" name="Oval 265"/>
          <p:cNvSpPr>
            <a:spLocks noChangeArrowheads="1"/>
          </p:cNvSpPr>
          <p:nvPr/>
        </p:nvSpPr>
        <p:spPr bwMode="auto">
          <a:xfrm>
            <a:off x="7127876" y="1600201"/>
            <a:ext cx="252413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4" name="Oval 266"/>
          <p:cNvSpPr>
            <a:spLocks noChangeArrowheads="1"/>
          </p:cNvSpPr>
          <p:nvPr/>
        </p:nvSpPr>
        <p:spPr bwMode="auto">
          <a:xfrm>
            <a:off x="7450138" y="1600201"/>
            <a:ext cx="252412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5" name="Oval 267"/>
          <p:cNvSpPr>
            <a:spLocks noChangeArrowheads="1"/>
          </p:cNvSpPr>
          <p:nvPr/>
        </p:nvSpPr>
        <p:spPr bwMode="auto">
          <a:xfrm>
            <a:off x="7812088" y="1600201"/>
            <a:ext cx="252412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6" name="Oval 268"/>
          <p:cNvSpPr>
            <a:spLocks noChangeArrowheads="1"/>
          </p:cNvSpPr>
          <p:nvPr/>
        </p:nvSpPr>
        <p:spPr bwMode="auto">
          <a:xfrm>
            <a:off x="8134351" y="1600201"/>
            <a:ext cx="252413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7" name="Oval 269"/>
          <p:cNvSpPr>
            <a:spLocks noChangeArrowheads="1"/>
          </p:cNvSpPr>
          <p:nvPr/>
        </p:nvSpPr>
        <p:spPr bwMode="auto">
          <a:xfrm>
            <a:off x="8496301" y="1600201"/>
            <a:ext cx="252413" cy="2690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38" name="Text Box 270"/>
          <p:cNvSpPr txBox="1">
            <a:spLocks noChangeArrowheads="1"/>
          </p:cNvSpPr>
          <p:nvPr/>
        </p:nvSpPr>
        <p:spPr bwMode="auto">
          <a:xfrm>
            <a:off x="5292725" y="1523568"/>
            <a:ext cx="3600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0   1   2   3   4   5   6   7   8   9</a:t>
            </a:r>
          </a:p>
        </p:txBody>
      </p:sp>
      <p:sp>
        <p:nvSpPr>
          <p:cNvPr id="161039" name="Line 271"/>
          <p:cNvSpPr>
            <a:spLocks noChangeShapeType="1"/>
          </p:cNvSpPr>
          <p:nvPr/>
        </p:nvSpPr>
        <p:spPr bwMode="auto">
          <a:xfrm flipV="1">
            <a:off x="8459788" y="1896666"/>
            <a:ext cx="144462" cy="10798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040" name="Line 272"/>
          <p:cNvSpPr>
            <a:spLocks noChangeShapeType="1"/>
          </p:cNvSpPr>
          <p:nvPr/>
        </p:nvSpPr>
        <p:spPr bwMode="auto">
          <a:xfrm flipH="1" flipV="1">
            <a:off x="8280400" y="1896666"/>
            <a:ext cx="107950" cy="10798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041" name="Line 273"/>
          <p:cNvSpPr>
            <a:spLocks noChangeShapeType="1"/>
          </p:cNvSpPr>
          <p:nvPr/>
        </p:nvSpPr>
        <p:spPr bwMode="auto">
          <a:xfrm flipH="1" flipV="1">
            <a:off x="6588126" y="1869281"/>
            <a:ext cx="1800225" cy="113466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042" name="Line 274"/>
          <p:cNvSpPr>
            <a:spLocks noChangeShapeType="1"/>
          </p:cNvSpPr>
          <p:nvPr/>
        </p:nvSpPr>
        <p:spPr bwMode="auto">
          <a:xfrm flipH="1" flipV="1">
            <a:off x="6227764" y="1869282"/>
            <a:ext cx="2160587" cy="11882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043" name="Line 275"/>
          <p:cNvSpPr>
            <a:spLocks noChangeShapeType="1"/>
          </p:cNvSpPr>
          <p:nvPr/>
        </p:nvSpPr>
        <p:spPr bwMode="auto">
          <a:xfrm flipH="1" flipV="1">
            <a:off x="5543550" y="1869281"/>
            <a:ext cx="2844800" cy="12156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-67866"/>
            <a:ext cx="8229600" cy="857251"/>
          </a:xfrm>
        </p:spPr>
        <p:txBody>
          <a:bodyPr/>
          <a:lstStyle/>
          <a:p>
            <a:r>
              <a:rPr lang="en-US" sz="2800" dirty="0"/>
              <a:t>How to </a:t>
            </a:r>
            <a:r>
              <a:rPr lang="en-US" sz="2800" dirty="0" smtClean="0"/>
              <a:t>display </a:t>
            </a:r>
            <a:r>
              <a:rPr lang="en-US" sz="2800" dirty="0"/>
              <a:t>the weights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467544" y="3435846"/>
            <a:ext cx="871296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Give each output unit its own “map” of the input image and display the weight coming from each pixel in the location of that pixel in the map.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smtClean="0"/>
              <a:t>Use a black or white blob with the area representing the magnitude of the weight and the color representing the sign.</a:t>
            </a:r>
          </a:p>
        </p:txBody>
      </p:sp>
      <p:pic>
        <p:nvPicPr>
          <p:cNvPr id="161796" name="Picture 4" descr="recon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5292378" y="2499742"/>
            <a:ext cx="1439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</a:t>
            </a:r>
            <a:r>
              <a:rPr lang="en-US" sz="2000" dirty="0" smtClean="0">
                <a:solidFill>
                  <a:srgbClr val="3333CC"/>
                </a:solidFill>
              </a:rPr>
              <a:t>input image</a:t>
            </a:r>
            <a:endParaRPr lang="en-US" sz="2000" dirty="0">
              <a:solidFill>
                <a:srgbClr val="3333CC"/>
              </a:solidFill>
            </a:endParaRPr>
          </a:p>
        </p:txBody>
      </p:sp>
      <p:pic>
        <p:nvPicPr>
          <p:cNvPr id="161798" name="Picture 6" descr="outw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68004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9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9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1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2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3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4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5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8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5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7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8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9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-67866"/>
            <a:ext cx="8229600" cy="857251"/>
          </a:xfrm>
        </p:spPr>
        <p:txBody>
          <a:bodyPr/>
          <a:lstStyle/>
          <a:p>
            <a:r>
              <a:rPr lang="en-US" sz="2800" dirty="0"/>
              <a:t>How to learn the weights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55650" y="3435846"/>
            <a:ext cx="76327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Show the network an image and </a:t>
            </a:r>
            <a:r>
              <a:rPr lang="en-US" sz="1800" dirty="0">
                <a:solidFill>
                  <a:srgbClr val="009900"/>
                </a:solidFill>
              </a:rPr>
              <a:t>increment</a:t>
            </a:r>
            <a:r>
              <a:rPr lang="en-US" sz="1800" dirty="0"/>
              <a:t> the weights from active pixels to the correct class.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Then </a:t>
            </a:r>
            <a:r>
              <a:rPr lang="en-US" sz="1800" dirty="0">
                <a:solidFill>
                  <a:srgbClr val="FF0000"/>
                </a:solidFill>
              </a:rPr>
              <a:t>decrement</a:t>
            </a:r>
            <a:r>
              <a:rPr lang="en-US" sz="1800" dirty="0"/>
              <a:t> the weights from active pixels to whatever class the network guesses.</a:t>
            </a:r>
          </a:p>
        </p:txBody>
      </p:sp>
      <p:pic>
        <p:nvPicPr>
          <p:cNvPr id="161796" name="Picture 4" descr="recon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5220370" y="2643758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The image</a:t>
            </a:r>
          </a:p>
        </p:txBody>
      </p:sp>
      <p:pic>
        <p:nvPicPr>
          <p:cNvPr id="161798" name="Picture 6" descr="outw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68004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9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9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1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2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3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4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5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8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5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7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8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9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7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out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177529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21" name="Picture 5" descr="recon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852863" y="3300413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The image</a:t>
            </a: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0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1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5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6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7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8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0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2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8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0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3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 descr="out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177529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5" name="Picture 5" descr="recon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3852863" y="3300413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The image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7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9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0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1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2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3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4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5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6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3868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9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0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1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2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3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4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5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6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7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outw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177529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69" name="Picture 5" descr="recon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3852863" y="3300413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The image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1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3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4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5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6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7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8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9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0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7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outw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177529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3" name="Picture 5" descr="recon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3852863" y="3300413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The image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5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1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0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1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2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5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outw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177529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17" name="Picture 5" descr="recon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852863" y="3300413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The image</a:t>
            </a:r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5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9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0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1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2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3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4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5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6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7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8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6940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1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2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3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4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5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6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7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8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49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outw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177529"/>
            <a:ext cx="7981950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58775" y="-67866"/>
            <a:ext cx="8229600" cy="857251"/>
          </a:xfrm>
        </p:spPr>
        <p:txBody>
          <a:bodyPr/>
          <a:lstStyle/>
          <a:p>
            <a:r>
              <a:rPr lang="en-US" sz="3200"/>
              <a:t>The learned weights</a:t>
            </a:r>
          </a:p>
        </p:txBody>
      </p:sp>
      <p:pic>
        <p:nvPicPr>
          <p:cNvPr id="167941" name="Picture 5" descr="recon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1" y="2497931"/>
            <a:ext cx="1439863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852863" y="3300413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The image</a:t>
            </a:r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V="1">
            <a:off x="5076826" y="2085976"/>
            <a:ext cx="298767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V="1">
            <a:off x="4643439" y="2031206"/>
            <a:ext cx="288925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 flipH="1" flipV="1">
            <a:off x="4248151" y="2058592"/>
            <a:ext cx="252413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 flipV="1">
            <a:off x="4751388" y="2058592"/>
            <a:ext cx="1008062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V="1">
            <a:off x="4824413" y="2058591"/>
            <a:ext cx="1655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 flipV="1">
            <a:off x="4967289" y="2058592"/>
            <a:ext cx="2376487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H="1" flipV="1">
            <a:off x="1042988" y="2085976"/>
            <a:ext cx="2989262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H="1" flipV="1">
            <a:off x="1908176" y="2085976"/>
            <a:ext cx="2232025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flipH="1" flipV="1">
            <a:off x="2663825" y="2058592"/>
            <a:ext cx="1620838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 flipH="1" flipV="1">
            <a:off x="3384550" y="2058592"/>
            <a:ext cx="971550" cy="459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3" name="Oval 17"/>
          <p:cNvSpPr>
            <a:spLocks noChangeArrowheads="1"/>
          </p:cNvSpPr>
          <p:nvPr/>
        </p:nvSpPr>
        <p:spPr bwMode="auto">
          <a:xfrm>
            <a:off x="7556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4" name="Oval 18"/>
          <p:cNvSpPr>
            <a:spLocks noChangeArrowheads="1"/>
          </p:cNvSpPr>
          <p:nvPr/>
        </p:nvSpPr>
        <p:spPr bwMode="auto">
          <a:xfrm>
            <a:off x="1511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5" name="Oval 19"/>
          <p:cNvSpPr>
            <a:spLocks noChangeArrowheads="1"/>
          </p:cNvSpPr>
          <p:nvPr/>
        </p:nvSpPr>
        <p:spPr bwMode="auto">
          <a:xfrm>
            <a:off x="233997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6" name="Oval 20"/>
          <p:cNvSpPr>
            <a:spLocks noChangeArrowheads="1"/>
          </p:cNvSpPr>
          <p:nvPr/>
        </p:nvSpPr>
        <p:spPr bwMode="auto">
          <a:xfrm>
            <a:off x="3095625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7" name="Oval 21"/>
          <p:cNvSpPr>
            <a:spLocks noChangeArrowheads="1"/>
          </p:cNvSpPr>
          <p:nvPr/>
        </p:nvSpPr>
        <p:spPr bwMode="auto">
          <a:xfrm>
            <a:off x="392430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8" name="Oval 22"/>
          <p:cNvSpPr>
            <a:spLocks noChangeArrowheads="1"/>
          </p:cNvSpPr>
          <p:nvPr/>
        </p:nvSpPr>
        <p:spPr bwMode="auto">
          <a:xfrm>
            <a:off x="4679950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9" name="Oval 23"/>
          <p:cNvSpPr>
            <a:spLocks noChangeArrowheads="1"/>
          </p:cNvSpPr>
          <p:nvPr/>
        </p:nvSpPr>
        <p:spPr bwMode="auto">
          <a:xfrm>
            <a:off x="55451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0" name="Oval 24"/>
          <p:cNvSpPr>
            <a:spLocks noChangeArrowheads="1"/>
          </p:cNvSpPr>
          <p:nvPr/>
        </p:nvSpPr>
        <p:spPr bwMode="auto">
          <a:xfrm>
            <a:off x="63007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1" name="Oval 25"/>
          <p:cNvSpPr>
            <a:spLocks noChangeArrowheads="1"/>
          </p:cNvSpPr>
          <p:nvPr/>
        </p:nvSpPr>
        <p:spPr bwMode="auto">
          <a:xfrm>
            <a:off x="716438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2" name="Oval 26"/>
          <p:cNvSpPr>
            <a:spLocks noChangeArrowheads="1"/>
          </p:cNvSpPr>
          <p:nvPr/>
        </p:nvSpPr>
        <p:spPr bwMode="auto">
          <a:xfrm>
            <a:off x="7920038" y="762000"/>
            <a:ext cx="431800" cy="3250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576264" y="627534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400" dirty="0"/>
              <a:t>1       2        3       4        5       6        7       8        9       0</a:t>
            </a:r>
          </a:p>
        </p:txBody>
      </p:sp>
      <p:sp>
        <p:nvSpPr>
          <p:cNvPr id="167964" name="Line 28"/>
          <p:cNvSpPr>
            <a:spLocks noChangeShapeType="1"/>
          </p:cNvSpPr>
          <p:nvPr/>
        </p:nvSpPr>
        <p:spPr bwMode="auto">
          <a:xfrm flipV="1">
            <a:off x="9715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5" name="Line 29"/>
          <p:cNvSpPr>
            <a:spLocks noChangeShapeType="1"/>
          </p:cNvSpPr>
          <p:nvPr/>
        </p:nvSpPr>
        <p:spPr bwMode="auto">
          <a:xfrm flipV="1">
            <a:off x="17272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 flipV="1">
            <a:off x="255587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 flipV="1">
            <a:off x="3311525" y="1087041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8" name="Line 32"/>
          <p:cNvSpPr>
            <a:spLocks noChangeShapeType="1"/>
          </p:cNvSpPr>
          <p:nvPr/>
        </p:nvSpPr>
        <p:spPr bwMode="auto">
          <a:xfrm flipV="1">
            <a:off x="41767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9" name="Line 33"/>
          <p:cNvSpPr>
            <a:spLocks noChangeShapeType="1"/>
          </p:cNvSpPr>
          <p:nvPr/>
        </p:nvSpPr>
        <p:spPr bwMode="auto">
          <a:xfrm flipV="1">
            <a:off x="49323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 flipV="1">
            <a:off x="579596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1" name="Line 35"/>
          <p:cNvSpPr>
            <a:spLocks noChangeShapeType="1"/>
          </p:cNvSpPr>
          <p:nvPr/>
        </p:nvSpPr>
        <p:spPr bwMode="auto">
          <a:xfrm flipV="1">
            <a:off x="6551613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2" name="Line 36"/>
          <p:cNvSpPr>
            <a:spLocks noChangeShapeType="1"/>
          </p:cNvSpPr>
          <p:nvPr/>
        </p:nvSpPr>
        <p:spPr bwMode="auto">
          <a:xfrm flipV="1">
            <a:off x="741680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 flipV="1">
            <a:off x="8172450" y="1113235"/>
            <a:ext cx="0" cy="3512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4" name="Text Box 38"/>
          <p:cNvSpPr txBox="1">
            <a:spLocks noChangeArrowheads="1"/>
          </p:cNvSpPr>
          <p:nvPr/>
        </p:nvSpPr>
        <p:spPr bwMode="auto">
          <a:xfrm>
            <a:off x="611310" y="3806428"/>
            <a:ext cx="8425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 </a:t>
            </a:r>
            <a:r>
              <a:rPr lang="en-US" sz="2000" dirty="0" smtClean="0"/>
              <a:t>details </a:t>
            </a:r>
            <a:r>
              <a:rPr lang="en-US" sz="2000" dirty="0"/>
              <a:t>of the learning algorithm will be explained in future lectures.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sz="2800" dirty="0"/>
              <a:t>Some examples of tasks </a:t>
            </a:r>
            <a:r>
              <a:rPr lang="en-US" sz="2800" dirty="0" smtClean="0"/>
              <a:t>best </a:t>
            </a:r>
            <a:r>
              <a:rPr lang="en-US" sz="2800" dirty="0"/>
              <a:t>solved </a:t>
            </a:r>
            <a:r>
              <a:rPr lang="en-US" sz="2800" dirty="0" smtClean="0"/>
              <a:t>by learning</a:t>
            </a:r>
            <a:endParaRPr lang="en-US" sz="2800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987574"/>
            <a:ext cx="8229600" cy="3748088"/>
          </a:xfrm>
        </p:spPr>
        <p:txBody>
          <a:bodyPr/>
          <a:lstStyle/>
          <a:p>
            <a:r>
              <a:rPr lang="en-US" sz="2000" dirty="0"/>
              <a:t>Recognizing patterns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Objects in real scenes</a:t>
            </a:r>
            <a:endParaRPr lang="en-US" sz="1800" dirty="0"/>
          </a:p>
          <a:p>
            <a:pPr lvl="1"/>
            <a:r>
              <a:rPr lang="en-US" sz="1800" dirty="0"/>
              <a:t>Facial identities or facial </a:t>
            </a:r>
            <a:r>
              <a:rPr lang="en-US" sz="1800" dirty="0" smtClean="0"/>
              <a:t>expressions</a:t>
            </a:r>
            <a:endParaRPr lang="en-US" sz="1800" dirty="0"/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poken </a:t>
            </a:r>
            <a:r>
              <a:rPr lang="en-US" sz="1800" dirty="0"/>
              <a:t>words</a:t>
            </a:r>
          </a:p>
          <a:p>
            <a:r>
              <a:rPr lang="en-US" sz="2000" dirty="0"/>
              <a:t>Recognizing anomalies:</a:t>
            </a:r>
          </a:p>
          <a:p>
            <a:pPr lvl="1"/>
            <a:r>
              <a:rPr lang="en-US" sz="1800" dirty="0"/>
              <a:t>Unusual sequences of credit card transactions </a:t>
            </a:r>
          </a:p>
          <a:p>
            <a:pPr lvl="1"/>
            <a:r>
              <a:rPr lang="en-US" sz="1800" dirty="0"/>
              <a:t>Unusual patterns of sensor readings in a nuclear power plant</a:t>
            </a:r>
          </a:p>
          <a:p>
            <a:r>
              <a:rPr lang="en-US" sz="2000" dirty="0"/>
              <a:t>Prediction:</a:t>
            </a:r>
          </a:p>
          <a:p>
            <a:pPr lvl="1"/>
            <a:r>
              <a:rPr lang="en-US" sz="1800" dirty="0"/>
              <a:t>Future stock </a:t>
            </a:r>
            <a:r>
              <a:rPr lang="en-US" sz="1800" dirty="0" smtClean="0"/>
              <a:t>prices or </a:t>
            </a:r>
            <a:r>
              <a:rPr lang="en-US" sz="1800" dirty="0"/>
              <a:t>currency exchange </a:t>
            </a:r>
            <a:r>
              <a:rPr lang="en-US" sz="1800" dirty="0" smtClean="0"/>
              <a:t>rates</a:t>
            </a:r>
          </a:p>
          <a:p>
            <a:pPr lvl="1"/>
            <a:r>
              <a:rPr lang="en-US" sz="1800" dirty="0" smtClean="0"/>
              <a:t>Which movies will a person like?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the simple </a:t>
            </a:r>
            <a:r>
              <a:rPr lang="en-US" sz="2800" dirty="0" smtClean="0"/>
              <a:t>learning algorithm is insufficient</a:t>
            </a:r>
            <a:endParaRPr lang="en-US" sz="2800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1200151"/>
            <a:ext cx="7355160" cy="3394472"/>
          </a:xfrm>
        </p:spPr>
        <p:txBody>
          <a:bodyPr/>
          <a:lstStyle/>
          <a:p>
            <a:r>
              <a:rPr lang="en-US" sz="2000" dirty="0"/>
              <a:t>A two layer network with a single winner in the top layer is equivalent to having a rigid template for each shape.</a:t>
            </a:r>
          </a:p>
          <a:p>
            <a:pPr lvl="1"/>
            <a:r>
              <a:rPr lang="en-US" sz="2000" dirty="0"/>
              <a:t>The winner is the template that has the biggest overlap with the ink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The ways in which </a:t>
            </a:r>
            <a:r>
              <a:rPr lang="en-US" sz="2000" dirty="0" smtClean="0"/>
              <a:t>hand-written digits </a:t>
            </a:r>
            <a:r>
              <a:rPr lang="en-US" sz="2000" dirty="0"/>
              <a:t>vary are much too complicated to be captured by  simple template matches of whole shapes.</a:t>
            </a:r>
          </a:p>
          <a:p>
            <a:pPr lvl="1"/>
            <a:r>
              <a:rPr lang="en-US" sz="2000" dirty="0"/>
              <a:t>To capture all the allowable variations of a </a:t>
            </a:r>
            <a:r>
              <a:rPr lang="en-US" sz="2000" dirty="0" smtClean="0"/>
              <a:t>digit </a:t>
            </a:r>
            <a:r>
              <a:rPr lang="en-US" sz="2000" dirty="0"/>
              <a:t>we need to learn the features that it is composed of.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80" y="123478"/>
            <a:ext cx="8686800" cy="857250"/>
          </a:xfrm>
        </p:spPr>
        <p:txBody>
          <a:bodyPr/>
          <a:lstStyle/>
          <a:p>
            <a:r>
              <a:rPr lang="en-US" sz="2400" dirty="0"/>
              <a:t>Examples of handwritten digits that can be recognized correctly the first time they are seen </a:t>
            </a:r>
            <a:r>
              <a:rPr lang="en-US" sz="2400" dirty="0" smtClean="0"/>
              <a:t>       </a:t>
            </a:r>
            <a:endParaRPr lang="en-US" sz="2400" dirty="0">
              <a:solidFill>
                <a:srgbClr val="009900"/>
              </a:solidFill>
            </a:endParaRPr>
          </a:p>
        </p:txBody>
      </p:sp>
      <p:pic>
        <p:nvPicPr>
          <p:cNvPr id="173059" name="Picture 3" descr="close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17" y="1094678"/>
            <a:ext cx="5184055" cy="36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800572" y="1958773"/>
            <a:ext cx="3635524" cy="6203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5940152" y="1958773"/>
            <a:ext cx="576064" cy="6203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7183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1e </a:t>
            </a:r>
            <a:br>
              <a:rPr lang="en-US" sz="3200" dirty="0" smtClean="0"/>
            </a:br>
            <a:r>
              <a:rPr lang="en-US" sz="3200" dirty="0" smtClean="0"/>
              <a:t>Three types of learning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791837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91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</a:t>
            </a:r>
            <a:r>
              <a:rPr lang="en-US" sz="2800" dirty="0"/>
              <a:t>of learning task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27918"/>
            <a:ext cx="7344816" cy="3748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Supervised learning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Learn to predict </a:t>
            </a:r>
            <a:r>
              <a:rPr lang="en-US" sz="2000" dirty="0" smtClean="0"/>
              <a:t>an output </a:t>
            </a:r>
            <a:r>
              <a:rPr lang="en-US" sz="2000" dirty="0"/>
              <a:t>when given </a:t>
            </a:r>
            <a:r>
              <a:rPr lang="en-US" sz="2000" dirty="0" smtClean="0"/>
              <a:t>an input vector.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Reinforcement </a:t>
            </a:r>
            <a:r>
              <a:rPr lang="en-US" sz="2000" dirty="0"/>
              <a:t>learning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Learn </a:t>
            </a:r>
            <a:r>
              <a:rPr lang="en-US" sz="2000" dirty="0" smtClean="0"/>
              <a:t>to select an action </a:t>
            </a:r>
            <a:r>
              <a:rPr lang="en-US" sz="2000" dirty="0"/>
              <a:t>to maximize </a:t>
            </a:r>
            <a:r>
              <a:rPr lang="en-US" sz="2000" dirty="0" smtClean="0"/>
              <a:t>payoff.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Unsupervised </a:t>
            </a:r>
            <a:r>
              <a:rPr lang="en-US" sz="2000" dirty="0"/>
              <a:t>learning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Discover a good internal </a:t>
            </a:r>
            <a:r>
              <a:rPr lang="en-US" sz="2000" dirty="0"/>
              <a:t>representation of the </a:t>
            </a:r>
            <a:r>
              <a:rPr lang="en-US" sz="2000" dirty="0" smtClean="0"/>
              <a:t>input.</a:t>
            </a:r>
          </a:p>
        </p:txBody>
      </p:sp>
    </p:spTree>
    <p:extLst>
      <p:ext uri="{BB962C8B-B14F-4D97-AF65-F5344CB8AC3E}">
        <p14:creationId xmlns:p14="http://schemas.microsoft.com/office/powerpoint/2010/main" val="382766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29928"/>
            <a:ext cx="8244780" cy="39961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Each training case consists of an input vector x and a </a:t>
            </a:r>
            <a:r>
              <a:rPr lang="en-US" sz="2000" dirty="0" smtClean="0"/>
              <a:t>target </a:t>
            </a:r>
            <a:r>
              <a:rPr lang="en-US" sz="2000" dirty="0"/>
              <a:t>output t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3333CC"/>
                </a:solidFill>
              </a:rPr>
              <a:t>Regression</a:t>
            </a:r>
            <a:r>
              <a:rPr lang="en-US" sz="2000" dirty="0">
                <a:solidFill>
                  <a:srgbClr val="3333CC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smtClean="0"/>
              <a:t>The target </a:t>
            </a:r>
            <a:r>
              <a:rPr lang="en-US" sz="2000" dirty="0"/>
              <a:t>output is a real </a:t>
            </a:r>
            <a:r>
              <a:rPr lang="en-US" sz="2000" dirty="0" smtClean="0"/>
              <a:t>number or a whole vector of real numbers.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price of a stock in 6 months time.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temperature at noon tomorrow.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3333CC"/>
                </a:solidFill>
              </a:rPr>
              <a:t>Classification</a:t>
            </a:r>
            <a:r>
              <a:rPr lang="en-US" sz="2000" dirty="0">
                <a:solidFill>
                  <a:srgbClr val="3333CC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smtClean="0"/>
              <a:t>The target </a:t>
            </a:r>
            <a:r>
              <a:rPr lang="en-US" sz="2000" dirty="0"/>
              <a:t>output is a class </a:t>
            </a:r>
            <a:r>
              <a:rPr lang="en-US" sz="2000" dirty="0" smtClean="0"/>
              <a:t>label.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simplest </a:t>
            </a:r>
            <a:r>
              <a:rPr lang="en-US" sz="2000" dirty="0" smtClean="0"/>
              <a:t>case is a choice between 1 and 0.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We can also have multiple alternative labels.</a:t>
            </a:r>
            <a:endParaRPr lang="en-US" sz="2000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Two types of supervised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10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5566"/>
            <a:ext cx="8027988" cy="353734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start by choosing a </a:t>
            </a:r>
            <a:r>
              <a:rPr lang="en-US" sz="2000" dirty="0">
                <a:solidFill>
                  <a:srgbClr val="3333CC"/>
                </a:solidFill>
              </a:rPr>
              <a:t>model-</a:t>
            </a:r>
            <a:r>
              <a:rPr lang="en-US" sz="2000" dirty="0" smtClean="0">
                <a:solidFill>
                  <a:srgbClr val="3333CC"/>
                </a:solidFill>
              </a:rPr>
              <a:t>class:</a:t>
            </a:r>
            <a:endParaRPr lang="en-US" sz="2000" dirty="0">
              <a:solidFill>
                <a:srgbClr val="3333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A model-</a:t>
            </a:r>
            <a:r>
              <a:rPr lang="en-US" sz="2000" dirty="0" smtClean="0"/>
              <a:t>class, </a:t>
            </a:r>
            <a:r>
              <a:rPr lang="en-US" sz="2000" i="1" dirty="0" smtClean="0">
                <a:solidFill>
                  <a:schemeClr val="tx1"/>
                </a:solidFill>
                <a:cs typeface="Cambria Math"/>
              </a:rPr>
              <a:t>f</a:t>
            </a:r>
            <a:r>
              <a:rPr lang="en-US" sz="2000" dirty="0" smtClean="0"/>
              <a:t>,  </a:t>
            </a:r>
            <a:r>
              <a:rPr lang="en-US" sz="2000" dirty="0"/>
              <a:t>is a way of using some numerical parameters, </a:t>
            </a:r>
            <a:r>
              <a:rPr lang="en-US" sz="2000" b="1" dirty="0" smtClean="0">
                <a:solidFill>
                  <a:schemeClr val="tx1"/>
                </a:solidFill>
              </a:rPr>
              <a:t>W</a:t>
            </a:r>
            <a:r>
              <a:rPr lang="en-US" sz="2000" dirty="0"/>
              <a:t>, </a:t>
            </a:r>
            <a:r>
              <a:rPr lang="en-US" sz="2000" dirty="0" smtClean="0"/>
              <a:t>to </a:t>
            </a:r>
            <a:r>
              <a:rPr lang="en-US" sz="2000" dirty="0"/>
              <a:t>map  each input vector,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/>
              <a:t>, into a predicted output </a:t>
            </a:r>
            <a:r>
              <a:rPr lang="en-US" sz="2000" dirty="0" smtClean="0">
                <a:solidFill>
                  <a:schemeClr val="tx1"/>
                </a:solidFill>
              </a:rPr>
              <a:t>y.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Learning </a:t>
            </a:r>
            <a:r>
              <a:rPr lang="en-US" sz="2000" dirty="0"/>
              <a:t>usually means adjusting the parameters to reduce the discrepancy between the </a:t>
            </a:r>
            <a:r>
              <a:rPr lang="en-US" sz="2000" dirty="0" smtClean="0"/>
              <a:t>target output, t, on </a:t>
            </a:r>
            <a:r>
              <a:rPr lang="en-US" sz="2000" dirty="0"/>
              <a:t>each training case and the actual </a:t>
            </a:r>
            <a:r>
              <a:rPr lang="en-US" sz="2000" dirty="0" smtClean="0"/>
              <a:t>output, y, produced </a:t>
            </a:r>
            <a:r>
              <a:rPr lang="en-US" sz="2000" dirty="0"/>
              <a:t>by the model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 regression,                  is often a sensible measure of the discrepancy.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 classification there are other measures that are generally more sensible (they also work better).</a:t>
            </a:r>
            <a:endParaRPr lang="en-US" sz="2000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468"/>
            <a:ext cx="8363272" cy="857250"/>
          </a:xfrm>
        </p:spPr>
        <p:txBody>
          <a:bodyPr/>
          <a:lstStyle/>
          <a:p>
            <a:r>
              <a:rPr lang="en-US" sz="2800" dirty="0" smtClean="0"/>
              <a:t>How supervised learning typically works</a:t>
            </a: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74779"/>
              </p:ext>
            </p:extLst>
          </p:nvPr>
        </p:nvGraphicFramePr>
        <p:xfrm>
          <a:off x="3275856" y="3219822"/>
          <a:ext cx="1021332" cy="59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5" name="Equation" r:id="rId3" imgW="558800" imgH="292100" progId="Equation.3">
                  <p:embed/>
                </p:oleObj>
              </mc:Choice>
              <mc:Fallback>
                <p:oleObj name="Equation" r:id="rId3" imgW="558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3219822"/>
                        <a:ext cx="1021332" cy="594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83136"/>
              </p:ext>
            </p:extLst>
          </p:nvPr>
        </p:nvGraphicFramePr>
        <p:xfrm>
          <a:off x="5292080" y="915566"/>
          <a:ext cx="1443118" cy="34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6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915566"/>
                        <a:ext cx="1443118" cy="34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29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sz="2800" dirty="0"/>
              <a:t>Reinforcement </a:t>
            </a:r>
            <a:r>
              <a:rPr lang="en-US" sz="2800" dirty="0" smtClean="0"/>
              <a:t>learning</a:t>
            </a:r>
            <a:endParaRPr lang="en-US" sz="28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9542"/>
            <a:ext cx="8578850" cy="3748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 reinforcement learning, the output is an action or sequence of actions and the only supervisory signal is an occasional scalar reward.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goal in selecting each action is to maximize the expected sum of the future rewards.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We usually use a discount factor for delayed rewards  so that we don</a:t>
            </a:r>
            <a:r>
              <a:rPr lang="fr-FR" sz="2000" dirty="0" smtClean="0"/>
              <a:t>’</a:t>
            </a:r>
            <a:r>
              <a:rPr lang="en-US" sz="2000" dirty="0" smtClean="0"/>
              <a:t>t have to look too far into the future.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Reinforcement learning is difficult: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rewards are typically delayed so its hard to know where we went wrong (or right).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scalar reward does not supply much information.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This course cannot cover everything and reinforcement learning is one of the important topics we will not cover.</a:t>
            </a:r>
          </a:p>
        </p:txBody>
      </p:sp>
    </p:spTree>
    <p:extLst>
      <p:ext uri="{BB962C8B-B14F-4D97-AF65-F5344CB8AC3E}">
        <p14:creationId xmlns:p14="http://schemas.microsoft.com/office/powerpoint/2010/main" val="38884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4350"/>
            <a:ext cx="8229600" cy="857250"/>
          </a:xfrm>
        </p:spPr>
        <p:txBody>
          <a:bodyPr/>
          <a:lstStyle/>
          <a:p>
            <a:r>
              <a:rPr lang="en-US" sz="2800" dirty="0"/>
              <a:t>Unsupervised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8856984" cy="3748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For about 40 years, unsupervised learning was largely ignored by the machine learning community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widely used definitions of machine learning actually excluded it.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Many researchers thought that clustering was the only form of unsupervised learning.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is hard to say what the aim of unsupervised learning is.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 major aim is to create an internal representation of the input that is useful for subsequent supervised or reinforcement learning.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can compute the distance to a surface by using the disparity between two images. But you don</a:t>
            </a:r>
            <a:r>
              <a:rPr lang="fr-FR" sz="2000" dirty="0" smtClean="0"/>
              <a:t>’</a:t>
            </a:r>
            <a:r>
              <a:rPr lang="en-US" sz="2000" dirty="0" smtClean="0"/>
              <a:t>t want to learn to compute disparities by stubbing your toe thousands of times.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73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8676456" cy="857250"/>
          </a:xfrm>
        </p:spPr>
        <p:txBody>
          <a:bodyPr/>
          <a:lstStyle/>
          <a:p>
            <a:r>
              <a:rPr lang="en-US" sz="2800" dirty="0" smtClean="0"/>
              <a:t>Other goals for unsupervised learning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866" y="771550"/>
            <a:ext cx="8064574" cy="3748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It provides a compact, low-dimensional representation of the input.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High-dimensional inputs typically live on or near a low-dimensional manifold (or several such manifolds).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Principal Component Analysis is a widely used linear method for finding a low-dimensional representation.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provides an economical high-dimensional representation of the input in terms of learned features.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Binary features are economical.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 are real-valued features that are nearly all zero.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finds sensible clusters in the input.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an example of a </a:t>
            </a:r>
            <a:r>
              <a:rPr lang="en-US" sz="2000" dirty="0" smtClean="0">
                <a:solidFill>
                  <a:srgbClr val="FF0000"/>
                </a:solidFill>
              </a:rPr>
              <a:t>very</a:t>
            </a:r>
            <a:r>
              <a:rPr lang="en-US" sz="2000" dirty="0" smtClean="0"/>
              <a:t> sparse code in which only one of the features is non-zero.</a:t>
            </a:r>
          </a:p>
        </p:txBody>
      </p:sp>
    </p:spTree>
    <p:extLst>
      <p:ext uri="{BB962C8B-B14F-4D97-AF65-F5344CB8AC3E}">
        <p14:creationId xmlns:p14="http://schemas.microsoft.com/office/powerpoint/2010/main" val="363151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363272" cy="857250"/>
          </a:xfrm>
        </p:spPr>
        <p:txBody>
          <a:bodyPr/>
          <a:lstStyle/>
          <a:p>
            <a:r>
              <a:rPr lang="en-US" sz="2800" dirty="0" smtClean="0"/>
              <a:t>A standard example of machine learning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686800" cy="3855876"/>
          </a:xfrm>
        </p:spPr>
        <p:txBody>
          <a:bodyPr/>
          <a:lstStyle/>
          <a:p>
            <a:r>
              <a:rPr lang="en-US" sz="2000" dirty="0" smtClean="0"/>
              <a:t>A lot of genetics is done on fruit flies.</a:t>
            </a:r>
          </a:p>
          <a:p>
            <a:pPr lvl="1"/>
            <a:r>
              <a:rPr lang="en-US" sz="2000" dirty="0" smtClean="0"/>
              <a:t>They are convenient because they breed fast.</a:t>
            </a:r>
          </a:p>
          <a:p>
            <a:pPr lvl="1"/>
            <a:r>
              <a:rPr lang="en-US" sz="2000" dirty="0" smtClean="0"/>
              <a:t>We already know a lot about them.</a:t>
            </a:r>
          </a:p>
          <a:p>
            <a:r>
              <a:rPr lang="en-US" sz="2000" dirty="0" smtClean="0"/>
              <a:t>The MNIST database of hand-written digits is the the machine learning equivalent of fruit flies.</a:t>
            </a:r>
          </a:p>
          <a:p>
            <a:pPr lvl="1"/>
            <a:r>
              <a:rPr lang="en-US" sz="2000" dirty="0" smtClean="0"/>
              <a:t>They are publicly available and we can learn them quite fast in a moderate-sized neural net.</a:t>
            </a:r>
          </a:p>
          <a:p>
            <a:pPr lvl="1"/>
            <a:r>
              <a:rPr lang="en-US" sz="2000" dirty="0" smtClean="0"/>
              <a:t>We know a huge amount about how well various machine learning methods do on MNIST.</a:t>
            </a:r>
          </a:p>
          <a:p>
            <a:r>
              <a:rPr lang="en-US" sz="2000" dirty="0" smtClean="0"/>
              <a:t>We will use MNIST as our standard task.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861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0538"/>
            <a:ext cx="8686800" cy="857250"/>
          </a:xfrm>
        </p:spPr>
        <p:txBody>
          <a:bodyPr/>
          <a:lstStyle/>
          <a:p>
            <a:r>
              <a:rPr lang="en-US" sz="2800" dirty="0"/>
              <a:t>It is very hard to say what makes a 2        </a:t>
            </a:r>
            <a:endParaRPr lang="en-US" sz="2800" dirty="0">
              <a:solidFill>
                <a:srgbClr val="009900"/>
              </a:solidFill>
            </a:endParaRPr>
          </a:p>
        </p:txBody>
      </p:sp>
      <p:pic>
        <p:nvPicPr>
          <p:cNvPr id="173059" name="Picture 3" descr="close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01" y="771551"/>
            <a:ext cx="5184055" cy="36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728564" y="1635646"/>
            <a:ext cx="3635524" cy="6203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5796137" y="1635646"/>
            <a:ext cx="576064" cy="6203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2771527" y="3147814"/>
            <a:ext cx="1008385" cy="54830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1691185" y="2427734"/>
            <a:ext cx="576559" cy="54830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2" grpId="0" animBg="1"/>
      <p:bldP spid="173063" grpId="0" animBg="1"/>
      <p:bldP spid="1730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Beyond MNIST: The </a:t>
            </a:r>
            <a:r>
              <a:rPr lang="en-US" sz="2800" dirty="0" err="1"/>
              <a:t>ImageNet</a:t>
            </a:r>
            <a:r>
              <a:rPr lang="en-US" sz="2800" dirty="0"/>
              <a:t> </a:t>
            </a:r>
            <a:r>
              <a:rPr lang="en-US" sz="2800" dirty="0" smtClean="0"/>
              <a:t>task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1590"/>
            <a:ext cx="8856984" cy="3693858"/>
          </a:xfrm>
        </p:spPr>
        <p:txBody>
          <a:bodyPr/>
          <a:lstStyle/>
          <a:p>
            <a:r>
              <a:rPr lang="en-US" sz="2000" dirty="0" smtClean="0"/>
              <a:t>1000 different object classes in 1.3 million high-resolution training images from the web.</a:t>
            </a:r>
          </a:p>
          <a:p>
            <a:pPr lvl="1"/>
            <a:r>
              <a:rPr lang="en-US" sz="2000" dirty="0" smtClean="0"/>
              <a:t>Best system in 2010 competition got 47% error for its first choice and 25% error for its top 5 choices.</a:t>
            </a:r>
          </a:p>
          <a:p>
            <a:r>
              <a:rPr lang="en-US" sz="2000" dirty="0" err="1" smtClean="0"/>
              <a:t>Jitendra</a:t>
            </a:r>
            <a:r>
              <a:rPr lang="en-US" sz="2000" dirty="0" smtClean="0"/>
              <a:t> Malik (an eminent neural net </a:t>
            </a:r>
            <a:r>
              <a:rPr lang="en-US" sz="2000" dirty="0" err="1" smtClean="0"/>
              <a:t>sceptic</a:t>
            </a:r>
            <a:r>
              <a:rPr lang="en-US" sz="2000" dirty="0" smtClean="0"/>
              <a:t>) said that this competition is a good test of whether deep neural networks work well for object recognition.</a:t>
            </a:r>
          </a:p>
          <a:p>
            <a:pPr lvl="1"/>
            <a:r>
              <a:rPr lang="en-US" sz="2000" dirty="0" smtClean="0"/>
              <a:t>A very deep neural net (</a:t>
            </a:r>
            <a:r>
              <a:rPr lang="en-US" sz="2000" dirty="0" err="1" smtClean="0"/>
              <a:t>Krizhevsky</a:t>
            </a:r>
            <a:r>
              <a:rPr lang="en-US" sz="2000" dirty="0" smtClean="0"/>
              <a:t> et. al. 2012) gets less that 40% error for its first choice and less than 20% for its top 5 choices        </a:t>
            </a:r>
            <a:r>
              <a:rPr lang="en-US" sz="2000" dirty="0" smtClean="0">
                <a:solidFill>
                  <a:srgbClr val="000090"/>
                </a:solidFill>
              </a:rPr>
              <a:t>(see lecture 5).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23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1" t="50542"/>
          <a:stretch>
            <a:fillRect/>
          </a:stretch>
        </p:blipFill>
        <p:spPr bwMode="auto">
          <a:xfrm>
            <a:off x="3312367" y="699542"/>
            <a:ext cx="47880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64" b="50539"/>
          <a:stretch>
            <a:fillRect/>
          </a:stretch>
        </p:blipFill>
        <p:spPr bwMode="auto">
          <a:xfrm>
            <a:off x="899592" y="699542"/>
            <a:ext cx="2483620" cy="37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8" b="74350"/>
          <a:stretch>
            <a:fillRect/>
          </a:stretch>
        </p:blipFill>
        <p:spPr bwMode="auto">
          <a:xfrm>
            <a:off x="3347714" y="699543"/>
            <a:ext cx="576262" cy="182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8" b="74350"/>
          <a:stretch>
            <a:fillRect/>
          </a:stretch>
        </p:blipFill>
        <p:spPr bwMode="auto">
          <a:xfrm>
            <a:off x="2915816" y="2508102"/>
            <a:ext cx="431800" cy="195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115119" y="141685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2400" dirty="0">
                <a:solidFill>
                  <a:srgbClr val="002060"/>
                </a:solidFill>
              </a:rPr>
              <a:t>Some examples from an earlier version of the net</a:t>
            </a:r>
          </a:p>
        </p:txBody>
      </p:sp>
      <p:pic>
        <p:nvPicPr>
          <p:cNvPr id="7" name="Picture 3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8" b="74350"/>
          <a:stretch>
            <a:fillRect/>
          </a:stretch>
        </p:blipFill>
        <p:spPr bwMode="auto">
          <a:xfrm>
            <a:off x="3275856" y="2508127"/>
            <a:ext cx="202491" cy="6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68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>
            <a:fillRect/>
          </a:stretch>
        </p:blipFill>
        <p:spPr bwMode="auto">
          <a:xfrm>
            <a:off x="3419872" y="771550"/>
            <a:ext cx="4932611" cy="373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2" name="Picture 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032"/>
          <a:stretch>
            <a:fillRect/>
          </a:stretch>
        </p:blipFill>
        <p:spPr bwMode="auto">
          <a:xfrm>
            <a:off x="826839" y="771550"/>
            <a:ext cx="266504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8" b="74350"/>
          <a:stretch>
            <a:fillRect/>
          </a:stretch>
        </p:blipFill>
        <p:spPr bwMode="auto">
          <a:xfrm>
            <a:off x="3275856" y="3075806"/>
            <a:ext cx="388937" cy="52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Box 4"/>
          <p:cNvSpPr txBox="1">
            <a:spLocks noChangeArrowheads="1"/>
          </p:cNvSpPr>
          <p:nvPr/>
        </p:nvSpPr>
        <p:spPr bwMode="auto">
          <a:xfrm>
            <a:off x="1620019" y="123478"/>
            <a:ext cx="7056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400" dirty="0">
                <a:solidFill>
                  <a:srgbClr val="002060"/>
                </a:solidFill>
              </a:rPr>
              <a:t>It can deal with a wide range of objects</a:t>
            </a:r>
          </a:p>
        </p:txBody>
      </p:sp>
    </p:spTree>
    <p:extLst>
      <p:ext uri="{BB962C8B-B14F-4D97-AF65-F5344CB8AC3E}">
        <p14:creationId xmlns:p14="http://schemas.microsoft.com/office/powerpoint/2010/main" val="41115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2861</Words>
  <Application>Microsoft Macintosh PowerPoint</Application>
  <PresentationFormat>On-screen Show (16:9)</PresentationFormat>
  <Paragraphs>333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Equation</vt:lpstr>
      <vt:lpstr>Neural Networks for Machine Learning  Lecture 1a  Why do we need machine learning?</vt:lpstr>
      <vt:lpstr>What is Machine Learning?</vt:lpstr>
      <vt:lpstr>The Machine Learning Approach</vt:lpstr>
      <vt:lpstr>Some examples of tasks best solved by learning</vt:lpstr>
      <vt:lpstr>A standard example of machine learning</vt:lpstr>
      <vt:lpstr>It is very hard to say what makes a 2        </vt:lpstr>
      <vt:lpstr>Beyond MNIST: The ImageNet task</vt:lpstr>
      <vt:lpstr>PowerPoint Presentation</vt:lpstr>
      <vt:lpstr>PowerPoint Presentation</vt:lpstr>
      <vt:lpstr>PowerPoint Presentation</vt:lpstr>
      <vt:lpstr>The Speech Recognition Task</vt:lpstr>
      <vt:lpstr>Phone recognition on the TIMIT benchmark  (Mohamed, Dahl, &amp; Hinton, 2012)</vt:lpstr>
      <vt:lpstr>Word error rates from MSR, IBM, &amp; Google (Hinton et. al. IEEE Signal Processing Magazine, Nov 2012)</vt:lpstr>
      <vt:lpstr>Neural Networks for Machine Learning  Lecture 1b  What are neural networks?</vt:lpstr>
      <vt:lpstr>Reasons to study neural computation</vt:lpstr>
      <vt:lpstr>A typical cortical neuron</vt:lpstr>
      <vt:lpstr>Synapses</vt:lpstr>
      <vt:lpstr>How synapses adapt</vt:lpstr>
      <vt:lpstr>How the brain works on one slide!</vt:lpstr>
      <vt:lpstr>Modularity and the brain</vt:lpstr>
      <vt:lpstr>Neural Networks for Machine Learning  Lecture 1c Some simple models of neurons   </vt:lpstr>
      <vt:lpstr>Idealized  neurons</vt:lpstr>
      <vt:lpstr>Linear neurons</vt:lpstr>
      <vt:lpstr>Linear neurons</vt:lpstr>
      <vt:lpstr>Binary threshold neurons</vt:lpstr>
      <vt:lpstr>Binary threshold neurons</vt:lpstr>
      <vt:lpstr>Rectified Linear Neurons (sometimes called linear threshold neurons)</vt:lpstr>
      <vt:lpstr>Sigmoid neurons</vt:lpstr>
      <vt:lpstr>Stochastic binary neurons</vt:lpstr>
      <vt:lpstr>Neural Networks for Machine Learning  Lecture 1d  A simple example of learning </vt:lpstr>
      <vt:lpstr>A very simple way to recognize handwritten shapes</vt:lpstr>
      <vt:lpstr>How to display the weights</vt:lpstr>
      <vt:lpstr>How to learn the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learned weights</vt:lpstr>
      <vt:lpstr>Why the simple learning algorithm is insufficient</vt:lpstr>
      <vt:lpstr>Examples of handwritten digits that can be recognized correctly the first time they are seen        </vt:lpstr>
      <vt:lpstr>Neural Networks for Machine Learning  Lecture 1e  Three types of learning </vt:lpstr>
      <vt:lpstr>Types of learning task</vt:lpstr>
      <vt:lpstr>Two types of supervised learning</vt:lpstr>
      <vt:lpstr>How supervised learning typically works</vt:lpstr>
      <vt:lpstr>Reinforcement learning</vt:lpstr>
      <vt:lpstr>Unsupervised learning </vt:lpstr>
      <vt:lpstr>Other goals for unsupervised learning </vt:lpstr>
    </vt:vector>
  </TitlesOfParts>
  <Company>university of toronto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Energy-Based Models of High-Dimensional Data</dc:title>
  <dc:creator> hinton</dc:creator>
  <cp:lastModifiedBy>studio</cp:lastModifiedBy>
  <cp:revision>139</cp:revision>
  <dcterms:created xsi:type="dcterms:W3CDTF">2002-09-28T03:36:33Z</dcterms:created>
  <dcterms:modified xsi:type="dcterms:W3CDTF">2012-09-12T21:22:52Z</dcterms:modified>
</cp:coreProperties>
</file>