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387" r:id="rId2"/>
    <p:sldId id="388" r:id="rId3"/>
    <p:sldId id="391" r:id="rId4"/>
    <p:sldId id="389" r:id="rId5"/>
    <p:sldId id="390" r:id="rId6"/>
    <p:sldId id="431" r:id="rId7"/>
    <p:sldId id="392" r:id="rId8"/>
    <p:sldId id="446" r:id="rId9"/>
    <p:sldId id="429" r:id="rId10"/>
    <p:sldId id="436" r:id="rId11"/>
    <p:sldId id="442" r:id="rId12"/>
    <p:sldId id="443" r:id="rId13"/>
    <p:sldId id="444" r:id="rId14"/>
    <p:sldId id="437" r:id="rId15"/>
    <p:sldId id="449" r:id="rId16"/>
    <p:sldId id="438" r:id="rId17"/>
    <p:sldId id="439" r:id="rId18"/>
    <p:sldId id="440" r:id="rId19"/>
    <p:sldId id="450" r:id="rId20"/>
    <p:sldId id="451" r:id="rId21"/>
    <p:sldId id="434" r:id="rId22"/>
    <p:sldId id="402" r:id="rId23"/>
    <p:sldId id="403" r:id="rId24"/>
    <p:sldId id="404" r:id="rId25"/>
    <p:sldId id="405" r:id="rId26"/>
    <p:sldId id="406" r:id="rId27"/>
    <p:sldId id="445" r:id="rId28"/>
    <p:sldId id="408" r:id="rId29"/>
    <p:sldId id="409" r:id="rId30"/>
    <p:sldId id="447" r:id="rId31"/>
    <p:sldId id="432" r:id="rId32"/>
    <p:sldId id="448" r:id="rId33"/>
    <p:sldId id="435" r:id="rId34"/>
    <p:sldId id="452" r:id="rId35"/>
    <p:sldId id="453" r:id="rId36"/>
    <p:sldId id="454" r:id="rId37"/>
    <p:sldId id="455" r:id="rId38"/>
    <p:sldId id="456" r:id="rId39"/>
    <p:sldId id="457" r:id="rId40"/>
    <p:sldId id="459" r:id="rId41"/>
    <p:sldId id="460"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A4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200" y="-336"/>
      </p:cViewPr>
      <p:guideLst>
        <p:guide orient="horz" pos="1620"/>
        <p:guide pos="2880"/>
      </p:guideLst>
    </p:cSldViewPr>
  </p:slideViewPr>
  <p:notesTextViewPr>
    <p:cViewPr>
      <p:scale>
        <a:sx n="100" d="100"/>
        <a:sy n="100" d="100"/>
      </p:scale>
      <p:origin x="0" y="0"/>
    </p:cViewPr>
  </p:notesTextViewPr>
  <p:sorterViewPr>
    <p:cViewPr>
      <p:scale>
        <a:sx n="93" d="100"/>
        <a:sy n="93" d="100"/>
      </p:scale>
      <p:origin x="0" y="2896"/>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wmf"/><Relationship Id="rId3"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15.emf"/><Relationship Id="rId2"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DD088F-36AD-C749-A172-3EAF16ACA6E1}" type="datetimeFigureOut">
              <a:rPr lang="en-US" smtClean="0"/>
              <a:t>12-10-26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F058F-AE6E-9D43-ADBF-DF34D6D44727}" type="slidenum">
              <a:rPr lang="en-US" smtClean="0"/>
              <a:t>‹#›</a:t>
            </a:fld>
            <a:endParaRPr lang="en-US"/>
          </a:p>
        </p:txBody>
      </p:sp>
    </p:spTree>
    <p:extLst>
      <p:ext uri="{BB962C8B-B14F-4D97-AF65-F5344CB8AC3E}">
        <p14:creationId xmlns:p14="http://schemas.microsoft.com/office/powerpoint/2010/main" val="4233214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8600"/>
            <a:ext cx="7772400" cy="2159000"/>
          </a:xfrm>
        </p:spPr>
        <p:txBody>
          <a:bodyPr/>
          <a:lstStyle>
            <a:lvl1pPr>
              <a:defRPr sz="3200" baseline="0">
                <a:solidFill>
                  <a:srgbClr val="000090"/>
                </a:solidFill>
              </a:defRPr>
            </a:lvl1pPr>
          </a:lstStyle>
          <a:p>
            <a:r>
              <a:rPr lang="en-US" dirty="0" smtClean="0"/>
              <a:t>Neural Networks for Machine Learning</a:t>
            </a:r>
            <a:br>
              <a:rPr lang="en-US" dirty="0" smtClean="0"/>
            </a:br>
            <a:r>
              <a:rPr lang="en-US" dirty="0" smtClean="0"/>
              <a:t/>
            </a:r>
            <a:br>
              <a:rPr lang="en-US" dirty="0" smtClean="0"/>
            </a:br>
            <a:r>
              <a:rPr lang="en-US" dirty="0" smtClean="0"/>
              <a:t> Lecture 1a</a:t>
            </a:r>
            <a:br>
              <a:rPr lang="en-US" dirty="0" smtClean="0"/>
            </a:br>
            <a:r>
              <a:rPr lang="en-US" dirty="0" err="1" smtClean="0"/>
              <a:t>Bla</a:t>
            </a:r>
            <a:endParaRPr lang="en-US" dirty="0"/>
          </a:p>
        </p:txBody>
      </p:sp>
      <p:sp>
        <p:nvSpPr>
          <p:cNvPr id="7" name="TextBox 6"/>
          <p:cNvSpPr txBox="1"/>
          <p:nvPr userDrawn="1"/>
        </p:nvSpPr>
        <p:spPr>
          <a:xfrm>
            <a:off x="1308099" y="3162300"/>
            <a:ext cx="3230033" cy="1692771"/>
          </a:xfrm>
          <a:prstGeom prst="rect">
            <a:avLst/>
          </a:prstGeom>
          <a:noFill/>
        </p:spPr>
        <p:txBody>
          <a:bodyPr wrap="square" rtlCol="0">
            <a:spAutoFit/>
          </a:bodyPr>
          <a:lstStyle/>
          <a:p>
            <a:r>
              <a:rPr lang="en-US" sz="2400" dirty="0" smtClean="0"/>
              <a:t>Geoffrey Hinton </a:t>
            </a:r>
          </a:p>
          <a:p>
            <a:r>
              <a:rPr lang="en-US" sz="2000" dirty="0" err="1" smtClean="0"/>
              <a:t>Nitish</a:t>
            </a:r>
            <a:r>
              <a:rPr lang="en-US" sz="2000" baseline="0" dirty="0" smtClean="0"/>
              <a:t> </a:t>
            </a:r>
            <a:r>
              <a:rPr lang="en-US" sz="2000" baseline="0" dirty="0" err="1" smtClean="0"/>
              <a:t>Srivastava</a:t>
            </a:r>
            <a:r>
              <a:rPr lang="en-US" sz="2000" baseline="0" dirty="0" smtClean="0"/>
              <a:t>,</a:t>
            </a:r>
          </a:p>
          <a:p>
            <a:r>
              <a:rPr lang="en-US" sz="2000" baseline="0" dirty="0" smtClean="0"/>
              <a:t>Kevin </a:t>
            </a:r>
            <a:r>
              <a:rPr lang="en-US" sz="2000" baseline="0" dirty="0" err="1" smtClean="0"/>
              <a:t>Swersky</a:t>
            </a:r>
            <a:endParaRPr lang="en-US" sz="2000" baseline="0" dirty="0" smtClean="0"/>
          </a:p>
          <a:p>
            <a:r>
              <a:rPr lang="en-US" sz="2000" baseline="0" dirty="0" err="1" smtClean="0"/>
              <a:t>Tijmen</a:t>
            </a:r>
            <a:r>
              <a:rPr lang="en-US" sz="2000" baseline="0" dirty="0" smtClean="0"/>
              <a:t> </a:t>
            </a:r>
            <a:r>
              <a:rPr lang="en-US" sz="2000" baseline="0" dirty="0" err="1" smtClean="0"/>
              <a:t>Tieleman</a:t>
            </a:r>
            <a:endParaRPr lang="en-US" sz="2000" baseline="0" dirty="0" smtClean="0"/>
          </a:p>
          <a:p>
            <a:r>
              <a:rPr lang="en-US" sz="2000" baseline="0" dirty="0" smtClean="0"/>
              <a:t>Abdel-</a:t>
            </a:r>
            <a:r>
              <a:rPr lang="en-US" sz="2000" baseline="0" dirty="0" err="1" smtClean="0"/>
              <a:t>rahman</a:t>
            </a:r>
            <a:r>
              <a:rPr lang="en-US" sz="2000" baseline="0" dirty="0" smtClean="0"/>
              <a:t> Mohamed </a:t>
            </a:r>
            <a:endParaRPr lang="en-US" sz="2000" dirty="0" smtClean="0"/>
          </a:p>
        </p:txBody>
      </p:sp>
    </p:spTree>
    <p:extLst>
      <p:ext uri="{BB962C8B-B14F-4D97-AF65-F5344CB8AC3E}">
        <p14:creationId xmlns:p14="http://schemas.microsoft.com/office/powerpoint/2010/main" val="302076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49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4683919"/>
            <a:ext cx="2895600" cy="357188"/>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4683919"/>
            <a:ext cx="2133600" cy="357188"/>
          </a:xfrm>
          <a:prstGeom prst="rect">
            <a:avLst/>
          </a:prstGeom>
        </p:spPr>
        <p:txBody>
          <a:bodyPr/>
          <a:lstStyle>
            <a:lvl1pPr>
              <a:defRPr/>
            </a:lvl1pPr>
          </a:lstStyle>
          <a:p>
            <a:fld id="{2D094B0E-185D-FE44-94E5-3356BA3B1DA7}" type="slidenum">
              <a:rPr lang="en-US"/>
              <a:pPr/>
              <a:t>‹#›</a:t>
            </a:fld>
            <a:endParaRPr lang="en-US"/>
          </a:p>
        </p:txBody>
      </p:sp>
    </p:spTree>
    <p:extLst>
      <p:ext uri="{BB962C8B-B14F-4D97-AF65-F5344CB8AC3E}">
        <p14:creationId xmlns:p14="http://schemas.microsoft.com/office/powerpoint/2010/main" val="329839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4683919"/>
            <a:ext cx="2895600" cy="357188"/>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4683919"/>
            <a:ext cx="2133600" cy="357188"/>
          </a:xfrm>
          <a:prstGeom prst="rect">
            <a:avLst/>
          </a:prstGeom>
        </p:spPr>
        <p:txBody>
          <a:bodyPr/>
          <a:lstStyle>
            <a:lvl1pPr>
              <a:defRPr/>
            </a:lvl1pPr>
          </a:lstStyle>
          <a:p>
            <a:fld id="{236C6F66-A63D-9F4F-829C-7A8ECA766290}" type="slidenum">
              <a:rPr lang="en-US"/>
              <a:pPr/>
              <a:t>‹#›</a:t>
            </a:fld>
            <a:endParaRPr lang="en-US"/>
          </a:p>
        </p:txBody>
      </p:sp>
    </p:spTree>
    <p:extLst>
      <p:ext uri="{BB962C8B-B14F-4D97-AF65-F5344CB8AC3E}">
        <p14:creationId xmlns:p14="http://schemas.microsoft.com/office/powerpoint/2010/main" val="47394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00150"/>
            <a:ext cx="4038600" cy="16394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953942"/>
            <a:ext cx="4038600" cy="16406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124200" y="4683919"/>
            <a:ext cx="2895600" cy="357188"/>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4683919"/>
            <a:ext cx="2133600" cy="357188"/>
          </a:xfrm>
          <a:prstGeom prst="rect">
            <a:avLst/>
          </a:prstGeom>
        </p:spPr>
        <p:txBody>
          <a:bodyPr/>
          <a:lstStyle>
            <a:lvl1pPr>
              <a:defRPr/>
            </a:lvl1pPr>
          </a:lstStyle>
          <a:p>
            <a:fld id="{E5D77A01-2BF1-DE48-8E4F-DDCF03A46A93}" type="slidenum">
              <a:rPr lang="en-US"/>
              <a:pPr/>
              <a:t>‹#›</a:t>
            </a:fld>
            <a:endParaRPr lang="en-US"/>
          </a:p>
        </p:txBody>
      </p:sp>
    </p:spTree>
    <p:extLst>
      <p:ext uri="{BB962C8B-B14F-4D97-AF65-F5344CB8AC3E}">
        <p14:creationId xmlns:p14="http://schemas.microsoft.com/office/powerpoint/2010/main" val="4140327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243552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61" r:id="rId4"/>
    <p:sldLayoutId id="2147483664" r:id="rId5"/>
  </p:sldLayoutIdLst>
  <p:txStyles>
    <p:titleStyle>
      <a:lvl1pPr algn="ctr" defTabSz="457200" rtl="0" eaLnBrk="1" latinLnBrk="0" hangingPunct="1">
        <a:spcBef>
          <a:spcPct val="0"/>
        </a:spcBef>
        <a:buNone/>
        <a:defRPr sz="2800" kern="1200">
          <a:solidFill>
            <a:srgbClr val="00009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8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FF0000"/>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2.emf"/><Relationship Id="rId5" Type="http://schemas.openxmlformats.org/officeDocument/2006/relationships/oleObject" Target="../embeddings/oleObject15.bin"/><Relationship Id="rId6" Type="http://schemas.openxmlformats.org/officeDocument/2006/relationships/image" Target="../media/image13.wmf"/><Relationship Id="rId7" Type="http://schemas.openxmlformats.org/officeDocument/2006/relationships/oleObject" Target="../embeddings/oleObject16.bin"/><Relationship Id="rId8"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15.emf"/><Relationship Id="rId5" Type="http://schemas.openxmlformats.org/officeDocument/2006/relationships/oleObject" Target="../embeddings/oleObject18.bin"/><Relationship Id="rId6" Type="http://schemas.openxmlformats.org/officeDocument/2006/relationships/image" Target="../media/image16.wmf"/><Relationship Id="rId7" Type="http://schemas.openxmlformats.org/officeDocument/2006/relationships/oleObject" Target="../embeddings/oleObject19.bin"/><Relationship Id="rId8" Type="http://schemas.openxmlformats.org/officeDocument/2006/relationships/image" Target="../media/image17.emf"/><Relationship Id="rId9" Type="http://schemas.openxmlformats.org/officeDocument/2006/relationships/oleObject" Target="../embeddings/oleObject20.bin"/><Relationship Id="rId10"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19.emf"/><Relationship Id="rId5" Type="http://schemas.openxmlformats.org/officeDocument/2006/relationships/oleObject" Target="../embeddings/oleObject22.bin"/><Relationship Id="rId6" Type="http://schemas.openxmlformats.org/officeDocument/2006/relationships/image" Target="../media/image20.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1.emf"/><Relationship Id="rId1" Type="http://schemas.openxmlformats.org/officeDocument/2006/relationships/vmlDrawing" Target="../drawings/vmlDrawing10.vml"/><Relationship Id="rId2"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2.emf"/><Relationship Id="rId1" Type="http://schemas.openxmlformats.org/officeDocument/2006/relationships/vmlDrawing" Target="../drawings/vmlDrawing11.vml"/><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3.wmf"/><Relationship Id="rId1" Type="http://schemas.openxmlformats.org/officeDocument/2006/relationships/vmlDrawing" Target="../drawings/vmlDrawing12.vml"/><Relationship Id="rId2"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9" Type="http://schemas.openxmlformats.org/officeDocument/2006/relationships/oleObject" Target="../embeddings/oleObject4.bin"/><Relationship Id="rId10"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emf"/><Relationship Id="rId5" Type="http://schemas.openxmlformats.org/officeDocument/2006/relationships/oleObject" Target="../embeddings/oleObject7.bin"/><Relationship Id="rId6" Type="http://schemas.openxmlformats.org/officeDocument/2006/relationships/image" Target="../media/image7.emf"/><Relationship Id="rId7" Type="http://schemas.openxmlformats.org/officeDocument/2006/relationships/oleObject" Target="../embeddings/oleObject8.bin"/><Relationship Id="rId8" Type="http://schemas.openxmlformats.org/officeDocument/2006/relationships/image" Target="../media/image8.emf"/><Relationship Id="rId9" Type="http://schemas.openxmlformats.org/officeDocument/2006/relationships/oleObject" Target="../embeddings/oleObject9.bin"/><Relationship Id="rId10" Type="http://schemas.openxmlformats.org/officeDocument/2006/relationships/oleObject" Target="../embeddings/oleObject10.bin"/><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10a</a:t>
            </a:r>
            <a:br>
              <a:rPr lang="en-US" dirty="0" smtClean="0"/>
            </a:br>
            <a:r>
              <a:rPr lang="en-US" dirty="0" smtClean="0"/>
              <a:t>Why it helps to combine models</a:t>
            </a:r>
            <a:endParaRPr lang="en-US" dirty="0"/>
          </a:p>
        </p:txBody>
      </p:sp>
    </p:spTree>
    <p:extLst>
      <p:ext uri="{BB962C8B-B14F-4D97-AF65-F5344CB8AC3E}">
        <p14:creationId xmlns:p14="http://schemas.microsoft.com/office/powerpoint/2010/main" val="30960260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Arial" charset="0"/>
              </a:rPr>
              <a:t>Mixtures of Experts</a:t>
            </a:r>
          </a:p>
        </p:txBody>
      </p:sp>
      <p:sp>
        <p:nvSpPr>
          <p:cNvPr id="13315" name="Rectangle 3"/>
          <p:cNvSpPr>
            <a:spLocks noGrp="1" noChangeArrowheads="1"/>
          </p:cNvSpPr>
          <p:nvPr>
            <p:ph type="body" idx="1"/>
          </p:nvPr>
        </p:nvSpPr>
        <p:spPr>
          <a:xfrm>
            <a:off x="358775" y="1081619"/>
            <a:ext cx="8458200" cy="3748088"/>
          </a:xfrm>
        </p:spPr>
        <p:txBody>
          <a:bodyPr>
            <a:normAutofit/>
          </a:bodyPr>
          <a:lstStyle/>
          <a:p>
            <a:pPr eaLnBrk="1" hangingPunct="1">
              <a:lnSpc>
                <a:spcPct val="80000"/>
              </a:lnSpc>
            </a:pPr>
            <a:r>
              <a:rPr lang="en-US" dirty="0">
                <a:latin typeface="Arial" charset="0"/>
              </a:rPr>
              <a:t>Can we do better that just averaging </a:t>
            </a:r>
            <a:r>
              <a:rPr lang="en-US" dirty="0" smtClean="0">
                <a:latin typeface="Arial" charset="0"/>
              </a:rPr>
              <a:t>models </a:t>
            </a:r>
            <a:r>
              <a:rPr lang="en-US" dirty="0">
                <a:latin typeface="Arial" charset="0"/>
              </a:rPr>
              <a:t>in a way that does not depend on the particular training case?</a:t>
            </a:r>
          </a:p>
          <a:p>
            <a:pPr lvl="1" eaLnBrk="1" hangingPunct="1">
              <a:lnSpc>
                <a:spcPct val="80000"/>
              </a:lnSpc>
            </a:pPr>
            <a:r>
              <a:rPr lang="en-US" dirty="0">
                <a:latin typeface="Arial" charset="0"/>
              </a:rPr>
              <a:t>Maybe we can look at the input data for a particular case to help us decide which model to rely </a:t>
            </a:r>
            <a:r>
              <a:rPr lang="en-US" dirty="0" smtClean="0">
                <a:latin typeface="Arial" charset="0"/>
              </a:rPr>
              <a:t>on.</a:t>
            </a:r>
          </a:p>
          <a:p>
            <a:pPr lvl="1" eaLnBrk="1" hangingPunct="1">
              <a:lnSpc>
                <a:spcPct val="80000"/>
              </a:lnSpc>
            </a:pPr>
            <a:r>
              <a:rPr lang="en-US" sz="2000" dirty="0" smtClean="0">
                <a:latin typeface="Arial" charset="0"/>
              </a:rPr>
              <a:t>This </a:t>
            </a:r>
            <a:r>
              <a:rPr lang="en-US" sz="2000" dirty="0">
                <a:latin typeface="Arial" charset="0"/>
              </a:rPr>
              <a:t>may allow particular models to specialize in a subset of the training cases. </a:t>
            </a:r>
            <a:endParaRPr lang="en-US" sz="2000" dirty="0" smtClean="0">
              <a:latin typeface="Arial" charset="0"/>
            </a:endParaRPr>
          </a:p>
          <a:p>
            <a:pPr lvl="1" eaLnBrk="1" hangingPunct="1">
              <a:lnSpc>
                <a:spcPct val="80000"/>
              </a:lnSpc>
            </a:pPr>
            <a:r>
              <a:rPr lang="en-US" sz="2000" dirty="0" smtClean="0">
                <a:latin typeface="Arial" charset="0"/>
              </a:rPr>
              <a:t>They </a:t>
            </a:r>
            <a:r>
              <a:rPr lang="en-US" sz="2000" dirty="0">
                <a:latin typeface="Arial" charset="0"/>
              </a:rPr>
              <a:t>do not learn on cases for which they are not picked. So they can ignore stuff they are not good at modeling</a:t>
            </a:r>
            <a:r>
              <a:rPr lang="en-US" sz="2000" dirty="0" smtClean="0">
                <a:latin typeface="Arial" charset="0"/>
              </a:rPr>
              <a:t>. Hurray for nerds!</a:t>
            </a:r>
            <a:endParaRPr lang="en-US" sz="2000" dirty="0">
              <a:latin typeface="Arial" charset="0"/>
            </a:endParaRPr>
          </a:p>
          <a:p>
            <a:pPr eaLnBrk="1" hangingPunct="1">
              <a:lnSpc>
                <a:spcPct val="80000"/>
              </a:lnSpc>
            </a:pPr>
            <a:r>
              <a:rPr lang="en-US" dirty="0">
                <a:latin typeface="Arial" charset="0"/>
              </a:rPr>
              <a:t>The key idea is to make each expert focus on predicting the right answer for the cases where it is already doing better than the other experts.</a:t>
            </a:r>
          </a:p>
          <a:p>
            <a:pPr lvl="1" eaLnBrk="1" hangingPunct="1">
              <a:lnSpc>
                <a:spcPct val="80000"/>
              </a:lnSpc>
            </a:pPr>
            <a:r>
              <a:rPr lang="en-US" dirty="0">
                <a:latin typeface="Arial" charset="0"/>
              </a:rPr>
              <a:t>This causes specialization.</a:t>
            </a:r>
          </a:p>
          <a:p>
            <a:pPr eaLnBrk="1" hangingPunct="1">
              <a:lnSpc>
                <a:spcPct val="80000"/>
              </a:lnSpc>
            </a:pPr>
            <a:endParaRPr lang="en-US" sz="2400" dirty="0">
              <a:latin typeface="Arial" charset="0"/>
            </a:endParaRPr>
          </a:p>
        </p:txBody>
      </p:sp>
    </p:spTree>
    <p:extLst>
      <p:ext uri="{BB962C8B-B14F-4D97-AF65-F5344CB8AC3E}">
        <p14:creationId xmlns:p14="http://schemas.microsoft.com/office/powerpoint/2010/main" val="2895875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4"/>
          <p:cNvSpPr>
            <a:spLocks noChangeArrowheads="1"/>
          </p:cNvSpPr>
          <p:nvPr/>
        </p:nvSpPr>
        <p:spPr bwMode="auto">
          <a:xfrm>
            <a:off x="5256214" y="3039936"/>
            <a:ext cx="3203575" cy="140374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10243" name="Rectangle 2"/>
          <p:cNvSpPr>
            <a:spLocks noGrp="1" noChangeArrowheads="1"/>
          </p:cNvSpPr>
          <p:nvPr>
            <p:ph type="title"/>
          </p:nvPr>
        </p:nvSpPr>
        <p:spPr>
          <a:xfrm>
            <a:off x="457200" y="53582"/>
            <a:ext cx="8229600" cy="857250"/>
          </a:xfrm>
        </p:spPr>
        <p:txBody>
          <a:bodyPr/>
          <a:lstStyle/>
          <a:p>
            <a:pPr eaLnBrk="1" hangingPunct="1"/>
            <a:r>
              <a:rPr lang="en-US" dirty="0">
                <a:latin typeface="Arial" charset="0"/>
              </a:rPr>
              <a:t>A spectrum of models</a:t>
            </a:r>
          </a:p>
        </p:txBody>
      </p:sp>
      <p:sp>
        <p:nvSpPr>
          <p:cNvPr id="10244" name="Rectangle 4"/>
          <p:cNvSpPr>
            <a:spLocks noGrp="1" noChangeArrowheads="1"/>
          </p:cNvSpPr>
          <p:nvPr>
            <p:ph type="body" sz="half" idx="1"/>
          </p:nvPr>
        </p:nvSpPr>
        <p:spPr>
          <a:xfrm>
            <a:off x="267759" y="895357"/>
            <a:ext cx="4244975" cy="3394472"/>
          </a:xfrm>
        </p:spPr>
        <p:txBody>
          <a:bodyPr>
            <a:normAutofit/>
          </a:bodyPr>
          <a:lstStyle/>
          <a:p>
            <a:pPr eaLnBrk="1" hangingPunct="1">
              <a:buFontTx/>
              <a:buNone/>
            </a:pPr>
            <a:r>
              <a:rPr lang="en-US" b="1" dirty="0">
                <a:solidFill>
                  <a:srgbClr val="3333CC"/>
                </a:solidFill>
                <a:latin typeface="Arial" charset="0"/>
              </a:rPr>
              <a:t>Very local models</a:t>
            </a:r>
          </a:p>
          <a:p>
            <a:pPr lvl="1" eaLnBrk="1" hangingPunct="1"/>
            <a:r>
              <a:rPr lang="en-US" dirty="0">
                <a:latin typeface="Arial" charset="0"/>
              </a:rPr>
              <a:t>e.g. Nearest neighbors</a:t>
            </a:r>
          </a:p>
          <a:p>
            <a:pPr eaLnBrk="1" hangingPunct="1"/>
            <a:r>
              <a:rPr lang="en-US" dirty="0">
                <a:latin typeface="Arial" charset="0"/>
              </a:rPr>
              <a:t>Very fast to fit</a:t>
            </a:r>
          </a:p>
          <a:p>
            <a:pPr lvl="1" eaLnBrk="1" hangingPunct="1"/>
            <a:r>
              <a:rPr lang="en-US" dirty="0">
                <a:latin typeface="Arial" charset="0"/>
              </a:rPr>
              <a:t>Just store training cases</a:t>
            </a:r>
          </a:p>
          <a:p>
            <a:pPr eaLnBrk="1" hangingPunct="1"/>
            <a:r>
              <a:rPr lang="en-US" dirty="0">
                <a:latin typeface="Arial" charset="0"/>
              </a:rPr>
              <a:t>Local smoothing </a:t>
            </a:r>
            <a:r>
              <a:rPr lang="en-US" dirty="0" smtClean="0">
                <a:latin typeface="Arial" charset="0"/>
              </a:rPr>
              <a:t>would obviously improve things.</a:t>
            </a:r>
            <a:endParaRPr lang="en-US" dirty="0">
              <a:latin typeface="Arial" charset="0"/>
            </a:endParaRPr>
          </a:p>
        </p:txBody>
      </p:sp>
      <p:sp>
        <p:nvSpPr>
          <p:cNvPr id="10245" name="Rectangle 5"/>
          <p:cNvSpPr>
            <a:spLocks noGrp="1" noChangeArrowheads="1"/>
          </p:cNvSpPr>
          <p:nvPr>
            <p:ph type="body" sz="half" idx="2"/>
          </p:nvPr>
        </p:nvSpPr>
        <p:spPr>
          <a:xfrm>
            <a:off x="4440242" y="904219"/>
            <a:ext cx="4703758" cy="3394472"/>
          </a:xfrm>
        </p:spPr>
        <p:txBody>
          <a:bodyPr>
            <a:normAutofit/>
          </a:bodyPr>
          <a:lstStyle/>
          <a:p>
            <a:pPr eaLnBrk="1" hangingPunct="1">
              <a:buFontTx/>
              <a:buNone/>
            </a:pPr>
            <a:r>
              <a:rPr lang="en-US" b="1" dirty="0">
                <a:solidFill>
                  <a:srgbClr val="3333CC"/>
                </a:solidFill>
                <a:latin typeface="Arial" charset="0"/>
              </a:rPr>
              <a:t>Fully global models</a:t>
            </a:r>
          </a:p>
          <a:p>
            <a:pPr lvl="1" eaLnBrk="1" hangingPunct="1"/>
            <a:r>
              <a:rPr lang="en-US" dirty="0">
                <a:latin typeface="Arial" charset="0"/>
              </a:rPr>
              <a:t>e. g. </a:t>
            </a:r>
            <a:r>
              <a:rPr lang="en-US" dirty="0" smtClean="0">
                <a:latin typeface="Arial" charset="0"/>
              </a:rPr>
              <a:t>A polynomial</a:t>
            </a:r>
            <a:endParaRPr lang="en-US" dirty="0">
              <a:latin typeface="Arial" charset="0"/>
            </a:endParaRPr>
          </a:p>
          <a:p>
            <a:pPr eaLnBrk="1" hangingPunct="1"/>
            <a:r>
              <a:rPr lang="en-US" dirty="0">
                <a:latin typeface="Arial" charset="0"/>
              </a:rPr>
              <a:t>May be slow to </a:t>
            </a:r>
            <a:r>
              <a:rPr lang="en-US" dirty="0" smtClean="0">
                <a:latin typeface="Arial" charset="0"/>
              </a:rPr>
              <a:t>fit and also unstable.</a:t>
            </a:r>
            <a:endParaRPr lang="en-US" dirty="0">
              <a:latin typeface="Arial" charset="0"/>
            </a:endParaRPr>
          </a:p>
          <a:p>
            <a:pPr lvl="1" eaLnBrk="1" hangingPunct="1"/>
            <a:r>
              <a:rPr lang="en-US" dirty="0">
                <a:latin typeface="Arial" charset="0"/>
              </a:rPr>
              <a:t>Each parameter depends on all the </a:t>
            </a:r>
            <a:r>
              <a:rPr lang="en-US" dirty="0" smtClean="0">
                <a:latin typeface="Arial" charset="0"/>
              </a:rPr>
              <a:t>data. Small changes to data can cause big changes to the fit.</a:t>
            </a:r>
            <a:endParaRPr lang="en-US" dirty="0">
              <a:latin typeface="Arial" charset="0"/>
            </a:endParaRPr>
          </a:p>
        </p:txBody>
      </p:sp>
      <p:sp>
        <p:nvSpPr>
          <p:cNvPr id="10246" name="Freeform 7"/>
          <p:cNvSpPr>
            <a:spLocks/>
          </p:cNvSpPr>
          <p:nvPr/>
        </p:nvSpPr>
        <p:spPr bwMode="auto">
          <a:xfrm>
            <a:off x="5292726" y="3310208"/>
            <a:ext cx="3167063" cy="783431"/>
          </a:xfrm>
          <a:custGeom>
            <a:avLst/>
            <a:gdLst>
              <a:gd name="T0" fmla="*/ 0 w 1995"/>
              <a:gd name="T1" fmla="*/ 1044575 h 658"/>
              <a:gd name="T2" fmla="*/ 323850 w 1995"/>
              <a:gd name="T3" fmla="*/ 755650 h 658"/>
              <a:gd name="T4" fmla="*/ 900113 w 1995"/>
              <a:gd name="T5" fmla="*/ 360362 h 658"/>
              <a:gd name="T6" fmla="*/ 1511300 w 1995"/>
              <a:gd name="T7" fmla="*/ 323850 h 658"/>
              <a:gd name="T8" fmla="*/ 1908176 w 1995"/>
              <a:gd name="T9" fmla="*/ 684212 h 658"/>
              <a:gd name="T10" fmla="*/ 2339976 w 1995"/>
              <a:gd name="T11" fmla="*/ 863600 h 658"/>
              <a:gd name="T12" fmla="*/ 2843213 w 1995"/>
              <a:gd name="T13" fmla="*/ 468313 h 658"/>
              <a:gd name="T14" fmla="*/ 3167063 w 1995"/>
              <a:gd name="T15" fmla="*/ 0 h 658"/>
              <a:gd name="T16" fmla="*/ 0 60000 65536"/>
              <a:gd name="T17" fmla="*/ 0 60000 65536"/>
              <a:gd name="T18" fmla="*/ 0 60000 65536"/>
              <a:gd name="T19" fmla="*/ 0 60000 65536"/>
              <a:gd name="T20" fmla="*/ 0 60000 65536"/>
              <a:gd name="T21" fmla="*/ 0 60000 65536"/>
              <a:gd name="T22" fmla="*/ 0 60000 65536"/>
              <a:gd name="T23" fmla="*/ 0 60000 65536"/>
              <a:gd name="T24" fmla="*/ 0 w 1995"/>
              <a:gd name="T25" fmla="*/ 0 h 658"/>
              <a:gd name="T26" fmla="*/ 1995 w 1995"/>
              <a:gd name="T27" fmla="*/ 658 h 6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5" h="658">
                <a:moveTo>
                  <a:pt x="0" y="658"/>
                </a:moveTo>
                <a:cubicBezTo>
                  <a:pt x="55" y="603"/>
                  <a:pt x="110" y="548"/>
                  <a:pt x="204" y="476"/>
                </a:cubicBezTo>
                <a:cubicBezTo>
                  <a:pt x="298" y="404"/>
                  <a:pt x="442" y="272"/>
                  <a:pt x="567" y="227"/>
                </a:cubicBezTo>
                <a:cubicBezTo>
                  <a:pt x="692" y="182"/>
                  <a:pt x="846" y="170"/>
                  <a:pt x="952" y="204"/>
                </a:cubicBezTo>
                <a:cubicBezTo>
                  <a:pt x="1058" y="238"/>
                  <a:pt x="1115" y="374"/>
                  <a:pt x="1202" y="431"/>
                </a:cubicBezTo>
                <a:cubicBezTo>
                  <a:pt x="1289" y="488"/>
                  <a:pt x="1376" y="567"/>
                  <a:pt x="1474" y="544"/>
                </a:cubicBezTo>
                <a:cubicBezTo>
                  <a:pt x="1572" y="521"/>
                  <a:pt x="1704" y="386"/>
                  <a:pt x="1791" y="295"/>
                </a:cubicBezTo>
                <a:cubicBezTo>
                  <a:pt x="1878" y="204"/>
                  <a:pt x="1961" y="49"/>
                  <a:pt x="1995"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7" name="Oval 8"/>
          <p:cNvSpPr>
            <a:spLocks noChangeArrowheads="1"/>
          </p:cNvSpPr>
          <p:nvPr/>
        </p:nvSpPr>
        <p:spPr bwMode="auto">
          <a:xfrm>
            <a:off x="5616575" y="3823368"/>
            <a:ext cx="71438"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48" name="Oval 9"/>
          <p:cNvSpPr>
            <a:spLocks noChangeArrowheads="1"/>
          </p:cNvSpPr>
          <p:nvPr/>
        </p:nvSpPr>
        <p:spPr bwMode="auto">
          <a:xfrm>
            <a:off x="6084888" y="3579289"/>
            <a:ext cx="71437"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49" name="Oval 10"/>
          <p:cNvSpPr>
            <a:spLocks noChangeArrowheads="1"/>
          </p:cNvSpPr>
          <p:nvPr/>
        </p:nvSpPr>
        <p:spPr bwMode="auto">
          <a:xfrm>
            <a:off x="6445250" y="3457980"/>
            <a:ext cx="71438"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0" name="Oval 11"/>
          <p:cNvSpPr>
            <a:spLocks noChangeArrowheads="1"/>
          </p:cNvSpPr>
          <p:nvPr/>
        </p:nvSpPr>
        <p:spPr bwMode="auto">
          <a:xfrm>
            <a:off x="7058025" y="3687637"/>
            <a:ext cx="71438"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1" name="Oval 12"/>
          <p:cNvSpPr>
            <a:spLocks noChangeArrowheads="1"/>
          </p:cNvSpPr>
          <p:nvPr/>
        </p:nvSpPr>
        <p:spPr bwMode="auto">
          <a:xfrm>
            <a:off x="7237414" y="3822176"/>
            <a:ext cx="71437"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2" name="Oval 13"/>
          <p:cNvSpPr>
            <a:spLocks noChangeArrowheads="1"/>
          </p:cNvSpPr>
          <p:nvPr/>
        </p:nvSpPr>
        <p:spPr bwMode="auto">
          <a:xfrm>
            <a:off x="7993064" y="3742405"/>
            <a:ext cx="71437"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3" name="Text Box 15"/>
          <p:cNvSpPr txBox="1">
            <a:spLocks noChangeArrowheads="1"/>
          </p:cNvSpPr>
          <p:nvPr/>
        </p:nvSpPr>
        <p:spPr bwMode="auto">
          <a:xfrm>
            <a:off x="6732588" y="4398439"/>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x</a:t>
            </a:r>
          </a:p>
        </p:txBody>
      </p:sp>
      <p:sp>
        <p:nvSpPr>
          <p:cNvPr id="10254" name="Text Box 16"/>
          <p:cNvSpPr txBox="1">
            <a:spLocks noChangeArrowheads="1"/>
          </p:cNvSpPr>
          <p:nvPr/>
        </p:nvSpPr>
        <p:spPr bwMode="auto">
          <a:xfrm>
            <a:off x="4932364" y="3580480"/>
            <a:ext cx="611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y</a:t>
            </a:r>
          </a:p>
        </p:txBody>
      </p:sp>
      <p:sp>
        <p:nvSpPr>
          <p:cNvPr id="10255" name="Rectangle 17"/>
          <p:cNvSpPr>
            <a:spLocks noChangeArrowheads="1"/>
          </p:cNvSpPr>
          <p:nvPr/>
        </p:nvSpPr>
        <p:spPr bwMode="auto">
          <a:xfrm>
            <a:off x="827089" y="3067321"/>
            <a:ext cx="3203575" cy="140374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10256" name="Oval 19"/>
          <p:cNvSpPr>
            <a:spLocks noChangeArrowheads="1"/>
          </p:cNvSpPr>
          <p:nvPr/>
        </p:nvSpPr>
        <p:spPr bwMode="auto">
          <a:xfrm>
            <a:off x="1187450" y="3850751"/>
            <a:ext cx="71438"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7" name="Oval 20"/>
          <p:cNvSpPr>
            <a:spLocks noChangeArrowheads="1"/>
          </p:cNvSpPr>
          <p:nvPr/>
        </p:nvSpPr>
        <p:spPr bwMode="auto">
          <a:xfrm>
            <a:off x="1655764" y="3606674"/>
            <a:ext cx="71437"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8" name="Oval 21"/>
          <p:cNvSpPr>
            <a:spLocks noChangeArrowheads="1"/>
          </p:cNvSpPr>
          <p:nvPr/>
        </p:nvSpPr>
        <p:spPr bwMode="auto">
          <a:xfrm>
            <a:off x="2016125" y="3485363"/>
            <a:ext cx="71438"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59" name="Oval 22"/>
          <p:cNvSpPr>
            <a:spLocks noChangeArrowheads="1"/>
          </p:cNvSpPr>
          <p:nvPr/>
        </p:nvSpPr>
        <p:spPr bwMode="auto">
          <a:xfrm>
            <a:off x="2628900" y="3715020"/>
            <a:ext cx="71438"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60" name="Oval 23"/>
          <p:cNvSpPr>
            <a:spLocks noChangeArrowheads="1"/>
          </p:cNvSpPr>
          <p:nvPr/>
        </p:nvSpPr>
        <p:spPr bwMode="auto">
          <a:xfrm>
            <a:off x="2808289" y="3849562"/>
            <a:ext cx="71437"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0261" name="Oval 24"/>
          <p:cNvSpPr>
            <a:spLocks noChangeArrowheads="1"/>
          </p:cNvSpPr>
          <p:nvPr/>
        </p:nvSpPr>
        <p:spPr bwMode="auto">
          <a:xfrm>
            <a:off x="3563939" y="3769789"/>
            <a:ext cx="71437"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0262" name="Text Box 25"/>
          <p:cNvSpPr txBox="1">
            <a:spLocks noChangeArrowheads="1"/>
          </p:cNvSpPr>
          <p:nvPr/>
        </p:nvSpPr>
        <p:spPr bwMode="auto">
          <a:xfrm>
            <a:off x="2303463" y="4425824"/>
            <a:ext cx="43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x</a:t>
            </a:r>
          </a:p>
        </p:txBody>
      </p:sp>
      <p:sp>
        <p:nvSpPr>
          <p:cNvPr id="10263" name="Text Box 26"/>
          <p:cNvSpPr txBox="1">
            <a:spLocks noChangeArrowheads="1"/>
          </p:cNvSpPr>
          <p:nvPr/>
        </p:nvSpPr>
        <p:spPr bwMode="auto">
          <a:xfrm>
            <a:off x="503239" y="3607864"/>
            <a:ext cx="611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a:t>y</a:t>
            </a:r>
          </a:p>
        </p:txBody>
      </p:sp>
      <p:sp>
        <p:nvSpPr>
          <p:cNvPr id="10264" name="Line 27"/>
          <p:cNvSpPr>
            <a:spLocks noChangeShapeType="1"/>
          </p:cNvSpPr>
          <p:nvPr/>
        </p:nvSpPr>
        <p:spPr bwMode="auto">
          <a:xfrm>
            <a:off x="827089" y="3876945"/>
            <a:ext cx="649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Line 28"/>
          <p:cNvSpPr>
            <a:spLocks noChangeShapeType="1"/>
          </p:cNvSpPr>
          <p:nvPr/>
        </p:nvSpPr>
        <p:spPr bwMode="auto">
          <a:xfrm>
            <a:off x="1511301" y="363405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30"/>
          <p:cNvSpPr>
            <a:spLocks noChangeShapeType="1"/>
          </p:cNvSpPr>
          <p:nvPr/>
        </p:nvSpPr>
        <p:spPr bwMode="auto">
          <a:xfrm>
            <a:off x="1871663" y="3512748"/>
            <a:ext cx="468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31"/>
          <p:cNvSpPr>
            <a:spLocks noChangeShapeType="1"/>
          </p:cNvSpPr>
          <p:nvPr/>
        </p:nvSpPr>
        <p:spPr bwMode="auto">
          <a:xfrm>
            <a:off x="2411413" y="3742405"/>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32"/>
          <p:cNvSpPr>
            <a:spLocks noChangeShapeType="1"/>
          </p:cNvSpPr>
          <p:nvPr/>
        </p:nvSpPr>
        <p:spPr bwMode="auto">
          <a:xfrm>
            <a:off x="2771776" y="3876945"/>
            <a:ext cx="468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33"/>
          <p:cNvSpPr>
            <a:spLocks noChangeShapeType="1"/>
          </p:cNvSpPr>
          <p:nvPr/>
        </p:nvSpPr>
        <p:spPr bwMode="auto">
          <a:xfrm>
            <a:off x="3240088" y="379598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36"/>
          <p:cNvSpPr>
            <a:spLocks noChangeShapeType="1"/>
          </p:cNvSpPr>
          <p:nvPr/>
        </p:nvSpPr>
        <p:spPr bwMode="auto">
          <a:xfrm>
            <a:off x="1476375" y="3634058"/>
            <a:ext cx="0"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1" name="Line 37"/>
          <p:cNvSpPr>
            <a:spLocks noChangeShapeType="1"/>
          </p:cNvSpPr>
          <p:nvPr/>
        </p:nvSpPr>
        <p:spPr bwMode="auto">
          <a:xfrm>
            <a:off x="1871663" y="3580480"/>
            <a:ext cx="0" cy="535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38"/>
          <p:cNvSpPr>
            <a:spLocks noChangeShapeType="1"/>
          </p:cNvSpPr>
          <p:nvPr/>
        </p:nvSpPr>
        <p:spPr bwMode="auto">
          <a:xfrm>
            <a:off x="2376488" y="3580480"/>
            <a:ext cx="0" cy="161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3" name="Line 39"/>
          <p:cNvSpPr>
            <a:spLocks noChangeShapeType="1"/>
          </p:cNvSpPr>
          <p:nvPr/>
        </p:nvSpPr>
        <p:spPr bwMode="auto">
          <a:xfrm>
            <a:off x="2771775" y="3742406"/>
            <a:ext cx="0" cy="1345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40"/>
          <p:cNvSpPr>
            <a:spLocks noChangeShapeType="1"/>
          </p:cNvSpPr>
          <p:nvPr/>
        </p:nvSpPr>
        <p:spPr bwMode="auto">
          <a:xfrm flipV="1">
            <a:off x="3240088" y="3795983"/>
            <a:ext cx="0" cy="80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5" name="Line 41"/>
          <p:cNvSpPr>
            <a:spLocks noChangeShapeType="1"/>
          </p:cNvSpPr>
          <p:nvPr/>
        </p:nvSpPr>
        <p:spPr bwMode="auto">
          <a:xfrm>
            <a:off x="1476375" y="4390105"/>
            <a:ext cx="0" cy="18930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40419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Arial" charset="0"/>
              </a:rPr>
              <a:t>Multiple local models</a:t>
            </a:r>
          </a:p>
        </p:txBody>
      </p:sp>
      <p:sp>
        <p:nvSpPr>
          <p:cNvPr id="11267" name="Rectangle 3"/>
          <p:cNvSpPr>
            <a:spLocks noGrp="1" noChangeArrowheads="1"/>
          </p:cNvSpPr>
          <p:nvPr>
            <p:ph type="body" idx="1"/>
          </p:nvPr>
        </p:nvSpPr>
        <p:spPr/>
        <p:txBody>
          <a:bodyPr/>
          <a:lstStyle/>
          <a:p>
            <a:pPr eaLnBrk="1" hangingPunct="1"/>
            <a:r>
              <a:rPr lang="en-US" dirty="0">
                <a:latin typeface="Arial" charset="0"/>
              </a:rPr>
              <a:t>Instead of using a single global model or lots of very local models, use several models of intermediate complexity.</a:t>
            </a:r>
          </a:p>
          <a:p>
            <a:pPr lvl="1" eaLnBrk="1" hangingPunct="1"/>
            <a:r>
              <a:rPr lang="en-US" dirty="0">
                <a:latin typeface="Arial" charset="0"/>
              </a:rPr>
              <a:t>Good if the dataset contains several different regimes which have different relationships between input and output</a:t>
            </a:r>
            <a:r>
              <a:rPr lang="en-US" dirty="0" smtClean="0">
                <a:latin typeface="Arial" charset="0"/>
              </a:rPr>
              <a:t>.</a:t>
            </a:r>
          </a:p>
          <a:p>
            <a:pPr lvl="2"/>
            <a:r>
              <a:rPr lang="en-US" sz="2000" dirty="0">
                <a:latin typeface="Arial" charset="0"/>
              </a:rPr>
              <a:t>e</a:t>
            </a:r>
            <a:r>
              <a:rPr lang="en-US" sz="2000" dirty="0" smtClean="0">
                <a:latin typeface="Arial" charset="0"/>
              </a:rPr>
              <a:t>.g. financial data which depends on the state of the economy.</a:t>
            </a:r>
            <a:endParaRPr lang="en-US" sz="2000" dirty="0">
              <a:latin typeface="Arial" charset="0"/>
            </a:endParaRPr>
          </a:p>
          <a:p>
            <a:r>
              <a:rPr lang="en-US" dirty="0" smtClean="0">
                <a:latin typeface="Arial" charset="0"/>
              </a:rPr>
              <a:t>But </a:t>
            </a:r>
            <a:r>
              <a:rPr lang="en-US" dirty="0">
                <a:latin typeface="Arial" charset="0"/>
              </a:rPr>
              <a:t>how do we partition the dataset into </a:t>
            </a:r>
            <a:r>
              <a:rPr lang="en-US" dirty="0" smtClean="0">
                <a:latin typeface="Arial" charset="0"/>
              </a:rPr>
              <a:t>regimes? </a:t>
            </a:r>
            <a:endParaRPr lang="en-US" dirty="0">
              <a:latin typeface="Arial" charset="0"/>
            </a:endParaRPr>
          </a:p>
        </p:txBody>
      </p:sp>
    </p:spTree>
    <p:extLst>
      <p:ext uri="{BB962C8B-B14F-4D97-AF65-F5344CB8AC3E}">
        <p14:creationId xmlns:p14="http://schemas.microsoft.com/office/powerpoint/2010/main" val="3203425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1"/>
          <p:cNvSpPr>
            <a:spLocks noChangeArrowheads="1"/>
          </p:cNvSpPr>
          <p:nvPr/>
        </p:nvSpPr>
        <p:spPr bwMode="auto">
          <a:xfrm>
            <a:off x="5546681" y="1421774"/>
            <a:ext cx="2374900" cy="1350169"/>
          </a:xfrm>
          <a:prstGeom prst="rect">
            <a:avLst/>
          </a:prstGeom>
          <a:noFill/>
          <a:ln w="9525">
            <a:solidFill>
              <a:schemeClr val="tx1"/>
            </a:solidFill>
            <a:miter lim="800000"/>
            <a:headEnd/>
            <a:tailEnd/>
          </a:ln>
        </p:spPr>
        <p:txBody>
          <a:bodyPr wrap="none" anchor="ctr"/>
          <a:lstStyle/>
          <a:p>
            <a:endParaRPr lang="en-CA"/>
          </a:p>
        </p:txBody>
      </p:sp>
      <p:sp>
        <p:nvSpPr>
          <p:cNvPr id="12291" name="Rectangle 2"/>
          <p:cNvSpPr>
            <a:spLocks noGrp="1" noChangeArrowheads="1"/>
          </p:cNvSpPr>
          <p:nvPr>
            <p:ph type="title"/>
          </p:nvPr>
        </p:nvSpPr>
        <p:spPr/>
        <p:txBody>
          <a:bodyPr>
            <a:normAutofit/>
          </a:bodyPr>
          <a:lstStyle/>
          <a:p>
            <a:pPr eaLnBrk="1" hangingPunct="1"/>
            <a:r>
              <a:rPr lang="en-US" sz="2400" dirty="0">
                <a:latin typeface="Arial" charset="0"/>
              </a:rPr>
              <a:t>Partitioning based on input alone versus partitioning based on </a:t>
            </a:r>
            <a:r>
              <a:rPr lang="en-US" sz="2400" dirty="0" smtClean="0">
                <a:latin typeface="Arial" charset="0"/>
              </a:rPr>
              <a:t>the input</a:t>
            </a:r>
            <a:r>
              <a:rPr lang="en-US" sz="2400" dirty="0">
                <a:latin typeface="Arial" charset="0"/>
              </a:rPr>
              <a:t>-output relationship</a:t>
            </a:r>
          </a:p>
        </p:txBody>
      </p:sp>
      <p:sp>
        <p:nvSpPr>
          <p:cNvPr id="12292" name="Rectangle 3"/>
          <p:cNvSpPr>
            <a:spLocks noGrp="1" noChangeArrowheads="1"/>
          </p:cNvSpPr>
          <p:nvPr>
            <p:ph sz="half" idx="1"/>
          </p:nvPr>
        </p:nvSpPr>
        <p:spPr/>
        <p:txBody>
          <a:bodyPr>
            <a:normAutofit fontScale="85000" lnSpcReduction="10000"/>
          </a:bodyPr>
          <a:lstStyle/>
          <a:p>
            <a:pPr eaLnBrk="1" hangingPunct="1"/>
            <a:r>
              <a:rPr lang="en-US" sz="2400" dirty="0">
                <a:latin typeface="Arial" charset="0"/>
              </a:rPr>
              <a:t>We need to cluster the training cases into subsets, one for each local model. </a:t>
            </a:r>
          </a:p>
          <a:p>
            <a:pPr lvl="1" eaLnBrk="1" hangingPunct="1"/>
            <a:r>
              <a:rPr lang="en-US" sz="2400" dirty="0">
                <a:latin typeface="Arial" charset="0"/>
              </a:rPr>
              <a:t>The aim of the clustering is NOT to find clusters of similar input vectors.</a:t>
            </a:r>
          </a:p>
          <a:p>
            <a:pPr lvl="1" eaLnBrk="1" hangingPunct="1"/>
            <a:r>
              <a:rPr lang="en-US" sz="2400" dirty="0">
                <a:latin typeface="Arial" charset="0"/>
              </a:rPr>
              <a:t>We want each cluster to have a relationship between input and output that can be well-modeled by one local </a:t>
            </a:r>
            <a:r>
              <a:rPr lang="en-US" sz="2400" dirty="0" smtClean="0">
                <a:latin typeface="Arial" charset="0"/>
              </a:rPr>
              <a:t>model.</a:t>
            </a:r>
            <a:endParaRPr lang="en-US" sz="2400" dirty="0">
              <a:latin typeface="Arial" charset="0"/>
            </a:endParaRPr>
          </a:p>
        </p:txBody>
      </p:sp>
      <p:sp>
        <p:nvSpPr>
          <p:cNvPr id="12293" name="Freeform 4"/>
          <p:cNvSpPr>
            <a:spLocks/>
          </p:cNvSpPr>
          <p:nvPr/>
        </p:nvSpPr>
        <p:spPr bwMode="auto">
          <a:xfrm>
            <a:off x="5727657" y="1781343"/>
            <a:ext cx="695325" cy="477440"/>
          </a:xfrm>
          <a:custGeom>
            <a:avLst/>
            <a:gdLst>
              <a:gd name="T0" fmla="*/ 0 w 386"/>
              <a:gd name="T1" fmla="*/ 636587 h 401"/>
              <a:gd name="T2" fmla="*/ 122493 w 386"/>
              <a:gd name="T3" fmla="*/ 384175 h 401"/>
              <a:gd name="T4" fmla="*/ 286416 w 386"/>
              <a:gd name="T5" fmla="*/ 168275 h 401"/>
              <a:gd name="T6" fmla="*/ 531401 w 386"/>
              <a:gd name="T7" fmla="*/ 23812 h 401"/>
              <a:gd name="T8" fmla="*/ 695325 w 386"/>
              <a:gd name="T9" fmla="*/ 23812 h 401"/>
              <a:gd name="T10" fmla="*/ 0 60000 65536"/>
              <a:gd name="T11" fmla="*/ 0 60000 65536"/>
              <a:gd name="T12" fmla="*/ 0 60000 65536"/>
              <a:gd name="T13" fmla="*/ 0 60000 65536"/>
              <a:gd name="T14" fmla="*/ 0 60000 65536"/>
              <a:gd name="T15" fmla="*/ 0 w 386"/>
              <a:gd name="T16" fmla="*/ 0 h 401"/>
              <a:gd name="T17" fmla="*/ 386 w 386"/>
              <a:gd name="T18" fmla="*/ 401 h 401"/>
            </a:gdLst>
            <a:ahLst/>
            <a:cxnLst>
              <a:cxn ang="T10">
                <a:pos x="T0" y="T1"/>
              </a:cxn>
              <a:cxn ang="T11">
                <a:pos x="T2" y="T3"/>
              </a:cxn>
              <a:cxn ang="T12">
                <a:pos x="T4" y="T5"/>
              </a:cxn>
              <a:cxn ang="T13">
                <a:pos x="T6" y="T7"/>
              </a:cxn>
              <a:cxn ang="T14">
                <a:pos x="T8" y="T9"/>
              </a:cxn>
            </a:cxnLst>
            <a:rect l="T15" t="T16" r="T17" b="T18"/>
            <a:pathLst>
              <a:path w="386" h="401">
                <a:moveTo>
                  <a:pt x="0" y="401"/>
                </a:moveTo>
                <a:cubicBezTo>
                  <a:pt x="21" y="346"/>
                  <a:pt x="42" y="291"/>
                  <a:pt x="68" y="242"/>
                </a:cubicBezTo>
                <a:cubicBezTo>
                  <a:pt x="94" y="193"/>
                  <a:pt x="121" y="144"/>
                  <a:pt x="159" y="106"/>
                </a:cubicBezTo>
                <a:cubicBezTo>
                  <a:pt x="197" y="68"/>
                  <a:pt x="257" y="30"/>
                  <a:pt x="295" y="15"/>
                </a:cubicBezTo>
                <a:cubicBezTo>
                  <a:pt x="333" y="0"/>
                  <a:pt x="359" y="7"/>
                  <a:pt x="386" y="15"/>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4" name="Freeform 5"/>
          <p:cNvSpPr>
            <a:spLocks/>
          </p:cNvSpPr>
          <p:nvPr/>
        </p:nvSpPr>
        <p:spPr bwMode="auto">
          <a:xfrm flipH="1">
            <a:off x="6303920" y="1781343"/>
            <a:ext cx="612775" cy="477440"/>
          </a:xfrm>
          <a:custGeom>
            <a:avLst/>
            <a:gdLst>
              <a:gd name="T0" fmla="*/ 0 w 386"/>
              <a:gd name="T1" fmla="*/ 636587 h 401"/>
              <a:gd name="T2" fmla="*/ 107950 w 386"/>
              <a:gd name="T3" fmla="*/ 384175 h 401"/>
              <a:gd name="T4" fmla="*/ 252413 w 386"/>
              <a:gd name="T5" fmla="*/ 168275 h 401"/>
              <a:gd name="T6" fmla="*/ 468313 w 386"/>
              <a:gd name="T7" fmla="*/ 23812 h 401"/>
              <a:gd name="T8" fmla="*/ 612775 w 386"/>
              <a:gd name="T9" fmla="*/ 23812 h 401"/>
              <a:gd name="T10" fmla="*/ 0 60000 65536"/>
              <a:gd name="T11" fmla="*/ 0 60000 65536"/>
              <a:gd name="T12" fmla="*/ 0 60000 65536"/>
              <a:gd name="T13" fmla="*/ 0 60000 65536"/>
              <a:gd name="T14" fmla="*/ 0 60000 65536"/>
              <a:gd name="T15" fmla="*/ 0 w 386"/>
              <a:gd name="T16" fmla="*/ 0 h 401"/>
              <a:gd name="T17" fmla="*/ 386 w 386"/>
              <a:gd name="T18" fmla="*/ 401 h 401"/>
            </a:gdLst>
            <a:ahLst/>
            <a:cxnLst>
              <a:cxn ang="T10">
                <a:pos x="T0" y="T1"/>
              </a:cxn>
              <a:cxn ang="T11">
                <a:pos x="T2" y="T3"/>
              </a:cxn>
              <a:cxn ang="T12">
                <a:pos x="T4" y="T5"/>
              </a:cxn>
              <a:cxn ang="T13">
                <a:pos x="T6" y="T7"/>
              </a:cxn>
              <a:cxn ang="T14">
                <a:pos x="T8" y="T9"/>
              </a:cxn>
            </a:cxnLst>
            <a:rect l="T15" t="T16" r="T17" b="T18"/>
            <a:pathLst>
              <a:path w="386" h="401">
                <a:moveTo>
                  <a:pt x="0" y="401"/>
                </a:moveTo>
                <a:cubicBezTo>
                  <a:pt x="21" y="346"/>
                  <a:pt x="42" y="291"/>
                  <a:pt x="68" y="242"/>
                </a:cubicBezTo>
                <a:cubicBezTo>
                  <a:pt x="94" y="193"/>
                  <a:pt x="121" y="144"/>
                  <a:pt x="159" y="106"/>
                </a:cubicBezTo>
                <a:cubicBezTo>
                  <a:pt x="197" y="68"/>
                  <a:pt x="257" y="30"/>
                  <a:pt x="295" y="15"/>
                </a:cubicBezTo>
                <a:cubicBezTo>
                  <a:pt x="333" y="0"/>
                  <a:pt x="359" y="7"/>
                  <a:pt x="386" y="15"/>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5" name="Freeform 6"/>
          <p:cNvSpPr>
            <a:spLocks/>
          </p:cNvSpPr>
          <p:nvPr/>
        </p:nvSpPr>
        <p:spPr bwMode="auto">
          <a:xfrm flipV="1">
            <a:off x="6781757" y="1692045"/>
            <a:ext cx="530225" cy="791766"/>
          </a:xfrm>
          <a:custGeom>
            <a:avLst/>
            <a:gdLst>
              <a:gd name="T0" fmla="*/ 0 w 386"/>
              <a:gd name="T1" fmla="*/ 1055688 h 401"/>
              <a:gd name="T2" fmla="*/ 93408 w 386"/>
              <a:gd name="T3" fmla="*/ 637098 h 401"/>
              <a:gd name="T4" fmla="*/ 218409 w 386"/>
              <a:gd name="T5" fmla="*/ 279060 h 401"/>
              <a:gd name="T6" fmla="*/ 405224 w 386"/>
              <a:gd name="T7" fmla="*/ 39490 h 401"/>
              <a:gd name="T8" fmla="*/ 530225 w 386"/>
              <a:gd name="T9" fmla="*/ 39490 h 401"/>
              <a:gd name="T10" fmla="*/ 0 60000 65536"/>
              <a:gd name="T11" fmla="*/ 0 60000 65536"/>
              <a:gd name="T12" fmla="*/ 0 60000 65536"/>
              <a:gd name="T13" fmla="*/ 0 60000 65536"/>
              <a:gd name="T14" fmla="*/ 0 60000 65536"/>
              <a:gd name="T15" fmla="*/ 0 w 386"/>
              <a:gd name="T16" fmla="*/ 0 h 401"/>
              <a:gd name="T17" fmla="*/ 386 w 386"/>
              <a:gd name="T18" fmla="*/ 401 h 401"/>
            </a:gdLst>
            <a:ahLst/>
            <a:cxnLst>
              <a:cxn ang="T10">
                <a:pos x="T0" y="T1"/>
              </a:cxn>
              <a:cxn ang="T11">
                <a:pos x="T2" y="T3"/>
              </a:cxn>
              <a:cxn ang="T12">
                <a:pos x="T4" y="T5"/>
              </a:cxn>
              <a:cxn ang="T13">
                <a:pos x="T6" y="T7"/>
              </a:cxn>
              <a:cxn ang="T14">
                <a:pos x="T8" y="T9"/>
              </a:cxn>
            </a:cxnLst>
            <a:rect l="T15" t="T16" r="T17" b="T18"/>
            <a:pathLst>
              <a:path w="386" h="401">
                <a:moveTo>
                  <a:pt x="0" y="401"/>
                </a:moveTo>
                <a:cubicBezTo>
                  <a:pt x="21" y="346"/>
                  <a:pt x="42" y="291"/>
                  <a:pt x="68" y="242"/>
                </a:cubicBezTo>
                <a:cubicBezTo>
                  <a:pt x="94" y="193"/>
                  <a:pt x="121" y="144"/>
                  <a:pt x="159" y="106"/>
                </a:cubicBezTo>
                <a:cubicBezTo>
                  <a:pt x="197" y="68"/>
                  <a:pt x="257" y="30"/>
                  <a:pt x="295" y="15"/>
                </a:cubicBezTo>
                <a:cubicBezTo>
                  <a:pt x="333" y="0"/>
                  <a:pt x="359" y="7"/>
                  <a:pt x="386" y="15"/>
                </a:cubicBezTo>
              </a:path>
            </a:pathLst>
          </a:custGeom>
          <a:noFill/>
          <a:ln w="28575" cmpd="sng">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6" name="Freeform 7"/>
          <p:cNvSpPr>
            <a:spLocks/>
          </p:cNvSpPr>
          <p:nvPr/>
        </p:nvSpPr>
        <p:spPr bwMode="auto">
          <a:xfrm flipH="1" flipV="1">
            <a:off x="7240545" y="1692045"/>
            <a:ext cx="466725" cy="791766"/>
          </a:xfrm>
          <a:custGeom>
            <a:avLst/>
            <a:gdLst>
              <a:gd name="T0" fmla="*/ 0 w 386"/>
              <a:gd name="T1" fmla="*/ 1055688 h 401"/>
              <a:gd name="T2" fmla="*/ 82221 w 386"/>
              <a:gd name="T3" fmla="*/ 637098 h 401"/>
              <a:gd name="T4" fmla="*/ 192252 w 386"/>
              <a:gd name="T5" fmla="*/ 279060 h 401"/>
              <a:gd name="T6" fmla="*/ 356694 w 386"/>
              <a:gd name="T7" fmla="*/ 39490 h 401"/>
              <a:gd name="T8" fmla="*/ 466725 w 386"/>
              <a:gd name="T9" fmla="*/ 39490 h 401"/>
              <a:gd name="T10" fmla="*/ 0 60000 65536"/>
              <a:gd name="T11" fmla="*/ 0 60000 65536"/>
              <a:gd name="T12" fmla="*/ 0 60000 65536"/>
              <a:gd name="T13" fmla="*/ 0 60000 65536"/>
              <a:gd name="T14" fmla="*/ 0 60000 65536"/>
              <a:gd name="T15" fmla="*/ 0 w 386"/>
              <a:gd name="T16" fmla="*/ 0 h 401"/>
              <a:gd name="T17" fmla="*/ 386 w 386"/>
              <a:gd name="T18" fmla="*/ 401 h 401"/>
            </a:gdLst>
            <a:ahLst/>
            <a:cxnLst>
              <a:cxn ang="T10">
                <a:pos x="T0" y="T1"/>
              </a:cxn>
              <a:cxn ang="T11">
                <a:pos x="T2" y="T3"/>
              </a:cxn>
              <a:cxn ang="T12">
                <a:pos x="T4" y="T5"/>
              </a:cxn>
              <a:cxn ang="T13">
                <a:pos x="T6" y="T7"/>
              </a:cxn>
              <a:cxn ang="T14">
                <a:pos x="T8" y="T9"/>
              </a:cxn>
            </a:cxnLst>
            <a:rect l="T15" t="T16" r="T17" b="T18"/>
            <a:pathLst>
              <a:path w="386" h="401">
                <a:moveTo>
                  <a:pt x="0" y="401"/>
                </a:moveTo>
                <a:cubicBezTo>
                  <a:pt x="21" y="346"/>
                  <a:pt x="42" y="291"/>
                  <a:pt x="68" y="242"/>
                </a:cubicBezTo>
                <a:cubicBezTo>
                  <a:pt x="94" y="193"/>
                  <a:pt x="121" y="144"/>
                  <a:pt x="159" y="106"/>
                </a:cubicBezTo>
                <a:cubicBezTo>
                  <a:pt x="197" y="68"/>
                  <a:pt x="257" y="30"/>
                  <a:pt x="295" y="15"/>
                </a:cubicBezTo>
                <a:cubicBezTo>
                  <a:pt x="333" y="0"/>
                  <a:pt x="359" y="7"/>
                  <a:pt x="386" y="15"/>
                </a:cubicBezTo>
              </a:path>
            </a:pathLst>
          </a:custGeom>
          <a:noFill/>
          <a:ln w="28575" cmpd="sng">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7" name="Oval 8"/>
          <p:cNvSpPr>
            <a:spLocks noChangeArrowheads="1"/>
          </p:cNvSpPr>
          <p:nvPr/>
        </p:nvSpPr>
        <p:spPr bwMode="auto">
          <a:xfrm>
            <a:off x="6770645" y="1664661"/>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2298" name="Oval 9"/>
          <p:cNvSpPr>
            <a:spLocks noChangeArrowheads="1"/>
          </p:cNvSpPr>
          <p:nvPr/>
        </p:nvSpPr>
        <p:spPr bwMode="auto">
          <a:xfrm>
            <a:off x="7167519" y="2420707"/>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2299" name="Oval 10"/>
          <p:cNvSpPr>
            <a:spLocks noChangeArrowheads="1"/>
          </p:cNvSpPr>
          <p:nvPr/>
        </p:nvSpPr>
        <p:spPr bwMode="auto">
          <a:xfrm>
            <a:off x="7346907" y="2394513"/>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0" name="Oval 11"/>
          <p:cNvSpPr>
            <a:spLocks noChangeArrowheads="1"/>
          </p:cNvSpPr>
          <p:nvPr/>
        </p:nvSpPr>
        <p:spPr bwMode="auto">
          <a:xfrm>
            <a:off x="7634245" y="1853970"/>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1" name="Oval 12"/>
          <p:cNvSpPr>
            <a:spLocks noChangeArrowheads="1"/>
          </p:cNvSpPr>
          <p:nvPr/>
        </p:nvSpPr>
        <p:spPr bwMode="auto">
          <a:xfrm>
            <a:off x="5799095" y="2043280"/>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2" name="Oval 13"/>
          <p:cNvSpPr>
            <a:spLocks noChangeArrowheads="1"/>
          </p:cNvSpPr>
          <p:nvPr/>
        </p:nvSpPr>
        <p:spPr bwMode="auto">
          <a:xfrm>
            <a:off x="6265820" y="1771817"/>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3" name="Oval 14"/>
          <p:cNvSpPr>
            <a:spLocks noChangeArrowheads="1"/>
          </p:cNvSpPr>
          <p:nvPr/>
        </p:nvSpPr>
        <p:spPr bwMode="auto">
          <a:xfrm>
            <a:off x="6481720" y="1799201"/>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4" name="Oval 15"/>
          <p:cNvSpPr>
            <a:spLocks noChangeArrowheads="1"/>
          </p:cNvSpPr>
          <p:nvPr/>
        </p:nvSpPr>
        <p:spPr bwMode="auto">
          <a:xfrm>
            <a:off x="6627770" y="1881355"/>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2305" name="Line 16"/>
          <p:cNvSpPr>
            <a:spLocks noChangeShapeType="1"/>
          </p:cNvSpPr>
          <p:nvPr/>
        </p:nvSpPr>
        <p:spPr bwMode="auto">
          <a:xfrm>
            <a:off x="6735719" y="1421774"/>
            <a:ext cx="0" cy="1296590"/>
          </a:xfrm>
          <a:prstGeom prst="line">
            <a:avLst/>
          </a:prstGeom>
          <a:noFill/>
          <a:ln w="9525">
            <a:solidFill>
              <a:schemeClr val="accent6">
                <a:lumMod val="75000"/>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17"/>
          <p:cNvSpPr>
            <a:spLocks noChangeShapeType="1"/>
          </p:cNvSpPr>
          <p:nvPr/>
        </p:nvSpPr>
        <p:spPr bwMode="auto">
          <a:xfrm>
            <a:off x="7023056" y="1394389"/>
            <a:ext cx="0" cy="132397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Text Box 18"/>
          <p:cNvSpPr txBox="1">
            <a:spLocks noChangeArrowheads="1"/>
          </p:cNvSpPr>
          <p:nvPr/>
        </p:nvSpPr>
        <p:spPr bwMode="auto">
          <a:xfrm>
            <a:off x="5252163" y="3120595"/>
            <a:ext cx="177089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chemeClr val="accent6">
                    <a:lumMod val="75000"/>
                  </a:schemeClr>
                </a:solidFill>
              </a:rPr>
              <a:t>P</a:t>
            </a:r>
            <a:r>
              <a:rPr lang="en-US" sz="2000" dirty="0" smtClean="0">
                <a:solidFill>
                  <a:schemeClr val="accent6">
                    <a:lumMod val="75000"/>
                  </a:schemeClr>
                </a:solidFill>
              </a:rPr>
              <a:t>artition based on the </a:t>
            </a:r>
            <a:r>
              <a:rPr lang="en-US" sz="2000" dirty="0" err="1" smtClean="0">
                <a:solidFill>
                  <a:schemeClr val="accent6">
                    <a:lumMod val="75000"/>
                  </a:schemeClr>
                </a:solidFill>
              </a:rPr>
              <a:t>input</a:t>
            </a:r>
            <a:r>
              <a:rPr lang="en-US" sz="2000" dirty="0" err="1">
                <a:solidFill>
                  <a:schemeClr val="accent6">
                    <a:lumMod val="75000"/>
                  </a:schemeClr>
                </a:solidFill>
                <a:sym typeface="Wingdings" charset="0"/>
              </a:rPr>
              <a:t>output</a:t>
            </a:r>
            <a:r>
              <a:rPr lang="en-US" sz="2000" dirty="0">
                <a:solidFill>
                  <a:schemeClr val="accent6">
                    <a:lumMod val="75000"/>
                  </a:schemeClr>
                </a:solidFill>
                <a:sym typeface="Wingdings" charset="0"/>
              </a:rPr>
              <a:t> </a:t>
            </a:r>
            <a:r>
              <a:rPr lang="en-US" sz="2000" dirty="0" smtClean="0">
                <a:solidFill>
                  <a:schemeClr val="accent6">
                    <a:lumMod val="75000"/>
                  </a:schemeClr>
                </a:solidFill>
                <a:sym typeface="Wingdings" charset="0"/>
              </a:rPr>
              <a:t>mapping</a:t>
            </a:r>
            <a:r>
              <a:rPr lang="en-US" sz="2000" dirty="0" smtClean="0">
                <a:solidFill>
                  <a:schemeClr val="accent6">
                    <a:lumMod val="75000"/>
                  </a:schemeClr>
                </a:solidFill>
              </a:rPr>
              <a:t>                 </a:t>
            </a:r>
            <a:endParaRPr lang="en-US" sz="2000" dirty="0">
              <a:solidFill>
                <a:schemeClr val="accent6">
                  <a:lumMod val="75000"/>
                </a:schemeClr>
              </a:solidFill>
            </a:endParaRPr>
          </a:p>
        </p:txBody>
      </p:sp>
      <p:sp>
        <p:nvSpPr>
          <p:cNvPr id="23" name="Text Box 18"/>
          <p:cNvSpPr txBox="1">
            <a:spLocks noChangeArrowheads="1"/>
          </p:cNvSpPr>
          <p:nvPr/>
        </p:nvSpPr>
        <p:spPr bwMode="auto">
          <a:xfrm>
            <a:off x="7013198" y="3120598"/>
            <a:ext cx="1770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P</a:t>
            </a:r>
            <a:r>
              <a:rPr lang="en-US" sz="2000" dirty="0" smtClean="0">
                <a:solidFill>
                  <a:srgbClr val="3333CC"/>
                </a:solidFill>
              </a:rPr>
              <a:t>artition based on the input alone                 </a:t>
            </a:r>
            <a:endParaRPr lang="en-US" sz="2000" dirty="0">
              <a:solidFill>
                <a:srgbClr val="3333CC"/>
              </a:solidFill>
            </a:endParaRPr>
          </a:p>
        </p:txBody>
      </p:sp>
      <p:cxnSp>
        <p:nvCxnSpPr>
          <p:cNvPr id="4" name="Straight Arrow Connector 3"/>
          <p:cNvCxnSpPr/>
          <p:nvPr/>
        </p:nvCxnSpPr>
        <p:spPr>
          <a:xfrm flipH="1" flipV="1">
            <a:off x="7023056" y="2771943"/>
            <a:ext cx="396876" cy="34865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endCxn id="12290" idx="2"/>
          </p:cNvCxnSpPr>
          <p:nvPr/>
        </p:nvCxnSpPr>
        <p:spPr>
          <a:xfrm flipV="1">
            <a:off x="6265820" y="2771943"/>
            <a:ext cx="468311" cy="348652"/>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rot="16200000">
            <a:off x="4318078" y="1413445"/>
            <a:ext cx="2065866" cy="369332"/>
          </a:xfrm>
          <a:prstGeom prst="rect">
            <a:avLst/>
          </a:prstGeom>
          <a:noFill/>
        </p:spPr>
        <p:txBody>
          <a:bodyPr wrap="square" rtlCol="0">
            <a:spAutoFit/>
          </a:bodyPr>
          <a:lstStyle/>
          <a:p>
            <a:r>
              <a:rPr lang="en-US" dirty="0"/>
              <a:t>o</a:t>
            </a:r>
            <a:r>
              <a:rPr lang="en-US" dirty="0" smtClean="0"/>
              <a:t>utput </a:t>
            </a:r>
            <a:r>
              <a:rPr lang="en-US" dirty="0" smtClean="0">
                <a:sym typeface="Wingdings"/>
              </a:rPr>
              <a:t></a:t>
            </a:r>
            <a:endParaRPr lang="en-US" dirty="0"/>
          </a:p>
        </p:txBody>
      </p:sp>
    </p:spTree>
    <p:extLst>
      <p:ext uri="{BB962C8B-B14F-4D97-AF65-F5344CB8AC3E}">
        <p14:creationId xmlns:p14="http://schemas.microsoft.com/office/powerpoint/2010/main" val="2264419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animBg="1"/>
      <p:bldP spid="12306" grpId="0" animBg="1"/>
      <p:bldP spid="12307"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Autofit/>
          </a:bodyPr>
          <a:lstStyle/>
          <a:p>
            <a:pPr eaLnBrk="1" hangingPunct="1"/>
            <a:r>
              <a:rPr lang="en-US" dirty="0">
                <a:latin typeface="Arial" charset="0"/>
              </a:rPr>
              <a:t>A picture of why averaging </a:t>
            </a:r>
            <a:r>
              <a:rPr lang="en-US" dirty="0" smtClean="0">
                <a:latin typeface="Arial" charset="0"/>
              </a:rPr>
              <a:t>models </a:t>
            </a:r>
            <a:r>
              <a:rPr lang="en-US" dirty="0" smtClean="0">
                <a:solidFill>
                  <a:srgbClr val="FF0000"/>
                </a:solidFill>
                <a:latin typeface="Arial" charset="0"/>
              </a:rPr>
              <a:t>during training </a:t>
            </a:r>
            <a:r>
              <a:rPr lang="en-US" dirty="0" smtClean="0">
                <a:latin typeface="Arial" charset="0"/>
              </a:rPr>
              <a:t>causes cooperation not specialization</a:t>
            </a:r>
            <a:endParaRPr lang="en-US" dirty="0">
              <a:latin typeface="Arial" charset="0"/>
            </a:endParaRPr>
          </a:p>
        </p:txBody>
      </p:sp>
      <p:sp>
        <p:nvSpPr>
          <p:cNvPr id="1028" name="Line 3"/>
          <p:cNvSpPr>
            <a:spLocks noChangeShapeType="1"/>
          </p:cNvSpPr>
          <p:nvPr/>
        </p:nvSpPr>
        <p:spPr bwMode="auto">
          <a:xfrm>
            <a:off x="1547813" y="1568846"/>
            <a:ext cx="651245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p:cNvSpPr>
            <a:spLocks noChangeShapeType="1"/>
          </p:cNvSpPr>
          <p:nvPr/>
        </p:nvSpPr>
        <p:spPr bwMode="auto">
          <a:xfrm flipV="1">
            <a:off x="2179109" y="1434306"/>
            <a:ext cx="0" cy="1357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5"/>
          <p:cNvSpPr>
            <a:spLocks noChangeShapeType="1"/>
          </p:cNvSpPr>
          <p:nvPr/>
        </p:nvSpPr>
        <p:spPr bwMode="auto">
          <a:xfrm flipV="1">
            <a:off x="3987280" y="1434306"/>
            <a:ext cx="0" cy="1357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6"/>
          <p:cNvSpPr>
            <a:spLocks noChangeShapeType="1"/>
          </p:cNvSpPr>
          <p:nvPr/>
        </p:nvSpPr>
        <p:spPr bwMode="auto">
          <a:xfrm flipV="1">
            <a:off x="7007755" y="1433115"/>
            <a:ext cx="0" cy="1357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6" name="Object 7"/>
          <p:cNvGraphicFramePr>
            <a:graphicFrameLocks noGrp="1" noChangeAspect="1"/>
          </p:cNvGraphicFramePr>
          <p:nvPr>
            <p:ph idx="1"/>
            <p:extLst>
              <p:ext uri="{D42A27DB-BD31-4B8C-83A1-F6EECF244321}">
                <p14:modId xmlns:p14="http://schemas.microsoft.com/office/powerpoint/2010/main" val="1525571724"/>
              </p:ext>
            </p:extLst>
          </p:nvPr>
        </p:nvGraphicFramePr>
        <p:xfrm>
          <a:off x="1912938" y="1750484"/>
          <a:ext cx="5554662" cy="591013"/>
        </p:xfrm>
        <a:graphic>
          <a:graphicData uri="http://schemas.openxmlformats.org/presentationml/2006/ole">
            <mc:AlternateContent xmlns:mc="http://schemas.openxmlformats.org/markup-compatibility/2006">
              <mc:Choice xmlns:v="urn:schemas-microsoft-com:vml" Requires="v">
                <p:oleObj spid="_x0000_s77865" name="Equation" r:id="rId3" imgW="2032000" imgH="215900" progId="Equation.3">
                  <p:embed/>
                </p:oleObj>
              </mc:Choice>
              <mc:Fallback>
                <p:oleObj name="Equation" r:id="rId3" imgW="2032000" imgH="215900" progId="Equation.3">
                  <p:embed/>
                  <p:pic>
                    <p:nvPicPr>
                      <p:cNvPr id="0" name=""/>
                      <p:cNvPicPr>
                        <a:picLocks noChangeAspect="1" noChangeArrowheads="1"/>
                      </p:cNvPicPr>
                      <p:nvPr/>
                    </p:nvPicPr>
                    <p:blipFill>
                      <a:blip r:embed="rId4"/>
                      <a:srcRect/>
                      <a:stretch>
                        <a:fillRect/>
                      </a:stretch>
                    </p:blipFill>
                    <p:spPr bwMode="auto">
                      <a:xfrm>
                        <a:off x="1912938" y="1750484"/>
                        <a:ext cx="5554662" cy="591013"/>
                      </a:xfrm>
                      <a:prstGeom prst="rect">
                        <a:avLst/>
                      </a:prstGeom>
                      <a:noFill/>
                      <a:ln>
                        <a:noFill/>
                      </a:ln>
                      <a:effectLst/>
                      <a:extLst/>
                    </p:spPr>
                  </p:pic>
                </p:oleObj>
              </mc:Fallback>
            </mc:AlternateContent>
          </a:graphicData>
        </a:graphic>
      </p:graphicFrame>
      <p:sp>
        <p:nvSpPr>
          <p:cNvPr id="1032" name="Text Box 8"/>
          <p:cNvSpPr txBox="1">
            <a:spLocks noChangeArrowheads="1"/>
          </p:cNvSpPr>
          <p:nvPr/>
        </p:nvSpPr>
        <p:spPr bwMode="auto">
          <a:xfrm>
            <a:off x="6018198" y="2784475"/>
            <a:ext cx="23034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Average of all the </a:t>
            </a:r>
            <a:r>
              <a:rPr lang="en-US" sz="2000" dirty="0">
                <a:solidFill>
                  <a:srgbClr val="E46C0A"/>
                </a:solidFill>
              </a:rPr>
              <a:t>other</a:t>
            </a:r>
            <a:r>
              <a:rPr lang="en-US" sz="2000" dirty="0">
                <a:solidFill>
                  <a:srgbClr val="3333CC"/>
                </a:solidFill>
              </a:rPr>
              <a:t> predictors</a:t>
            </a:r>
          </a:p>
        </p:txBody>
      </p:sp>
      <p:sp>
        <p:nvSpPr>
          <p:cNvPr id="1033" name="AutoShape 9"/>
          <p:cNvSpPr>
            <a:spLocks noChangeArrowheads="1"/>
          </p:cNvSpPr>
          <p:nvPr/>
        </p:nvSpPr>
        <p:spPr bwMode="auto">
          <a:xfrm>
            <a:off x="6991855" y="2405856"/>
            <a:ext cx="179387" cy="270272"/>
          </a:xfrm>
          <a:prstGeom prst="upArrow">
            <a:avLst>
              <a:gd name="adj1" fmla="val 50000"/>
              <a:gd name="adj2" fmla="val 50221"/>
            </a:avLst>
          </a:prstGeom>
          <a:solidFill>
            <a:srgbClr val="3333CC"/>
          </a:solidFill>
          <a:ln w="9525">
            <a:solidFill>
              <a:schemeClr val="tx1"/>
            </a:solidFill>
            <a:miter lim="800000"/>
            <a:headEnd/>
            <a:tailEnd/>
          </a:ln>
        </p:spPr>
        <p:txBody>
          <a:bodyPr wrap="none" anchor="ctr"/>
          <a:lstStyle/>
          <a:p>
            <a:endParaRPr lang="en-CA"/>
          </a:p>
        </p:txBody>
      </p:sp>
      <p:sp>
        <p:nvSpPr>
          <p:cNvPr id="1034" name="Text Box 10"/>
          <p:cNvSpPr txBox="1">
            <a:spLocks noChangeArrowheads="1"/>
          </p:cNvSpPr>
          <p:nvPr/>
        </p:nvSpPr>
        <p:spPr bwMode="auto">
          <a:xfrm>
            <a:off x="3520026" y="2622550"/>
            <a:ext cx="865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target</a:t>
            </a:r>
          </a:p>
        </p:txBody>
      </p:sp>
      <p:sp>
        <p:nvSpPr>
          <p:cNvPr id="1035" name="AutoShape 11"/>
          <p:cNvSpPr>
            <a:spLocks noChangeArrowheads="1"/>
          </p:cNvSpPr>
          <p:nvPr/>
        </p:nvSpPr>
        <p:spPr bwMode="auto">
          <a:xfrm>
            <a:off x="3847051" y="2326084"/>
            <a:ext cx="179388" cy="270272"/>
          </a:xfrm>
          <a:prstGeom prst="upArrow">
            <a:avLst>
              <a:gd name="adj1" fmla="val 50000"/>
              <a:gd name="adj2" fmla="val 50221"/>
            </a:avLst>
          </a:prstGeom>
          <a:solidFill>
            <a:srgbClr val="3333CC"/>
          </a:solidFill>
          <a:ln w="9525">
            <a:solidFill>
              <a:schemeClr val="tx1"/>
            </a:solidFill>
            <a:miter lim="800000"/>
            <a:headEnd/>
            <a:tailEnd/>
          </a:ln>
        </p:spPr>
        <p:txBody>
          <a:bodyPr wrap="none" anchor="ctr"/>
          <a:lstStyle/>
          <a:p>
            <a:endParaRPr lang="en-CA"/>
          </a:p>
        </p:txBody>
      </p:sp>
      <p:sp>
        <p:nvSpPr>
          <p:cNvPr id="1036" name="AutoShape 12"/>
          <p:cNvSpPr>
            <a:spLocks noChangeArrowheads="1"/>
          </p:cNvSpPr>
          <p:nvPr/>
        </p:nvSpPr>
        <p:spPr bwMode="auto">
          <a:xfrm>
            <a:off x="2462212" y="2001043"/>
            <a:ext cx="539750" cy="108347"/>
          </a:xfrm>
          <a:prstGeom prst="rightArrow">
            <a:avLst>
              <a:gd name="adj1" fmla="val 50000"/>
              <a:gd name="adj2" fmla="val 93406"/>
            </a:avLst>
          </a:prstGeom>
          <a:solidFill>
            <a:srgbClr val="009900"/>
          </a:solidFill>
          <a:ln w="9525">
            <a:solidFill>
              <a:schemeClr val="tx1"/>
            </a:solidFill>
            <a:miter lim="800000"/>
            <a:headEnd/>
            <a:tailEnd/>
          </a:ln>
        </p:spPr>
        <p:txBody>
          <a:bodyPr wrap="none" anchor="ctr"/>
          <a:lstStyle/>
          <a:p>
            <a:endParaRPr lang="en-CA"/>
          </a:p>
        </p:txBody>
      </p:sp>
      <p:sp>
        <p:nvSpPr>
          <p:cNvPr id="1037" name="AutoShape 13"/>
          <p:cNvSpPr>
            <a:spLocks noChangeArrowheads="1"/>
          </p:cNvSpPr>
          <p:nvPr/>
        </p:nvSpPr>
        <p:spPr bwMode="auto">
          <a:xfrm rot="10800000">
            <a:off x="1172100" y="2001043"/>
            <a:ext cx="539750" cy="108347"/>
          </a:xfrm>
          <a:prstGeom prst="rightArrow">
            <a:avLst>
              <a:gd name="adj1" fmla="val 50000"/>
              <a:gd name="adj2" fmla="val 93406"/>
            </a:avLst>
          </a:prstGeom>
          <a:solidFill>
            <a:srgbClr val="FF0000"/>
          </a:solidFill>
          <a:ln w="9525">
            <a:solidFill>
              <a:schemeClr val="tx1"/>
            </a:solidFill>
            <a:miter lim="800000"/>
            <a:headEnd/>
            <a:tailEnd/>
          </a:ln>
        </p:spPr>
        <p:txBody>
          <a:bodyPr wrap="none" anchor="ctr"/>
          <a:lstStyle/>
          <a:p>
            <a:endParaRPr lang="en-CA"/>
          </a:p>
        </p:txBody>
      </p:sp>
      <p:sp>
        <p:nvSpPr>
          <p:cNvPr id="1038" name="Text Box 14"/>
          <p:cNvSpPr txBox="1">
            <a:spLocks noChangeArrowheads="1"/>
          </p:cNvSpPr>
          <p:nvPr/>
        </p:nvSpPr>
        <p:spPr bwMode="auto">
          <a:xfrm>
            <a:off x="932915" y="3227779"/>
            <a:ext cx="49429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t>Do we really want to move the output of </a:t>
            </a:r>
            <a:r>
              <a:rPr lang="en-US" sz="2000" dirty="0" smtClean="0"/>
              <a:t>model </a:t>
            </a:r>
            <a:r>
              <a:rPr lang="en-US" sz="2000" dirty="0" err="1"/>
              <a:t>i</a:t>
            </a:r>
            <a:r>
              <a:rPr lang="en-US" sz="2000" dirty="0"/>
              <a:t> away from the target value?</a:t>
            </a:r>
          </a:p>
        </p:txBody>
      </p:sp>
      <p:sp>
        <p:nvSpPr>
          <p:cNvPr id="15" name="Text Box 10"/>
          <p:cNvSpPr txBox="1">
            <a:spLocks noChangeArrowheads="1"/>
          </p:cNvSpPr>
          <p:nvPr/>
        </p:nvSpPr>
        <p:spPr bwMode="auto">
          <a:xfrm>
            <a:off x="1572732" y="2351625"/>
            <a:ext cx="14292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o</a:t>
            </a:r>
            <a:r>
              <a:rPr lang="en-US" sz="2000" dirty="0" smtClean="0">
                <a:solidFill>
                  <a:srgbClr val="3333CC"/>
                </a:solidFill>
              </a:rPr>
              <a:t>utput of </a:t>
            </a:r>
            <a:r>
              <a:rPr lang="en-US" sz="2000" dirty="0" err="1">
                <a:solidFill>
                  <a:srgbClr val="3333CC"/>
                </a:solidFill>
              </a:rPr>
              <a:t>i</a:t>
            </a:r>
            <a:r>
              <a:rPr lang="en-US" sz="2000" dirty="0" err="1" smtClean="0">
                <a:solidFill>
                  <a:srgbClr val="3333CC"/>
                </a:solidFill>
              </a:rPr>
              <a:t>’th</a:t>
            </a:r>
            <a:r>
              <a:rPr lang="en-US" sz="2000" dirty="0" smtClean="0">
                <a:solidFill>
                  <a:srgbClr val="3333CC"/>
                </a:solidFill>
              </a:rPr>
              <a:t> model</a:t>
            </a:r>
            <a:endParaRPr lang="en-US" sz="2000" dirty="0">
              <a:solidFill>
                <a:srgbClr val="3333CC"/>
              </a:solidFill>
            </a:endParaRPr>
          </a:p>
        </p:txBody>
      </p:sp>
    </p:spTree>
    <p:extLst>
      <p:ext uri="{BB962C8B-B14F-4D97-AF65-F5344CB8AC3E}">
        <p14:creationId xmlns:p14="http://schemas.microsoft.com/office/powerpoint/2010/main" val="1891721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animBg="1"/>
      <p:bldP spid="10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141685"/>
            <a:ext cx="8229600" cy="857250"/>
          </a:xfrm>
        </p:spPr>
        <p:txBody>
          <a:bodyPr>
            <a:normAutofit fontScale="90000"/>
          </a:bodyPr>
          <a:lstStyle/>
          <a:p>
            <a:pPr eaLnBrk="1" hangingPunct="1"/>
            <a:r>
              <a:rPr lang="en-US" sz="3200" dirty="0" smtClean="0">
                <a:latin typeface="Arial" charset="0"/>
              </a:rPr>
              <a:t>An </a:t>
            </a:r>
            <a:r>
              <a:rPr lang="en-US" sz="3200" dirty="0">
                <a:latin typeface="Arial" charset="0"/>
              </a:rPr>
              <a:t>error function that </a:t>
            </a:r>
            <a:r>
              <a:rPr lang="en-US" sz="3200" dirty="0" smtClean="0">
                <a:latin typeface="Arial" charset="0"/>
              </a:rPr>
              <a:t>encourages cooperation</a:t>
            </a:r>
            <a:endParaRPr lang="en-US" sz="3200" dirty="0">
              <a:latin typeface="Arial" charset="0"/>
            </a:endParaRPr>
          </a:p>
        </p:txBody>
      </p:sp>
      <p:sp>
        <p:nvSpPr>
          <p:cNvPr id="2052" name="Rectangle 3"/>
          <p:cNvSpPr>
            <a:spLocks noGrp="1" noChangeArrowheads="1"/>
          </p:cNvSpPr>
          <p:nvPr>
            <p:ph type="body" sz="half" idx="1"/>
          </p:nvPr>
        </p:nvSpPr>
        <p:spPr>
          <a:xfrm>
            <a:off x="215901" y="1335881"/>
            <a:ext cx="4943475" cy="3801666"/>
          </a:xfrm>
        </p:spPr>
        <p:txBody>
          <a:bodyPr>
            <a:normAutofit/>
          </a:bodyPr>
          <a:lstStyle/>
          <a:p>
            <a:pPr eaLnBrk="1" hangingPunct="1"/>
            <a:r>
              <a:rPr lang="en-US" sz="2000" dirty="0">
                <a:latin typeface="Arial" charset="0"/>
              </a:rPr>
              <a:t>If we want to encourage cooperation, we compare the average of all the predictors with the target and train to reduce the discrepancy.</a:t>
            </a:r>
          </a:p>
          <a:p>
            <a:pPr lvl="1" eaLnBrk="1" hangingPunct="1"/>
            <a:r>
              <a:rPr lang="en-US" sz="2000" dirty="0">
                <a:latin typeface="Arial" charset="0"/>
              </a:rPr>
              <a:t>This can </a:t>
            </a:r>
            <a:r>
              <a:rPr lang="en-US" sz="2000" dirty="0" err="1">
                <a:latin typeface="Arial" charset="0"/>
              </a:rPr>
              <a:t>overfit</a:t>
            </a:r>
            <a:r>
              <a:rPr lang="en-US" sz="2000" dirty="0">
                <a:latin typeface="Arial" charset="0"/>
              </a:rPr>
              <a:t> badly. It makes the model much more powerful than training each predictor separately</a:t>
            </a:r>
            <a:r>
              <a:rPr lang="en-US" sz="2000" dirty="0" smtClean="0">
                <a:latin typeface="Arial" charset="0"/>
              </a:rPr>
              <a:t>.</a:t>
            </a:r>
          </a:p>
        </p:txBody>
      </p:sp>
      <p:graphicFrame>
        <p:nvGraphicFramePr>
          <p:cNvPr id="2050" name="Object 4"/>
          <p:cNvGraphicFramePr>
            <a:graphicFrameLocks noGrp="1" noChangeAspect="1"/>
          </p:cNvGraphicFramePr>
          <p:nvPr>
            <p:ph sz="half" idx="2"/>
            <p:extLst>
              <p:ext uri="{D42A27DB-BD31-4B8C-83A1-F6EECF244321}">
                <p14:modId xmlns:p14="http://schemas.microsoft.com/office/powerpoint/2010/main" val="4211168190"/>
              </p:ext>
            </p:extLst>
          </p:nvPr>
        </p:nvGraphicFramePr>
        <p:xfrm>
          <a:off x="5500245" y="2755900"/>
          <a:ext cx="2919855" cy="664633"/>
        </p:xfrm>
        <a:graphic>
          <a:graphicData uri="http://schemas.openxmlformats.org/presentationml/2006/ole">
            <mc:AlternateContent xmlns:mc="http://schemas.openxmlformats.org/markup-compatibility/2006">
              <mc:Choice xmlns:v="urn:schemas-microsoft-com:vml" Requires="v">
                <p:oleObj spid="_x0000_s85019" name="Equation" r:id="rId3" imgW="1117600" imgH="254000" progId="Equation.3">
                  <p:embed/>
                </p:oleObj>
              </mc:Choice>
              <mc:Fallback>
                <p:oleObj name="Equation" r:id="rId3" imgW="1117600" imgH="254000" progId="Equation.3">
                  <p:embed/>
                  <p:pic>
                    <p:nvPicPr>
                      <p:cNvPr id="0" name=""/>
                      <p:cNvPicPr>
                        <a:picLocks noChangeAspect="1" noChangeArrowheads="1"/>
                      </p:cNvPicPr>
                      <p:nvPr/>
                    </p:nvPicPr>
                    <p:blipFill>
                      <a:blip r:embed="rId4"/>
                      <a:srcRect/>
                      <a:stretch>
                        <a:fillRect/>
                      </a:stretch>
                    </p:blipFill>
                    <p:spPr bwMode="auto">
                      <a:xfrm>
                        <a:off x="5500245" y="2755900"/>
                        <a:ext cx="2919855" cy="664633"/>
                      </a:xfrm>
                      <a:prstGeom prst="rect">
                        <a:avLst/>
                      </a:prstGeom>
                      <a:noFill/>
                      <a:ln>
                        <a:noFill/>
                      </a:ln>
                      <a:effectLst/>
                      <a:extLst/>
                    </p:spPr>
                  </p:pic>
                </p:oleObj>
              </mc:Fallback>
            </mc:AlternateContent>
          </a:graphicData>
        </a:graphic>
      </p:graphicFrame>
      <p:sp>
        <p:nvSpPr>
          <p:cNvPr id="2057" name="Text Box 9"/>
          <p:cNvSpPr txBox="1">
            <a:spLocks noChangeArrowheads="1"/>
          </p:cNvSpPr>
          <p:nvPr/>
        </p:nvSpPr>
        <p:spPr bwMode="auto">
          <a:xfrm>
            <a:off x="6543679" y="1405066"/>
            <a:ext cx="19081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Average of all the predictors</a:t>
            </a:r>
          </a:p>
        </p:txBody>
      </p:sp>
      <p:sp>
        <p:nvSpPr>
          <p:cNvPr id="2058" name="AutoShape 10"/>
          <p:cNvSpPr>
            <a:spLocks noChangeArrowheads="1"/>
          </p:cNvSpPr>
          <p:nvPr/>
        </p:nvSpPr>
        <p:spPr bwMode="auto">
          <a:xfrm>
            <a:off x="7408867" y="2215356"/>
            <a:ext cx="144463" cy="540543"/>
          </a:xfrm>
          <a:prstGeom prst="downArrow">
            <a:avLst>
              <a:gd name="adj1" fmla="val 50000"/>
              <a:gd name="adj2" fmla="val 68681"/>
            </a:avLst>
          </a:prstGeom>
          <a:solidFill>
            <a:srgbClr val="3333CC"/>
          </a:solidFill>
          <a:ln w="9525">
            <a:solidFill>
              <a:schemeClr val="tx1"/>
            </a:solidFill>
            <a:miter lim="800000"/>
            <a:headEnd/>
            <a:tailEnd/>
          </a:ln>
        </p:spPr>
        <p:txBody>
          <a:bodyPr wrap="none" anchor="ctr"/>
          <a:lstStyle/>
          <a:p>
            <a:endParaRPr lang="en-CA"/>
          </a:p>
        </p:txBody>
      </p:sp>
    </p:spTree>
    <p:extLst>
      <p:ext uri="{BB962C8B-B14F-4D97-AF65-F5344CB8AC3E}">
        <p14:creationId xmlns:p14="http://schemas.microsoft.com/office/powerpoint/2010/main" val="2390517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0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141685"/>
            <a:ext cx="8229600" cy="857250"/>
          </a:xfrm>
        </p:spPr>
        <p:txBody>
          <a:bodyPr>
            <a:normAutofit fontScale="90000"/>
          </a:bodyPr>
          <a:lstStyle/>
          <a:p>
            <a:pPr eaLnBrk="1" hangingPunct="1"/>
            <a:r>
              <a:rPr lang="en-US" sz="3200" dirty="0">
                <a:latin typeface="Arial" charset="0"/>
              </a:rPr>
              <a:t>A</a:t>
            </a:r>
            <a:r>
              <a:rPr lang="en-US" sz="3200" dirty="0" smtClean="0">
                <a:latin typeface="Arial" charset="0"/>
              </a:rPr>
              <a:t>n </a:t>
            </a:r>
            <a:r>
              <a:rPr lang="en-US" sz="3200" dirty="0">
                <a:latin typeface="Arial" charset="0"/>
              </a:rPr>
              <a:t>error function that encourages </a:t>
            </a:r>
            <a:r>
              <a:rPr lang="en-US" sz="3200" dirty="0" smtClean="0">
                <a:latin typeface="Arial" charset="0"/>
              </a:rPr>
              <a:t>specialization</a:t>
            </a:r>
            <a:endParaRPr lang="en-US" sz="3200" dirty="0">
              <a:latin typeface="Arial" charset="0"/>
            </a:endParaRPr>
          </a:p>
        </p:txBody>
      </p:sp>
      <p:sp>
        <p:nvSpPr>
          <p:cNvPr id="2052" name="Rectangle 3"/>
          <p:cNvSpPr>
            <a:spLocks noGrp="1" noChangeArrowheads="1"/>
          </p:cNvSpPr>
          <p:nvPr>
            <p:ph type="body" sz="half" idx="1"/>
          </p:nvPr>
        </p:nvSpPr>
        <p:spPr>
          <a:xfrm>
            <a:off x="215901" y="1335881"/>
            <a:ext cx="4943475" cy="3801666"/>
          </a:xfrm>
        </p:spPr>
        <p:txBody>
          <a:bodyPr>
            <a:normAutofit/>
          </a:bodyPr>
          <a:lstStyle/>
          <a:p>
            <a:pPr eaLnBrk="1" hangingPunct="1"/>
            <a:r>
              <a:rPr lang="en-US" sz="2000" dirty="0" smtClean="0">
                <a:latin typeface="Arial" charset="0"/>
              </a:rPr>
              <a:t>If </a:t>
            </a:r>
            <a:r>
              <a:rPr lang="en-US" sz="2000" dirty="0">
                <a:latin typeface="Arial" charset="0"/>
              </a:rPr>
              <a:t>we want to encourage specialization we compare each predictor separately with the </a:t>
            </a:r>
            <a:r>
              <a:rPr lang="en-US" sz="2000" dirty="0" smtClean="0">
                <a:latin typeface="Arial" charset="0"/>
              </a:rPr>
              <a:t>target.</a:t>
            </a:r>
          </a:p>
          <a:p>
            <a:pPr eaLnBrk="1" hangingPunct="1"/>
            <a:r>
              <a:rPr lang="en-US" dirty="0" smtClean="0">
                <a:latin typeface="Arial" charset="0"/>
              </a:rPr>
              <a:t>We also use a “manager” to determine the probability of picking each expert.</a:t>
            </a:r>
          </a:p>
          <a:p>
            <a:pPr lvl="1"/>
            <a:r>
              <a:rPr lang="en-US" dirty="0">
                <a:latin typeface="Arial" charset="0"/>
              </a:rPr>
              <a:t>M</a:t>
            </a:r>
            <a:r>
              <a:rPr lang="en-US" dirty="0" smtClean="0">
                <a:latin typeface="Arial" charset="0"/>
              </a:rPr>
              <a:t>ost experts end up ignoring most targets</a:t>
            </a:r>
            <a:endParaRPr lang="en-US" sz="2000" dirty="0">
              <a:latin typeface="Arial" charset="0"/>
            </a:endParaRPr>
          </a:p>
        </p:txBody>
      </p:sp>
      <p:graphicFrame>
        <p:nvGraphicFramePr>
          <p:cNvPr id="2050" name="Object 4"/>
          <p:cNvGraphicFramePr>
            <a:graphicFrameLocks noGrp="1" noChangeAspect="1"/>
          </p:cNvGraphicFramePr>
          <p:nvPr>
            <p:ph sz="half" idx="2"/>
            <p:extLst>
              <p:ext uri="{D42A27DB-BD31-4B8C-83A1-F6EECF244321}">
                <p14:modId xmlns:p14="http://schemas.microsoft.com/office/powerpoint/2010/main" val="3747033492"/>
              </p:ext>
            </p:extLst>
          </p:nvPr>
        </p:nvGraphicFramePr>
        <p:xfrm>
          <a:off x="5435366" y="2789238"/>
          <a:ext cx="3187930" cy="631295"/>
        </p:xfrm>
        <a:graphic>
          <a:graphicData uri="http://schemas.openxmlformats.org/presentationml/2006/ole">
            <mc:AlternateContent xmlns:mc="http://schemas.openxmlformats.org/markup-compatibility/2006">
              <mc:Choice xmlns:v="urn:schemas-microsoft-com:vml" Requires="v">
                <p:oleObj spid="_x0000_s78888" name="Equation" r:id="rId3" imgW="1282700" imgH="254000" progId="Equation.3">
                  <p:embed/>
                </p:oleObj>
              </mc:Choice>
              <mc:Fallback>
                <p:oleObj name="Equation" r:id="rId3" imgW="1282700" imgH="254000" progId="Equation.3">
                  <p:embed/>
                  <p:pic>
                    <p:nvPicPr>
                      <p:cNvPr id="0" name=""/>
                      <p:cNvPicPr>
                        <a:picLocks noChangeAspect="1" noChangeArrowheads="1"/>
                      </p:cNvPicPr>
                      <p:nvPr/>
                    </p:nvPicPr>
                    <p:blipFill>
                      <a:blip r:embed="rId4"/>
                      <a:srcRect/>
                      <a:stretch>
                        <a:fillRect/>
                      </a:stretch>
                    </p:blipFill>
                    <p:spPr bwMode="auto">
                      <a:xfrm>
                        <a:off x="5435366" y="2789238"/>
                        <a:ext cx="3187930" cy="631295"/>
                      </a:xfrm>
                      <a:prstGeom prst="rect">
                        <a:avLst/>
                      </a:prstGeom>
                      <a:noFill/>
                      <a:ln>
                        <a:noFill/>
                      </a:ln>
                      <a:effectLst/>
                      <a:extLst/>
                    </p:spPr>
                  </p:pic>
                </p:oleObj>
              </mc:Fallback>
            </mc:AlternateContent>
          </a:graphicData>
        </a:graphic>
      </p:graphicFrame>
      <p:sp>
        <p:nvSpPr>
          <p:cNvPr id="2055" name="Text Box 7"/>
          <p:cNvSpPr txBox="1">
            <a:spLocks noChangeArrowheads="1"/>
          </p:cNvSpPr>
          <p:nvPr/>
        </p:nvSpPr>
        <p:spPr bwMode="auto">
          <a:xfrm>
            <a:off x="5521330" y="1194394"/>
            <a:ext cx="27717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probability of </a:t>
            </a:r>
            <a:r>
              <a:rPr lang="en-US" sz="2000" dirty="0" smtClean="0">
                <a:solidFill>
                  <a:srgbClr val="3333CC"/>
                </a:solidFill>
              </a:rPr>
              <a:t>the manager picking </a:t>
            </a:r>
            <a:r>
              <a:rPr lang="en-US" sz="2000" dirty="0">
                <a:solidFill>
                  <a:srgbClr val="3333CC"/>
                </a:solidFill>
              </a:rPr>
              <a:t>expert </a:t>
            </a:r>
            <a:r>
              <a:rPr lang="en-US" sz="2000" dirty="0" err="1">
                <a:solidFill>
                  <a:srgbClr val="3333CC"/>
                </a:solidFill>
              </a:rPr>
              <a:t>i</a:t>
            </a:r>
            <a:r>
              <a:rPr lang="en-US" sz="2000" dirty="0">
                <a:solidFill>
                  <a:srgbClr val="3333CC"/>
                </a:solidFill>
              </a:rPr>
              <a:t> for this case</a:t>
            </a:r>
          </a:p>
        </p:txBody>
      </p:sp>
      <p:sp>
        <p:nvSpPr>
          <p:cNvPr id="2058" name="AutoShape 10"/>
          <p:cNvSpPr>
            <a:spLocks noChangeArrowheads="1"/>
          </p:cNvSpPr>
          <p:nvPr/>
        </p:nvSpPr>
        <p:spPr bwMode="auto">
          <a:xfrm>
            <a:off x="6662211" y="2235200"/>
            <a:ext cx="81490" cy="554038"/>
          </a:xfrm>
          <a:prstGeom prst="downArrow">
            <a:avLst>
              <a:gd name="adj1" fmla="val 50000"/>
              <a:gd name="adj2" fmla="val 68681"/>
            </a:avLst>
          </a:prstGeom>
          <a:solidFill>
            <a:srgbClr val="0000FF"/>
          </a:solidFill>
          <a:ln w="9525">
            <a:solidFill>
              <a:srgbClr val="0000FF"/>
            </a:solidFill>
            <a:miter lim="800000"/>
            <a:headEnd/>
            <a:tailEnd/>
          </a:ln>
        </p:spPr>
        <p:txBody>
          <a:bodyPr wrap="none" anchor="ctr"/>
          <a:lstStyle/>
          <a:p>
            <a:endParaRPr lang="en-CA"/>
          </a:p>
        </p:txBody>
      </p:sp>
    </p:spTree>
    <p:extLst>
      <p:ext uri="{BB962C8B-B14F-4D97-AF65-F5344CB8AC3E}">
        <p14:creationId xmlns:p14="http://schemas.microsoft.com/office/powerpoint/2010/main" val="2767943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457200" y="-14150"/>
            <a:ext cx="8229600" cy="857250"/>
          </a:xfrm>
        </p:spPr>
        <p:txBody>
          <a:bodyPr>
            <a:normAutofit/>
          </a:bodyPr>
          <a:lstStyle/>
          <a:p>
            <a:pPr eaLnBrk="1" hangingPunct="1"/>
            <a:r>
              <a:rPr lang="en-US" dirty="0">
                <a:latin typeface="Arial" charset="0"/>
              </a:rPr>
              <a:t>The mixture of experts </a:t>
            </a:r>
            <a:r>
              <a:rPr lang="en-US" dirty="0" smtClean="0">
                <a:latin typeface="Arial" charset="0"/>
              </a:rPr>
              <a:t>architecture (almost)</a:t>
            </a:r>
            <a:endParaRPr lang="en-US" dirty="0">
              <a:latin typeface="Arial" charset="0"/>
            </a:endParaRPr>
          </a:p>
        </p:txBody>
      </p:sp>
      <p:sp>
        <p:nvSpPr>
          <p:cNvPr id="3079" name="Rectangle 34"/>
          <p:cNvSpPr>
            <a:spLocks noGrp="1" noChangeArrowheads="1"/>
          </p:cNvSpPr>
          <p:nvPr>
            <p:ph type="body" sz="half" idx="1"/>
          </p:nvPr>
        </p:nvSpPr>
        <p:spPr>
          <a:xfrm>
            <a:off x="457200" y="1098553"/>
            <a:ext cx="4038600" cy="594780"/>
          </a:xfrm>
        </p:spPr>
        <p:txBody>
          <a:bodyPr/>
          <a:lstStyle/>
          <a:p>
            <a:pPr eaLnBrk="1" hangingPunct="1">
              <a:buFontTx/>
              <a:buNone/>
            </a:pPr>
            <a:r>
              <a:rPr lang="en-US" sz="2000" dirty="0" smtClean="0">
                <a:latin typeface="Arial" charset="0"/>
              </a:rPr>
              <a:t>A simple cost </a:t>
            </a:r>
            <a:r>
              <a:rPr lang="en-US" sz="2000" dirty="0">
                <a:latin typeface="Arial" charset="0"/>
              </a:rPr>
              <a:t>function </a:t>
            </a:r>
            <a:r>
              <a:rPr lang="en-US" sz="2400" dirty="0" smtClean="0">
                <a:latin typeface="Arial" charset="0"/>
              </a:rPr>
              <a:t>:</a:t>
            </a:r>
            <a:endParaRPr lang="en-US" sz="2400" dirty="0">
              <a:latin typeface="Arial" charset="0"/>
            </a:endParaRPr>
          </a:p>
          <a:p>
            <a:pPr eaLnBrk="1" hangingPunct="1">
              <a:buFontTx/>
              <a:buNone/>
            </a:pPr>
            <a:endParaRPr lang="en-US" dirty="0">
              <a:latin typeface="Arial" charset="0"/>
            </a:endParaRPr>
          </a:p>
        </p:txBody>
      </p:sp>
      <p:graphicFrame>
        <p:nvGraphicFramePr>
          <p:cNvPr id="3074" name="Object 33"/>
          <p:cNvGraphicFramePr>
            <a:graphicFrameLocks noGrp="1" noChangeAspect="1"/>
          </p:cNvGraphicFramePr>
          <p:nvPr>
            <p:ph sz="quarter" idx="2"/>
            <p:extLst>
              <p:ext uri="{D42A27DB-BD31-4B8C-83A1-F6EECF244321}">
                <p14:modId xmlns:p14="http://schemas.microsoft.com/office/powerpoint/2010/main" val="2795041897"/>
              </p:ext>
            </p:extLst>
          </p:nvPr>
        </p:nvGraphicFramePr>
        <p:xfrm>
          <a:off x="3460773" y="1033463"/>
          <a:ext cx="2428875" cy="865187"/>
        </p:xfrm>
        <a:graphic>
          <a:graphicData uri="http://schemas.openxmlformats.org/presentationml/2006/ole">
            <mc:AlternateContent xmlns:mc="http://schemas.openxmlformats.org/markup-compatibility/2006">
              <mc:Choice xmlns:v="urn:schemas-microsoft-com:vml" Requires="v">
                <p:oleObj spid="_x0000_s79980" name="Equation" r:id="rId3" imgW="1104900" imgH="393700" progId="Equation.3">
                  <p:embed/>
                </p:oleObj>
              </mc:Choice>
              <mc:Fallback>
                <p:oleObj name="Equation" r:id="rId3" imgW="1104900" imgH="393700" progId="Equation.3">
                  <p:embed/>
                  <p:pic>
                    <p:nvPicPr>
                      <p:cNvPr id="0" name=""/>
                      <p:cNvPicPr>
                        <a:picLocks noChangeAspect="1" noChangeArrowheads="1"/>
                      </p:cNvPicPr>
                      <p:nvPr/>
                    </p:nvPicPr>
                    <p:blipFill>
                      <a:blip r:embed="rId4"/>
                      <a:srcRect/>
                      <a:stretch>
                        <a:fillRect/>
                      </a:stretch>
                    </p:blipFill>
                    <p:spPr bwMode="auto">
                      <a:xfrm>
                        <a:off x="3460773" y="1033463"/>
                        <a:ext cx="2428875" cy="865187"/>
                      </a:xfrm>
                      <a:prstGeom prst="rect">
                        <a:avLst/>
                      </a:prstGeom>
                      <a:noFill/>
                      <a:ln>
                        <a:noFill/>
                      </a:ln>
                      <a:effectLst/>
                      <a:extLst/>
                    </p:spPr>
                  </p:pic>
                </p:oleObj>
              </mc:Fallback>
            </mc:AlternateContent>
          </a:graphicData>
        </a:graphic>
      </p:graphicFrame>
      <p:graphicFrame>
        <p:nvGraphicFramePr>
          <p:cNvPr id="3075" name="Object 16"/>
          <p:cNvGraphicFramePr>
            <a:graphicFrameLocks noGrp="1" noChangeAspect="1"/>
          </p:cNvGraphicFramePr>
          <p:nvPr>
            <p:ph sz="half" idx="4294967295"/>
            <p:extLst>
              <p:ext uri="{D42A27DB-BD31-4B8C-83A1-F6EECF244321}">
                <p14:modId xmlns:p14="http://schemas.microsoft.com/office/powerpoint/2010/main" val="2539163646"/>
              </p:ext>
            </p:extLst>
          </p:nvPr>
        </p:nvGraphicFramePr>
        <p:xfrm>
          <a:off x="863601" y="2032005"/>
          <a:ext cx="3059113" cy="539089"/>
        </p:xfrm>
        <a:graphic>
          <a:graphicData uri="http://schemas.openxmlformats.org/presentationml/2006/ole">
            <mc:AlternateContent xmlns:mc="http://schemas.openxmlformats.org/markup-compatibility/2006">
              <mc:Choice xmlns:v="urn:schemas-microsoft-com:vml" Requires="v">
                <p:oleObj spid="_x0000_s79981" name="Equation" r:id="rId5" imgW="1447560" imgH="253800" progId="Equation.3">
                  <p:embed/>
                </p:oleObj>
              </mc:Choice>
              <mc:Fallback>
                <p:oleObj name="Equation" r:id="rId5" imgW="14475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1" y="2032005"/>
                        <a:ext cx="3059113" cy="539089"/>
                      </a:xfrm>
                      <a:prstGeom prst="rect">
                        <a:avLst/>
                      </a:prstGeom>
                      <a:noFill/>
                      <a:ln>
                        <a:noFill/>
                      </a:ln>
                      <a:effectLst/>
                      <a:extLst/>
                    </p:spPr>
                  </p:pic>
                </p:oleObj>
              </mc:Fallback>
            </mc:AlternateContent>
          </a:graphicData>
        </a:graphic>
      </p:graphicFrame>
      <p:graphicFrame>
        <p:nvGraphicFramePr>
          <p:cNvPr id="3076" name="Object 27"/>
          <p:cNvGraphicFramePr>
            <a:graphicFrameLocks noGrp="1" noChangeAspect="1"/>
          </p:cNvGraphicFramePr>
          <p:nvPr>
            <p:ph sz="quarter" idx="4294967295"/>
            <p:extLst>
              <p:ext uri="{D42A27DB-BD31-4B8C-83A1-F6EECF244321}">
                <p14:modId xmlns:p14="http://schemas.microsoft.com/office/powerpoint/2010/main" val="1250857788"/>
              </p:ext>
            </p:extLst>
          </p:nvPr>
        </p:nvGraphicFramePr>
        <p:xfrm>
          <a:off x="4895850" y="2032005"/>
          <a:ext cx="3455988" cy="592667"/>
        </p:xfrm>
        <a:graphic>
          <a:graphicData uri="http://schemas.openxmlformats.org/presentationml/2006/ole">
            <mc:AlternateContent xmlns:mc="http://schemas.openxmlformats.org/markup-compatibility/2006">
              <mc:Choice xmlns:v="urn:schemas-microsoft-com:vml" Requires="v">
                <p:oleObj spid="_x0000_s79982" name="Equation" r:id="rId7" imgW="1409400" imgH="253800" progId="Equation.3">
                  <p:embed/>
                </p:oleObj>
              </mc:Choice>
              <mc:Fallback>
                <p:oleObj name="Equation" r:id="rId7" imgW="1409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5850" y="2032005"/>
                        <a:ext cx="3455988" cy="592667"/>
                      </a:xfrm>
                      <a:prstGeom prst="rect">
                        <a:avLst/>
                      </a:prstGeom>
                      <a:noFill/>
                      <a:ln>
                        <a:noFill/>
                      </a:ln>
                      <a:effectLst/>
                      <a:extLst/>
                    </p:spPr>
                  </p:pic>
                </p:oleObj>
              </mc:Fallback>
            </mc:AlternateContent>
          </a:graphicData>
        </a:graphic>
      </p:graphicFrame>
      <p:sp>
        <p:nvSpPr>
          <p:cNvPr id="3080" name="Rectangle 4"/>
          <p:cNvSpPr>
            <a:spLocks noChangeArrowheads="1"/>
          </p:cNvSpPr>
          <p:nvPr/>
        </p:nvSpPr>
        <p:spPr bwMode="auto">
          <a:xfrm>
            <a:off x="5508625" y="4109382"/>
            <a:ext cx="2089150" cy="43219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3081" name="Rectangle 5"/>
          <p:cNvSpPr>
            <a:spLocks noChangeArrowheads="1"/>
          </p:cNvSpPr>
          <p:nvPr/>
        </p:nvSpPr>
        <p:spPr bwMode="auto">
          <a:xfrm>
            <a:off x="4608513" y="2948522"/>
            <a:ext cx="1079500" cy="513160"/>
          </a:xfrm>
          <a:prstGeom prst="rect">
            <a:avLst/>
          </a:prstGeom>
          <a:solidFill>
            <a:srgbClr val="EEECE1"/>
          </a:solidFill>
          <a:ln w="9525">
            <a:solidFill>
              <a:schemeClr val="tx1"/>
            </a:solidFill>
            <a:miter lim="800000"/>
            <a:headEnd/>
            <a:tailEnd/>
          </a:ln>
        </p:spPr>
        <p:txBody>
          <a:bodyPr wrap="none" anchor="ctr"/>
          <a:lstStyle/>
          <a:p>
            <a:endParaRPr lang="en-CA"/>
          </a:p>
        </p:txBody>
      </p:sp>
      <p:sp>
        <p:nvSpPr>
          <p:cNvPr id="3082" name="Rectangle 6"/>
          <p:cNvSpPr>
            <a:spLocks noChangeArrowheads="1"/>
          </p:cNvSpPr>
          <p:nvPr/>
        </p:nvSpPr>
        <p:spPr bwMode="auto">
          <a:xfrm>
            <a:off x="6119814" y="2948522"/>
            <a:ext cx="1081087" cy="513160"/>
          </a:xfrm>
          <a:prstGeom prst="rect">
            <a:avLst/>
          </a:prstGeom>
          <a:solidFill>
            <a:srgbClr val="EEECE1"/>
          </a:solidFill>
          <a:ln w="9525">
            <a:solidFill>
              <a:schemeClr val="tx1"/>
            </a:solidFill>
            <a:miter lim="800000"/>
            <a:headEnd/>
            <a:tailEnd/>
          </a:ln>
        </p:spPr>
        <p:txBody>
          <a:bodyPr wrap="none" anchor="ctr"/>
          <a:lstStyle/>
          <a:p>
            <a:endParaRPr lang="en-CA"/>
          </a:p>
        </p:txBody>
      </p:sp>
      <p:sp>
        <p:nvSpPr>
          <p:cNvPr id="3083" name="Rectangle 7"/>
          <p:cNvSpPr>
            <a:spLocks noChangeArrowheads="1"/>
          </p:cNvSpPr>
          <p:nvPr/>
        </p:nvSpPr>
        <p:spPr bwMode="auto">
          <a:xfrm>
            <a:off x="7559675" y="2948522"/>
            <a:ext cx="1081088" cy="513160"/>
          </a:xfrm>
          <a:prstGeom prst="rect">
            <a:avLst/>
          </a:prstGeom>
          <a:solidFill>
            <a:srgbClr val="EEECE1"/>
          </a:solidFill>
          <a:ln w="9525">
            <a:solidFill>
              <a:schemeClr val="tx1"/>
            </a:solidFill>
            <a:miter lim="800000"/>
            <a:headEnd/>
            <a:tailEnd/>
          </a:ln>
        </p:spPr>
        <p:txBody>
          <a:bodyPr wrap="none" anchor="ctr"/>
          <a:lstStyle/>
          <a:p>
            <a:endParaRPr lang="en-CA"/>
          </a:p>
        </p:txBody>
      </p:sp>
      <p:sp>
        <p:nvSpPr>
          <p:cNvPr id="3084" name="Text Box 8"/>
          <p:cNvSpPr txBox="1">
            <a:spLocks noChangeArrowheads="1"/>
          </p:cNvSpPr>
          <p:nvPr/>
        </p:nvSpPr>
        <p:spPr bwMode="auto">
          <a:xfrm>
            <a:off x="4572001" y="3056870"/>
            <a:ext cx="42841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a:solidFill>
                  <a:srgbClr val="3333CC"/>
                </a:solidFill>
              </a:rPr>
              <a:t>Expert 1        Expert 2       Expert 3</a:t>
            </a:r>
          </a:p>
        </p:txBody>
      </p:sp>
      <p:sp>
        <p:nvSpPr>
          <p:cNvPr id="3085" name="Text Box 9"/>
          <p:cNvSpPr txBox="1">
            <a:spLocks noChangeArrowheads="1"/>
          </p:cNvSpPr>
          <p:nvPr/>
        </p:nvSpPr>
        <p:spPr bwMode="auto">
          <a:xfrm>
            <a:off x="6227764" y="4162960"/>
            <a:ext cx="973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a:solidFill>
                  <a:srgbClr val="3333CC"/>
                </a:solidFill>
              </a:rPr>
              <a:t>input</a:t>
            </a:r>
          </a:p>
        </p:txBody>
      </p:sp>
      <p:sp>
        <p:nvSpPr>
          <p:cNvPr id="3086" name="Line 10"/>
          <p:cNvSpPr>
            <a:spLocks noChangeShapeType="1"/>
          </p:cNvSpPr>
          <p:nvPr/>
        </p:nvSpPr>
        <p:spPr bwMode="auto">
          <a:xfrm flipV="1">
            <a:off x="7200900" y="3542645"/>
            <a:ext cx="755650" cy="4595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7" name="Line 11"/>
          <p:cNvSpPr>
            <a:spLocks noChangeShapeType="1"/>
          </p:cNvSpPr>
          <p:nvPr/>
        </p:nvSpPr>
        <p:spPr bwMode="auto">
          <a:xfrm flipH="1" flipV="1">
            <a:off x="5327651" y="3570029"/>
            <a:ext cx="468313" cy="4595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8" name="Line 12"/>
          <p:cNvSpPr>
            <a:spLocks noChangeShapeType="1"/>
          </p:cNvSpPr>
          <p:nvPr/>
        </p:nvSpPr>
        <p:spPr bwMode="auto">
          <a:xfrm flipV="1">
            <a:off x="6551613" y="3570029"/>
            <a:ext cx="0" cy="4321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9" name="Line 13"/>
          <p:cNvSpPr>
            <a:spLocks noChangeShapeType="1"/>
          </p:cNvSpPr>
          <p:nvPr/>
        </p:nvSpPr>
        <p:spPr bwMode="auto">
          <a:xfrm flipV="1">
            <a:off x="5111750" y="2624672"/>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0" name="Line 14"/>
          <p:cNvSpPr>
            <a:spLocks noChangeShapeType="1"/>
          </p:cNvSpPr>
          <p:nvPr/>
        </p:nvSpPr>
        <p:spPr bwMode="auto">
          <a:xfrm flipV="1">
            <a:off x="6624638" y="2624672"/>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1" name="Line 15"/>
          <p:cNvSpPr>
            <a:spLocks noChangeShapeType="1"/>
          </p:cNvSpPr>
          <p:nvPr/>
        </p:nvSpPr>
        <p:spPr bwMode="auto">
          <a:xfrm flipV="1">
            <a:off x="8101013" y="2624672"/>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 name="Rectangle 18"/>
          <p:cNvSpPr>
            <a:spLocks noChangeArrowheads="1"/>
          </p:cNvSpPr>
          <p:nvPr/>
        </p:nvSpPr>
        <p:spPr bwMode="auto">
          <a:xfrm>
            <a:off x="684214" y="2705635"/>
            <a:ext cx="3417887" cy="945356"/>
          </a:xfrm>
          <a:prstGeom prst="rect">
            <a:avLst/>
          </a:prstGeom>
          <a:solidFill>
            <a:srgbClr val="EEECE1"/>
          </a:solidFill>
          <a:ln w="9525">
            <a:solidFill>
              <a:schemeClr val="tx1"/>
            </a:solidFill>
            <a:miter lim="800000"/>
            <a:headEnd/>
            <a:tailEnd/>
          </a:ln>
        </p:spPr>
        <p:txBody>
          <a:bodyPr wrap="none" anchor="ctr"/>
          <a:lstStyle/>
          <a:p>
            <a:endParaRPr lang="en-CA"/>
          </a:p>
        </p:txBody>
      </p:sp>
      <p:sp>
        <p:nvSpPr>
          <p:cNvPr id="3093" name="Text Box 19"/>
          <p:cNvSpPr txBox="1">
            <a:spLocks noChangeArrowheads="1"/>
          </p:cNvSpPr>
          <p:nvPr/>
        </p:nvSpPr>
        <p:spPr bwMode="auto">
          <a:xfrm>
            <a:off x="1150939" y="3165216"/>
            <a:ext cx="3024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a:solidFill>
                  <a:srgbClr val="3333CC"/>
                </a:solidFill>
              </a:rPr>
              <a:t>Softmax gating network</a:t>
            </a:r>
          </a:p>
        </p:txBody>
      </p:sp>
      <p:cxnSp>
        <p:nvCxnSpPr>
          <p:cNvPr id="3094" name="AutoShape 20"/>
          <p:cNvCxnSpPr>
            <a:cxnSpLocks noChangeShapeType="1"/>
            <a:stCxn id="3080" idx="1"/>
            <a:endCxn id="3092" idx="2"/>
          </p:cNvCxnSpPr>
          <p:nvPr/>
        </p:nvCxnSpPr>
        <p:spPr bwMode="auto">
          <a:xfrm rot="10800000">
            <a:off x="2393951" y="3650991"/>
            <a:ext cx="3114675" cy="675085"/>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95" name="Oval 21"/>
          <p:cNvSpPr>
            <a:spLocks noChangeArrowheads="1"/>
          </p:cNvSpPr>
          <p:nvPr/>
        </p:nvSpPr>
        <p:spPr bwMode="auto">
          <a:xfrm>
            <a:off x="1044575" y="2841366"/>
            <a:ext cx="287338" cy="215504"/>
          </a:xfrm>
          <a:prstGeom prst="ellipse">
            <a:avLst/>
          </a:prstGeom>
          <a:solidFill>
            <a:schemeClr val="accent1"/>
          </a:solidFill>
          <a:ln w="28575">
            <a:solidFill>
              <a:schemeClr val="tx1"/>
            </a:solidFill>
            <a:round/>
            <a:headEnd/>
            <a:tailEnd/>
          </a:ln>
        </p:spPr>
        <p:txBody>
          <a:bodyPr wrap="none" anchor="ctr"/>
          <a:lstStyle/>
          <a:p>
            <a:pPr algn="ctr"/>
            <a:endParaRPr lang="en-US">
              <a:solidFill>
                <a:srgbClr val="3333CC"/>
              </a:solidFill>
            </a:endParaRPr>
          </a:p>
        </p:txBody>
      </p:sp>
      <p:sp>
        <p:nvSpPr>
          <p:cNvPr id="3096" name="Oval 22"/>
          <p:cNvSpPr>
            <a:spLocks noChangeArrowheads="1"/>
          </p:cNvSpPr>
          <p:nvPr/>
        </p:nvSpPr>
        <p:spPr bwMode="auto">
          <a:xfrm>
            <a:off x="2303464" y="2841366"/>
            <a:ext cx="287337" cy="215504"/>
          </a:xfrm>
          <a:prstGeom prst="ellipse">
            <a:avLst/>
          </a:prstGeom>
          <a:solidFill>
            <a:schemeClr val="accent1"/>
          </a:solidFill>
          <a:ln w="28575">
            <a:solidFill>
              <a:schemeClr val="tx1"/>
            </a:solidFill>
            <a:round/>
            <a:headEnd/>
            <a:tailEnd/>
          </a:ln>
        </p:spPr>
        <p:txBody>
          <a:bodyPr wrap="none" anchor="ctr"/>
          <a:lstStyle/>
          <a:p>
            <a:pPr algn="ctr"/>
            <a:endParaRPr lang="en-US">
              <a:solidFill>
                <a:srgbClr val="3333CC"/>
              </a:solidFill>
            </a:endParaRPr>
          </a:p>
        </p:txBody>
      </p:sp>
      <p:sp>
        <p:nvSpPr>
          <p:cNvPr id="3097" name="Oval 23"/>
          <p:cNvSpPr>
            <a:spLocks noChangeArrowheads="1"/>
          </p:cNvSpPr>
          <p:nvPr/>
        </p:nvSpPr>
        <p:spPr bwMode="auto">
          <a:xfrm>
            <a:off x="3492500" y="2841366"/>
            <a:ext cx="287338" cy="215504"/>
          </a:xfrm>
          <a:prstGeom prst="ellipse">
            <a:avLst/>
          </a:prstGeom>
          <a:solidFill>
            <a:schemeClr val="accent1"/>
          </a:solidFill>
          <a:ln w="28575">
            <a:solidFill>
              <a:schemeClr val="tx1"/>
            </a:solidFill>
            <a:round/>
            <a:headEnd/>
            <a:tailEnd/>
          </a:ln>
        </p:spPr>
        <p:txBody>
          <a:bodyPr wrap="none" anchor="ctr"/>
          <a:lstStyle/>
          <a:p>
            <a:pPr algn="ctr"/>
            <a:endParaRPr lang="en-US">
              <a:solidFill>
                <a:srgbClr val="3333CC"/>
              </a:solidFill>
            </a:endParaRPr>
          </a:p>
        </p:txBody>
      </p:sp>
      <p:sp>
        <p:nvSpPr>
          <p:cNvPr id="3098" name="Line 24"/>
          <p:cNvSpPr>
            <a:spLocks noChangeShapeType="1"/>
          </p:cNvSpPr>
          <p:nvPr/>
        </p:nvSpPr>
        <p:spPr bwMode="auto">
          <a:xfrm flipV="1">
            <a:off x="3635375" y="2517516"/>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9" name="Line 25"/>
          <p:cNvSpPr>
            <a:spLocks noChangeShapeType="1"/>
          </p:cNvSpPr>
          <p:nvPr/>
        </p:nvSpPr>
        <p:spPr bwMode="auto">
          <a:xfrm flipV="1">
            <a:off x="2446338" y="2516326"/>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0" name="Line 26"/>
          <p:cNvSpPr>
            <a:spLocks noChangeShapeType="1"/>
          </p:cNvSpPr>
          <p:nvPr/>
        </p:nvSpPr>
        <p:spPr bwMode="auto">
          <a:xfrm flipV="1">
            <a:off x="1187450" y="2516326"/>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6245242" y="778944"/>
            <a:ext cx="2462189" cy="1323439"/>
          </a:xfrm>
          <a:prstGeom prst="rect">
            <a:avLst/>
          </a:prstGeom>
          <a:noFill/>
        </p:spPr>
        <p:txBody>
          <a:bodyPr wrap="square" rtlCol="0">
            <a:spAutoFit/>
          </a:bodyPr>
          <a:lstStyle/>
          <a:p>
            <a:r>
              <a:rPr lang="en-US" sz="2000" dirty="0" smtClean="0">
                <a:solidFill>
                  <a:srgbClr val="008000"/>
                </a:solidFill>
              </a:rPr>
              <a:t>There is a better cost function based on a mixture model.</a:t>
            </a:r>
          </a:p>
          <a:p>
            <a:endParaRPr lang="en-US" sz="2000" dirty="0">
              <a:solidFill>
                <a:srgbClr val="008000"/>
              </a:solidFill>
            </a:endParaRPr>
          </a:p>
        </p:txBody>
      </p:sp>
    </p:spTree>
    <p:extLst>
      <p:ext uri="{BB962C8B-B14F-4D97-AF65-F5344CB8AC3E}">
        <p14:creationId xmlns:p14="http://schemas.microsoft.com/office/powerpoint/2010/main" val="34533646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9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p:bldP spid="3080" grpId="0" animBg="1"/>
      <p:bldP spid="3081" grpId="0" animBg="1"/>
      <p:bldP spid="3082" grpId="0" animBg="1"/>
      <p:bldP spid="3083" grpId="0" animBg="1"/>
      <p:bldP spid="3084" grpId="0"/>
      <p:bldP spid="3085" grpId="0"/>
      <p:bldP spid="3086" grpId="0" animBg="1"/>
      <p:bldP spid="3087" grpId="0" animBg="1"/>
      <p:bldP spid="3088" grpId="0" animBg="1"/>
      <p:bldP spid="3089" grpId="0" animBg="1"/>
      <p:bldP spid="3090" grpId="0" animBg="1"/>
      <p:bldP spid="3091" grpId="0" animBg="1"/>
      <p:bldP spid="3092" grpId="0" animBg="1"/>
      <p:bldP spid="3093" grpId="0"/>
      <p:bldP spid="3095" grpId="0" animBg="1"/>
      <p:bldP spid="3096" grpId="0" animBg="1"/>
      <p:bldP spid="3097" grpId="0" animBg="1"/>
      <p:bldP spid="3098" grpId="0" animBg="1"/>
      <p:bldP spid="3099" grpId="0" animBg="1"/>
      <p:bldP spid="3100"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eaLnBrk="1" hangingPunct="1"/>
            <a:r>
              <a:rPr lang="en-US" dirty="0">
                <a:latin typeface="Arial" charset="0"/>
              </a:rPr>
              <a:t>The derivatives of the simple cost function</a:t>
            </a:r>
          </a:p>
        </p:txBody>
      </p:sp>
      <p:sp>
        <p:nvSpPr>
          <p:cNvPr id="4101" name="Rectangle 4"/>
          <p:cNvSpPr>
            <a:spLocks noGrp="1" noChangeArrowheads="1"/>
          </p:cNvSpPr>
          <p:nvPr>
            <p:ph type="body" sz="half" idx="1"/>
          </p:nvPr>
        </p:nvSpPr>
        <p:spPr>
          <a:xfrm>
            <a:off x="457199" y="1200150"/>
            <a:ext cx="4453467" cy="3720704"/>
          </a:xfrm>
        </p:spPr>
        <p:txBody>
          <a:bodyPr>
            <a:noAutofit/>
          </a:bodyPr>
          <a:lstStyle/>
          <a:p>
            <a:pPr eaLnBrk="1" hangingPunct="1">
              <a:lnSpc>
                <a:spcPct val="90000"/>
              </a:lnSpc>
            </a:pPr>
            <a:r>
              <a:rPr lang="en-US" dirty="0">
                <a:latin typeface="Arial" charset="0"/>
              </a:rPr>
              <a:t>If we differentiate </a:t>
            </a:r>
            <a:r>
              <a:rPr lang="en-US" dirty="0" err="1">
                <a:latin typeface="Arial" charset="0"/>
              </a:rPr>
              <a:t>w.r.t</a:t>
            </a:r>
            <a:r>
              <a:rPr lang="en-US" dirty="0">
                <a:latin typeface="Arial" charset="0"/>
              </a:rPr>
              <a:t>. </a:t>
            </a:r>
            <a:r>
              <a:rPr lang="en-US" dirty="0" smtClean="0">
                <a:latin typeface="Arial" charset="0"/>
              </a:rPr>
              <a:t>               the </a:t>
            </a:r>
            <a:r>
              <a:rPr lang="en-US" dirty="0">
                <a:latin typeface="Arial" charset="0"/>
              </a:rPr>
              <a:t>outputs of </a:t>
            </a:r>
            <a:r>
              <a:rPr lang="en-US" dirty="0" smtClean="0">
                <a:latin typeface="Arial" charset="0"/>
              </a:rPr>
              <a:t>the                   experts we </a:t>
            </a:r>
            <a:r>
              <a:rPr lang="en-US" dirty="0">
                <a:latin typeface="Arial" charset="0"/>
              </a:rPr>
              <a:t>get a signal </a:t>
            </a:r>
            <a:r>
              <a:rPr lang="en-US" dirty="0" smtClean="0">
                <a:latin typeface="Arial" charset="0"/>
              </a:rPr>
              <a:t>              for </a:t>
            </a:r>
            <a:r>
              <a:rPr lang="en-US" dirty="0">
                <a:latin typeface="Arial" charset="0"/>
              </a:rPr>
              <a:t>training each expert</a:t>
            </a:r>
            <a:r>
              <a:rPr lang="en-US" dirty="0" smtClean="0">
                <a:latin typeface="Arial" charset="0"/>
              </a:rPr>
              <a:t>.</a:t>
            </a:r>
            <a:endParaRPr lang="en-US" dirty="0">
              <a:latin typeface="Arial" charset="0"/>
            </a:endParaRPr>
          </a:p>
          <a:p>
            <a:pPr eaLnBrk="1" hangingPunct="1">
              <a:lnSpc>
                <a:spcPct val="90000"/>
              </a:lnSpc>
            </a:pPr>
            <a:r>
              <a:rPr lang="en-US" dirty="0">
                <a:latin typeface="Arial" charset="0"/>
              </a:rPr>
              <a:t>If we differentiate </a:t>
            </a:r>
            <a:r>
              <a:rPr lang="en-US" dirty="0" err="1">
                <a:latin typeface="Arial" charset="0"/>
              </a:rPr>
              <a:t>w.r.t</a:t>
            </a:r>
            <a:r>
              <a:rPr lang="en-US" dirty="0">
                <a:latin typeface="Arial" charset="0"/>
              </a:rPr>
              <a:t>. the outputs of the gating network we get a signal for training the gating net.</a:t>
            </a:r>
          </a:p>
          <a:p>
            <a:pPr lvl="1" eaLnBrk="1" hangingPunct="1">
              <a:lnSpc>
                <a:spcPct val="90000"/>
              </a:lnSpc>
            </a:pPr>
            <a:r>
              <a:rPr lang="en-US" dirty="0">
                <a:latin typeface="Arial" charset="0"/>
              </a:rPr>
              <a:t>We want to raise p for all experts that give less than the average squared error of all the experts </a:t>
            </a:r>
            <a:r>
              <a:rPr lang="en-US" dirty="0">
                <a:solidFill>
                  <a:schemeClr val="tx1"/>
                </a:solidFill>
                <a:latin typeface="Arial" charset="0"/>
              </a:rPr>
              <a:t>(weighted by p)</a:t>
            </a:r>
          </a:p>
        </p:txBody>
      </p:sp>
      <p:graphicFrame>
        <p:nvGraphicFramePr>
          <p:cNvPr id="4098" name="Object 8"/>
          <p:cNvGraphicFramePr>
            <a:graphicFrameLocks noGrp="1" noChangeAspect="1"/>
          </p:cNvGraphicFramePr>
          <p:nvPr>
            <p:ph sz="quarter" idx="3"/>
            <p:extLst>
              <p:ext uri="{D42A27DB-BD31-4B8C-83A1-F6EECF244321}">
                <p14:modId xmlns:p14="http://schemas.microsoft.com/office/powerpoint/2010/main" val="3708455869"/>
              </p:ext>
            </p:extLst>
          </p:nvPr>
        </p:nvGraphicFramePr>
        <p:xfrm>
          <a:off x="3783013" y="931863"/>
          <a:ext cx="5522912" cy="1387475"/>
        </p:xfrm>
        <a:graphic>
          <a:graphicData uri="http://schemas.openxmlformats.org/presentationml/2006/ole">
            <mc:AlternateContent xmlns:mc="http://schemas.openxmlformats.org/markup-compatibility/2006">
              <mc:Choice xmlns:v="urn:schemas-microsoft-com:vml" Requires="v">
                <p:oleObj spid="_x0000_s81001" name="Equation" r:id="rId3" imgW="2578100" imgH="647700" progId="Equation.3">
                  <p:embed/>
                </p:oleObj>
              </mc:Choice>
              <mc:Fallback>
                <p:oleObj name="Equation" r:id="rId3" imgW="2578100" imgH="647700" progId="Equation.3">
                  <p:embed/>
                  <p:pic>
                    <p:nvPicPr>
                      <p:cNvPr id="0" name=""/>
                      <p:cNvPicPr>
                        <a:picLocks noChangeAspect="1" noChangeArrowheads="1"/>
                      </p:cNvPicPr>
                      <p:nvPr/>
                    </p:nvPicPr>
                    <p:blipFill>
                      <a:blip r:embed="rId4"/>
                      <a:srcRect/>
                      <a:stretch>
                        <a:fillRect/>
                      </a:stretch>
                    </p:blipFill>
                    <p:spPr bwMode="auto">
                      <a:xfrm>
                        <a:off x="3783013" y="931863"/>
                        <a:ext cx="5522912" cy="1387475"/>
                      </a:xfrm>
                      <a:prstGeom prst="rect">
                        <a:avLst/>
                      </a:prstGeom>
                      <a:noFill/>
                      <a:ln>
                        <a:noFill/>
                      </a:ln>
                      <a:effectLst/>
                      <a:extLst/>
                    </p:spPr>
                  </p:pic>
                </p:oleObj>
              </mc:Fallback>
            </mc:AlternateContent>
          </a:graphicData>
        </a:graphic>
      </p:graphicFrame>
      <p:graphicFrame>
        <p:nvGraphicFramePr>
          <p:cNvPr id="4099" name="Object 10"/>
          <p:cNvGraphicFramePr>
            <a:graphicFrameLocks noChangeAspect="1"/>
          </p:cNvGraphicFramePr>
          <p:nvPr/>
        </p:nvGraphicFramePr>
        <p:xfrm>
          <a:off x="4514850" y="2490788"/>
          <a:ext cx="114300" cy="161925"/>
        </p:xfrm>
        <a:graphic>
          <a:graphicData uri="http://schemas.openxmlformats.org/presentationml/2006/ole">
            <mc:AlternateContent xmlns:mc="http://schemas.openxmlformats.org/markup-compatibility/2006">
              <mc:Choice xmlns:v="urn:schemas-microsoft-com:vml" Requires="v">
                <p:oleObj spid="_x0000_s81002"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490788"/>
                        <a:ext cx="114300"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 name="Object 8"/>
          <p:cNvGraphicFramePr>
            <a:graphicFrameLocks noGrp="1" noChangeAspect="1"/>
          </p:cNvGraphicFramePr>
          <p:nvPr>
            <p:ph sz="quarter" idx="3"/>
            <p:extLst>
              <p:ext uri="{D42A27DB-BD31-4B8C-83A1-F6EECF244321}">
                <p14:modId xmlns:p14="http://schemas.microsoft.com/office/powerpoint/2010/main" val="1980916750"/>
              </p:ext>
            </p:extLst>
          </p:nvPr>
        </p:nvGraphicFramePr>
        <p:xfrm>
          <a:off x="6043593" y="1940981"/>
          <a:ext cx="2033619" cy="960667"/>
        </p:xfrm>
        <a:graphic>
          <a:graphicData uri="http://schemas.openxmlformats.org/presentationml/2006/ole">
            <mc:AlternateContent xmlns:mc="http://schemas.openxmlformats.org/markup-compatibility/2006">
              <mc:Choice xmlns:v="urn:schemas-microsoft-com:vml" Requires="v">
                <p:oleObj spid="_x0000_s81003" name="Equation" r:id="rId7" imgW="914400" imgH="431800" progId="Equation.3">
                  <p:embed/>
                </p:oleObj>
              </mc:Choice>
              <mc:Fallback>
                <p:oleObj name="Equation" r:id="rId7" imgW="914400" imgH="431800" progId="Equation.3">
                  <p:embed/>
                  <p:pic>
                    <p:nvPicPr>
                      <p:cNvPr id="0" name=""/>
                      <p:cNvPicPr>
                        <a:picLocks noChangeAspect="1" noChangeArrowheads="1"/>
                      </p:cNvPicPr>
                      <p:nvPr/>
                    </p:nvPicPr>
                    <p:blipFill>
                      <a:blip r:embed="rId8"/>
                      <a:srcRect/>
                      <a:stretch>
                        <a:fillRect/>
                      </a:stretch>
                    </p:blipFill>
                    <p:spPr bwMode="auto">
                      <a:xfrm>
                        <a:off x="6043593" y="1940981"/>
                        <a:ext cx="2033619" cy="960667"/>
                      </a:xfrm>
                      <a:prstGeom prst="rect">
                        <a:avLst/>
                      </a:prstGeom>
                      <a:noFill/>
                      <a:ln>
                        <a:noFill/>
                      </a:ln>
                      <a:effectLst/>
                      <a:extLst/>
                    </p:spPr>
                  </p:pic>
                </p:oleObj>
              </mc:Fallback>
            </mc:AlternateContent>
          </a:graphicData>
        </a:graphic>
      </p:graphicFrame>
      <p:graphicFrame>
        <p:nvGraphicFramePr>
          <p:cNvPr id="9" name="Content Placeholder 8"/>
          <p:cNvGraphicFramePr>
            <a:graphicFrameLocks noGrp="1" noChangeAspect="1"/>
          </p:cNvGraphicFramePr>
          <p:nvPr>
            <p:ph sz="quarter" idx="3"/>
            <p:extLst>
              <p:ext uri="{D42A27DB-BD31-4B8C-83A1-F6EECF244321}">
                <p14:modId xmlns:p14="http://schemas.microsoft.com/office/powerpoint/2010/main" val="1312702011"/>
              </p:ext>
            </p:extLst>
          </p:nvPr>
        </p:nvGraphicFramePr>
        <p:xfrm>
          <a:off x="5383212" y="3563937"/>
          <a:ext cx="2932239" cy="940329"/>
        </p:xfrm>
        <a:graphic>
          <a:graphicData uri="http://schemas.openxmlformats.org/presentationml/2006/ole">
            <mc:AlternateContent xmlns:mc="http://schemas.openxmlformats.org/markup-compatibility/2006">
              <mc:Choice xmlns:v="urn:schemas-microsoft-com:vml" Requires="v">
                <p:oleObj spid="_x0000_s81004" name="Equation" r:id="rId9" imgW="1346200" imgH="431800" progId="Equation.3">
                  <p:embed/>
                </p:oleObj>
              </mc:Choice>
              <mc:Fallback>
                <p:oleObj name="Equation" r:id="rId9" imgW="1346200" imgH="431800" progId="Equation.3">
                  <p:embed/>
                  <p:pic>
                    <p:nvPicPr>
                      <p:cNvPr id="0" name=""/>
                      <p:cNvPicPr>
                        <a:picLocks noChangeAspect="1" noChangeArrowheads="1"/>
                      </p:cNvPicPr>
                      <p:nvPr/>
                    </p:nvPicPr>
                    <p:blipFill>
                      <a:blip r:embed="rId10"/>
                      <a:srcRect/>
                      <a:stretch>
                        <a:fillRect/>
                      </a:stretch>
                    </p:blipFill>
                    <p:spPr bwMode="auto">
                      <a:xfrm>
                        <a:off x="5383212" y="3563937"/>
                        <a:ext cx="2932239" cy="94032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8683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better cost function for mixtures of experts</a:t>
            </a:r>
            <a:br>
              <a:rPr lang="en-US" dirty="0" smtClean="0"/>
            </a:br>
            <a:r>
              <a:rPr lang="en-US" sz="2700" dirty="0" smtClean="0"/>
              <a:t>(</a:t>
            </a:r>
            <a:r>
              <a:rPr lang="en-US" sz="2700" dirty="0"/>
              <a:t>J</a:t>
            </a:r>
            <a:r>
              <a:rPr lang="en-US" sz="2700" dirty="0" smtClean="0"/>
              <a:t>acobs, Jordan, </a:t>
            </a:r>
            <a:r>
              <a:rPr lang="en-US" sz="2700" dirty="0" err="1" smtClean="0"/>
              <a:t>Nowlan</a:t>
            </a:r>
            <a:r>
              <a:rPr lang="en-US" sz="2700" dirty="0" smtClean="0"/>
              <a:t> &amp; Hinton, 1991)</a:t>
            </a:r>
            <a:endParaRPr lang="en-US" sz="2700" dirty="0"/>
          </a:p>
        </p:txBody>
      </p:sp>
      <p:sp>
        <p:nvSpPr>
          <p:cNvPr id="3" name="Text Placeholder 2"/>
          <p:cNvSpPr>
            <a:spLocks noGrp="1"/>
          </p:cNvSpPr>
          <p:nvPr>
            <p:ph type="body" sz="half" idx="1"/>
          </p:nvPr>
        </p:nvSpPr>
        <p:spPr>
          <a:xfrm>
            <a:off x="457199" y="1352548"/>
            <a:ext cx="5588001" cy="3394472"/>
          </a:xfrm>
        </p:spPr>
        <p:txBody>
          <a:bodyPr>
            <a:normAutofit/>
          </a:bodyPr>
          <a:lstStyle/>
          <a:p>
            <a:r>
              <a:rPr lang="en-US" dirty="0" smtClean="0"/>
              <a:t>Think of each expert as making a prediction that is a Gaussian distribution around its output </a:t>
            </a:r>
            <a:r>
              <a:rPr lang="en-US" dirty="0" smtClean="0">
                <a:solidFill>
                  <a:srgbClr val="008000"/>
                </a:solidFill>
              </a:rPr>
              <a:t>(with variance 1)</a:t>
            </a:r>
            <a:r>
              <a:rPr lang="en-US" dirty="0" smtClean="0"/>
              <a:t>.</a:t>
            </a:r>
          </a:p>
          <a:p>
            <a:r>
              <a:rPr lang="en-US" dirty="0" smtClean="0"/>
              <a:t>Think of the manager as deciding on a scale for each of these Gaussians. The scale is called a “mixing proportion”. </a:t>
            </a:r>
            <a:r>
              <a:rPr lang="en-US" dirty="0" err="1"/>
              <a:t>e</a:t>
            </a:r>
            <a:r>
              <a:rPr lang="en-US" dirty="0" err="1" smtClean="0"/>
              <a:t>.g</a:t>
            </a:r>
            <a:r>
              <a:rPr lang="en-US" dirty="0" smtClean="0"/>
              <a:t> {</a:t>
            </a:r>
            <a:r>
              <a:rPr lang="en-US" dirty="0" smtClean="0">
                <a:solidFill>
                  <a:srgbClr val="FF0000"/>
                </a:solidFill>
              </a:rPr>
              <a:t>0.4</a:t>
            </a:r>
            <a:r>
              <a:rPr lang="en-US" dirty="0" smtClean="0">
                <a:solidFill>
                  <a:srgbClr val="008000"/>
                </a:solidFill>
              </a:rPr>
              <a:t> 0.6</a:t>
            </a:r>
            <a:r>
              <a:rPr lang="en-US" dirty="0" smtClean="0">
                <a:solidFill>
                  <a:srgbClr val="000000"/>
                </a:solidFill>
              </a:rPr>
              <a:t>}</a:t>
            </a:r>
            <a:r>
              <a:rPr lang="en-US" dirty="0" smtClean="0">
                <a:solidFill>
                  <a:srgbClr val="008000"/>
                </a:solidFill>
              </a:rPr>
              <a:t> </a:t>
            </a:r>
          </a:p>
          <a:p>
            <a:r>
              <a:rPr lang="en-US" dirty="0" smtClean="0"/>
              <a:t>Maximize the log probability of the target value under this mixture of </a:t>
            </a:r>
            <a:r>
              <a:rPr lang="en-US" dirty="0"/>
              <a:t>G</a:t>
            </a:r>
            <a:r>
              <a:rPr lang="en-US" dirty="0" smtClean="0"/>
              <a:t>aussians model</a:t>
            </a:r>
            <a:r>
              <a:rPr lang="en-US" dirty="0"/>
              <a:t> </a:t>
            </a:r>
            <a:r>
              <a:rPr lang="en-US" dirty="0" smtClean="0"/>
              <a:t>i.e. the sum of the two scaled Gaussians.</a:t>
            </a:r>
            <a:endParaRPr lang="en-US" dirty="0"/>
          </a:p>
        </p:txBody>
      </p:sp>
      <p:sp>
        <p:nvSpPr>
          <p:cNvPr id="4" name="Rectangle 4"/>
          <p:cNvSpPr>
            <a:spLocks noChangeArrowheads="1"/>
          </p:cNvSpPr>
          <p:nvPr/>
        </p:nvSpPr>
        <p:spPr bwMode="auto">
          <a:xfrm>
            <a:off x="6333022" y="1117608"/>
            <a:ext cx="2472321" cy="995624"/>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5" name="Freeform 5"/>
          <p:cNvSpPr>
            <a:spLocks/>
          </p:cNvSpPr>
          <p:nvPr/>
        </p:nvSpPr>
        <p:spPr bwMode="auto">
          <a:xfrm>
            <a:off x="6993478" y="1253075"/>
            <a:ext cx="804307" cy="832773"/>
          </a:xfrm>
          <a:custGeom>
            <a:avLst/>
            <a:gdLst>
              <a:gd name="T0" fmla="*/ 0 w 1588"/>
              <a:gd name="T1" fmla="*/ 1576388 h 1383"/>
              <a:gd name="T2" fmla="*/ 340143 w 1588"/>
              <a:gd name="T3" fmla="*/ 1525096 h 1383"/>
              <a:gd name="T4" fmla="*/ 802737 w 1588"/>
              <a:gd name="T5" fmla="*/ 1292570 h 1383"/>
              <a:gd name="T6" fmla="*/ 1080294 w 1588"/>
              <a:gd name="T7" fmla="*/ 982535 h 1383"/>
              <a:gd name="T8" fmla="*/ 1326557 w 1588"/>
              <a:gd name="T9" fmla="*/ 594993 h 1383"/>
              <a:gd name="T10" fmla="*/ 1696632 w 1588"/>
              <a:gd name="T11" fmla="*/ 181233 h 1383"/>
              <a:gd name="T12" fmla="*/ 2036775 w 1588"/>
              <a:gd name="T13" fmla="*/ 26216 h 1383"/>
              <a:gd name="T14" fmla="*/ 2160587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6"/>
          <p:cNvSpPr>
            <a:spLocks/>
          </p:cNvSpPr>
          <p:nvPr/>
        </p:nvSpPr>
        <p:spPr bwMode="auto">
          <a:xfrm flipH="1">
            <a:off x="7802547" y="1253075"/>
            <a:ext cx="782664" cy="832773"/>
          </a:xfrm>
          <a:custGeom>
            <a:avLst/>
            <a:gdLst>
              <a:gd name="T0" fmla="*/ 0 w 1588"/>
              <a:gd name="T1" fmla="*/ 1576388 h 1383"/>
              <a:gd name="T2" fmla="*/ 310902 w 1588"/>
              <a:gd name="T3" fmla="*/ 1525096 h 1383"/>
              <a:gd name="T4" fmla="*/ 733729 w 1588"/>
              <a:gd name="T5" fmla="*/ 1292570 h 1383"/>
              <a:gd name="T6" fmla="*/ 987425 w 1588"/>
              <a:gd name="T7" fmla="*/ 982535 h 1383"/>
              <a:gd name="T8" fmla="*/ 1212518 w 1588"/>
              <a:gd name="T9" fmla="*/ 594993 h 1383"/>
              <a:gd name="T10" fmla="*/ 1550780 w 1588"/>
              <a:gd name="T11" fmla="*/ 181233 h 1383"/>
              <a:gd name="T12" fmla="*/ 1861682 w 1588"/>
              <a:gd name="T13" fmla="*/ 26216 h 1383"/>
              <a:gd name="T14" fmla="*/ 1974850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Line 10"/>
          <p:cNvSpPr>
            <a:spLocks noChangeShapeType="1"/>
          </p:cNvSpPr>
          <p:nvPr/>
        </p:nvSpPr>
        <p:spPr bwMode="auto">
          <a:xfrm flipH="1" flipV="1">
            <a:off x="7797784" y="1253074"/>
            <a:ext cx="23813" cy="86730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11"/>
          <p:cNvSpPr txBox="1">
            <a:spLocks noChangeArrowheads="1"/>
          </p:cNvSpPr>
          <p:nvPr/>
        </p:nvSpPr>
        <p:spPr bwMode="auto">
          <a:xfrm>
            <a:off x="6824151" y="3868714"/>
            <a:ext cx="14054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1800" dirty="0" smtClean="0">
                <a:solidFill>
                  <a:srgbClr val="009900"/>
                </a:solidFill>
              </a:rPr>
              <a:t>    </a:t>
            </a:r>
            <a:r>
              <a:rPr lang="en-US" sz="1800" dirty="0" smtClean="0">
                <a:solidFill>
                  <a:srgbClr val="0000FF"/>
                </a:solidFill>
              </a:rPr>
              <a:t>  t                </a:t>
            </a:r>
          </a:p>
          <a:p>
            <a:pPr eaLnBrk="1" hangingPunct="1"/>
            <a:r>
              <a:rPr lang="en-US" sz="1800" dirty="0">
                <a:solidFill>
                  <a:srgbClr val="0000FF"/>
                </a:solidFill>
              </a:rPr>
              <a:t>t</a:t>
            </a:r>
            <a:r>
              <a:rPr lang="en-US" sz="1800" dirty="0" smtClean="0">
                <a:solidFill>
                  <a:srgbClr val="0000FF"/>
                </a:solidFill>
              </a:rPr>
              <a:t>arget value</a:t>
            </a:r>
            <a:endParaRPr lang="en-US" sz="2000" dirty="0">
              <a:solidFill>
                <a:srgbClr val="0000FF"/>
              </a:solidFill>
            </a:endParaRPr>
          </a:p>
          <a:p>
            <a:pPr eaLnBrk="1" hangingPunct="1"/>
            <a:endParaRPr lang="en-US" sz="1800" dirty="0">
              <a:solidFill>
                <a:srgbClr val="009900"/>
              </a:solidFill>
            </a:endParaRPr>
          </a:p>
        </p:txBody>
      </p:sp>
      <p:sp>
        <p:nvSpPr>
          <p:cNvPr id="10" name="Text Box 12"/>
          <p:cNvSpPr txBox="1">
            <a:spLocks noChangeArrowheads="1"/>
          </p:cNvSpPr>
          <p:nvPr/>
        </p:nvSpPr>
        <p:spPr bwMode="auto">
          <a:xfrm>
            <a:off x="7599873" y="2153713"/>
            <a:ext cx="528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000" dirty="0" smtClean="0">
                <a:solidFill>
                  <a:srgbClr val="008000"/>
                </a:solidFill>
              </a:rPr>
              <a:t>y2</a:t>
            </a:r>
          </a:p>
        </p:txBody>
      </p:sp>
      <p:sp>
        <p:nvSpPr>
          <p:cNvPr id="11" name="Freeform 5"/>
          <p:cNvSpPr>
            <a:spLocks/>
          </p:cNvSpPr>
          <p:nvPr/>
        </p:nvSpPr>
        <p:spPr bwMode="auto">
          <a:xfrm>
            <a:off x="6519357" y="1253075"/>
            <a:ext cx="804307" cy="849709"/>
          </a:xfrm>
          <a:custGeom>
            <a:avLst/>
            <a:gdLst>
              <a:gd name="T0" fmla="*/ 0 w 1588"/>
              <a:gd name="T1" fmla="*/ 1576388 h 1383"/>
              <a:gd name="T2" fmla="*/ 340143 w 1588"/>
              <a:gd name="T3" fmla="*/ 1525096 h 1383"/>
              <a:gd name="T4" fmla="*/ 802737 w 1588"/>
              <a:gd name="T5" fmla="*/ 1292570 h 1383"/>
              <a:gd name="T6" fmla="*/ 1080294 w 1588"/>
              <a:gd name="T7" fmla="*/ 982535 h 1383"/>
              <a:gd name="T8" fmla="*/ 1326557 w 1588"/>
              <a:gd name="T9" fmla="*/ 594993 h 1383"/>
              <a:gd name="T10" fmla="*/ 1696632 w 1588"/>
              <a:gd name="T11" fmla="*/ 181233 h 1383"/>
              <a:gd name="T12" fmla="*/ 2036775 w 1588"/>
              <a:gd name="T13" fmla="*/ 26216 h 1383"/>
              <a:gd name="T14" fmla="*/ 2160587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p:cNvSpPr>
            <a:spLocks/>
          </p:cNvSpPr>
          <p:nvPr/>
        </p:nvSpPr>
        <p:spPr bwMode="auto">
          <a:xfrm flipH="1">
            <a:off x="7328426" y="1253075"/>
            <a:ext cx="782664" cy="849709"/>
          </a:xfrm>
          <a:custGeom>
            <a:avLst/>
            <a:gdLst>
              <a:gd name="T0" fmla="*/ 0 w 1588"/>
              <a:gd name="T1" fmla="*/ 1576388 h 1383"/>
              <a:gd name="T2" fmla="*/ 310902 w 1588"/>
              <a:gd name="T3" fmla="*/ 1525096 h 1383"/>
              <a:gd name="T4" fmla="*/ 733729 w 1588"/>
              <a:gd name="T5" fmla="*/ 1292570 h 1383"/>
              <a:gd name="T6" fmla="*/ 987425 w 1588"/>
              <a:gd name="T7" fmla="*/ 982535 h 1383"/>
              <a:gd name="T8" fmla="*/ 1212518 w 1588"/>
              <a:gd name="T9" fmla="*/ 594993 h 1383"/>
              <a:gd name="T10" fmla="*/ 1550780 w 1588"/>
              <a:gd name="T11" fmla="*/ 181233 h 1383"/>
              <a:gd name="T12" fmla="*/ 1861682 w 1588"/>
              <a:gd name="T13" fmla="*/ 26216 h 1383"/>
              <a:gd name="T14" fmla="*/ 1974850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Line 10"/>
          <p:cNvSpPr>
            <a:spLocks noChangeShapeType="1"/>
          </p:cNvSpPr>
          <p:nvPr/>
        </p:nvSpPr>
        <p:spPr bwMode="auto">
          <a:xfrm flipH="1" flipV="1">
            <a:off x="7323662" y="1253072"/>
            <a:ext cx="0" cy="86016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2"/>
          <p:cNvSpPr txBox="1">
            <a:spLocks noChangeArrowheads="1"/>
          </p:cNvSpPr>
          <p:nvPr/>
        </p:nvSpPr>
        <p:spPr bwMode="auto">
          <a:xfrm>
            <a:off x="7125752" y="2170649"/>
            <a:ext cx="474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000" dirty="0" smtClean="0">
                <a:solidFill>
                  <a:srgbClr val="FF0000"/>
                </a:solidFill>
              </a:rPr>
              <a:t>y1</a:t>
            </a:r>
          </a:p>
        </p:txBody>
      </p:sp>
      <p:sp>
        <p:nvSpPr>
          <p:cNvPr id="15" name="Rectangle 4"/>
          <p:cNvSpPr>
            <a:spLocks noChangeArrowheads="1"/>
          </p:cNvSpPr>
          <p:nvPr/>
        </p:nvSpPr>
        <p:spPr bwMode="auto">
          <a:xfrm>
            <a:off x="6333025" y="2810911"/>
            <a:ext cx="2472321" cy="995624"/>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16" name="Freeform 5"/>
          <p:cNvSpPr>
            <a:spLocks/>
          </p:cNvSpPr>
          <p:nvPr/>
        </p:nvSpPr>
        <p:spPr bwMode="auto">
          <a:xfrm>
            <a:off x="7034756" y="3251197"/>
            <a:ext cx="804307" cy="527954"/>
          </a:xfrm>
          <a:custGeom>
            <a:avLst/>
            <a:gdLst>
              <a:gd name="T0" fmla="*/ 0 w 1588"/>
              <a:gd name="T1" fmla="*/ 1576388 h 1383"/>
              <a:gd name="T2" fmla="*/ 340143 w 1588"/>
              <a:gd name="T3" fmla="*/ 1525096 h 1383"/>
              <a:gd name="T4" fmla="*/ 802737 w 1588"/>
              <a:gd name="T5" fmla="*/ 1292570 h 1383"/>
              <a:gd name="T6" fmla="*/ 1080294 w 1588"/>
              <a:gd name="T7" fmla="*/ 982535 h 1383"/>
              <a:gd name="T8" fmla="*/ 1326557 w 1588"/>
              <a:gd name="T9" fmla="*/ 594993 h 1383"/>
              <a:gd name="T10" fmla="*/ 1696632 w 1588"/>
              <a:gd name="T11" fmla="*/ 181233 h 1383"/>
              <a:gd name="T12" fmla="*/ 2036775 w 1588"/>
              <a:gd name="T13" fmla="*/ 26216 h 1383"/>
              <a:gd name="T14" fmla="*/ 2160587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6"/>
          <p:cNvSpPr>
            <a:spLocks/>
          </p:cNvSpPr>
          <p:nvPr/>
        </p:nvSpPr>
        <p:spPr bwMode="auto">
          <a:xfrm flipH="1">
            <a:off x="7853350" y="3251197"/>
            <a:ext cx="782664" cy="527954"/>
          </a:xfrm>
          <a:custGeom>
            <a:avLst/>
            <a:gdLst>
              <a:gd name="T0" fmla="*/ 0 w 1588"/>
              <a:gd name="T1" fmla="*/ 1576388 h 1383"/>
              <a:gd name="T2" fmla="*/ 310902 w 1588"/>
              <a:gd name="T3" fmla="*/ 1525096 h 1383"/>
              <a:gd name="T4" fmla="*/ 733729 w 1588"/>
              <a:gd name="T5" fmla="*/ 1292570 h 1383"/>
              <a:gd name="T6" fmla="*/ 987425 w 1588"/>
              <a:gd name="T7" fmla="*/ 982535 h 1383"/>
              <a:gd name="T8" fmla="*/ 1212518 w 1588"/>
              <a:gd name="T9" fmla="*/ 594993 h 1383"/>
              <a:gd name="T10" fmla="*/ 1550780 w 1588"/>
              <a:gd name="T11" fmla="*/ 181233 h 1383"/>
              <a:gd name="T12" fmla="*/ 1861682 w 1588"/>
              <a:gd name="T13" fmla="*/ 26216 h 1383"/>
              <a:gd name="T14" fmla="*/ 1974850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5"/>
          <p:cNvSpPr>
            <a:spLocks/>
          </p:cNvSpPr>
          <p:nvPr/>
        </p:nvSpPr>
        <p:spPr bwMode="auto">
          <a:xfrm>
            <a:off x="6519360" y="3471331"/>
            <a:ext cx="804307" cy="324756"/>
          </a:xfrm>
          <a:custGeom>
            <a:avLst/>
            <a:gdLst>
              <a:gd name="T0" fmla="*/ 0 w 1588"/>
              <a:gd name="T1" fmla="*/ 1576388 h 1383"/>
              <a:gd name="T2" fmla="*/ 340143 w 1588"/>
              <a:gd name="T3" fmla="*/ 1525096 h 1383"/>
              <a:gd name="T4" fmla="*/ 802737 w 1588"/>
              <a:gd name="T5" fmla="*/ 1292570 h 1383"/>
              <a:gd name="T6" fmla="*/ 1080294 w 1588"/>
              <a:gd name="T7" fmla="*/ 982535 h 1383"/>
              <a:gd name="T8" fmla="*/ 1326557 w 1588"/>
              <a:gd name="T9" fmla="*/ 594993 h 1383"/>
              <a:gd name="T10" fmla="*/ 1696632 w 1588"/>
              <a:gd name="T11" fmla="*/ 181233 h 1383"/>
              <a:gd name="T12" fmla="*/ 2036775 w 1588"/>
              <a:gd name="T13" fmla="*/ 26216 h 1383"/>
              <a:gd name="T14" fmla="*/ 2160587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6"/>
          <p:cNvSpPr>
            <a:spLocks/>
          </p:cNvSpPr>
          <p:nvPr/>
        </p:nvSpPr>
        <p:spPr bwMode="auto">
          <a:xfrm flipH="1">
            <a:off x="7328429" y="3471331"/>
            <a:ext cx="782664" cy="324756"/>
          </a:xfrm>
          <a:custGeom>
            <a:avLst/>
            <a:gdLst>
              <a:gd name="T0" fmla="*/ 0 w 1588"/>
              <a:gd name="T1" fmla="*/ 1576388 h 1383"/>
              <a:gd name="T2" fmla="*/ 310902 w 1588"/>
              <a:gd name="T3" fmla="*/ 1525096 h 1383"/>
              <a:gd name="T4" fmla="*/ 733729 w 1588"/>
              <a:gd name="T5" fmla="*/ 1292570 h 1383"/>
              <a:gd name="T6" fmla="*/ 987425 w 1588"/>
              <a:gd name="T7" fmla="*/ 982535 h 1383"/>
              <a:gd name="T8" fmla="*/ 1212518 w 1588"/>
              <a:gd name="T9" fmla="*/ 594993 h 1383"/>
              <a:gd name="T10" fmla="*/ 1550780 w 1588"/>
              <a:gd name="T11" fmla="*/ 181233 h 1383"/>
              <a:gd name="T12" fmla="*/ 1861682 w 1588"/>
              <a:gd name="T13" fmla="*/ 26216 h 1383"/>
              <a:gd name="T14" fmla="*/ 1974850 w 1588"/>
              <a:gd name="T15" fmla="*/ 26216 h 138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83"/>
              <a:gd name="T26" fmla="*/ 1588 w 1588"/>
              <a:gd name="T27" fmla="*/ 1383 h 1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83">
                <a:moveTo>
                  <a:pt x="0" y="1383"/>
                </a:moveTo>
                <a:cubicBezTo>
                  <a:pt x="76" y="1381"/>
                  <a:pt x="152" y="1380"/>
                  <a:pt x="250" y="1338"/>
                </a:cubicBezTo>
                <a:cubicBezTo>
                  <a:pt x="348" y="1296"/>
                  <a:pt x="499" y="1213"/>
                  <a:pt x="590" y="1134"/>
                </a:cubicBezTo>
                <a:cubicBezTo>
                  <a:pt x="681" y="1055"/>
                  <a:pt x="730" y="964"/>
                  <a:pt x="794" y="862"/>
                </a:cubicBezTo>
                <a:cubicBezTo>
                  <a:pt x="858" y="760"/>
                  <a:pt x="900" y="639"/>
                  <a:pt x="975" y="522"/>
                </a:cubicBezTo>
                <a:cubicBezTo>
                  <a:pt x="1050" y="405"/>
                  <a:pt x="1160" y="242"/>
                  <a:pt x="1247" y="159"/>
                </a:cubicBezTo>
                <a:cubicBezTo>
                  <a:pt x="1334" y="76"/>
                  <a:pt x="1440" y="46"/>
                  <a:pt x="1497" y="23"/>
                </a:cubicBezTo>
                <a:cubicBezTo>
                  <a:pt x="1554" y="0"/>
                  <a:pt x="1573" y="23"/>
                  <a:pt x="1588" y="23"/>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23"/>
          <p:cNvSpPr/>
          <p:nvPr/>
        </p:nvSpPr>
        <p:spPr>
          <a:xfrm>
            <a:off x="6570133" y="3149597"/>
            <a:ext cx="2032000" cy="626533"/>
          </a:xfrm>
          <a:custGeom>
            <a:avLst/>
            <a:gdLst>
              <a:gd name="connsiteX0" fmla="*/ 0 w 2032000"/>
              <a:gd name="connsiteY0" fmla="*/ 626533 h 626533"/>
              <a:gd name="connsiteX1" fmla="*/ 237067 w 2032000"/>
              <a:gd name="connsiteY1" fmla="*/ 575733 h 626533"/>
              <a:gd name="connsiteX2" fmla="*/ 440267 w 2032000"/>
              <a:gd name="connsiteY2" fmla="*/ 440267 h 626533"/>
              <a:gd name="connsiteX3" fmla="*/ 643467 w 2032000"/>
              <a:gd name="connsiteY3" fmla="*/ 287867 h 626533"/>
              <a:gd name="connsiteX4" fmla="*/ 795867 w 2032000"/>
              <a:gd name="connsiteY4" fmla="*/ 152400 h 626533"/>
              <a:gd name="connsiteX5" fmla="*/ 965200 w 2032000"/>
              <a:gd name="connsiteY5" fmla="*/ 33867 h 626533"/>
              <a:gd name="connsiteX6" fmla="*/ 1117600 w 2032000"/>
              <a:gd name="connsiteY6" fmla="*/ 0 h 626533"/>
              <a:gd name="connsiteX7" fmla="*/ 1303867 w 2032000"/>
              <a:gd name="connsiteY7" fmla="*/ 50800 h 626533"/>
              <a:gd name="connsiteX8" fmla="*/ 1507067 w 2032000"/>
              <a:gd name="connsiteY8" fmla="*/ 203200 h 626533"/>
              <a:gd name="connsiteX9" fmla="*/ 1676400 w 2032000"/>
              <a:gd name="connsiteY9" fmla="*/ 457200 h 626533"/>
              <a:gd name="connsiteX10" fmla="*/ 1896534 w 2032000"/>
              <a:gd name="connsiteY10" fmla="*/ 558800 h 626533"/>
              <a:gd name="connsiteX11" fmla="*/ 2032000 w 2032000"/>
              <a:gd name="connsiteY11" fmla="*/ 626533 h 6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2000" h="626533">
                <a:moveTo>
                  <a:pt x="0" y="626533"/>
                </a:moveTo>
                <a:cubicBezTo>
                  <a:pt x="81844" y="616655"/>
                  <a:pt x="163689" y="606777"/>
                  <a:pt x="237067" y="575733"/>
                </a:cubicBezTo>
                <a:cubicBezTo>
                  <a:pt x="310445" y="544689"/>
                  <a:pt x="372534" y="488245"/>
                  <a:pt x="440267" y="440267"/>
                </a:cubicBezTo>
                <a:cubicBezTo>
                  <a:pt x="508000" y="392289"/>
                  <a:pt x="584200" y="335845"/>
                  <a:pt x="643467" y="287867"/>
                </a:cubicBezTo>
                <a:cubicBezTo>
                  <a:pt x="702734" y="239889"/>
                  <a:pt x="742245" y="194733"/>
                  <a:pt x="795867" y="152400"/>
                </a:cubicBezTo>
                <a:cubicBezTo>
                  <a:pt x="849489" y="110067"/>
                  <a:pt x="911578" y="59267"/>
                  <a:pt x="965200" y="33867"/>
                </a:cubicBezTo>
                <a:cubicBezTo>
                  <a:pt x="1018822" y="8467"/>
                  <a:pt x="1061155" y="-2822"/>
                  <a:pt x="1117600" y="0"/>
                </a:cubicBezTo>
                <a:cubicBezTo>
                  <a:pt x="1174045" y="2822"/>
                  <a:pt x="1238956" y="16933"/>
                  <a:pt x="1303867" y="50800"/>
                </a:cubicBezTo>
                <a:cubicBezTo>
                  <a:pt x="1368778" y="84667"/>
                  <a:pt x="1444978" y="135467"/>
                  <a:pt x="1507067" y="203200"/>
                </a:cubicBezTo>
                <a:cubicBezTo>
                  <a:pt x="1569156" y="270933"/>
                  <a:pt x="1611489" y="397933"/>
                  <a:pt x="1676400" y="457200"/>
                </a:cubicBezTo>
                <a:cubicBezTo>
                  <a:pt x="1741311" y="516467"/>
                  <a:pt x="1837267" y="530578"/>
                  <a:pt x="1896534" y="558800"/>
                </a:cubicBezTo>
                <a:cubicBezTo>
                  <a:pt x="1955801" y="587022"/>
                  <a:pt x="2032000" y="626533"/>
                  <a:pt x="2032000" y="626533"/>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7323662" y="3340097"/>
            <a:ext cx="4768" cy="46829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890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p:bldP spid="10" grpId="0"/>
      <p:bldP spid="11" grpId="0" animBg="1"/>
      <p:bldP spid="12" grpId="0" animBg="1"/>
      <p:bldP spid="13" grpId="0" animBg="1"/>
      <p:bldP spid="14" grpId="0"/>
      <p:bldP spid="15" grpId="0" animBg="1"/>
      <p:bldP spid="16" grpId="0" animBg="1"/>
      <p:bldP spid="17"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latin typeface="Arial" charset="0"/>
              </a:rPr>
              <a:t>Combining </a:t>
            </a:r>
            <a:r>
              <a:rPr lang="en-US" dirty="0" smtClean="0">
                <a:latin typeface="Arial" charset="0"/>
              </a:rPr>
              <a:t>networks: The bias-variance trade-off</a:t>
            </a:r>
            <a:endParaRPr lang="en-US" dirty="0">
              <a:latin typeface="Arial" charset="0"/>
            </a:endParaRPr>
          </a:p>
        </p:txBody>
      </p:sp>
      <p:sp>
        <p:nvSpPr>
          <p:cNvPr id="5123" name="Rectangle 3"/>
          <p:cNvSpPr>
            <a:spLocks noGrp="1" noChangeArrowheads="1"/>
          </p:cNvSpPr>
          <p:nvPr>
            <p:ph type="body" idx="1"/>
          </p:nvPr>
        </p:nvSpPr>
        <p:spPr>
          <a:xfrm>
            <a:off x="457200" y="1200151"/>
            <a:ext cx="8686800" cy="3394472"/>
          </a:xfrm>
        </p:spPr>
        <p:txBody>
          <a:bodyPr>
            <a:normAutofit lnSpcReduction="10000"/>
          </a:bodyPr>
          <a:lstStyle/>
          <a:p>
            <a:pPr eaLnBrk="1" hangingPunct="1">
              <a:lnSpc>
                <a:spcPct val="90000"/>
              </a:lnSpc>
            </a:pPr>
            <a:r>
              <a:rPr lang="en-US" dirty="0">
                <a:latin typeface="Arial" charset="0"/>
              </a:rPr>
              <a:t>When the amount of training data is limited, we </a:t>
            </a:r>
            <a:r>
              <a:rPr lang="en-US" dirty="0" smtClean="0">
                <a:latin typeface="Arial" charset="0"/>
              </a:rPr>
              <a:t>get </a:t>
            </a:r>
            <a:r>
              <a:rPr lang="en-US" dirty="0" err="1">
                <a:latin typeface="Arial" charset="0"/>
              </a:rPr>
              <a:t>overfitting</a:t>
            </a:r>
            <a:r>
              <a:rPr lang="en-US" dirty="0">
                <a:latin typeface="Arial" charset="0"/>
              </a:rPr>
              <a:t>. </a:t>
            </a:r>
          </a:p>
          <a:p>
            <a:pPr lvl="1" eaLnBrk="1" hangingPunct="1">
              <a:lnSpc>
                <a:spcPct val="90000"/>
              </a:lnSpc>
            </a:pPr>
            <a:r>
              <a:rPr lang="en-US" dirty="0">
                <a:latin typeface="Arial" charset="0"/>
              </a:rPr>
              <a:t>Averaging the predictions of many different </a:t>
            </a:r>
            <a:r>
              <a:rPr lang="en-US" dirty="0" smtClean="0">
                <a:latin typeface="Arial" charset="0"/>
              </a:rPr>
              <a:t>models </a:t>
            </a:r>
            <a:r>
              <a:rPr lang="en-US" dirty="0">
                <a:latin typeface="Arial" charset="0"/>
              </a:rPr>
              <a:t>is a good way to </a:t>
            </a:r>
            <a:r>
              <a:rPr lang="en-US" dirty="0" smtClean="0">
                <a:latin typeface="Arial" charset="0"/>
              </a:rPr>
              <a:t>reduce </a:t>
            </a:r>
            <a:r>
              <a:rPr lang="en-US" dirty="0" err="1" smtClean="0">
                <a:latin typeface="Arial" charset="0"/>
              </a:rPr>
              <a:t>overfitting</a:t>
            </a:r>
            <a:r>
              <a:rPr lang="en-US" dirty="0" smtClean="0">
                <a:latin typeface="Arial" charset="0"/>
              </a:rPr>
              <a:t>.</a:t>
            </a:r>
            <a:endParaRPr lang="en-US" dirty="0">
              <a:latin typeface="Arial" charset="0"/>
            </a:endParaRPr>
          </a:p>
          <a:p>
            <a:pPr lvl="1" eaLnBrk="1" hangingPunct="1">
              <a:lnSpc>
                <a:spcPct val="90000"/>
              </a:lnSpc>
            </a:pPr>
            <a:r>
              <a:rPr lang="en-US" dirty="0">
                <a:latin typeface="Arial" charset="0"/>
              </a:rPr>
              <a:t>It </a:t>
            </a:r>
            <a:r>
              <a:rPr lang="en-US" dirty="0" smtClean="0">
                <a:latin typeface="Arial" charset="0"/>
              </a:rPr>
              <a:t>helps most when </a:t>
            </a:r>
            <a:r>
              <a:rPr lang="en-US" dirty="0">
                <a:latin typeface="Arial" charset="0"/>
              </a:rPr>
              <a:t>the </a:t>
            </a:r>
            <a:r>
              <a:rPr lang="en-US" dirty="0" smtClean="0">
                <a:latin typeface="Arial" charset="0"/>
              </a:rPr>
              <a:t>models make very different predictions.</a:t>
            </a:r>
          </a:p>
          <a:p>
            <a:pPr>
              <a:lnSpc>
                <a:spcPct val="90000"/>
              </a:lnSpc>
            </a:pPr>
            <a:r>
              <a:rPr lang="en-US" dirty="0" smtClean="0">
                <a:latin typeface="Arial" charset="0"/>
              </a:rPr>
              <a:t>For regression, the squared error can be decomposed into a “bias” term and a “variance” term.</a:t>
            </a:r>
          </a:p>
          <a:p>
            <a:pPr lvl="1">
              <a:lnSpc>
                <a:spcPct val="90000"/>
              </a:lnSpc>
            </a:pPr>
            <a:r>
              <a:rPr lang="en-US" dirty="0" smtClean="0">
                <a:latin typeface="Arial" charset="0"/>
              </a:rPr>
              <a:t>The bias term is big if the model has too little capacity to fit the data.</a:t>
            </a:r>
          </a:p>
          <a:p>
            <a:pPr lvl="1">
              <a:lnSpc>
                <a:spcPct val="90000"/>
              </a:lnSpc>
            </a:pPr>
            <a:r>
              <a:rPr lang="en-US" dirty="0" smtClean="0">
                <a:latin typeface="Arial" charset="0"/>
              </a:rPr>
              <a:t>The variance term is big if the model has so much capacity that it is good at fitting the sampling error in each particular training set.</a:t>
            </a:r>
          </a:p>
          <a:p>
            <a:pPr>
              <a:lnSpc>
                <a:spcPct val="90000"/>
              </a:lnSpc>
            </a:pPr>
            <a:r>
              <a:rPr lang="en-US" dirty="0" smtClean="0">
                <a:latin typeface="Arial" charset="0"/>
              </a:rPr>
              <a:t>By averaging away the variance we can use individual models with high capacity. These models have high variance but low bias.  </a:t>
            </a:r>
            <a:endParaRPr lang="en-US" dirty="0">
              <a:latin typeface="Arial" charset="0"/>
            </a:endParaRPr>
          </a:p>
        </p:txBody>
      </p:sp>
    </p:spTree>
    <p:extLst>
      <p:ext uri="{BB962C8B-B14F-4D97-AF65-F5344CB8AC3E}">
        <p14:creationId xmlns:p14="http://schemas.microsoft.com/office/powerpoint/2010/main" val="861402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524932" y="53582"/>
            <a:ext cx="8229600" cy="857250"/>
          </a:xfrm>
        </p:spPr>
        <p:txBody>
          <a:bodyPr>
            <a:noAutofit/>
          </a:bodyPr>
          <a:lstStyle/>
          <a:p>
            <a:r>
              <a:rPr lang="en-US" sz="2400" dirty="0"/>
              <a:t>The probability of the </a:t>
            </a:r>
            <a:r>
              <a:rPr lang="en-US" sz="2400" dirty="0" smtClean="0"/>
              <a:t>target </a:t>
            </a:r>
            <a:r>
              <a:rPr lang="en-US" sz="2400" dirty="0"/>
              <a:t>under a mixture of Gaussians</a:t>
            </a:r>
          </a:p>
        </p:txBody>
      </p:sp>
      <p:graphicFrame>
        <p:nvGraphicFramePr>
          <p:cNvPr id="273415" name="Object 7"/>
          <p:cNvGraphicFramePr>
            <a:graphicFrameLocks noGrp="1" noChangeAspect="1"/>
          </p:cNvGraphicFramePr>
          <p:nvPr>
            <p:ph sz="half" idx="1"/>
            <p:extLst>
              <p:ext uri="{D42A27DB-BD31-4B8C-83A1-F6EECF244321}">
                <p14:modId xmlns:p14="http://schemas.microsoft.com/office/powerpoint/2010/main" val="1657237139"/>
              </p:ext>
            </p:extLst>
          </p:nvPr>
        </p:nvGraphicFramePr>
        <p:xfrm>
          <a:off x="1211263" y="1744663"/>
          <a:ext cx="7316787" cy="1611312"/>
        </p:xfrm>
        <a:graphic>
          <a:graphicData uri="http://schemas.openxmlformats.org/presentationml/2006/ole">
            <mc:AlternateContent xmlns:mc="http://schemas.openxmlformats.org/markup-compatibility/2006">
              <mc:Choice xmlns:v="urn:schemas-microsoft-com:vml" Requires="v">
                <p:oleObj spid="_x0000_s92200" name="Equation" r:id="rId3" imgW="2133600" imgH="469900" progId="Equation.3">
                  <p:embed/>
                </p:oleObj>
              </mc:Choice>
              <mc:Fallback>
                <p:oleObj name="Equation" r:id="rId3" imgW="2133600" imgH="469900" progId="Equation.3">
                  <p:embed/>
                  <p:pic>
                    <p:nvPicPr>
                      <p:cNvPr id="0" name=""/>
                      <p:cNvPicPr>
                        <a:picLocks noChangeAspect="1" noChangeArrowheads="1"/>
                      </p:cNvPicPr>
                      <p:nvPr/>
                    </p:nvPicPr>
                    <p:blipFill>
                      <a:blip r:embed="rId4"/>
                      <a:srcRect/>
                      <a:stretch>
                        <a:fillRect/>
                      </a:stretch>
                    </p:blipFill>
                    <p:spPr bwMode="auto">
                      <a:xfrm>
                        <a:off x="1211263" y="1744663"/>
                        <a:ext cx="7316787" cy="1611312"/>
                      </a:xfrm>
                      <a:prstGeom prst="rect">
                        <a:avLst/>
                      </a:prstGeom>
                      <a:noFill/>
                      <a:ln>
                        <a:noFill/>
                      </a:ln>
                      <a:effectLst/>
                    </p:spPr>
                  </p:pic>
                </p:oleObj>
              </mc:Fallback>
            </mc:AlternateContent>
          </a:graphicData>
        </a:graphic>
      </p:graphicFrame>
      <p:sp>
        <p:nvSpPr>
          <p:cNvPr id="273417" name="Text Box 9"/>
          <p:cNvSpPr txBox="1">
            <a:spLocks noChangeArrowheads="1"/>
          </p:cNvSpPr>
          <p:nvPr/>
        </p:nvSpPr>
        <p:spPr bwMode="auto">
          <a:xfrm>
            <a:off x="865183" y="3060851"/>
            <a:ext cx="1742545" cy="1631216"/>
          </a:xfrm>
          <a:prstGeom prst="rect">
            <a:avLst/>
          </a:prstGeom>
          <a:solidFill>
            <a:srgbClr val="FFFFFF">
              <a:alpha val="22000"/>
            </a:srgbClr>
          </a:solidFill>
          <a:ln>
            <a:noFill/>
          </a:ln>
          <a:effectLst/>
        </p:spPr>
        <p:txBody>
          <a:bodyPr wrap="square">
            <a:spAutoFit/>
          </a:bodyPr>
          <a:lstStyle/>
          <a:p>
            <a:pPr>
              <a:spcBef>
                <a:spcPct val="50000"/>
              </a:spcBef>
            </a:pPr>
            <a:r>
              <a:rPr lang="en-US" sz="2000" dirty="0" smtClean="0">
                <a:solidFill>
                  <a:srgbClr val="3333CC"/>
                </a:solidFill>
              </a:rPr>
              <a:t>prob</a:t>
            </a:r>
            <a:r>
              <a:rPr lang="en-US" sz="2000" dirty="0">
                <a:solidFill>
                  <a:srgbClr val="3333CC"/>
                </a:solidFill>
              </a:rPr>
              <a:t>. of </a:t>
            </a:r>
            <a:r>
              <a:rPr lang="en-US" sz="2000" dirty="0" smtClean="0">
                <a:solidFill>
                  <a:srgbClr val="3333CC"/>
                </a:solidFill>
              </a:rPr>
              <a:t>target value </a:t>
            </a:r>
            <a:r>
              <a:rPr lang="en-US" sz="2000" dirty="0">
                <a:solidFill>
                  <a:srgbClr val="3333CC"/>
                </a:solidFill>
              </a:rPr>
              <a:t>on case c given the </a:t>
            </a:r>
            <a:r>
              <a:rPr lang="en-US" sz="2000" dirty="0" smtClean="0">
                <a:solidFill>
                  <a:srgbClr val="3333CC"/>
                </a:solidFill>
              </a:rPr>
              <a:t>mixture.</a:t>
            </a:r>
            <a:endParaRPr lang="en-US" sz="2000" dirty="0">
              <a:solidFill>
                <a:srgbClr val="3333CC"/>
              </a:solidFill>
            </a:endParaRPr>
          </a:p>
        </p:txBody>
      </p:sp>
      <p:sp>
        <p:nvSpPr>
          <p:cNvPr id="273419" name="Text Box 11"/>
          <p:cNvSpPr txBox="1">
            <a:spLocks noChangeArrowheads="1"/>
          </p:cNvSpPr>
          <p:nvPr/>
        </p:nvSpPr>
        <p:spPr bwMode="auto">
          <a:xfrm>
            <a:off x="3095626" y="967586"/>
            <a:ext cx="4679950" cy="707886"/>
          </a:xfrm>
          <a:prstGeom prst="rect">
            <a:avLst/>
          </a:prstGeom>
          <a:solidFill>
            <a:srgbClr val="FFFFFF">
              <a:alpha val="22000"/>
            </a:srgbClr>
          </a:solidFill>
          <a:ln>
            <a:noFill/>
          </a:ln>
          <a:effectLst/>
        </p:spPr>
        <p:txBody>
          <a:bodyPr wrap="square">
            <a:spAutoFit/>
          </a:bodyPr>
          <a:lstStyle/>
          <a:p>
            <a:pPr>
              <a:spcBef>
                <a:spcPct val="50000"/>
              </a:spcBef>
            </a:pPr>
            <a:r>
              <a:rPr lang="en-US" sz="2000" dirty="0" smtClean="0">
                <a:solidFill>
                  <a:srgbClr val="3333CC"/>
                </a:solidFill>
              </a:rPr>
              <a:t>mixing </a:t>
            </a:r>
            <a:r>
              <a:rPr lang="en-US" sz="2000" dirty="0">
                <a:solidFill>
                  <a:srgbClr val="3333CC"/>
                </a:solidFill>
              </a:rPr>
              <a:t>proportion assigned to expert </a:t>
            </a:r>
            <a:r>
              <a:rPr lang="en-US" sz="2000" dirty="0" err="1">
                <a:solidFill>
                  <a:srgbClr val="3333CC"/>
                </a:solidFill>
              </a:rPr>
              <a:t>i</a:t>
            </a:r>
            <a:r>
              <a:rPr lang="en-US" sz="2000" dirty="0">
                <a:solidFill>
                  <a:srgbClr val="3333CC"/>
                </a:solidFill>
              </a:rPr>
              <a:t> for case c by the gating network</a:t>
            </a:r>
          </a:p>
        </p:txBody>
      </p:sp>
      <p:sp>
        <p:nvSpPr>
          <p:cNvPr id="273420" name="Text Box 12"/>
          <p:cNvSpPr txBox="1">
            <a:spLocks noChangeArrowheads="1"/>
          </p:cNvSpPr>
          <p:nvPr/>
        </p:nvSpPr>
        <p:spPr bwMode="auto">
          <a:xfrm>
            <a:off x="7357003" y="2964800"/>
            <a:ext cx="1439862" cy="707886"/>
          </a:xfrm>
          <a:prstGeom prst="rect">
            <a:avLst/>
          </a:prstGeom>
          <a:solidFill>
            <a:srgbClr val="FFFFFF">
              <a:alpha val="22000"/>
            </a:srgbClr>
          </a:solidFill>
          <a:ln>
            <a:noFill/>
          </a:ln>
          <a:effectLst/>
        </p:spPr>
        <p:txBody>
          <a:bodyPr>
            <a:spAutoFit/>
          </a:bodyPr>
          <a:lstStyle/>
          <a:p>
            <a:pPr>
              <a:spcBef>
                <a:spcPct val="50000"/>
              </a:spcBef>
            </a:pPr>
            <a:r>
              <a:rPr lang="en-US" sz="2000" dirty="0">
                <a:solidFill>
                  <a:srgbClr val="3333CC"/>
                </a:solidFill>
              </a:rPr>
              <a:t>output of expert </a:t>
            </a:r>
            <a:r>
              <a:rPr lang="en-US" sz="2000" dirty="0" err="1">
                <a:solidFill>
                  <a:srgbClr val="3333CC"/>
                </a:solidFill>
              </a:rPr>
              <a:t>i</a:t>
            </a:r>
            <a:endParaRPr lang="en-US" sz="2000" dirty="0">
              <a:solidFill>
                <a:srgbClr val="3333CC"/>
              </a:solidFill>
            </a:endParaRPr>
          </a:p>
        </p:txBody>
      </p:sp>
      <p:sp>
        <p:nvSpPr>
          <p:cNvPr id="273421" name="Text Box 13"/>
          <p:cNvSpPr txBox="1">
            <a:spLocks noChangeArrowheads="1"/>
          </p:cNvSpPr>
          <p:nvPr/>
        </p:nvSpPr>
        <p:spPr bwMode="auto">
          <a:xfrm>
            <a:off x="5100614" y="3369879"/>
            <a:ext cx="1689628" cy="1323439"/>
          </a:xfrm>
          <a:prstGeom prst="rect">
            <a:avLst/>
          </a:prstGeom>
          <a:solidFill>
            <a:srgbClr val="FFFFFF">
              <a:alpha val="22000"/>
            </a:srgbClr>
          </a:solidFill>
          <a:ln>
            <a:noFill/>
          </a:ln>
          <a:effectLst/>
        </p:spPr>
        <p:txBody>
          <a:bodyPr wrap="square">
            <a:spAutoFit/>
          </a:bodyPr>
          <a:lstStyle/>
          <a:p>
            <a:pPr>
              <a:spcBef>
                <a:spcPct val="50000"/>
              </a:spcBef>
            </a:pPr>
            <a:r>
              <a:rPr lang="en-US" sz="2000" dirty="0" smtClean="0">
                <a:solidFill>
                  <a:srgbClr val="3333CC"/>
                </a:solidFill>
              </a:rPr>
              <a:t>normalization </a:t>
            </a:r>
            <a:r>
              <a:rPr lang="en-US" sz="2000" dirty="0">
                <a:solidFill>
                  <a:srgbClr val="3333CC"/>
                </a:solidFill>
              </a:rPr>
              <a:t>term for a Gaussian with </a:t>
            </a:r>
          </a:p>
        </p:txBody>
      </p:sp>
      <p:graphicFrame>
        <p:nvGraphicFramePr>
          <p:cNvPr id="273422" name="Object 14"/>
          <p:cNvGraphicFramePr>
            <a:graphicFrameLocks noGrp="1" noChangeAspect="1"/>
          </p:cNvGraphicFramePr>
          <p:nvPr>
            <p:ph sz="half" idx="2"/>
            <p:extLst>
              <p:ext uri="{D42A27DB-BD31-4B8C-83A1-F6EECF244321}">
                <p14:modId xmlns:p14="http://schemas.microsoft.com/office/powerpoint/2010/main" val="1779117035"/>
              </p:ext>
            </p:extLst>
          </p:nvPr>
        </p:nvGraphicFramePr>
        <p:xfrm>
          <a:off x="5732974" y="4201118"/>
          <a:ext cx="835573" cy="535989"/>
        </p:xfrm>
        <a:graphic>
          <a:graphicData uri="http://schemas.openxmlformats.org/presentationml/2006/ole">
            <mc:AlternateContent xmlns:mc="http://schemas.openxmlformats.org/markup-compatibility/2006">
              <mc:Choice xmlns:v="urn:schemas-microsoft-com:vml" Requires="v">
                <p:oleObj spid="_x0000_s92201" name="Equation" r:id="rId5" imgW="431640" imgH="253800" progId="Equation.3">
                  <p:embed/>
                </p:oleObj>
              </mc:Choice>
              <mc:Fallback>
                <p:oleObj name="Equation" r:id="rId5" imgW="43164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2974" y="4201118"/>
                        <a:ext cx="835573" cy="535989"/>
                      </a:xfrm>
                      <a:prstGeom prst="rect">
                        <a:avLst/>
                      </a:prstGeom>
                      <a:noFill/>
                      <a:ln>
                        <a:noFill/>
                      </a:ln>
                      <a:effectLst/>
                    </p:spPr>
                  </p:pic>
                </p:oleObj>
              </mc:Fallback>
            </mc:AlternateContent>
          </a:graphicData>
        </a:graphic>
      </p:graphicFrame>
      <p:sp>
        <p:nvSpPr>
          <p:cNvPr id="273424" name="AutoShape 16"/>
          <p:cNvSpPr>
            <a:spLocks noChangeArrowheads="1"/>
          </p:cNvSpPr>
          <p:nvPr/>
        </p:nvSpPr>
        <p:spPr bwMode="auto">
          <a:xfrm>
            <a:off x="1382161" y="2810216"/>
            <a:ext cx="69849" cy="309167"/>
          </a:xfrm>
          <a:prstGeom prst="upArrow">
            <a:avLst>
              <a:gd name="adj1" fmla="val 50000"/>
              <a:gd name="adj2" fmla="val 155769"/>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3427" name="AutoShape 19"/>
          <p:cNvSpPr>
            <a:spLocks noChangeArrowheads="1"/>
          </p:cNvSpPr>
          <p:nvPr/>
        </p:nvSpPr>
        <p:spPr bwMode="auto">
          <a:xfrm>
            <a:off x="5032897" y="1733295"/>
            <a:ext cx="93673" cy="295536"/>
          </a:xfrm>
          <a:prstGeom prst="downArrow">
            <a:avLst>
              <a:gd name="adj1" fmla="val 50000"/>
              <a:gd name="adj2" fmla="val 118407"/>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AutoShape 16"/>
          <p:cNvSpPr>
            <a:spLocks noChangeArrowheads="1"/>
          </p:cNvSpPr>
          <p:nvPr/>
        </p:nvSpPr>
        <p:spPr bwMode="auto">
          <a:xfrm>
            <a:off x="5988028" y="3046808"/>
            <a:ext cx="69849" cy="309167"/>
          </a:xfrm>
          <a:prstGeom prst="upArrow">
            <a:avLst>
              <a:gd name="adj1" fmla="val 50000"/>
              <a:gd name="adj2" fmla="val 155769"/>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16"/>
          <p:cNvSpPr>
            <a:spLocks noChangeArrowheads="1"/>
          </p:cNvSpPr>
          <p:nvPr/>
        </p:nvSpPr>
        <p:spPr bwMode="auto">
          <a:xfrm>
            <a:off x="7843308" y="2587367"/>
            <a:ext cx="69849" cy="309167"/>
          </a:xfrm>
          <a:prstGeom prst="upArrow">
            <a:avLst>
              <a:gd name="adj1" fmla="val 50000"/>
              <a:gd name="adj2" fmla="val 155769"/>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587043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4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34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34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34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34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34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34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7" grpId="0" animBg="1"/>
      <p:bldP spid="273419" grpId="0" animBg="1"/>
      <p:bldP spid="273420" grpId="0" animBg="1"/>
      <p:bldP spid="273421" grpId="0" animBg="1"/>
      <p:bldP spid="273424" grpId="0" animBg="1"/>
      <p:bldP spid="273427"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10c</a:t>
            </a:r>
            <a:br>
              <a:rPr lang="en-US" dirty="0" smtClean="0"/>
            </a:br>
            <a:r>
              <a:rPr lang="en-US" dirty="0" smtClean="0"/>
              <a:t>The idea of full Bayesian learning</a:t>
            </a:r>
            <a:endParaRPr lang="en-US" dirty="0"/>
          </a:p>
        </p:txBody>
      </p:sp>
    </p:spTree>
    <p:extLst>
      <p:ext uri="{BB962C8B-B14F-4D97-AF65-F5344CB8AC3E}">
        <p14:creationId xmlns:p14="http://schemas.microsoft.com/office/powerpoint/2010/main" val="40703274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latin typeface="Arial" charset="0"/>
              </a:rPr>
              <a:t>Full Bayesian Learning</a:t>
            </a:r>
          </a:p>
        </p:txBody>
      </p:sp>
      <p:sp>
        <p:nvSpPr>
          <p:cNvPr id="12291" name="Rectangle 3"/>
          <p:cNvSpPr>
            <a:spLocks noGrp="1" noChangeArrowheads="1"/>
          </p:cNvSpPr>
          <p:nvPr>
            <p:ph type="body" idx="1"/>
          </p:nvPr>
        </p:nvSpPr>
        <p:spPr>
          <a:xfrm>
            <a:off x="457200" y="846668"/>
            <a:ext cx="8229600" cy="4296832"/>
          </a:xfrm>
        </p:spPr>
        <p:txBody>
          <a:bodyPr>
            <a:normAutofit/>
          </a:bodyPr>
          <a:lstStyle/>
          <a:p>
            <a:pPr eaLnBrk="1" hangingPunct="1">
              <a:lnSpc>
                <a:spcPct val="90000"/>
              </a:lnSpc>
            </a:pPr>
            <a:r>
              <a:rPr lang="en-US" dirty="0">
                <a:latin typeface="Arial" charset="0"/>
              </a:rPr>
              <a:t>Instead of trying to find the best single setting of the parameters (as in </a:t>
            </a:r>
            <a:r>
              <a:rPr lang="en-US" dirty="0" smtClean="0">
                <a:latin typeface="Arial" charset="0"/>
              </a:rPr>
              <a:t>Maximum Likelihood </a:t>
            </a:r>
            <a:r>
              <a:rPr lang="en-US" dirty="0">
                <a:latin typeface="Arial" charset="0"/>
              </a:rPr>
              <a:t>or MAP) compute the full posterior distribution </a:t>
            </a:r>
            <a:r>
              <a:rPr lang="en-US" dirty="0" smtClean="0">
                <a:latin typeface="Arial" charset="0"/>
              </a:rPr>
              <a:t>over all possible </a:t>
            </a:r>
            <a:r>
              <a:rPr lang="en-US" dirty="0">
                <a:latin typeface="Arial" charset="0"/>
              </a:rPr>
              <a:t>parameter </a:t>
            </a:r>
            <a:r>
              <a:rPr lang="en-US" dirty="0" smtClean="0">
                <a:latin typeface="Arial" charset="0"/>
              </a:rPr>
              <a:t>settings.</a:t>
            </a:r>
            <a:endParaRPr lang="en-US" dirty="0">
              <a:latin typeface="Arial" charset="0"/>
            </a:endParaRPr>
          </a:p>
          <a:p>
            <a:pPr lvl="1" eaLnBrk="1" hangingPunct="1">
              <a:lnSpc>
                <a:spcPct val="90000"/>
              </a:lnSpc>
            </a:pPr>
            <a:r>
              <a:rPr lang="en-US" dirty="0">
                <a:latin typeface="Arial" charset="0"/>
              </a:rPr>
              <a:t>This is extremely computationally intensive for all but the simplest models </a:t>
            </a:r>
            <a:r>
              <a:rPr lang="en-US" dirty="0">
                <a:solidFill>
                  <a:srgbClr val="3333CC"/>
                </a:solidFill>
                <a:latin typeface="Arial" charset="0"/>
              </a:rPr>
              <a:t>(its feasible for a biased coin).</a:t>
            </a:r>
          </a:p>
          <a:p>
            <a:pPr eaLnBrk="1" hangingPunct="1">
              <a:lnSpc>
                <a:spcPct val="90000"/>
              </a:lnSpc>
            </a:pPr>
            <a:r>
              <a:rPr lang="en-US" dirty="0">
                <a:latin typeface="Arial" charset="0"/>
              </a:rPr>
              <a:t>To make predictions, let each different setting of the parameters make its own prediction and then combine all these predictions by weighting each of them by the posterior probability of that setting of the parameters.</a:t>
            </a:r>
          </a:p>
          <a:p>
            <a:pPr lvl="1" eaLnBrk="1" hangingPunct="1">
              <a:lnSpc>
                <a:spcPct val="90000"/>
              </a:lnSpc>
            </a:pPr>
            <a:r>
              <a:rPr lang="en-US" dirty="0">
                <a:latin typeface="Arial" charset="0"/>
              </a:rPr>
              <a:t>This is also </a:t>
            </a:r>
            <a:r>
              <a:rPr lang="en-US" dirty="0" smtClean="0">
                <a:latin typeface="Arial" charset="0"/>
              </a:rPr>
              <a:t>very computationally </a:t>
            </a:r>
            <a:r>
              <a:rPr lang="en-US" dirty="0">
                <a:latin typeface="Arial" charset="0"/>
              </a:rPr>
              <a:t>intensive.</a:t>
            </a:r>
          </a:p>
          <a:p>
            <a:pPr eaLnBrk="1" hangingPunct="1">
              <a:lnSpc>
                <a:spcPct val="90000"/>
              </a:lnSpc>
            </a:pPr>
            <a:r>
              <a:rPr lang="en-US" dirty="0">
                <a:latin typeface="Arial" charset="0"/>
              </a:rPr>
              <a:t>The full Bayesian approach allows us to use complicated models even when we do not have much </a:t>
            </a:r>
            <a:r>
              <a:rPr lang="en-US" dirty="0" smtClean="0">
                <a:latin typeface="Arial" charset="0"/>
              </a:rPr>
              <a:t>data.</a:t>
            </a:r>
            <a:endParaRPr lang="en-US" dirty="0">
              <a:latin typeface="Arial" charset="0"/>
            </a:endParaRPr>
          </a:p>
        </p:txBody>
      </p:sp>
    </p:spTree>
    <p:extLst>
      <p:ext uri="{BB962C8B-B14F-4D97-AF65-F5344CB8AC3E}">
        <p14:creationId xmlns:p14="http://schemas.microsoft.com/office/powerpoint/2010/main" val="2353120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err="1">
                <a:latin typeface="Arial" charset="0"/>
              </a:rPr>
              <a:t>Overfitting</a:t>
            </a:r>
            <a:r>
              <a:rPr lang="en-US" dirty="0">
                <a:latin typeface="Arial" charset="0"/>
              </a:rPr>
              <a:t>: A </a:t>
            </a:r>
            <a:r>
              <a:rPr lang="en-US" dirty="0" err="1">
                <a:latin typeface="Arial" charset="0"/>
              </a:rPr>
              <a:t>frequentist</a:t>
            </a:r>
            <a:r>
              <a:rPr lang="en-US" dirty="0">
                <a:latin typeface="Arial" charset="0"/>
              </a:rPr>
              <a:t> illusion?</a:t>
            </a:r>
          </a:p>
        </p:txBody>
      </p:sp>
      <p:sp>
        <p:nvSpPr>
          <p:cNvPr id="13315" name="Rectangle 3"/>
          <p:cNvSpPr>
            <a:spLocks noGrp="1" noChangeArrowheads="1"/>
          </p:cNvSpPr>
          <p:nvPr>
            <p:ph sz="half" idx="1"/>
          </p:nvPr>
        </p:nvSpPr>
        <p:spPr/>
        <p:txBody>
          <a:bodyPr>
            <a:normAutofit/>
          </a:bodyPr>
          <a:lstStyle/>
          <a:p>
            <a:pPr eaLnBrk="1" hangingPunct="1">
              <a:lnSpc>
                <a:spcPct val="90000"/>
              </a:lnSpc>
            </a:pPr>
            <a:r>
              <a:rPr lang="en-US" dirty="0">
                <a:latin typeface="Arial" charset="0"/>
              </a:rPr>
              <a:t>If you do not have much data, you should use a simple model, because a complex one will </a:t>
            </a:r>
            <a:r>
              <a:rPr lang="en-US" dirty="0" err="1" smtClean="0">
                <a:latin typeface="Arial" charset="0"/>
              </a:rPr>
              <a:t>overfit</a:t>
            </a:r>
            <a:r>
              <a:rPr lang="en-US" dirty="0" smtClean="0">
                <a:latin typeface="Arial" charset="0"/>
              </a:rPr>
              <a:t>. </a:t>
            </a:r>
          </a:p>
          <a:p>
            <a:pPr lvl="1">
              <a:lnSpc>
                <a:spcPct val="90000"/>
              </a:lnSpc>
            </a:pPr>
            <a:r>
              <a:rPr lang="en-US" dirty="0" smtClean="0">
                <a:latin typeface="Arial" charset="0"/>
              </a:rPr>
              <a:t>This </a:t>
            </a:r>
            <a:r>
              <a:rPr lang="en-US" dirty="0">
                <a:latin typeface="Arial" charset="0"/>
              </a:rPr>
              <a:t>is true. </a:t>
            </a:r>
            <a:endParaRPr lang="en-US" dirty="0" smtClean="0">
              <a:latin typeface="Arial" charset="0"/>
            </a:endParaRPr>
          </a:p>
          <a:p>
            <a:pPr lvl="1">
              <a:lnSpc>
                <a:spcPct val="90000"/>
              </a:lnSpc>
            </a:pPr>
            <a:r>
              <a:rPr lang="en-US" dirty="0" smtClean="0">
                <a:latin typeface="Arial" charset="0"/>
              </a:rPr>
              <a:t>But </a:t>
            </a:r>
            <a:r>
              <a:rPr lang="en-US" dirty="0">
                <a:latin typeface="Arial" charset="0"/>
              </a:rPr>
              <a:t>only if you assume that fitting a model means choosing a single best setting of the </a:t>
            </a:r>
            <a:r>
              <a:rPr lang="en-US" dirty="0" smtClean="0">
                <a:latin typeface="Arial" charset="0"/>
              </a:rPr>
              <a:t>parameters. </a:t>
            </a:r>
            <a:endParaRPr lang="en-US" dirty="0">
              <a:latin typeface="Arial" charset="0"/>
            </a:endParaRPr>
          </a:p>
        </p:txBody>
      </p:sp>
      <p:sp>
        <p:nvSpPr>
          <p:cNvPr id="2" name="Content Placeholder 1"/>
          <p:cNvSpPr>
            <a:spLocks noGrp="1"/>
          </p:cNvSpPr>
          <p:nvPr>
            <p:ph sz="half" idx="2"/>
          </p:nvPr>
        </p:nvSpPr>
        <p:spPr/>
        <p:txBody>
          <a:bodyPr>
            <a:normAutofit/>
          </a:bodyPr>
          <a:lstStyle/>
          <a:p>
            <a:r>
              <a:rPr lang="en-US" dirty="0" smtClean="0">
                <a:latin typeface="Arial" charset="0"/>
              </a:rPr>
              <a:t>If </a:t>
            </a:r>
            <a:r>
              <a:rPr lang="en-US" dirty="0">
                <a:latin typeface="Arial" charset="0"/>
              </a:rPr>
              <a:t>you use the full posterior </a:t>
            </a:r>
            <a:r>
              <a:rPr lang="en-US" dirty="0" smtClean="0">
                <a:latin typeface="Arial" charset="0"/>
              </a:rPr>
              <a:t>distribution over </a:t>
            </a:r>
            <a:r>
              <a:rPr lang="en-US" dirty="0">
                <a:latin typeface="Arial" charset="0"/>
              </a:rPr>
              <a:t>parameter settings, </a:t>
            </a:r>
            <a:r>
              <a:rPr lang="en-US" dirty="0" err="1">
                <a:latin typeface="Arial" charset="0"/>
              </a:rPr>
              <a:t>overfitting</a:t>
            </a:r>
            <a:r>
              <a:rPr lang="en-US" dirty="0">
                <a:latin typeface="Arial" charset="0"/>
              </a:rPr>
              <a:t> </a:t>
            </a:r>
            <a:r>
              <a:rPr lang="en-US" dirty="0" smtClean="0">
                <a:latin typeface="Arial" charset="0"/>
              </a:rPr>
              <a:t>disappears.</a:t>
            </a:r>
          </a:p>
          <a:p>
            <a:pPr lvl="1"/>
            <a:r>
              <a:rPr lang="en-US" dirty="0" smtClean="0">
                <a:latin typeface="Arial" charset="0"/>
              </a:rPr>
              <a:t>When there is very </a:t>
            </a:r>
            <a:r>
              <a:rPr lang="en-US" dirty="0">
                <a:latin typeface="Arial" charset="0"/>
              </a:rPr>
              <a:t>little data, you get very vague predictions because many different parameters settings have significant posterior </a:t>
            </a:r>
            <a:r>
              <a:rPr lang="en-US" dirty="0" smtClean="0">
                <a:latin typeface="Arial" charset="0"/>
              </a:rPr>
              <a:t>probability.</a:t>
            </a:r>
            <a:endParaRPr lang="en-US" dirty="0">
              <a:latin typeface="Arial" charset="0"/>
            </a:endParaRPr>
          </a:p>
          <a:p>
            <a:endParaRPr lang="en-US" dirty="0"/>
          </a:p>
        </p:txBody>
      </p:sp>
    </p:spTree>
    <p:extLst>
      <p:ext uri="{BB962C8B-B14F-4D97-AF65-F5344CB8AC3E}">
        <p14:creationId xmlns:p14="http://schemas.microsoft.com/office/powerpoint/2010/main" val="752222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0241"/>
            <a:ext cx="8229600" cy="857251"/>
          </a:xfrm>
        </p:spPr>
        <p:txBody>
          <a:bodyPr/>
          <a:lstStyle/>
          <a:p>
            <a:pPr eaLnBrk="1" hangingPunct="1"/>
            <a:r>
              <a:rPr lang="en-US" dirty="0">
                <a:latin typeface="Arial" charset="0"/>
              </a:rPr>
              <a:t>A classic example of </a:t>
            </a:r>
            <a:r>
              <a:rPr lang="en-US" dirty="0" err="1">
                <a:latin typeface="Arial" charset="0"/>
              </a:rPr>
              <a:t>overfitting</a:t>
            </a:r>
            <a:endParaRPr lang="en-US" dirty="0">
              <a:latin typeface="Arial" charset="0"/>
            </a:endParaRPr>
          </a:p>
        </p:txBody>
      </p:sp>
      <p:sp>
        <p:nvSpPr>
          <p:cNvPr id="14339" name="Rectangle 3"/>
          <p:cNvSpPr>
            <a:spLocks noGrp="1" noChangeArrowheads="1"/>
          </p:cNvSpPr>
          <p:nvPr>
            <p:ph type="body" sz="half" idx="2"/>
          </p:nvPr>
        </p:nvSpPr>
        <p:spPr>
          <a:xfrm>
            <a:off x="179388" y="1087042"/>
            <a:ext cx="4787900" cy="4056458"/>
          </a:xfrm>
        </p:spPr>
        <p:txBody>
          <a:bodyPr>
            <a:normAutofit/>
          </a:bodyPr>
          <a:lstStyle/>
          <a:p>
            <a:pPr eaLnBrk="1" hangingPunct="1">
              <a:lnSpc>
                <a:spcPct val="80000"/>
              </a:lnSpc>
            </a:pPr>
            <a:r>
              <a:rPr lang="en-US" dirty="0">
                <a:latin typeface="Arial" charset="0"/>
              </a:rPr>
              <a:t>Which model do you believe?</a:t>
            </a:r>
          </a:p>
          <a:p>
            <a:pPr lvl="1" eaLnBrk="1" hangingPunct="1">
              <a:lnSpc>
                <a:spcPct val="80000"/>
              </a:lnSpc>
            </a:pPr>
            <a:r>
              <a:rPr lang="en-US" dirty="0">
                <a:latin typeface="Arial" charset="0"/>
              </a:rPr>
              <a:t>The complicated model fits the data better.</a:t>
            </a:r>
          </a:p>
          <a:p>
            <a:pPr lvl="1" eaLnBrk="1" hangingPunct="1">
              <a:lnSpc>
                <a:spcPct val="80000"/>
              </a:lnSpc>
            </a:pPr>
            <a:r>
              <a:rPr lang="en-US" dirty="0">
                <a:latin typeface="Arial" charset="0"/>
              </a:rPr>
              <a:t>But it is not economical and it makes silly predictions</a:t>
            </a:r>
            <a:r>
              <a:rPr lang="en-US" dirty="0" smtClean="0">
                <a:solidFill>
                  <a:srgbClr val="FF0000"/>
                </a:solidFill>
                <a:latin typeface="Arial" charset="0"/>
              </a:rPr>
              <a:t>.</a:t>
            </a:r>
            <a:endParaRPr lang="en-US" dirty="0">
              <a:solidFill>
                <a:srgbClr val="FF0000"/>
              </a:solidFill>
              <a:latin typeface="Arial" charset="0"/>
            </a:endParaRPr>
          </a:p>
          <a:p>
            <a:pPr eaLnBrk="1" hangingPunct="1">
              <a:lnSpc>
                <a:spcPct val="80000"/>
              </a:lnSpc>
            </a:pPr>
            <a:r>
              <a:rPr lang="en-US" dirty="0">
                <a:latin typeface="Arial" charset="0"/>
              </a:rPr>
              <a:t>But what if we start with a reasonable prior over all fifth-order polynomials and use the full posterior distribution.</a:t>
            </a:r>
          </a:p>
          <a:p>
            <a:pPr lvl="1" eaLnBrk="1" hangingPunct="1">
              <a:lnSpc>
                <a:spcPct val="80000"/>
              </a:lnSpc>
            </a:pPr>
            <a:r>
              <a:rPr lang="en-US" dirty="0">
                <a:latin typeface="Arial" charset="0"/>
              </a:rPr>
              <a:t>Now we get vague and sensible predictions. </a:t>
            </a:r>
          </a:p>
          <a:p>
            <a:pPr eaLnBrk="1" hangingPunct="1">
              <a:lnSpc>
                <a:spcPct val="80000"/>
              </a:lnSpc>
            </a:pPr>
            <a:r>
              <a:rPr lang="en-US" dirty="0">
                <a:solidFill>
                  <a:srgbClr val="FF0000"/>
                </a:solidFill>
                <a:latin typeface="Arial" charset="0"/>
              </a:rPr>
              <a:t>There is no reason why the amount of data should influence our prior beliefs about the complexity of the model</a:t>
            </a:r>
            <a:r>
              <a:rPr lang="en-US" dirty="0">
                <a:solidFill>
                  <a:srgbClr val="3333CC"/>
                </a:solidFill>
                <a:latin typeface="Arial" charset="0"/>
              </a:rPr>
              <a:t>.</a:t>
            </a:r>
          </a:p>
          <a:p>
            <a:pPr eaLnBrk="1" hangingPunct="1">
              <a:lnSpc>
                <a:spcPct val="80000"/>
              </a:lnSpc>
              <a:buFontTx/>
              <a:buNone/>
            </a:pPr>
            <a:endParaRPr lang="en-US" sz="2000" dirty="0">
              <a:solidFill>
                <a:srgbClr val="3333CC"/>
              </a:solidFill>
              <a:latin typeface="Arial" charset="0"/>
            </a:endParaRPr>
          </a:p>
        </p:txBody>
      </p:sp>
      <p:sp>
        <p:nvSpPr>
          <p:cNvPr id="14340" name="Rectangle 4"/>
          <p:cNvSpPr>
            <a:spLocks noChangeArrowheads="1"/>
          </p:cNvSpPr>
          <p:nvPr/>
        </p:nvSpPr>
        <p:spPr bwMode="auto">
          <a:xfrm>
            <a:off x="5580063" y="816769"/>
            <a:ext cx="2808287" cy="1512094"/>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14341" name="Oval 5"/>
          <p:cNvSpPr>
            <a:spLocks noChangeArrowheads="1"/>
          </p:cNvSpPr>
          <p:nvPr/>
        </p:nvSpPr>
        <p:spPr bwMode="auto">
          <a:xfrm>
            <a:off x="5975351" y="1924050"/>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2" name="Freeform 6"/>
          <p:cNvSpPr>
            <a:spLocks/>
          </p:cNvSpPr>
          <p:nvPr/>
        </p:nvSpPr>
        <p:spPr bwMode="auto">
          <a:xfrm>
            <a:off x="5830888" y="921544"/>
            <a:ext cx="2520950" cy="1326356"/>
          </a:xfrm>
          <a:custGeom>
            <a:avLst/>
            <a:gdLst>
              <a:gd name="T0" fmla="*/ 0 w 1588"/>
              <a:gd name="T1" fmla="*/ 1409700 h 1114"/>
              <a:gd name="T2" fmla="*/ 180975 w 1588"/>
              <a:gd name="T3" fmla="*/ 1084262 h 1114"/>
              <a:gd name="T4" fmla="*/ 396875 w 1588"/>
              <a:gd name="T5" fmla="*/ 941387 h 1114"/>
              <a:gd name="T6" fmla="*/ 865188 w 1588"/>
              <a:gd name="T7" fmla="*/ 976312 h 1114"/>
              <a:gd name="T8" fmla="*/ 1116013 w 1588"/>
              <a:gd name="T9" fmla="*/ 1373187 h 1114"/>
              <a:gd name="T10" fmla="*/ 1404937 w 1588"/>
              <a:gd name="T11" fmla="*/ 1625600 h 1114"/>
              <a:gd name="T12" fmla="*/ 1692275 w 1588"/>
              <a:gd name="T13" fmla="*/ 1300162 h 1114"/>
              <a:gd name="T14" fmla="*/ 1800225 w 1588"/>
              <a:gd name="T15" fmla="*/ 652462 h 1114"/>
              <a:gd name="T16" fmla="*/ 1873250 w 1588"/>
              <a:gd name="T17" fmla="*/ 220663 h 1114"/>
              <a:gd name="T18" fmla="*/ 1908175 w 1588"/>
              <a:gd name="T19" fmla="*/ 41275 h 1114"/>
              <a:gd name="T20" fmla="*/ 2052638 w 1588"/>
              <a:gd name="T21" fmla="*/ 41275 h 1114"/>
              <a:gd name="T22" fmla="*/ 2124075 w 1588"/>
              <a:gd name="T23" fmla="*/ 292100 h 1114"/>
              <a:gd name="T24" fmla="*/ 2197100 w 1588"/>
              <a:gd name="T25" fmla="*/ 544512 h 1114"/>
              <a:gd name="T26" fmla="*/ 2268538 w 1588"/>
              <a:gd name="T27" fmla="*/ 833438 h 1114"/>
              <a:gd name="T28" fmla="*/ 2341563 w 1588"/>
              <a:gd name="T29" fmla="*/ 1120775 h 1114"/>
              <a:gd name="T30" fmla="*/ 2413000 w 1588"/>
              <a:gd name="T31" fmla="*/ 1481137 h 1114"/>
              <a:gd name="T32" fmla="*/ 2520950 w 1588"/>
              <a:gd name="T33" fmla="*/ 1768475 h 1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88"/>
              <a:gd name="T52" fmla="*/ 0 h 1114"/>
              <a:gd name="T53" fmla="*/ 1588 w 1588"/>
              <a:gd name="T54" fmla="*/ 1114 h 1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88" h="1114">
                <a:moveTo>
                  <a:pt x="0" y="888"/>
                </a:moveTo>
                <a:cubicBezTo>
                  <a:pt x="36" y="810"/>
                  <a:pt x="72" y="732"/>
                  <a:pt x="114" y="683"/>
                </a:cubicBezTo>
                <a:cubicBezTo>
                  <a:pt x="156" y="634"/>
                  <a:pt x="178" y="604"/>
                  <a:pt x="250" y="593"/>
                </a:cubicBezTo>
                <a:cubicBezTo>
                  <a:pt x="322" y="582"/>
                  <a:pt x="470" y="570"/>
                  <a:pt x="545" y="615"/>
                </a:cubicBezTo>
                <a:cubicBezTo>
                  <a:pt x="620" y="660"/>
                  <a:pt x="646" y="797"/>
                  <a:pt x="703" y="865"/>
                </a:cubicBezTo>
                <a:cubicBezTo>
                  <a:pt x="760" y="933"/>
                  <a:pt x="825" y="1032"/>
                  <a:pt x="885" y="1024"/>
                </a:cubicBezTo>
                <a:cubicBezTo>
                  <a:pt x="945" y="1016"/>
                  <a:pt x="1024" y="921"/>
                  <a:pt x="1066" y="819"/>
                </a:cubicBezTo>
                <a:cubicBezTo>
                  <a:pt x="1108" y="717"/>
                  <a:pt x="1115" y="524"/>
                  <a:pt x="1134" y="411"/>
                </a:cubicBezTo>
                <a:cubicBezTo>
                  <a:pt x="1153" y="298"/>
                  <a:pt x="1169" y="203"/>
                  <a:pt x="1180" y="139"/>
                </a:cubicBezTo>
                <a:cubicBezTo>
                  <a:pt x="1191" y="75"/>
                  <a:pt x="1183" y="45"/>
                  <a:pt x="1202" y="26"/>
                </a:cubicBezTo>
                <a:cubicBezTo>
                  <a:pt x="1221" y="7"/>
                  <a:pt x="1270" y="0"/>
                  <a:pt x="1293" y="26"/>
                </a:cubicBezTo>
                <a:cubicBezTo>
                  <a:pt x="1316" y="52"/>
                  <a:pt x="1323" y="131"/>
                  <a:pt x="1338" y="184"/>
                </a:cubicBezTo>
                <a:cubicBezTo>
                  <a:pt x="1353" y="237"/>
                  <a:pt x="1369" y="286"/>
                  <a:pt x="1384" y="343"/>
                </a:cubicBezTo>
                <a:cubicBezTo>
                  <a:pt x="1399" y="400"/>
                  <a:pt x="1414" y="465"/>
                  <a:pt x="1429" y="525"/>
                </a:cubicBezTo>
                <a:cubicBezTo>
                  <a:pt x="1444" y="585"/>
                  <a:pt x="1460" y="638"/>
                  <a:pt x="1475" y="706"/>
                </a:cubicBezTo>
                <a:cubicBezTo>
                  <a:pt x="1490" y="774"/>
                  <a:pt x="1501" y="865"/>
                  <a:pt x="1520" y="933"/>
                </a:cubicBezTo>
                <a:cubicBezTo>
                  <a:pt x="1539" y="1001"/>
                  <a:pt x="1577" y="1084"/>
                  <a:pt x="1588" y="1114"/>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3" name="Line 7"/>
          <p:cNvSpPr>
            <a:spLocks noChangeShapeType="1"/>
          </p:cNvSpPr>
          <p:nvPr/>
        </p:nvSpPr>
        <p:spPr bwMode="auto">
          <a:xfrm flipV="1">
            <a:off x="5795963" y="1412082"/>
            <a:ext cx="2519362" cy="511969"/>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Oval 8"/>
          <p:cNvSpPr>
            <a:spLocks noChangeArrowheads="1"/>
          </p:cNvSpPr>
          <p:nvPr/>
        </p:nvSpPr>
        <p:spPr bwMode="auto">
          <a:xfrm>
            <a:off x="6588126" y="1545431"/>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5" name="Oval 9"/>
          <p:cNvSpPr>
            <a:spLocks noChangeArrowheads="1"/>
          </p:cNvSpPr>
          <p:nvPr/>
        </p:nvSpPr>
        <p:spPr bwMode="auto">
          <a:xfrm>
            <a:off x="6911976" y="1843087"/>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6" name="Oval 10"/>
          <p:cNvSpPr>
            <a:spLocks noChangeArrowheads="1"/>
          </p:cNvSpPr>
          <p:nvPr/>
        </p:nvSpPr>
        <p:spPr bwMode="auto">
          <a:xfrm>
            <a:off x="7451726" y="1815704"/>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7" name="Oval 11"/>
          <p:cNvSpPr>
            <a:spLocks noChangeArrowheads="1"/>
          </p:cNvSpPr>
          <p:nvPr/>
        </p:nvSpPr>
        <p:spPr bwMode="auto">
          <a:xfrm>
            <a:off x="7667626" y="1329929"/>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8" name="Oval 12"/>
          <p:cNvSpPr>
            <a:spLocks noChangeArrowheads="1"/>
          </p:cNvSpPr>
          <p:nvPr/>
        </p:nvSpPr>
        <p:spPr bwMode="auto">
          <a:xfrm>
            <a:off x="8135939" y="1519237"/>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49" name="Rectangle 13"/>
          <p:cNvSpPr>
            <a:spLocks noChangeArrowheads="1"/>
          </p:cNvSpPr>
          <p:nvPr/>
        </p:nvSpPr>
        <p:spPr bwMode="auto">
          <a:xfrm>
            <a:off x="5616575" y="3193257"/>
            <a:ext cx="2808288" cy="1512094"/>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14350" name="Oval 14"/>
          <p:cNvSpPr>
            <a:spLocks noChangeArrowheads="1"/>
          </p:cNvSpPr>
          <p:nvPr/>
        </p:nvSpPr>
        <p:spPr bwMode="auto">
          <a:xfrm>
            <a:off x="5975351" y="4300537"/>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1" name="Freeform 15"/>
          <p:cNvSpPr>
            <a:spLocks/>
          </p:cNvSpPr>
          <p:nvPr/>
        </p:nvSpPr>
        <p:spPr bwMode="auto">
          <a:xfrm>
            <a:off x="5830888" y="3298032"/>
            <a:ext cx="2520950" cy="1326356"/>
          </a:xfrm>
          <a:custGeom>
            <a:avLst/>
            <a:gdLst>
              <a:gd name="T0" fmla="*/ 0 w 1588"/>
              <a:gd name="T1" fmla="*/ 1409700 h 1114"/>
              <a:gd name="T2" fmla="*/ 180975 w 1588"/>
              <a:gd name="T3" fmla="*/ 1084262 h 1114"/>
              <a:gd name="T4" fmla="*/ 396875 w 1588"/>
              <a:gd name="T5" fmla="*/ 941387 h 1114"/>
              <a:gd name="T6" fmla="*/ 865188 w 1588"/>
              <a:gd name="T7" fmla="*/ 976312 h 1114"/>
              <a:gd name="T8" fmla="*/ 1116013 w 1588"/>
              <a:gd name="T9" fmla="*/ 1373187 h 1114"/>
              <a:gd name="T10" fmla="*/ 1404937 w 1588"/>
              <a:gd name="T11" fmla="*/ 1625600 h 1114"/>
              <a:gd name="T12" fmla="*/ 1692275 w 1588"/>
              <a:gd name="T13" fmla="*/ 1300162 h 1114"/>
              <a:gd name="T14" fmla="*/ 1800225 w 1588"/>
              <a:gd name="T15" fmla="*/ 652462 h 1114"/>
              <a:gd name="T16" fmla="*/ 1873250 w 1588"/>
              <a:gd name="T17" fmla="*/ 220663 h 1114"/>
              <a:gd name="T18" fmla="*/ 1908175 w 1588"/>
              <a:gd name="T19" fmla="*/ 41275 h 1114"/>
              <a:gd name="T20" fmla="*/ 2052638 w 1588"/>
              <a:gd name="T21" fmla="*/ 41275 h 1114"/>
              <a:gd name="T22" fmla="*/ 2124075 w 1588"/>
              <a:gd name="T23" fmla="*/ 292100 h 1114"/>
              <a:gd name="T24" fmla="*/ 2197100 w 1588"/>
              <a:gd name="T25" fmla="*/ 544512 h 1114"/>
              <a:gd name="T26" fmla="*/ 2268538 w 1588"/>
              <a:gd name="T27" fmla="*/ 833438 h 1114"/>
              <a:gd name="T28" fmla="*/ 2341563 w 1588"/>
              <a:gd name="T29" fmla="*/ 1120775 h 1114"/>
              <a:gd name="T30" fmla="*/ 2413000 w 1588"/>
              <a:gd name="T31" fmla="*/ 1481137 h 1114"/>
              <a:gd name="T32" fmla="*/ 2520950 w 1588"/>
              <a:gd name="T33" fmla="*/ 1768475 h 1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88"/>
              <a:gd name="T52" fmla="*/ 0 h 1114"/>
              <a:gd name="T53" fmla="*/ 1588 w 1588"/>
              <a:gd name="T54" fmla="*/ 1114 h 1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88" h="1114">
                <a:moveTo>
                  <a:pt x="0" y="888"/>
                </a:moveTo>
                <a:cubicBezTo>
                  <a:pt x="36" y="810"/>
                  <a:pt x="72" y="732"/>
                  <a:pt x="114" y="683"/>
                </a:cubicBezTo>
                <a:cubicBezTo>
                  <a:pt x="156" y="634"/>
                  <a:pt x="178" y="604"/>
                  <a:pt x="250" y="593"/>
                </a:cubicBezTo>
                <a:cubicBezTo>
                  <a:pt x="322" y="582"/>
                  <a:pt x="470" y="570"/>
                  <a:pt x="545" y="615"/>
                </a:cubicBezTo>
                <a:cubicBezTo>
                  <a:pt x="620" y="660"/>
                  <a:pt x="646" y="797"/>
                  <a:pt x="703" y="865"/>
                </a:cubicBezTo>
                <a:cubicBezTo>
                  <a:pt x="760" y="933"/>
                  <a:pt x="825" y="1032"/>
                  <a:pt x="885" y="1024"/>
                </a:cubicBezTo>
                <a:cubicBezTo>
                  <a:pt x="945" y="1016"/>
                  <a:pt x="1024" y="921"/>
                  <a:pt x="1066" y="819"/>
                </a:cubicBezTo>
                <a:cubicBezTo>
                  <a:pt x="1108" y="717"/>
                  <a:pt x="1115" y="524"/>
                  <a:pt x="1134" y="411"/>
                </a:cubicBezTo>
                <a:cubicBezTo>
                  <a:pt x="1153" y="298"/>
                  <a:pt x="1169" y="203"/>
                  <a:pt x="1180" y="139"/>
                </a:cubicBezTo>
                <a:cubicBezTo>
                  <a:pt x="1191" y="75"/>
                  <a:pt x="1183" y="45"/>
                  <a:pt x="1202" y="26"/>
                </a:cubicBezTo>
                <a:cubicBezTo>
                  <a:pt x="1221" y="7"/>
                  <a:pt x="1270" y="0"/>
                  <a:pt x="1293" y="26"/>
                </a:cubicBezTo>
                <a:cubicBezTo>
                  <a:pt x="1316" y="52"/>
                  <a:pt x="1323" y="131"/>
                  <a:pt x="1338" y="184"/>
                </a:cubicBezTo>
                <a:cubicBezTo>
                  <a:pt x="1353" y="237"/>
                  <a:pt x="1369" y="286"/>
                  <a:pt x="1384" y="343"/>
                </a:cubicBezTo>
                <a:cubicBezTo>
                  <a:pt x="1399" y="400"/>
                  <a:pt x="1414" y="465"/>
                  <a:pt x="1429" y="525"/>
                </a:cubicBezTo>
                <a:cubicBezTo>
                  <a:pt x="1444" y="585"/>
                  <a:pt x="1460" y="638"/>
                  <a:pt x="1475" y="706"/>
                </a:cubicBezTo>
                <a:cubicBezTo>
                  <a:pt x="1490" y="774"/>
                  <a:pt x="1501" y="865"/>
                  <a:pt x="1520" y="933"/>
                </a:cubicBezTo>
                <a:cubicBezTo>
                  <a:pt x="1539" y="1001"/>
                  <a:pt x="1577" y="1084"/>
                  <a:pt x="1588" y="1114"/>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2" name="Line 16"/>
          <p:cNvSpPr>
            <a:spLocks noChangeShapeType="1"/>
          </p:cNvSpPr>
          <p:nvPr/>
        </p:nvSpPr>
        <p:spPr bwMode="auto">
          <a:xfrm flipV="1">
            <a:off x="5795963" y="3788569"/>
            <a:ext cx="2519362" cy="511969"/>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Oval 17"/>
          <p:cNvSpPr>
            <a:spLocks noChangeArrowheads="1"/>
          </p:cNvSpPr>
          <p:nvPr/>
        </p:nvSpPr>
        <p:spPr bwMode="auto">
          <a:xfrm>
            <a:off x="6588126" y="3921919"/>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4" name="Oval 18"/>
          <p:cNvSpPr>
            <a:spLocks noChangeArrowheads="1"/>
          </p:cNvSpPr>
          <p:nvPr/>
        </p:nvSpPr>
        <p:spPr bwMode="auto">
          <a:xfrm>
            <a:off x="6911976" y="4219575"/>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5" name="Oval 19"/>
          <p:cNvSpPr>
            <a:spLocks noChangeArrowheads="1"/>
          </p:cNvSpPr>
          <p:nvPr/>
        </p:nvSpPr>
        <p:spPr bwMode="auto">
          <a:xfrm>
            <a:off x="7451726" y="4192191"/>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6" name="Oval 20"/>
          <p:cNvSpPr>
            <a:spLocks noChangeArrowheads="1"/>
          </p:cNvSpPr>
          <p:nvPr/>
        </p:nvSpPr>
        <p:spPr bwMode="auto">
          <a:xfrm>
            <a:off x="7667626" y="3706416"/>
            <a:ext cx="73025" cy="53578"/>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7" name="Oval 21"/>
          <p:cNvSpPr>
            <a:spLocks noChangeArrowheads="1"/>
          </p:cNvSpPr>
          <p:nvPr/>
        </p:nvSpPr>
        <p:spPr bwMode="auto">
          <a:xfrm>
            <a:off x="8135939" y="3895725"/>
            <a:ext cx="73025" cy="53579"/>
          </a:xfrm>
          <a:prstGeom prst="ellipse">
            <a:avLst/>
          </a:prstGeom>
          <a:solidFill>
            <a:schemeClr val="tx1"/>
          </a:solidFill>
          <a:ln w="9525">
            <a:solidFill>
              <a:schemeClr val="tx1"/>
            </a:solidFill>
            <a:round/>
            <a:headEnd/>
            <a:tailEnd/>
          </a:ln>
        </p:spPr>
        <p:txBody>
          <a:bodyPr wrap="none" anchor="ctr"/>
          <a:lstStyle/>
          <a:p>
            <a:endParaRPr lang="en-CA"/>
          </a:p>
        </p:txBody>
      </p:sp>
      <p:sp>
        <p:nvSpPr>
          <p:cNvPr id="14358" name="Freeform 22"/>
          <p:cNvSpPr>
            <a:spLocks/>
          </p:cNvSpPr>
          <p:nvPr/>
        </p:nvSpPr>
        <p:spPr bwMode="auto">
          <a:xfrm>
            <a:off x="6011864" y="3193256"/>
            <a:ext cx="2232025" cy="1223963"/>
          </a:xfrm>
          <a:custGeom>
            <a:avLst/>
            <a:gdLst>
              <a:gd name="T0" fmla="*/ 0 w 1406"/>
              <a:gd name="T1" fmla="*/ 1511300 h 1028"/>
              <a:gd name="T2" fmla="*/ 252413 w 1406"/>
              <a:gd name="T3" fmla="*/ 792162 h 1028"/>
              <a:gd name="T4" fmla="*/ 576262 w 1406"/>
              <a:gd name="T5" fmla="*/ 900112 h 1028"/>
              <a:gd name="T6" fmla="*/ 720725 w 1406"/>
              <a:gd name="T7" fmla="*/ 1511300 h 1028"/>
              <a:gd name="T8" fmla="*/ 828675 w 1406"/>
              <a:gd name="T9" fmla="*/ 1619250 h 1028"/>
              <a:gd name="T10" fmla="*/ 1008063 w 1406"/>
              <a:gd name="T11" fmla="*/ 1439862 h 1028"/>
              <a:gd name="T12" fmla="*/ 1152525 w 1406"/>
              <a:gd name="T13" fmla="*/ 792162 h 1028"/>
              <a:gd name="T14" fmla="*/ 1331912 w 1406"/>
              <a:gd name="T15" fmla="*/ 792162 h 1028"/>
              <a:gd name="T16" fmla="*/ 1547812 w 1406"/>
              <a:gd name="T17" fmla="*/ 1366837 h 1028"/>
              <a:gd name="T18" fmla="*/ 1692275 w 1406"/>
              <a:gd name="T19" fmla="*/ 1547812 h 1028"/>
              <a:gd name="T20" fmla="*/ 1836738 w 1406"/>
              <a:gd name="T21" fmla="*/ 1331912 h 1028"/>
              <a:gd name="T22" fmla="*/ 2089150 w 1406"/>
              <a:gd name="T23" fmla="*/ 431800 h 1028"/>
              <a:gd name="T24" fmla="*/ 2160588 w 1406"/>
              <a:gd name="T25" fmla="*/ 142875 h 1028"/>
              <a:gd name="T26" fmla="*/ 2232025 w 1406"/>
              <a:gd name="T27" fmla="*/ 0 h 10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06"/>
              <a:gd name="T43" fmla="*/ 0 h 1028"/>
              <a:gd name="T44" fmla="*/ 1406 w 1406"/>
              <a:gd name="T45" fmla="*/ 1028 h 10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06" h="1028">
                <a:moveTo>
                  <a:pt x="0" y="952"/>
                </a:moveTo>
                <a:cubicBezTo>
                  <a:pt x="49" y="757"/>
                  <a:pt x="99" y="563"/>
                  <a:pt x="159" y="499"/>
                </a:cubicBezTo>
                <a:cubicBezTo>
                  <a:pt x="219" y="435"/>
                  <a:pt x="314" y="492"/>
                  <a:pt x="363" y="567"/>
                </a:cubicBezTo>
                <a:cubicBezTo>
                  <a:pt x="412" y="642"/>
                  <a:pt x="427" y="876"/>
                  <a:pt x="454" y="952"/>
                </a:cubicBezTo>
                <a:cubicBezTo>
                  <a:pt x="481" y="1028"/>
                  <a:pt x="492" y="1027"/>
                  <a:pt x="522" y="1020"/>
                </a:cubicBezTo>
                <a:cubicBezTo>
                  <a:pt x="552" y="1013"/>
                  <a:pt x="601" y="994"/>
                  <a:pt x="635" y="907"/>
                </a:cubicBezTo>
                <a:cubicBezTo>
                  <a:pt x="669" y="820"/>
                  <a:pt x="692" y="567"/>
                  <a:pt x="726" y="499"/>
                </a:cubicBezTo>
                <a:cubicBezTo>
                  <a:pt x="760" y="431"/>
                  <a:pt x="798" y="439"/>
                  <a:pt x="839" y="499"/>
                </a:cubicBezTo>
                <a:cubicBezTo>
                  <a:pt x="880" y="559"/>
                  <a:pt x="937" y="782"/>
                  <a:pt x="975" y="861"/>
                </a:cubicBezTo>
                <a:cubicBezTo>
                  <a:pt x="1013" y="940"/>
                  <a:pt x="1036" y="979"/>
                  <a:pt x="1066" y="975"/>
                </a:cubicBezTo>
                <a:cubicBezTo>
                  <a:pt x="1096" y="971"/>
                  <a:pt x="1115" y="956"/>
                  <a:pt x="1157" y="839"/>
                </a:cubicBezTo>
                <a:cubicBezTo>
                  <a:pt x="1199" y="722"/>
                  <a:pt x="1282" y="397"/>
                  <a:pt x="1316" y="272"/>
                </a:cubicBezTo>
                <a:cubicBezTo>
                  <a:pt x="1350" y="147"/>
                  <a:pt x="1346" y="135"/>
                  <a:pt x="1361" y="90"/>
                </a:cubicBezTo>
                <a:cubicBezTo>
                  <a:pt x="1376" y="45"/>
                  <a:pt x="1391" y="22"/>
                  <a:pt x="1406"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9" name="Freeform 23"/>
          <p:cNvSpPr>
            <a:spLocks/>
          </p:cNvSpPr>
          <p:nvPr/>
        </p:nvSpPr>
        <p:spPr bwMode="auto">
          <a:xfrm>
            <a:off x="6048376" y="3657600"/>
            <a:ext cx="2411413" cy="939404"/>
          </a:xfrm>
          <a:custGeom>
            <a:avLst/>
            <a:gdLst>
              <a:gd name="T0" fmla="*/ 2411413 w 1519"/>
              <a:gd name="T1" fmla="*/ 639763 h 789"/>
              <a:gd name="T2" fmla="*/ 2087563 w 1519"/>
              <a:gd name="T3" fmla="*/ 280988 h 789"/>
              <a:gd name="T4" fmla="*/ 1692276 w 1519"/>
              <a:gd name="T5" fmla="*/ 65088 h 789"/>
              <a:gd name="T6" fmla="*/ 1511300 w 1519"/>
              <a:gd name="T7" fmla="*/ 65088 h 789"/>
              <a:gd name="T8" fmla="*/ 1331913 w 1519"/>
              <a:gd name="T9" fmla="*/ 460375 h 789"/>
              <a:gd name="T10" fmla="*/ 1152525 w 1519"/>
              <a:gd name="T11" fmla="*/ 784225 h 789"/>
              <a:gd name="T12" fmla="*/ 863600 w 1519"/>
              <a:gd name="T13" fmla="*/ 965200 h 789"/>
              <a:gd name="T14" fmla="*/ 684213 w 1519"/>
              <a:gd name="T15" fmla="*/ 712788 h 789"/>
              <a:gd name="T16" fmla="*/ 503238 w 1519"/>
              <a:gd name="T17" fmla="*/ 388938 h 789"/>
              <a:gd name="T18" fmla="*/ 179388 w 1519"/>
              <a:gd name="T19" fmla="*/ 388938 h 789"/>
              <a:gd name="T20" fmla="*/ 107950 w 1519"/>
              <a:gd name="T21" fmla="*/ 712788 h 789"/>
              <a:gd name="T22" fmla="*/ 36513 w 1519"/>
              <a:gd name="T23" fmla="*/ 1073150 h 789"/>
              <a:gd name="T24" fmla="*/ 0 w 1519"/>
              <a:gd name="T25" fmla="*/ 1252538 h 7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19"/>
              <a:gd name="T40" fmla="*/ 0 h 789"/>
              <a:gd name="T41" fmla="*/ 1519 w 1519"/>
              <a:gd name="T42" fmla="*/ 789 h 7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19" h="789">
                <a:moveTo>
                  <a:pt x="1519" y="403"/>
                </a:moveTo>
                <a:cubicBezTo>
                  <a:pt x="1455" y="320"/>
                  <a:pt x="1391" y="237"/>
                  <a:pt x="1315" y="177"/>
                </a:cubicBezTo>
                <a:cubicBezTo>
                  <a:pt x="1239" y="117"/>
                  <a:pt x="1126" y="64"/>
                  <a:pt x="1066" y="41"/>
                </a:cubicBezTo>
                <a:cubicBezTo>
                  <a:pt x="1006" y="18"/>
                  <a:pt x="990" y="0"/>
                  <a:pt x="952" y="41"/>
                </a:cubicBezTo>
                <a:cubicBezTo>
                  <a:pt x="914" y="82"/>
                  <a:pt x="877" y="214"/>
                  <a:pt x="839" y="290"/>
                </a:cubicBezTo>
                <a:cubicBezTo>
                  <a:pt x="801" y="366"/>
                  <a:pt x="775" y="441"/>
                  <a:pt x="726" y="494"/>
                </a:cubicBezTo>
                <a:cubicBezTo>
                  <a:pt x="677" y="547"/>
                  <a:pt x="593" y="615"/>
                  <a:pt x="544" y="608"/>
                </a:cubicBezTo>
                <a:cubicBezTo>
                  <a:pt x="495" y="601"/>
                  <a:pt x="469" y="509"/>
                  <a:pt x="431" y="449"/>
                </a:cubicBezTo>
                <a:cubicBezTo>
                  <a:pt x="393" y="389"/>
                  <a:pt x="370" y="279"/>
                  <a:pt x="317" y="245"/>
                </a:cubicBezTo>
                <a:cubicBezTo>
                  <a:pt x="264" y="211"/>
                  <a:pt x="154" y="211"/>
                  <a:pt x="113" y="245"/>
                </a:cubicBezTo>
                <a:cubicBezTo>
                  <a:pt x="72" y="279"/>
                  <a:pt x="83" y="377"/>
                  <a:pt x="68" y="449"/>
                </a:cubicBezTo>
                <a:cubicBezTo>
                  <a:pt x="53" y="521"/>
                  <a:pt x="34" y="619"/>
                  <a:pt x="23" y="676"/>
                </a:cubicBezTo>
                <a:cubicBezTo>
                  <a:pt x="12" y="733"/>
                  <a:pt x="4" y="770"/>
                  <a:pt x="0" y="789"/>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3" name="Straight Arrow Connector 2"/>
          <p:cNvCxnSpPr/>
          <p:nvPr/>
        </p:nvCxnSpPr>
        <p:spPr>
          <a:xfrm flipV="1">
            <a:off x="7264400" y="2328863"/>
            <a:ext cx="0" cy="38047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334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14341" grpId="0" animBg="1"/>
      <p:bldP spid="14342" grpId="0" animBg="1"/>
      <p:bldP spid="14343" grpId="0" animBg="1"/>
      <p:bldP spid="14344" grpId="0" animBg="1"/>
      <p:bldP spid="14345" grpId="0" animBg="1"/>
      <p:bldP spid="14346" grpId="0" animBg="1"/>
      <p:bldP spid="14347" grpId="0" animBg="1"/>
      <p:bldP spid="14348" grpId="0" animBg="1"/>
      <p:bldP spid="14349" grpId="0" animBg="1"/>
      <p:bldP spid="14350" grpId="0" animBg="1"/>
      <p:bldP spid="14351" grpId="0" animBg="1"/>
      <p:bldP spid="14352" grpId="0" animBg="1"/>
      <p:bldP spid="14353" grpId="0" animBg="1"/>
      <p:bldP spid="14354" grpId="0" animBg="1"/>
      <p:bldP spid="14355" grpId="0" animBg="1"/>
      <p:bldP spid="14356" grpId="0" animBg="1"/>
      <p:bldP spid="14357" grpId="0" animBg="1"/>
      <p:bldP spid="14358" grpId="0" animBg="1"/>
      <p:bldP spid="143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04803" y="121314"/>
            <a:ext cx="8686800" cy="857250"/>
          </a:xfrm>
        </p:spPr>
        <p:txBody>
          <a:bodyPr>
            <a:noAutofit/>
          </a:bodyPr>
          <a:lstStyle/>
          <a:p>
            <a:pPr eaLnBrk="1" hangingPunct="1"/>
            <a:r>
              <a:rPr lang="en-US" dirty="0">
                <a:latin typeface="Arial" charset="0"/>
              </a:rPr>
              <a:t>Approximating full Bayesian learning in a neural </a:t>
            </a:r>
            <a:r>
              <a:rPr lang="en-US" dirty="0" smtClean="0">
                <a:latin typeface="Arial" charset="0"/>
              </a:rPr>
              <a:t>net</a:t>
            </a:r>
            <a:endParaRPr lang="en-US" dirty="0">
              <a:latin typeface="Arial" charset="0"/>
            </a:endParaRPr>
          </a:p>
        </p:txBody>
      </p:sp>
      <p:sp>
        <p:nvSpPr>
          <p:cNvPr id="4100" name="Rectangle 3"/>
          <p:cNvSpPr>
            <a:spLocks noGrp="1" noChangeArrowheads="1"/>
          </p:cNvSpPr>
          <p:nvPr>
            <p:ph type="body" idx="1"/>
          </p:nvPr>
        </p:nvSpPr>
        <p:spPr>
          <a:xfrm>
            <a:off x="457200" y="996954"/>
            <a:ext cx="8229600" cy="2830116"/>
          </a:xfrm>
        </p:spPr>
        <p:txBody>
          <a:bodyPr>
            <a:normAutofit/>
          </a:bodyPr>
          <a:lstStyle/>
          <a:p>
            <a:pPr eaLnBrk="1" hangingPunct="1">
              <a:lnSpc>
                <a:spcPct val="90000"/>
              </a:lnSpc>
            </a:pPr>
            <a:r>
              <a:rPr lang="en-US" dirty="0">
                <a:latin typeface="Arial" charset="0"/>
              </a:rPr>
              <a:t>If the neural net only has a few parameters we could put a grid over the parameter space and evaluate p( W | D ) at each grid-point.</a:t>
            </a:r>
          </a:p>
          <a:p>
            <a:pPr lvl="1" eaLnBrk="1" hangingPunct="1">
              <a:lnSpc>
                <a:spcPct val="90000"/>
              </a:lnSpc>
            </a:pPr>
            <a:r>
              <a:rPr lang="en-US" dirty="0">
                <a:latin typeface="Arial" charset="0"/>
              </a:rPr>
              <a:t>This is expensive, but it does not involve any gradient descent and there are no local optimum issues.</a:t>
            </a:r>
          </a:p>
          <a:p>
            <a:pPr eaLnBrk="1" hangingPunct="1">
              <a:lnSpc>
                <a:spcPct val="90000"/>
              </a:lnSpc>
            </a:pPr>
            <a:r>
              <a:rPr lang="en-US" dirty="0">
                <a:latin typeface="Arial" charset="0"/>
              </a:rPr>
              <a:t>After evaluating each grid point we use all of them to make predictions on test data</a:t>
            </a:r>
          </a:p>
          <a:p>
            <a:pPr lvl="1" eaLnBrk="1" hangingPunct="1">
              <a:lnSpc>
                <a:spcPct val="90000"/>
              </a:lnSpc>
            </a:pPr>
            <a:r>
              <a:rPr lang="en-US" dirty="0">
                <a:latin typeface="Arial" charset="0"/>
              </a:rPr>
              <a:t>This is also expensive, but it works much better than ML learning when the posterior is vague or multimodal (this happens when data is scarce).</a:t>
            </a:r>
          </a:p>
        </p:txBody>
      </p:sp>
      <p:graphicFrame>
        <p:nvGraphicFramePr>
          <p:cNvPr id="4098" name="Object 4"/>
          <p:cNvGraphicFramePr>
            <a:graphicFrameLocks noChangeAspect="1"/>
          </p:cNvGraphicFramePr>
          <p:nvPr>
            <p:extLst>
              <p:ext uri="{D42A27DB-BD31-4B8C-83A1-F6EECF244321}">
                <p14:modId xmlns:p14="http://schemas.microsoft.com/office/powerpoint/2010/main" val="3454494020"/>
              </p:ext>
            </p:extLst>
          </p:nvPr>
        </p:nvGraphicFramePr>
        <p:xfrm>
          <a:off x="802744" y="3699937"/>
          <a:ext cx="7700962" cy="1058330"/>
        </p:xfrm>
        <a:graphic>
          <a:graphicData uri="http://schemas.openxmlformats.org/presentationml/2006/ole">
            <mc:AlternateContent xmlns:mc="http://schemas.openxmlformats.org/markup-compatibility/2006">
              <mc:Choice xmlns:v="urn:schemas-microsoft-com:vml" Requires="v">
                <p:oleObj spid="_x0000_s55347" name="Equation" r:id="rId3" imgW="3352800" imgH="419100" progId="Equation.3">
                  <p:embed/>
                </p:oleObj>
              </mc:Choice>
              <mc:Fallback>
                <p:oleObj name="Equation" r:id="rId3" imgW="3352800" imgH="419100" progId="Equation.3">
                  <p:embed/>
                  <p:pic>
                    <p:nvPicPr>
                      <p:cNvPr id="0" name=""/>
                      <p:cNvPicPr>
                        <a:picLocks noChangeAspect="1" noChangeArrowheads="1"/>
                      </p:cNvPicPr>
                      <p:nvPr/>
                    </p:nvPicPr>
                    <p:blipFill>
                      <a:blip r:embed="rId4"/>
                      <a:srcRect/>
                      <a:stretch>
                        <a:fillRect/>
                      </a:stretch>
                    </p:blipFill>
                    <p:spPr bwMode="auto">
                      <a:xfrm>
                        <a:off x="802744" y="3699937"/>
                        <a:ext cx="7700962" cy="105833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59645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9716"/>
            <a:ext cx="8229600" cy="857250"/>
          </a:xfrm>
        </p:spPr>
        <p:txBody>
          <a:bodyPr/>
          <a:lstStyle/>
          <a:p>
            <a:pPr eaLnBrk="1" hangingPunct="1"/>
            <a:r>
              <a:rPr lang="en-US" dirty="0">
                <a:latin typeface="Arial" charset="0"/>
              </a:rPr>
              <a:t>An example of full Bayesian learning</a:t>
            </a:r>
          </a:p>
        </p:txBody>
      </p:sp>
      <p:sp>
        <p:nvSpPr>
          <p:cNvPr id="15363" name="Rectangle 3"/>
          <p:cNvSpPr>
            <a:spLocks noGrp="1" noChangeArrowheads="1"/>
          </p:cNvSpPr>
          <p:nvPr>
            <p:ph type="body" idx="1"/>
          </p:nvPr>
        </p:nvSpPr>
        <p:spPr>
          <a:xfrm>
            <a:off x="1" y="912290"/>
            <a:ext cx="6282266" cy="3761316"/>
          </a:xfrm>
        </p:spPr>
        <p:txBody>
          <a:bodyPr>
            <a:noAutofit/>
          </a:bodyPr>
          <a:lstStyle/>
          <a:p>
            <a:pPr eaLnBrk="1" hangingPunct="1">
              <a:lnSpc>
                <a:spcPct val="90000"/>
              </a:lnSpc>
            </a:pPr>
            <a:r>
              <a:rPr lang="en-US" dirty="0">
                <a:latin typeface="Arial" charset="0"/>
              </a:rPr>
              <a:t>Allow each of the 6 weights or biases to have the 9 possible </a:t>
            </a:r>
            <a:r>
              <a:rPr lang="en-US" dirty="0" smtClean="0">
                <a:latin typeface="Arial" charset="0"/>
              </a:rPr>
              <a:t>values   -2, -1.5, -1, -0.5, 0 ,0.5, 1, 1.5, 2</a:t>
            </a:r>
            <a:endParaRPr lang="en-US" dirty="0">
              <a:latin typeface="Arial" charset="0"/>
            </a:endParaRPr>
          </a:p>
          <a:p>
            <a:pPr lvl="1" eaLnBrk="1" hangingPunct="1">
              <a:lnSpc>
                <a:spcPct val="90000"/>
              </a:lnSpc>
            </a:pPr>
            <a:r>
              <a:rPr lang="en-US" dirty="0">
                <a:latin typeface="Arial" charset="0"/>
              </a:rPr>
              <a:t>T</a:t>
            </a:r>
            <a:r>
              <a:rPr lang="en-US" dirty="0" smtClean="0">
                <a:latin typeface="Arial" charset="0"/>
              </a:rPr>
              <a:t>here </a:t>
            </a:r>
            <a:r>
              <a:rPr lang="en-US" dirty="0">
                <a:latin typeface="Arial" charset="0"/>
              </a:rPr>
              <a:t>are </a:t>
            </a:r>
            <a:r>
              <a:rPr lang="en-US" dirty="0" smtClean="0">
                <a:latin typeface="Arial" charset="0"/>
              </a:rPr>
              <a:t>      grid</a:t>
            </a:r>
            <a:r>
              <a:rPr lang="en-US" dirty="0">
                <a:latin typeface="Arial" charset="0"/>
              </a:rPr>
              <a:t>-points in parameter </a:t>
            </a:r>
            <a:r>
              <a:rPr lang="en-US" dirty="0" smtClean="0">
                <a:latin typeface="Arial" charset="0"/>
              </a:rPr>
              <a:t>space </a:t>
            </a:r>
            <a:r>
              <a:rPr lang="en-US" sz="2800" dirty="0" smtClean="0">
                <a:latin typeface="Arial" charset="0"/>
              </a:rPr>
              <a:t> </a:t>
            </a:r>
            <a:endParaRPr lang="en-US" sz="2400" dirty="0">
              <a:latin typeface="Arial" charset="0"/>
            </a:endParaRPr>
          </a:p>
          <a:p>
            <a:pPr eaLnBrk="1" hangingPunct="1">
              <a:lnSpc>
                <a:spcPct val="90000"/>
              </a:lnSpc>
            </a:pPr>
            <a:r>
              <a:rPr lang="en-US" dirty="0">
                <a:latin typeface="Arial" charset="0"/>
              </a:rPr>
              <a:t>For each grid-point compute the probability of the observed outputs of all the training cases. </a:t>
            </a:r>
          </a:p>
          <a:p>
            <a:pPr eaLnBrk="1" hangingPunct="1">
              <a:lnSpc>
                <a:spcPct val="90000"/>
              </a:lnSpc>
            </a:pPr>
            <a:r>
              <a:rPr lang="en-US" dirty="0" smtClean="0">
                <a:latin typeface="Arial" charset="0"/>
              </a:rPr>
              <a:t>Multiply </a:t>
            </a:r>
            <a:r>
              <a:rPr lang="en-US" dirty="0">
                <a:latin typeface="Arial" charset="0"/>
              </a:rPr>
              <a:t>the prior for each grid-point by the likelihood term and renormalize to get the posterior probability for each grid-point.</a:t>
            </a:r>
          </a:p>
          <a:p>
            <a:pPr eaLnBrk="1" hangingPunct="1">
              <a:lnSpc>
                <a:spcPct val="90000"/>
              </a:lnSpc>
            </a:pPr>
            <a:r>
              <a:rPr lang="en-US" dirty="0">
                <a:latin typeface="Arial" charset="0"/>
              </a:rPr>
              <a:t>Make predictions by using the posterior probabilities to average the predictions made by the different grid-points. </a:t>
            </a:r>
          </a:p>
        </p:txBody>
      </p:sp>
      <p:sp>
        <p:nvSpPr>
          <p:cNvPr id="15364" name="Oval 4"/>
          <p:cNvSpPr>
            <a:spLocks noChangeArrowheads="1"/>
          </p:cNvSpPr>
          <p:nvPr/>
        </p:nvSpPr>
        <p:spPr bwMode="auto">
          <a:xfrm>
            <a:off x="6621992" y="3006338"/>
            <a:ext cx="576263" cy="415528"/>
          </a:xfrm>
          <a:prstGeom prst="ellipse">
            <a:avLst/>
          </a:prstGeom>
          <a:solidFill>
            <a:srgbClr val="EEECE1"/>
          </a:solidFill>
          <a:ln w="28575">
            <a:solidFill>
              <a:schemeClr val="tx1"/>
            </a:solidFill>
            <a:round/>
            <a:headEnd/>
            <a:tailEnd/>
          </a:ln>
        </p:spPr>
        <p:txBody>
          <a:bodyPr wrap="none" anchor="ctr"/>
          <a:lstStyle/>
          <a:p>
            <a:endParaRPr lang="en-CA"/>
          </a:p>
        </p:txBody>
      </p:sp>
      <p:sp>
        <p:nvSpPr>
          <p:cNvPr id="15365" name="Oval 5"/>
          <p:cNvSpPr>
            <a:spLocks noChangeArrowheads="1"/>
          </p:cNvSpPr>
          <p:nvPr/>
        </p:nvSpPr>
        <p:spPr bwMode="auto">
          <a:xfrm>
            <a:off x="8241242" y="3033721"/>
            <a:ext cx="576263" cy="415529"/>
          </a:xfrm>
          <a:prstGeom prst="ellipse">
            <a:avLst/>
          </a:prstGeom>
          <a:solidFill>
            <a:srgbClr val="EEECE1"/>
          </a:solidFill>
          <a:ln w="28575">
            <a:solidFill>
              <a:schemeClr val="tx1"/>
            </a:solidFill>
            <a:round/>
            <a:headEnd/>
            <a:tailEnd/>
          </a:ln>
        </p:spPr>
        <p:txBody>
          <a:bodyPr wrap="none" anchor="ctr"/>
          <a:lstStyle/>
          <a:p>
            <a:endParaRPr lang="en-CA"/>
          </a:p>
        </p:txBody>
      </p:sp>
      <p:sp>
        <p:nvSpPr>
          <p:cNvPr id="15366" name="Oval 6"/>
          <p:cNvSpPr>
            <a:spLocks noChangeArrowheads="1"/>
          </p:cNvSpPr>
          <p:nvPr/>
        </p:nvSpPr>
        <p:spPr bwMode="auto">
          <a:xfrm>
            <a:off x="7449079" y="2060982"/>
            <a:ext cx="576262" cy="415528"/>
          </a:xfrm>
          <a:prstGeom prst="ellipse">
            <a:avLst/>
          </a:prstGeom>
          <a:solidFill>
            <a:srgbClr val="EEECE1"/>
          </a:solidFill>
          <a:ln w="28575">
            <a:solidFill>
              <a:schemeClr val="tx1"/>
            </a:solidFill>
            <a:round/>
            <a:headEnd/>
            <a:tailEnd/>
          </a:ln>
        </p:spPr>
        <p:txBody>
          <a:bodyPr wrap="none" anchor="ctr"/>
          <a:lstStyle/>
          <a:p>
            <a:endParaRPr lang="en-CA"/>
          </a:p>
        </p:txBody>
      </p:sp>
      <p:sp>
        <p:nvSpPr>
          <p:cNvPr id="15367" name="Oval 7"/>
          <p:cNvSpPr>
            <a:spLocks noChangeArrowheads="1"/>
          </p:cNvSpPr>
          <p:nvPr/>
        </p:nvSpPr>
        <p:spPr bwMode="auto">
          <a:xfrm>
            <a:off x="7449079" y="981084"/>
            <a:ext cx="576262" cy="415529"/>
          </a:xfrm>
          <a:prstGeom prst="ellipse">
            <a:avLst/>
          </a:prstGeom>
          <a:solidFill>
            <a:srgbClr val="EEECE1"/>
          </a:solidFill>
          <a:ln w="28575">
            <a:solidFill>
              <a:schemeClr val="tx1"/>
            </a:solidFill>
            <a:round/>
            <a:headEnd/>
            <a:tailEnd/>
          </a:ln>
        </p:spPr>
        <p:txBody>
          <a:bodyPr wrap="none" anchor="ctr"/>
          <a:lstStyle/>
          <a:p>
            <a:endParaRPr lang="en-CA"/>
          </a:p>
        </p:txBody>
      </p:sp>
      <p:cxnSp>
        <p:nvCxnSpPr>
          <p:cNvPr id="15372" name="AutoShape 12"/>
          <p:cNvCxnSpPr>
            <a:cxnSpLocks noChangeShapeType="1"/>
            <a:stCxn id="15366" idx="0"/>
            <a:endCxn id="15367" idx="4"/>
          </p:cNvCxnSpPr>
          <p:nvPr/>
        </p:nvCxnSpPr>
        <p:spPr bwMode="auto">
          <a:xfrm flipV="1">
            <a:off x="7738004" y="1407328"/>
            <a:ext cx="0" cy="642938"/>
          </a:xfrm>
          <a:prstGeom prst="straightConnector1">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cxnSp>
      <p:sp>
        <p:nvSpPr>
          <p:cNvPr id="15374" name="Text Box 19"/>
          <p:cNvSpPr txBox="1">
            <a:spLocks noChangeArrowheads="1"/>
          </p:cNvSpPr>
          <p:nvPr/>
        </p:nvSpPr>
        <p:spPr bwMode="auto">
          <a:xfrm>
            <a:off x="6728355" y="1884903"/>
            <a:ext cx="72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t>bias</a:t>
            </a:r>
          </a:p>
        </p:txBody>
      </p:sp>
      <p:sp>
        <p:nvSpPr>
          <p:cNvPr id="15375" name="Text Box 20"/>
          <p:cNvSpPr txBox="1">
            <a:spLocks noChangeArrowheads="1"/>
          </p:cNvSpPr>
          <p:nvPr/>
        </p:nvSpPr>
        <p:spPr bwMode="auto">
          <a:xfrm>
            <a:off x="6728355" y="805006"/>
            <a:ext cx="72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t>bias</a:t>
            </a:r>
          </a:p>
        </p:txBody>
      </p:sp>
      <p:sp>
        <p:nvSpPr>
          <p:cNvPr id="15376" name="Text Box 21"/>
          <p:cNvSpPr txBox="1">
            <a:spLocks noChangeArrowheads="1"/>
          </p:cNvSpPr>
          <p:nvPr/>
        </p:nvSpPr>
        <p:spPr bwMode="auto">
          <a:xfrm>
            <a:off x="6656916" y="3626653"/>
            <a:ext cx="2376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a:solidFill>
                  <a:srgbClr val="3333CC"/>
                </a:solidFill>
              </a:rPr>
              <a:t>A neural net with 2 inputs, 1 output and 6 parameters</a:t>
            </a:r>
          </a:p>
        </p:txBody>
      </p:sp>
      <p:cxnSp>
        <p:nvCxnSpPr>
          <p:cNvPr id="19" name="Straight Arrow Connector 18"/>
          <p:cNvCxnSpPr>
            <a:stCxn id="15364" idx="7"/>
            <a:endCxn id="15366" idx="3"/>
          </p:cNvCxnSpPr>
          <p:nvPr/>
        </p:nvCxnSpPr>
        <p:spPr>
          <a:xfrm flipV="1">
            <a:off x="7113863" y="2415657"/>
            <a:ext cx="419608" cy="6515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5366" idx="2"/>
          </p:cNvCxnSpPr>
          <p:nvPr/>
        </p:nvCxnSpPr>
        <p:spPr>
          <a:xfrm flipV="1">
            <a:off x="6621992" y="2268746"/>
            <a:ext cx="827087" cy="162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15367" idx="2"/>
          </p:cNvCxnSpPr>
          <p:nvPr/>
        </p:nvCxnSpPr>
        <p:spPr>
          <a:xfrm flipV="1">
            <a:off x="6621995" y="1188849"/>
            <a:ext cx="827084" cy="124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5365" idx="0"/>
            <a:endCxn id="15367" idx="5"/>
          </p:cNvCxnSpPr>
          <p:nvPr/>
        </p:nvCxnSpPr>
        <p:spPr>
          <a:xfrm flipH="1" flipV="1">
            <a:off x="7940949" y="1335760"/>
            <a:ext cx="588425" cy="169796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5365" idx="1"/>
            <a:endCxn id="15366" idx="5"/>
          </p:cNvCxnSpPr>
          <p:nvPr/>
        </p:nvCxnSpPr>
        <p:spPr>
          <a:xfrm flipH="1" flipV="1">
            <a:off x="7940949" y="2415657"/>
            <a:ext cx="384685" cy="6789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4234068812"/>
              </p:ext>
            </p:extLst>
          </p:nvPr>
        </p:nvGraphicFramePr>
        <p:xfrm>
          <a:off x="2015066" y="1532077"/>
          <a:ext cx="400050" cy="453390"/>
        </p:xfrm>
        <a:graphic>
          <a:graphicData uri="http://schemas.openxmlformats.org/presentationml/2006/ole">
            <mc:AlternateContent xmlns:mc="http://schemas.openxmlformats.org/markup-compatibility/2006">
              <mc:Choice xmlns:v="urn:schemas-microsoft-com:vml" Requires="v">
                <p:oleObj spid="_x0000_s81949" name="Equation" r:id="rId3" imgW="190500" imgH="215900" progId="Equation.3">
                  <p:embed/>
                </p:oleObj>
              </mc:Choice>
              <mc:Fallback>
                <p:oleObj name="Equation" r:id="rId3" imgW="190500" imgH="215900" progId="Equation.3">
                  <p:embed/>
                  <p:pic>
                    <p:nvPicPr>
                      <p:cNvPr id="0" name=""/>
                      <p:cNvPicPr/>
                      <p:nvPr/>
                    </p:nvPicPr>
                    <p:blipFill>
                      <a:blip r:embed="rId4"/>
                      <a:stretch>
                        <a:fillRect/>
                      </a:stretch>
                    </p:blipFill>
                    <p:spPr>
                      <a:xfrm>
                        <a:off x="2015066" y="1532077"/>
                        <a:ext cx="400050" cy="453390"/>
                      </a:xfrm>
                      <a:prstGeom prst="rect">
                        <a:avLst/>
                      </a:prstGeom>
                    </p:spPr>
                  </p:pic>
                </p:oleObj>
              </mc:Fallback>
            </mc:AlternateContent>
          </a:graphicData>
        </a:graphic>
      </p:graphicFrame>
    </p:spTree>
    <p:extLst>
      <p:ext uri="{BB962C8B-B14F-4D97-AF65-F5344CB8AC3E}">
        <p14:creationId xmlns:p14="http://schemas.microsoft.com/office/powerpoint/2010/main" val="3759832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10d</a:t>
            </a:r>
            <a:br>
              <a:rPr lang="en-US" dirty="0" smtClean="0"/>
            </a:br>
            <a:r>
              <a:rPr lang="en-US" dirty="0" smtClean="0"/>
              <a:t>Making full Bayesian learning practical</a:t>
            </a:r>
            <a:endParaRPr lang="en-US" dirty="0"/>
          </a:p>
        </p:txBody>
      </p:sp>
    </p:spTree>
    <p:extLst>
      <p:ext uri="{BB962C8B-B14F-4D97-AF65-F5344CB8AC3E}">
        <p14:creationId xmlns:p14="http://schemas.microsoft.com/office/powerpoint/2010/main" val="20282514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54004" y="87448"/>
            <a:ext cx="8686800" cy="857250"/>
          </a:xfrm>
        </p:spPr>
        <p:txBody>
          <a:bodyPr>
            <a:noAutofit/>
          </a:bodyPr>
          <a:lstStyle/>
          <a:p>
            <a:pPr eaLnBrk="1" hangingPunct="1"/>
            <a:r>
              <a:rPr lang="en-US" sz="2400" dirty="0">
                <a:latin typeface="Arial" charset="0"/>
              </a:rPr>
              <a:t>What can we do if there are too many parameters for a </a:t>
            </a:r>
            <a:r>
              <a:rPr lang="en-US" sz="2400" dirty="0" smtClean="0">
                <a:latin typeface="Arial" charset="0"/>
              </a:rPr>
              <a:t>grid?</a:t>
            </a:r>
            <a:endParaRPr lang="en-US" sz="2400" dirty="0">
              <a:latin typeface="Arial" charset="0"/>
            </a:endParaRPr>
          </a:p>
        </p:txBody>
      </p:sp>
      <p:sp>
        <p:nvSpPr>
          <p:cNvPr id="6148" name="Rectangle 3"/>
          <p:cNvSpPr>
            <a:spLocks noGrp="1" noChangeArrowheads="1"/>
          </p:cNvSpPr>
          <p:nvPr>
            <p:ph type="body" idx="1"/>
          </p:nvPr>
        </p:nvSpPr>
        <p:spPr>
          <a:xfrm>
            <a:off x="270937" y="996954"/>
            <a:ext cx="8686800" cy="2542113"/>
          </a:xfrm>
        </p:spPr>
        <p:txBody>
          <a:bodyPr>
            <a:noAutofit/>
          </a:bodyPr>
          <a:lstStyle/>
          <a:p>
            <a:pPr eaLnBrk="1" hangingPunct="1">
              <a:lnSpc>
                <a:spcPct val="80000"/>
              </a:lnSpc>
            </a:pPr>
            <a:r>
              <a:rPr lang="en-US" dirty="0">
                <a:latin typeface="Arial" charset="0"/>
              </a:rPr>
              <a:t>The number of grid points is exponential in the number of parameters.</a:t>
            </a:r>
          </a:p>
          <a:p>
            <a:pPr lvl="1" eaLnBrk="1" hangingPunct="1">
              <a:lnSpc>
                <a:spcPct val="80000"/>
              </a:lnSpc>
            </a:pPr>
            <a:r>
              <a:rPr lang="en-US" dirty="0">
                <a:latin typeface="Arial" charset="0"/>
              </a:rPr>
              <a:t>So we cannot deal with more than a few parameters using a grid.</a:t>
            </a:r>
          </a:p>
          <a:p>
            <a:pPr eaLnBrk="1" hangingPunct="1">
              <a:lnSpc>
                <a:spcPct val="80000"/>
              </a:lnSpc>
            </a:pPr>
            <a:r>
              <a:rPr lang="en-US" dirty="0">
                <a:latin typeface="Arial" charset="0"/>
              </a:rPr>
              <a:t>If there is enough data to make most parameter vectors very unlikely, only a tiny fraction of the grid points make a significant contribution to the predictions.</a:t>
            </a:r>
          </a:p>
          <a:p>
            <a:pPr lvl="1" eaLnBrk="1" hangingPunct="1">
              <a:lnSpc>
                <a:spcPct val="80000"/>
              </a:lnSpc>
            </a:pPr>
            <a:r>
              <a:rPr lang="en-US" dirty="0">
                <a:latin typeface="Arial" charset="0"/>
              </a:rPr>
              <a:t>Maybe we can just evaluate this tiny fraction</a:t>
            </a:r>
          </a:p>
          <a:p>
            <a:pPr eaLnBrk="1" hangingPunct="1">
              <a:lnSpc>
                <a:spcPct val="80000"/>
              </a:lnSpc>
            </a:pPr>
            <a:r>
              <a:rPr lang="en-US" dirty="0" smtClean="0">
                <a:solidFill>
                  <a:srgbClr val="0000FF"/>
                </a:solidFill>
                <a:latin typeface="Arial" charset="0"/>
              </a:rPr>
              <a:t>Idea: </a:t>
            </a:r>
            <a:r>
              <a:rPr lang="en-US" dirty="0" smtClean="0">
                <a:latin typeface="Arial" charset="0"/>
              </a:rPr>
              <a:t>It </a:t>
            </a:r>
            <a:r>
              <a:rPr lang="en-US" dirty="0">
                <a:latin typeface="Arial" charset="0"/>
              </a:rPr>
              <a:t>might be good enough to just sample weight vectors according to their posterior probabilities.</a:t>
            </a:r>
          </a:p>
        </p:txBody>
      </p:sp>
      <p:graphicFrame>
        <p:nvGraphicFramePr>
          <p:cNvPr id="6146" name="Object 4"/>
          <p:cNvGraphicFramePr>
            <a:graphicFrameLocks noChangeAspect="1"/>
          </p:cNvGraphicFramePr>
          <p:nvPr>
            <p:extLst>
              <p:ext uri="{D42A27DB-BD31-4B8C-83A1-F6EECF244321}">
                <p14:modId xmlns:p14="http://schemas.microsoft.com/office/powerpoint/2010/main" val="1075655954"/>
              </p:ext>
            </p:extLst>
          </p:nvPr>
        </p:nvGraphicFramePr>
        <p:xfrm>
          <a:off x="755650" y="3268142"/>
          <a:ext cx="7812088" cy="782242"/>
        </p:xfrm>
        <a:graphic>
          <a:graphicData uri="http://schemas.openxmlformats.org/presentationml/2006/ole">
            <mc:AlternateContent xmlns:mc="http://schemas.openxmlformats.org/markup-compatibility/2006">
              <mc:Choice xmlns:v="urn:schemas-microsoft-com:vml" Requires="v">
                <p:oleObj spid="_x0000_s57394" name="Equation" r:id="rId3" imgW="3593880" imgH="368280" progId="Equation.3">
                  <p:embed/>
                </p:oleObj>
              </mc:Choice>
              <mc:Fallback>
                <p:oleObj name="Equation" r:id="rId3" imgW="359388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268142"/>
                        <a:ext cx="7812088" cy="782242"/>
                      </a:xfrm>
                      <a:prstGeom prst="rect">
                        <a:avLst/>
                      </a:prstGeom>
                      <a:noFill/>
                      <a:ln>
                        <a:noFill/>
                      </a:ln>
                      <a:effectLst/>
                      <a:extLst/>
                    </p:spPr>
                  </p:pic>
                </p:oleObj>
              </mc:Fallback>
            </mc:AlternateContent>
          </a:graphicData>
        </a:graphic>
      </p:graphicFrame>
      <p:sp>
        <p:nvSpPr>
          <p:cNvPr id="6149" name="Rectangle 5"/>
          <p:cNvSpPr>
            <a:spLocks noChangeArrowheads="1"/>
          </p:cNvSpPr>
          <p:nvPr/>
        </p:nvSpPr>
        <p:spPr bwMode="auto">
          <a:xfrm>
            <a:off x="4211639" y="3339449"/>
            <a:ext cx="1404937" cy="459581"/>
          </a:xfrm>
          <a:prstGeom prst="rect">
            <a:avLst/>
          </a:prstGeom>
          <a:solidFill>
            <a:srgbClr val="00FF00">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CA"/>
          </a:p>
        </p:txBody>
      </p:sp>
      <p:sp>
        <p:nvSpPr>
          <p:cNvPr id="6150" name="Text Box 6"/>
          <p:cNvSpPr txBox="1">
            <a:spLocks noChangeArrowheads="1"/>
          </p:cNvSpPr>
          <p:nvPr/>
        </p:nvSpPr>
        <p:spPr bwMode="auto">
          <a:xfrm>
            <a:off x="3743325" y="4041918"/>
            <a:ext cx="29162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a:solidFill>
                  <a:srgbClr val="009900"/>
                </a:solidFill>
              </a:rPr>
              <a:t>Sample weight vectors with this probability</a:t>
            </a:r>
          </a:p>
        </p:txBody>
      </p:sp>
      <p:sp>
        <p:nvSpPr>
          <p:cNvPr id="6151" name="AutoShape 7"/>
          <p:cNvSpPr>
            <a:spLocks noChangeArrowheads="1"/>
          </p:cNvSpPr>
          <p:nvPr/>
        </p:nvSpPr>
        <p:spPr bwMode="auto">
          <a:xfrm>
            <a:off x="4967288" y="3852608"/>
            <a:ext cx="144462" cy="189310"/>
          </a:xfrm>
          <a:prstGeom prst="upArrow">
            <a:avLst>
              <a:gd name="adj1" fmla="val 50000"/>
              <a:gd name="adj2" fmla="val 43682"/>
            </a:avLst>
          </a:prstGeom>
          <a:solidFill>
            <a:srgbClr val="009900"/>
          </a:solidFill>
          <a:ln w="9525">
            <a:solidFill>
              <a:srgbClr val="009900"/>
            </a:solidFill>
            <a:miter lim="800000"/>
            <a:headEnd/>
            <a:tailEnd/>
          </a:ln>
        </p:spPr>
        <p:txBody>
          <a:bodyPr wrap="none" anchor="ctr"/>
          <a:lstStyle/>
          <a:p>
            <a:endParaRPr lang="en-CA"/>
          </a:p>
        </p:txBody>
      </p:sp>
    </p:spTree>
    <p:extLst>
      <p:ext uri="{BB962C8B-B14F-4D97-AF65-F5344CB8AC3E}">
        <p14:creationId xmlns:p14="http://schemas.microsoft.com/office/powerpoint/2010/main" val="26136860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p:bldP spid="61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latin typeface="Arial" charset="0"/>
              </a:rPr>
              <a:t>S</a:t>
            </a:r>
            <a:r>
              <a:rPr lang="en-US" sz="2800" dirty="0" smtClean="0">
                <a:latin typeface="Arial" charset="0"/>
              </a:rPr>
              <a:t>ampling </a:t>
            </a:r>
            <a:r>
              <a:rPr lang="en-US" sz="2800" dirty="0">
                <a:latin typeface="Arial" charset="0"/>
              </a:rPr>
              <a:t>weight vectors</a:t>
            </a:r>
          </a:p>
        </p:txBody>
      </p:sp>
      <p:sp>
        <p:nvSpPr>
          <p:cNvPr id="16387" name="Rectangle 3"/>
          <p:cNvSpPr>
            <a:spLocks noGrp="1" noChangeArrowheads="1"/>
          </p:cNvSpPr>
          <p:nvPr>
            <p:ph sz="half" idx="1"/>
          </p:nvPr>
        </p:nvSpPr>
        <p:spPr/>
        <p:txBody>
          <a:bodyPr>
            <a:normAutofit/>
          </a:bodyPr>
          <a:lstStyle/>
          <a:p>
            <a:pPr eaLnBrk="1" hangingPunct="1">
              <a:lnSpc>
                <a:spcPct val="80000"/>
              </a:lnSpc>
            </a:pPr>
            <a:r>
              <a:rPr lang="en-US" sz="2000" dirty="0">
                <a:latin typeface="Arial" charset="0"/>
              </a:rPr>
              <a:t>In standard </a:t>
            </a:r>
            <a:r>
              <a:rPr lang="en-US" sz="2000" dirty="0" err="1">
                <a:latin typeface="Arial" charset="0"/>
              </a:rPr>
              <a:t>backpropagation</a:t>
            </a:r>
            <a:r>
              <a:rPr lang="en-US" sz="2000" dirty="0">
                <a:latin typeface="Arial" charset="0"/>
              </a:rPr>
              <a:t> we keep moving the weights in the direction that decreases the </a:t>
            </a:r>
            <a:r>
              <a:rPr lang="en-US" sz="2000" dirty="0" smtClean="0">
                <a:latin typeface="Arial" charset="0"/>
              </a:rPr>
              <a:t>cost.</a:t>
            </a:r>
            <a:endParaRPr lang="en-US" sz="2000" dirty="0">
              <a:latin typeface="Arial" charset="0"/>
            </a:endParaRPr>
          </a:p>
          <a:p>
            <a:pPr lvl="1" eaLnBrk="1" hangingPunct="1">
              <a:lnSpc>
                <a:spcPct val="80000"/>
              </a:lnSpc>
            </a:pPr>
            <a:r>
              <a:rPr lang="en-US" sz="2000" dirty="0">
                <a:latin typeface="Arial" charset="0"/>
              </a:rPr>
              <a:t>i.e. the direction that increases the log likelihood plus the log prior, summed over all training cases</a:t>
            </a:r>
            <a:r>
              <a:rPr lang="en-US" sz="2000" dirty="0" smtClean="0">
                <a:latin typeface="Arial" charset="0"/>
              </a:rPr>
              <a:t>.</a:t>
            </a:r>
          </a:p>
          <a:p>
            <a:pPr lvl="1" eaLnBrk="1" hangingPunct="1">
              <a:lnSpc>
                <a:spcPct val="80000"/>
              </a:lnSpc>
            </a:pPr>
            <a:r>
              <a:rPr lang="en-US" dirty="0" smtClean="0">
                <a:latin typeface="Arial" charset="0"/>
              </a:rPr>
              <a:t>Eventually, the weights settle into a local minimum or get stuck on a plateau  or just move so slowly that we run out of patience.</a:t>
            </a:r>
            <a:endParaRPr lang="en-US" sz="2400" dirty="0">
              <a:latin typeface="Arial" charset="0"/>
            </a:endParaRPr>
          </a:p>
        </p:txBody>
      </p:sp>
      <p:sp>
        <p:nvSpPr>
          <p:cNvPr id="4" name="Freeform 3"/>
          <p:cNvSpPr/>
          <p:nvPr/>
        </p:nvSpPr>
        <p:spPr>
          <a:xfrm>
            <a:off x="4927600" y="1134533"/>
            <a:ext cx="3725333" cy="3437467"/>
          </a:xfrm>
          <a:custGeom>
            <a:avLst/>
            <a:gdLst>
              <a:gd name="connsiteX0" fmla="*/ 287867 w 3725333"/>
              <a:gd name="connsiteY0" fmla="*/ 880534 h 3437467"/>
              <a:gd name="connsiteX1" fmla="*/ 457200 w 3725333"/>
              <a:gd name="connsiteY1" fmla="*/ 677334 h 3437467"/>
              <a:gd name="connsiteX2" fmla="*/ 508000 w 3725333"/>
              <a:gd name="connsiteY2" fmla="*/ 643467 h 3437467"/>
              <a:gd name="connsiteX3" fmla="*/ 575733 w 3725333"/>
              <a:gd name="connsiteY3" fmla="*/ 626534 h 3437467"/>
              <a:gd name="connsiteX4" fmla="*/ 643467 w 3725333"/>
              <a:gd name="connsiteY4" fmla="*/ 541867 h 3437467"/>
              <a:gd name="connsiteX5" fmla="*/ 711200 w 3725333"/>
              <a:gd name="connsiteY5" fmla="*/ 491067 h 3437467"/>
              <a:gd name="connsiteX6" fmla="*/ 762000 w 3725333"/>
              <a:gd name="connsiteY6" fmla="*/ 440267 h 3437467"/>
              <a:gd name="connsiteX7" fmla="*/ 812800 w 3725333"/>
              <a:gd name="connsiteY7" fmla="*/ 406400 h 3437467"/>
              <a:gd name="connsiteX8" fmla="*/ 863600 w 3725333"/>
              <a:gd name="connsiteY8" fmla="*/ 355600 h 3437467"/>
              <a:gd name="connsiteX9" fmla="*/ 914400 w 3725333"/>
              <a:gd name="connsiteY9" fmla="*/ 321734 h 3437467"/>
              <a:gd name="connsiteX10" fmla="*/ 1016000 w 3725333"/>
              <a:gd name="connsiteY10" fmla="*/ 220134 h 3437467"/>
              <a:gd name="connsiteX11" fmla="*/ 1185333 w 3725333"/>
              <a:gd name="connsiteY11" fmla="*/ 152400 h 3437467"/>
              <a:gd name="connsiteX12" fmla="*/ 1253067 w 3725333"/>
              <a:gd name="connsiteY12" fmla="*/ 118534 h 3437467"/>
              <a:gd name="connsiteX13" fmla="*/ 1354667 w 3725333"/>
              <a:gd name="connsiteY13" fmla="*/ 84667 h 3437467"/>
              <a:gd name="connsiteX14" fmla="*/ 1439333 w 3725333"/>
              <a:gd name="connsiteY14" fmla="*/ 50800 h 3437467"/>
              <a:gd name="connsiteX15" fmla="*/ 1659467 w 3725333"/>
              <a:gd name="connsiteY15" fmla="*/ 0 h 3437467"/>
              <a:gd name="connsiteX16" fmla="*/ 1913467 w 3725333"/>
              <a:gd name="connsiteY16" fmla="*/ 16934 h 3437467"/>
              <a:gd name="connsiteX17" fmla="*/ 2065867 w 3725333"/>
              <a:gd name="connsiteY17" fmla="*/ 67734 h 3437467"/>
              <a:gd name="connsiteX18" fmla="*/ 2133600 w 3725333"/>
              <a:gd name="connsiteY18" fmla="*/ 84667 h 3437467"/>
              <a:gd name="connsiteX19" fmla="*/ 2235200 w 3725333"/>
              <a:gd name="connsiteY19" fmla="*/ 101600 h 3437467"/>
              <a:gd name="connsiteX20" fmla="*/ 2387600 w 3725333"/>
              <a:gd name="connsiteY20" fmla="*/ 135467 h 3437467"/>
              <a:gd name="connsiteX21" fmla="*/ 2540000 w 3725333"/>
              <a:gd name="connsiteY21" fmla="*/ 152400 h 3437467"/>
              <a:gd name="connsiteX22" fmla="*/ 2590800 w 3725333"/>
              <a:gd name="connsiteY22" fmla="*/ 186267 h 3437467"/>
              <a:gd name="connsiteX23" fmla="*/ 2641600 w 3725333"/>
              <a:gd name="connsiteY23" fmla="*/ 237067 h 3437467"/>
              <a:gd name="connsiteX24" fmla="*/ 2861733 w 3725333"/>
              <a:gd name="connsiteY24" fmla="*/ 338667 h 3437467"/>
              <a:gd name="connsiteX25" fmla="*/ 2963333 w 3725333"/>
              <a:gd name="connsiteY25" fmla="*/ 372534 h 3437467"/>
              <a:gd name="connsiteX26" fmla="*/ 3014133 w 3725333"/>
              <a:gd name="connsiteY26" fmla="*/ 389467 h 3437467"/>
              <a:gd name="connsiteX27" fmla="*/ 3064933 w 3725333"/>
              <a:gd name="connsiteY27" fmla="*/ 423334 h 3437467"/>
              <a:gd name="connsiteX28" fmla="*/ 3098800 w 3725333"/>
              <a:gd name="connsiteY28" fmla="*/ 491067 h 3437467"/>
              <a:gd name="connsiteX29" fmla="*/ 3149600 w 3725333"/>
              <a:gd name="connsiteY29" fmla="*/ 575734 h 3437467"/>
              <a:gd name="connsiteX30" fmla="*/ 3166533 w 3725333"/>
              <a:gd name="connsiteY30" fmla="*/ 626534 h 3437467"/>
              <a:gd name="connsiteX31" fmla="*/ 3217333 w 3725333"/>
              <a:gd name="connsiteY31" fmla="*/ 711200 h 3437467"/>
              <a:gd name="connsiteX32" fmla="*/ 3251200 w 3725333"/>
              <a:gd name="connsiteY32" fmla="*/ 812800 h 3437467"/>
              <a:gd name="connsiteX33" fmla="*/ 3268133 w 3725333"/>
              <a:gd name="connsiteY33" fmla="*/ 863600 h 3437467"/>
              <a:gd name="connsiteX34" fmla="*/ 3335867 w 3725333"/>
              <a:gd name="connsiteY34" fmla="*/ 999067 h 3437467"/>
              <a:gd name="connsiteX35" fmla="*/ 3505200 w 3725333"/>
              <a:gd name="connsiteY35" fmla="*/ 1236134 h 3437467"/>
              <a:gd name="connsiteX36" fmla="*/ 3589867 w 3725333"/>
              <a:gd name="connsiteY36" fmla="*/ 1354667 h 3437467"/>
              <a:gd name="connsiteX37" fmla="*/ 3640667 w 3725333"/>
              <a:gd name="connsiteY37" fmla="*/ 1507067 h 3437467"/>
              <a:gd name="connsiteX38" fmla="*/ 3657600 w 3725333"/>
              <a:gd name="connsiteY38" fmla="*/ 1557867 h 3437467"/>
              <a:gd name="connsiteX39" fmla="*/ 3674533 w 3725333"/>
              <a:gd name="connsiteY39" fmla="*/ 1608667 h 3437467"/>
              <a:gd name="connsiteX40" fmla="*/ 3691467 w 3725333"/>
              <a:gd name="connsiteY40" fmla="*/ 1828800 h 3437467"/>
              <a:gd name="connsiteX41" fmla="*/ 3708400 w 3725333"/>
              <a:gd name="connsiteY41" fmla="*/ 1896534 h 3437467"/>
              <a:gd name="connsiteX42" fmla="*/ 3725333 w 3725333"/>
              <a:gd name="connsiteY42" fmla="*/ 2048934 h 3437467"/>
              <a:gd name="connsiteX43" fmla="*/ 3691467 w 3725333"/>
              <a:gd name="connsiteY43" fmla="*/ 2794000 h 3437467"/>
              <a:gd name="connsiteX44" fmla="*/ 3623733 w 3725333"/>
              <a:gd name="connsiteY44" fmla="*/ 2844800 h 3437467"/>
              <a:gd name="connsiteX45" fmla="*/ 3572933 w 3725333"/>
              <a:gd name="connsiteY45" fmla="*/ 2912534 h 3437467"/>
              <a:gd name="connsiteX46" fmla="*/ 3454400 w 3725333"/>
              <a:gd name="connsiteY46" fmla="*/ 3014134 h 3437467"/>
              <a:gd name="connsiteX47" fmla="*/ 3335867 w 3725333"/>
              <a:gd name="connsiteY47" fmla="*/ 3149600 h 3437467"/>
              <a:gd name="connsiteX48" fmla="*/ 3251200 w 3725333"/>
              <a:gd name="connsiteY48" fmla="*/ 3200400 h 3437467"/>
              <a:gd name="connsiteX49" fmla="*/ 3183467 w 3725333"/>
              <a:gd name="connsiteY49" fmla="*/ 3268134 h 3437467"/>
              <a:gd name="connsiteX50" fmla="*/ 3132667 w 3725333"/>
              <a:gd name="connsiteY50" fmla="*/ 3302000 h 3437467"/>
              <a:gd name="connsiteX51" fmla="*/ 3014133 w 3725333"/>
              <a:gd name="connsiteY51" fmla="*/ 3386667 h 3437467"/>
              <a:gd name="connsiteX52" fmla="*/ 2844800 w 3725333"/>
              <a:gd name="connsiteY52" fmla="*/ 3420534 h 3437467"/>
              <a:gd name="connsiteX53" fmla="*/ 2777067 w 3725333"/>
              <a:gd name="connsiteY53" fmla="*/ 3437467 h 3437467"/>
              <a:gd name="connsiteX54" fmla="*/ 2184400 w 3725333"/>
              <a:gd name="connsiteY54" fmla="*/ 3420534 h 3437467"/>
              <a:gd name="connsiteX55" fmla="*/ 2116667 w 3725333"/>
              <a:gd name="connsiteY55" fmla="*/ 3403600 h 3437467"/>
              <a:gd name="connsiteX56" fmla="*/ 1879600 w 3725333"/>
              <a:gd name="connsiteY56" fmla="*/ 3369734 h 3437467"/>
              <a:gd name="connsiteX57" fmla="*/ 1744133 w 3725333"/>
              <a:gd name="connsiteY57" fmla="*/ 3335867 h 3437467"/>
              <a:gd name="connsiteX58" fmla="*/ 1642533 w 3725333"/>
              <a:gd name="connsiteY58" fmla="*/ 3285067 h 3437467"/>
              <a:gd name="connsiteX59" fmla="*/ 1371600 w 3725333"/>
              <a:gd name="connsiteY59" fmla="*/ 3251200 h 3437467"/>
              <a:gd name="connsiteX60" fmla="*/ 1219200 w 3725333"/>
              <a:gd name="connsiteY60" fmla="*/ 3200400 h 3437467"/>
              <a:gd name="connsiteX61" fmla="*/ 1066800 w 3725333"/>
              <a:gd name="connsiteY61" fmla="*/ 3132667 h 3437467"/>
              <a:gd name="connsiteX62" fmla="*/ 982133 w 3725333"/>
              <a:gd name="connsiteY62" fmla="*/ 3098800 h 3437467"/>
              <a:gd name="connsiteX63" fmla="*/ 863600 w 3725333"/>
              <a:gd name="connsiteY63" fmla="*/ 3081867 h 3437467"/>
              <a:gd name="connsiteX64" fmla="*/ 778933 w 3725333"/>
              <a:gd name="connsiteY64" fmla="*/ 3064934 h 3437467"/>
              <a:gd name="connsiteX65" fmla="*/ 745067 w 3725333"/>
              <a:gd name="connsiteY65" fmla="*/ 3014134 h 3437467"/>
              <a:gd name="connsiteX66" fmla="*/ 609600 w 3725333"/>
              <a:gd name="connsiteY66" fmla="*/ 2997200 h 3437467"/>
              <a:gd name="connsiteX67" fmla="*/ 558800 w 3725333"/>
              <a:gd name="connsiteY67" fmla="*/ 2980267 h 3437467"/>
              <a:gd name="connsiteX68" fmla="*/ 457200 w 3725333"/>
              <a:gd name="connsiteY68" fmla="*/ 2963334 h 3437467"/>
              <a:gd name="connsiteX69" fmla="*/ 389467 w 3725333"/>
              <a:gd name="connsiteY69" fmla="*/ 2946400 h 3437467"/>
              <a:gd name="connsiteX70" fmla="*/ 270933 w 3725333"/>
              <a:gd name="connsiteY70" fmla="*/ 2861734 h 3437467"/>
              <a:gd name="connsiteX71" fmla="*/ 169333 w 3725333"/>
              <a:gd name="connsiteY71" fmla="*/ 2760134 h 3437467"/>
              <a:gd name="connsiteX72" fmla="*/ 152400 w 3725333"/>
              <a:gd name="connsiteY72" fmla="*/ 2692400 h 3437467"/>
              <a:gd name="connsiteX73" fmla="*/ 135467 w 3725333"/>
              <a:gd name="connsiteY73" fmla="*/ 2641600 h 3437467"/>
              <a:gd name="connsiteX74" fmla="*/ 118533 w 3725333"/>
              <a:gd name="connsiteY74" fmla="*/ 2556934 h 3437467"/>
              <a:gd name="connsiteX75" fmla="*/ 67733 w 3725333"/>
              <a:gd name="connsiteY75" fmla="*/ 2404534 h 3437467"/>
              <a:gd name="connsiteX76" fmla="*/ 50800 w 3725333"/>
              <a:gd name="connsiteY76" fmla="*/ 2201334 h 3437467"/>
              <a:gd name="connsiteX77" fmla="*/ 16933 w 3725333"/>
              <a:gd name="connsiteY77" fmla="*/ 2082800 h 3437467"/>
              <a:gd name="connsiteX78" fmla="*/ 0 w 3725333"/>
              <a:gd name="connsiteY78" fmla="*/ 1964267 h 3437467"/>
              <a:gd name="connsiteX79" fmla="*/ 16933 w 3725333"/>
              <a:gd name="connsiteY79" fmla="*/ 1320800 h 3437467"/>
              <a:gd name="connsiteX80" fmla="*/ 33867 w 3725333"/>
              <a:gd name="connsiteY80" fmla="*/ 1253067 h 3437467"/>
              <a:gd name="connsiteX81" fmla="*/ 84667 w 3725333"/>
              <a:gd name="connsiteY81" fmla="*/ 1202267 h 3437467"/>
              <a:gd name="connsiteX82" fmla="*/ 118533 w 3725333"/>
              <a:gd name="connsiteY82" fmla="*/ 1100667 h 3437467"/>
              <a:gd name="connsiteX83" fmla="*/ 152400 w 3725333"/>
              <a:gd name="connsiteY83" fmla="*/ 982134 h 3437467"/>
              <a:gd name="connsiteX84" fmla="*/ 220133 w 3725333"/>
              <a:gd name="connsiteY84" fmla="*/ 880534 h 3437467"/>
              <a:gd name="connsiteX85" fmla="*/ 270933 w 3725333"/>
              <a:gd name="connsiteY85" fmla="*/ 846667 h 3437467"/>
              <a:gd name="connsiteX86" fmla="*/ 321733 w 3725333"/>
              <a:gd name="connsiteY86" fmla="*/ 745067 h 3437467"/>
              <a:gd name="connsiteX87" fmla="*/ 355600 w 3725333"/>
              <a:gd name="connsiteY87" fmla="*/ 745067 h 343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25333" h="3437467">
                <a:moveTo>
                  <a:pt x="287867" y="880534"/>
                </a:moveTo>
                <a:cubicBezTo>
                  <a:pt x="393659" y="721846"/>
                  <a:pt x="345923" y="756818"/>
                  <a:pt x="457200" y="677334"/>
                </a:cubicBezTo>
                <a:cubicBezTo>
                  <a:pt x="473761" y="665505"/>
                  <a:pt x="489294" y="651484"/>
                  <a:pt x="508000" y="643467"/>
                </a:cubicBezTo>
                <a:cubicBezTo>
                  <a:pt x="529391" y="634299"/>
                  <a:pt x="553155" y="632178"/>
                  <a:pt x="575733" y="626534"/>
                </a:cubicBezTo>
                <a:cubicBezTo>
                  <a:pt x="598311" y="598312"/>
                  <a:pt x="617911" y="567423"/>
                  <a:pt x="643467" y="541867"/>
                </a:cubicBezTo>
                <a:cubicBezTo>
                  <a:pt x="663423" y="521911"/>
                  <a:pt x="689772" y="509434"/>
                  <a:pt x="711200" y="491067"/>
                </a:cubicBezTo>
                <a:cubicBezTo>
                  <a:pt x="729382" y="475482"/>
                  <a:pt x="743603" y="455598"/>
                  <a:pt x="762000" y="440267"/>
                </a:cubicBezTo>
                <a:cubicBezTo>
                  <a:pt x="777634" y="427238"/>
                  <a:pt x="797166" y="419429"/>
                  <a:pt x="812800" y="406400"/>
                </a:cubicBezTo>
                <a:cubicBezTo>
                  <a:pt x="831197" y="391069"/>
                  <a:pt x="845203" y="370931"/>
                  <a:pt x="863600" y="355600"/>
                </a:cubicBezTo>
                <a:cubicBezTo>
                  <a:pt x="879234" y="342572"/>
                  <a:pt x="899189" y="335255"/>
                  <a:pt x="914400" y="321734"/>
                </a:cubicBezTo>
                <a:cubicBezTo>
                  <a:pt x="950197" y="289915"/>
                  <a:pt x="973162" y="241553"/>
                  <a:pt x="1016000" y="220134"/>
                </a:cubicBezTo>
                <a:cubicBezTo>
                  <a:pt x="1174834" y="140716"/>
                  <a:pt x="976105" y="236090"/>
                  <a:pt x="1185333" y="152400"/>
                </a:cubicBezTo>
                <a:cubicBezTo>
                  <a:pt x="1208770" y="143025"/>
                  <a:pt x="1229630" y="127909"/>
                  <a:pt x="1253067" y="118534"/>
                </a:cubicBezTo>
                <a:cubicBezTo>
                  <a:pt x="1286212" y="105276"/>
                  <a:pt x="1321118" y="96867"/>
                  <a:pt x="1354667" y="84667"/>
                </a:cubicBezTo>
                <a:cubicBezTo>
                  <a:pt x="1383233" y="74279"/>
                  <a:pt x="1410281" y="59739"/>
                  <a:pt x="1439333" y="50800"/>
                </a:cubicBezTo>
                <a:cubicBezTo>
                  <a:pt x="1515179" y="27463"/>
                  <a:pt x="1583291" y="15236"/>
                  <a:pt x="1659467" y="0"/>
                </a:cubicBezTo>
                <a:cubicBezTo>
                  <a:pt x="1744134" y="5645"/>
                  <a:pt x="1829767" y="2984"/>
                  <a:pt x="1913467" y="16934"/>
                </a:cubicBezTo>
                <a:cubicBezTo>
                  <a:pt x="1966286" y="25737"/>
                  <a:pt x="2013918" y="54747"/>
                  <a:pt x="2065867" y="67734"/>
                </a:cubicBezTo>
                <a:cubicBezTo>
                  <a:pt x="2088445" y="73378"/>
                  <a:pt x="2110779" y="80103"/>
                  <a:pt x="2133600" y="84667"/>
                </a:cubicBezTo>
                <a:cubicBezTo>
                  <a:pt x="2167267" y="91400"/>
                  <a:pt x="2201533" y="94867"/>
                  <a:pt x="2235200" y="101600"/>
                </a:cubicBezTo>
                <a:cubicBezTo>
                  <a:pt x="2327655" y="120091"/>
                  <a:pt x="2284069" y="120677"/>
                  <a:pt x="2387600" y="135467"/>
                </a:cubicBezTo>
                <a:cubicBezTo>
                  <a:pt x="2438199" y="142695"/>
                  <a:pt x="2489200" y="146756"/>
                  <a:pt x="2540000" y="152400"/>
                </a:cubicBezTo>
                <a:cubicBezTo>
                  <a:pt x="2556933" y="163689"/>
                  <a:pt x="2575166" y="173238"/>
                  <a:pt x="2590800" y="186267"/>
                </a:cubicBezTo>
                <a:cubicBezTo>
                  <a:pt x="2609197" y="201598"/>
                  <a:pt x="2621397" y="224210"/>
                  <a:pt x="2641600" y="237067"/>
                </a:cubicBezTo>
                <a:cubicBezTo>
                  <a:pt x="2693791" y="270279"/>
                  <a:pt x="2796700" y="315018"/>
                  <a:pt x="2861733" y="338667"/>
                </a:cubicBezTo>
                <a:cubicBezTo>
                  <a:pt x="2895282" y="350867"/>
                  <a:pt x="2929466" y="361245"/>
                  <a:pt x="2963333" y="372534"/>
                </a:cubicBezTo>
                <a:lnTo>
                  <a:pt x="3014133" y="389467"/>
                </a:lnTo>
                <a:cubicBezTo>
                  <a:pt x="3031066" y="400756"/>
                  <a:pt x="3051904" y="407700"/>
                  <a:pt x="3064933" y="423334"/>
                </a:cubicBezTo>
                <a:cubicBezTo>
                  <a:pt x="3081093" y="442726"/>
                  <a:pt x="3086541" y="469001"/>
                  <a:pt x="3098800" y="491067"/>
                </a:cubicBezTo>
                <a:cubicBezTo>
                  <a:pt x="3114784" y="519838"/>
                  <a:pt x="3134881" y="546296"/>
                  <a:pt x="3149600" y="575734"/>
                </a:cubicBezTo>
                <a:cubicBezTo>
                  <a:pt x="3157582" y="591699"/>
                  <a:pt x="3158551" y="610569"/>
                  <a:pt x="3166533" y="626534"/>
                </a:cubicBezTo>
                <a:cubicBezTo>
                  <a:pt x="3181252" y="655972"/>
                  <a:pt x="3203714" y="681238"/>
                  <a:pt x="3217333" y="711200"/>
                </a:cubicBezTo>
                <a:cubicBezTo>
                  <a:pt x="3232105" y="743699"/>
                  <a:pt x="3239911" y="778933"/>
                  <a:pt x="3251200" y="812800"/>
                </a:cubicBezTo>
                <a:cubicBezTo>
                  <a:pt x="3256844" y="829733"/>
                  <a:pt x="3258232" y="848749"/>
                  <a:pt x="3268133" y="863600"/>
                </a:cubicBezTo>
                <a:cubicBezTo>
                  <a:pt x="3374328" y="1022891"/>
                  <a:pt x="3211598" y="771239"/>
                  <a:pt x="3335867" y="999067"/>
                </a:cubicBezTo>
                <a:cubicBezTo>
                  <a:pt x="3381304" y="1082368"/>
                  <a:pt x="3453517" y="1158610"/>
                  <a:pt x="3505200" y="1236134"/>
                </a:cubicBezTo>
                <a:cubicBezTo>
                  <a:pt x="3554722" y="1310416"/>
                  <a:pt x="3526856" y="1270653"/>
                  <a:pt x="3589867" y="1354667"/>
                </a:cubicBezTo>
                <a:lnTo>
                  <a:pt x="3640667" y="1507067"/>
                </a:lnTo>
                <a:lnTo>
                  <a:pt x="3657600" y="1557867"/>
                </a:lnTo>
                <a:lnTo>
                  <a:pt x="3674533" y="1608667"/>
                </a:lnTo>
                <a:cubicBezTo>
                  <a:pt x="3680178" y="1682045"/>
                  <a:pt x="3682868" y="1755710"/>
                  <a:pt x="3691467" y="1828800"/>
                </a:cubicBezTo>
                <a:cubicBezTo>
                  <a:pt x="3694186" y="1851913"/>
                  <a:pt x="3704861" y="1873532"/>
                  <a:pt x="3708400" y="1896534"/>
                </a:cubicBezTo>
                <a:cubicBezTo>
                  <a:pt x="3716172" y="1947052"/>
                  <a:pt x="3719689" y="1998134"/>
                  <a:pt x="3725333" y="2048934"/>
                </a:cubicBezTo>
                <a:cubicBezTo>
                  <a:pt x="3714044" y="2297289"/>
                  <a:pt x="3722949" y="2547390"/>
                  <a:pt x="3691467" y="2794000"/>
                </a:cubicBezTo>
                <a:cubicBezTo>
                  <a:pt x="3687893" y="2821995"/>
                  <a:pt x="3643689" y="2824844"/>
                  <a:pt x="3623733" y="2844800"/>
                </a:cubicBezTo>
                <a:cubicBezTo>
                  <a:pt x="3603777" y="2864756"/>
                  <a:pt x="3591518" y="2891294"/>
                  <a:pt x="3572933" y="2912534"/>
                </a:cubicBezTo>
                <a:cubicBezTo>
                  <a:pt x="3289725" y="3236202"/>
                  <a:pt x="3659935" y="2808599"/>
                  <a:pt x="3454400" y="3014134"/>
                </a:cubicBezTo>
                <a:cubicBezTo>
                  <a:pt x="3404254" y="3064280"/>
                  <a:pt x="3390658" y="3108507"/>
                  <a:pt x="3335867" y="3149600"/>
                </a:cubicBezTo>
                <a:cubicBezTo>
                  <a:pt x="3309537" y="3169348"/>
                  <a:pt x="3277180" y="3180194"/>
                  <a:pt x="3251200" y="3200400"/>
                </a:cubicBezTo>
                <a:cubicBezTo>
                  <a:pt x="3225996" y="3220003"/>
                  <a:pt x="3207710" y="3247354"/>
                  <a:pt x="3183467" y="3268134"/>
                </a:cubicBezTo>
                <a:cubicBezTo>
                  <a:pt x="3168015" y="3281378"/>
                  <a:pt x="3148301" y="3288972"/>
                  <a:pt x="3132667" y="3302000"/>
                </a:cubicBezTo>
                <a:cubicBezTo>
                  <a:pt x="3050675" y="3370326"/>
                  <a:pt x="3117351" y="3342431"/>
                  <a:pt x="3014133" y="3386667"/>
                </a:cubicBezTo>
                <a:cubicBezTo>
                  <a:pt x="2950075" y="3414120"/>
                  <a:pt x="2925981" y="3405774"/>
                  <a:pt x="2844800" y="3420534"/>
                </a:cubicBezTo>
                <a:cubicBezTo>
                  <a:pt x="2821903" y="3424697"/>
                  <a:pt x="2799645" y="3431823"/>
                  <a:pt x="2777067" y="3437467"/>
                </a:cubicBezTo>
                <a:cubicBezTo>
                  <a:pt x="2579511" y="3431823"/>
                  <a:pt x="2381777" y="3430656"/>
                  <a:pt x="2184400" y="3420534"/>
                </a:cubicBezTo>
                <a:cubicBezTo>
                  <a:pt x="2161158" y="3419342"/>
                  <a:pt x="2139623" y="3407426"/>
                  <a:pt x="2116667" y="3403600"/>
                </a:cubicBezTo>
                <a:cubicBezTo>
                  <a:pt x="1992945" y="3382980"/>
                  <a:pt x="1991522" y="3393717"/>
                  <a:pt x="1879600" y="3369734"/>
                </a:cubicBezTo>
                <a:cubicBezTo>
                  <a:pt x="1834088" y="3359981"/>
                  <a:pt x="1744133" y="3335867"/>
                  <a:pt x="1744133" y="3335867"/>
                </a:cubicBezTo>
                <a:cubicBezTo>
                  <a:pt x="1706458" y="3310750"/>
                  <a:pt x="1688104" y="3292078"/>
                  <a:pt x="1642533" y="3285067"/>
                </a:cubicBezTo>
                <a:cubicBezTo>
                  <a:pt x="1572627" y="3274312"/>
                  <a:pt x="1448297" y="3271653"/>
                  <a:pt x="1371600" y="3251200"/>
                </a:cubicBezTo>
                <a:cubicBezTo>
                  <a:pt x="1319860" y="3237403"/>
                  <a:pt x="1263755" y="3230103"/>
                  <a:pt x="1219200" y="3200400"/>
                </a:cubicBezTo>
                <a:cubicBezTo>
                  <a:pt x="1121464" y="3135244"/>
                  <a:pt x="1217935" y="3193121"/>
                  <a:pt x="1066800" y="3132667"/>
                </a:cubicBezTo>
                <a:cubicBezTo>
                  <a:pt x="1038578" y="3121378"/>
                  <a:pt x="1011622" y="3106172"/>
                  <a:pt x="982133" y="3098800"/>
                </a:cubicBezTo>
                <a:cubicBezTo>
                  <a:pt x="943413" y="3089120"/>
                  <a:pt x="902969" y="3088428"/>
                  <a:pt x="863600" y="3081867"/>
                </a:cubicBezTo>
                <a:cubicBezTo>
                  <a:pt x="835210" y="3077135"/>
                  <a:pt x="807155" y="3070578"/>
                  <a:pt x="778933" y="3064934"/>
                </a:cubicBezTo>
                <a:cubicBezTo>
                  <a:pt x="767644" y="3048001"/>
                  <a:pt x="763963" y="3021692"/>
                  <a:pt x="745067" y="3014134"/>
                </a:cubicBezTo>
                <a:cubicBezTo>
                  <a:pt x="702815" y="2997233"/>
                  <a:pt x="654373" y="3005341"/>
                  <a:pt x="609600" y="2997200"/>
                </a:cubicBezTo>
                <a:cubicBezTo>
                  <a:pt x="592039" y="2994007"/>
                  <a:pt x="576224" y="2984139"/>
                  <a:pt x="558800" y="2980267"/>
                </a:cubicBezTo>
                <a:cubicBezTo>
                  <a:pt x="525284" y="2972819"/>
                  <a:pt x="490867" y="2970067"/>
                  <a:pt x="457200" y="2963334"/>
                </a:cubicBezTo>
                <a:cubicBezTo>
                  <a:pt x="434379" y="2958770"/>
                  <a:pt x="412045" y="2952045"/>
                  <a:pt x="389467" y="2946400"/>
                </a:cubicBezTo>
                <a:cubicBezTo>
                  <a:pt x="354130" y="2922843"/>
                  <a:pt x="300939" y="2888739"/>
                  <a:pt x="270933" y="2861734"/>
                </a:cubicBezTo>
                <a:cubicBezTo>
                  <a:pt x="235333" y="2829694"/>
                  <a:pt x="169333" y="2760134"/>
                  <a:pt x="169333" y="2760134"/>
                </a:cubicBezTo>
                <a:cubicBezTo>
                  <a:pt x="163689" y="2737556"/>
                  <a:pt x="158793" y="2714777"/>
                  <a:pt x="152400" y="2692400"/>
                </a:cubicBezTo>
                <a:cubicBezTo>
                  <a:pt x="147497" y="2675237"/>
                  <a:pt x="139796" y="2658916"/>
                  <a:pt x="135467" y="2641600"/>
                </a:cubicBezTo>
                <a:cubicBezTo>
                  <a:pt x="128486" y="2613678"/>
                  <a:pt x="126440" y="2584608"/>
                  <a:pt x="118533" y="2556934"/>
                </a:cubicBezTo>
                <a:cubicBezTo>
                  <a:pt x="103822" y="2505446"/>
                  <a:pt x="67733" y="2404534"/>
                  <a:pt x="67733" y="2404534"/>
                </a:cubicBezTo>
                <a:cubicBezTo>
                  <a:pt x="62089" y="2336801"/>
                  <a:pt x="61400" y="2268470"/>
                  <a:pt x="50800" y="2201334"/>
                </a:cubicBezTo>
                <a:cubicBezTo>
                  <a:pt x="44391" y="2160744"/>
                  <a:pt x="25543" y="2122980"/>
                  <a:pt x="16933" y="2082800"/>
                </a:cubicBezTo>
                <a:cubicBezTo>
                  <a:pt x="8570" y="2043774"/>
                  <a:pt x="5644" y="2003778"/>
                  <a:pt x="0" y="1964267"/>
                </a:cubicBezTo>
                <a:cubicBezTo>
                  <a:pt x="5644" y="1749778"/>
                  <a:pt x="6727" y="1535120"/>
                  <a:pt x="16933" y="1320800"/>
                </a:cubicBezTo>
                <a:cubicBezTo>
                  <a:pt x="18040" y="1297554"/>
                  <a:pt x="22320" y="1273273"/>
                  <a:pt x="33867" y="1253067"/>
                </a:cubicBezTo>
                <a:cubicBezTo>
                  <a:pt x="45748" y="1232275"/>
                  <a:pt x="67734" y="1219200"/>
                  <a:pt x="84667" y="1202267"/>
                </a:cubicBezTo>
                <a:cubicBezTo>
                  <a:pt x="95956" y="1168400"/>
                  <a:pt x="109874" y="1135300"/>
                  <a:pt x="118533" y="1100667"/>
                </a:cubicBezTo>
                <a:cubicBezTo>
                  <a:pt x="122518" y="1084729"/>
                  <a:pt x="141360" y="1002007"/>
                  <a:pt x="152400" y="982134"/>
                </a:cubicBezTo>
                <a:cubicBezTo>
                  <a:pt x="172167" y="946553"/>
                  <a:pt x="186266" y="903112"/>
                  <a:pt x="220133" y="880534"/>
                </a:cubicBezTo>
                <a:lnTo>
                  <a:pt x="270933" y="846667"/>
                </a:lnTo>
                <a:cubicBezTo>
                  <a:pt x="281506" y="814949"/>
                  <a:pt x="292556" y="766950"/>
                  <a:pt x="321733" y="745067"/>
                </a:cubicBezTo>
                <a:cubicBezTo>
                  <a:pt x="330764" y="738294"/>
                  <a:pt x="344311" y="745067"/>
                  <a:pt x="355600" y="745067"/>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7467558" y="694245"/>
            <a:ext cx="1270000" cy="646331"/>
          </a:xfrm>
          <a:prstGeom prst="rect">
            <a:avLst/>
          </a:prstGeom>
          <a:noFill/>
        </p:spPr>
        <p:txBody>
          <a:bodyPr wrap="square" rtlCol="0">
            <a:spAutoFit/>
          </a:bodyPr>
          <a:lstStyle/>
          <a:p>
            <a:r>
              <a:rPr lang="en-US" dirty="0"/>
              <a:t>w</a:t>
            </a:r>
            <a:r>
              <a:rPr lang="en-US" dirty="0" smtClean="0"/>
              <a:t>eight space</a:t>
            </a:r>
            <a:endParaRPr lang="en-US" dirty="0"/>
          </a:p>
        </p:txBody>
      </p:sp>
      <p:sp>
        <p:nvSpPr>
          <p:cNvPr id="6" name="Freeform 5"/>
          <p:cNvSpPr/>
          <p:nvPr/>
        </p:nvSpPr>
        <p:spPr>
          <a:xfrm>
            <a:off x="6502400" y="2709333"/>
            <a:ext cx="914400" cy="931334"/>
          </a:xfrm>
          <a:custGeom>
            <a:avLst/>
            <a:gdLst>
              <a:gd name="connsiteX0" fmla="*/ 0 w 914400"/>
              <a:gd name="connsiteY0" fmla="*/ 118534 h 931334"/>
              <a:gd name="connsiteX1" fmla="*/ 118533 w 914400"/>
              <a:gd name="connsiteY1" fmla="*/ 0 h 931334"/>
              <a:gd name="connsiteX2" fmla="*/ 118533 w 914400"/>
              <a:gd name="connsiteY2" fmla="*/ 0 h 931334"/>
              <a:gd name="connsiteX3" fmla="*/ 287867 w 914400"/>
              <a:gd name="connsiteY3" fmla="*/ 16934 h 931334"/>
              <a:gd name="connsiteX4" fmla="*/ 287867 w 914400"/>
              <a:gd name="connsiteY4" fmla="*/ 16934 h 931334"/>
              <a:gd name="connsiteX5" fmla="*/ 457200 w 914400"/>
              <a:gd name="connsiteY5" fmla="*/ 101600 h 931334"/>
              <a:gd name="connsiteX6" fmla="*/ 457200 w 914400"/>
              <a:gd name="connsiteY6" fmla="*/ 101600 h 931334"/>
              <a:gd name="connsiteX7" fmla="*/ 660400 w 914400"/>
              <a:gd name="connsiteY7" fmla="*/ 304800 h 931334"/>
              <a:gd name="connsiteX8" fmla="*/ 728133 w 914400"/>
              <a:gd name="connsiteY8" fmla="*/ 440267 h 931334"/>
              <a:gd name="connsiteX9" fmla="*/ 728133 w 914400"/>
              <a:gd name="connsiteY9" fmla="*/ 440267 h 931334"/>
              <a:gd name="connsiteX10" fmla="*/ 829733 w 914400"/>
              <a:gd name="connsiteY10" fmla="*/ 677334 h 931334"/>
              <a:gd name="connsiteX11" fmla="*/ 829733 w 914400"/>
              <a:gd name="connsiteY11" fmla="*/ 677334 h 931334"/>
              <a:gd name="connsiteX12" fmla="*/ 914400 w 914400"/>
              <a:gd name="connsiteY12" fmla="*/ 931334 h 931334"/>
              <a:gd name="connsiteX13" fmla="*/ 914400 w 914400"/>
              <a:gd name="connsiteY13" fmla="*/ 931334 h 93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31334">
                <a:moveTo>
                  <a:pt x="0" y="118534"/>
                </a:moveTo>
                <a:lnTo>
                  <a:pt x="118533" y="0"/>
                </a:lnTo>
                <a:lnTo>
                  <a:pt x="118533" y="0"/>
                </a:lnTo>
                <a:lnTo>
                  <a:pt x="287867" y="16934"/>
                </a:lnTo>
                <a:lnTo>
                  <a:pt x="287867" y="16934"/>
                </a:lnTo>
                <a:lnTo>
                  <a:pt x="457200" y="101600"/>
                </a:lnTo>
                <a:lnTo>
                  <a:pt x="457200" y="101600"/>
                </a:lnTo>
                <a:lnTo>
                  <a:pt x="660400" y="304800"/>
                </a:lnTo>
                <a:lnTo>
                  <a:pt x="728133" y="440267"/>
                </a:lnTo>
                <a:lnTo>
                  <a:pt x="728133" y="440267"/>
                </a:lnTo>
                <a:lnTo>
                  <a:pt x="829733" y="677334"/>
                </a:lnTo>
                <a:lnTo>
                  <a:pt x="829733" y="677334"/>
                </a:lnTo>
                <a:lnTo>
                  <a:pt x="914400" y="931334"/>
                </a:lnTo>
                <a:lnTo>
                  <a:pt x="914400" y="931334"/>
                </a:ln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a:stCxn id="6" idx="12"/>
          </p:cNvCxnSpPr>
          <p:nvPr/>
        </p:nvCxnSpPr>
        <p:spPr>
          <a:xfrm>
            <a:off x="7416800" y="3640667"/>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2"/>
          </p:cNvCxnSpPr>
          <p:nvPr/>
        </p:nvCxnSpPr>
        <p:spPr>
          <a:xfrm>
            <a:off x="7416800" y="3640667"/>
            <a:ext cx="50758" cy="27093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rot="21191978">
            <a:off x="7112000" y="3081874"/>
            <a:ext cx="677333" cy="1507067"/>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21191978">
            <a:off x="7294394" y="3257313"/>
            <a:ext cx="310367"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5774266" y="2345262"/>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rot="2427887">
            <a:off x="5227720" y="1789302"/>
            <a:ext cx="1167469" cy="1507067"/>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rot="2427887">
            <a:off x="5541088" y="1963207"/>
            <a:ext cx="534956"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rot="19022407">
            <a:off x="7569200" y="1591777"/>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rot="18614385">
            <a:off x="6048965" y="3659551"/>
            <a:ext cx="677333" cy="489449"/>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18614385">
            <a:off x="7446794" y="1208423"/>
            <a:ext cx="310367"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rot="18614385">
            <a:off x="5446765" y="2416338"/>
            <a:ext cx="677333" cy="242608"/>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605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dirty="0">
                <a:latin typeface="Arial" charset="0"/>
              </a:rPr>
              <a:t>How the combined predictor compares with the individual predictors</a:t>
            </a:r>
          </a:p>
        </p:txBody>
      </p:sp>
      <p:sp>
        <p:nvSpPr>
          <p:cNvPr id="6147" name="Rectangle 3"/>
          <p:cNvSpPr>
            <a:spLocks noGrp="1" noChangeArrowheads="1"/>
          </p:cNvSpPr>
          <p:nvPr>
            <p:ph type="body" idx="1"/>
          </p:nvPr>
        </p:nvSpPr>
        <p:spPr>
          <a:xfrm>
            <a:off x="908571" y="1303473"/>
            <a:ext cx="7541164" cy="3394472"/>
          </a:xfrm>
        </p:spPr>
        <p:txBody>
          <a:bodyPr>
            <a:normAutofit/>
          </a:bodyPr>
          <a:lstStyle/>
          <a:p>
            <a:pPr eaLnBrk="1" hangingPunct="1"/>
            <a:r>
              <a:rPr lang="en-US" dirty="0">
                <a:latin typeface="Arial" charset="0"/>
              </a:rPr>
              <a:t>On any one test case, some individual predictors </a:t>
            </a:r>
            <a:r>
              <a:rPr lang="en-US" dirty="0" smtClean="0">
                <a:latin typeface="Arial" charset="0"/>
              </a:rPr>
              <a:t>may </a:t>
            </a:r>
            <a:r>
              <a:rPr lang="en-US" dirty="0">
                <a:latin typeface="Arial" charset="0"/>
              </a:rPr>
              <a:t>be better than the combined predictor. </a:t>
            </a:r>
          </a:p>
          <a:p>
            <a:pPr lvl="1" eaLnBrk="1" hangingPunct="1"/>
            <a:r>
              <a:rPr lang="en-US" dirty="0">
                <a:latin typeface="Arial" charset="0"/>
              </a:rPr>
              <a:t>But different </a:t>
            </a:r>
            <a:r>
              <a:rPr lang="en-US" dirty="0" smtClean="0">
                <a:latin typeface="Arial" charset="0"/>
              </a:rPr>
              <a:t>individual predictors </a:t>
            </a:r>
            <a:r>
              <a:rPr lang="en-US" dirty="0">
                <a:latin typeface="Arial" charset="0"/>
              </a:rPr>
              <a:t>will be better on different cases. </a:t>
            </a:r>
          </a:p>
          <a:p>
            <a:pPr eaLnBrk="1" hangingPunct="1"/>
            <a:r>
              <a:rPr lang="en-US" dirty="0">
                <a:latin typeface="Arial" charset="0"/>
              </a:rPr>
              <a:t>If the individual predictors </a:t>
            </a:r>
            <a:r>
              <a:rPr lang="en-US" dirty="0">
                <a:solidFill>
                  <a:srgbClr val="FF0000"/>
                </a:solidFill>
                <a:latin typeface="Arial" charset="0"/>
              </a:rPr>
              <a:t>disagree </a:t>
            </a:r>
            <a:r>
              <a:rPr lang="en-US" dirty="0">
                <a:latin typeface="Arial" charset="0"/>
              </a:rPr>
              <a:t>a lot, the combined predictor is typically better than all of the individual predictors when we average over test cases.</a:t>
            </a:r>
          </a:p>
          <a:p>
            <a:pPr lvl="1" eaLnBrk="1" hangingPunct="1"/>
            <a:r>
              <a:rPr lang="en-US" dirty="0">
                <a:latin typeface="Arial" charset="0"/>
              </a:rPr>
              <a:t>So </a:t>
            </a:r>
            <a:r>
              <a:rPr lang="en-US" dirty="0" smtClean="0">
                <a:latin typeface="Arial" charset="0"/>
              </a:rPr>
              <a:t>we should try to make </a:t>
            </a:r>
            <a:r>
              <a:rPr lang="en-US" dirty="0">
                <a:latin typeface="Arial" charset="0"/>
              </a:rPr>
              <a:t>the individual predictors </a:t>
            </a:r>
            <a:r>
              <a:rPr lang="en-US" dirty="0" smtClean="0">
                <a:latin typeface="Arial" charset="0"/>
              </a:rPr>
              <a:t>disagree </a:t>
            </a:r>
            <a:r>
              <a:rPr lang="en-US" dirty="0">
                <a:latin typeface="Arial" charset="0"/>
              </a:rPr>
              <a:t>(without making them much worse individually).</a:t>
            </a:r>
          </a:p>
        </p:txBody>
      </p:sp>
    </p:spTree>
    <p:extLst>
      <p:ext uri="{BB962C8B-B14F-4D97-AF65-F5344CB8AC3E}">
        <p14:creationId xmlns:p14="http://schemas.microsoft.com/office/powerpoint/2010/main" val="2369256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800">
                <a:latin typeface="Arial" charset="0"/>
              </a:rPr>
              <a:t>One method for sampling weight vectors</a:t>
            </a:r>
          </a:p>
        </p:txBody>
      </p:sp>
      <p:sp>
        <p:nvSpPr>
          <p:cNvPr id="2" name="Content Placeholder 1"/>
          <p:cNvSpPr>
            <a:spLocks noGrp="1"/>
          </p:cNvSpPr>
          <p:nvPr>
            <p:ph sz="half" idx="2"/>
          </p:nvPr>
        </p:nvSpPr>
        <p:spPr>
          <a:xfrm>
            <a:off x="355602" y="1200150"/>
            <a:ext cx="4038600" cy="3591983"/>
          </a:xfrm>
        </p:spPr>
        <p:txBody>
          <a:bodyPr>
            <a:normAutofit/>
          </a:bodyPr>
          <a:lstStyle/>
          <a:p>
            <a:pPr>
              <a:lnSpc>
                <a:spcPct val="80000"/>
              </a:lnSpc>
            </a:pPr>
            <a:r>
              <a:rPr lang="en-US" dirty="0" smtClean="0">
                <a:latin typeface="Arial" charset="0"/>
              </a:rPr>
              <a:t>Suppose </a:t>
            </a:r>
            <a:r>
              <a:rPr lang="en-US" dirty="0">
                <a:latin typeface="Arial" charset="0"/>
              </a:rPr>
              <a:t>we add some Gaussian noise to the weight vector after each update.</a:t>
            </a:r>
          </a:p>
          <a:p>
            <a:pPr lvl="1">
              <a:lnSpc>
                <a:spcPct val="80000"/>
              </a:lnSpc>
            </a:pPr>
            <a:r>
              <a:rPr lang="en-US" dirty="0">
                <a:latin typeface="Arial" charset="0"/>
              </a:rPr>
              <a:t>So the weight vector never settles down.</a:t>
            </a:r>
          </a:p>
          <a:p>
            <a:pPr lvl="1">
              <a:lnSpc>
                <a:spcPct val="80000"/>
              </a:lnSpc>
            </a:pPr>
            <a:r>
              <a:rPr lang="en-US" dirty="0">
                <a:latin typeface="Arial" charset="0"/>
              </a:rPr>
              <a:t>It keeps wandering around, but it tends to prefer low cost regions of the weight space</a:t>
            </a:r>
            <a:r>
              <a:rPr lang="en-US" dirty="0" smtClean="0">
                <a:latin typeface="Arial" charset="0"/>
              </a:rPr>
              <a:t>.</a:t>
            </a:r>
          </a:p>
          <a:p>
            <a:pPr lvl="1">
              <a:lnSpc>
                <a:spcPct val="80000"/>
              </a:lnSpc>
            </a:pPr>
            <a:r>
              <a:rPr lang="en-US" dirty="0" smtClean="0">
                <a:latin typeface="Arial" charset="0"/>
              </a:rPr>
              <a:t>Can we say anything about how often it will visit each possible setting of the weights? </a:t>
            </a:r>
            <a:endParaRPr lang="en-US" dirty="0">
              <a:latin typeface="Arial" charset="0"/>
            </a:endParaRPr>
          </a:p>
        </p:txBody>
      </p:sp>
      <p:sp>
        <p:nvSpPr>
          <p:cNvPr id="5" name="Freeform 4"/>
          <p:cNvSpPr/>
          <p:nvPr/>
        </p:nvSpPr>
        <p:spPr>
          <a:xfrm>
            <a:off x="4927600" y="914404"/>
            <a:ext cx="3725333" cy="3437467"/>
          </a:xfrm>
          <a:custGeom>
            <a:avLst/>
            <a:gdLst>
              <a:gd name="connsiteX0" fmla="*/ 287867 w 3725333"/>
              <a:gd name="connsiteY0" fmla="*/ 880534 h 3437467"/>
              <a:gd name="connsiteX1" fmla="*/ 457200 w 3725333"/>
              <a:gd name="connsiteY1" fmla="*/ 677334 h 3437467"/>
              <a:gd name="connsiteX2" fmla="*/ 508000 w 3725333"/>
              <a:gd name="connsiteY2" fmla="*/ 643467 h 3437467"/>
              <a:gd name="connsiteX3" fmla="*/ 575733 w 3725333"/>
              <a:gd name="connsiteY3" fmla="*/ 626534 h 3437467"/>
              <a:gd name="connsiteX4" fmla="*/ 643467 w 3725333"/>
              <a:gd name="connsiteY4" fmla="*/ 541867 h 3437467"/>
              <a:gd name="connsiteX5" fmla="*/ 711200 w 3725333"/>
              <a:gd name="connsiteY5" fmla="*/ 491067 h 3437467"/>
              <a:gd name="connsiteX6" fmla="*/ 762000 w 3725333"/>
              <a:gd name="connsiteY6" fmla="*/ 440267 h 3437467"/>
              <a:gd name="connsiteX7" fmla="*/ 812800 w 3725333"/>
              <a:gd name="connsiteY7" fmla="*/ 406400 h 3437467"/>
              <a:gd name="connsiteX8" fmla="*/ 863600 w 3725333"/>
              <a:gd name="connsiteY8" fmla="*/ 355600 h 3437467"/>
              <a:gd name="connsiteX9" fmla="*/ 914400 w 3725333"/>
              <a:gd name="connsiteY9" fmla="*/ 321734 h 3437467"/>
              <a:gd name="connsiteX10" fmla="*/ 1016000 w 3725333"/>
              <a:gd name="connsiteY10" fmla="*/ 220134 h 3437467"/>
              <a:gd name="connsiteX11" fmla="*/ 1185333 w 3725333"/>
              <a:gd name="connsiteY11" fmla="*/ 152400 h 3437467"/>
              <a:gd name="connsiteX12" fmla="*/ 1253067 w 3725333"/>
              <a:gd name="connsiteY12" fmla="*/ 118534 h 3437467"/>
              <a:gd name="connsiteX13" fmla="*/ 1354667 w 3725333"/>
              <a:gd name="connsiteY13" fmla="*/ 84667 h 3437467"/>
              <a:gd name="connsiteX14" fmla="*/ 1439333 w 3725333"/>
              <a:gd name="connsiteY14" fmla="*/ 50800 h 3437467"/>
              <a:gd name="connsiteX15" fmla="*/ 1659467 w 3725333"/>
              <a:gd name="connsiteY15" fmla="*/ 0 h 3437467"/>
              <a:gd name="connsiteX16" fmla="*/ 1913467 w 3725333"/>
              <a:gd name="connsiteY16" fmla="*/ 16934 h 3437467"/>
              <a:gd name="connsiteX17" fmla="*/ 2065867 w 3725333"/>
              <a:gd name="connsiteY17" fmla="*/ 67734 h 3437467"/>
              <a:gd name="connsiteX18" fmla="*/ 2133600 w 3725333"/>
              <a:gd name="connsiteY18" fmla="*/ 84667 h 3437467"/>
              <a:gd name="connsiteX19" fmla="*/ 2235200 w 3725333"/>
              <a:gd name="connsiteY19" fmla="*/ 101600 h 3437467"/>
              <a:gd name="connsiteX20" fmla="*/ 2387600 w 3725333"/>
              <a:gd name="connsiteY20" fmla="*/ 135467 h 3437467"/>
              <a:gd name="connsiteX21" fmla="*/ 2540000 w 3725333"/>
              <a:gd name="connsiteY21" fmla="*/ 152400 h 3437467"/>
              <a:gd name="connsiteX22" fmla="*/ 2590800 w 3725333"/>
              <a:gd name="connsiteY22" fmla="*/ 186267 h 3437467"/>
              <a:gd name="connsiteX23" fmla="*/ 2641600 w 3725333"/>
              <a:gd name="connsiteY23" fmla="*/ 237067 h 3437467"/>
              <a:gd name="connsiteX24" fmla="*/ 2861733 w 3725333"/>
              <a:gd name="connsiteY24" fmla="*/ 338667 h 3437467"/>
              <a:gd name="connsiteX25" fmla="*/ 2963333 w 3725333"/>
              <a:gd name="connsiteY25" fmla="*/ 372534 h 3437467"/>
              <a:gd name="connsiteX26" fmla="*/ 3014133 w 3725333"/>
              <a:gd name="connsiteY26" fmla="*/ 389467 h 3437467"/>
              <a:gd name="connsiteX27" fmla="*/ 3064933 w 3725333"/>
              <a:gd name="connsiteY27" fmla="*/ 423334 h 3437467"/>
              <a:gd name="connsiteX28" fmla="*/ 3098800 w 3725333"/>
              <a:gd name="connsiteY28" fmla="*/ 491067 h 3437467"/>
              <a:gd name="connsiteX29" fmla="*/ 3149600 w 3725333"/>
              <a:gd name="connsiteY29" fmla="*/ 575734 h 3437467"/>
              <a:gd name="connsiteX30" fmla="*/ 3166533 w 3725333"/>
              <a:gd name="connsiteY30" fmla="*/ 626534 h 3437467"/>
              <a:gd name="connsiteX31" fmla="*/ 3217333 w 3725333"/>
              <a:gd name="connsiteY31" fmla="*/ 711200 h 3437467"/>
              <a:gd name="connsiteX32" fmla="*/ 3251200 w 3725333"/>
              <a:gd name="connsiteY32" fmla="*/ 812800 h 3437467"/>
              <a:gd name="connsiteX33" fmla="*/ 3268133 w 3725333"/>
              <a:gd name="connsiteY33" fmla="*/ 863600 h 3437467"/>
              <a:gd name="connsiteX34" fmla="*/ 3335867 w 3725333"/>
              <a:gd name="connsiteY34" fmla="*/ 999067 h 3437467"/>
              <a:gd name="connsiteX35" fmla="*/ 3505200 w 3725333"/>
              <a:gd name="connsiteY35" fmla="*/ 1236134 h 3437467"/>
              <a:gd name="connsiteX36" fmla="*/ 3589867 w 3725333"/>
              <a:gd name="connsiteY36" fmla="*/ 1354667 h 3437467"/>
              <a:gd name="connsiteX37" fmla="*/ 3640667 w 3725333"/>
              <a:gd name="connsiteY37" fmla="*/ 1507067 h 3437467"/>
              <a:gd name="connsiteX38" fmla="*/ 3657600 w 3725333"/>
              <a:gd name="connsiteY38" fmla="*/ 1557867 h 3437467"/>
              <a:gd name="connsiteX39" fmla="*/ 3674533 w 3725333"/>
              <a:gd name="connsiteY39" fmla="*/ 1608667 h 3437467"/>
              <a:gd name="connsiteX40" fmla="*/ 3691467 w 3725333"/>
              <a:gd name="connsiteY40" fmla="*/ 1828800 h 3437467"/>
              <a:gd name="connsiteX41" fmla="*/ 3708400 w 3725333"/>
              <a:gd name="connsiteY41" fmla="*/ 1896534 h 3437467"/>
              <a:gd name="connsiteX42" fmla="*/ 3725333 w 3725333"/>
              <a:gd name="connsiteY42" fmla="*/ 2048934 h 3437467"/>
              <a:gd name="connsiteX43" fmla="*/ 3691467 w 3725333"/>
              <a:gd name="connsiteY43" fmla="*/ 2794000 h 3437467"/>
              <a:gd name="connsiteX44" fmla="*/ 3623733 w 3725333"/>
              <a:gd name="connsiteY44" fmla="*/ 2844800 h 3437467"/>
              <a:gd name="connsiteX45" fmla="*/ 3572933 w 3725333"/>
              <a:gd name="connsiteY45" fmla="*/ 2912534 h 3437467"/>
              <a:gd name="connsiteX46" fmla="*/ 3454400 w 3725333"/>
              <a:gd name="connsiteY46" fmla="*/ 3014134 h 3437467"/>
              <a:gd name="connsiteX47" fmla="*/ 3335867 w 3725333"/>
              <a:gd name="connsiteY47" fmla="*/ 3149600 h 3437467"/>
              <a:gd name="connsiteX48" fmla="*/ 3251200 w 3725333"/>
              <a:gd name="connsiteY48" fmla="*/ 3200400 h 3437467"/>
              <a:gd name="connsiteX49" fmla="*/ 3183467 w 3725333"/>
              <a:gd name="connsiteY49" fmla="*/ 3268134 h 3437467"/>
              <a:gd name="connsiteX50" fmla="*/ 3132667 w 3725333"/>
              <a:gd name="connsiteY50" fmla="*/ 3302000 h 3437467"/>
              <a:gd name="connsiteX51" fmla="*/ 3014133 w 3725333"/>
              <a:gd name="connsiteY51" fmla="*/ 3386667 h 3437467"/>
              <a:gd name="connsiteX52" fmla="*/ 2844800 w 3725333"/>
              <a:gd name="connsiteY52" fmla="*/ 3420534 h 3437467"/>
              <a:gd name="connsiteX53" fmla="*/ 2777067 w 3725333"/>
              <a:gd name="connsiteY53" fmla="*/ 3437467 h 3437467"/>
              <a:gd name="connsiteX54" fmla="*/ 2184400 w 3725333"/>
              <a:gd name="connsiteY54" fmla="*/ 3420534 h 3437467"/>
              <a:gd name="connsiteX55" fmla="*/ 2116667 w 3725333"/>
              <a:gd name="connsiteY55" fmla="*/ 3403600 h 3437467"/>
              <a:gd name="connsiteX56" fmla="*/ 1879600 w 3725333"/>
              <a:gd name="connsiteY56" fmla="*/ 3369734 h 3437467"/>
              <a:gd name="connsiteX57" fmla="*/ 1744133 w 3725333"/>
              <a:gd name="connsiteY57" fmla="*/ 3335867 h 3437467"/>
              <a:gd name="connsiteX58" fmla="*/ 1642533 w 3725333"/>
              <a:gd name="connsiteY58" fmla="*/ 3285067 h 3437467"/>
              <a:gd name="connsiteX59" fmla="*/ 1371600 w 3725333"/>
              <a:gd name="connsiteY59" fmla="*/ 3251200 h 3437467"/>
              <a:gd name="connsiteX60" fmla="*/ 1219200 w 3725333"/>
              <a:gd name="connsiteY60" fmla="*/ 3200400 h 3437467"/>
              <a:gd name="connsiteX61" fmla="*/ 1066800 w 3725333"/>
              <a:gd name="connsiteY61" fmla="*/ 3132667 h 3437467"/>
              <a:gd name="connsiteX62" fmla="*/ 982133 w 3725333"/>
              <a:gd name="connsiteY62" fmla="*/ 3098800 h 3437467"/>
              <a:gd name="connsiteX63" fmla="*/ 863600 w 3725333"/>
              <a:gd name="connsiteY63" fmla="*/ 3081867 h 3437467"/>
              <a:gd name="connsiteX64" fmla="*/ 778933 w 3725333"/>
              <a:gd name="connsiteY64" fmla="*/ 3064934 h 3437467"/>
              <a:gd name="connsiteX65" fmla="*/ 745067 w 3725333"/>
              <a:gd name="connsiteY65" fmla="*/ 3014134 h 3437467"/>
              <a:gd name="connsiteX66" fmla="*/ 609600 w 3725333"/>
              <a:gd name="connsiteY66" fmla="*/ 2997200 h 3437467"/>
              <a:gd name="connsiteX67" fmla="*/ 558800 w 3725333"/>
              <a:gd name="connsiteY67" fmla="*/ 2980267 h 3437467"/>
              <a:gd name="connsiteX68" fmla="*/ 457200 w 3725333"/>
              <a:gd name="connsiteY68" fmla="*/ 2963334 h 3437467"/>
              <a:gd name="connsiteX69" fmla="*/ 389467 w 3725333"/>
              <a:gd name="connsiteY69" fmla="*/ 2946400 h 3437467"/>
              <a:gd name="connsiteX70" fmla="*/ 270933 w 3725333"/>
              <a:gd name="connsiteY70" fmla="*/ 2861734 h 3437467"/>
              <a:gd name="connsiteX71" fmla="*/ 169333 w 3725333"/>
              <a:gd name="connsiteY71" fmla="*/ 2760134 h 3437467"/>
              <a:gd name="connsiteX72" fmla="*/ 152400 w 3725333"/>
              <a:gd name="connsiteY72" fmla="*/ 2692400 h 3437467"/>
              <a:gd name="connsiteX73" fmla="*/ 135467 w 3725333"/>
              <a:gd name="connsiteY73" fmla="*/ 2641600 h 3437467"/>
              <a:gd name="connsiteX74" fmla="*/ 118533 w 3725333"/>
              <a:gd name="connsiteY74" fmla="*/ 2556934 h 3437467"/>
              <a:gd name="connsiteX75" fmla="*/ 67733 w 3725333"/>
              <a:gd name="connsiteY75" fmla="*/ 2404534 h 3437467"/>
              <a:gd name="connsiteX76" fmla="*/ 50800 w 3725333"/>
              <a:gd name="connsiteY76" fmla="*/ 2201334 h 3437467"/>
              <a:gd name="connsiteX77" fmla="*/ 16933 w 3725333"/>
              <a:gd name="connsiteY77" fmla="*/ 2082800 h 3437467"/>
              <a:gd name="connsiteX78" fmla="*/ 0 w 3725333"/>
              <a:gd name="connsiteY78" fmla="*/ 1964267 h 3437467"/>
              <a:gd name="connsiteX79" fmla="*/ 16933 w 3725333"/>
              <a:gd name="connsiteY79" fmla="*/ 1320800 h 3437467"/>
              <a:gd name="connsiteX80" fmla="*/ 33867 w 3725333"/>
              <a:gd name="connsiteY80" fmla="*/ 1253067 h 3437467"/>
              <a:gd name="connsiteX81" fmla="*/ 84667 w 3725333"/>
              <a:gd name="connsiteY81" fmla="*/ 1202267 h 3437467"/>
              <a:gd name="connsiteX82" fmla="*/ 118533 w 3725333"/>
              <a:gd name="connsiteY82" fmla="*/ 1100667 h 3437467"/>
              <a:gd name="connsiteX83" fmla="*/ 152400 w 3725333"/>
              <a:gd name="connsiteY83" fmla="*/ 982134 h 3437467"/>
              <a:gd name="connsiteX84" fmla="*/ 220133 w 3725333"/>
              <a:gd name="connsiteY84" fmla="*/ 880534 h 3437467"/>
              <a:gd name="connsiteX85" fmla="*/ 270933 w 3725333"/>
              <a:gd name="connsiteY85" fmla="*/ 846667 h 3437467"/>
              <a:gd name="connsiteX86" fmla="*/ 321733 w 3725333"/>
              <a:gd name="connsiteY86" fmla="*/ 745067 h 3437467"/>
              <a:gd name="connsiteX87" fmla="*/ 355600 w 3725333"/>
              <a:gd name="connsiteY87" fmla="*/ 745067 h 343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25333" h="3437467">
                <a:moveTo>
                  <a:pt x="287867" y="880534"/>
                </a:moveTo>
                <a:cubicBezTo>
                  <a:pt x="393659" y="721846"/>
                  <a:pt x="345923" y="756818"/>
                  <a:pt x="457200" y="677334"/>
                </a:cubicBezTo>
                <a:cubicBezTo>
                  <a:pt x="473761" y="665505"/>
                  <a:pt x="489294" y="651484"/>
                  <a:pt x="508000" y="643467"/>
                </a:cubicBezTo>
                <a:cubicBezTo>
                  <a:pt x="529391" y="634299"/>
                  <a:pt x="553155" y="632178"/>
                  <a:pt x="575733" y="626534"/>
                </a:cubicBezTo>
                <a:cubicBezTo>
                  <a:pt x="598311" y="598312"/>
                  <a:pt x="617911" y="567423"/>
                  <a:pt x="643467" y="541867"/>
                </a:cubicBezTo>
                <a:cubicBezTo>
                  <a:pt x="663423" y="521911"/>
                  <a:pt x="689772" y="509434"/>
                  <a:pt x="711200" y="491067"/>
                </a:cubicBezTo>
                <a:cubicBezTo>
                  <a:pt x="729382" y="475482"/>
                  <a:pt x="743603" y="455598"/>
                  <a:pt x="762000" y="440267"/>
                </a:cubicBezTo>
                <a:cubicBezTo>
                  <a:pt x="777634" y="427238"/>
                  <a:pt x="797166" y="419429"/>
                  <a:pt x="812800" y="406400"/>
                </a:cubicBezTo>
                <a:cubicBezTo>
                  <a:pt x="831197" y="391069"/>
                  <a:pt x="845203" y="370931"/>
                  <a:pt x="863600" y="355600"/>
                </a:cubicBezTo>
                <a:cubicBezTo>
                  <a:pt x="879234" y="342572"/>
                  <a:pt x="899189" y="335255"/>
                  <a:pt x="914400" y="321734"/>
                </a:cubicBezTo>
                <a:cubicBezTo>
                  <a:pt x="950197" y="289915"/>
                  <a:pt x="973162" y="241553"/>
                  <a:pt x="1016000" y="220134"/>
                </a:cubicBezTo>
                <a:cubicBezTo>
                  <a:pt x="1174834" y="140716"/>
                  <a:pt x="976105" y="236090"/>
                  <a:pt x="1185333" y="152400"/>
                </a:cubicBezTo>
                <a:cubicBezTo>
                  <a:pt x="1208770" y="143025"/>
                  <a:pt x="1229630" y="127909"/>
                  <a:pt x="1253067" y="118534"/>
                </a:cubicBezTo>
                <a:cubicBezTo>
                  <a:pt x="1286212" y="105276"/>
                  <a:pt x="1321118" y="96867"/>
                  <a:pt x="1354667" y="84667"/>
                </a:cubicBezTo>
                <a:cubicBezTo>
                  <a:pt x="1383233" y="74279"/>
                  <a:pt x="1410281" y="59739"/>
                  <a:pt x="1439333" y="50800"/>
                </a:cubicBezTo>
                <a:cubicBezTo>
                  <a:pt x="1515179" y="27463"/>
                  <a:pt x="1583291" y="15236"/>
                  <a:pt x="1659467" y="0"/>
                </a:cubicBezTo>
                <a:cubicBezTo>
                  <a:pt x="1744134" y="5645"/>
                  <a:pt x="1829767" y="2984"/>
                  <a:pt x="1913467" y="16934"/>
                </a:cubicBezTo>
                <a:cubicBezTo>
                  <a:pt x="1966286" y="25737"/>
                  <a:pt x="2013918" y="54747"/>
                  <a:pt x="2065867" y="67734"/>
                </a:cubicBezTo>
                <a:cubicBezTo>
                  <a:pt x="2088445" y="73378"/>
                  <a:pt x="2110779" y="80103"/>
                  <a:pt x="2133600" y="84667"/>
                </a:cubicBezTo>
                <a:cubicBezTo>
                  <a:pt x="2167267" y="91400"/>
                  <a:pt x="2201533" y="94867"/>
                  <a:pt x="2235200" y="101600"/>
                </a:cubicBezTo>
                <a:cubicBezTo>
                  <a:pt x="2327655" y="120091"/>
                  <a:pt x="2284069" y="120677"/>
                  <a:pt x="2387600" y="135467"/>
                </a:cubicBezTo>
                <a:cubicBezTo>
                  <a:pt x="2438199" y="142695"/>
                  <a:pt x="2489200" y="146756"/>
                  <a:pt x="2540000" y="152400"/>
                </a:cubicBezTo>
                <a:cubicBezTo>
                  <a:pt x="2556933" y="163689"/>
                  <a:pt x="2575166" y="173238"/>
                  <a:pt x="2590800" y="186267"/>
                </a:cubicBezTo>
                <a:cubicBezTo>
                  <a:pt x="2609197" y="201598"/>
                  <a:pt x="2621397" y="224210"/>
                  <a:pt x="2641600" y="237067"/>
                </a:cubicBezTo>
                <a:cubicBezTo>
                  <a:pt x="2693791" y="270279"/>
                  <a:pt x="2796700" y="315018"/>
                  <a:pt x="2861733" y="338667"/>
                </a:cubicBezTo>
                <a:cubicBezTo>
                  <a:pt x="2895282" y="350867"/>
                  <a:pt x="2929466" y="361245"/>
                  <a:pt x="2963333" y="372534"/>
                </a:cubicBezTo>
                <a:lnTo>
                  <a:pt x="3014133" y="389467"/>
                </a:lnTo>
                <a:cubicBezTo>
                  <a:pt x="3031066" y="400756"/>
                  <a:pt x="3051904" y="407700"/>
                  <a:pt x="3064933" y="423334"/>
                </a:cubicBezTo>
                <a:cubicBezTo>
                  <a:pt x="3081093" y="442726"/>
                  <a:pt x="3086541" y="469001"/>
                  <a:pt x="3098800" y="491067"/>
                </a:cubicBezTo>
                <a:cubicBezTo>
                  <a:pt x="3114784" y="519838"/>
                  <a:pt x="3134881" y="546296"/>
                  <a:pt x="3149600" y="575734"/>
                </a:cubicBezTo>
                <a:cubicBezTo>
                  <a:pt x="3157582" y="591699"/>
                  <a:pt x="3158551" y="610569"/>
                  <a:pt x="3166533" y="626534"/>
                </a:cubicBezTo>
                <a:cubicBezTo>
                  <a:pt x="3181252" y="655972"/>
                  <a:pt x="3203714" y="681238"/>
                  <a:pt x="3217333" y="711200"/>
                </a:cubicBezTo>
                <a:cubicBezTo>
                  <a:pt x="3232105" y="743699"/>
                  <a:pt x="3239911" y="778933"/>
                  <a:pt x="3251200" y="812800"/>
                </a:cubicBezTo>
                <a:cubicBezTo>
                  <a:pt x="3256844" y="829733"/>
                  <a:pt x="3258232" y="848749"/>
                  <a:pt x="3268133" y="863600"/>
                </a:cubicBezTo>
                <a:cubicBezTo>
                  <a:pt x="3374328" y="1022891"/>
                  <a:pt x="3211598" y="771239"/>
                  <a:pt x="3335867" y="999067"/>
                </a:cubicBezTo>
                <a:cubicBezTo>
                  <a:pt x="3381304" y="1082368"/>
                  <a:pt x="3453517" y="1158610"/>
                  <a:pt x="3505200" y="1236134"/>
                </a:cubicBezTo>
                <a:cubicBezTo>
                  <a:pt x="3554722" y="1310416"/>
                  <a:pt x="3526856" y="1270653"/>
                  <a:pt x="3589867" y="1354667"/>
                </a:cubicBezTo>
                <a:lnTo>
                  <a:pt x="3640667" y="1507067"/>
                </a:lnTo>
                <a:lnTo>
                  <a:pt x="3657600" y="1557867"/>
                </a:lnTo>
                <a:lnTo>
                  <a:pt x="3674533" y="1608667"/>
                </a:lnTo>
                <a:cubicBezTo>
                  <a:pt x="3680178" y="1682045"/>
                  <a:pt x="3682868" y="1755710"/>
                  <a:pt x="3691467" y="1828800"/>
                </a:cubicBezTo>
                <a:cubicBezTo>
                  <a:pt x="3694186" y="1851913"/>
                  <a:pt x="3704861" y="1873532"/>
                  <a:pt x="3708400" y="1896534"/>
                </a:cubicBezTo>
                <a:cubicBezTo>
                  <a:pt x="3716172" y="1947052"/>
                  <a:pt x="3719689" y="1998134"/>
                  <a:pt x="3725333" y="2048934"/>
                </a:cubicBezTo>
                <a:cubicBezTo>
                  <a:pt x="3714044" y="2297289"/>
                  <a:pt x="3722949" y="2547390"/>
                  <a:pt x="3691467" y="2794000"/>
                </a:cubicBezTo>
                <a:cubicBezTo>
                  <a:pt x="3687893" y="2821995"/>
                  <a:pt x="3643689" y="2824844"/>
                  <a:pt x="3623733" y="2844800"/>
                </a:cubicBezTo>
                <a:cubicBezTo>
                  <a:pt x="3603777" y="2864756"/>
                  <a:pt x="3591518" y="2891294"/>
                  <a:pt x="3572933" y="2912534"/>
                </a:cubicBezTo>
                <a:cubicBezTo>
                  <a:pt x="3289725" y="3236202"/>
                  <a:pt x="3659935" y="2808599"/>
                  <a:pt x="3454400" y="3014134"/>
                </a:cubicBezTo>
                <a:cubicBezTo>
                  <a:pt x="3404254" y="3064280"/>
                  <a:pt x="3390658" y="3108507"/>
                  <a:pt x="3335867" y="3149600"/>
                </a:cubicBezTo>
                <a:cubicBezTo>
                  <a:pt x="3309537" y="3169348"/>
                  <a:pt x="3277180" y="3180194"/>
                  <a:pt x="3251200" y="3200400"/>
                </a:cubicBezTo>
                <a:cubicBezTo>
                  <a:pt x="3225996" y="3220003"/>
                  <a:pt x="3207710" y="3247354"/>
                  <a:pt x="3183467" y="3268134"/>
                </a:cubicBezTo>
                <a:cubicBezTo>
                  <a:pt x="3168015" y="3281378"/>
                  <a:pt x="3148301" y="3288972"/>
                  <a:pt x="3132667" y="3302000"/>
                </a:cubicBezTo>
                <a:cubicBezTo>
                  <a:pt x="3050675" y="3370326"/>
                  <a:pt x="3117351" y="3342431"/>
                  <a:pt x="3014133" y="3386667"/>
                </a:cubicBezTo>
                <a:cubicBezTo>
                  <a:pt x="2950075" y="3414120"/>
                  <a:pt x="2925981" y="3405774"/>
                  <a:pt x="2844800" y="3420534"/>
                </a:cubicBezTo>
                <a:cubicBezTo>
                  <a:pt x="2821903" y="3424697"/>
                  <a:pt x="2799645" y="3431823"/>
                  <a:pt x="2777067" y="3437467"/>
                </a:cubicBezTo>
                <a:cubicBezTo>
                  <a:pt x="2579511" y="3431823"/>
                  <a:pt x="2381777" y="3430656"/>
                  <a:pt x="2184400" y="3420534"/>
                </a:cubicBezTo>
                <a:cubicBezTo>
                  <a:pt x="2161158" y="3419342"/>
                  <a:pt x="2139623" y="3407426"/>
                  <a:pt x="2116667" y="3403600"/>
                </a:cubicBezTo>
                <a:cubicBezTo>
                  <a:pt x="1992945" y="3382980"/>
                  <a:pt x="1991522" y="3393717"/>
                  <a:pt x="1879600" y="3369734"/>
                </a:cubicBezTo>
                <a:cubicBezTo>
                  <a:pt x="1834088" y="3359981"/>
                  <a:pt x="1744133" y="3335867"/>
                  <a:pt x="1744133" y="3335867"/>
                </a:cubicBezTo>
                <a:cubicBezTo>
                  <a:pt x="1706458" y="3310750"/>
                  <a:pt x="1688104" y="3292078"/>
                  <a:pt x="1642533" y="3285067"/>
                </a:cubicBezTo>
                <a:cubicBezTo>
                  <a:pt x="1572627" y="3274312"/>
                  <a:pt x="1448297" y="3271653"/>
                  <a:pt x="1371600" y="3251200"/>
                </a:cubicBezTo>
                <a:cubicBezTo>
                  <a:pt x="1319860" y="3237403"/>
                  <a:pt x="1263755" y="3230103"/>
                  <a:pt x="1219200" y="3200400"/>
                </a:cubicBezTo>
                <a:cubicBezTo>
                  <a:pt x="1121464" y="3135244"/>
                  <a:pt x="1217935" y="3193121"/>
                  <a:pt x="1066800" y="3132667"/>
                </a:cubicBezTo>
                <a:cubicBezTo>
                  <a:pt x="1038578" y="3121378"/>
                  <a:pt x="1011622" y="3106172"/>
                  <a:pt x="982133" y="3098800"/>
                </a:cubicBezTo>
                <a:cubicBezTo>
                  <a:pt x="943413" y="3089120"/>
                  <a:pt x="902969" y="3088428"/>
                  <a:pt x="863600" y="3081867"/>
                </a:cubicBezTo>
                <a:cubicBezTo>
                  <a:pt x="835210" y="3077135"/>
                  <a:pt x="807155" y="3070578"/>
                  <a:pt x="778933" y="3064934"/>
                </a:cubicBezTo>
                <a:cubicBezTo>
                  <a:pt x="767644" y="3048001"/>
                  <a:pt x="763963" y="3021692"/>
                  <a:pt x="745067" y="3014134"/>
                </a:cubicBezTo>
                <a:cubicBezTo>
                  <a:pt x="702815" y="2997233"/>
                  <a:pt x="654373" y="3005341"/>
                  <a:pt x="609600" y="2997200"/>
                </a:cubicBezTo>
                <a:cubicBezTo>
                  <a:pt x="592039" y="2994007"/>
                  <a:pt x="576224" y="2984139"/>
                  <a:pt x="558800" y="2980267"/>
                </a:cubicBezTo>
                <a:cubicBezTo>
                  <a:pt x="525284" y="2972819"/>
                  <a:pt x="490867" y="2970067"/>
                  <a:pt x="457200" y="2963334"/>
                </a:cubicBezTo>
                <a:cubicBezTo>
                  <a:pt x="434379" y="2958770"/>
                  <a:pt x="412045" y="2952045"/>
                  <a:pt x="389467" y="2946400"/>
                </a:cubicBezTo>
                <a:cubicBezTo>
                  <a:pt x="354130" y="2922843"/>
                  <a:pt x="300939" y="2888739"/>
                  <a:pt x="270933" y="2861734"/>
                </a:cubicBezTo>
                <a:cubicBezTo>
                  <a:pt x="235333" y="2829694"/>
                  <a:pt x="169333" y="2760134"/>
                  <a:pt x="169333" y="2760134"/>
                </a:cubicBezTo>
                <a:cubicBezTo>
                  <a:pt x="163689" y="2737556"/>
                  <a:pt x="158793" y="2714777"/>
                  <a:pt x="152400" y="2692400"/>
                </a:cubicBezTo>
                <a:cubicBezTo>
                  <a:pt x="147497" y="2675237"/>
                  <a:pt x="139796" y="2658916"/>
                  <a:pt x="135467" y="2641600"/>
                </a:cubicBezTo>
                <a:cubicBezTo>
                  <a:pt x="128486" y="2613678"/>
                  <a:pt x="126440" y="2584608"/>
                  <a:pt x="118533" y="2556934"/>
                </a:cubicBezTo>
                <a:cubicBezTo>
                  <a:pt x="103822" y="2505446"/>
                  <a:pt x="67733" y="2404534"/>
                  <a:pt x="67733" y="2404534"/>
                </a:cubicBezTo>
                <a:cubicBezTo>
                  <a:pt x="62089" y="2336801"/>
                  <a:pt x="61400" y="2268470"/>
                  <a:pt x="50800" y="2201334"/>
                </a:cubicBezTo>
                <a:cubicBezTo>
                  <a:pt x="44391" y="2160744"/>
                  <a:pt x="25543" y="2122980"/>
                  <a:pt x="16933" y="2082800"/>
                </a:cubicBezTo>
                <a:cubicBezTo>
                  <a:pt x="8570" y="2043774"/>
                  <a:pt x="5644" y="2003778"/>
                  <a:pt x="0" y="1964267"/>
                </a:cubicBezTo>
                <a:cubicBezTo>
                  <a:pt x="5644" y="1749778"/>
                  <a:pt x="6727" y="1535120"/>
                  <a:pt x="16933" y="1320800"/>
                </a:cubicBezTo>
                <a:cubicBezTo>
                  <a:pt x="18040" y="1297554"/>
                  <a:pt x="22320" y="1273273"/>
                  <a:pt x="33867" y="1253067"/>
                </a:cubicBezTo>
                <a:cubicBezTo>
                  <a:pt x="45748" y="1232275"/>
                  <a:pt x="67734" y="1219200"/>
                  <a:pt x="84667" y="1202267"/>
                </a:cubicBezTo>
                <a:cubicBezTo>
                  <a:pt x="95956" y="1168400"/>
                  <a:pt x="109874" y="1135300"/>
                  <a:pt x="118533" y="1100667"/>
                </a:cubicBezTo>
                <a:cubicBezTo>
                  <a:pt x="122518" y="1084729"/>
                  <a:pt x="141360" y="1002007"/>
                  <a:pt x="152400" y="982134"/>
                </a:cubicBezTo>
                <a:cubicBezTo>
                  <a:pt x="172167" y="946553"/>
                  <a:pt x="186266" y="903112"/>
                  <a:pt x="220133" y="880534"/>
                </a:cubicBezTo>
                <a:lnTo>
                  <a:pt x="270933" y="846667"/>
                </a:lnTo>
                <a:cubicBezTo>
                  <a:pt x="281506" y="814949"/>
                  <a:pt x="292556" y="766950"/>
                  <a:pt x="321733" y="745067"/>
                </a:cubicBezTo>
                <a:cubicBezTo>
                  <a:pt x="330764" y="738294"/>
                  <a:pt x="344311" y="745067"/>
                  <a:pt x="355600" y="745067"/>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8111012" y="694245"/>
            <a:ext cx="1270000" cy="646331"/>
          </a:xfrm>
          <a:prstGeom prst="rect">
            <a:avLst/>
          </a:prstGeom>
          <a:noFill/>
        </p:spPr>
        <p:txBody>
          <a:bodyPr wrap="square" rtlCol="0">
            <a:spAutoFit/>
          </a:bodyPr>
          <a:lstStyle/>
          <a:p>
            <a:r>
              <a:rPr lang="en-US" dirty="0"/>
              <a:t>w</a:t>
            </a:r>
            <a:r>
              <a:rPr lang="en-US" dirty="0" smtClean="0"/>
              <a:t>eight space</a:t>
            </a:r>
            <a:endParaRPr lang="en-US" dirty="0"/>
          </a:p>
        </p:txBody>
      </p:sp>
      <p:cxnSp>
        <p:nvCxnSpPr>
          <p:cNvPr id="8" name="Straight Arrow Connector 7"/>
          <p:cNvCxnSpPr/>
          <p:nvPr/>
        </p:nvCxnSpPr>
        <p:spPr>
          <a:xfrm>
            <a:off x="7416800" y="3420538"/>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rot="21191978">
            <a:off x="7112000" y="2861745"/>
            <a:ext cx="677333" cy="1507067"/>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21191978">
            <a:off x="7294394" y="3037184"/>
            <a:ext cx="310367"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774266" y="2125133"/>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rot="2427887">
            <a:off x="5227720" y="1569173"/>
            <a:ext cx="1167469" cy="1507067"/>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2427887">
            <a:off x="5541088" y="1743078"/>
            <a:ext cx="534956"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19022407">
            <a:off x="7569200" y="1371648"/>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rot="18614385">
            <a:off x="6048965" y="3439422"/>
            <a:ext cx="677333" cy="489449"/>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rot="18614385">
            <a:off x="7446794" y="988294"/>
            <a:ext cx="310367" cy="1133851"/>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rot="18614385">
            <a:off x="5446765" y="2196209"/>
            <a:ext cx="677333" cy="242608"/>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862269" y="2150498"/>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7133200" y="3437409"/>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624260" y="3268082"/>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776660" y="1625584"/>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829368" y="1777984"/>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981768" y="2607704"/>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998704" y="2269047"/>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5676980" y="2421447"/>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676983" y="2150522"/>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829383" y="3606763"/>
            <a:ext cx="63499" cy="53975"/>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529666" y="4354752"/>
            <a:ext cx="4749798" cy="369332"/>
          </a:xfrm>
          <a:prstGeom prst="rect">
            <a:avLst/>
          </a:prstGeom>
          <a:noFill/>
        </p:spPr>
        <p:txBody>
          <a:bodyPr wrap="square" rtlCol="0">
            <a:spAutoFit/>
          </a:bodyPr>
          <a:lstStyle/>
          <a:p>
            <a:r>
              <a:rPr lang="en-US" dirty="0" smtClean="0"/>
              <a:t>Save the weights after every 10,000 steps.</a:t>
            </a:r>
            <a:endParaRPr lang="en-US" dirty="0"/>
          </a:p>
        </p:txBody>
      </p:sp>
    </p:spTree>
    <p:extLst>
      <p:ext uri="{BB962C8B-B14F-4D97-AF65-F5344CB8AC3E}">
        <p14:creationId xmlns:p14="http://schemas.microsoft.com/office/powerpoint/2010/main" val="41460013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dirty="0" smtClean="0">
                <a:latin typeface="Arial" charset="0"/>
              </a:rPr>
              <a:t>The wonderful property of Markov Chain Monte Carlo</a:t>
            </a:r>
            <a:endParaRPr lang="en-US" sz="2800" dirty="0">
              <a:latin typeface="Arial" charset="0"/>
            </a:endParaRPr>
          </a:p>
        </p:txBody>
      </p:sp>
      <p:sp>
        <p:nvSpPr>
          <p:cNvPr id="16387" name="Rectangle 3"/>
          <p:cNvSpPr>
            <a:spLocks noGrp="1" noChangeArrowheads="1"/>
          </p:cNvSpPr>
          <p:nvPr>
            <p:ph sz="half" idx="1"/>
          </p:nvPr>
        </p:nvSpPr>
        <p:spPr>
          <a:xfrm>
            <a:off x="237067" y="1200151"/>
            <a:ext cx="4758266" cy="3693582"/>
          </a:xfrm>
        </p:spPr>
        <p:txBody>
          <a:bodyPr>
            <a:normAutofit/>
          </a:bodyPr>
          <a:lstStyle/>
          <a:p>
            <a:pPr eaLnBrk="1" hangingPunct="1">
              <a:lnSpc>
                <a:spcPct val="80000"/>
              </a:lnSpc>
            </a:pPr>
            <a:r>
              <a:rPr lang="en-US" dirty="0" smtClean="0">
                <a:solidFill>
                  <a:srgbClr val="3333CC"/>
                </a:solidFill>
                <a:latin typeface="Arial" charset="0"/>
              </a:rPr>
              <a:t>Amazing </a:t>
            </a:r>
            <a:r>
              <a:rPr lang="en-US" dirty="0">
                <a:solidFill>
                  <a:srgbClr val="3333CC"/>
                </a:solidFill>
                <a:latin typeface="Arial" charset="0"/>
              </a:rPr>
              <a:t>fact:</a:t>
            </a:r>
            <a:r>
              <a:rPr lang="en-US" dirty="0">
                <a:latin typeface="Arial" charset="0"/>
              </a:rPr>
              <a:t> </a:t>
            </a:r>
            <a:r>
              <a:rPr lang="en-US" dirty="0" smtClean="0">
                <a:latin typeface="Arial" charset="0"/>
              </a:rPr>
              <a:t>If we use </a:t>
            </a:r>
            <a:r>
              <a:rPr lang="en-US" dirty="0">
                <a:latin typeface="Arial" charset="0"/>
              </a:rPr>
              <a:t>just the right amount of noise, and if we let the weight vector wander around for long enough before we take a sample, we will get </a:t>
            </a:r>
            <a:r>
              <a:rPr lang="en-US" dirty="0" smtClean="0">
                <a:latin typeface="Arial" charset="0"/>
              </a:rPr>
              <a:t>an unbiased </a:t>
            </a:r>
            <a:r>
              <a:rPr lang="en-US" dirty="0">
                <a:latin typeface="Arial" charset="0"/>
              </a:rPr>
              <a:t>sample from the true posterior over weight vectors.</a:t>
            </a:r>
          </a:p>
          <a:p>
            <a:pPr lvl="1" eaLnBrk="1" hangingPunct="1">
              <a:lnSpc>
                <a:spcPct val="80000"/>
              </a:lnSpc>
            </a:pPr>
            <a:r>
              <a:rPr lang="en-US" dirty="0">
                <a:latin typeface="Arial" charset="0"/>
              </a:rPr>
              <a:t>This is called a </a:t>
            </a:r>
            <a:r>
              <a:rPr lang="ja-JP" altLang="en-US" dirty="0">
                <a:latin typeface="Arial" charset="0"/>
              </a:rPr>
              <a:t>“</a:t>
            </a:r>
            <a:r>
              <a:rPr lang="en-US" dirty="0">
                <a:solidFill>
                  <a:srgbClr val="3333CC"/>
                </a:solidFill>
                <a:latin typeface="Arial" charset="0"/>
              </a:rPr>
              <a:t>M</a:t>
            </a:r>
            <a:r>
              <a:rPr lang="en-US" dirty="0">
                <a:latin typeface="Arial" charset="0"/>
              </a:rPr>
              <a:t>arkov </a:t>
            </a:r>
            <a:r>
              <a:rPr lang="en-US" dirty="0">
                <a:solidFill>
                  <a:srgbClr val="3333CC"/>
                </a:solidFill>
                <a:latin typeface="Arial" charset="0"/>
              </a:rPr>
              <a:t>C</a:t>
            </a:r>
            <a:r>
              <a:rPr lang="en-US" dirty="0">
                <a:latin typeface="Arial" charset="0"/>
              </a:rPr>
              <a:t>hain </a:t>
            </a:r>
            <a:r>
              <a:rPr lang="en-US" dirty="0">
                <a:solidFill>
                  <a:srgbClr val="3333CC"/>
                </a:solidFill>
                <a:latin typeface="Arial" charset="0"/>
              </a:rPr>
              <a:t>M</a:t>
            </a:r>
            <a:r>
              <a:rPr lang="en-US" dirty="0">
                <a:latin typeface="Arial" charset="0"/>
              </a:rPr>
              <a:t>onte </a:t>
            </a:r>
            <a:r>
              <a:rPr lang="en-US" dirty="0">
                <a:solidFill>
                  <a:srgbClr val="3333CC"/>
                </a:solidFill>
                <a:latin typeface="Arial" charset="0"/>
              </a:rPr>
              <a:t>C</a:t>
            </a:r>
            <a:r>
              <a:rPr lang="en-US" dirty="0">
                <a:latin typeface="Arial" charset="0"/>
              </a:rPr>
              <a:t>arlo</a:t>
            </a:r>
            <a:r>
              <a:rPr lang="ja-JP" altLang="en-US" dirty="0">
                <a:latin typeface="Arial" charset="0"/>
              </a:rPr>
              <a:t>”</a:t>
            </a:r>
            <a:r>
              <a:rPr lang="en-US" dirty="0">
                <a:latin typeface="Arial" charset="0"/>
              </a:rPr>
              <a:t> </a:t>
            </a:r>
            <a:r>
              <a:rPr lang="en-US" dirty="0" smtClean="0">
                <a:latin typeface="Arial" charset="0"/>
              </a:rPr>
              <a:t>method.</a:t>
            </a:r>
          </a:p>
          <a:p>
            <a:pPr lvl="1" eaLnBrk="1" hangingPunct="1">
              <a:lnSpc>
                <a:spcPct val="80000"/>
              </a:lnSpc>
            </a:pPr>
            <a:r>
              <a:rPr lang="en-US" dirty="0" smtClean="0">
                <a:latin typeface="Arial" charset="0"/>
              </a:rPr>
              <a:t>MCMC </a:t>
            </a:r>
            <a:r>
              <a:rPr lang="en-US" dirty="0">
                <a:latin typeface="Arial" charset="0"/>
              </a:rPr>
              <a:t>makes it feasible to use full Bayesian learning with </a:t>
            </a:r>
            <a:r>
              <a:rPr lang="en-US" dirty="0" smtClean="0">
                <a:latin typeface="Arial" charset="0"/>
              </a:rPr>
              <a:t>thousands </a:t>
            </a:r>
            <a:r>
              <a:rPr lang="en-US" dirty="0">
                <a:latin typeface="Arial" charset="0"/>
              </a:rPr>
              <a:t>of parameters</a:t>
            </a:r>
            <a:r>
              <a:rPr lang="en-US" dirty="0" smtClean="0">
                <a:latin typeface="Arial" charset="0"/>
              </a:rPr>
              <a:t>.</a:t>
            </a:r>
            <a:r>
              <a:rPr lang="en-US" dirty="0">
                <a:solidFill>
                  <a:schemeClr val="tx1"/>
                </a:solidFill>
                <a:latin typeface="Arial" charset="0"/>
              </a:rPr>
              <a:t> </a:t>
            </a:r>
          </a:p>
          <a:p>
            <a:pPr lvl="1">
              <a:lnSpc>
                <a:spcPct val="80000"/>
              </a:lnSpc>
            </a:pPr>
            <a:endParaRPr lang="en-US" sz="2000" dirty="0">
              <a:latin typeface="Arial" charset="0"/>
            </a:endParaRPr>
          </a:p>
          <a:p>
            <a:pPr eaLnBrk="1" hangingPunct="1">
              <a:lnSpc>
                <a:spcPct val="80000"/>
              </a:lnSpc>
            </a:pPr>
            <a:endParaRPr lang="en-US" sz="2000" dirty="0">
              <a:latin typeface="Arial" charset="0"/>
            </a:endParaRPr>
          </a:p>
        </p:txBody>
      </p:sp>
      <p:sp>
        <p:nvSpPr>
          <p:cNvPr id="2" name="Content Placeholder 1"/>
          <p:cNvSpPr>
            <a:spLocks noGrp="1"/>
          </p:cNvSpPr>
          <p:nvPr>
            <p:ph sz="half" idx="2"/>
          </p:nvPr>
        </p:nvSpPr>
        <p:spPr>
          <a:xfrm>
            <a:off x="5122323" y="1200151"/>
            <a:ext cx="3784601" cy="3394472"/>
          </a:xfrm>
        </p:spPr>
        <p:txBody>
          <a:bodyPr>
            <a:normAutofit/>
          </a:bodyPr>
          <a:lstStyle/>
          <a:p>
            <a:r>
              <a:rPr lang="en-US" dirty="0" smtClean="0">
                <a:solidFill>
                  <a:schemeClr val="tx1"/>
                </a:solidFill>
                <a:latin typeface="Arial" charset="0"/>
              </a:rPr>
              <a:t>There </a:t>
            </a:r>
            <a:r>
              <a:rPr lang="en-US" dirty="0">
                <a:solidFill>
                  <a:schemeClr val="tx1"/>
                </a:solidFill>
                <a:latin typeface="Arial" charset="0"/>
              </a:rPr>
              <a:t>are related MCMC methods that are more complicated but more </a:t>
            </a:r>
            <a:r>
              <a:rPr lang="en-US" dirty="0" smtClean="0">
                <a:solidFill>
                  <a:schemeClr val="tx1"/>
                </a:solidFill>
                <a:latin typeface="Arial" charset="0"/>
              </a:rPr>
              <a:t>efficient</a:t>
            </a:r>
            <a:r>
              <a:rPr lang="en-US" dirty="0" smtClean="0">
                <a:latin typeface="Arial" charset="0"/>
              </a:rPr>
              <a:t>:</a:t>
            </a:r>
          </a:p>
          <a:p>
            <a:pPr lvl="1"/>
            <a:r>
              <a:rPr lang="en-US" dirty="0">
                <a:latin typeface="Arial" charset="0"/>
              </a:rPr>
              <a:t>W</a:t>
            </a:r>
            <a:r>
              <a:rPr lang="en-US" dirty="0" smtClean="0">
                <a:latin typeface="Arial" charset="0"/>
              </a:rPr>
              <a:t>e don’t </a:t>
            </a:r>
            <a:r>
              <a:rPr lang="en-US" dirty="0">
                <a:latin typeface="Arial" charset="0"/>
              </a:rPr>
              <a:t>need to let the weights wander around for so long before we get samples from the </a:t>
            </a:r>
            <a:r>
              <a:rPr lang="en-US" dirty="0" smtClean="0">
                <a:latin typeface="Arial" charset="0"/>
              </a:rPr>
              <a:t>posterior. </a:t>
            </a:r>
            <a:endParaRPr lang="en-US" dirty="0">
              <a:latin typeface="Arial" charset="0"/>
            </a:endParaRPr>
          </a:p>
          <a:p>
            <a:endParaRPr lang="en-US" dirty="0"/>
          </a:p>
          <a:p>
            <a:pPr lvl="1"/>
            <a:endParaRPr lang="en-US" dirty="0"/>
          </a:p>
        </p:txBody>
      </p:sp>
    </p:spTree>
    <p:extLst>
      <p:ext uri="{BB962C8B-B14F-4D97-AF65-F5344CB8AC3E}">
        <p14:creationId xmlns:p14="http://schemas.microsoft.com/office/powerpoint/2010/main" val="40013851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Bayesian learning with mini-batches</a:t>
            </a:r>
            <a:endParaRPr lang="en-US" dirty="0"/>
          </a:p>
        </p:txBody>
      </p:sp>
      <p:sp>
        <p:nvSpPr>
          <p:cNvPr id="3" name="Content Placeholder 2"/>
          <p:cNvSpPr>
            <a:spLocks noGrp="1"/>
          </p:cNvSpPr>
          <p:nvPr>
            <p:ph sz="half" idx="1"/>
          </p:nvPr>
        </p:nvSpPr>
        <p:spPr/>
        <p:txBody>
          <a:bodyPr>
            <a:normAutofit/>
          </a:bodyPr>
          <a:lstStyle/>
          <a:p>
            <a:r>
              <a:rPr lang="en-US" dirty="0" smtClean="0"/>
              <a:t>If we compute the gradient of the cost function on a random mini-batch we will get an unbiased estimate with sampling noise.</a:t>
            </a:r>
          </a:p>
          <a:p>
            <a:pPr lvl="1"/>
            <a:r>
              <a:rPr lang="en-US" dirty="0" smtClean="0"/>
              <a:t>Maybe we can use the sampling noise to provide the noise that an MCMC method needs!</a:t>
            </a:r>
            <a:endParaRPr lang="en-US" dirty="0"/>
          </a:p>
        </p:txBody>
      </p:sp>
      <p:sp>
        <p:nvSpPr>
          <p:cNvPr id="4" name="Content Placeholder 3"/>
          <p:cNvSpPr>
            <a:spLocks noGrp="1"/>
          </p:cNvSpPr>
          <p:nvPr>
            <p:ph sz="half" idx="2"/>
          </p:nvPr>
        </p:nvSpPr>
        <p:spPr/>
        <p:txBody>
          <a:bodyPr>
            <a:normAutofit/>
          </a:bodyPr>
          <a:lstStyle/>
          <a:p>
            <a:r>
              <a:rPr lang="en-US" dirty="0" err="1" smtClean="0"/>
              <a:t>Ahn</a:t>
            </a:r>
            <a:r>
              <a:rPr lang="en-US" dirty="0" smtClean="0"/>
              <a:t>, </a:t>
            </a:r>
            <a:r>
              <a:rPr lang="en-US" dirty="0" err="1" smtClean="0"/>
              <a:t>Korattikara</a:t>
            </a:r>
            <a:r>
              <a:rPr lang="en-US" dirty="0" smtClean="0"/>
              <a:t> &amp;Welling (ICML 2012) showed how to do this fairly efficiently.</a:t>
            </a:r>
          </a:p>
          <a:p>
            <a:pPr lvl="1"/>
            <a:r>
              <a:rPr lang="en-US" dirty="0" smtClean="0"/>
              <a:t>So full Bayesian learning is now possible with lots of parameters.</a:t>
            </a:r>
            <a:endParaRPr lang="en-US" dirty="0"/>
          </a:p>
        </p:txBody>
      </p:sp>
    </p:spTree>
    <p:extLst>
      <p:ext uri="{BB962C8B-B14F-4D97-AF65-F5344CB8AC3E}">
        <p14:creationId xmlns:p14="http://schemas.microsoft.com/office/powerpoint/2010/main" val="3592522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02" y="228600"/>
            <a:ext cx="8153400" cy="2159000"/>
          </a:xfrm>
        </p:spPr>
        <p:txBody>
          <a:bodyPr>
            <a:normAutofit fontScale="90000"/>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10e</a:t>
            </a:r>
            <a:br>
              <a:rPr lang="en-US" dirty="0" smtClean="0"/>
            </a:br>
            <a:r>
              <a:rPr lang="en-US" dirty="0" smtClean="0"/>
              <a:t>Dropout: an efficient way to combine neural nets </a:t>
            </a:r>
            <a:endParaRPr lang="en-US" dirty="0"/>
          </a:p>
        </p:txBody>
      </p:sp>
    </p:spTree>
    <p:extLst>
      <p:ext uri="{BB962C8B-B14F-4D97-AF65-F5344CB8AC3E}">
        <p14:creationId xmlns:p14="http://schemas.microsoft.com/office/powerpoint/2010/main" val="407032740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average models</a:t>
            </a:r>
            <a:endParaRPr lang="en-US" dirty="0"/>
          </a:p>
        </p:txBody>
      </p:sp>
      <p:sp>
        <p:nvSpPr>
          <p:cNvPr id="3" name="Content Placeholder 2"/>
          <p:cNvSpPr>
            <a:spLocks noGrp="1"/>
          </p:cNvSpPr>
          <p:nvPr>
            <p:ph sz="half" idx="1"/>
          </p:nvPr>
        </p:nvSpPr>
        <p:spPr/>
        <p:txBody>
          <a:bodyPr/>
          <a:lstStyle/>
          <a:p>
            <a:r>
              <a:rPr lang="en-US" dirty="0" smtClean="0">
                <a:solidFill>
                  <a:srgbClr val="000090"/>
                </a:solidFill>
              </a:rPr>
              <a:t>MIXTURE: </a:t>
            </a:r>
            <a:r>
              <a:rPr lang="en-US" dirty="0" smtClean="0">
                <a:solidFill>
                  <a:srgbClr val="009900"/>
                </a:solidFill>
              </a:rPr>
              <a:t>We can combine models by averaging their output probabilities:</a:t>
            </a:r>
          </a:p>
          <a:p>
            <a:endParaRPr lang="en-US" dirty="0"/>
          </a:p>
          <a:p>
            <a:endParaRPr lang="en-US" dirty="0" smtClean="0"/>
          </a:p>
          <a:p>
            <a:endParaRPr lang="en-US" dirty="0"/>
          </a:p>
          <a:p>
            <a:endParaRPr lang="en-US" dirty="0"/>
          </a:p>
        </p:txBody>
      </p:sp>
      <p:sp>
        <p:nvSpPr>
          <p:cNvPr id="7" name="Content Placeholder 6"/>
          <p:cNvSpPr>
            <a:spLocks noGrp="1"/>
          </p:cNvSpPr>
          <p:nvPr>
            <p:ph sz="half" idx="2"/>
          </p:nvPr>
        </p:nvSpPr>
        <p:spPr/>
        <p:txBody>
          <a:bodyPr/>
          <a:lstStyle/>
          <a:p>
            <a:r>
              <a:rPr lang="en-US" dirty="0" smtClean="0">
                <a:solidFill>
                  <a:srgbClr val="000090"/>
                </a:solidFill>
              </a:rPr>
              <a:t>PRODUCT: </a:t>
            </a:r>
            <a:r>
              <a:rPr lang="en-US" dirty="0" smtClean="0">
                <a:solidFill>
                  <a:srgbClr val="009900"/>
                </a:solidFill>
              </a:rPr>
              <a:t>We </a:t>
            </a:r>
            <a:r>
              <a:rPr lang="en-US" dirty="0">
                <a:solidFill>
                  <a:srgbClr val="009900"/>
                </a:solidFill>
              </a:rPr>
              <a:t>can combine models by taking the geometric means of their output probabilities:</a:t>
            </a:r>
          </a:p>
          <a:p>
            <a:pPr marL="0" indent="0">
              <a:buNone/>
            </a:pPr>
            <a:endParaRPr lang="en-US" dirty="0"/>
          </a:p>
        </p:txBody>
      </p:sp>
      <p:sp>
        <p:nvSpPr>
          <p:cNvPr id="4" name="TextBox 3"/>
          <p:cNvSpPr txBox="1"/>
          <p:nvPr/>
        </p:nvSpPr>
        <p:spPr>
          <a:xfrm>
            <a:off x="869831" y="2671154"/>
            <a:ext cx="2618436" cy="369332"/>
          </a:xfrm>
          <a:prstGeom prst="rect">
            <a:avLst/>
          </a:prstGeom>
          <a:noFill/>
        </p:spPr>
        <p:txBody>
          <a:bodyPr wrap="square" rtlCol="0">
            <a:spAutoFit/>
          </a:bodyPr>
          <a:lstStyle/>
          <a:p>
            <a:r>
              <a:rPr lang="en-US" dirty="0" smtClean="0"/>
              <a:t>Model A:    .3   .2   .5</a:t>
            </a:r>
            <a:endParaRPr lang="en-US" dirty="0"/>
          </a:p>
        </p:txBody>
      </p:sp>
      <p:sp>
        <p:nvSpPr>
          <p:cNvPr id="5" name="TextBox 4"/>
          <p:cNvSpPr txBox="1"/>
          <p:nvPr/>
        </p:nvSpPr>
        <p:spPr>
          <a:xfrm>
            <a:off x="869831" y="2995190"/>
            <a:ext cx="2499902" cy="369332"/>
          </a:xfrm>
          <a:prstGeom prst="rect">
            <a:avLst/>
          </a:prstGeom>
          <a:noFill/>
        </p:spPr>
        <p:txBody>
          <a:bodyPr wrap="square" rtlCol="0">
            <a:spAutoFit/>
          </a:bodyPr>
          <a:lstStyle/>
          <a:p>
            <a:r>
              <a:rPr lang="en-US" dirty="0" smtClean="0"/>
              <a:t>Model B:    .1   .8   .1</a:t>
            </a:r>
            <a:endParaRPr lang="en-US" dirty="0"/>
          </a:p>
        </p:txBody>
      </p:sp>
      <p:sp>
        <p:nvSpPr>
          <p:cNvPr id="6" name="TextBox 5"/>
          <p:cNvSpPr txBox="1"/>
          <p:nvPr/>
        </p:nvSpPr>
        <p:spPr>
          <a:xfrm>
            <a:off x="869831" y="3346229"/>
            <a:ext cx="2974036" cy="369332"/>
          </a:xfrm>
          <a:prstGeom prst="rect">
            <a:avLst/>
          </a:prstGeom>
          <a:noFill/>
        </p:spPr>
        <p:txBody>
          <a:bodyPr wrap="square" rtlCol="0">
            <a:spAutoFit/>
          </a:bodyPr>
          <a:lstStyle/>
          <a:p>
            <a:r>
              <a:rPr lang="en-US" dirty="0" smtClean="0"/>
              <a:t>Combined  .</a:t>
            </a:r>
            <a:r>
              <a:rPr lang="en-US" dirty="0"/>
              <a:t>2</a:t>
            </a:r>
            <a:r>
              <a:rPr lang="en-US" dirty="0" smtClean="0"/>
              <a:t>   .5   .3</a:t>
            </a:r>
            <a:endParaRPr lang="en-US" dirty="0"/>
          </a:p>
        </p:txBody>
      </p:sp>
      <p:cxnSp>
        <p:nvCxnSpPr>
          <p:cNvPr id="8" name="Straight Connector 7"/>
          <p:cNvCxnSpPr/>
          <p:nvPr/>
        </p:nvCxnSpPr>
        <p:spPr>
          <a:xfrm>
            <a:off x="932392" y="3377140"/>
            <a:ext cx="216217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69503" y="2628907"/>
            <a:ext cx="2807697" cy="369332"/>
          </a:xfrm>
          <a:prstGeom prst="rect">
            <a:avLst/>
          </a:prstGeom>
          <a:noFill/>
        </p:spPr>
        <p:txBody>
          <a:bodyPr wrap="square" rtlCol="0">
            <a:spAutoFit/>
          </a:bodyPr>
          <a:lstStyle/>
          <a:p>
            <a:r>
              <a:rPr lang="en-US" dirty="0" smtClean="0"/>
              <a:t>Model A:    .3     .2     .5</a:t>
            </a:r>
            <a:endParaRPr lang="en-US" dirty="0"/>
          </a:p>
        </p:txBody>
      </p:sp>
      <p:sp>
        <p:nvSpPr>
          <p:cNvPr id="13" name="TextBox 12"/>
          <p:cNvSpPr txBox="1"/>
          <p:nvPr/>
        </p:nvSpPr>
        <p:spPr>
          <a:xfrm>
            <a:off x="5269503" y="2952943"/>
            <a:ext cx="2807697" cy="369332"/>
          </a:xfrm>
          <a:prstGeom prst="rect">
            <a:avLst/>
          </a:prstGeom>
          <a:noFill/>
        </p:spPr>
        <p:txBody>
          <a:bodyPr wrap="square" rtlCol="0">
            <a:spAutoFit/>
          </a:bodyPr>
          <a:lstStyle/>
          <a:p>
            <a:r>
              <a:rPr lang="en-US" dirty="0" smtClean="0"/>
              <a:t>Model B:    .1     .8     .1</a:t>
            </a:r>
            <a:endParaRPr lang="en-US" dirty="0"/>
          </a:p>
        </p:txBody>
      </p:sp>
      <p:sp>
        <p:nvSpPr>
          <p:cNvPr id="14" name="TextBox 13"/>
          <p:cNvSpPr txBox="1"/>
          <p:nvPr/>
        </p:nvSpPr>
        <p:spPr>
          <a:xfrm>
            <a:off x="5117108" y="3435790"/>
            <a:ext cx="3789825" cy="369332"/>
          </a:xfrm>
          <a:prstGeom prst="rect">
            <a:avLst/>
          </a:prstGeom>
          <a:noFill/>
        </p:spPr>
        <p:txBody>
          <a:bodyPr wrap="square" rtlCol="0">
            <a:spAutoFit/>
          </a:bodyPr>
          <a:lstStyle/>
          <a:p>
            <a:r>
              <a:rPr lang="en-US" dirty="0" smtClean="0"/>
              <a:t>Combined   .03   .16   .05   /sum</a:t>
            </a:r>
            <a:endParaRPr lang="en-US" dirty="0"/>
          </a:p>
        </p:txBody>
      </p:sp>
      <p:cxnSp>
        <p:nvCxnSpPr>
          <p:cNvPr id="15" name="Straight Connector 14"/>
          <p:cNvCxnSpPr/>
          <p:nvPr/>
        </p:nvCxnSpPr>
        <p:spPr>
          <a:xfrm flipV="1">
            <a:off x="6267609" y="3364522"/>
            <a:ext cx="1568291"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6375621" y="3445531"/>
            <a:ext cx="108012" cy="2700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6483633" y="3445531"/>
            <a:ext cx="2770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6303613" y="3607549"/>
            <a:ext cx="72008" cy="10801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6915869" y="3453997"/>
            <a:ext cx="108012" cy="2700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023881" y="3453997"/>
            <a:ext cx="227842"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6843861" y="3616015"/>
            <a:ext cx="72008" cy="10801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7428579" y="3458230"/>
            <a:ext cx="108012" cy="2700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536591" y="3458230"/>
            <a:ext cx="23585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7356571" y="3620248"/>
            <a:ext cx="72008" cy="10801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987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Dropout: An efficient way to average many large neural nets </a:t>
            </a:r>
            <a:r>
              <a:rPr lang="en-US" sz="2400" dirty="0" smtClean="0"/>
              <a:t>(http://</a:t>
            </a:r>
            <a:r>
              <a:rPr lang="en-US" sz="2400" dirty="0" err="1" smtClean="0"/>
              <a:t>arxiv.org</a:t>
            </a:r>
            <a:r>
              <a:rPr lang="en-US" sz="2400" dirty="0" smtClean="0"/>
              <a:t>/abs/1207.0580)</a:t>
            </a:r>
            <a:endParaRPr lang="en-US" sz="2400" dirty="0"/>
          </a:p>
        </p:txBody>
      </p:sp>
      <p:sp>
        <p:nvSpPr>
          <p:cNvPr id="3" name="Content Placeholder 2"/>
          <p:cNvSpPr>
            <a:spLocks noGrp="1"/>
          </p:cNvSpPr>
          <p:nvPr>
            <p:ph idx="1"/>
          </p:nvPr>
        </p:nvSpPr>
        <p:spPr>
          <a:xfrm>
            <a:off x="431540" y="1167595"/>
            <a:ext cx="4834880" cy="3394472"/>
          </a:xfrm>
        </p:spPr>
        <p:txBody>
          <a:bodyPr/>
          <a:lstStyle/>
          <a:p>
            <a:r>
              <a:rPr lang="en-US" dirty="0" smtClean="0"/>
              <a:t>Consider a neural net with one hidden layer.</a:t>
            </a:r>
          </a:p>
          <a:p>
            <a:r>
              <a:rPr lang="en-US" dirty="0" smtClean="0"/>
              <a:t>Each time we present a training example, we randomly omit each hidden unit with probability 0.5.</a:t>
            </a:r>
          </a:p>
          <a:p>
            <a:r>
              <a:rPr lang="en-US" dirty="0" smtClean="0"/>
              <a:t>So we are randomly sampling from 2^H different architectures.</a:t>
            </a:r>
          </a:p>
          <a:p>
            <a:pPr lvl="1"/>
            <a:r>
              <a:rPr lang="en-US" dirty="0" smtClean="0"/>
              <a:t>All architectures share weights.</a:t>
            </a:r>
          </a:p>
          <a:p>
            <a:endParaRPr lang="en-US" dirty="0" smtClean="0"/>
          </a:p>
          <a:p>
            <a:endParaRPr lang="en-US" dirty="0"/>
          </a:p>
        </p:txBody>
      </p:sp>
      <p:sp>
        <p:nvSpPr>
          <p:cNvPr id="7" name="Rectangle 6"/>
          <p:cNvSpPr/>
          <p:nvPr/>
        </p:nvSpPr>
        <p:spPr>
          <a:xfrm>
            <a:off x="6552220" y="3461053"/>
            <a:ext cx="1440160" cy="837093"/>
          </a:xfrm>
          <a:prstGeom prst="rect">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652120" y="2407936"/>
            <a:ext cx="3240360" cy="405045"/>
          </a:xfrm>
          <a:prstGeom prst="rect">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164560" y="1327816"/>
            <a:ext cx="2187860" cy="405045"/>
          </a:xfrm>
          <a:prstGeom prst="rect">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7" idx="0"/>
            <a:endCxn id="9" idx="2"/>
          </p:cNvCxnSpPr>
          <p:nvPr/>
        </p:nvCxnSpPr>
        <p:spPr>
          <a:xfrm flipV="1">
            <a:off x="7272300" y="2812981"/>
            <a:ext cx="0" cy="64807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0"/>
            <a:endCxn id="10" idx="2"/>
          </p:cNvCxnSpPr>
          <p:nvPr/>
        </p:nvCxnSpPr>
        <p:spPr>
          <a:xfrm flipH="1" flipV="1">
            <a:off x="7258490" y="1732861"/>
            <a:ext cx="13810" cy="675075"/>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5832140"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192180"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52220"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912260"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308304"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668344"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028384"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388424" y="2488945"/>
            <a:ext cx="288032" cy="216024"/>
          </a:xfrm>
          <a:prstGeom prst="ellipse">
            <a:avLst/>
          </a:prstGeom>
          <a:solidFill>
            <a:srgbClr val="EEECE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8100392" y="2509660"/>
            <a:ext cx="180020" cy="162018"/>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8064388" y="2509660"/>
            <a:ext cx="207640" cy="168306"/>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7740352" y="2515948"/>
            <a:ext cx="180020" cy="162018"/>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7704348" y="2515948"/>
            <a:ext cx="207640" cy="168306"/>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264188" y="2515948"/>
            <a:ext cx="180020" cy="162018"/>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6228184" y="2515948"/>
            <a:ext cx="207640" cy="168306"/>
          </a:xfrm>
          <a:prstGeom prst="line">
            <a:avLst/>
          </a:prstGeom>
          <a:ln w="28575"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131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 as a form of model averaging</a:t>
            </a:r>
            <a:endParaRPr lang="en-US" dirty="0"/>
          </a:p>
        </p:txBody>
      </p:sp>
      <p:sp>
        <p:nvSpPr>
          <p:cNvPr id="3" name="Content Placeholder 2"/>
          <p:cNvSpPr>
            <a:spLocks noGrp="1"/>
          </p:cNvSpPr>
          <p:nvPr>
            <p:ph idx="1"/>
          </p:nvPr>
        </p:nvSpPr>
        <p:spPr/>
        <p:txBody>
          <a:bodyPr/>
          <a:lstStyle/>
          <a:p>
            <a:r>
              <a:rPr lang="en-US" dirty="0" smtClean="0"/>
              <a:t>We sample from 2^H models. So only a few of the models ever get trained, and they only get one training example.</a:t>
            </a:r>
          </a:p>
          <a:p>
            <a:pPr lvl="1"/>
            <a:r>
              <a:rPr lang="en-US" dirty="0" smtClean="0"/>
              <a:t>This is as extreme as bagging</a:t>
            </a:r>
            <a:r>
              <a:rPr lang="en-US" dirty="0"/>
              <a:t> </a:t>
            </a:r>
            <a:r>
              <a:rPr lang="en-US" dirty="0" smtClean="0"/>
              <a:t>can get.</a:t>
            </a:r>
          </a:p>
          <a:p>
            <a:r>
              <a:rPr lang="en-US" dirty="0" smtClean="0"/>
              <a:t>The sharing of the weights means that every model is very strongly regularized.</a:t>
            </a:r>
          </a:p>
          <a:p>
            <a:pPr lvl="1"/>
            <a:r>
              <a:rPr lang="en-US" dirty="0" smtClean="0"/>
              <a:t>It</a:t>
            </a:r>
            <a:r>
              <a:rPr lang="fr-FR" dirty="0" smtClean="0"/>
              <a:t>’</a:t>
            </a:r>
            <a:r>
              <a:rPr lang="en-US" dirty="0" smtClean="0"/>
              <a:t>s a much better </a:t>
            </a:r>
            <a:r>
              <a:rPr lang="en-US" dirty="0" err="1" smtClean="0"/>
              <a:t>regularizer</a:t>
            </a:r>
            <a:r>
              <a:rPr lang="en-US" dirty="0" smtClean="0"/>
              <a:t> than L2 or L1 penalties that pull the weights towards zero.</a:t>
            </a:r>
            <a:endParaRPr lang="en-US" dirty="0"/>
          </a:p>
        </p:txBody>
      </p:sp>
    </p:spTree>
    <p:extLst>
      <p:ext uri="{BB962C8B-B14F-4D97-AF65-F5344CB8AC3E}">
        <p14:creationId xmlns:p14="http://schemas.microsoft.com/office/powerpoint/2010/main" val="2655073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do we do at test time?</a:t>
            </a:r>
            <a:endParaRPr lang="en-US" dirty="0"/>
          </a:p>
        </p:txBody>
      </p:sp>
      <p:sp>
        <p:nvSpPr>
          <p:cNvPr id="3" name="Content Placeholder 2"/>
          <p:cNvSpPr>
            <a:spLocks noGrp="1"/>
          </p:cNvSpPr>
          <p:nvPr>
            <p:ph idx="1"/>
          </p:nvPr>
        </p:nvSpPr>
        <p:spPr/>
        <p:txBody>
          <a:bodyPr/>
          <a:lstStyle/>
          <a:p>
            <a:r>
              <a:rPr lang="en-US" dirty="0" smtClean="0"/>
              <a:t>We could sample many different architectures and take the geometric mean of their output distributions.</a:t>
            </a:r>
          </a:p>
          <a:p>
            <a:r>
              <a:rPr lang="en-US" dirty="0" smtClean="0"/>
              <a:t>It better to use all of the hidden units, but to halve their outgoing weights.</a:t>
            </a:r>
          </a:p>
          <a:p>
            <a:pPr lvl="1"/>
            <a:r>
              <a:rPr lang="en-US" dirty="0" smtClean="0"/>
              <a:t>This exactly computes the geometric mean of the predictions of all 2^H models.</a:t>
            </a:r>
            <a:endParaRPr lang="en-US" dirty="0"/>
          </a:p>
        </p:txBody>
      </p:sp>
    </p:spTree>
    <p:extLst>
      <p:ext uri="{BB962C8B-B14F-4D97-AF65-F5344CB8AC3E}">
        <p14:creationId xmlns:p14="http://schemas.microsoft.com/office/powerpoint/2010/main" val="468360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have more hidden layers?</a:t>
            </a:r>
            <a:endParaRPr lang="en-US" dirty="0"/>
          </a:p>
        </p:txBody>
      </p:sp>
      <p:sp>
        <p:nvSpPr>
          <p:cNvPr id="3" name="Content Placeholder 2"/>
          <p:cNvSpPr>
            <a:spLocks noGrp="1"/>
          </p:cNvSpPr>
          <p:nvPr>
            <p:ph idx="1"/>
          </p:nvPr>
        </p:nvSpPr>
        <p:spPr/>
        <p:txBody>
          <a:bodyPr/>
          <a:lstStyle/>
          <a:p>
            <a:r>
              <a:rPr lang="en-US" dirty="0" smtClean="0"/>
              <a:t>Use dropout of 0.5 in every layer.</a:t>
            </a:r>
          </a:p>
          <a:p>
            <a:r>
              <a:rPr lang="en-US" dirty="0" smtClean="0"/>
              <a:t>At test time, use the “mean net” that has all the outgoing weights halved.</a:t>
            </a:r>
          </a:p>
          <a:p>
            <a:pPr lvl="1"/>
            <a:r>
              <a:rPr lang="en-US" dirty="0" smtClean="0"/>
              <a:t>This is not exactly the same as averaging all the separate dropped out models, but it</a:t>
            </a:r>
            <a:r>
              <a:rPr lang="fr-FR" dirty="0" smtClean="0"/>
              <a:t>’</a:t>
            </a:r>
            <a:r>
              <a:rPr lang="en-US" dirty="0" smtClean="0"/>
              <a:t>s a pretty good approximation, and its fast.</a:t>
            </a:r>
          </a:p>
          <a:p>
            <a:r>
              <a:rPr lang="en-US" dirty="0" smtClean="0"/>
              <a:t>Alternatively, run the stochastic model several times on the same input. </a:t>
            </a:r>
          </a:p>
          <a:p>
            <a:pPr lvl="1"/>
            <a:r>
              <a:rPr lang="en-US" dirty="0" smtClean="0"/>
              <a:t>This gives us an idea of the uncertainty in the answer.</a:t>
            </a:r>
            <a:endParaRPr lang="en-US" dirty="0"/>
          </a:p>
        </p:txBody>
      </p:sp>
    </p:spTree>
    <p:extLst>
      <p:ext uri="{BB962C8B-B14F-4D97-AF65-F5344CB8AC3E}">
        <p14:creationId xmlns:p14="http://schemas.microsoft.com/office/powerpoint/2010/main" val="23665724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input layer?</a:t>
            </a:r>
            <a:endParaRPr lang="en-US" dirty="0"/>
          </a:p>
        </p:txBody>
      </p:sp>
      <p:sp>
        <p:nvSpPr>
          <p:cNvPr id="3" name="Content Placeholder 2"/>
          <p:cNvSpPr>
            <a:spLocks noGrp="1"/>
          </p:cNvSpPr>
          <p:nvPr>
            <p:ph idx="1"/>
          </p:nvPr>
        </p:nvSpPr>
        <p:spPr/>
        <p:txBody>
          <a:bodyPr/>
          <a:lstStyle/>
          <a:p>
            <a:r>
              <a:rPr lang="en-US" dirty="0" smtClean="0"/>
              <a:t>It helps to use dropout there too, but with a higher probability of keeping an input unit.</a:t>
            </a:r>
          </a:p>
          <a:p>
            <a:pPr lvl="1"/>
            <a:r>
              <a:rPr lang="en-US" dirty="0" smtClean="0"/>
              <a:t>This trick is already used by the “</a:t>
            </a:r>
            <a:r>
              <a:rPr lang="en-US" dirty="0" err="1" smtClean="0"/>
              <a:t>denoising</a:t>
            </a:r>
            <a:r>
              <a:rPr lang="en-US" dirty="0" smtClean="0"/>
              <a:t> </a:t>
            </a:r>
            <a:r>
              <a:rPr lang="en-US" dirty="0" err="1" smtClean="0"/>
              <a:t>autoencoders</a:t>
            </a:r>
            <a:r>
              <a:rPr lang="en-US" dirty="0" smtClean="0"/>
              <a:t>” developed </a:t>
            </a:r>
            <a:r>
              <a:rPr lang="en-US" dirty="0" smtClean="0"/>
              <a:t>by Pascal Vincent, Hugo </a:t>
            </a:r>
            <a:r>
              <a:rPr lang="en-US" dirty="0" err="1" smtClean="0"/>
              <a:t>Larochelle</a:t>
            </a:r>
            <a:r>
              <a:rPr lang="en-US" dirty="0" smtClean="0"/>
              <a:t> and </a:t>
            </a:r>
            <a:r>
              <a:rPr lang="en-US" dirty="0" err="1" smtClean="0"/>
              <a:t>Yoshua</a:t>
            </a:r>
            <a:r>
              <a:rPr lang="en-US" dirty="0" smtClean="0"/>
              <a:t> </a:t>
            </a:r>
            <a:r>
              <a:rPr lang="en-US" dirty="0" err="1" smtClean="0"/>
              <a:t>Bengio</a:t>
            </a:r>
            <a:r>
              <a:rPr lang="en-US" dirty="0" smtClean="0"/>
              <a:t>.</a:t>
            </a:r>
            <a:endParaRPr lang="en-US" dirty="0"/>
          </a:p>
        </p:txBody>
      </p:sp>
    </p:spTree>
    <p:extLst>
      <p:ext uri="{BB962C8B-B14F-4D97-AF65-F5344CB8AC3E}">
        <p14:creationId xmlns:p14="http://schemas.microsoft.com/office/powerpoint/2010/main" val="3093913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19716"/>
            <a:ext cx="8229600" cy="857250"/>
          </a:xfrm>
        </p:spPr>
        <p:txBody>
          <a:bodyPr/>
          <a:lstStyle/>
          <a:p>
            <a:pPr eaLnBrk="1" hangingPunct="1"/>
            <a:r>
              <a:rPr lang="en-US" dirty="0">
                <a:latin typeface="Arial" charset="0"/>
              </a:rPr>
              <a:t>Combining networks reduces variance</a:t>
            </a: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532266772"/>
              </p:ext>
            </p:extLst>
          </p:nvPr>
        </p:nvGraphicFramePr>
        <p:xfrm>
          <a:off x="1208088" y="1561579"/>
          <a:ext cx="3228445" cy="939702"/>
        </p:xfrm>
        <a:graphic>
          <a:graphicData uri="http://schemas.openxmlformats.org/presentationml/2006/ole">
            <mc:AlternateContent xmlns:mc="http://schemas.openxmlformats.org/markup-compatibility/2006">
              <mc:Choice xmlns:v="urn:schemas-microsoft-com:vml" Requires="v">
                <p:oleObj spid="_x0000_s1099" name="Equation" r:id="rId3" imgW="1701800" imgH="495300" progId="Equation.3">
                  <p:embed/>
                </p:oleObj>
              </mc:Choice>
              <mc:Fallback>
                <p:oleObj name="Equation" r:id="rId3" imgW="1701800" imgH="495300" progId="Equation.3">
                  <p:embed/>
                  <p:pic>
                    <p:nvPicPr>
                      <p:cNvPr id="0" name=""/>
                      <p:cNvPicPr>
                        <a:picLocks noChangeAspect="1" noChangeArrowheads="1"/>
                      </p:cNvPicPr>
                      <p:nvPr/>
                    </p:nvPicPr>
                    <p:blipFill>
                      <a:blip r:embed="rId4"/>
                      <a:srcRect/>
                      <a:stretch>
                        <a:fillRect/>
                      </a:stretch>
                    </p:blipFill>
                    <p:spPr bwMode="auto">
                      <a:xfrm>
                        <a:off x="1208088" y="1561579"/>
                        <a:ext cx="3228445" cy="939702"/>
                      </a:xfrm>
                      <a:prstGeom prst="rect">
                        <a:avLst/>
                      </a:prstGeom>
                      <a:noFill/>
                      <a:ln>
                        <a:noFill/>
                      </a:ln>
                      <a:effectLst/>
                      <a:extLst/>
                    </p:spPr>
                  </p:pic>
                </p:oleObj>
              </mc:Fallback>
            </mc:AlternateContent>
          </a:graphicData>
        </a:graphic>
      </p:graphicFrame>
      <p:sp>
        <p:nvSpPr>
          <p:cNvPr id="1029" name="Text Box 5"/>
          <p:cNvSpPr txBox="1">
            <a:spLocks noChangeArrowheads="1"/>
          </p:cNvSpPr>
          <p:nvPr/>
        </p:nvSpPr>
        <p:spPr bwMode="auto">
          <a:xfrm>
            <a:off x="7542214" y="2605228"/>
            <a:ext cx="1415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000" dirty="0">
                <a:solidFill>
                  <a:srgbClr val="3333CC"/>
                </a:solidFill>
              </a:rPr>
              <a:t>t</a:t>
            </a:r>
            <a:r>
              <a:rPr lang="en-US" sz="2000" dirty="0" smtClean="0">
                <a:solidFill>
                  <a:srgbClr val="3333CC"/>
                </a:solidFill>
              </a:rPr>
              <a:t>his </a:t>
            </a:r>
            <a:r>
              <a:rPr lang="en-US" sz="2000" dirty="0">
                <a:solidFill>
                  <a:srgbClr val="3333CC"/>
                </a:solidFill>
              </a:rPr>
              <a:t>term vanishes</a:t>
            </a:r>
          </a:p>
        </p:txBody>
      </p:sp>
      <p:sp>
        <p:nvSpPr>
          <p:cNvPr id="2" name="Text Placeholder 1"/>
          <p:cNvSpPr>
            <a:spLocks noGrp="1"/>
          </p:cNvSpPr>
          <p:nvPr>
            <p:ph type="body" sz="half" idx="1"/>
          </p:nvPr>
        </p:nvSpPr>
        <p:spPr>
          <a:xfrm>
            <a:off x="457200" y="912290"/>
            <a:ext cx="8500533" cy="1018112"/>
          </a:xfrm>
        </p:spPr>
        <p:txBody>
          <a:bodyPr/>
          <a:lstStyle/>
          <a:p>
            <a:r>
              <a:rPr lang="en-US" dirty="0">
                <a:latin typeface="Arial" charset="0"/>
              </a:rPr>
              <a:t>We want to compare two expected squared errors: Pick a predictor at random versus use the average of all the predictors</a:t>
            </a:r>
            <a:r>
              <a:rPr lang="en-US" dirty="0" smtClean="0">
                <a:latin typeface="Arial" charset="0"/>
              </a:rPr>
              <a:t>:</a:t>
            </a:r>
            <a:endParaRPr lang="en-US" dirty="0">
              <a:latin typeface="Arial" charset="0"/>
            </a:endParaRPr>
          </a:p>
        </p:txBody>
      </p:sp>
      <p:cxnSp>
        <p:nvCxnSpPr>
          <p:cNvPr id="4" name="Straight Arrow Connector 3"/>
          <p:cNvCxnSpPr/>
          <p:nvPr/>
        </p:nvCxnSpPr>
        <p:spPr>
          <a:xfrm flipH="1">
            <a:off x="7904416" y="3285067"/>
            <a:ext cx="325184" cy="508001"/>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604943" y="3759202"/>
            <a:ext cx="2837912" cy="575734"/>
          </a:xfrm>
          <a:prstGeom prst="rect">
            <a:avLst/>
          </a:prstGeom>
          <a:solidFill>
            <a:srgbClr val="FFFFFF">
              <a:alpha val="0"/>
            </a:srgbClr>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75202" y="1761072"/>
            <a:ext cx="3836983" cy="369332"/>
          </a:xfrm>
          <a:prstGeom prst="rect">
            <a:avLst/>
          </a:prstGeom>
          <a:noFill/>
        </p:spPr>
        <p:txBody>
          <a:bodyPr wrap="square" rtlCol="0">
            <a:spAutoFit/>
          </a:bodyPr>
          <a:lstStyle/>
          <a:p>
            <a:r>
              <a:rPr lang="en-US" dirty="0" err="1" smtClean="0">
                <a:solidFill>
                  <a:srgbClr val="0000FF"/>
                </a:solidFill>
              </a:rPr>
              <a:t>i</a:t>
            </a:r>
            <a:r>
              <a:rPr lang="en-US" dirty="0" smtClean="0">
                <a:solidFill>
                  <a:srgbClr val="0000FF"/>
                </a:solidFill>
              </a:rPr>
              <a:t> is an index over the N models</a:t>
            </a:r>
            <a:endParaRPr lang="en-US" dirty="0">
              <a:solidFill>
                <a:srgbClr val="0000FF"/>
              </a:solidFill>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609562698"/>
              </p:ext>
            </p:extLst>
          </p:nvPr>
        </p:nvGraphicFramePr>
        <p:xfrm>
          <a:off x="1039311" y="2513546"/>
          <a:ext cx="4724400" cy="530225"/>
        </p:xfrm>
        <a:graphic>
          <a:graphicData uri="http://schemas.openxmlformats.org/presentationml/2006/ole">
            <mc:AlternateContent xmlns:mc="http://schemas.openxmlformats.org/markup-compatibility/2006">
              <mc:Choice xmlns:v="urn:schemas-microsoft-com:vml" Requires="v">
                <p:oleObj spid="_x0000_s1100" name="Equation" r:id="rId5" imgW="2374900" imgH="266700" progId="Equation.3">
                  <p:embed/>
                </p:oleObj>
              </mc:Choice>
              <mc:Fallback>
                <p:oleObj name="Equation" r:id="rId5" imgW="2374900" imgH="266700" progId="Equation.3">
                  <p:embed/>
                  <p:pic>
                    <p:nvPicPr>
                      <p:cNvPr id="0" name=""/>
                      <p:cNvPicPr>
                        <a:picLocks noChangeAspect="1" noChangeArrowheads="1"/>
                      </p:cNvPicPr>
                      <p:nvPr/>
                    </p:nvPicPr>
                    <p:blipFill>
                      <a:blip r:embed="rId6"/>
                      <a:srcRect/>
                      <a:stretch>
                        <a:fillRect/>
                      </a:stretch>
                    </p:blipFill>
                    <p:spPr bwMode="auto">
                      <a:xfrm>
                        <a:off x="1039311" y="2513546"/>
                        <a:ext cx="4724400" cy="530225"/>
                      </a:xfrm>
                      <a:prstGeom prst="rect">
                        <a:avLst/>
                      </a:prstGeom>
                      <a:noFill/>
                      <a:ln>
                        <a:noFill/>
                      </a:ln>
                      <a:effectLs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911901332"/>
              </p:ext>
            </p:extLst>
          </p:nvPr>
        </p:nvGraphicFramePr>
        <p:xfrm>
          <a:off x="1049876" y="3068102"/>
          <a:ext cx="6567488" cy="504825"/>
        </p:xfrm>
        <a:graphic>
          <a:graphicData uri="http://schemas.openxmlformats.org/presentationml/2006/ole">
            <mc:AlternateContent xmlns:mc="http://schemas.openxmlformats.org/markup-compatibility/2006">
              <mc:Choice xmlns:v="urn:schemas-microsoft-com:vml" Requires="v">
                <p:oleObj spid="_x0000_s1101" name="Equation" r:id="rId7" imgW="3302000" imgH="254000" progId="Equation.3">
                  <p:embed/>
                </p:oleObj>
              </mc:Choice>
              <mc:Fallback>
                <p:oleObj name="Equation" r:id="rId7" imgW="3302000" imgH="254000" progId="Equation.3">
                  <p:embed/>
                  <p:pic>
                    <p:nvPicPr>
                      <p:cNvPr id="0" name=""/>
                      <p:cNvPicPr>
                        <a:picLocks noChangeAspect="1" noChangeArrowheads="1"/>
                      </p:cNvPicPr>
                      <p:nvPr/>
                    </p:nvPicPr>
                    <p:blipFill>
                      <a:blip r:embed="rId8"/>
                      <a:srcRect/>
                      <a:stretch>
                        <a:fillRect/>
                      </a:stretch>
                    </p:blipFill>
                    <p:spPr bwMode="auto">
                      <a:xfrm>
                        <a:off x="1049876" y="3068102"/>
                        <a:ext cx="6567488" cy="504825"/>
                      </a:xfrm>
                      <a:prstGeom prst="rect">
                        <a:avLst/>
                      </a:prstGeom>
                      <a:noFill/>
                      <a:ln>
                        <a:noFill/>
                      </a:ln>
                      <a:effectLs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4236311425"/>
              </p:ext>
            </p:extLst>
          </p:nvPr>
        </p:nvGraphicFramePr>
        <p:xfrm>
          <a:off x="1072624" y="3745422"/>
          <a:ext cx="7199312" cy="504825"/>
        </p:xfrm>
        <a:graphic>
          <a:graphicData uri="http://schemas.openxmlformats.org/presentationml/2006/ole">
            <mc:AlternateContent xmlns:mc="http://schemas.openxmlformats.org/markup-compatibility/2006">
              <mc:Choice xmlns:v="urn:schemas-microsoft-com:vml" Requires="v">
                <p:oleObj spid="_x0000_s1102" name="Equation" r:id="rId9" imgW="3619500" imgH="254000" progId="Equation.3">
                  <p:embed/>
                </p:oleObj>
              </mc:Choice>
              <mc:Fallback>
                <p:oleObj name="Equation" r:id="rId9" imgW="3619500" imgH="254000" progId="Equation.3">
                  <p:embed/>
                  <p:pic>
                    <p:nvPicPr>
                      <p:cNvPr id="0" name=""/>
                      <p:cNvPicPr>
                        <a:picLocks noChangeAspect="1" noChangeArrowheads="1"/>
                      </p:cNvPicPr>
                      <p:nvPr/>
                    </p:nvPicPr>
                    <p:blipFill>
                      <a:blip r:embed="rId10"/>
                      <a:srcRect/>
                      <a:stretch>
                        <a:fillRect/>
                      </a:stretch>
                    </p:blipFill>
                    <p:spPr bwMode="auto">
                      <a:xfrm>
                        <a:off x="1072624" y="3745422"/>
                        <a:ext cx="7199312" cy="5048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83615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P spid="7"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well does dropout work?</a:t>
            </a:r>
            <a:endParaRPr lang="en-US" dirty="0"/>
          </a:p>
        </p:txBody>
      </p:sp>
      <p:sp>
        <p:nvSpPr>
          <p:cNvPr id="3" name="Content Placeholder 2"/>
          <p:cNvSpPr>
            <a:spLocks noGrp="1"/>
          </p:cNvSpPr>
          <p:nvPr>
            <p:ph idx="1"/>
          </p:nvPr>
        </p:nvSpPr>
        <p:spPr/>
        <p:txBody>
          <a:bodyPr/>
          <a:lstStyle/>
          <a:p>
            <a:r>
              <a:rPr lang="en-US" dirty="0" smtClean="0"/>
              <a:t>The record breaking object recognition net </a:t>
            </a:r>
            <a:r>
              <a:rPr lang="en-US" dirty="0" smtClean="0"/>
              <a:t>developed </a:t>
            </a:r>
            <a:r>
              <a:rPr lang="en-US" dirty="0" smtClean="0"/>
              <a:t>by Alex </a:t>
            </a:r>
            <a:r>
              <a:rPr lang="en-US" dirty="0" err="1" smtClean="0"/>
              <a:t>Krizhevsky</a:t>
            </a:r>
            <a:r>
              <a:rPr lang="en-US" dirty="0" smtClean="0"/>
              <a:t> </a:t>
            </a:r>
            <a:r>
              <a:rPr lang="en-US" dirty="0" smtClean="0"/>
              <a:t>(see </a:t>
            </a:r>
            <a:r>
              <a:rPr lang="en-US" dirty="0" smtClean="0"/>
              <a:t>lecture 5) uses dropout and it helps a lot.</a:t>
            </a:r>
          </a:p>
          <a:p>
            <a:r>
              <a:rPr lang="en-US" dirty="0" smtClean="0"/>
              <a:t>If your deep neural net is significantly </a:t>
            </a:r>
            <a:r>
              <a:rPr lang="en-US" dirty="0" err="1" smtClean="0"/>
              <a:t>overfitting</a:t>
            </a:r>
            <a:r>
              <a:rPr lang="en-US" dirty="0" smtClean="0"/>
              <a:t>, dropout will usually reduce the number of errors by a lot.</a:t>
            </a:r>
          </a:p>
          <a:p>
            <a:pPr lvl="1"/>
            <a:r>
              <a:rPr lang="en-US" dirty="0" smtClean="0"/>
              <a:t>Any net that uses “early stopping” can do better by using dropout (at the cost of taking quite a lot longer to train). </a:t>
            </a:r>
          </a:p>
          <a:p>
            <a:r>
              <a:rPr lang="en-US" dirty="0" smtClean="0"/>
              <a:t>If your deep neural net is not </a:t>
            </a:r>
            <a:r>
              <a:rPr lang="en-US" dirty="0" err="1" smtClean="0"/>
              <a:t>overfitting</a:t>
            </a:r>
            <a:r>
              <a:rPr lang="en-US" dirty="0" smtClean="0"/>
              <a:t> you should be using a bigger one!</a:t>
            </a:r>
            <a:endParaRPr lang="en-US" dirty="0"/>
          </a:p>
        </p:txBody>
      </p:sp>
    </p:spTree>
    <p:extLst>
      <p:ext uri="{BB962C8B-B14F-4D97-AF65-F5344CB8AC3E}">
        <p14:creationId xmlns:p14="http://schemas.microsoft.com/office/powerpoint/2010/main" val="3495515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 to think about dropout</a:t>
            </a:r>
            <a:endParaRPr lang="en-US" dirty="0"/>
          </a:p>
        </p:txBody>
      </p:sp>
      <p:sp>
        <p:nvSpPr>
          <p:cNvPr id="3" name="Content Placeholder 2"/>
          <p:cNvSpPr>
            <a:spLocks noGrp="1"/>
          </p:cNvSpPr>
          <p:nvPr>
            <p:ph sz="half" idx="1"/>
          </p:nvPr>
        </p:nvSpPr>
        <p:spPr>
          <a:xfrm>
            <a:off x="220133" y="1200151"/>
            <a:ext cx="4275667" cy="3394472"/>
          </a:xfrm>
        </p:spPr>
        <p:txBody>
          <a:bodyPr>
            <a:normAutofit/>
          </a:bodyPr>
          <a:lstStyle/>
          <a:p>
            <a:r>
              <a:rPr lang="en-US" dirty="0" smtClean="0"/>
              <a:t>If a hidden unit knows which other hidden units are present, it can co-adapt to them on the training data. </a:t>
            </a:r>
          </a:p>
          <a:p>
            <a:pPr lvl="1"/>
            <a:r>
              <a:rPr lang="en-US" dirty="0" smtClean="0"/>
              <a:t>But complex co-adaptations are likely to go wrong on new test data.</a:t>
            </a:r>
          </a:p>
          <a:p>
            <a:pPr lvl="1"/>
            <a:r>
              <a:rPr lang="en-US" dirty="0" smtClean="0"/>
              <a:t>Big, complex conspiracies are not robust.</a:t>
            </a:r>
          </a:p>
        </p:txBody>
      </p:sp>
      <p:sp>
        <p:nvSpPr>
          <p:cNvPr id="4" name="Content Placeholder 3"/>
          <p:cNvSpPr>
            <a:spLocks noGrp="1"/>
          </p:cNvSpPr>
          <p:nvPr>
            <p:ph sz="half" idx="2"/>
          </p:nvPr>
        </p:nvSpPr>
        <p:spPr/>
        <p:txBody>
          <a:bodyPr>
            <a:normAutofit/>
          </a:bodyPr>
          <a:lstStyle/>
          <a:p>
            <a:r>
              <a:rPr lang="en-US" dirty="0"/>
              <a:t>If a hidden unit has to work well with </a:t>
            </a:r>
            <a:r>
              <a:rPr lang="en-US" dirty="0" err="1"/>
              <a:t>combinatorially</a:t>
            </a:r>
            <a:r>
              <a:rPr lang="en-US" dirty="0"/>
              <a:t> many sets of co-workers, it is more likely to do something that is individually </a:t>
            </a:r>
            <a:r>
              <a:rPr lang="en-US" dirty="0" smtClean="0"/>
              <a:t>useful.</a:t>
            </a:r>
          </a:p>
          <a:p>
            <a:pPr lvl="1"/>
            <a:r>
              <a:rPr lang="en-US" dirty="0" smtClean="0"/>
              <a:t>But it </a:t>
            </a:r>
            <a:r>
              <a:rPr lang="en-US" dirty="0" smtClean="0"/>
              <a:t>will also tend to do something that is </a:t>
            </a:r>
            <a:r>
              <a:rPr lang="en-US" dirty="0"/>
              <a:t>marginally useful given what its co-workers achieve. </a:t>
            </a:r>
          </a:p>
          <a:p>
            <a:endParaRPr lang="en-US" dirty="0"/>
          </a:p>
        </p:txBody>
      </p:sp>
    </p:spTree>
    <p:extLst>
      <p:ext uri="{BB962C8B-B14F-4D97-AF65-F5344CB8AC3E}">
        <p14:creationId xmlns:p14="http://schemas.microsoft.com/office/powerpoint/2010/main" val="3208557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19716"/>
            <a:ext cx="8229600" cy="857250"/>
          </a:xfrm>
        </p:spPr>
        <p:txBody>
          <a:bodyPr/>
          <a:lstStyle/>
          <a:p>
            <a:pPr eaLnBrk="1" hangingPunct="1"/>
            <a:r>
              <a:rPr lang="en-US" dirty="0">
                <a:latin typeface="Arial" charset="0"/>
              </a:rPr>
              <a:t>A picture </a:t>
            </a:r>
          </a:p>
        </p:txBody>
      </p:sp>
      <p:sp>
        <p:nvSpPr>
          <p:cNvPr id="2052" name="Rectangle 3"/>
          <p:cNvSpPr>
            <a:spLocks noGrp="1" noChangeArrowheads="1"/>
          </p:cNvSpPr>
          <p:nvPr>
            <p:ph type="body" sz="half" idx="1"/>
          </p:nvPr>
        </p:nvSpPr>
        <p:spPr>
          <a:xfrm>
            <a:off x="355601" y="1013888"/>
            <a:ext cx="4334933" cy="3288506"/>
          </a:xfrm>
        </p:spPr>
        <p:txBody>
          <a:bodyPr>
            <a:noAutofit/>
          </a:bodyPr>
          <a:lstStyle/>
          <a:p>
            <a:pPr eaLnBrk="1" hangingPunct="1">
              <a:lnSpc>
                <a:spcPct val="80000"/>
              </a:lnSpc>
            </a:pPr>
            <a:r>
              <a:rPr lang="en-US" dirty="0">
                <a:solidFill>
                  <a:srgbClr val="FF0000"/>
                </a:solidFill>
                <a:latin typeface="Arial" charset="0"/>
              </a:rPr>
              <a:t>The predictors that are further than average from </a:t>
            </a:r>
            <a:r>
              <a:rPr lang="en-US" dirty="0" smtClean="0">
                <a:solidFill>
                  <a:srgbClr val="0000FF"/>
                </a:solidFill>
                <a:latin typeface="Arial" charset="0"/>
              </a:rPr>
              <a:t>t</a:t>
            </a:r>
            <a:r>
              <a:rPr lang="en-US" dirty="0" smtClean="0">
                <a:solidFill>
                  <a:srgbClr val="FF0000"/>
                </a:solidFill>
                <a:latin typeface="Arial" charset="0"/>
              </a:rPr>
              <a:t> </a:t>
            </a:r>
            <a:r>
              <a:rPr lang="en-US" dirty="0">
                <a:solidFill>
                  <a:srgbClr val="FF0000"/>
                </a:solidFill>
                <a:latin typeface="Arial" charset="0"/>
              </a:rPr>
              <a:t>make bigger than average squared errors</a:t>
            </a:r>
            <a:r>
              <a:rPr lang="en-US" dirty="0" smtClean="0">
                <a:solidFill>
                  <a:srgbClr val="FF0000"/>
                </a:solidFill>
                <a:latin typeface="Arial" charset="0"/>
              </a:rPr>
              <a:t>.</a:t>
            </a:r>
            <a:endParaRPr lang="en-US" dirty="0">
              <a:solidFill>
                <a:srgbClr val="FF0000"/>
              </a:solidFill>
              <a:latin typeface="Arial" charset="0"/>
            </a:endParaRPr>
          </a:p>
          <a:p>
            <a:pPr eaLnBrk="1" hangingPunct="1">
              <a:lnSpc>
                <a:spcPct val="80000"/>
              </a:lnSpc>
            </a:pPr>
            <a:r>
              <a:rPr lang="en-US" dirty="0">
                <a:solidFill>
                  <a:srgbClr val="008000"/>
                </a:solidFill>
                <a:latin typeface="Arial" charset="0"/>
              </a:rPr>
              <a:t>The predictors that are nearer than average to </a:t>
            </a:r>
            <a:r>
              <a:rPr lang="en-US" dirty="0" smtClean="0">
                <a:solidFill>
                  <a:srgbClr val="0000FF"/>
                </a:solidFill>
                <a:latin typeface="Arial" charset="0"/>
              </a:rPr>
              <a:t>t</a:t>
            </a:r>
            <a:r>
              <a:rPr lang="en-US" dirty="0" smtClean="0">
                <a:solidFill>
                  <a:srgbClr val="008000"/>
                </a:solidFill>
                <a:latin typeface="Arial" charset="0"/>
              </a:rPr>
              <a:t> </a:t>
            </a:r>
            <a:r>
              <a:rPr lang="en-US" dirty="0">
                <a:solidFill>
                  <a:srgbClr val="008000"/>
                </a:solidFill>
                <a:latin typeface="Arial" charset="0"/>
              </a:rPr>
              <a:t>make smaller then average squared errors. </a:t>
            </a:r>
            <a:endParaRPr lang="en-US" dirty="0" smtClean="0">
              <a:solidFill>
                <a:srgbClr val="008000"/>
              </a:solidFill>
              <a:latin typeface="Arial" charset="0"/>
            </a:endParaRPr>
          </a:p>
          <a:p>
            <a:pPr eaLnBrk="1" hangingPunct="1">
              <a:lnSpc>
                <a:spcPct val="80000"/>
              </a:lnSpc>
            </a:pPr>
            <a:endParaRPr lang="en-US" dirty="0">
              <a:latin typeface="Arial" charset="0"/>
            </a:endParaRPr>
          </a:p>
          <a:p>
            <a:pPr eaLnBrk="1" hangingPunct="1">
              <a:lnSpc>
                <a:spcPct val="80000"/>
              </a:lnSpc>
            </a:pPr>
            <a:r>
              <a:rPr lang="en-US" dirty="0">
                <a:latin typeface="Arial" charset="0"/>
              </a:rPr>
              <a:t>The first effect dominates because </a:t>
            </a:r>
            <a:r>
              <a:rPr lang="en-US" dirty="0">
                <a:solidFill>
                  <a:srgbClr val="0000FF"/>
                </a:solidFill>
                <a:latin typeface="Arial" charset="0"/>
              </a:rPr>
              <a:t>squares</a:t>
            </a:r>
            <a:r>
              <a:rPr lang="en-US" dirty="0">
                <a:solidFill>
                  <a:srgbClr val="CC9900"/>
                </a:solidFill>
                <a:latin typeface="Arial" charset="0"/>
              </a:rPr>
              <a:t> </a:t>
            </a:r>
            <a:r>
              <a:rPr lang="en-US" dirty="0">
                <a:latin typeface="Arial" charset="0"/>
              </a:rPr>
              <a:t>work like </a:t>
            </a:r>
            <a:r>
              <a:rPr lang="en-US" dirty="0" smtClean="0">
                <a:latin typeface="Arial" charset="0"/>
              </a:rPr>
              <a:t>that.</a:t>
            </a:r>
          </a:p>
          <a:p>
            <a:pPr eaLnBrk="1" hangingPunct="1">
              <a:lnSpc>
                <a:spcPct val="80000"/>
              </a:lnSpc>
            </a:pPr>
            <a:endParaRPr lang="en-US" dirty="0">
              <a:latin typeface="Arial" charset="0"/>
            </a:endParaRPr>
          </a:p>
          <a:p>
            <a:pPr eaLnBrk="1" hangingPunct="1">
              <a:lnSpc>
                <a:spcPct val="80000"/>
              </a:lnSpc>
            </a:pPr>
            <a:r>
              <a:rPr lang="en-US" dirty="0" smtClean="0">
                <a:latin typeface="Arial" charset="0"/>
              </a:rPr>
              <a:t>Don’t </a:t>
            </a:r>
            <a:r>
              <a:rPr lang="en-US" dirty="0">
                <a:latin typeface="Arial" charset="0"/>
              </a:rPr>
              <a:t>try averaging if you want to synchronize a bunch of </a:t>
            </a:r>
            <a:r>
              <a:rPr lang="en-US" dirty="0" smtClean="0">
                <a:latin typeface="Arial" charset="0"/>
              </a:rPr>
              <a:t>clocks!</a:t>
            </a:r>
            <a:endParaRPr lang="en-US" dirty="0">
              <a:latin typeface="Arial" charset="0"/>
            </a:endParaRPr>
          </a:p>
          <a:p>
            <a:pPr lvl="1">
              <a:lnSpc>
                <a:spcPct val="80000"/>
              </a:lnSpc>
            </a:pPr>
            <a:r>
              <a:rPr lang="en-US" dirty="0" smtClean="0">
                <a:latin typeface="Arial" charset="0"/>
              </a:rPr>
              <a:t>The noise is not Gaussian.</a:t>
            </a:r>
            <a:endParaRPr lang="en-US" dirty="0">
              <a:latin typeface="Arial" charset="0"/>
            </a:endParaRPr>
          </a:p>
        </p:txBody>
      </p:sp>
      <p:sp>
        <p:nvSpPr>
          <p:cNvPr id="2053" name="Line 4"/>
          <p:cNvSpPr>
            <a:spLocks noChangeShapeType="1"/>
          </p:cNvSpPr>
          <p:nvPr/>
        </p:nvSpPr>
        <p:spPr bwMode="auto">
          <a:xfrm>
            <a:off x="5131331" y="1969680"/>
            <a:ext cx="35639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 name="Text Box 5"/>
          <p:cNvSpPr txBox="1">
            <a:spLocks noChangeArrowheads="1"/>
          </p:cNvSpPr>
          <p:nvPr/>
        </p:nvSpPr>
        <p:spPr bwMode="auto">
          <a:xfrm>
            <a:off x="5484817" y="2078027"/>
            <a:ext cx="15546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sz="2400" dirty="0" smtClean="0">
                <a:solidFill>
                  <a:srgbClr val="3333CC"/>
                </a:solidFill>
              </a:rPr>
              <a:t>   t </a:t>
            </a:r>
            <a:endParaRPr lang="en-US" sz="2000" dirty="0" smtClean="0">
              <a:solidFill>
                <a:srgbClr val="3333CC"/>
              </a:solidFill>
            </a:endParaRPr>
          </a:p>
          <a:p>
            <a:pPr eaLnBrk="1" hangingPunct="1">
              <a:spcBef>
                <a:spcPct val="50000"/>
              </a:spcBef>
            </a:pPr>
            <a:r>
              <a:rPr lang="en-US" sz="2000" dirty="0" smtClean="0">
                <a:solidFill>
                  <a:srgbClr val="3333CC"/>
                </a:solidFill>
              </a:rPr>
              <a:t>target</a:t>
            </a:r>
            <a:endParaRPr lang="en-US" sz="2000" dirty="0">
              <a:solidFill>
                <a:srgbClr val="3333CC"/>
              </a:solidFill>
            </a:endParaRPr>
          </a:p>
        </p:txBody>
      </p:sp>
      <p:sp>
        <p:nvSpPr>
          <p:cNvPr id="2055" name="Line 6"/>
          <p:cNvSpPr>
            <a:spLocks noChangeShapeType="1"/>
          </p:cNvSpPr>
          <p:nvPr/>
        </p:nvSpPr>
        <p:spPr bwMode="auto">
          <a:xfrm>
            <a:off x="5850467" y="1888718"/>
            <a:ext cx="0" cy="21669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 name="Line 7"/>
          <p:cNvSpPr>
            <a:spLocks noChangeShapeType="1"/>
          </p:cNvSpPr>
          <p:nvPr/>
        </p:nvSpPr>
        <p:spPr bwMode="auto">
          <a:xfrm>
            <a:off x="7039505" y="1888718"/>
            <a:ext cx="0" cy="216694"/>
          </a:xfrm>
          <a:prstGeom prst="line">
            <a:avLst/>
          </a:prstGeom>
          <a:noFill/>
          <a:ln w="28575" cmpd="sng">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Line 8"/>
          <p:cNvSpPr>
            <a:spLocks noChangeShapeType="1"/>
          </p:cNvSpPr>
          <p:nvPr/>
        </p:nvSpPr>
        <p:spPr bwMode="auto">
          <a:xfrm>
            <a:off x="7218892"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 name="Line 9"/>
          <p:cNvSpPr>
            <a:spLocks noChangeShapeType="1"/>
          </p:cNvSpPr>
          <p:nvPr/>
        </p:nvSpPr>
        <p:spPr bwMode="auto">
          <a:xfrm>
            <a:off x="7471305"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 name="Line 10"/>
          <p:cNvSpPr>
            <a:spLocks noChangeShapeType="1"/>
          </p:cNvSpPr>
          <p:nvPr/>
        </p:nvSpPr>
        <p:spPr bwMode="auto">
          <a:xfrm>
            <a:off x="7577667"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0" name="Line 11"/>
          <p:cNvSpPr>
            <a:spLocks noChangeShapeType="1"/>
          </p:cNvSpPr>
          <p:nvPr/>
        </p:nvSpPr>
        <p:spPr bwMode="auto">
          <a:xfrm>
            <a:off x="7723717"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1" name="Line 12"/>
          <p:cNvSpPr>
            <a:spLocks noChangeShapeType="1"/>
          </p:cNvSpPr>
          <p:nvPr/>
        </p:nvSpPr>
        <p:spPr bwMode="auto">
          <a:xfrm>
            <a:off x="7795155"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 name="Line 13"/>
          <p:cNvSpPr>
            <a:spLocks noChangeShapeType="1"/>
          </p:cNvSpPr>
          <p:nvPr/>
        </p:nvSpPr>
        <p:spPr bwMode="auto">
          <a:xfrm>
            <a:off x="8115830"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3" name="Line 14"/>
          <p:cNvSpPr>
            <a:spLocks noChangeShapeType="1"/>
          </p:cNvSpPr>
          <p:nvPr/>
        </p:nvSpPr>
        <p:spPr bwMode="auto">
          <a:xfrm>
            <a:off x="8407930" y="1888718"/>
            <a:ext cx="0" cy="2166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4" name="Line 15"/>
          <p:cNvSpPr>
            <a:spLocks noChangeShapeType="1"/>
          </p:cNvSpPr>
          <p:nvPr/>
        </p:nvSpPr>
        <p:spPr bwMode="auto">
          <a:xfrm>
            <a:off x="8474605" y="1888718"/>
            <a:ext cx="0" cy="216694"/>
          </a:xfrm>
          <a:prstGeom prst="line">
            <a:avLst/>
          </a:prstGeom>
          <a:noFill/>
          <a:ln w="28575" cmpd="sng">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5" name="Text Box 16"/>
          <p:cNvSpPr txBox="1">
            <a:spLocks noChangeArrowheads="1"/>
          </p:cNvSpPr>
          <p:nvPr/>
        </p:nvSpPr>
        <p:spPr bwMode="auto">
          <a:xfrm>
            <a:off x="7579255" y="2617380"/>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solidFill>
                  <a:srgbClr val="3333CC"/>
                </a:solidFill>
              </a:rPr>
              <a:t>y</a:t>
            </a:r>
          </a:p>
        </p:txBody>
      </p:sp>
      <p:sp>
        <p:nvSpPr>
          <p:cNvPr id="2066" name="Line 17"/>
          <p:cNvSpPr>
            <a:spLocks noChangeShapeType="1"/>
          </p:cNvSpPr>
          <p:nvPr/>
        </p:nvSpPr>
        <p:spPr bwMode="auto">
          <a:xfrm>
            <a:off x="7685618" y="2725727"/>
            <a:ext cx="180975"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7" name="Line 18"/>
          <p:cNvSpPr>
            <a:spLocks noChangeShapeType="1"/>
          </p:cNvSpPr>
          <p:nvPr/>
        </p:nvSpPr>
        <p:spPr bwMode="auto">
          <a:xfrm flipV="1">
            <a:off x="7795155" y="2239952"/>
            <a:ext cx="0" cy="323850"/>
          </a:xfrm>
          <a:prstGeom prst="line">
            <a:avLst/>
          </a:prstGeom>
          <a:noFill/>
          <a:ln w="28575" cmpd="sng">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050" name="Object 19"/>
          <p:cNvGraphicFramePr>
            <a:graphicFrameLocks noGrp="1" noChangeAspect="1"/>
          </p:cNvGraphicFramePr>
          <p:nvPr>
            <p:ph sz="half" idx="2"/>
            <p:extLst>
              <p:ext uri="{D42A27DB-BD31-4B8C-83A1-F6EECF244321}">
                <p14:modId xmlns:p14="http://schemas.microsoft.com/office/powerpoint/2010/main" val="2900928169"/>
              </p:ext>
            </p:extLst>
          </p:nvPr>
        </p:nvGraphicFramePr>
        <p:xfrm>
          <a:off x="5011738" y="3263900"/>
          <a:ext cx="3844925" cy="912813"/>
        </p:xfrm>
        <a:graphic>
          <a:graphicData uri="http://schemas.openxmlformats.org/presentationml/2006/ole">
            <mc:AlternateContent xmlns:mc="http://schemas.openxmlformats.org/markup-compatibility/2006">
              <mc:Choice xmlns:v="urn:schemas-microsoft-com:vml" Requires="v">
                <p:oleObj spid="_x0000_s52276" name="Equation" r:id="rId3" imgW="1765300" imgH="419100" progId="Equation.3">
                  <p:embed/>
                </p:oleObj>
              </mc:Choice>
              <mc:Fallback>
                <p:oleObj name="Equation" r:id="rId3" imgW="1765300" imgH="419100" progId="Equation.3">
                  <p:embed/>
                  <p:pic>
                    <p:nvPicPr>
                      <p:cNvPr id="0" name=""/>
                      <p:cNvPicPr>
                        <a:picLocks noChangeAspect="1" noChangeArrowheads="1"/>
                      </p:cNvPicPr>
                      <p:nvPr/>
                    </p:nvPicPr>
                    <p:blipFill>
                      <a:blip r:embed="rId4"/>
                      <a:srcRect/>
                      <a:stretch>
                        <a:fillRect/>
                      </a:stretch>
                    </p:blipFill>
                    <p:spPr bwMode="auto">
                      <a:xfrm>
                        <a:off x="5011738" y="3263900"/>
                        <a:ext cx="3844925" cy="912813"/>
                      </a:xfrm>
                      <a:prstGeom prst="rect">
                        <a:avLst/>
                      </a:prstGeom>
                      <a:noFill/>
                      <a:ln>
                        <a:noFill/>
                      </a:ln>
                      <a:effectLst/>
                      <a:extLst/>
                    </p:spPr>
                  </p:pic>
                </p:oleObj>
              </mc:Fallback>
            </mc:AlternateContent>
          </a:graphicData>
        </a:graphic>
      </p:graphicFrame>
      <p:sp>
        <p:nvSpPr>
          <p:cNvPr id="2068" name="Text Box 20"/>
          <p:cNvSpPr txBox="1">
            <a:spLocks noChangeArrowheads="1"/>
          </p:cNvSpPr>
          <p:nvPr/>
        </p:nvSpPr>
        <p:spPr bwMode="auto">
          <a:xfrm>
            <a:off x="6733117" y="597952"/>
            <a:ext cx="774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000">
                <a:solidFill>
                  <a:srgbClr val="009900"/>
                </a:solidFill>
              </a:rPr>
              <a:t>good</a:t>
            </a:r>
            <a:r>
              <a:rPr lang="en-US">
                <a:solidFill>
                  <a:srgbClr val="009900"/>
                </a:solidFill>
              </a:rPr>
              <a:t> </a:t>
            </a:r>
            <a:r>
              <a:rPr lang="en-US" sz="2000">
                <a:solidFill>
                  <a:srgbClr val="009900"/>
                </a:solidFill>
              </a:rPr>
              <a:t>guy</a:t>
            </a:r>
          </a:p>
        </p:txBody>
      </p:sp>
      <p:sp>
        <p:nvSpPr>
          <p:cNvPr id="2069" name="Text Box 21"/>
          <p:cNvSpPr txBox="1">
            <a:spLocks noChangeArrowheads="1"/>
          </p:cNvSpPr>
          <p:nvPr/>
        </p:nvSpPr>
        <p:spPr bwMode="auto">
          <a:xfrm>
            <a:off x="8099956" y="597952"/>
            <a:ext cx="631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000">
                <a:solidFill>
                  <a:srgbClr val="FF0000"/>
                </a:solidFill>
              </a:rPr>
              <a:t>bad</a:t>
            </a:r>
            <a:r>
              <a:rPr lang="en-US">
                <a:solidFill>
                  <a:srgbClr val="FF0000"/>
                </a:solidFill>
              </a:rPr>
              <a:t> </a:t>
            </a:r>
            <a:r>
              <a:rPr lang="en-US" sz="2000">
                <a:solidFill>
                  <a:srgbClr val="FF0000"/>
                </a:solidFill>
              </a:rPr>
              <a:t>guy</a:t>
            </a:r>
          </a:p>
        </p:txBody>
      </p:sp>
      <p:sp>
        <p:nvSpPr>
          <p:cNvPr id="2070" name="Line 22"/>
          <p:cNvSpPr>
            <a:spLocks noChangeShapeType="1"/>
          </p:cNvSpPr>
          <p:nvPr/>
        </p:nvSpPr>
        <p:spPr bwMode="auto">
          <a:xfrm flipH="1">
            <a:off x="7039505" y="1428949"/>
            <a:ext cx="0" cy="315184"/>
          </a:xfrm>
          <a:prstGeom prst="line">
            <a:avLst/>
          </a:prstGeom>
          <a:noFill/>
          <a:ln w="28575" cmpd="sng">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1" name="Line 23"/>
          <p:cNvSpPr>
            <a:spLocks noChangeShapeType="1"/>
          </p:cNvSpPr>
          <p:nvPr/>
        </p:nvSpPr>
        <p:spPr bwMode="auto">
          <a:xfrm>
            <a:off x="8456084" y="1452818"/>
            <a:ext cx="0" cy="296466"/>
          </a:xfrm>
          <a:prstGeom prst="line">
            <a:avLst/>
          </a:prstGeom>
          <a:noFill/>
          <a:ln w="28575"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58877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discrete distributions over class labels?</a:t>
            </a:r>
            <a:endParaRPr lang="en-US" dirty="0"/>
          </a:p>
        </p:txBody>
      </p:sp>
      <p:sp>
        <p:nvSpPr>
          <p:cNvPr id="3" name="Text Placeholder 2"/>
          <p:cNvSpPr>
            <a:spLocks noGrp="1"/>
          </p:cNvSpPr>
          <p:nvPr>
            <p:ph type="body" sz="half" idx="1"/>
          </p:nvPr>
        </p:nvSpPr>
        <p:spPr>
          <a:xfrm>
            <a:off x="558798" y="1200151"/>
            <a:ext cx="4038600" cy="3394472"/>
          </a:xfrm>
        </p:spPr>
        <p:txBody>
          <a:bodyPr>
            <a:normAutofit/>
          </a:bodyPr>
          <a:lstStyle/>
          <a:p>
            <a:r>
              <a:rPr lang="en-US" dirty="0" smtClean="0"/>
              <a:t>Suppose that one model gives the correct label probability       and the other model gives it</a:t>
            </a:r>
          </a:p>
          <a:p>
            <a:r>
              <a:rPr lang="en-US" dirty="0" smtClean="0"/>
              <a:t>Is it better to pick one model at random, or is it better to average the two probabilities? </a:t>
            </a:r>
          </a:p>
        </p:txBody>
      </p:sp>
      <p:graphicFrame>
        <p:nvGraphicFramePr>
          <p:cNvPr id="5" name="Object 4"/>
          <p:cNvGraphicFramePr>
            <a:graphicFrameLocks noChangeAspect="1"/>
          </p:cNvGraphicFramePr>
          <p:nvPr>
            <p:extLst>
              <p:ext uri="{D42A27DB-BD31-4B8C-83A1-F6EECF244321}">
                <p14:modId xmlns:p14="http://schemas.microsoft.com/office/powerpoint/2010/main" val="1917258303"/>
              </p:ext>
            </p:extLst>
          </p:nvPr>
        </p:nvGraphicFramePr>
        <p:xfrm>
          <a:off x="658813" y="3282950"/>
          <a:ext cx="5038725" cy="1035050"/>
        </p:xfrm>
        <a:graphic>
          <a:graphicData uri="http://schemas.openxmlformats.org/presentationml/2006/ole">
            <mc:AlternateContent xmlns:mc="http://schemas.openxmlformats.org/markup-compatibility/2006">
              <mc:Choice xmlns:v="urn:schemas-microsoft-com:vml" Requires="v">
                <p:oleObj spid="_x0000_s65702" name="Equation" r:id="rId3" imgW="2286000" imgH="469900" progId="Equation.3">
                  <p:embed/>
                </p:oleObj>
              </mc:Choice>
              <mc:Fallback>
                <p:oleObj name="Equation" r:id="rId3" imgW="2286000" imgH="469900" progId="Equation.3">
                  <p:embed/>
                  <p:pic>
                    <p:nvPicPr>
                      <p:cNvPr id="0" name=""/>
                      <p:cNvPicPr/>
                      <p:nvPr/>
                    </p:nvPicPr>
                    <p:blipFill>
                      <a:blip r:embed="rId4"/>
                      <a:stretch>
                        <a:fillRect/>
                      </a:stretch>
                    </p:blipFill>
                    <p:spPr>
                      <a:xfrm>
                        <a:off x="658813" y="3282950"/>
                        <a:ext cx="5038725" cy="10350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21476980"/>
              </p:ext>
            </p:extLst>
          </p:nvPr>
        </p:nvGraphicFramePr>
        <p:xfrm>
          <a:off x="4048649" y="1446213"/>
          <a:ext cx="363537" cy="474662"/>
        </p:xfrm>
        <a:graphic>
          <a:graphicData uri="http://schemas.openxmlformats.org/presentationml/2006/ole">
            <mc:AlternateContent xmlns:mc="http://schemas.openxmlformats.org/markup-compatibility/2006">
              <mc:Choice xmlns:v="urn:schemas-microsoft-com:vml" Requires="v">
                <p:oleObj spid="_x0000_s65703" name="Equation" r:id="rId5" imgW="165100" imgH="215900" progId="Equation.3">
                  <p:embed/>
                </p:oleObj>
              </mc:Choice>
              <mc:Fallback>
                <p:oleObj name="Equation" r:id="rId5" imgW="165100" imgH="215900" progId="Equation.3">
                  <p:embed/>
                  <p:pic>
                    <p:nvPicPr>
                      <p:cNvPr id="0" name=""/>
                      <p:cNvPicPr/>
                      <p:nvPr/>
                    </p:nvPicPr>
                    <p:blipFill>
                      <a:blip r:embed="rId6"/>
                      <a:stretch>
                        <a:fillRect/>
                      </a:stretch>
                    </p:blipFill>
                    <p:spPr>
                      <a:xfrm>
                        <a:off x="4048649" y="1446213"/>
                        <a:ext cx="363537" cy="4746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14536827"/>
              </p:ext>
            </p:extLst>
          </p:nvPr>
        </p:nvGraphicFramePr>
        <p:xfrm>
          <a:off x="4174061" y="1770063"/>
          <a:ext cx="419100" cy="503237"/>
        </p:xfrm>
        <a:graphic>
          <a:graphicData uri="http://schemas.openxmlformats.org/presentationml/2006/ole">
            <mc:AlternateContent xmlns:mc="http://schemas.openxmlformats.org/markup-compatibility/2006">
              <mc:Choice xmlns:v="urn:schemas-microsoft-com:vml" Requires="v">
                <p:oleObj spid="_x0000_s65704" name="Equation" r:id="rId7" imgW="190500" imgH="228600" progId="Equation.3">
                  <p:embed/>
                </p:oleObj>
              </mc:Choice>
              <mc:Fallback>
                <p:oleObj name="Equation" r:id="rId7" imgW="190500" imgH="228600" progId="Equation.3">
                  <p:embed/>
                  <p:pic>
                    <p:nvPicPr>
                      <p:cNvPr id="0" name=""/>
                      <p:cNvPicPr/>
                      <p:nvPr/>
                    </p:nvPicPr>
                    <p:blipFill>
                      <a:blip r:embed="rId8"/>
                      <a:stretch>
                        <a:fillRect/>
                      </a:stretch>
                    </p:blipFill>
                    <p:spPr>
                      <a:xfrm>
                        <a:off x="4174061" y="1770063"/>
                        <a:ext cx="419100" cy="503237"/>
                      </a:xfrm>
                      <a:prstGeom prst="rect">
                        <a:avLst/>
                      </a:prstGeom>
                    </p:spPr>
                  </p:pic>
                </p:oleObj>
              </mc:Fallback>
            </mc:AlternateContent>
          </a:graphicData>
        </a:graphic>
      </p:graphicFrame>
      <p:sp>
        <p:nvSpPr>
          <p:cNvPr id="8" name="Freeform 7"/>
          <p:cNvSpPr/>
          <p:nvPr/>
        </p:nvSpPr>
        <p:spPr>
          <a:xfrm>
            <a:off x="6197588" y="1219200"/>
            <a:ext cx="2015066" cy="2421467"/>
          </a:xfrm>
          <a:custGeom>
            <a:avLst/>
            <a:gdLst>
              <a:gd name="connsiteX0" fmla="*/ 0 w 2876846"/>
              <a:gd name="connsiteY0" fmla="*/ 2421467 h 2421467"/>
              <a:gd name="connsiteX1" fmla="*/ 33866 w 2876846"/>
              <a:gd name="connsiteY1" fmla="*/ 2167467 h 2421467"/>
              <a:gd name="connsiteX2" fmla="*/ 84666 w 2876846"/>
              <a:gd name="connsiteY2" fmla="*/ 1794933 h 2421467"/>
              <a:gd name="connsiteX3" fmla="*/ 220133 w 2876846"/>
              <a:gd name="connsiteY3" fmla="*/ 1456267 h 2421467"/>
              <a:gd name="connsiteX4" fmla="*/ 372533 w 2876846"/>
              <a:gd name="connsiteY4" fmla="*/ 1151467 h 2421467"/>
              <a:gd name="connsiteX5" fmla="*/ 643466 w 2876846"/>
              <a:gd name="connsiteY5" fmla="*/ 863600 h 2421467"/>
              <a:gd name="connsiteX6" fmla="*/ 863600 w 2876846"/>
              <a:gd name="connsiteY6" fmla="*/ 677333 h 2421467"/>
              <a:gd name="connsiteX7" fmla="*/ 1371600 w 2876846"/>
              <a:gd name="connsiteY7" fmla="*/ 406400 h 2421467"/>
              <a:gd name="connsiteX8" fmla="*/ 1794933 w 2876846"/>
              <a:gd name="connsiteY8" fmla="*/ 254000 h 2421467"/>
              <a:gd name="connsiteX9" fmla="*/ 2353733 w 2876846"/>
              <a:gd name="connsiteY9" fmla="*/ 101600 h 2421467"/>
              <a:gd name="connsiteX10" fmla="*/ 2827866 w 2876846"/>
              <a:gd name="connsiteY10" fmla="*/ 16933 h 2421467"/>
              <a:gd name="connsiteX11" fmla="*/ 2861733 w 2876846"/>
              <a:gd name="connsiteY11" fmla="*/ 0 h 242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6846" h="2421467">
                <a:moveTo>
                  <a:pt x="0" y="2421467"/>
                </a:moveTo>
                <a:cubicBezTo>
                  <a:pt x="9877" y="2346678"/>
                  <a:pt x="19755" y="2271889"/>
                  <a:pt x="33866" y="2167467"/>
                </a:cubicBezTo>
                <a:cubicBezTo>
                  <a:pt x="47977" y="2063045"/>
                  <a:pt x="53622" y="1913466"/>
                  <a:pt x="84666" y="1794933"/>
                </a:cubicBezTo>
                <a:cubicBezTo>
                  <a:pt x="115710" y="1676400"/>
                  <a:pt x="172155" y="1563511"/>
                  <a:pt x="220133" y="1456267"/>
                </a:cubicBezTo>
                <a:cubicBezTo>
                  <a:pt x="268111" y="1349023"/>
                  <a:pt x="301978" y="1250245"/>
                  <a:pt x="372533" y="1151467"/>
                </a:cubicBezTo>
                <a:cubicBezTo>
                  <a:pt x="443088" y="1052689"/>
                  <a:pt x="561622" y="942622"/>
                  <a:pt x="643466" y="863600"/>
                </a:cubicBezTo>
                <a:cubicBezTo>
                  <a:pt x="725311" y="784578"/>
                  <a:pt x="742244" y="753533"/>
                  <a:pt x="863600" y="677333"/>
                </a:cubicBezTo>
                <a:cubicBezTo>
                  <a:pt x="984956" y="601133"/>
                  <a:pt x="1216378" y="476955"/>
                  <a:pt x="1371600" y="406400"/>
                </a:cubicBezTo>
                <a:cubicBezTo>
                  <a:pt x="1526822" y="335845"/>
                  <a:pt x="1631244" y="304800"/>
                  <a:pt x="1794933" y="254000"/>
                </a:cubicBezTo>
                <a:cubicBezTo>
                  <a:pt x="1958622" y="203200"/>
                  <a:pt x="2181577" y="141111"/>
                  <a:pt x="2353733" y="101600"/>
                </a:cubicBezTo>
                <a:cubicBezTo>
                  <a:pt x="2525889" y="62089"/>
                  <a:pt x="2743199" y="33866"/>
                  <a:pt x="2827866" y="16933"/>
                </a:cubicBezTo>
                <a:cubicBezTo>
                  <a:pt x="2912533" y="0"/>
                  <a:pt x="2861733" y="0"/>
                  <a:pt x="2861733" y="0"/>
                </a:cubicBezTo>
              </a:path>
            </a:pathLst>
          </a:cu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6011321" y="1217084"/>
            <a:ext cx="2201333" cy="2575982"/>
          </a:xfrm>
          <a:prstGeom prst="rect">
            <a:avLst/>
          </a:prstGeom>
          <a:solidFill>
            <a:srgbClr val="FFFFFF">
              <a:alpha val="0"/>
            </a:srgb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011321" y="1506015"/>
            <a:ext cx="2201333"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706518" y="1341985"/>
            <a:ext cx="423334" cy="369332"/>
          </a:xfrm>
          <a:prstGeom prst="rect">
            <a:avLst/>
          </a:prstGeom>
          <a:noFill/>
        </p:spPr>
        <p:txBody>
          <a:bodyPr wrap="square" rtlCol="0">
            <a:spAutoFit/>
          </a:bodyPr>
          <a:lstStyle/>
          <a:p>
            <a:r>
              <a:rPr lang="en-US" dirty="0" smtClean="0"/>
              <a:t>0</a:t>
            </a:r>
            <a:endParaRPr lang="en-US" dirty="0"/>
          </a:p>
        </p:txBody>
      </p:sp>
      <p:cxnSp>
        <p:nvCxnSpPr>
          <p:cNvPr id="14" name="Straight Connector 13"/>
          <p:cNvCxnSpPr>
            <a:endCxn id="21" idx="4"/>
          </p:cNvCxnSpPr>
          <p:nvPr/>
        </p:nvCxnSpPr>
        <p:spPr>
          <a:xfrm flipV="1">
            <a:off x="6261088" y="1752072"/>
            <a:ext cx="803582" cy="1479558"/>
          </a:xfrm>
          <a:prstGeom prst="line">
            <a:avLst/>
          </a:prstGeom>
          <a:ln w="57150" cmpd="sng">
            <a:solidFill>
              <a:srgbClr val="D3A442"/>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273815" y="3640667"/>
            <a:ext cx="0" cy="270933"/>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4182" y="3640670"/>
            <a:ext cx="0" cy="27093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7024072" y="1667406"/>
            <a:ext cx="81195" cy="84666"/>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57426" y="2125115"/>
            <a:ext cx="85720" cy="75160"/>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6620891" y="3776133"/>
            <a:ext cx="1" cy="41209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128095" y="4171295"/>
            <a:ext cx="1913467" cy="369332"/>
          </a:xfrm>
          <a:prstGeom prst="rect">
            <a:avLst/>
          </a:prstGeom>
          <a:noFill/>
        </p:spPr>
        <p:txBody>
          <a:bodyPr wrap="square" rtlCol="0">
            <a:spAutoFit/>
          </a:bodyPr>
          <a:lstStyle/>
          <a:p>
            <a:r>
              <a:rPr lang="en-US" dirty="0" smtClean="0">
                <a:solidFill>
                  <a:srgbClr val="0000FF"/>
                </a:solidFill>
              </a:rPr>
              <a:t>average</a:t>
            </a:r>
            <a:endParaRPr lang="en-US" dirty="0">
              <a:solidFill>
                <a:srgbClr val="0000FF"/>
              </a:solidFill>
            </a:endParaRPr>
          </a:p>
        </p:txBody>
      </p:sp>
      <p:sp>
        <p:nvSpPr>
          <p:cNvPr id="35" name="TextBox 34"/>
          <p:cNvSpPr txBox="1"/>
          <p:nvPr/>
        </p:nvSpPr>
        <p:spPr>
          <a:xfrm rot="16200000">
            <a:off x="4832685" y="2088635"/>
            <a:ext cx="1476714" cy="369332"/>
          </a:xfrm>
          <a:prstGeom prst="rect">
            <a:avLst/>
          </a:prstGeom>
          <a:noFill/>
        </p:spPr>
        <p:txBody>
          <a:bodyPr wrap="square" rtlCol="0">
            <a:spAutoFit/>
          </a:bodyPr>
          <a:lstStyle/>
          <a:p>
            <a:r>
              <a:rPr lang="en-US" dirty="0"/>
              <a:t>l</a:t>
            </a:r>
            <a:r>
              <a:rPr lang="en-US" dirty="0" smtClean="0"/>
              <a:t>og p   </a:t>
            </a:r>
            <a:r>
              <a:rPr lang="en-US" dirty="0" smtClean="0">
                <a:sym typeface="Wingdings"/>
              </a:rPr>
              <a:t></a:t>
            </a:r>
            <a:endParaRPr lang="en-US" dirty="0"/>
          </a:p>
        </p:txBody>
      </p:sp>
      <p:sp>
        <p:nvSpPr>
          <p:cNvPr id="38" name="Oval 37"/>
          <p:cNvSpPr/>
          <p:nvPr/>
        </p:nvSpPr>
        <p:spPr>
          <a:xfrm>
            <a:off x="6207727" y="3186645"/>
            <a:ext cx="89788" cy="89966"/>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7230430" y="3948668"/>
            <a:ext cx="1031261" cy="461665"/>
          </a:xfrm>
          <a:prstGeom prst="rect">
            <a:avLst/>
          </a:prstGeom>
          <a:noFill/>
        </p:spPr>
        <p:txBody>
          <a:bodyPr wrap="square" rtlCol="0">
            <a:spAutoFit/>
          </a:bodyPr>
          <a:lstStyle/>
          <a:p>
            <a:r>
              <a:rPr lang="en-US" sz="2400" dirty="0" smtClean="0"/>
              <a:t> p   </a:t>
            </a:r>
            <a:r>
              <a:rPr lang="en-US" dirty="0" smtClean="0">
                <a:sym typeface="Wingdings"/>
              </a:rPr>
              <a:t></a:t>
            </a:r>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2348905513"/>
              </p:ext>
            </p:extLst>
          </p:nvPr>
        </p:nvGraphicFramePr>
        <p:xfrm>
          <a:off x="6080612" y="3782970"/>
          <a:ext cx="363537" cy="474662"/>
        </p:xfrm>
        <a:graphic>
          <a:graphicData uri="http://schemas.openxmlformats.org/presentationml/2006/ole">
            <mc:AlternateContent xmlns:mc="http://schemas.openxmlformats.org/markup-compatibility/2006">
              <mc:Choice xmlns:v="urn:schemas-microsoft-com:vml" Requires="v">
                <p:oleObj spid="_x0000_s65705" name="Equation" r:id="rId9" imgW="165100" imgH="215900" progId="Equation.3">
                  <p:embed/>
                </p:oleObj>
              </mc:Choice>
              <mc:Fallback>
                <p:oleObj name="Equation" r:id="rId9" imgW="165100" imgH="215900" progId="Equation.3">
                  <p:embed/>
                  <p:pic>
                    <p:nvPicPr>
                      <p:cNvPr id="0" name=""/>
                      <p:cNvPicPr/>
                      <p:nvPr/>
                    </p:nvPicPr>
                    <p:blipFill>
                      <a:blip r:embed="rId6"/>
                      <a:stretch>
                        <a:fillRect/>
                      </a:stretch>
                    </p:blipFill>
                    <p:spPr>
                      <a:xfrm>
                        <a:off x="6080612" y="3782970"/>
                        <a:ext cx="363537" cy="474662"/>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668342231"/>
              </p:ext>
            </p:extLst>
          </p:nvPr>
        </p:nvGraphicFramePr>
        <p:xfrm>
          <a:off x="6815557" y="3818996"/>
          <a:ext cx="419100" cy="503237"/>
        </p:xfrm>
        <a:graphic>
          <a:graphicData uri="http://schemas.openxmlformats.org/presentationml/2006/ole">
            <mc:AlternateContent xmlns:mc="http://schemas.openxmlformats.org/markup-compatibility/2006">
              <mc:Choice xmlns:v="urn:schemas-microsoft-com:vml" Requires="v">
                <p:oleObj spid="_x0000_s65706" name="Equation" r:id="rId10" imgW="190500" imgH="228600" progId="Equation.3">
                  <p:embed/>
                </p:oleObj>
              </mc:Choice>
              <mc:Fallback>
                <p:oleObj name="Equation" r:id="rId10" imgW="190500" imgH="228600" progId="Equation.3">
                  <p:embed/>
                  <p:pic>
                    <p:nvPicPr>
                      <p:cNvPr id="0" name=""/>
                      <p:cNvPicPr/>
                      <p:nvPr/>
                    </p:nvPicPr>
                    <p:blipFill>
                      <a:blip r:embed="rId8"/>
                      <a:stretch>
                        <a:fillRect/>
                      </a:stretch>
                    </p:blipFill>
                    <p:spPr>
                      <a:xfrm>
                        <a:off x="6815557" y="3818996"/>
                        <a:ext cx="419100" cy="503237"/>
                      </a:xfrm>
                      <a:prstGeom prst="rect">
                        <a:avLst/>
                      </a:prstGeom>
                    </p:spPr>
                  </p:pic>
                </p:oleObj>
              </mc:Fallback>
            </mc:AlternateContent>
          </a:graphicData>
        </a:graphic>
      </p:graphicFrame>
    </p:spTree>
    <p:extLst>
      <p:ext uri="{BB962C8B-B14F-4D97-AF65-F5344CB8AC3E}">
        <p14:creationId xmlns:p14="http://schemas.microsoft.com/office/powerpoint/2010/main" val="3297257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21" grpId="0" animBg="1"/>
      <p:bldP spid="23" grpId="0" animBg="1"/>
      <p:bldP spid="27" grpId="0"/>
      <p:bldP spid="35" grpId="0"/>
      <p:bldP spid="3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53582"/>
            <a:ext cx="8229600" cy="857250"/>
          </a:xfrm>
        </p:spPr>
        <p:txBody>
          <a:bodyPr/>
          <a:lstStyle/>
          <a:p>
            <a:pPr eaLnBrk="1" hangingPunct="1"/>
            <a:r>
              <a:rPr lang="en-US" dirty="0" smtClean="0">
                <a:latin typeface="Arial" charset="0"/>
              </a:rPr>
              <a:t>Overview of ways </a:t>
            </a:r>
            <a:r>
              <a:rPr lang="en-US" dirty="0">
                <a:latin typeface="Arial" charset="0"/>
              </a:rPr>
              <a:t>to make predictors differ</a:t>
            </a:r>
          </a:p>
        </p:txBody>
      </p:sp>
      <p:sp>
        <p:nvSpPr>
          <p:cNvPr id="7171" name="Rectangle 3"/>
          <p:cNvSpPr>
            <a:spLocks noGrp="1" noChangeArrowheads="1"/>
          </p:cNvSpPr>
          <p:nvPr>
            <p:ph sz="half" idx="1"/>
          </p:nvPr>
        </p:nvSpPr>
        <p:spPr>
          <a:xfrm>
            <a:off x="457200" y="1013887"/>
            <a:ext cx="4038600" cy="3879845"/>
          </a:xfrm>
        </p:spPr>
        <p:txBody>
          <a:bodyPr>
            <a:normAutofit/>
          </a:bodyPr>
          <a:lstStyle/>
          <a:p>
            <a:pPr>
              <a:lnSpc>
                <a:spcPct val="80000"/>
              </a:lnSpc>
            </a:pPr>
            <a:r>
              <a:rPr lang="en-US" dirty="0">
                <a:latin typeface="Arial" charset="0"/>
              </a:rPr>
              <a:t>Rely on the learning algorithm getting stuck </a:t>
            </a:r>
            <a:r>
              <a:rPr lang="en-US" dirty="0" smtClean="0">
                <a:latin typeface="Arial" charset="0"/>
              </a:rPr>
              <a:t>in different </a:t>
            </a:r>
            <a:r>
              <a:rPr lang="en-US" dirty="0">
                <a:latin typeface="Arial" charset="0"/>
              </a:rPr>
              <a:t>local </a:t>
            </a:r>
            <a:r>
              <a:rPr lang="en-US" dirty="0" smtClean="0">
                <a:latin typeface="Arial" charset="0"/>
              </a:rPr>
              <a:t>optima.</a:t>
            </a:r>
            <a:endParaRPr lang="en-US" dirty="0">
              <a:latin typeface="Arial" charset="0"/>
            </a:endParaRPr>
          </a:p>
          <a:p>
            <a:pPr lvl="1">
              <a:lnSpc>
                <a:spcPct val="80000"/>
              </a:lnSpc>
            </a:pPr>
            <a:r>
              <a:rPr lang="en-US" dirty="0">
                <a:latin typeface="Arial" charset="0"/>
              </a:rPr>
              <a:t>A dubious </a:t>
            </a:r>
            <a:r>
              <a:rPr lang="en-US" dirty="0" smtClean="0">
                <a:latin typeface="Arial" charset="0"/>
              </a:rPr>
              <a:t>hack</a:t>
            </a:r>
          </a:p>
          <a:p>
            <a:pPr marL="457200" lvl="1" indent="0">
              <a:lnSpc>
                <a:spcPct val="80000"/>
              </a:lnSpc>
              <a:buNone/>
            </a:pPr>
            <a:r>
              <a:rPr lang="en-US" dirty="0">
                <a:latin typeface="Arial" charset="0"/>
              </a:rPr>
              <a:t> </a:t>
            </a:r>
            <a:r>
              <a:rPr lang="en-US" dirty="0" smtClean="0">
                <a:latin typeface="Arial" charset="0"/>
              </a:rPr>
              <a:t>   (but worth </a:t>
            </a:r>
            <a:r>
              <a:rPr lang="en-US" dirty="0">
                <a:latin typeface="Arial" charset="0"/>
              </a:rPr>
              <a:t>a try).</a:t>
            </a:r>
          </a:p>
          <a:p>
            <a:pPr>
              <a:lnSpc>
                <a:spcPct val="80000"/>
              </a:lnSpc>
            </a:pPr>
            <a:r>
              <a:rPr lang="en-US" dirty="0">
                <a:latin typeface="Arial" charset="0"/>
              </a:rPr>
              <a:t>Use lots of different kinds of </a:t>
            </a:r>
            <a:r>
              <a:rPr lang="en-US" dirty="0" smtClean="0">
                <a:latin typeface="Arial" charset="0"/>
              </a:rPr>
              <a:t>models, including ones that are not neural networks.</a:t>
            </a:r>
          </a:p>
          <a:p>
            <a:pPr lvl="1">
              <a:lnSpc>
                <a:spcPct val="80000"/>
              </a:lnSpc>
            </a:pPr>
            <a:r>
              <a:rPr lang="en-US" dirty="0" smtClean="0">
                <a:latin typeface="Arial" charset="0"/>
              </a:rPr>
              <a:t>Decision trees</a:t>
            </a:r>
          </a:p>
          <a:p>
            <a:pPr lvl="1">
              <a:lnSpc>
                <a:spcPct val="80000"/>
              </a:lnSpc>
            </a:pPr>
            <a:r>
              <a:rPr lang="en-US" dirty="0" smtClean="0">
                <a:latin typeface="Arial" charset="0"/>
              </a:rPr>
              <a:t>Gaussian Process models</a:t>
            </a:r>
          </a:p>
          <a:p>
            <a:pPr lvl="1">
              <a:lnSpc>
                <a:spcPct val="80000"/>
              </a:lnSpc>
            </a:pPr>
            <a:r>
              <a:rPr lang="en-US" dirty="0" smtClean="0">
                <a:latin typeface="Arial" charset="0"/>
              </a:rPr>
              <a:t>Support Vector </a:t>
            </a:r>
            <a:r>
              <a:rPr lang="en-US" dirty="0">
                <a:latin typeface="Arial" charset="0"/>
              </a:rPr>
              <a:t>M</a:t>
            </a:r>
            <a:r>
              <a:rPr lang="en-US" dirty="0" smtClean="0">
                <a:latin typeface="Arial" charset="0"/>
              </a:rPr>
              <a:t>achines</a:t>
            </a:r>
          </a:p>
          <a:p>
            <a:pPr lvl="1">
              <a:lnSpc>
                <a:spcPct val="80000"/>
              </a:lnSpc>
            </a:pPr>
            <a:r>
              <a:rPr lang="en-US" dirty="0">
                <a:latin typeface="Arial" charset="0"/>
              </a:rPr>
              <a:t>a</a:t>
            </a:r>
            <a:r>
              <a:rPr lang="en-US" dirty="0" smtClean="0">
                <a:latin typeface="Arial" charset="0"/>
              </a:rPr>
              <a:t>nd many others.</a:t>
            </a:r>
          </a:p>
          <a:p>
            <a:pPr lvl="1">
              <a:lnSpc>
                <a:spcPct val="80000"/>
              </a:lnSpc>
            </a:pPr>
            <a:endParaRPr lang="en-US" dirty="0">
              <a:latin typeface="Arial" charset="0"/>
            </a:endParaRPr>
          </a:p>
          <a:p>
            <a:pPr lvl="1"/>
            <a:endParaRPr lang="en-US" dirty="0" smtClean="0"/>
          </a:p>
          <a:p>
            <a:pPr lvl="1"/>
            <a:endParaRPr lang="en-US" dirty="0">
              <a:latin typeface="Arial" charset="0"/>
            </a:endParaRPr>
          </a:p>
        </p:txBody>
      </p:sp>
      <p:sp>
        <p:nvSpPr>
          <p:cNvPr id="2" name="Content Placeholder 1"/>
          <p:cNvSpPr>
            <a:spLocks noGrp="1"/>
          </p:cNvSpPr>
          <p:nvPr>
            <p:ph sz="half" idx="2"/>
          </p:nvPr>
        </p:nvSpPr>
        <p:spPr>
          <a:xfrm>
            <a:off x="4648200" y="1013887"/>
            <a:ext cx="4038600" cy="3879845"/>
          </a:xfrm>
        </p:spPr>
        <p:txBody>
          <a:bodyPr>
            <a:normAutofit/>
          </a:bodyPr>
          <a:lstStyle/>
          <a:p>
            <a:pPr>
              <a:lnSpc>
                <a:spcPct val="80000"/>
              </a:lnSpc>
            </a:pPr>
            <a:r>
              <a:rPr lang="en-US" dirty="0" smtClean="0">
                <a:latin typeface="Arial" charset="0"/>
              </a:rPr>
              <a:t>For </a:t>
            </a:r>
            <a:r>
              <a:rPr lang="en-US" dirty="0">
                <a:latin typeface="Arial" charset="0"/>
              </a:rPr>
              <a:t>neural network models, make them different by using:</a:t>
            </a:r>
          </a:p>
          <a:p>
            <a:pPr lvl="1">
              <a:lnSpc>
                <a:spcPct val="80000"/>
              </a:lnSpc>
            </a:pPr>
            <a:r>
              <a:rPr lang="en-US" dirty="0">
                <a:latin typeface="Arial" charset="0"/>
              </a:rPr>
              <a:t>Different numbers of hidden </a:t>
            </a:r>
            <a:r>
              <a:rPr lang="en-US" dirty="0" smtClean="0">
                <a:latin typeface="Arial" charset="0"/>
              </a:rPr>
              <a:t>layers.</a:t>
            </a:r>
            <a:endParaRPr lang="en-US" dirty="0">
              <a:latin typeface="Arial" charset="0"/>
            </a:endParaRPr>
          </a:p>
          <a:p>
            <a:pPr lvl="1">
              <a:lnSpc>
                <a:spcPct val="80000"/>
              </a:lnSpc>
            </a:pPr>
            <a:r>
              <a:rPr lang="en-US" dirty="0">
                <a:latin typeface="Arial" charset="0"/>
              </a:rPr>
              <a:t>Different numbers of units per </a:t>
            </a:r>
            <a:r>
              <a:rPr lang="en-US" dirty="0" smtClean="0">
                <a:latin typeface="Arial" charset="0"/>
              </a:rPr>
              <a:t>layer.</a:t>
            </a:r>
            <a:endParaRPr lang="en-US" dirty="0">
              <a:latin typeface="Arial" charset="0"/>
            </a:endParaRPr>
          </a:p>
          <a:p>
            <a:pPr lvl="1">
              <a:lnSpc>
                <a:spcPct val="80000"/>
              </a:lnSpc>
            </a:pPr>
            <a:r>
              <a:rPr lang="en-US" dirty="0">
                <a:latin typeface="Arial" charset="0"/>
              </a:rPr>
              <a:t>Different types of </a:t>
            </a:r>
            <a:r>
              <a:rPr lang="en-US" dirty="0" smtClean="0">
                <a:latin typeface="Arial" charset="0"/>
              </a:rPr>
              <a:t>unit.</a:t>
            </a:r>
            <a:endParaRPr lang="en-US" dirty="0">
              <a:latin typeface="Arial" charset="0"/>
            </a:endParaRPr>
          </a:p>
          <a:p>
            <a:pPr lvl="1">
              <a:lnSpc>
                <a:spcPct val="80000"/>
              </a:lnSpc>
            </a:pPr>
            <a:r>
              <a:rPr lang="en-US" dirty="0">
                <a:latin typeface="Arial" charset="0"/>
              </a:rPr>
              <a:t>Different types or strengths of weight </a:t>
            </a:r>
            <a:r>
              <a:rPr lang="en-US" dirty="0" smtClean="0">
                <a:latin typeface="Arial" charset="0"/>
              </a:rPr>
              <a:t>penalty.</a:t>
            </a:r>
            <a:endParaRPr lang="en-US" dirty="0">
              <a:latin typeface="Arial" charset="0"/>
            </a:endParaRPr>
          </a:p>
          <a:p>
            <a:pPr lvl="1">
              <a:lnSpc>
                <a:spcPct val="80000"/>
              </a:lnSpc>
            </a:pPr>
            <a:r>
              <a:rPr lang="en-US" dirty="0">
                <a:latin typeface="Arial" charset="0"/>
              </a:rPr>
              <a:t>Different learning </a:t>
            </a:r>
            <a:r>
              <a:rPr lang="en-US" dirty="0" smtClean="0">
                <a:latin typeface="Arial" charset="0"/>
              </a:rPr>
              <a:t>algorithms.</a:t>
            </a:r>
            <a:endParaRPr lang="en-US" dirty="0" smtClean="0"/>
          </a:p>
        </p:txBody>
      </p:sp>
    </p:spTree>
    <p:extLst>
      <p:ext uri="{BB962C8B-B14F-4D97-AF65-F5344CB8AC3E}">
        <p14:creationId xmlns:p14="http://schemas.microsoft.com/office/powerpoint/2010/main" val="2262114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dirty="0" smtClean="0">
                <a:latin typeface="Arial" charset="0"/>
              </a:rPr>
              <a:t>Making models differ by changing their training data</a:t>
            </a:r>
            <a:endParaRPr lang="en-US" dirty="0">
              <a:latin typeface="Arial" charset="0"/>
            </a:endParaRPr>
          </a:p>
        </p:txBody>
      </p:sp>
      <p:sp>
        <p:nvSpPr>
          <p:cNvPr id="7171" name="Rectangle 3"/>
          <p:cNvSpPr>
            <a:spLocks noGrp="1" noChangeArrowheads="1"/>
          </p:cNvSpPr>
          <p:nvPr>
            <p:ph sz="half" idx="1"/>
          </p:nvPr>
        </p:nvSpPr>
        <p:spPr>
          <a:xfrm>
            <a:off x="254000" y="1200151"/>
            <a:ext cx="4267199" cy="3394472"/>
          </a:xfrm>
        </p:spPr>
        <p:txBody>
          <a:bodyPr>
            <a:normAutofit fontScale="92500" lnSpcReduction="10000"/>
          </a:bodyPr>
          <a:lstStyle/>
          <a:p>
            <a:r>
              <a:rPr lang="en-US" dirty="0" smtClean="0">
                <a:solidFill>
                  <a:srgbClr val="0000FF"/>
                </a:solidFill>
              </a:rPr>
              <a:t>Bagging: </a:t>
            </a:r>
            <a:r>
              <a:rPr lang="en-US" dirty="0" smtClean="0"/>
              <a:t>Train </a:t>
            </a:r>
            <a:r>
              <a:rPr lang="en-US" dirty="0"/>
              <a:t>different models on different subsets of the </a:t>
            </a:r>
            <a:r>
              <a:rPr lang="en-US" dirty="0" smtClean="0"/>
              <a:t>data.</a:t>
            </a:r>
            <a:endParaRPr lang="en-US" dirty="0"/>
          </a:p>
          <a:p>
            <a:pPr lvl="1"/>
            <a:r>
              <a:rPr lang="en-US" dirty="0"/>
              <a:t>Bagging </a:t>
            </a:r>
            <a:r>
              <a:rPr lang="en-US" dirty="0" smtClean="0"/>
              <a:t>gets different training sets by using sampling with replacement:                   </a:t>
            </a:r>
            <a:r>
              <a:rPr lang="en-US" dirty="0" err="1" smtClean="0">
                <a:latin typeface="Arial" charset="0"/>
              </a:rPr>
              <a:t>a</a:t>
            </a:r>
            <a:r>
              <a:rPr lang="en-US" dirty="0" err="1">
                <a:latin typeface="Arial" charset="0"/>
              </a:rPr>
              <a:t>,b,c,d,e</a:t>
            </a:r>
            <a:r>
              <a:rPr lang="en-US" dirty="0">
                <a:latin typeface="Arial" charset="0"/>
              </a:rPr>
              <a:t>  </a:t>
            </a:r>
            <a:r>
              <a:rPr lang="en-US" dirty="0" smtClean="0">
                <a:latin typeface="Arial" charset="0"/>
                <a:sym typeface="Wingdings"/>
              </a:rPr>
              <a:t></a:t>
            </a:r>
            <a:r>
              <a:rPr lang="en-US" dirty="0" smtClean="0">
                <a:latin typeface="Arial" charset="0"/>
              </a:rPr>
              <a:t> </a:t>
            </a:r>
            <a:r>
              <a:rPr lang="en-US" dirty="0">
                <a:latin typeface="Arial" charset="0"/>
              </a:rPr>
              <a:t>a c c d </a:t>
            </a:r>
            <a:r>
              <a:rPr lang="en-US" dirty="0" smtClean="0">
                <a:latin typeface="Arial" charset="0"/>
              </a:rPr>
              <a:t>d</a:t>
            </a:r>
          </a:p>
          <a:p>
            <a:pPr lvl="1"/>
            <a:r>
              <a:rPr lang="en-US" dirty="0" smtClean="0">
                <a:solidFill>
                  <a:srgbClr val="0000FF"/>
                </a:solidFill>
                <a:latin typeface="Arial" charset="0"/>
              </a:rPr>
              <a:t>Random forests </a:t>
            </a:r>
            <a:r>
              <a:rPr lang="en-US" dirty="0" smtClean="0">
                <a:latin typeface="Arial" charset="0"/>
              </a:rPr>
              <a:t>use lots of different decision trees trained using bagging. They work well.</a:t>
            </a:r>
          </a:p>
          <a:p>
            <a:r>
              <a:rPr lang="en-US" dirty="0" smtClean="0">
                <a:latin typeface="Arial" charset="0"/>
              </a:rPr>
              <a:t>We could use bagging with neural nets but its </a:t>
            </a:r>
            <a:r>
              <a:rPr lang="en-US" dirty="0" smtClean="0">
                <a:solidFill>
                  <a:srgbClr val="FF0000"/>
                </a:solidFill>
                <a:latin typeface="Arial" charset="0"/>
              </a:rPr>
              <a:t>very</a:t>
            </a:r>
            <a:r>
              <a:rPr lang="en-US" dirty="0" smtClean="0">
                <a:latin typeface="Arial" charset="0"/>
              </a:rPr>
              <a:t> expensive.</a:t>
            </a:r>
          </a:p>
          <a:p>
            <a:endParaRPr lang="en-US" dirty="0">
              <a:latin typeface="Arial" charset="0"/>
            </a:endParaRPr>
          </a:p>
          <a:p>
            <a:pPr lvl="1"/>
            <a:endParaRPr lang="en-US" dirty="0" smtClean="0"/>
          </a:p>
          <a:p>
            <a:pPr lvl="1"/>
            <a:endParaRPr lang="en-US" dirty="0">
              <a:latin typeface="Arial" charset="0"/>
            </a:endParaRPr>
          </a:p>
        </p:txBody>
      </p:sp>
      <p:sp>
        <p:nvSpPr>
          <p:cNvPr id="2" name="Content Placeholder 1"/>
          <p:cNvSpPr>
            <a:spLocks noGrp="1"/>
          </p:cNvSpPr>
          <p:nvPr>
            <p:ph sz="half" idx="2"/>
          </p:nvPr>
        </p:nvSpPr>
        <p:spPr>
          <a:xfrm>
            <a:off x="4648199" y="1200151"/>
            <a:ext cx="4207933" cy="3394472"/>
          </a:xfrm>
        </p:spPr>
        <p:txBody>
          <a:bodyPr>
            <a:normAutofit fontScale="92500" lnSpcReduction="10000"/>
          </a:bodyPr>
          <a:lstStyle/>
          <a:p>
            <a:r>
              <a:rPr lang="en-US" dirty="0" smtClean="0">
                <a:solidFill>
                  <a:srgbClr val="0000FF"/>
                </a:solidFill>
              </a:rPr>
              <a:t>Boosting: </a:t>
            </a:r>
            <a:r>
              <a:rPr lang="en-US" dirty="0" smtClean="0"/>
              <a:t>Train a sequence of low capacity models. Weight the training cases differently for each model in the sequence. </a:t>
            </a:r>
          </a:p>
          <a:p>
            <a:pPr lvl="1"/>
            <a:r>
              <a:rPr lang="en-US" dirty="0" smtClean="0"/>
              <a:t>Boosting up-weights </a:t>
            </a:r>
            <a:r>
              <a:rPr lang="en-US" dirty="0"/>
              <a:t>cases that previous models got wrong</a:t>
            </a:r>
            <a:r>
              <a:rPr lang="en-US" dirty="0" smtClean="0"/>
              <a:t>.</a:t>
            </a:r>
          </a:p>
          <a:p>
            <a:pPr lvl="1"/>
            <a:r>
              <a:rPr lang="en-US" dirty="0" smtClean="0"/>
              <a:t> </a:t>
            </a:r>
            <a:r>
              <a:rPr lang="en-US" dirty="0"/>
              <a:t>An early use </a:t>
            </a:r>
            <a:r>
              <a:rPr lang="en-US" dirty="0" smtClean="0"/>
              <a:t>of boosting was </a:t>
            </a:r>
            <a:r>
              <a:rPr lang="en-US" dirty="0"/>
              <a:t>with neural nets for MNIST</a:t>
            </a:r>
            <a:r>
              <a:rPr lang="en-US" dirty="0" smtClean="0"/>
              <a:t>.</a:t>
            </a:r>
          </a:p>
          <a:p>
            <a:pPr lvl="1"/>
            <a:r>
              <a:rPr lang="en-US" dirty="0" smtClean="0"/>
              <a:t>It focused the computational resources on modeling the tricky cases.</a:t>
            </a:r>
            <a:endParaRPr lang="en-US" dirty="0"/>
          </a:p>
        </p:txBody>
      </p:sp>
    </p:spTree>
    <p:extLst>
      <p:ext uri="{BB962C8B-B14F-4D97-AF65-F5344CB8AC3E}">
        <p14:creationId xmlns:p14="http://schemas.microsoft.com/office/powerpoint/2010/main" val="1799094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tx1"/>
                </a:solidFill>
              </a:rPr>
              <a:t>Neural Networks for Machine Learning</a:t>
            </a:r>
            <a:r>
              <a:rPr lang="en-US" dirty="0" smtClean="0"/>
              <a:t/>
            </a:r>
            <a:br>
              <a:rPr lang="en-US" dirty="0" smtClean="0"/>
            </a:br>
            <a:r>
              <a:rPr lang="en-US" dirty="0"/>
              <a:t/>
            </a:r>
            <a:br>
              <a:rPr lang="en-US" dirty="0"/>
            </a:br>
            <a:r>
              <a:rPr lang="en-US" dirty="0" smtClean="0"/>
              <a:t>Lecture 10b</a:t>
            </a:r>
            <a:br>
              <a:rPr lang="en-US" dirty="0" smtClean="0"/>
            </a:br>
            <a:r>
              <a:rPr lang="en-US" dirty="0" smtClean="0"/>
              <a:t>Mixtures of Experts</a:t>
            </a:r>
            <a:endParaRPr lang="en-US" dirty="0"/>
          </a:p>
        </p:txBody>
      </p:sp>
    </p:spTree>
    <p:extLst>
      <p:ext uri="{BB962C8B-B14F-4D97-AF65-F5344CB8AC3E}">
        <p14:creationId xmlns:p14="http://schemas.microsoft.com/office/powerpoint/2010/main" val="17869203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7857</TotalTime>
  <Words>2923</Words>
  <Application>Microsoft Macintosh PowerPoint</Application>
  <PresentationFormat>On-screen Show (16:9)</PresentationFormat>
  <Paragraphs>246</Paragraphs>
  <Slides>41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Neural Networks for Machine Learning  Lecture 10a Why it helps to combine models</vt:lpstr>
      <vt:lpstr>Combining networks: The bias-variance trade-off</vt:lpstr>
      <vt:lpstr>How the combined predictor compares with the individual predictors</vt:lpstr>
      <vt:lpstr>Combining networks reduces variance</vt:lpstr>
      <vt:lpstr>A picture </vt:lpstr>
      <vt:lpstr>What about discrete distributions over class labels?</vt:lpstr>
      <vt:lpstr>Overview of ways to make predictors differ</vt:lpstr>
      <vt:lpstr>Making models differ by changing their training data</vt:lpstr>
      <vt:lpstr>Neural Networks for Machine Learning  Lecture 10b Mixtures of Experts</vt:lpstr>
      <vt:lpstr>Mixtures of Experts</vt:lpstr>
      <vt:lpstr>A spectrum of models</vt:lpstr>
      <vt:lpstr>Multiple local models</vt:lpstr>
      <vt:lpstr>Partitioning based on input alone versus partitioning based on the input-output relationship</vt:lpstr>
      <vt:lpstr>A picture of why averaging models during training causes cooperation not specialization</vt:lpstr>
      <vt:lpstr>An error function that encourages cooperation</vt:lpstr>
      <vt:lpstr>An error function that encourages specialization</vt:lpstr>
      <vt:lpstr>The mixture of experts architecture (almost)</vt:lpstr>
      <vt:lpstr>The derivatives of the simple cost function</vt:lpstr>
      <vt:lpstr>A better cost function for mixtures of experts (Jacobs, Jordan, Nowlan &amp; Hinton, 1991)</vt:lpstr>
      <vt:lpstr>The probability of the target under a mixture of Gaussians</vt:lpstr>
      <vt:lpstr>Neural Networks for Machine Learning  Lecture 10c The idea of full Bayesian learning</vt:lpstr>
      <vt:lpstr>Full Bayesian Learning</vt:lpstr>
      <vt:lpstr>Overfitting: A frequentist illusion?</vt:lpstr>
      <vt:lpstr>A classic example of overfitting</vt:lpstr>
      <vt:lpstr>Approximating full Bayesian learning in a neural net</vt:lpstr>
      <vt:lpstr>An example of full Bayesian learning</vt:lpstr>
      <vt:lpstr>Neural Networks for Machine Learning  Lecture 10d Making full Bayesian learning practical</vt:lpstr>
      <vt:lpstr>What can we do if there are too many parameters for a grid?</vt:lpstr>
      <vt:lpstr>Sampling weight vectors</vt:lpstr>
      <vt:lpstr>One method for sampling weight vectors</vt:lpstr>
      <vt:lpstr>The wonderful property of Markov Chain Monte Carlo</vt:lpstr>
      <vt:lpstr>Full Bayesian learning with mini-batches</vt:lpstr>
      <vt:lpstr>Neural Networks for Machine Learning  Lecture 10e Dropout: an efficient way to combine neural nets </vt:lpstr>
      <vt:lpstr>Two ways to average models</vt:lpstr>
      <vt:lpstr>Dropout: An efficient way to average many large neural nets (http://arxiv.org/abs/1207.0580)</vt:lpstr>
      <vt:lpstr>Dropout as a form of model averaging</vt:lpstr>
      <vt:lpstr>But what do we do at test time?</vt:lpstr>
      <vt:lpstr>What if we have more hidden layers?</vt:lpstr>
      <vt:lpstr>What about the input layer?</vt:lpstr>
      <vt:lpstr>How well does dropout work?</vt:lpstr>
      <vt:lpstr>Another way to think about dropout</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Hinton</dc:creator>
  <cp:lastModifiedBy>Geoffrey Hinton</cp:lastModifiedBy>
  <cp:revision>226</cp:revision>
  <dcterms:created xsi:type="dcterms:W3CDTF">2012-09-27T16:39:13Z</dcterms:created>
  <dcterms:modified xsi:type="dcterms:W3CDTF">2012-10-26T23:12:41Z</dcterms:modified>
</cp:coreProperties>
</file>