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Microsoft_Equation1.bin" ContentType="application/vnd.openxmlformats-officedocument.oleObject"/>
  <Override PartName="/ppt/embeddings/oleObject17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87" r:id="rId2"/>
    <p:sldId id="388" r:id="rId3"/>
    <p:sldId id="389" r:id="rId4"/>
    <p:sldId id="390" r:id="rId5"/>
    <p:sldId id="442" r:id="rId6"/>
    <p:sldId id="443" r:id="rId7"/>
    <p:sldId id="444" r:id="rId8"/>
    <p:sldId id="441" r:id="rId9"/>
    <p:sldId id="391" r:id="rId10"/>
    <p:sldId id="392" r:id="rId11"/>
    <p:sldId id="426" r:id="rId12"/>
    <p:sldId id="430" r:id="rId13"/>
    <p:sldId id="393" r:id="rId14"/>
    <p:sldId id="394" r:id="rId15"/>
    <p:sldId id="431" r:id="rId16"/>
    <p:sldId id="427" r:id="rId17"/>
    <p:sldId id="397" r:id="rId18"/>
    <p:sldId id="445" r:id="rId19"/>
    <p:sldId id="398" r:id="rId20"/>
    <p:sldId id="432" r:id="rId21"/>
    <p:sldId id="435" r:id="rId22"/>
    <p:sldId id="399" r:id="rId23"/>
    <p:sldId id="402" r:id="rId24"/>
    <p:sldId id="400" r:id="rId25"/>
    <p:sldId id="433" r:id="rId26"/>
    <p:sldId id="434" r:id="rId27"/>
    <p:sldId id="403" r:id="rId28"/>
    <p:sldId id="404" r:id="rId29"/>
    <p:sldId id="428" r:id="rId30"/>
    <p:sldId id="405" r:id="rId31"/>
    <p:sldId id="410" r:id="rId32"/>
    <p:sldId id="436" r:id="rId33"/>
    <p:sldId id="411" r:id="rId34"/>
    <p:sldId id="412" r:id="rId35"/>
    <p:sldId id="413" r:id="rId36"/>
    <p:sldId id="414" r:id="rId37"/>
    <p:sldId id="415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A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6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4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C50F48-BAF6-6F40-BC3D-AE5D804903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85E259-D688-2D45-AED5-7C2E13A10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11a</a:t>
            </a:r>
            <a:br>
              <a:rPr lang="en-US" dirty="0" smtClean="0"/>
            </a:br>
            <a:r>
              <a:rPr lang="en-US" smtClean="0"/>
              <a:t>Hopfield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2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</a:t>
            </a:r>
            <a:r>
              <a:rPr lang="en-US" dirty="0" smtClean="0"/>
              <a:t>memories in a Hopfield net</a:t>
            </a:r>
            <a:endParaRPr lang="en-US" dirty="0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200151"/>
            <a:ext cx="4250267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we use activities of 1 and -1, we can store a </a:t>
            </a:r>
            <a:r>
              <a:rPr lang="en-US" dirty="0" smtClean="0"/>
              <a:t>binary state </a:t>
            </a:r>
            <a:r>
              <a:rPr lang="en-US" dirty="0"/>
              <a:t>vector by incrementing the weight between any two units by the product of their activities.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treat </a:t>
            </a:r>
            <a:r>
              <a:rPr lang="en-US" dirty="0"/>
              <a:t>biases as weights from a permanently on </a:t>
            </a:r>
            <a:r>
              <a:rPr lang="en-US" dirty="0" smtClean="0"/>
              <a:t>unit.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With states of 0 and 1 the rule is slightly more complicated.</a:t>
            </a:r>
          </a:p>
        </p:txBody>
      </p:sp>
      <p:graphicFrame>
        <p:nvGraphicFramePr>
          <p:cNvPr id="246790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61498525"/>
              </p:ext>
            </p:extLst>
          </p:nvPr>
        </p:nvGraphicFramePr>
        <p:xfrm>
          <a:off x="4929712" y="3592516"/>
          <a:ext cx="34909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1473120" imgH="253800" progId="Equation.3">
                  <p:embed/>
                </p:oleObj>
              </mc:Choice>
              <mc:Fallback>
                <p:oleObj name="Equation" r:id="rId3" imgW="1473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712" y="3592516"/>
                        <a:ext cx="34909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2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8997380"/>
              </p:ext>
            </p:extLst>
          </p:nvPr>
        </p:nvGraphicFramePr>
        <p:xfrm>
          <a:off x="5981700" y="1330325"/>
          <a:ext cx="15541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660400" imgH="228600" progId="Equation.3">
                  <p:embed/>
                </p:oleObj>
              </mc:Choice>
              <mc:Fallback>
                <p:oleObj name="Equation" r:id="rId5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330325"/>
                        <a:ext cx="15541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01733" y="1964277"/>
            <a:ext cx="30188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This is a very simple rule that is not error-driven.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That is both its strength and its weakness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8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11b</a:t>
            </a:r>
            <a:br>
              <a:rPr lang="en-US" dirty="0" smtClean="0"/>
            </a:br>
            <a:r>
              <a:rPr lang="en-US" dirty="0" smtClean="0"/>
              <a:t>Dealing with spurious minima in Hopfield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storage capacity of a Hopfield net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Hopfield</a:t>
            </a:r>
            <a:r>
              <a:rPr lang="ja-JP" altLang="en-US" dirty="0"/>
              <a:t>’</a:t>
            </a:r>
            <a:r>
              <a:rPr lang="en-US" dirty="0"/>
              <a:t>s storage rule the capacity of a totally connected net with N units is only </a:t>
            </a:r>
            <a:r>
              <a:rPr lang="en-US" dirty="0" smtClean="0"/>
              <a:t>about 0.15N </a:t>
            </a:r>
            <a:r>
              <a:rPr lang="en-US" dirty="0"/>
              <a:t>memories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 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 smtClean="0"/>
              <a:t>bits per memory this is only               bits.</a:t>
            </a:r>
            <a:endParaRPr lang="en-US" dirty="0"/>
          </a:p>
          <a:p>
            <a:pPr lvl="1"/>
            <a:r>
              <a:rPr lang="en-US" dirty="0"/>
              <a:t>This does not make efficient use of the bits required to store the </a:t>
            </a:r>
            <a:r>
              <a:rPr lang="en-US" dirty="0" smtClean="0"/>
              <a:t>weights.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038601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The net has       weights and biases.</a:t>
            </a:r>
          </a:p>
          <a:p>
            <a:r>
              <a:rPr lang="en-US" dirty="0" smtClean="0"/>
              <a:t>After storing M memories, each connection weight has an integer value in the range       [–M, M].</a:t>
            </a:r>
          </a:p>
          <a:p>
            <a:r>
              <a:rPr lang="en-US" dirty="0" smtClean="0"/>
              <a:t>So the number of bits required to store the weights and biases is: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10897"/>
              </p:ext>
            </p:extLst>
          </p:nvPr>
        </p:nvGraphicFramePr>
        <p:xfrm>
          <a:off x="5797550" y="3823224"/>
          <a:ext cx="1912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965200" imgH="241300" progId="Equation.3">
                  <p:embed/>
                </p:oleObj>
              </mc:Choice>
              <mc:Fallback>
                <p:oleObj name="Equation" r:id="rId3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7550" y="3823224"/>
                        <a:ext cx="1912938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93170"/>
              </p:ext>
            </p:extLst>
          </p:nvPr>
        </p:nvGraphicFramePr>
        <p:xfrm>
          <a:off x="6458484" y="1138282"/>
          <a:ext cx="454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228600" imgH="215900" progId="Equation.3">
                  <p:embed/>
                </p:oleObj>
              </mc:Choice>
              <mc:Fallback>
                <p:oleObj name="Equation" r:id="rId5" imgW="22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8484" y="1138282"/>
                        <a:ext cx="4540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21177"/>
              </p:ext>
            </p:extLst>
          </p:nvPr>
        </p:nvGraphicFramePr>
        <p:xfrm>
          <a:off x="1773791" y="2722033"/>
          <a:ext cx="10572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7" imgW="533400" imgH="241300" progId="Equation.3">
                  <p:embed/>
                </p:oleObj>
              </mc:Choice>
              <mc:Fallback>
                <p:oleObj name="Equation" r:id="rId7" imgW="533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3791" y="2722033"/>
                        <a:ext cx="1057275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85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448"/>
            <a:ext cx="8229600" cy="857250"/>
          </a:xfrm>
        </p:spPr>
        <p:txBody>
          <a:bodyPr/>
          <a:lstStyle/>
          <a:p>
            <a:r>
              <a:rPr lang="en-US" dirty="0"/>
              <a:t>Spurious </a:t>
            </a:r>
            <a:r>
              <a:rPr lang="en-US" dirty="0" smtClean="0"/>
              <a:t>minima limit capacity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time we memorize a configuration, we hope to create a new energy </a:t>
            </a:r>
            <a:r>
              <a:rPr lang="en-US" dirty="0" smtClean="0"/>
              <a:t>minimum.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what if two nearby minima merge to create a minimum at an intermediate location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limits the capacity of a Hopfield net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5029200" y="1267494"/>
            <a:ext cx="1354667" cy="596687"/>
          </a:xfrm>
          <a:custGeom>
            <a:avLst/>
            <a:gdLst>
              <a:gd name="connsiteX0" fmla="*/ 0 w 2336800"/>
              <a:gd name="connsiteY0" fmla="*/ 53308 h 596687"/>
              <a:gd name="connsiteX1" fmla="*/ 474133 w 2336800"/>
              <a:gd name="connsiteY1" fmla="*/ 53308 h 596687"/>
              <a:gd name="connsiteX2" fmla="*/ 762000 w 2336800"/>
              <a:gd name="connsiteY2" fmla="*/ 137974 h 596687"/>
              <a:gd name="connsiteX3" fmla="*/ 999067 w 2336800"/>
              <a:gd name="connsiteY3" fmla="*/ 425841 h 596687"/>
              <a:gd name="connsiteX4" fmla="*/ 1168400 w 2336800"/>
              <a:gd name="connsiteY4" fmla="*/ 595174 h 596687"/>
              <a:gd name="connsiteX5" fmla="*/ 1439333 w 2336800"/>
              <a:gd name="connsiteY5" fmla="*/ 493574 h 596687"/>
              <a:gd name="connsiteX6" fmla="*/ 1591733 w 2336800"/>
              <a:gd name="connsiteY6" fmla="*/ 239574 h 596687"/>
              <a:gd name="connsiteX7" fmla="*/ 1778000 w 2336800"/>
              <a:gd name="connsiteY7" fmla="*/ 36374 h 596687"/>
              <a:gd name="connsiteX8" fmla="*/ 2235200 w 2336800"/>
              <a:gd name="connsiteY8" fmla="*/ 2508 h 596687"/>
              <a:gd name="connsiteX9" fmla="*/ 2336800 w 2336800"/>
              <a:gd name="connsiteY9" fmla="*/ 2508 h 596687"/>
              <a:gd name="connsiteX10" fmla="*/ 2336800 w 2336800"/>
              <a:gd name="connsiteY10" fmla="*/ 2508 h 5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6800" h="596687">
                <a:moveTo>
                  <a:pt x="0" y="53308"/>
                </a:moveTo>
                <a:cubicBezTo>
                  <a:pt x="173566" y="46252"/>
                  <a:pt x="347133" y="39197"/>
                  <a:pt x="474133" y="53308"/>
                </a:cubicBezTo>
                <a:cubicBezTo>
                  <a:pt x="601133" y="67419"/>
                  <a:pt x="674511" y="75885"/>
                  <a:pt x="762000" y="137974"/>
                </a:cubicBezTo>
                <a:cubicBezTo>
                  <a:pt x="849489" y="200063"/>
                  <a:pt x="931334" y="349641"/>
                  <a:pt x="999067" y="425841"/>
                </a:cubicBezTo>
                <a:cubicBezTo>
                  <a:pt x="1066800" y="502041"/>
                  <a:pt x="1095022" y="583885"/>
                  <a:pt x="1168400" y="595174"/>
                </a:cubicBezTo>
                <a:cubicBezTo>
                  <a:pt x="1241778" y="606463"/>
                  <a:pt x="1368778" y="552841"/>
                  <a:pt x="1439333" y="493574"/>
                </a:cubicBezTo>
                <a:cubicBezTo>
                  <a:pt x="1509888" y="434307"/>
                  <a:pt x="1535289" y="315774"/>
                  <a:pt x="1591733" y="239574"/>
                </a:cubicBezTo>
                <a:cubicBezTo>
                  <a:pt x="1648178" y="163374"/>
                  <a:pt x="1670756" y="75885"/>
                  <a:pt x="1778000" y="36374"/>
                </a:cubicBezTo>
                <a:cubicBezTo>
                  <a:pt x="1885244" y="-3137"/>
                  <a:pt x="2142067" y="8152"/>
                  <a:pt x="2235200" y="2508"/>
                </a:cubicBezTo>
                <a:cubicBezTo>
                  <a:pt x="2328333" y="-3136"/>
                  <a:pt x="2336800" y="2508"/>
                  <a:pt x="2336800" y="2508"/>
                </a:cubicBezTo>
                <a:lnTo>
                  <a:pt x="2336800" y="2508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>
            <a:off x="6349952" y="1267497"/>
            <a:ext cx="1286933" cy="596687"/>
          </a:xfrm>
          <a:custGeom>
            <a:avLst/>
            <a:gdLst>
              <a:gd name="connsiteX0" fmla="*/ 0 w 2336800"/>
              <a:gd name="connsiteY0" fmla="*/ 53308 h 596687"/>
              <a:gd name="connsiteX1" fmla="*/ 474133 w 2336800"/>
              <a:gd name="connsiteY1" fmla="*/ 53308 h 596687"/>
              <a:gd name="connsiteX2" fmla="*/ 762000 w 2336800"/>
              <a:gd name="connsiteY2" fmla="*/ 137974 h 596687"/>
              <a:gd name="connsiteX3" fmla="*/ 999067 w 2336800"/>
              <a:gd name="connsiteY3" fmla="*/ 425841 h 596687"/>
              <a:gd name="connsiteX4" fmla="*/ 1168400 w 2336800"/>
              <a:gd name="connsiteY4" fmla="*/ 595174 h 596687"/>
              <a:gd name="connsiteX5" fmla="*/ 1439333 w 2336800"/>
              <a:gd name="connsiteY5" fmla="*/ 493574 h 596687"/>
              <a:gd name="connsiteX6" fmla="*/ 1591733 w 2336800"/>
              <a:gd name="connsiteY6" fmla="*/ 239574 h 596687"/>
              <a:gd name="connsiteX7" fmla="*/ 1778000 w 2336800"/>
              <a:gd name="connsiteY7" fmla="*/ 36374 h 596687"/>
              <a:gd name="connsiteX8" fmla="*/ 2235200 w 2336800"/>
              <a:gd name="connsiteY8" fmla="*/ 2508 h 596687"/>
              <a:gd name="connsiteX9" fmla="*/ 2336800 w 2336800"/>
              <a:gd name="connsiteY9" fmla="*/ 2508 h 596687"/>
              <a:gd name="connsiteX10" fmla="*/ 2336800 w 2336800"/>
              <a:gd name="connsiteY10" fmla="*/ 2508 h 5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6800" h="596687">
                <a:moveTo>
                  <a:pt x="0" y="53308"/>
                </a:moveTo>
                <a:cubicBezTo>
                  <a:pt x="173566" y="46252"/>
                  <a:pt x="347133" y="39197"/>
                  <a:pt x="474133" y="53308"/>
                </a:cubicBezTo>
                <a:cubicBezTo>
                  <a:pt x="601133" y="67419"/>
                  <a:pt x="674511" y="75885"/>
                  <a:pt x="762000" y="137974"/>
                </a:cubicBezTo>
                <a:cubicBezTo>
                  <a:pt x="849489" y="200063"/>
                  <a:pt x="931334" y="349641"/>
                  <a:pt x="999067" y="425841"/>
                </a:cubicBezTo>
                <a:cubicBezTo>
                  <a:pt x="1066800" y="502041"/>
                  <a:pt x="1095022" y="583885"/>
                  <a:pt x="1168400" y="595174"/>
                </a:cubicBezTo>
                <a:cubicBezTo>
                  <a:pt x="1241778" y="606463"/>
                  <a:pt x="1368778" y="552841"/>
                  <a:pt x="1439333" y="493574"/>
                </a:cubicBezTo>
                <a:cubicBezTo>
                  <a:pt x="1509888" y="434307"/>
                  <a:pt x="1535289" y="315774"/>
                  <a:pt x="1591733" y="239574"/>
                </a:cubicBezTo>
                <a:cubicBezTo>
                  <a:pt x="1648178" y="163374"/>
                  <a:pt x="1670756" y="75885"/>
                  <a:pt x="1778000" y="36374"/>
                </a:cubicBezTo>
                <a:cubicBezTo>
                  <a:pt x="1885244" y="-3137"/>
                  <a:pt x="2142067" y="8152"/>
                  <a:pt x="2235200" y="2508"/>
                </a:cubicBezTo>
                <a:cubicBezTo>
                  <a:pt x="2328333" y="-3136"/>
                  <a:pt x="2336800" y="2508"/>
                  <a:pt x="2336800" y="2508"/>
                </a:cubicBezTo>
                <a:lnTo>
                  <a:pt x="2336800" y="2508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6039901" y="2349092"/>
            <a:ext cx="1200143" cy="596687"/>
          </a:xfrm>
          <a:custGeom>
            <a:avLst/>
            <a:gdLst>
              <a:gd name="connsiteX0" fmla="*/ 0 w 2336800"/>
              <a:gd name="connsiteY0" fmla="*/ 53308 h 596687"/>
              <a:gd name="connsiteX1" fmla="*/ 474133 w 2336800"/>
              <a:gd name="connsiteY1" fmla="*/ 53308 h 596687"/>
              <a:gd name="connsiteX2" fmla="*/ 762000 w 2336800"/>
              <a:gd name="connsiteY2" fmla="*/ 137974 h 596687"/>
              <a:gd name="connsiteX3" fmla="*/ 999067 w 2336800"/>
              <a:gd name="connsiteY3" fmla="*/ 425841 h 596687"/>
              <a:gd name="connsiteX4" fmla="*/ 1168400 w 2336800"/>
              <a:gd name="connsiteY4" fmla="*/ 595174 h 596687"/>
              <a:gd name="connsiteX5" fmla="*/ 1439333 w 2336800"/>
              <a:gd name="connsiteY5" fmla="*/ 493574 h 596687"/>
              <a:gd name="connsiteX6" fmla="*/ 1591733 w 2336800"/>
              <a:gd name="connsiteY6" fmla="*/ 239574 h 596687"/>
              <a:gd name="connsiteX7" fmla="*/ 1778000 w 2336800"/>
              <a:gd name="connsiteY7" fmla="*/ 36374 h 596687"/>
              <a:gd name="connsiteX8" fmla="*/ 2235200 w 2336800"/>
              <a:gd name="connsiteY8" fmla="*/ 2508 h 596687"/>
              <a:gd name="connsiteX9" fmla="*/ 2336800 w 2336800"/>
              <a:gd name="connsiteY9" fmla="*/ 2508 h 596687"/>
              <a:gd name="connsiteX10" fmla="*/ 2336800 w 2336800"/>
              <a:gd name="connsiteY10" fmla="*/ 2508 h 5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6800" h="596687">
                <a:moveTo>
                  <a:pt x="0" y="53308"/>
                </a:moveTo>
                <a:cubicBezTo>
                  <a:pt x="173566" y="46252"/>
                  <a:pt x="347133" y="39197"/>
                  <a:pt x="474133" y="53308"/>
                </a:cubicBezTo>
                <a:cubicBezTo>
                  <a:pt x="601133" y="67419"/>
                  <a:pt x="674511" y="75885"/>
                  <a:pt x="762000" y="137974"/>
                </a:cubicBezTo>
                <a:cubicBezTo>
                  <a:pt x="849489" y="200063"/>
                  <a:pt x="931334" y="349641"/>
                  <a:pt x="999067" y="425841"/>
                </a:cubicBezTo>
                <a:cubicBezTo>
                  <a:pt x="1066800" y="502041"/>
                  <a:pt x="1095022" y="583885"/>
                  <a:pt x="1168400" y="595174"/>
                </a:cubicBezTo>
                <a:cubicBezTo>
                  <a:pt x="1241778" y="606463"/>
                  <a:pt x="1368778" y="552841"/>
                  <a:pt x="1439333" y="493574"/>
                </a:cubicBezTo>
                <a:cubicBezTo>
                  <a:pt x="1509888" y="434307"/>
                  <a:pt x="1535289" y="315774"/>
                  <a:pt x="1591733" y="239574"/>
                </a:cubicBezTo>
                <a:cubicBezTo>
                  <a:pt x="1648178" y="163374"/>
                  <a:pt x="1670756" y="75885"/>
                  <a:pt x="1778000" y="36374"/>
                </a:cubicBezTo>
                <a:cubicBezTo>
                  <a:pt x="1885244" y="-3137"/>
                  <a:pt x="2142067" y="8152"/>
                  <a:pt x="2235200" y="2508"/>
                </a:cubicBezTo>
                <a:cubicBezTo>
                  <a:pt x="2328333" y="-3136"/>
                  <a:pt x="2336800" y="2508"/>
                  <a:pt x="2336800" y="2508"/>
                </a:cubicBezTo>
                <a:lnTo>
                  <a:pt x="2336800" y="2508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8791" y="2351209"/>
            <a:ext cx="1354667" cy="596687"/>
          </a:xfrm>
          <a:custGeom>
            <a:avLst/>
            <a:gdLst>
              <a:gd name="connsiteX0" fmla="*/ 0 w 2336800"/>
              <a:gd name="connsiteY0" fmla="*/ 53308 h 596687"/>
              <a:gd name="connsiteX1" fmla="*/ 474133 w 2336800"/>
              <a:gd name="connsiteY1" fmla="*/ 53308 h 596687"/>
              <a:gd name="connsiteX2" fmla="*/ 762000 w 2336800"/>
              <a:gd name="connsiteY2" fmla="*/ 137974 h 596687"/>
              <a:gd name="connsiteX3" fmla="*/ 999067 w 2336800"/>
              <a:gd name="connsiteY3" fmla="*/ 425841 h 596687"/>
              <a:gd name="connsiteX4" fmla="*/ 1168400 w 2336800"/>
              <a:gd name="connsiteY4" fmla="*/ 595174 h 596687"/>
              <a:gd name="connsiteX5" fmla="*/ 1439333 w 2336800"/>
              <a:gd name="connsiteY5" fmla="*/ 493574 h 596687"/>
              <a:gd name="connsiteX6" fmla="*/ 1591733 w 2336800"/>
              <a:gd name="connsiteY6" fmla="*/ 239574 h 596687"/>
              <a:gd name="connsiteX7" fmla="*/ 1778000 w 2336800"/>
              <a:gd name="connsiteY7" fmla="*/ 36374 h 596687"/>
              <a:gd name="connsiteX8" fmla="*/ 2235200 w 2336800"/>
              <a:gd name="connsiteY8" fmla="*/ 2508 h 596687"/>
              <a:gd name="connsiteX9" fmla="*/ 2336800 w 2336800"/>
              <a:gd name="connsiteY9" fmla="*/ 2508 h 596687"/>
              <a:gd name="connsiteX10" fmla="*/ 2336800 w 2336800"/>
              <a:gd name="connsiteY10" fmla="*/ 2508 h 59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6800" h="596687">
                <a:moveTo>
                  <a:pt x="0" y="53308"/>
                </a:moveTo>
                <a:cubicBezTo>
                  <a:pt x="173566" y="46252"/>
                  <a:pt x="347133" y="39197"/>
                  <a:pt x="474133" y="53308"/>
                </a:cubicBezTo>
                <a:cubicBezTo>
                  <a:pt x="601133" y="67419"/>
                  <a:pt x="674511" y="75885"/>
                  <a:pt x="762000" y="137974"/>
                </a:cubicBezTo>
                <a:cubicBezTo>
                  <a:pt x="849489" y="200063"/>
                  <a:pt x="931334" y="349641"/>
                  <a:pt x="999067" y="425841"/>
                </a:cubicBezTo>
                <a:cubicBezTo>
                  <a:pt x="1066800" y="502041"/>
                  <a:pt x="1095022" y="583885"/>
                  <a:pt x="1168400" y="595174"/>
                </a:cubicBezTo>
                <a:cubicBezTo>
                  <a:pt x="1241778" y="606463"/>
                  <a:pt x="1368778" y="552841"/>
                  <a:pt x="1439333" y="493574"/>
                </a:cubicBezTo>
                <a:cubicBezTo>
                  <a:pt x="1509888" y="434307"/>
                  <a:pt x="1535289" y="315774"/>
                  <a:pt x="1591733" y="239574"/>
                </a:cubicBezTo>
                <a:cubicBezTo>
                  <a:pt x="1648178" y="163374"/>
                  <a:pt x="1670756" y="75885"/>
                  <a:pt x="1778000" y="36374"/>
                </a:cubicBezTo>
                <a:cubicBezTo>
                  <a:pt x="1885244" y="-3137"/>
                  <a:pt x="2142067" y="8152"/>
                  <a:pt x="2235200" y="2508"/>
                </a:cubicBezTo>
                <a:cubicBezTo>
                  <a:pt x="2328333" y="-3136"/>
                  <a:pt x="2336800" y="2508"/>
                  <a:pt x="2336800" y="2508"/>
                </a:cubicBezTo>
                <a:lnTo>
                  <a:pt x="2336800" y="2508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106576" y="2553763"/>
            <a:ext cx="377825" cy="635000"/>
          </a:xfrm>
          <a:custGeom>
            <a:avLst/>
            <a:gdLst>
              <a:gd name="connsiteX0" fmla="*/ 0 w 377825"/>
              <a:gd name="connsiteY0" fmla="*/ 0 h 635000"/>
              <a:gd name="connsiteX1" fmla="*/ 63500 w 377825"/>
              <a:gd name="connsiteY1" fmla="*/ 231775 h 635000"/>
              <a:gd name="connsiteX2" fmla="*/ 95250 w 377825"/>
              <a:gd name="connsiteY2" fmla="*/ 352425 h 635000"/>
              <a:gd name="connsiteX3" fmla="*/ 158750 w 377825"/>
              <a:gd name="connsiteY3" fmla="*/ 488950 h 635000"/>
              <a:gd name="connsiteX4" fmla="*/ 266700 w 377825"/>
              <a:gd name="connsiteY4" fmla="*/ 590550 h 635000"/>
              <a:gd name="connsiteX5" fmla="*/ 361950 w 377825"/>
              <a:gd name="connsiteY5" fmla="*/ 628650 h 635000"/>
              <a:gd name="connsiteX6" fmla="*/ 377825 w 377825"/>
              <a:gd name="connsiteY6" fmla="*/ 635000 h 635000"/>
              <a:gd name="connsiteX7" fmla="*/ 377825 w 377825"/>
              <a:gd name="connsiteY7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825" h="635000">
                <a:moveTo>
                  <a:pt x="0" y="0"/>
                </a:moveTo>
                <a:cubicBezTo>
                  <a:pt x="23812" y="86519"/>
                  <a:pt x="47625" y="173038"/>
                  <a:pt x="63500" y="231775"/>
                </a:cubicBezTo>
                <a:cubicBezTo>
                  <a:pt x="79375" y="290512"/>
                  <a:pt x="79375" y="309563"/>
                  <a:pt x="95250" y="352425"/>
                </a:cubicBezTo>
                <a:cubicBezTo>
                  <a:pt x="111125" y="395287"/>
                  <a:pt x="130175" y="449263"/>
                  <a:pt x="158750" y="488950"/>
                </a:cubicBezTo>
                <a:cubicBezTo>
                  <a:pt x="187325" y="528638"/>
                  <a:pt x="232833" y="567267"/>
                  <a:pt x="266700" y="590550"/>
                </a:cubicBezTo>
                <a:cubicBezTo>
                  <a:pt x="300567" y="613833"/>
                  <a:pt x="361950" y="628650"/>
                  <a:pt x="361950" y="628650"/>
                </a:cubicBezTo>
                <a:lnTo>
                  <a:pt x="377825" y="635000"/>
                </a:lnTo>
                <a:lnTo>
                  <a:pt x="377825" y="6350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6490751" y="2556938"/>
            <a:ext cx="333375" cy="635000"/>
          </a:xfrm>
          <a:custGeom>
            <a:avLst/>
            <a:gdLst>
              <a:gd name="connsiteX0" fmla="*/ 0 w 377825"/>
              <a:gd name="connsiteY0" fmla="*/ 0 h 635000"/>
              <a:gd name="connsiteX1" fmla="*/ 63500 w 377825"/>
              <a:gd name="connsiteY1" fmla="*/ 231775 h 635000"/>
              <a:gd name="connsiteX2" fmla="*/ 95250 w 377825"/>
              <a:gd name="connsiteY2" fmla="*/ 352425 h 635000"/>
              <a:gd name="connsiteX3" fmla="*/ 158750 w 377825"/>
              <a:gd name="connsiteY3" fmla="*/ 488950 h 635000"/>
              <a:gd name="connsiteX4" fmla="*/ 266700 w 377825"/>
              <a:gd name="connsiteY4" fmla="*/ 590550 h 635000"/>
              <a:gd name="connsiteX5" fmla="*/ 361950 w 377825"/>
              <a:gd name="connsiteY5" fmla="*/ 628650 h 635000"/>
              <a:gd name="connsiteX6" fmla="*/ 377825 w 377825"/>
              <a:gd name="connsiteY6" fmla="*/ 635000 h 635000"/>
              <a:gd name="connsiteX7" fmla="*/ 377825 w 377825"/>
              <a:gd name="connsiteY7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825" h="635000">
                <a:moveTo>
                  <a:pt x="0" y="0"/>
                </a:moveTo>
                <a:cubicBezTo>
                  <a:pt x="23812" y="86519"/>
                  <a:pt x="47625" y="173038"/>
                  <a:pt x="63500" y="231775"/>
                </a:cubicBezTo>
                <a:cubicBezTo>
                  <a:pt x="79375" y="290512"/>
                  <a:pt x="79375" y="309563"/>
                  <a:pt x="95250" y="352425"/>
                </a:cubicBezTo>
                <a:cubicBezTo>
                  <a:pt x="111125" y="395287"/>
                  <a:pt x="130175" y="449263"/>
                  <a:pt x="158750" y="488950"/>
                </a:cubicBezTo>
                <a:cubicBezTo>
                  <a:pt x="187325" y="528638"/>
                  <a:pt x="232833" y="567267"/>
                  <a:pt x="266700" y="590550"/>
                </a:cubicBezTo>
                <a:cubicBezTo>
                  <a:pt x="300567" y="613833"/>
                  <a:pt x="361950" y="628650"/>
                  <a:pt x="361950" y="628650"/>
                </a:cubicBezTo>
                <a:lnTo>
                  <a:pt x="377825" y="635000"/>
                </a:lnTo>
                <a:lnTo>
                  <a:pt x="377825" y="6350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638880" y="2382280"/>
            <a:ext cx="470871" cy="177833"/>
          </a:xfrm>
          <a:custGeom>
            <a:avLst/>
            <a:gdLst>
              <a:gd name="connsiteX0" fmla="*/ 470871 w 470871"/>
              <a:gd name="connsiteY0" fmla="*/ 177833 h 177833"/>
              <a:gd name="connsiteX1" fmla="*/ 429596 w 470871"/>
              <a:gd name="connsiteY1" fmla="*/ 98458 h 177833"/>
              <a:gd name="connsiteX2" fmla="*/ 340696 w 470871"/>
              <a:gd name="connsiteY2" fmla="*/ 44483 h 177833"/>
              <a:gd name="connsiteX3" fmla="*/ 223221 w 470871"/>
              <a:gd name="connsiteY3" fmla="*/ 9558 h 177833"/>
              <a:gd name="connsiteX4" fmla="*/ 118446 w 470871"/>
              <a:gd name="connsiteY4" fmla="*/ 33 h 177833"/>
              <a:gd name="connsiteX5" fmla="*/ 10496 w 470871"/>
              <a:gd name="connsiteY5" fmla="*/ 6383 h 177833"/>
              <a:gd name="connsiteX6" fmla="*/ 4146 w 470871"/>
              <a:gd name="connsiteY6" fmla="*/ 6383 h 17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71" h="177833">
                <a:moveTo>
                  <a:pt x="470871" y="177833"/>
                </a:moveTo>
                <a:cubicBezTo>
                  <a:pt x="461081" y="149258"/>
                  <a:pt x="451292" y="120683"/>
                  <a:pt x="429596" y="98458"/>
                </a:cubicBezTo>
                <a:cubicBezTo>
                  <a:pt x="407900" y="76233"/>
                  <a:pt x="375092" y="59300"/>
                  <a:pt x="340696" y="44483"/>
                </a:cubicBezTo>
                <a:cubicBezTo>
                  <a:pt x="306300" y="29666"/>
                  <a:pt x="260263" y="16966"/>
                  <a:pt x="223221" y="9558"/>
                </a:cubicBezTo>
                <a:cubicBezTo>
                  <a:pt x="186179" y="2150"/>
                  <a:pt x="153900" y="562"/>
                  <a:pt x="118446" y="33"/>
                </a:cubicBezTo>
                <a:cubicBezTo>
                  <a:pt x="82992" y="-496"/>
                  <a:pt x="29546" y="5325"/>
                  <a:pt x="10496" y="6383"/>
                </a:cubicBezTo>
                <a:cubicBezTo>
                  <a:pt x="-8554" y="7441"/>
                  <a:pt x="4146" y="6383"/>
                  <a:pt x="4146" y="638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824126" y="2375074"/>
            <a:ext cx="425450" cy="185039"/>
          </a:xfrm>
          <a:custGeom>
            <a:avLst/>
            <a:gdLst>
              <a:gd name="connsiteX0" fmla="*/ 0 w 425450"/>
              <a:gd name="connsiteY0" fmla="*/ 185039 h 185039"/>
              <a:gd name="connsiteX1" fmla="*/ 47625 w 425450"/>
              <a:gd name="connsiteY1" fmla="*/ 64389 h 185039"/>
              <a:gd name="connsiteX2" fmla="*/ 130175 w 425450"/>
              <a:gd name="connsiteY2" fmla="*/ 29464 h 185039"/>
              <a:gd name="connsiteX3" fmla="*/ 231775 w 425450"/>
              <a:gd name="connsiteY3" fmla="*/ 889 h 185039"/>
              <a:gd name="connsiteX4" fmla="*/ 342900 w 425450"/>
              <a:gd name="connsiteY4" fmla="*/ 7239 h 185039"/>
              <a:gd name="connsiteX5" fmla="*/ 396875 w 425450"/>
              <a:gd name="connsiteY5" fmla="*/ 7239 h 185039"/>
              <a:gd name="connsiteX6" fmla="*/ 425450 w 425450"/>
              <a:gd name="connsiteY6" fmla="*/ 4064 h 18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450" h="185039">
                <a:moveTo>
                  <a:pt x="0" y="185039"/>
                </a:moveTo>
                <a:cubicBezTo>
                  <a:pt x="12964" y="137678"/>
                  <a:pt x="25929" y="90318"/>
                  <a:pt x="47625" y="64389"/>
                </a:cubicBezTo>
                <a:cubicBezTo>
                  <a:pt x="69321" y="38460"/>
                  <a:pt x="99483" y="40047"/>
                  <a:pt x="130175" y="29464"/>
                </a:cubicBezTo>
                <a:cubicBezTo>
                  <a:pt x="160867" y="18881"/>
                  <a:pt x="196321" y="4593"/>
                  <a:pt x="231775" y="889"/>
                </a:cubicBezTo>
                <a:cubicBezTo>
                  <a:pt x="267229" y="-2815"/>
                  <a:pt x="315383" y="6181"/>
                  <a:pt x="342900" y="7239"/>
                </a:cubicBezTo>
                <a:cubicBezTo>
                  <a:pt x="370417" y="8297"/>
                  <a:pt x="383117" y="7768"/>
                  <a:pt x="396875" y="7239"/>
                </a:cubicBezTo>
                <a:cubicBezTo>
                  <a:pt x="410633" y="6710"/>
                  <a:pt x="425450" y="4064"/>
                  <a:pt x="425450" y="406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3" y="3505208"/>
            <a:ext cx="445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state space is the corners of a hypercube. Showing it as a 1-D continuous space is a misrepresentation.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5" grpId="0" animBg="1"/>
      <p:bldP spid="11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spurious minima by unlearning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7869" y="1200150"/>
            <a:ext cx="4199463" cy="33944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Hopfield, Feinstein and Palmer suggested the following strategy: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the net settle from a random initial state and then do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learning.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will get rid of deep, spurious minima and increase memory capacity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They showed that  this worked.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they had no analysis.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377267" cy="339447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Crick </a:t>
            </a:r>
            <a:r>
              <a:rPr lang="en-US" sz="2200" dirty="0"/>
              <a:t>and </a:t>
            </a:r>
            <a:r>
              <a:rPr lang="en-US" sz="2200" dirty="0" err="1"/>
              <a:t>Mitchison</a:t>
            </a:r>
            <a:r>
              <a:rPr lang="en-US" sz="2200" dirty="0"/>
              <a:t> proposed unlearning as a model of what dreams are for.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That</a:t>
            </a:r>
            <a:r>
              <a:rPr lang="ja-JP" altLang="en-US" sz="2200" dirty="0"/>
              <a:t>’</a:t>
            </a:r>
            <a:r>
              <a:rPr lang="en-US" sz="2200" dirty="0"/>
              <a:t>s why you don</a:t>
            </a:r>
            <a:r>
              <a:rPr lang="ja-JP" altLang="en-US" sz="2200" dirty="0"/>
              <a:t>’</a:t>
            </a:r>
            <a:r>
              <a:rPr lang="en-US" sz="2200" dirty="0"/>
              <a:t>t remember </a:t>
            </a:r>
            <a:r>
              <a:rPr lang="en-US" sz="2200" dirty="0" smtClean="0"/>
              <a:t>them </a:t>
            </a:r>
            <a:r>
              <a:rPr lang="en-US" sz="2200" dirty="0" smtClean="0">
                <a:solidFill>
                  <a:srgbClr val="3333CC"/>
                </a:solidFill>
              </a:rPr>
              <a:t>(unless </a:t>
            </a:r>
            <a:r>
              <a:rPr lang="en-US" sz="2200" dirty="0">
                <a:solidFill>
                  <a:srgbClr val="3333CC"/>
                </a:solidFill>
              </a:rPr>
              <a:t>you wake up during the dream)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But how much unlearning should we do</a:t>
            </a:r>
            <a:r>
              <a:rPr lang="en-US" sz="2200" dirty="0" smtClean="0"/>
              <a:t>?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Can we derive unlearning as the right way to minimize some cost function?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6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the capacity of a Hopfield net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3200" y="1030820"/>
            <a:ext cx="4445000" cy="3761315"/>
          </a:xfrm>
        </p:spPr>
        <p:txBody>
          <a:bodyPr>
            <a:noAutofit/>
          </a:bodyPr>
          <a:lstStyle/>
          <a:p>
            <a:r>
              <a:rPr lang="en-US" dirty="0" smtClean="0"/>
              <a:t>Physicists love the idea that the math they already know might explain how the brain works.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papers were published in physics journals about Hopfield nets and their storage capacity. </a:t>
            </a:r>
          </a:p>
          <a:p>
            <a:r>
              <a:rPr lang="en-US" dirty="0" smtClean="0"/>
              <a:t>Eventually</a:t>
            </a:r>
            <a:r>
              <a:rPr lang="en-US" dirty="0"/>
              <a:t>, Elizabeth Gardiner figured out that there was a much better storage rule that uses the full capacity of the </a:t>
            </a:r>
            <a:r>
              <a:rPr lang="en-US" dirty="0" smtClean="0"/>
              <a:t>weights.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46603" y="1132419"/>
            <a:ext cx="4495800" cy="3795180"/>
          </a:xfrm>
        </p:spPr>
        <p:txBody>
          <a:bodyPr>
            <a:normAutofit/>
          </a:bodyPr>
          <a:lstStyle/>
          <a:p>
            <a:r>
              <a:rPr lang="en-US" dirty="0" smtClean="0"/>
              <a:t>Instead </a:t>
            </a:r>
            <a:r>
              <a:rPr lang="en-US" dirty="0"/>
              <a:t>of trying to store vectors in one </a:t>
            </a:r>
            <a:r>
              <a:rPr lang="en-US" dirty="0" smtClean="0"/>
              <a:t>shot, </a:t>
            </a:r>
            <a:r>
              <a:rPr lang="en-US" dirty="0"/>
              <a:t>cycle through the training set </a:t>
            </a:r>
            <a:r>
              <a:rPr lang="en-US" dirty="0" smtClean="0"/>
              <a:t>many </a:t>
            </a:r>
            <a:r>
              <a:rPr lang="en-US" dirty="0"/>
              <a:t>times.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perceptron convergence procedure to train each unit to have the correct state given the states of all the other units in that vector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Statisticians call this technique “pseudo-likelihood”.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9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11c</a:t>
            </a:r>
            <a:br>
              <a:rPr lang="en-US" dirty="0" smtClean="0"/>
            </a:br>
            <a:r>
              <a:rPr lang="en-US" dirty="0" smtClean="0"/>
              <a:t>Hopfield Nets with hidden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91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 different </a:t>
            </a:r>
            <a:r>
              <a:rPr lang="en-US" dirty="0"/>
              <a:t>computational role for Hopfield nets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4634" y="1200150"/>
            <a:ext cx="4737629" cy="2830117"/>
          </a:xfrm>
        </p:spPr>
        <p:txBody>
          <a:bodyPr>
            <a:noAutofit/>
          </a:bodyPr>
          <a:lstStyle/>
          <a:p>
            <a:r>
              <a:rPr lang="en-US" dirty="0"/>
              <a:t>Instead of using the net to store memories, use it to construct interpretations of sensory input.</a:t>
            </a:r>
          </a:p>
          <a:p>
            <a:pPr lvl="1"/>
            <a:r>
              <a:rPr lang="en-US" dirty="0"/>
              <a:t>The input is represented by the visible units.</a:t>
            </a:r>
          </a:p>
          <a:p>
            <a:pPr lvl="1"/>
            <a:r>
              <a:rPr lang="en-US" dirty="0"/>
              <a:t>The interpretation is represented by the states of the hidden units.</a:t>
            </a:r>
          </a:p>
          <a:p>
            <a:pPr lvl="1"/>
            <a:r>
              <a:rPr lang="en-US" dirty="0"/>
              <a:t>The badness of the interpretation is represented by the </a:t>
            </a:r>
            <a:r>
              <a:rPr lang="en-US" dirty="0" smtClean="0"/>
              <a:t>energy</a:t>
            </a:r>
            <a:r>
              <a:rPr lang="en-US" dirty="0"/>
              <a:t>.</a:t>
            </a:r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5724525" y="3269593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Oval 6"/>
          <p:cNvSpPr>
            <a:spLocks noChangeArrowheads="1"/>
          </p:cNvSpPr>
          <p:nvPr/>
        </p:nvSpPr>
        <p:spPr bwMode="auto">
          <a:xfrm>
            <a:off x="6805613" y="3268402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7993063" y="3268402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7381875" y="2243275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6229350" y="2243275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490" name="AutoShape 10"/>
          <p:cNvCxnSpPr>
            <a:cxnSpLocks noChangeShapeType="1"/>
            <a:stCxn id="276489" idx="0"/>
            <a:endCxn id="276497" idx="3"/>
          </p:cNvCxnSpPr>
          <p:nvPr/>
        </p:nvCxnSpPr>
        <p:spPr bwMode="auto">
          <a:xfrm flipV="1">
            <a:off x="6445251" y="1855131"/>
            <a:ext cx="423863" cy="377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1" name="AutoShape 11"/>
          <p:cNvCxnSpPr>
            <a:cxnSpLocks noChangeShapeType="1"/>
            <a:stCxn id="276497" idx="5"/>
            <a:endCxn id="276488" idx="0"/>
          </p:cNvCxnSpPr>
          <p:nvPr/>
        </p:nvCxnSpPr>
        <p:spPr bwMode="auto">
          <a:xfrm>
            <a:off x="7173913" y="1855131"/>
            <a:ext cx="423862" cy="377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2" name="AutoShape 12"/>
          <p:cNvCxnSpPr>
            <a:cxnSpLocks noChangeShapeType="1"/>
            <a:stCxn id="276485" idx="0"/>
            <a:endCxn id="276489" idx="3"/>
          </p:cNvCxnSpPr>
          <p:nvPr/>
        </p:nvCxnSpPr>
        <p:spPr bwMode="auto">
          <a:xfrm flipV="1">
            <a:off x="5940426" y="2530215"/>
            <a:ext cx="352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3" name="AutoShape 13"/>
          <p:cNvCxnSpPr>
            <a:cxnSpLocks noChangeShapeType="1"/>
            <a:stCxn id="276489" idx="6"/>
            <a:endCxn id="276488" idx="2"/>
          </p:cNvCxnSpPr>
          <p:nvPr/>
        </p:nvCxnSpPr>
        <p:spPr bwMode="auto">
          <a:xfrm>
            <a:off x="6675438" y="2405200"/>
            <a:ext cx="692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4" name="AutoShape 14"/>
          <p:cNvCxnSpPr>
            <a:cxnSpLocks noChangeShapeType="1"/>
            <a:stCxn id="276489" idx="5"/>
            <a:endCxn id="276486" idx="1"/>
          </p:cNvCxnSpPr>
          <p:nvPr/>
        </p:nvCxnSpPr>
        <p:spPr bwMode="auto">
          <a:xfrm>
            <a:off x="6597651" y="2530215"/>
            <a:ext cx="271463" cy="7750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5" name="AutoShape 15"/>
          <p:cNvCxnSpPr>
            <a:cxnSpLocks noChangeShapeType="1"/>
            <a:stCxn id="276486" idx="7"/>
            <a:endCxn id="276488" idx="3"/>
          </p:cNvCxnSpPr>
          <p:nvPr/>
        </p:nvCxnSpPr>
        <p:spPr bwMode="auto">
          <a:xfrm flipV="1">
            <a:off x="7173913" y="2530215"/>
            <a:ext cx="271462" cy="7750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6" name="AutoShape 16"/>
          <p:cNvCxnSpPr>
            <a:cxnSpLocks noChangeShapeType="1"/>
            <a:stCxn id="276488" idx="5"/>
            <a:endCxn id="276487" idx="0"/>
          </p:cNvCxnSpPr>
          <p:nvPr/>
        </p:nvCxnSpPr>
        <p:spPr bwMode="auto">
          <a:xfrm>
            <a:off x="7750175" y="2530215"/>
            <a:ext cx="458788" cy="727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6805613" y="1568190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5472114" y="3107669"/>
            <a:ext cx="3132137" cy="702469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6011864" y="1487228"/>
            <a:ext cx="2160587" cy="1241822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0" name="Text Box 20"/>
          <p:cNvSpPr txBox="1">
            <a:spLocks noChangeArrowheads="1"/>
          </p:cNvSpPr>
          <p:nvPr/>
        </p:nvSpPr>
        <p:spPr bwMode="auto">
          <a:xfrm>
            <a:off x="6281199" y="3782230"/>
            <a:ext cx="1689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v</a:t>
            </a:r>
            <a:r>
              <a:rPr lang="en-US" sz="2000" dirty="0" smtClean="0">
                <a:solidFill>
                  <a:srgbClr val="3333CC"/>
                </a:solidFill>
              </a:rPr>
              <a:t>isible units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332001" y="1072953"/>
            <a:ext cx="1689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hidden units</a:t>
            </a:r>
            <a:endParaRPr lang="en-US" sz="20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nimBg="1"/>
      <p:bldP spid="276486" grpId="0" animBg="1"/>
      <p:bldP spid="276487" grpId="0" animBg="1"/>
      <p:bldP spid="276488" grpId="0" animBg="1"/>
      <p:bldP spid="276489" grpId="0" animBg="1"/>
      <p:bldP spid="276497" grpId="0" animBg="1"/>
      <p:bldP spid="276498" grpId="0" animBg="1"/>
      <p:bldP spid="276499" grpId="0" animBg="1"/>
      <p:bldP spid="276500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infer about 3-D edges from 2-D lines in an image?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4792133" cy="3394472"/>
          </a:xfrm>
        </p:spPr>
        <p:txBody>
          <a:bodyPr/>
          <a:lstStyle/>
          <a:p>
            <a:r>
              <a:rPr lang="en-US" dirty="0" smtClean="0"/>
              <a:t>A 2-D line in an image could have been caused by many different 3-D edges in the world.</a:t>
            </a:r>
          </a:p>
          <a:p>
            <a:r>
              <a:rPr lang="en-US" dirty="0" smtClean="0"/>
              <a:t>If we assume it</a:t>
            </a:r>
            <a:r>
              <a:rPr lang="fr-FR" dirty="0" smtClean="0"/>
              <a:t>’</a:t>
            </a:r>
            <a:r>
              <a:rPr lang="en-US" dirty="0" smtClean="0"/>
              <a:t>s a straight 3-D edge, the information that has been lost in the image is the  3-D depth of each end of the  2-D line. </a:t>
            </a:r>
          </a:p>
          <a:p>
            <a:pPr lvl="1"/>
            <a:r>
              <a:rPr lang="en-US" dirty="0" smtClean="0"/>
              <a:t>So there is a family of 3-D edges that all correspond to the same   2-D line.</a:t>
            </a:r>
          </a:p>
        </p:txBody>
      </p:sp>
      <p:sp>
        <p:nvSpPr>
          <p:cNvPr id="8" name="Oval 7"/>
          <p:cNvSpPr/>
          <p:nvPr/>
        </p:nvSpPr>
        <p:spPr>
          <a:xfrm>
            <a:off x="5537200" y="277706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7"/>
          </p:cNvCxnSpPr>
          <p:nvPr/>
        </p:nvCxnSpPr>
        <p:spPr>
          <a:xfrm flipV="1">
            <a:off x="5797363" y="1388533"/>
            <a:ext cx="2720104" cy="1433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6"/>
          </p:cNvCxnSpPr>
          <p:nvPr/>
        </p:nvCxnSpPr>
        <p:spPr>
          <a:xfrm flipV="1">
            <a:off x="5842000" y="2590801"/>
            <a:ext cx="2844800" cy="33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536267" y="2404533"/>
            <a:ext cx="67734" cy="440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08775" y="2355850"/>
            <a:ext cx="212725" cy="43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35800" y="2146300"/>
            <a:ext cx="66675" cy="630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239000" y="2070101"/>
            <a:ext cx="904875" cy="58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92793" y="3234275"/>
            <a:ext cx="2794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Y</a:t>
            </a:r>
            <a:r>
              <a:rPr lang="en-US" sz="2000" dirty="0" smtClean="0">
                <a:solidFill>
                  <a:srgbClr val="0000FF"/>
                </a:solidFill>
              </a:rPr>
              <a:t>ou can only see one of these 3-D edges at a time because they occlude one another.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2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0"/>
            <a:ext cx="8229600" cy="857250"/>
          </a:xfrm>
        </p:spPr>
        <p:txBody>
          <a:bodyPr/>
          <a:lstStyle/>
          <a:p>
            <a:r>
              <a:rPr lang="en-US"/>
              <a:t>An example: Interpreting a line drawing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52083"/>
            <a:ext cx="4038600" cy="41374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Use one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2-D line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unit for each possible line in the picture.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3333CC"/>
                </a:solidFill>
              </a:rPr>
              <a:t>Any particular picture will only activate a very small subset of the line units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Use one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3-D line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unit for each possible 3-D line in the scene.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3333CC"/>
                </a:solidFill>
              </a:rPr>
              <a:t>Each 2-D line unit could be the projection of many possible 3-D lines. Make these 3-D lines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compete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Make 3-D lines </a:t>
            </a:r>
            <a:r>
              <a:rPr lang="en-US" sz="2000" dirty="0">
                <a:solidFill>
                  <a:srgbClr val="009900"/>
                </a:solidFill>
              </a:rPr>
              <a:t>support </a:t>
            </a:r>
            <a:r>
              <a:rPr lang="en-US" sz="2000" dirty="0"/>
              <a:t>each other if they join in 3-D.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Make </a:t>
            </a:r>
            <a:r>
              <a:rPr lang="en-US" sz="2000" dirty="0"/>
              <a:t>them </a:t>
            </a:r>
            <a:r>
              <a:rPr lang="en-US" sz="2000" b="1" dirty="0">
                <a:solidFill>
                  <a:srgbClr val="009900"/>
                </a:solidFill>
              </a:rPr>
              <a:t>strongly support</a:t>
            </a:r>
            <a:r>
              <a:rPr lang="en-US" sz="2000" dirty="0"/>
              <a:t> each other if they join at right angles.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119814" y="4218385"/>
            <a:ext cx="1081087" cy="7834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6659564" y="3949304"/>
            <a:ext cx="1081087" cy="7834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7511" name="AutoShape 7"/>
          <p:cNvCxnSpPr>
            <a:cxnSpLocks noChangeShapeType="1"/>
            <a:stCxn id="277509" idx="1"/>
          </p:cNvCxnSpPr>
          <p:nvPr/>
        </p:nvCxnSpPr>
        <p:spPr bwMode="auto">
          <a:xfrm>
            <a:off x="6119813" y="4610100"/>
            <a:ext cx="1587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7512" name="Line 8"/>
          <p:cNvSpPr>
            <a:spLocks noChangeShapeType="1"/>
          </p:cNvSpPr>
          <p:nvPr/>
        </p:nvSpPr>
        <p:spPr bwMode="auto">
          <a:xfrm flipV="1">
            <a:off x="6119813" y="3949304"/>
            <a:ext cx="53975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 flipV="1">
            <a:off x="7200900" y="3949304"/>
            <a:ext cx="53975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 flipV="1">
            <a:off x="6119813" y="4732735"/>
            <a:ext cx="53975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 flipV="1">
            <a:off x="7200900" y="4705351"/>
            <a:ext cx="53975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6" name="Oval 12"/>
          <p:cNvSpPr>
            <a:spLocks noChangeArrowheads="1"/>
          </p:cNvSpPr>
          <p:nvPr/>
        </p:nvSpPr>
        <p:spPr bwMode="auto">
          <a:xfrm>
            <a:off x="5543551" y="3112294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7" name="Oval 13"/>
          <p:cNvSpPr>
            <a:spLocks noChangeArrowheads="1"/>
          </p:cNvSpPr>
          <p:nvPr/>
        </p:nvSpPr>
        <p:spPr bwMode="auto">
          <a:xfrm>
            <a:off x="6264275" y="3112294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8" name="Oval 14"/>
          <p:cNvSpPr>
            <a:spLocks noChangeArrowheads="1"/>
          </p:cNvSpPr>
          <p:nvPr/>
        </p:nvSpPr>
        <p:spPr bwMode="auto">
          <a:xfrm>
            <a:off x="5902326" y="3112294"/>
            <a:ext cx="288925" cy="21550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9" name="Oval 15"/>
          <p:cNvSpPr>
            <a:spLocks noChangeArrowheads="1"/>
          </p:cNvSpPr>
          <p:nvPr/>
        </p:nvSpPr>
        <p:spPr bwMode="auto">
          <a:xfrm>
            <a:off x="6659564" y="3112294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0" name="Line 16"/>
          <p:cNvSpPr>
            <a:spLocks noChangeShapeType="1"/>
          </p:cNvSpPr>
          <p:nvPr/>
        </p:nvSpPr>
        <p:spPr bwMode="auto">
          <a:xfrm flipH="1" flipV="1">
            <a:off x="6084889" y="3327797"/>
            <a:ext cx="287337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21" name="Line 17"/>
          <p:cNvSpPr>
            <a:spLocks noChangeShapeType="1"/>
          </p:cNvSpPr>
          <p:nvPr/>
        </p:nvSpPr>
        <p:spPr bwMode="auto">
          <a:xfrm flipV="1">
            <a:off x="7127875" y="3355181"/>
            <a:ext cx="757238" cy="539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22" name="Oval 18"/>
          <p:cNvSpPr>
            <a:spLocks noChangeArrowheads="1"/>
          </p:cNvSpPr>
          <p:nvPr/>
        </p:nvSpPr>
        <p:spPr bwMode="auto">
          <a:xfrm>
            <a:off x="5832476" y="1087041"/>
            <a:ext cx="288925" cy="21550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3" name="Oval 19"/>
          <p:cNvSpPr>
            <a:spLocks noChangeArrowheads="1"/>
          </p:cNvSpPr>
          <p:nvPr/>
        </p:nvSpPr>
        <p:spPr bwMode="auto">
          <a:xfrm>
            <a:off x="5832476" y="1438275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4" name="Oval 20"/>
          <p:cNvSpPr>
            <a:spLocks noChangeArrowheads="1"/>
          </p:cNvSpPr>
          <p:nvPr/>
        </p:nvSpPr>
        <p:spPr bwMode="auto">
          <a:xfrm>
            <a:off x="5832476" y="1789510"/>
            <a:ext cx="288925" cy="21550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5" name="Oval 21"/>
          <p:cNvSpPr>
            <a:spLocks noChangeArrowheads="1"/>
          </p:cNvSpPr>
          <p:nvPr/>
        </p:nvSpPr>
        <p:spPr bwMode="auto">
          <a:xfrm>
            <a:off x="5832476" y="2166937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6" name="Oval 22"/>
          <p:cNvSpPr>
            <a:spLocks noChangeArrowheads="1"/>
          </p:cNvSpPr>
          <p:nvPr/>
        </p:nvSpPr>
        <p:spPr bwMode="auto">
          <a:xfrm>
            <a:off x="5832476" y="2518173"/>
            <a:ext cx="288925" cy="21550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7527" name="AutoShape 23"/>
          <p:cNvCxnSpPr>
            <a:cxnSpLocks noChangeShapeType="1"/>
            <a:stCxn id="277518" idx="0"/>
            <a:endCxn id="277526" idx="4"/>
          </p:cNvCxnSpPr>
          <p:nvPr/>
        </p:nvCxnSpPr>
        <p:spPr bwMode="auto">
          <a:xfrm flipH="1" flipV="1">
            <a:off x="5976938" y="2744391"/>
            <a:ext cx="69850" cy="357188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28" name="AutoShape 24"/>
          <p:cNvCxnSpPr>
            <a:cxnSpLocks noChangeShapeType="1"/>
            <a:stCxn id="277518" idx="0"/>
            <a:endCxn id="277525" idx="2"/>
          </p:cNvCxnSpPr>
          <p:nvPr/>
        </p:nvCxnSpPr>
        <p:spPr bwMode="auto">
          <a:xfrm rot="5400000" flipH="1">
            <a:off x="5519341" y="2574132"/>
            <a:ext cx="826294" cy="228600"/>
          </a:xfrm>
          <a:prstGeom prst="curvedConnector4">
            <a:avLst>
              <a:gd name="adj1" fmla="val 29824"/>
              <a:gd name="adj2" fmla="val 143051"/>
            </a:avLst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29" name="AutoShape 25"/>
          <p:cNvCxnSpPr>
            <a:cxnSpLocks noChangeShapeType="1"/>
            <a:stCxn id="277518" idx="0"/>
            <a:endCxn id="277524" idx="2"/>
          </p:cNvCxnSpPr>
          <p:nvPr/>
        </p:nvCxnSpPr>
        <p:spPr bwMode="auto">
          <a:xfrm rot="5400000" flipH="1">
            <a:off x="5330627" y="2385418"/>
            <a:ext cx="1203722" cy="228600"/>
          </a:xfrm>
          <a:prstGeom prst="curvedConnector4">
            <a:avLst>
              <a:gd name="adj1" fmla="val 19681"/>
              <a:gd name="adj2" fmla="val 211106"/>
            </a:avLst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0" name="AutoShape 26"/>
          <p:cNvCxnSpPr>
            <a:cxnSpLocks noChangeShapeType="1"/>
            <a:stCxn id="277518" idx="1"/>
            <a:endCxn id="277523" idx="2"/>
          </p:cNvCxnSpPr>
          <p:nvPr/>
        </p:nvCxnSpPr>
        <p:spPr bwMode="auto">
          <a:xfrm rot="5400000" flipH="1">
            <a:off x="5088137" y="2276674"/>
            <a:ext cx="1587103" cy="127000"/>
          </a:xfrm>
          <a:prstGeom prst="curvedConnector4">
            <a:avLst>
              <a:gd name="adj1" fmla="val 16204"/>
              <a:gd name="adj2" fmla="val 405000"/>
            </a:avLst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1" name="AutoShape 27"/>
          <p:cNvCxnSpPr>
            <a:cxnSpLocks noChangeShapeType="1"/>
            <a:stCxn id="277518" idx="1"/>
            <a:endCxn id="277522" idx="2"/>
          </p:cNvCxnSpPr>
          <p:nvPr/>
        </p:nvCxnSpPr>
        <p:spPr bwMode="auto">
          <a:xfrm rot="5400000" flipH="1">
            <a:off x="4912519" y="2101056"/>
            <a:ext cx="1938338" cy="127000"/>
          </a:xfrm>
          <a:prstGeom prst="curvedConnector4">
            <a:avLst>
              <a:gd name="adj1" fmla="val 11852"/>
              <a:gd name="adj2" fmla="val 566250"/>
            </a:avLst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2" name="AutoShape 28"/>
          <p:cNvCxnSpPr>
            <a:cxnSpLocks noChangeShapeType="1"/>
            <a:stCxn id="277522" idx="4"/>
            <a:endCxn id="277523" idx="0"/>
          </p:cNvCxnSpPr>
          <p:nvPr/>
        </p:nvCxnSpPr>
        <p:spPr bwMode="auto">
          <a:xfrm>
            <a:off x="5976938" y="1313260"/>
            <a:ext cx="0" cy="114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3" name="AutoShape 29"/>
          <p:cNvCxnSpPr>
            <a:cxnSpLocks noChangeShapeType="1"/>
            <a:stCxn id="277523" idx="4"/>
            <a:endCxn id="277524" idx="0"/>
          </p:cNvCxnSpPr>
          <p:nvPr/>
        </p:nvCxnSpPr>
        <p:spPr bwMode="auto">
          <a:xfrm>
            <a:off x="5976938" y="1664494"/>
            <a:ext cx="0" cy="114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4" name="AutoShape 30"/>
          <p:cNvCxnSpPr>
            <a:cxnSpLocks noChangeShapeType="1"/>
            <a:stCxn id="277524" idx="4"/>
            <a:endCxn id="277525" idx="0"/>
          </p:cNvCxnSpPr>
          <p:nvPr/>
        </p:nvCxnSpPr>
        <p:spPr bwMode="auto">
          <a:xfrm>
            <a:off x="5976938" y="2015729"/>
            <a:ext cx="0" cy="140494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5" name="AutoShape 31"/>
          <p:cNvCxnSpPr>
            <a:cxnSpLocks noChangeShapeType="1"/>
            <a:stCxn id="277525" idx="4"/>
            <a:endCxn id="277526" idx="0"/>
          </p:cNvCxnSpPr>
          <p:nvPr/>
        </p:nvCxnSpPr>
        <p:spPr bwMode="auto">
          <a:xfrm>
            <a:off x="5976938" y="2393156"/>
            <a:ext cx="0" cy="114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6" name="AutoShape 32"/>
          <p:cNvCxnSpPr>
            <a:cxnSpLocks noChangeShapeType="1"/>
            <a:stCxn id="277522" idx="6"/>
            <a:endCxn id="277524" idx="6"/>
          </p:cNvCxnSpPr>
          <p:nvPr/>
        </p:nvCxnSpPr>
        <p:spPr bwMode="auto">
          <a:xfrm>
            <a:off x="6135689" y="1195388"/>
            <a:ext cx="1587" cy="702469"/>
          </a:xfrm>
          <a:prstGeom prst="curvedConnector3">
            <a:avLst>
              <a:gd name="adj1" fmla="val 116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7" name="AutoShape 33"/>
          <p:cNvCxnSpPr>
            <a:cxnSpLocks noChangeShapeType="1"/>
            <a:stCxn id="277523" idx="6"/>
            <a:endCxn id="277525" idx="6"/>
          </p:cNvCxnSpPr>
          <p:nvPr/>
        </p:nvCxnSpPr>
        <p:spPr bwMode="auto">
          <a:xfrm>
            <a:off x="6135689" y="1546622"/>
            <a:ext cx="1587" cy="728663"/>
          </a:xfrm>
          <a:prstGeom prst="curvedConnector3">
            <a:avLst>
              <a:gd name="adj1" fmla="val 136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8" name="AutoShape 34"/>
          <p:cNvCxnSpPr>
            <a:cxnSpLocks noChangeShapeType="1"/>
            <a:stCxn id="277524" idx="6"/>
            <a:endCxn id="277526" idx="6"/>
          </p:cNvCxnSpPr>
          <p:nvPr/>
        </p:nvCxnSpPr>
        <p:spPr bwMode="auto">
          <a:xfrm>
            <a:off x="6135689" y="1897856"/>
            <a:ext cx="1587" cy="728663"/>
          </a:xfrm>
          <a:prstGeom prst="curvedConnector3">
            <a:avLst>
              <a:gd name="adj1" fmla="val 135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39" name="AutoShape 35"/>
          <p:cNvCxnSpPr>
            <a:cxnSpLocks noChangeShapeType="1"/>
            <a:stCxn id="277522" idx="6"/>
            <a:endCxn id="277525" idx="6"/>
          </p:cNvCxnSpPr>
          <p:nvPr/>
        </p:nvCxnSpPr>
        <p:spPr bwMode="auto">
          <a:xfrm>
            <a:off x="6135689" y="1195388"/>
            <a:ext cx="1587" cy="1079897"/>
          </a:xfrm>
          <a:prstGeom prst="curvedConnector3">
            <a:avLst>
              <a:gd name="adj1" fmla="val 227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40" name="AutoShape 36"/>
          <p:cNvCxnSpPr>
            <a:cxnSpLocks noChangeShapeType="1"/>
            <a:stCxn id="277523" idx="6"/>
            <a:endCxn id="277526" idx="6"/>
          </p:cNvCxnSpPr>
          <p:nvPr/>
        </p:nvCxnSpPr>
        <p:spPr bwMode="auto">
          <a:xfrm>
            <a:off x="6135689" y="1546622"/>
            <a:ext cx="1587" cy="1079897"/>
          </a:xfrm>
          <a:prstGeom prst="curvedConnector3">
            <a:avLst>
              <a:gd name="adj1" fmla="val 227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41" name="AutoShape 37"/>
          <p:cNvCxnSpPr>
            <a:cxnSpLocks noChangeShapeType="1"/>
            <a:stCxn id="277522" idx="6"/>
            <a:endCxn id="277526" idx="6"/>
          </p:cNvCxnSpPr>
          <p:nvPr/>
        </p:nvCxnSpPr>
        <p:spPr bwMode="auto">
          <a:xfrm>
            <a:off x="6135689" y="1195388"/>
            <a:ext cx="1587" cy="1431131"/>
          </a:xfrm>
          <a:prstGeom prst="curvedConnector3">
            <a:avLst>
              <a:gd name="adj1" fmla="val 299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7542" name="Oval 38"/>
          <p:cNvSpPr>
            <a:spLocks noChangeArrowheads="1"/>
          </p:cNvSpPr>
          <p:nvPr/>
        </p:nvSpPr>
        <p:spPr bwMode="auto">
          <a:xfrm>
            <a:off x="7488239" y="3112294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3" name="Oval 39"/>
          <p:cNvSpPr>
            <a:spLocks noChangeArrowheads="1"/>
          </p:cNvSpPr>
          <p:nvPr/>
        </p:nvSpPr>
        <p:spPr bwMode="auto">
          <a:xfrm>
            <a:off x="8208964" y="3112294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4" name="Oval 40"/>
          <p:cNvSpPr>
            <a:spLocks noChangeArrowheads="1"/>
          </p:cNvSpPr>
          <p:nvPr/>
        </p:nvSpPr>
        <p:spPr bwMode="auto">
          <a:xfrm>
            <a:off x="7847014" y="3112294"/>
            <a:ext cx="288925" cy="21550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5" name="Oval 41"/>
          <p:cNvSpPr>
            <a:spLocks noChangeArrowheads="1"/>
          </p:cNvSpPr>
          <p:nvPr/>
        </p:nvSpPr>
        <p:spPr bwMode="auto">
          <a:xfrm>
            <a:off x="8604251" y="3112294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6" name="Oval 42"/>
          <p:cNvSpPr>
            <a:spLocks noChangeArrowheads="1"/>
          </p:cNvSpPr>
          <p:nvPr/>
        </p:nvSpPr>
        <p:spPr bwMode="auto">
          <a:xfrm>
            <a:off x="7056439" y="3112294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7" name="Oval 43"/>
          <p:cNvSpPr>
            <a:spLocks noChangeArrowheads="1"/>
          </p:cNvSpPr>
          <p:nvPr/>
        </p:nvSpPr>
        <p:spPr bwMode="auto">
          <a:xfrm>
            <a:off x="7777164" y="1087041"/>
            <a:ext cx="288925" cy="21550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8" name="Oval 44"/>
          <p:cNvSpPr>
            <a:spLocks noChangeArrowheads="1"/>
          </p:cNvSpPr>
          <p:nvPr/>
        </p:nvSpPr>
        <p:spPr bwMode="auto">
          <a:xfrm>
            <a:off x="7777164" y="1438275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9" name="Oval 45"/>
          <p:cNvSpPr>
            <a:spLocks noChangeArrowheads="1"/>
          </p:cNvSpPr>
          <p:nvPr/>
        </p:nvSpPr>
        <p:spPr bwMode="auto">
          <a:xfrm>
            <a:off x="7777164" y="1789510"/>
            <a:ext cx="288925" cy="21550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50" name="Oval 46"/>
          <p:cNvSpPr>
            <a:spLocks noChangeArrowheads="1"/>
          </p:cNvSpPr>
          <p:nvPr/>
        </p:nvSpPr>
        <p:spPr bwMode="auto">
          <a:xfrm>
            <a:off x="7777164" y="2166937"/>
            <a:ext cx="288925" cy="215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51" name="Oval 47"/>
          <p:cNvSpPr>
            <a:spLocks noChangeArrowheads="1"/>
          </p:cNvSpPr>
          <p:nvPr/>
        </p:nvSpPr>
        <p:spPr bwMode="auto">
          <a:xfrm>
            <a:off x="7777164" y="2518173"/>
            <a:ext cx="288925" cy="21550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7552" name="AutoShape 48"/>
          <p:cNvCxnSpPr>
            <a:cxnSpLocks noChangeShapeType="1"/>
            <a:stCxn id="277544" idx="0"/>
            <a:endCxn id="277551" idx="4"/>
          </p:cNvCxnSpPr>
          <p:nvPr/>
        </p:nvCxnSpPr>
        <p:spPr bwMode="auto">
          <a:xfrm flipH="1" flipV="1">
            <a:off x="7921625" y="2744391"/>
            <a:ext cx="69850" cy="357188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53" name="AutoShape 49"/>
          <p:cNvCxnSpPr>
            <a:cxnSpLocks noChangeShapeType="1"/>
            <a:stCxn id="277544" idx="0"/>
            <a:endCxn id="277550" idx="2"/>
          </p:cNvCxnSpPr>
          <p:nvPr/>
        </p:nvCxnSpPr>
        <p:spPr bwMode="auto">
          <a:xfrm rot="5400000" flipH="1">
            <a:off x="7464028" y="2574132"/>
            <a:ext cx="826294" cy="228600"/>
          </a:xfrm>
          <a:prstGeom prst="curvedConnector4">
            <a:avLst>
              <a:gd name="adj1" fmla="val 29824"/>
              <a:gd name="adj2" fmla="val 143051"/>
            </a:avLst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54" name="AutoShape 50"/>
          <p:cNvCxnSpPr>
            <a:cxnSpLocks noChangeShapeType="1"/>
            <a:stCxn id="277544" idx="0"/>
            <a:endCxn id="277549" idx="2"/>
          </p:cNvCxnSpPr>
          <p:nvPr/>
        </p:nvCxnSpPr>
        <p:spPr bwMode="auto">
          <a:xfrm rot="5400000" flipH="1">
            <a:off x="7275314" y="2385418"/>
            <a:ext cx="1203722" cy="228600"/>
          </a:xfrm>
          <a:prstGeom prst="curvedConnector4">
            <a:avLst>
              <a:gd name="adj1" fmla="val 19681"/>
              <a:gd name="adj2" fmla="val 211106"/>
            </a:avLst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55" name="AutoShape 51"/>
          <p:cNvCxnSpPr>
            <a:cxnSpLocks noChangeShapeType="1"/>
            <a:stCxn id="277544" idx="1"/>
            <a:endCxn id="277548" idx="2"/>
          </p:cNvCxnSpPr>
          <p:nvPr/>
        </p:nvCxnSpPr>
        <p:spPr bwMode="auto">
          <a:xfrm rot="5400000" flipH="1">
            <a:off x="7032824" y="2276674"/>
            <a:ext cx="1587103" cy="127000"/>
          </a:xfrm>
          <a:prstGeom prst="curvedConnector4">
            <a:avLst>
              <a:gd name="adj1" fmla="val 16204"/>
              <a:gd name="adj2" fmla="val 405000"/>
            </a:avLst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56" name="AutoShape 52"/>
          <p:cNvCxnSpPr>
            <a:cxnSpLocks noChangeShapeType="1"/>
            <a:stCxn id="277544" idx="1"/>
            <a:endCxn id="277547" idx="2"/>
          </p:cNvCxnSpPr>
          <p:nvPr/>
        </p:nvCxnSpPr>
        <p:spPr bwMode="auto">
          <a:xfrm rot="5400000" flipH="1">
            <a:off x="6857206" y="2101056"/>
            <a:ext cx="1938338" cy="127000"/>
          </a:xfrm>
          <a:prstGeom prst="curvedConnector4">
            <a:avLst>
              <a:gd name="adj1" fmla="val 11852"/>
              <a:gd name="adj2" fmla="val 566250"/>
            </a:avLst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57" name="AutoShape 53"/>
          <p:cNvCxnSpPr>
            <a:cxnSpLocks noChangeShapeType="1"/>
            <a:stCxn id="277547" idx="4"/>
            <a:endCxn id="277548" idx="0"/>
          </p:cNvCxnSpPr>
          <p:nvPr/>
        </p:nvCxnSpPr>
        <p:spPr bwMode="auto">
          <a:xfrm>
            <a:off x="7921625" y="1313260"/>
            <a:ext cx="0" cy="114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58" name="AutoShape 54"/>
          <p:cNvCxnSpPr>
            <a:cxnSpLocks noChangeShapeType="1"/>
            <a:stCxn id="277548" idx="4"/>
            <a:endCxn id="277549" idx="0"/>
          </p:cNvCxnSpPr>
          <p:nvPr/>
        </p:nvCxnSpPr>
        <p:spPr bwMode="auto">
          <a:xfrm>
            <a:off x="7921625" y="1664494"/>
            <a:ext cx="0" cy="114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59" name="AutoShape 55"/>
          <p:cNvCxnSpPr>
            <a:cxnSpLocks noChangeShapeType="1"/>
            <a:stCxn id="277549" idx="4"/>
            <a:endCxn id="277550" idx="0"/>
          </p:cNvCxnSpPr>
          <p:nvPr/>
        </p:nvCxnSpPr>
        <p:spPr bwMode="auto">
          <a:xfrm>
            <a:off x="7921625" y="2015729"/>
            <a:ext cx="0" cy="140494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60" name="AutoShape 56"/>
          <p:cNvCxnSpPr>
            <a:cxnSpLocks noChangeShapeType="1"/>
            <a:stCxn id="277550" idx="4"/>
            <a:endCxn id="277551" idx="0"/>
          </p:cNvCxnSpPr>
          <p:nvPr/>
        </p:nvCxnSpPr>
        <p:spPr bwMode="auto">
          <a:xfrm>
            <a:off x="7921625" y="2393156"/>
            <a:ext cx="0" cy="114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61" name="AutoShape 57"/>
          <p:cNvCxnSpPr>
            <a:cxnSpLocks noChangeShapeType="1"/>
            <a:stCxn id="277547" idx="6"/>
            <a:endCxn id="277549" idx="6"/>
          </p:cNvCxnSpPr>
          <p:nvPr/>
        </p:nvCxnSpPr>
        <p:spPr bwMode="auto">
          <a:xfrm>
            <a:off x="8080375" y="1195388"/>
            <a:ext cx="1588" cy="702469"/>
          </a:xfrm>
          <a:prstGeom prst="curvedConnector3">
            <a:avLst>
              <a:gd name="adj1" fmla="val 116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62" name="AutoShape 58"/>
          <p:cNvCxnSpPr>
            <a:cxnSpLocks noChangeShapeType="1"/>
            <a:stCxn id="277548" idx="6"/>
            <a:endCxn id="277550" idx="6"/>
          </p:cNvCxnSpPr>
          <p:nvPr/>
        </p:nvCxnSpPr>
        <p:spPr bwMode="auto">
          <a:xfrm>
            <a:off x="8080375" y="1546622"/>
            <a:ext cx="1588" cy="728663"/>
          </a:xfrm>
          <a:prstGeom prst="curvedConnector3">
            <a:avLst>
              <a:gd name="adj1" fmla="val 136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63" name="AutoShape 59"/>
          <p:cNvCxnSpPr>
            <a:cxnSpLocks noChangeShapeType="1"/>
            <a:stCxn id="277549" idx="6"/>
            <a:endCxn id="277551" idx="6"/>
          </p:cNvCxnSpPr>
          <p:nvPr/>
        </p:nvCxnSpPr>
        <p:spPr bwMode="auto">
          <a:xfrm>
            <a:off x="8080375" y="1897856"/>
            <a:ext cx="1588" cy="728663"/>
          </a:xfrm>
          <a:prstGeom prst="curvedConnector3">
            <a:avLst>
              <a:gd name="adj1" fmla="val 135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64" name="AutoShape 60"/>
          <p:cNvCxnSpPr>
            <a:cxnSpLocks noChangeShapeType="1"/>
            <a:stCxn id="277547" idx="6"/>
            <a:endCxn id="277550" idx="6"/>
          </p:cNvCxnSpPr>
          <p:nvPr/>
        </p:nvCxnSpPr>
        <p:spPr bwMode="auto">
          <a:xfrm>
            <a:off x="8080375" y="1195388"/>
            <a:ext cx="1588" cy="1079897"/>
          </a:xfrm>
          <a:prstGeom prst="curvedConnector3">
            <a:avLst>
              <a:gd name="adj1" fmla="val 227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65" name="AutoShape 61"/>
          <p:cNvCxnSpPr>
            <a:cxnSpLocks noChangeShapeType="1"/>
            <a:stCxn id="277548" idx="6"/>
            <a:endCxn id="277551" idx="6"/>
          </p:cNvCxnSpPr>
          <p:nvPr/>
        </p:nvCxnSpPr>
        <p:spPr bwMode="auto">
          <a:xfrm>
            <a:off x="8080375" y="1546622"/>
            <a:ext cx="1588" cy="1079897"/>
          </a:xfrm>
          <a:prstGeom prst="curvedConnector3">
            <a:avLst>
              <a:gd name="adj1" fmla="val 227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66" name="AutoShape 62"/>
          <p:cNvCxnSpPr>
            <a:cxnSpLocks noChangeShapeType="1"/>
            <a:stCxn id="277547" idx="6"/>
            <a:endCxn id="277551" idx="6"/>
          </p:cNvCxnSpPr>
          <p:nvPr/>
        </p:nvCxnSpPr>
        <p:spPr bwMode="auto">
          <a:xfrm>
            <a:off x="8080375" y="1195388"/>
            <a:ext cx="1588" cy="1431131"/>
          </a:xfrm>
          <a:prstGeom prst="curvedConnector3">
            <a:avLst>
              <a:gd name="adj1" fmla="val 3270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7567" name="Text Box 63"/>
          <p:cNvSpPr txBox="1">
            <a:spLocks noChangeArrowheads="1"/>
          </p:cNvSpPr>
          <p:nvPr/>
        </p:nvSpPr>
        <p:spPr bwMode="auto">
          <a:xfrm rot="1078729">
            <a:off x="6299201" y="2390061"/>
            <a:ext cx="1476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3333CC"/>
                </a:solidFill>
              </a:rPr>
              <a:t>Join in 3-D</a:t>
            </a:r>
          </a:p>
        </p:txBody>
      </p:sp>
      <p:sp>
        <p:nvSpPr>
          <p:cNvPr id="277568" name="Text Box 64"/>
          <p:cNvSpPr txBox="1">
            <a:spLocks noChangeArrowheads="1"/>
          </p:cNvSpPr>
          <p:nvPr/>
        </p:nvSpPr>
        <p:spPr bwMode="auto">
          <a:xfrm rot="723290">
            <a:off x="6284914" y="1004382"/>
            <a:ext cx="1527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3333CC"/>
                </a:solidFill>
              </a:rPr>
              <a:t>Join in 3-D at right angle</a:t>
            </a:r>
          </a:p>
        </p:txBody>
      </p:sp>
      <p:sp>
        <p:nvSpPr>
          <p:cNvPr id="277569" name="Text Box 65"/>
          <p:cNvSpPr txBox="1">
            <a:spLocks noChangeArrowheads="1"/>
          </p:cNvSpPr>
          <p:nvPr/>
        </p:nvSpPr>
        <p:spPr bwMode="auto">
          <a:xfrm>
            <a:off x="4643438" y="3517107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2-D lines</a:t>
            </a:r>
          </a:p>
        </p:txBody>
      </p:sp>
      <p:sp>
        <p:nvSpPr>
          <p:cNvPr id="277570" name="AutoShape 66"/>
          <p:cNvSpPr>
            <a:spLocks noChangeArrowheads="1"/>
          </p:cNvSpPr>
          <p:nvPr/>
        </p:nvSpPr>
        <p:spPr bwMode="auto">
          <a:xfrm>
            <a:off x="5040313" y="3138488"/>
            <a:ext cx="360362" cy="323850"/>
          </a:xfrm>
          <a:custGeom>
            <a:avLst/>
            <a:gdLst>
              <a:gd name="G0" fmla="+- 14548 0 0"/>
              <a:gd name="G1" fmla="+- 5355 0 0"/>
              <a:gd name="G2" fmla="+- 12158 0 5355"/>
              <a:gd name="G3" fmla="+- G2 0 5355"/>
              <a:gd name="G4" fmla="*/ G3 32768 32059"/>
              <a:gd name="G5" fmla="*/ G4 1 2"/>
              <a:gd name="G6" fmla="+- 21600 0 14548"/>
              <a:gd name="G7" fmla="*/ G6 5355 6079"/>
              <a:gd name="G8" fmla="+- G7 14548 0"/>
              <a:gd name="T0" fmla="*/ 14548 w 21600"/>
              <a:gd name="T1" fmla="*/ 0 h 21600"/>
              <a:gd name="T2" fmla="*/ 14548 w 21600"/>
              <a:gd name="T3" fmla="*/ 12158 h 21600"/>
              <a:gd name="T4" fmla="*/ 74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548" y="0"/>
                </a:lnTo>
                <a:lnTo>
                  <a:pt x="14548" y="5355"/>
                </a:lnTo>
                <a:lnTo>
                  <a:pt x="12427" y="5355"/>
                </a:lnTo>
                <a:cubicBezTo>
                  <a:pt x="5564" y="5355"/>
                  <a:pt x="0" y="8401"/>
                  <a:pt x="0" y="12158"/>
                </a:cubicBezTo>
                <a:lnTo>
                  <a:pt x="0" y="21600"/>
                </a:lnTo>
                <a:lnTo>
                  <a:pt x="1480" y="21600"/>
                </a:lnTo>
                <a:lnTo>
                  <a:pt x="1480" y="12158"/>
                </a:lnTo>
                <a:cubicBezTo>
                  <a:pt x="1480" y="9201"/>
                  <a:pt x="6381" y="6803"/>
                  <a:pt x="12427" y="6803"/>
                </a:cubicBezTo>
                <a:lnTo>
                  <a:pt x="14548" y="6803"/>
                </a:lnTo>
                <a:lnTo>
                  <a:pt x="14548" y="12158"/>
                </a:lnTo>
                <a:close/>
              </a:path>
            </a:pathLst>
          </a:cu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71" name="Text Box 67"/>
          <p:cNvSpPr txBox="1">
            <a:spLocks noChangeArrowheads="1"/>
          </p:cNvSpPr>
          <p:nvPr/>
        </p:nvSpPr>
        <p:spPr bwMode="auto">
          <a:xfrm>
            <a:off x="4572001" y="816769"/>
            <a:ext cx="1223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3-D lines</a:t>
            </a:r>
          </a:p>
        </p:txBody>
      </p:sp>
      <p:sp>
        <p:nvSpPr>
          <p:cNvPr id="277572" name="AutoShape 68"/>
          <p:cNvSpPr>
            <a:spLocks noChangeArrowheads="1"/>
          </p:cNvSpPr>
          <p:nvPr/>
        </p:nvSpPr>
        <p:spPr bwMode="auto">
          <a:xfrm rot="10848113" flipH="1">
            <a:off x="4930775" y="1140619"/>
            <a:ext cx="325438" cy="323850"/>
          </a:xfrm>
          <a:custGeom>
            <a:avLst/>
            <a:gdLst>
              <a:gd name="G0" fmla="+- 14548 0 0"/>
              <a:gd name="G1" fmla="+- 5355 0 0"/>
              <a:gd name="G2" fmla="+- 12158 0 5355"/>
              <a:gd name="G3" fmla="+- G2 0 5355"/>
              <a:gd name="G4" fmla="*/ G3 32768 32059"/>
              <a:gd name="G5" fmla="*/ G4 1 2"/>
              <a:gd name="G6" fmla="+- 21600 0 14548"/>
              <a:gd name="G7" fmla="*/ G6 5355 6079"/>
              <a:gd name="G8" fmla="+- G7 14548 0"/>
              <a:gd name="T0" fmla="*/ 14548 w 21600"/>
              <a:gd name="T1" fmla="*/ 0 h 21600"/>
              <a:gd name="T2" fmla="*/ 14548 w 21600"/>
              <a:gd name="T3" fmla="*/ 12158 h 21600"/>
              <a:gd name="T4" fmla="*/ 74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548" y="0"/>
                </a:lnTo>
                <a:lnTo>
                  <a:pt x="14548" y="5355"/>
                </a:lnTo>
                <a:lnTo>
                  <a:pt x="12427" y="5355"/>
                </a:lnTo>
                <a:cubicBezTo>
                  <a:pt x="5564" y="5355"/>
                  <a:pt x="0" y="8401"/>
                  <a:pt x="0" y="12158"/>
                </a:cubicBezTo>
                <a:lnTo>
                  <a:pt x="0" y="21600"/>
                </a:lnTo>
                <a:lnTo>
                  <a:pt x="1480" y="21600"/>
                </a:lnTo>
                <a:lnTo>
                  <a:pt x="1480" y="12158"/>
                </a:lnTo>
                <a:cubicBezTo>
                  <a:pt x="1480" y="9201"/>
                  <a:pt x="6381" y="6803"/>
                  <a:pt x="12427" y="6803"/>
                </a:cubicBezTo>
                <a:lnTo>
                  <a:pt x="14548" y="6803"/>
                </a:lnTo>
                <a:lnTo>
                  <a:pt x="14548" y="12158"/>
                </a:lnTo>
                <a:close/>
              </a:path>
            </a:pathLst>
          </a:cu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73" name="Text Box 69"/>
          <p:cNvSpPr txBox="1">
            <a:spLocks noChangeArrowheads="1"/>
          </p:cNvSpPr>
          <p:nvPr/>
        </p:nvSpPr>
        <p:spPr bwMode="auto">
          <a:xfrm>
            <a:off x="4608513" y="4381501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picture</a:t>
            </a:r>
          </a:p>
        </p:txBody>
      </p:sp>
      <p:sp>
        <p:nvSpPr>
          <p:cNvPr id="277574" name="AutoShape 70"/>
          <p:cNvSpPr>
            <a:spLocks noChangeArrowheads="1"/>
          </p:cNvSpPr>
          <p:nvPr/>
        </p:nvSpPr>
        <p:spPr bwMode="auto">
          <a:xfrm>
            <a:off x="5580064" y="4488656"/>
            <a:ext cx="396875" cy="80963"/>
          </a:xfrm>
          <a:prstGeom prst="rightArrow">
            <a:avLst>
              <a:gd name="adj1" fmla="val 50000"/>
              <a:gd name="adj2" fmla="val 919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7575" name="AutoShape 71"/>
          <p:cNvCxnSpPr>
            <a:cxnSpLocks noChangeShapeType="1"/>
            <a:stCxn id="277522" idx="6"/>
            <a:endCxn id="277568" idx="3"/>
          </p:cNvCxnSpPr>
          <p:nvPr/>
        </p:nvCxnSpPr>
        <p:spPr bwMode="auto">
          <a:xfrm>
            <a:off x="6121401" y="1194793"/>
            <a:ext cx="1673849" cy="292228"/>
          </a:xfrm>
          <a:prstGeom prst="straightConnector1">
            <a:avLst/>
          </a:prstGeom>
          <a:noFill/>
          <a:ln w="38100">
            <a:solidFill>
              <a:srgbClr val="00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576" name="AutoShape 72"/>
          <p:cNvCxnSpPr>
            <a:cxnSpLocks noChangeShapeType="1"/>
            <a:stCxn id="277525" idx="6"/>
            <a:endCxn id="277551" idx="2"/>
          </p:cNvCxnSpPr>
          <p:nvPr/>
        </p:nvCxnSpPr>
        <p:spPr bwMode="auto">
          <a:xfrm>
            <a:off x="6135689" y="2275285"/>
            <a:ext cx="1627187" cy="351234"/>
          </a:xfrm>
          <a:prstGeom prst="straightConnector1">
            <a:avLst/>
          </a:prstGeom>
          <a:noFill/>
          <a:ln w="19050">
            <a:solidFill>
              <a:srgbClr val="00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623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/>
      <p:bldP spid="277510" grpId="0" animBg="1"/>
      <p:bldP spid="277512" grpId="0" animBg="1"/>
      <p:bldP spid="277513" grpId="0" animBg="1"/>
      <p:bldP spid="277514" grpId="0" animBg="1"/>
      <p:bldP spid="277515" grpId="0" animBg="1"/>
      <p:bldP spid="277516" grpId="0" animBg="1"/>
      <p:bldP spid="277517" grpId="0" animBg="1"/>
      <p:bldP spid="277518" grpId="0" animBg="1"/>
      <p:bldP spid="277519" grpId="0" animBg="1"/>
      <p:bldP spid="277520" grpId="0" animBg="1"/>
      <p:bldP spid="277521" grpId="0" animBg="1"/>
      <p:bldP spid="277522" grpId="0" animBg="1"/>
      <p:bldP spid="277523" grpId="0" animBg="1"/>
      <p:bldP spid="277524" grpId="0" animBg="1"/>
      <p:bldP spid="277525" grpId="0" animBg="1"/>
      <p:bldP spid="277526" grpId="0" animBg="1"/>
      <p:bldP spid="277542" grpId="0" animBg="1"/>
      <p:bldP spid="277543" grpId="0" animBg="1"/>
      <p:bldP spid="277544" grpId="0" animBg="1"/>
      <p:bldP spid="277545" grpId="0" animBg="1"/>
      <p:bldP spid="277546" grpId="0" animBg="1"/>
      <p:bldP spid="277547" grpId="0" animBg="1"/>
      <p:bldP spid="277548" grpId="0" animBg="1"/>
      <p:bldP spid="277549" grpId="0" animBg="1"/>
      <p:bldP spid="277550" grpId="0" animBg="1"/>
      <p:bldP spid="277551" grpId="0" animBg="1"/>
      <p:bldP spid="277567" grpId="0"/>
      <p:bldP spid="277568" grpId="0"/>
      <p:bldP spid="277569" grpId="0"/>
      <p:bldP spid="277570" grpId="0" animBg="1"/>
      <p:bldP spid="277571" grpId="0"/>
      <p:bldP spid="277572" grpId="0" animBg="1"/>
      <p:bldP spid="277572" grpId="1" animBg="1"/>
      <p:bldP spid="277573" grpId="0"/>
      <p:bldP spid="2775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4381"/>
            <a:ext cx="8229600" cy="857250"/>
          </a:xfrm>
        </p:spPr>
        <p:txBody>
          <a:bodyPr/>
          <a:lstStyle/>
          <a:p>
            <a:r>
              <a:rPr lang="en-US" dirty="0"/>
              <a:t>Hopfield Nets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6397" y="1047754"/>
            <a:ext cx="3996267" cy="339447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A Hopfield </a:t>
            </a:r>
            <a:r>
              <a:rPr lang="en-US" sz="2400" dirty="0" smtClean="0"/>
              <a:t>net is </a:t>
            </a:r>
            <a:r>
              <a:rPr lang="en-US" sz="2400" dirty="0"/>
              <a:t>composed of binary threshold units with recurrent connections between them. </a:t>
            </a:r>
            <a:endParaRPr lang="en-US" sz="2400" dirty="0" smtClean="0"/>
          </a:p>
          <a:p>
            <a:r>
              <a:rPr lang="en-US" sz="2400" dirty="0" smtClean="0"/>
              <a:t>Recurrent </a:t>
            </a:r>
            <a:r>
              <a:rPr lang="en-US" sz="2400" dirty="0"/>
              <a:t>networks of non-linear units are generally very hard to analyze. They can behave in many different ways:</a:t>
            </a:r>
          </a:p>
          <a:p>
            <a:pPr lvl="1"/>
            <a:r>
              <a:rPr lang="en-US" sz="2400" dirty="0"/>
              <a:t>Settle to a stable state</a:t>
            </a:r>
          </a:p>
          <a:p>
            <a:pPr lvl="1"/>
            <a:r>
              <a:rPr lang="en-US" sz="2400" dirty="0"/>
              <a:t>Oscillate</a:t>
            </a:r>
          </a:p>
          <a:p>
            <a:pPr lvl="1"/>
            <a:r>
              <a:rPr lang="en-US" sz="2400" dirty="0"/>
              <a:t>Follow chaotic trajectories that cannot be predicted far into the future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030821"/>
            <a:ext cx="41910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But John Hopfield (and others) realized </a:t>
            </a:r>
            <a:r>
              <a:rPr lang="en-US" sz="2600" dirty="0"/>
              <a:t>that if the connections are </a:t>
            </a:r>
            <a:r>
              <a:rPr lang="en-US" sz="2600" b="1" dirty="0"/>
              <a:t>symmetric</a:t>
            </a:r>
            <a:r>
              <a:rPr lang="en-US" sz="2600" dirty="0"/>
              <a:t>, there is a global energy </a:t>
            </a:r>
            <a:r>
              <a:rPr lang="en-US" sz="2600" dirty="0" smtClean="0"/>
              <a:t>function.</a:t>
            </a:r>
            <a:endParaRPr lang="en-US" sz="2600" dirty="0"/>
          </a:p>
          <a:p>
            <a:pPr lvl="1"/>
            <a:r>
              <a:rPr lang="en-US" sz="2600" dirty="0"/>
              <a:t>Each </a:t>
            </a:r>
            <a:r>
              <a:rPr lang="en-US" sz="2600" dirty="0" smtClean="0"/>
              <a:t>binary </a:t>
            </a:r>
            <a:r>
              <a:rPr lang="ja-JP" altLang="en-US" sz="2600" dirty="0" smtClean="0"/>
              <a:t>“</a:t>
            </a:r>
            <a:r>
              <a:rPr lang="en-US" sz="2600" dirty="0"/>
              <a:t>configuration</a:t>
            </a:r>
            <a:r>
              <a:rPr lang="ja-JP" altLang="en-US" sz="2600" dirty="0"/>
              <a:t>”</a:t>
            </a:r>
            <a:r>
              <a:rPr lang="en-US" sz="2600" dirty="0"/>
              <a:t> of the </a:t>
            </a:r>
            <a:r>
              <a:rPr lang="en-US" sz="2600" dirty="0" smtClean="0"/>
              <a:t>whole network </a:t>
            </a:r>
            <a:r>
              <a:rPr lang="en-US" sz="2600" dirty="0"/>
              <a:t>has an energy.</a:t>
            </a:r>
          </a:p>
          <a:p>
            <a:pPr lvl="1"/>
            <a:r>
              <a:rPr lang="en-US" sz="2600" dirty="0"/>
              <a:t>The binary threshold decision rule causes the network to settle to </a:t>
            </a:r>
            <a:r>
              <a:rPr lang="en-US" sz="2600" dirty="0" smtClean="0"/>
              <a:t>a minimum of this energy function.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8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91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Two difficult computational issues 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4700588" cy="394335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Using the states of the hidden units to represent an interpretation of the input </a:t>
            </a:r>
            <a:r>
              <a:rPr lang="en-US" sz="2200" dirty="0"/>
              <a:t>raises two difficult issues:</a:t>
            </a:r>
          </a:p>
          <a:p>
            <a:pPr lvl="1"/>
            <a:r>
              <a:rPr lang="en-US" sz="2200" dirty="0" smtClean="0">
                <a:solidFill>
                  <a:srgbClr val="0000FF"/>
                </a:solidFill>
              </a:rPr>
              <a:t>Search (lecture 11) </a:t>
            </a:r>
            <a:r>
              <a:rPr lang="en-US" sz="2200" dirty="0" smtClean="0"/>
              <a:t>How </a:t>
            </a:r>
            <a:r>
              <a:rPr lang="en-US" sz="2200" dirty="0"/>
              <a:t>do we </a:t>
            </a:r>
            <a:r>
              <a:rPr lang="en-US" sz="2200" dirty="0" smtClean="0"/>
              <a:t>avoid getting trapped in poor </a:t>
            </a:r>
            <a:r>
              <a:rPr lang="en-US" sz="2200" dirty="0"/>
              <a:t>local minima </a:t>
            </a:r>
            <a:r>
              <a:rPr lang="en-US" sz="2200" dirty="0" smtClean="0"/>
              <a:t>of the energy function?</a:t>
            </a:r>
          </a:p>
          <a:p>
            <a:pPr lvl="2"/>
            <a:r>
              <a:rPr lang="en-US" sz="2200" dirty="0" smtClean="0"/>
              <a:t>Poor minima represent sub-optimal  interpretations.</a:t>
            </a:r>
            <a:endParaRPr lang="en-US" sz="2200" dirty="0"/>
          </a:p>
          <a:p>
            <a:pPr lvl="1"/>
            <a:r>
              <a:rPr lang="en-US" sz="2200" dirty="0" smtClean="0">
                <a:solidFill>
                  <a:srgbClr val="0000FF"/>
                </a:solidFill>
              </a:rPr>
              <a:t>Learning (lecture 12) </a:t>
            </a:r>
            <a:r>
              <a:rPr lang="en-US" sz="2200" dirty="0" smtClean="0"/>
              <a:t>How </a:t>
            </a:r>
            <a:r>
              <a:rPr lang="en-US" sz="2200" dirty="0"/>
              <a:t>do we learn the weights on </a:t>
            </a:r>
            <a:r>
              <a:rPr lang="en-US" sz="2200" dirty="0" smtClean="0"/>
              <a:t>the connections </a:t>
            </a:r>
            <a:r>
              <a:rPr lang="en-US" sz="2200" dirty="0"/>
              <a:t>to the hidden </a:t>
            </a:r>
            <a:r>
              <a:rPr lang="en-US" sz="2200" dirty="0" smtClean="0"/>
              <a:t>units and between the hidden units?</a:t>
            </a:r>
            <a:endParaRPr lang="en-US" sz="2200" dirty="0"/>
          </a:p>
          <a:p>
            <a:endParaRPr lang="en-US" sz="2000" dirty="0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5724525" y="3489722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Oval 6"/>
          <p:cNvSpPr>
            <a:spLocks noChangeArrowheads="1"/>
          </p:cNvSpPr>
          <p:nvPr/>
        </p:nvSpPr>
        <p:spPr bwMode="auto">
          <a:xfrm>
            <a:off x="6805613" y="3488531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7993063" y="3488531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7381875" y="2463404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6229350" y="2463404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490" name="AutoShape 10"/>
          <p:cNvCxnSpPr>
            <a:cxnSpLocks noChangeShapeType="1"/>
            <a:stCxn id="276489" idx="0"/>
            <a:endCxn id="276497" idx="3"/>
          </p:cNvCxnSpPr>
          <p:nvPr/>
        </p:nvCxnSpPr>
        <p:spPr bwMode="auto">
          <a:xfrm flipV="1">
            <a:off x="6445251" y="2075260"/>
            <a:ext cx="423863" cy="377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1" name="AutoShape 11"/>
          <p:cNvCxnSpPr>
            <a:cxnSpLocks noChangeShapeType="1"/>
            <a:stCxn id="276497" idx="5"/>
            <a:endCxn id="276488" idx="0"/>
          </p:cNvCxnSpPr>
          <p:nvPr/>
        </p:nvCxnSpPr>
        <p:spPr bwMode="auto">
          <a:xfrm>
            <a:off x="7173913" y="2075260"/>
            <a:ext cx="423862" cy="377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2" name="AutoShape 12"/>
          <p:cNvCxnSpPr>
            <a:cxnSpLocks noChangeShapeType="1"/>
            <a:stCxn id="276485" idx="0"/>
            <a:endCxn id="276489" idx="3"/>
          </p:cNvCxnSpPr>
          <p:nvPr/>
        </p:nvCxnSpPr>
        <p:spPr bwMode="auto">
          <a:xfrm flipV="1">
            <a:off x="5940426" y="2750344"/>
            <a:ext cx="352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3" name="AutoShape 13"/>
          <p:cNvCxnSpPr>
            <a:cxnSpLocks noChangeShapeType="1"/>
            <a:stCxn id="276489" idx="6"/>
            <a:endCxn id="276488" idx="2"/>
          </p:cNvCxnSpPr>
          <p:nvPr/>
        </p:nvCxnSpPr>
        <p:spPr bwMode="auto">
          <a:xfrm>
            <a:off x="6675438" y="2625329"/>
            <a:ext cx="692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4" name="AutoShape 14"/>
          <p:cNvCxnSpPr>
            <a:cxnSpLocks noChangeShapeType="1"/>
            <a:stCxn id="276489" idx="5"/>
            <a:endCxn id="276486" idx="1"/>
          </p:cNvCxnSpPr>
          <p:nvPr/>
        </p:nvCxnSpPr>
        <p:spPr bwMode="auto">
          <a:xfrm>
            <a:off x="6597651" y="2750344"/>
            <a:ext cx="271463" cy="7750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5" name="AutoShape 15"/>
          <p:cNvCxnSpPr>
            <a:cxnSpLocks noChangeShapeType="1"/>
            <a:stCxn id="276486" idx="7"/>
            <a:endCxn id="276488" idx="3"/>
          </p:cNvCxnSpPr>
          <p:nvPr/>
        </p:nvCxnSpPr>
        <p:spPr bwMode="auto">
          <a:xfrm flipV="1">
            <a:off x="7173913" y="2750344"/>
            <a:ext cx="271462" cy="7750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96" name="AutoShape 16"/>
          <p:cNvCxnSpPr>
            <a:cxnSpLocks noChangeShapeType="1"/>
            <a:stCxn id="276488" idx="5"/>
            <a:endCxn id="276487" idx="0"/>
          </p:cNvCxnSpPr>
          <p:nvPr/>
        </p:nvCxnSpPr>
        <p:spPr bwMode="auto">
          <a:xfrm>
            <a:off x="7750175" y="2750344"/>
            <a:ext cx="458788" cy="727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6805613" y="1788319"/>
            <a:ext cx="431800" cy="323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5472114" y="3327798"/>
            <a:ext cx="3132137" cy="702469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6011864" y="1707357"/>
            <a:ext cx="2160587" cy="1241822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11d</a:t>
            </a:r>
            <a:br>
              <a:rPr lang="en-US" dirty="0" smtClean="0"/>
            </a:br>
            <a:r>
              <a:rPr lang="en-US" dirty="0" smtClean="0"/>
              <a:t>Using stochastic units to improve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7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</a:t>
            </a:r>
            <a:r>
              <a:rPr lang="en-US" dirty="0"/>
              <a:t>isy networks find better energy minima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059656"/>
            <a:ext cx="8424863" cy="2819400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A Hopfield net always makes decisions that reduce the energy.</a:t>
            </a:r>
          </a:p>
          <a:p>
            <a:pPr lvl="1"/>
            <a:r>
              <a:rPr lang="en-US" sz="2200" dirty="0"/>
              <a:t>This makes it impossible to escape from local minima.</a:t>
            </a:r>
          </a:p>
          <a:p>
            <a:r>
              <a:rPr lang="en-US" sz="2200" dirty="0"/>
              <a:t>We can use random noise to escape from poor minima.</a:t>
            </a:r>
          </a:p>
          <a:p>
            <a:pPr lvl="1"/>
            <a:r>
              <a:rPr lang="en-US" sz="2200" dirty="0"/>
              <a:t>Start with a lot of noise so its easy to cross energy barriers.</a:t>
            </a:r>
          </a:p>
          <a:p>
            <a:pPr lvl="1"/>
            <a:r>
              <a:rPr lang="en-US" sz="2200" dirty="0"/>
              <a:t>Slowly reduce the noise so that the system ends up in a deep minimum. This is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simulated annealing</a:t>
            </a:r>
            <a:r>
              <a:rPr lang="ja-JP" altLang="en-US" sz="2200" dirty="0" smtClean="0">
                <a:latin typeface="Arial"/>
              </a:rPr>
              <a:t>”</a:t>
            </a:r>
            <a:r>
              <a:rPr lang="en-US" altLang="ja-JP" sz="2200" dirty="0"/>
              <a:t> </a:t>
            </a:r>
            <a:r>
              <a:rPr lang="en-US" altLang="ja-JP" sz="2200" dirty="0" smtClean="0">
                <a:solidFill>
                  <a:srgbClr val="0000FF"/>
                </a:solidFill>
              </a:rPr>
              <a:t>(Kirkpatrick </a:t>
            </a:r>
            <a:r>
              <a:rPr lang="en-US" altLang="ja-JP" sz="2200" dirty="0" err="1" smtClean="0">
                <a:solidFill>
                  <a:srgbClr val="0000FF"/>
                </a:solidFill>
              </a:rPr>
              <a:t>et.al</a:t>
            </a:r>
            <a:r>
              <a:rPr lang="en-US" altLang="ja-JP" sz="2200" dirty="0" smtClean="0">
                <a:solidFill>
                  <a:srgbClr val="0000FF"/>
                </a:solidFill>
              </a:rPr>
              <a:t>. 1981)</a:t>
            </a:r>
            <a:endParaRPr lang="en-US" sz="2200" dirty="0">
              <a:solidFill>
                <a:srgbClr val="0000FF"/>
              </a:solidFill>
            </a:endParaRP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2482851" y="3590931"/>
            <a:ext cx="4105275" cy="11057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33" name="Freeform 5"/>
          <p:cNvSpPr>
            <a:spLocks/>
          </p:cNvSpPr>
          <p:nvPr/>
        </p:nvSpPr>
        <p:spPr bwMode="auto">
          <a:xfrm>
            <a:off x="2700338" y="3698088"/>
            <a:ext cx="3600450" cy="665560"/>
          </a:xfrm>
          <a:custGeom>
            <a:avLst/>
            <a:gdLst>
              <a:gd name="T0" fmla="*/ 0 w 2268"/>
              <a:gd name="T1" fmla="*/ 0 h 559"/>
              <a:gd name="T2" fmla="*/ 136 w 2268"/>
              <a:gd name="T3" fmla="*/ 181 h 559"/>
              <a:gd name="T4" fmla="*/ 249 w 2268"/>
              <a:gd name="T5" fmla="*/ 227 h 559"/>
              <a:gd name="T6" fmla="*/ 363 w 2268"/>
              <a:gd name="T7" fmla="*/ 227 h 559"/>
              <a:gd name="T8" fmla="*/ 476 w 2268"/>
              <a:gd name="T9" fmla="*/ 204 h 559"/>
              <a:gd name="T10" fmla="*/ 567 w 2268"/>
              <a:gd name="T11" fmla="*/ 136 h 559"/>
              <a:gd name="T12" fmla="*/ 680 w 2268"/>
              <a:gd name="T13" fmla="*/ 91 h 559"/>
              <a:gd name="T14" fmla="*/ 794 w 2268"/>
              <a:gd name="T15" fmla="*/ 227 h 559"/>
              <a:gd name="T16" fmla="*/ 839 w 2268"/>
              <a:gd name="T17" fmla="*/ 317 h 559"/>
              <a:gd name="T18" fmla="*/ 884 w 2268"/>
              <a:gd name="T19" fmla="*/ 408 h 559"/>
              <a:gd name="T20" fmla="*/ 975 w 2268"/>
              <a:gd name="T21" fmla="*/ 521 h 559"/>
              <a:gd name="T22" fmla="*/ 1089 w 2268"/>
              <a:gd name="T23" fmla="*/ 544 h 559"/>
              <a:gd name="T24" fmla="*/ 1134 w 2268"/>
              <a:gd name="T25" fmla="*/ 431 h 559"/>
              <a:gd name="T26" fmla="*/ 1202 w 2268"/>
              <a:gd name="T27" fmla="*/ 340 h 559"/>
              <a:gd name="T28" fmla="*/ 1270 w 2268"/>
              <a:gd name="T29" fmla="*/ 249 h 559"/>
              <a:gd name="T30" fmla="*/ 1315 w 2268"/>
              <a:gd name="T31" fmla="*/ 159 h 559"/>
              <a:gd name="T32" fmla="*/ 1406 w 2268"/>
              <a:gd name="T33" fmla="*/ 113 h 559"/>
              <a:gd name="T34" fmla="*/ 1497 w 2268"/>
              <a:gd name="T35" fmla="*/ 113 h 559"/>
              <a:gd name="T36" fmla="*/ 1542 w 2268"/>
              <a:gd name="T37" fmla="*/ 204 h 559"/>
              <a:gd name="T38" fmla="*/ 1656 w 2268"/>
              <a:gd name="T39" fmla="*/ 385 h 559"/>
              <a:gd name="T40" fmla="*/ 1792 w 2268"/>
              <a:gd name="T41" fmla="*/ 408 h 559"/>
              <a:gd name="T42" fmla="*/ 1950 w 2268"/>
              <a:gd name="T43" fmla="*/ 431 h 559"/>
              <a:gd name="T44" fmla="*/ 2064 w 2268"/>
              <a:gd name="T45" fmla="*/ 431 h 559"/>
              <a:gd name="T46" fmla="*/ 2223 w 2268"/>
              <a:gd name="T47" fmla="*/ 317 h 559"/>
              <a:gd name="T48" fmla="*/ 2268 w 2268"/>
              <a:gd name="T49" fmla="*/ 24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68" h="559">
                <a:moveTo>
                  <a:pt x="0" y="0"/>
                </a:moveTo>
                <a:cubicBezTo>
                  <a:pt x="47" y="71"/>
                  <a:pt x="95" y="143"/>
                  <a:pt x="136" y="181"/>
                </a:cubicBezTo>
                <a:cubicBezTo>
                  <a:pt x="177" y="219"/>
                  <a:pt x="211" y="219"/>
                  <a:pt x="249" y="227"/>
                </a:cubicBezTo>
                <a:cubicBezTo>
                  <a:pt x="287" y="235"/>
                  <a:pt x="325" y="231"/>
                  <a:pt x="363" y="227"/>
                </a:cubicBezTo>
                <a:cubicBezTo>
                  <a:pt x="401" y="223"/>
                  <a:pt x="442" y="219"/>
                  <a:pt x="476" y="204"/>
                </a:cubicBezTo>
                <a:cubicBezTo>
                  <a:pt x="510" y="189"/>
                  <a:pt x="533" y="155"/>
                  <a:pt x="567" y="136"/>
                </a:cubicBezTo>
                <a:cubicBezTo>
                  <a:pt x="601" y="117"/>
                  <a:pt x="642" y="76"/>
                  <a:pt x="680" y="91"/>
                </a:cubicBezTo>
                <a:cubicBezTo>
                  <a:pt x="718" y="106"/>
                  <a:pt x="768" y="189"/>
                  <a:pt x="794" y="227"/>
                </a:cubicBezTo>
                <a:cubicBezTo>
                  <a:pt x="820" y="265"/>
                  <a:pt x="824" y="287"/>
                  <a:pt x="839" y="317"/>
                </a:cubicBezTo>
                <a:cubicBezTo>
                  <a:pt x="854" y="347"/>
                  <a:pt x="861" y="374"/>
                  <a:pt x="884" y="408"/>
                </a:cubicBezTo>
                <a:cubicBezTo>
                  <a:pt x="907" y="442"/>
                  <a:pt x="941" y="498"/>
                  <a:pt x="975" y="521"/>
                </a:cubicBezTo>
                <a:cubicBezTo>
                  <a:pt x="1009" y="544"/>
                  <a:pt x="1063" y="559"/>
                  <a:pt x="1089" y="544"/>
                </a:cubicBezTo>
                <a:cubicBezTo>
                  <a:pt x="1115" y="529"/>
                  <a:pt x="1115" y="465"/>
                  <a:pt x="1134" y="431"/>
                </a:cubicBezTo>
                <a:cubicBezTo>
                  <a:pt x="1153" y="397"/>
                  <a:pt x="1179" y="370"/>
                  <a:pt x="1202" y="340"/>
                </a:cubicBezTo>
                <a:cubicBezTo>
                  <a:pt x="1225" y="310"/>
                  <a:pt x="1251" y="279"/>
                  <a:pt x="1270" y="249"/>
                </a:cubicBezTo>
                <a:cubicBezTo>
                  <a:pt x="1289" y="219"/>
                  <a:pt x="1292" y="182"/>
                  <a:pt x="1315" y="159"/>
                </a:cubicBezTo>
                <a:cubicBezTo>
                  <a:pt x="1338" y="136"/>
                  <a:pt x="1376" y="121"/>
                  <a:pt x="1406" y="113"/>
                </a:cubicBezTo>
                <a:cubicBezTo>
                  <a:pt x="1436" y="105"/>
                  <a:pt x="1474" y="98"/>
                  <a:pt x="1497" y="113"/>
                </a:cubicBezTo>
                <a:cubicBezTo>
                  <a:pt x="1520" y="128"/>
                  <a:pt x="1515" y="159"/>
                  <a:pt x="1542" y="204"/>
                </a:cubicBezTo>
                <a:cubicBezTo>
                  <a:pt x="1569" y="249"/>
                  <a:pt x="1614" y="351"/>
                  <a:pt x="1656" y="385"/>
                </a:cubicBezTo>
                <a:cubicBezTo>
                  <a:pt x="1698" y="419"/>
                  <a:pt x="1743" y="400"/>
                  <a:pt x="1792" y="408"/>
                </a:cubicBezTo>
                <a:cubicBezTo>
                  <a:pt x="1841" y="416"/>
                  <a:pt x="1905" y="427"/>
                  <a:pt x="1950" y="431"/>
                </a:cubicBezTo>
                <a:cubicBezTo>
                  <a:pt x="1995" y="435"/>
                  <a:pt x="2018" y="450"/>
                  <a:pt x="2064" y="431"/>
                </a:cubicBezTo>
                <a:cubicBezTo>
                  <a:pt x="2110" y="412"/>
                  <a:pt x="2189" y="347"/>
                  <a:pt x="2223" y="317"/>
                </a:cubicBezTo>
                <a:cubicBezTo>
                  <a:pt x="2257" y="287"/>
                  <a:pt x="2268" y="249"/>
                  <a:pt x="2268" y="24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024189" y="429656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A             B                     C</a:t>
            </a:r>
          </a:p>
        </p:txBody>
      </p:sp>
    </p:spTree>
    <p:extLst>
      <p:ext uri="{BB962C8B-B14F-4D97-AF65-F5344CB8AC3E}">
        <p14:creationId xmlns:p14="http://schemas.microsoft.com/office/powerpoint/2010/main" val="150786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animBg="1"/>
      <p:bldP spid="2785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How temperature affects transition probabilities</a:t>
            </a:r>
          </a:p>
        </p:txBody>
      </p:sp>
      <p:sp>
        <p:nvSpPr>
          <p:cNvPr id="281603" name="Freeform 3"/>
          <p:cNvSpPr>
            <a:spLocks/>
          </p:cNvSpPr>
          <p:nvPr/>
        </p:nvSpPr>
        <p:spPr bwMode="auto">
          <a:xfrm>
            <a:off x="2662238" y="1891904"/>
            <a:ext cx="5581650" cy="867965"/>
          </a:xfrm>
          <a:custGeom>
            <a:avLst/>
            <a:gdLst>
              <a:gd name="T0" fmla="*/ 0 w 2880"/>
              <a:gd name="T1" fmla="*/ 110 h 1341"/>
              <a:gd name="T2" fmla="*/ 136 w 2880"/>
              <a:gd name="T3" fmla="*/ 450 h 1341"/>
              <a:gd name="T4" fmla="*/ 317 w 2880"/>
              <a:gd name="T5" fmla="*/ 631 h 1341"/>
              <a:gd name="T6" fmla="*/ 522 w 2880"/>
              <a:gd name="T7" fmla="*/ 677 h 1341"/>
              <a:gd name="T8" fmla="*/ 748 w 2880"/>
              <a:gd name="T9" fmla="*/ 631 h 1341"/>
              <a:gd name="T10" fmla="*/ 930 w 2880"/>
              <a:gd name="T11" fmla="*/ 450 h 1341"/>
              <a:gd name="T12" fmla="*/ 1066 w 2880"/>
              <a:gd name="T13" fmla="*/ 223 h 1341"/>
              <a:gd name="T14" fmla="*/ 1225 w 2880"/>
              <a:gd name="T15" fmla="*/ 64 h 1341"/>
              <a:gd name="T16" fmla="*/ 1406 w 2880"/>
              <a:gd name="T17" fmla="*/ 19 h 1341"/>
              <a:gd name="T18" fmla="*/ 1542 w 2880"/>
              <a:gd name="T19" fmla="*/ 178 h 1341"/>
              <a:gd name="T20" fmla="*/ 1701 w 2880"/>
              <a:gd name="T21" fmla="*/ 495 h 1341"/>
              <a:gd name="T22" fmla="*/ 1746 w 2880"/>
              <a:gd name="T23" fmla="*/ 677 h 1341"/>
              <a:gd name="T24" fmla="*/ 1860 w 2880"/>
              <a:gd name="T25" fmla="*/ 1039 h 1341"/>
              <a:gd name="T26" fmla="*/ 1950 w 2880"/>
              <a:gd name="T27" fmla="*/ 1244 h 1341"/>
              <a:gd name="T28" fmla="*/ 2109 w 2880"/>
              <a:gd name="T29" fmla="*/ 1334 h 1341"/>
              <a:gd name="T30" fmla="*/ 2245 w 2880"/>
              <a:gd name="T31" fmla="*/ 1289 h 1341"/>
              <a:gd name="T32" fmla="*/ 2336 w 2880"/>
              <a:gd name="T33" fmla="*/ 1153 h 1341"/>
              <a:gd name="T34" fmla="*/ 2495 w 2880"/>
              <a:gd name="T35" fmla="*/ 858 h 1341"/>
              <a:gd name="T36" fmla="*/ 2608 w 2880"/>
              <a:gd name="T37" fmla="*/ 631 h 1341"/>
              <a:gd name="T38" fmla="*/ 2744 w 2880"/>
              <a:gd name="T39" fmla="*/ 404 h 1341"/>
              <a:gd name="T40" fmla="*/ 2880 w 2880"/>
              <a:gd name="T41" fmla="*/ 20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0" h="1341">
                <a:moveTo>
                  <a:pt x="0" y="110"/>
                </a:moveTo>
                <a:cubicBezTo>
                  <a:pt x="41" y="236"/>
                  <a:pt x="83" y="363"/>
                  <a:pt x="136" y="450"/>
                </a:cubicBezTo>
                <a:cubicBezTo>
                  <a:pt x="189" y="537"/>
                  <a:pt x="253" y="593"/>
                  <a:pt x="317" y="631"/>
                </a:cubicBezTo>
                <a:cubicBezTo>
                  <a:pt x="381" y="669"/>
                  <a:pt x="450" y="677"/>
                  <a:pt x="522" y="677"/>
                </a:cubicBezTo>
                <a:cubicBezTo>
                  <a:pt x="594" y="677"/>
                  <a:pt x="680" y="669"/>
                  <a:pt x="748" y="631"/>
                </a:cubicBezTo>
                <a:cubicBezTo>
                  <a:pt x="816" y="593"/>
                  <a:pt x="877" y="518"/>
                  <a:pt x="930" y="450"/>
                </a:cubicBezTo>
                <a:cubicBezTo>
                  <a:pt x="983" y="382"/>
                  <a:pt x="1017" y="287"/>
                  <a:pt x="1066" y="223"/>
                </a:cubicBezTo>
                <a:cubicBezTo>
                  <a:pt x="1115" y="159"/>
                  <a:pt x="1168" y="98"/>
                  <a:pt x="1225" y="64"/>
                </a:cubicBezTo>
                <a:cubicBezTo>
                  <a:pt x="1282" y="30"/>
                  <a:pt x="1353" y="0"/>
                  <a:pt x="1406" y="19"/>
                </a:cubicBezTo>
                <a:cubicBezTo>
                  <a:pt x="1459" y="38"/>
                  <a:pt x="1493" y="99"/>
                  <a:pt x="1542" y="178"/>
                </a:cubicBezTo>
                <a:cubicBezTo>
                  <a:pt x="1591" y="257"/>
                  <a:pt x="1667" y="412"/>
                  <a:pt x="1701" y="495"/>
                </a:cubicBezTo>
                <a:cubicBezTo>
                  <a:pt x="1735" y="578"/>
                  <a:pt x="1720" y="586"/>
                  <a:pt x="1746" y="677"/>
                </a:cubicBezTo>
                <a:cubicBezTo>
                  <a:pt x="1772" y="768"/>
                  <a:pt x="1826" y="944"/>
                  <a:pt x="1860" y="1039"/>
                </a:cubicBezTo>
                <a:cubicBezTo>
                  <a:pt x="1894" y="1134"/>
                  <a:pt x="1909" y="1195"/>
                  <a:pt x="1950" y="1244"/>
                </a:cubicBezTo>
                <a:cubicBezTo>
                  <a:pt x="1991" y="1293"/>
                  <a:pt x="2060" y="1327"/>
                  <a:pt x="2109" y="1334"/>
                </a:cubicBezTo>
                <a:cubicBezTo>
                  <a:pt x="2158" y="1341"/>
                  <a:pt x="2207" y="1319"/>
                  <a:pt x="2245" y="1289"/>
                </a:cubicBezTo>
                <a:cubicBezTo>
                  <a:pt x="2283" y="1259"/>
                  <a:pt x="2294" y="1225"/>
                  <a:pt x="2336" y="1153"/>
                </a:cubicBezTo>
                <a:cubicBezTo>
                  <a:pt x="2378" y="1081"/>
                  <a:pt x="2450" y="945"/>
                  <a:pt x="2495" y="858"/>
                </a:cubicBezTo>
                <a:cubicBezTo>
                  <a:pt x="2540" y="771"/>
                  <a:pt x="2567" y="707"/>
                  <a:pt x="2608" y="631"/>
                </a:cubicBezTo>
                <a:cubicBezTo>
                  <a:pt x="2649" y="555"/>
                  <a:pt x="2699" y="476"/>
                  <a:pt x="2744" y="404"/>
                </a:cubicBezTo>
                <a:cubicBezTo>
                  <a:pt x="2789" y="332"/>
                  <a:pt x="2857" y="234"/>
                  <a:pt x="288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3492501" y="2381251"/>
            <a:ext cx="377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A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6588126" y="2759869"/>
            <a:ext cx="3557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B</a:t>
            </a:r>
          </a:p>
        </p:txBody>
      </p:sp>
      <p:graphicFrame>
        <p:nvGraphicFramePr>
          <p:cNvPr id="28160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918066"/>
              </p:ext>
            </p:extLst>
          </p:nvPr>
        </p:nvGraphicFramePr>
        <p:xfrm>
          <a:off x="4389438" y="1063229"/>
          <a:ext cx="1981200" cy="72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3" imgW="1015920" imgH="431640" progId="Equation.3">
                  <p:embed/>
                </p:oleObj>
              </mc:Choice>
              <mc:Fallback>
                <p:oleObj name="Equation" r:id="rId3" imgW="101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1063229"/>
                        <a:ext cx="1981200" cy="729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7" name="Freeform 7"/>
          <p:cNvSpPr>
            <a:spLocks/>
          </p:cNvSpPr>
          <p:nvPr/>
        </p:nvSpPr>
        <p:spPr bwMode="auto">
          <a:xfrm>
            <a:off x="2663825" y="3863579"/>
            <a:ext cx="5581650" cy="867965"/>
          </a:xfrm>
          <a:custGeom>
            <a:avLst/>
            <a:gdLst>
              <a:gd name="T0" fmla="*/ 0 w 2880"/>
              <a:gd name="T1" fmla="*/ 110 h 1341"/>
              <a:gd name="T2" fmla="*/ 136 w 2880"/>
              <a:gd name="T3" fmla="*/ 450 h 1341"/>
              <a:gd name="T4" fmla="*/ 317 w 2880"/>
              <a:gd name="T5" fmla="*/ 631 h 1341"/>
              <a:gd name="T6" fmla="*/ 522 w 2880"/>
              <a:gd name="T7" fmla="*/ 677 h 1341"/>
              <a:gd name="T8" fmla="*/ 748 w 2880"/>
              <a:gd name="T9" fmla="*/ 631 h 1341"/>
              <a:gd name="T10" fmla="*/ 930 w 2880"/>
              <a:gd name="T11" fmla="*/ 450 h 1341"/>
              <a:gd name="T12" fmla="*/ 1066 w 2880"/>
              <a:gd name="T13" fmla="*/ 223 h 1341"/>
              <a:gd name="T14" fmla="*/ 1225 w 2880"/>
              <a:gd name="T15" fmla="*/ 64 h 1341"/>
              <a:gd name="T16" fmla="*/ 1406 w 2880"/>
              <a:gd name="T17" fmla="*/ 19 h 1341"/>
              <a:gd name="T18" fmla="*/ 1542 w 2880"/>
              <a:gd name="T19" fmla="*/ 178 h 1341"/>
              <a:gd name="T20" fmla="*/ 1701 w 2880"/>
              <a:gd name="T21" fmla="*/ 495 h 1341"/>
              <a:gd name="T22" fmla="*/ 1746 w 2880"/>
              <a:gd name="T23" fmla="*/ 677 h 1341"/>
              <a:gd name="T24" fmla="*/ 1860 w 2880"/>
              <a:gd name="T25" fmla="*/ 1039 h 1341"/>
              <a:gd name="T26" fmla="*/ 1950 w 2880"/>
              <a:gd name="T27" fmla="*/ 1244 h 1341"/>
              <a:gd name="T28" fmla="*/ 2109 w 2880"/>
              <a:gd name="T29" fmla="*/ 1334 h 1341"/>
              <a:gd name="T30" fmla="*/ 2245 w 2880"/>
              <a:gd name="T31" fmla="*/ 1289 h 1341"/>
              <a:gd name="T32" fmla="*/ 2336 w 2880"/>
              <a:gd name="T33" fmla="*/ 1153 h 1341"/>
              <a:gd name="T34" fmla="*/ 2495 w 2880"/>
              <a:gd name="T35" fmla="*/ 858 h 1341"/>
              <a:gd name="T36" fmla="*/ 2608 w 2880"/>
              <a:gd name="T37" fmla="*/ 631 h 1341"/>
              <a:gd name="T38" fmla="*/ 2744 w 2880"/>
              <a:gd name="T39" fmla="*/ 404 h 1341"/>
              <a:gd name="T40" fmla="*/ 2880 w 2880"/>
              <a:gd name="T41" fmla="*/ 20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0" h="1341">
                <a:moveTo>
                  <a:pt x="0" y="110"/>
                </a:moveTo>
                <a:cubicBezTo>
                  <a:pt x="41" y="236"/>
                  <a:pt x="83" y="363"/>
                  <a:pt x="136" y="450"/>
                </a:cubicBezTo>
                <a:cubicBezTo>
                  <a:pt x="189" y="537"/>
                  <a:pt x="253" y="593"/>
                  <a:pt x="317" y="631"/>
                </a:cubicBezTo>
                <a:cubicBezTo>
                  <a:pt x="381" y="669"/>
                  <a:pt x="450" y="677"/>
                  <a:pt x="522" y="677"/>
                </a:cubicBezTo>
                <a:cubicBezTo>
                  <a:pt x="594" y="677"/>
                  <a:pt x="680" y="669"/>
                  <a:pt x="748" y="631"/>
                </a:cubicBezTo>
                <a:cubicBezTo>
                  <a:pt x="816" y="593"/>
                  <a:pt x="877" y="518"/>
                  <a:pt x="930" y="450"/>
                </a:cubicBezTo>
                <a:cubicBezTo>
                  <a:pt x="983" y="382"/>
                  <a:pt x="1017" y="287"/>
                  <a:pt x="1066" y="223"/>
                </a:cubicBezTo>
                <a:cubicBezTo>
                  <a:pt x="1115" y="159"/>
                  <a:pt x="1168" y="98"/>
                  <a:pt x="1225" y="64"/>
                </a:cubicBezTo>
                <a:cubicBezTo>
                  <a:pt x="1282" y="30"/>
                  <a:pt x="1353" y="0"/>
                  <a:pt x="1406" y="19"/>
                </a:cubicBezTo>
                <a:cubicBezTo>
                  <a:pt x="1459" y="38"/>
                  <a:pt x="1493" y="99"/>
                  <a:pt x="1542" y="178"/>
                </a:cubicBezTo>
                <a:cubicBezTo>
                  <a:pt x="1591" y="257"/>
                  <a:pt x="1667" y="412"/>
                  <a:pt x="1701" y="495"/>
                </a:cubicBezTo>
                <a:cubicBezTo>
                  <a:pt x="1735" y="578"/>
                  <a:pt x="1720" y="586"/>
                  <a:pt x="1746" y="677"/>
                </a:cubicBezTo>
                <a:cubicBezTo>
                  <a:pt x="1772" y="768"/>
                  <a:pt x="1826" y="944"/>
                  <a:pt x="1860" y="1039"/>
                </a:cubicBezTo>
                <a:cubicBezTo>
                  <a:pt x="1894" y="1134"/>
                  <a:pt x="1909" y="1195"/>
                  <a:pt x="1950" y="1244"/>
                </a:cubicBezTo>
                <a:cubicBezTo>
                  <a:pt x="1991" y="1293"/>
                  <a:pt x="2060" y="1327"/>
                  <a:pt x="2109" y="1334"/>
                </a:cubicBezTo>
                <a:cubicBezTo>
                  <a:pt x="2158" y="1341"/>
                  <a:pt x="2207" y="1319"/>
                  <a:pt x="2245" y="1289"/>
                </a:cubicBezTo>
                <a:cubicBezTo>
                  <a:pt x="2283" y="1259"/>
                  <a:pt x="2294" y="1225"/>
                  <a:pt x="2336" y="1153"/>
                </a:cubicBezTo>
                <a:cubicBezTo>
                  <a:pt x="2378" y="1081"/>
                  <a:pt x="2450" y="945"/>
                  <a:pt x="2495" y="858"/>
                </a:cubicBezTo>
                <a:cubicBezTo>
                  <a:pt x="2540" y="771"/>
                  <a:pt x="2567" y="707"/>
                  <a:pt x="2608" y="631"/>
                </a:cubicBezTo>
                <a:cubicBezTo>
                  <a:pt x="2649" y="555"/>
                  <a:pt x="2699" y="476"/>
                  <a:pt x="2744" y="404"/>
                </a:cubicBezTo>
                <a:cubicBezTo>
                  <a:pt x="2789" y="332"/>
                  <a:pt x="2857" y="234"/>
                  <a:pt x="288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494088" y="4352926"/>
            <a:ext cx="377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A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6589713" y="4731544"/>
            <a:ext cx="3557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B</a:t>
            </a:r>
          </a:p>
        </p:txBody>
      </p:sp>
      <p:graphicFrame>
        <p:nvGraphicFramePr>
          <p:cNvPr id="281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01740"/>
              </p:ext>
            </p:extLst>
          </p:nvPr>
        </p:nvGraphicFramePr>
        <p:xfrm>
          <a:off x="4032250" y="2997200"/>
          <a:ext cx="2698750" cy="767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5" imgW="1384200" imgH="431640" progId="Equation.3">
                  <p:embed/>
                </p:oleObj>
              </mc:Choice>
              <mc:Fallback>
                <p:oleObj name="Equation" r:id="rId5" imgW="1384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997200"/>
                        <a:ext cx="2698750" cy="767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466725" y="1491854"/>
            <a:ext cx="23764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High temperature transition probabilities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468314" y="3545682"/>
            <a:ext cx="23764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Low temperature transition probabilities</a:t>
            </a:r>
          </a:p>
        </p:txBody>
      </p:sp>
      <p:sp>
        <p:nvSpPr>
          <p:cNvPr id="281613" name="Oval 13"/>
          <p:cNvSpPr>
            <a:spLocks noChangeArrowheads="1"/>
          </p:cNvSpPr>
          <p:nvPr/>
        </p:nvSpPr>
        <p:spPr bwMode="auto">
          <a:xfrm>
            <a:off x="3635376" y="2275285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4" name="Oval 14"/>
          <p:cNvSpPr>
            <a:spLocks noChangeArrowheads="1"/>
          </p:cNvSpPr>
          <p:nvPr/>
        </p:nvSpPr>
        <p:spPr bwMode="auto">
          <a:xfrm>
            <a:off x="3814764" y="2275285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5" name="Oval 15"/>
          <p:cNvSpPr>
            <a:spLocks noChangeArrowheads="1"/>
          </p:cNvSpPr>
          <p:nvPr/>
        </p:nvSpPr>
        <p:spPr bwMode="auto">
          <a:xfrm>
            <a:off x="6732589" y="2706291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Oval 16"/>
          <p:cNvSpPr>
            <a:spLocks noChangeArrowheads="1"/>
          </p:cNvSpPr>
          <p:nvPr/>
        </p:nvSpPr>
        <p:spPr bwMode="auto">
          <a:xfrm>
            <a:off x="6551614" y="2680098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7" name="Oval 17"/>
          <p:cNvSpPr>
            <a:spLocks noChangeArrowheads="1"/>
          </p:cNvSpPr>
          <p:nvPr/>
        </p:nvSpPr>
        <p:spPr bwMode="auto">
          <a:xfrm>
            <a:off x="6838951" y="2706291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8" name="Oval 18"/>
          <p:cNvSpPr>
            <a:spLocks noChangeArrowheads="1"/>
          </p:cNvSpPr>
          <p:nvPr/>
        </p:nvSpPr>
        <p:spPr bwMode="auto">
          <a:xfrm>
            <a:off x="6948489" y="2680098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9" name="Oval 19"/>
          <p:cNvSpPr>
            <a:spLocks noChangeArrowheads="1"/>
          </p:cNvSpPr>
          <p:nvPr/>
        </p:nvSpPr>
        <p:spPr bwMode="auto">
          <a:xfrm>
            <a:off x="6697664" y="4677966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0" name="Oval 20"/>
          <p:cNvSpPr>
            <a:spLocks noChangeArrowheads="1"/>
          </p:cNvSpPr>
          <p:nvPr/>
        </p:nvSpPr>
        <p:spPr bwMode="auto">
          <a:xfrm>
            <a:off x="6516689" y="4651773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1" name="Oval 21"/>
          <p:cNvSpPr>
            <a:spLocks noChangeArrowheads="1"/>
          </p:cNvSpPr>
          <p:nvPr/>
        </p:nvSpPr>
        <p:spPr bwMode="auto">
          <a:xfrm>
            <a:off x="6804026" y="4677966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2" name="Oval 22"/>
          <p:cNvSpPr>
            <a:spLocks noChangeArrowheads="1"/>
          </p:cNvSpPr>
          <p:nvPr/>
        </p:nvSpPr>
        <p:spPr bwMode="auto">
          <a:xfrm>
            <a:off x="6913564" y="4651773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3" name="Oval 23"/>
          <p:cNvSpPr>
            <a:spLocks noChangeArrowheads="1"/>
          </p:cNvSpPr>
          <p:nvPr/>
        </p:nvSpPr>
        <p:spPr bwMode="auto">
          <a:xfrm>
            <a:off x="6983414" y="4623198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4" name="Oval 24"/>
          <p:cNvSpPr>
            <a:spLocks noChangeArrowheads="1"/>
          </p:cNvSpPr>
          <p:nvPr/>
        </p:nvSpPr>
        <p:spPr bwMode="auto">
          <a:xfrm>
            <a:off x="6443664" y="4624387"/>
            <a:ext cx="73025" cy="5357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animBg="1"/>
      <p:bldP spid="281604" grpId="0"/>
      <p:bldP spid="281605" grpId="0"/>
      <p:bldP spid="281607" grpId="0" animBg="1"/>
      <p:bldP spid="281608" grpId="0"/>
      <p:bldP spid="281609" grpId="0"/>
      <p:bldP spid="281611" grpId="0"/>
      <p:bldP spid="281612" grpId="0"/>
      <p:bldP spid="281613" grpId="0" animBg="1"/>
      <p:bldP spid="281614" grpId="0" animBg="1"/>
      <p:bldP spid="281615" grpId="0" animBg="1"/>
      <p:bldP spid="281616" grpId="0" animBg="1"/>
      <p:bldP spid="281617" grpId="0" animBg="1"/>
      <p:bldP spid="281618" grpId="0" animBg="1"/>
      <p:bldP spid="281619" grpId="0" animBg="1"/>
      <p:bldP spid="281620" grpId="0" animBg="1"/>
      <p:bldP spid="281621" grpId="0" animBg="1"/>
      <p:bldP spid="281622" grpId="0" animBg="1"/>
      <p:bldP spid="281623" grpId="0" animBg="1"/>
      <p:bldP spid="2816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448"/>
            <a:ext cx="8229600" cy="857250"/>
          </a:xfrm>
        </p:spPr>
        <p:txBody>
          <a:bodyPr/>
          <a:lstStyle/>
          <a:p>
            <a:r>
              <a:rPr lang="en-US" dirty="0"/>
              <a:t>Stochastic </a:t>
            </a:r>
            <a:r>
              <a:rPr lang="en-US" dirty="0" smtClean="0"/>
              <a:t>binary units </a:t>
            </a:r>
            <a:endParaRPr 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1014415"/>
            <a:ext cx="8423275" cy="18907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Replace the binary threshold units by binary stochastic units that make biased random decisions.</a:t>
            </a:r>
          </a:p>
          <a:p>
            <a:pPr lvl="1"/>
            <a:r>
              <a:rPr lang="en-US" dirty="0"/>
              <a:t>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temperature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controls the amount of noise</a:t>
            </a:r>
          </a:p>
          <a:p>
            <a:pPr lvl="1"/>
            <a:r>
              <a:rPr lang="en-US" dirty="0" smtClean="0"/>
              <a:t>Raising </a:t>
            </a:r>
            <a:r>
              <a:rPr lang="en-US" dirty="0"/>
              <a:t>the noise </a:t>
            </a:r>
            <a:r>
              <a:rPr lang="en-US" dirty="0" smtClean="0"/>
              <a:t>level is equivalent to decreasing </a:t>
            </a:r>
            <a:r>
              <a:rPr lang="en-US" dirty="0"/>
              <a:t>all the energy gaps between </a:t>
            </a:r>
            <a:r>
              <a:rPr lang="en-US" dirty="0" smtClean="0"/>
              <a:t>configurations.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27955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221085"/>
              </p:ext>
            </p:extLst>
          </p:nvPr>
        </p:nvGraphicFramePr>
        <p:xfrm>
          <a:off x="1853972" y="2571227"/>
          <a:ext cx="3920284" cy="112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" imgW="1422400" imgH="406400" progId="Equation.3">
                  <p:embed/>
                </p:oleObj>
              </mc:Choice>
              <mc:Fallback>
                <p:oleObj name="Equation" r:id="rId3" imgW="142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972" y="2571227"/>
                        <a:ext cx="3920284" cy="1120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6573856" y="3105166"/>
            <a:ext cx="16557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temperature</a:t>
            </a:r>
          </a:p>
        </p:txBody>
      </p:sp>
      <p:sp>
        <p:nvSpPr>
          <p:cNvPr id="279558" name="AutoShape 6"/>
          <p:cNvSpPr>
            <a:spLocks noChangeArrowheads="1"/>
          </p:cNvSpPr>
          <p:nvPr/>
        </p:nvSpPr>
        <p:spPr bwMode="auto">
          <a:xfrm rot="16200000">
            <a:off x="6091076" y="3115040"/>
            <a:ext cx="80991" cy="487658"/>
          </a:xfrm>
          <a:prstGeom prst="upArrow">
            <a:avLst>
              <a:gd name="adj1" fmla="val 50000"/>
              <a:gd name="adj2" fmla="val 10845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82746"/>
              </p:ext>
            </p:extLst>
          </p:nvPr>
        </p:nvGraphicFramePr>
        <p:xfrm>
          <a:off x="711201" y="3810524"/>
          <a:ext cx="8112655" cy="87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5" imgW="3784600" imgH="406400" progId="Equation.3">
                  <p:embed/>
                </p:oleObj>
              </mc:Choice>
              <mc:Fallback>
                <p:oleObj name="Equation" r:id="rId5" imgW="378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1" y="3810524"/>
                        <a:ext cx="8112655" cy="871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2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/>
      <p:bldP spid="2795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 is a distraction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annealing is a powerful method for improving searches that get stuck in local optima.</a:t>
            </a:r>
          </a:p>
          <a:p>
            <a:r>
              <a:rPr lang="en-US" dirty="0" smtClean="0"/>
              <a:t>It was one of the ideas that led to Boltzmann machines.</a:t>
            </a:r>
          </a:p>
          <a:p>
            <a:r>
              <a:rPr lang="en-US" dirty="0" smtClean="0"/>
              <a:t>But it</a:t>
            </a:r>
            <a:r>
              <a:rPr lang="fr-FR" dirty="0" smtClean="0"/>
              <a:t>’</a:t>
            </a:r>
            <a:r>
              <a:rPr lang="en-US" dirty="0" smtClean="0"/>
              <a:t>s a big distraction from the main ideas behind Boltzmann machines.</a:t>
            </a:r>
          </a:p>
          <a:p>
            <a:pPr lvl="1"/>
            <a:r>
              <a:rPr lang="en-US" dirty="0" smtClean="0"/>
              <a:t>So it will not be covered in this course.</a:t>
            </a:r>
          </a:p>
          <a:p>
            <a:pPr lvl="1"/>
            <a:r>
              <a:rPr lang="en-US" dirty="0" smtClean="0"/>
              <a:t>From now on, we will use binary stochastic units that have a temperature of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3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</a:t>
            </a:r>
            <a:r>
              <a:rPr lang="en-US" dirty="0" smtClean="0"/>
              <a:t>equilibrium at a temperature of 1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86267" y="1200151"/>
            <a:ext cx="4461933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Thermal equilibrium is a difficult concept!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eaching thermal equilibrium does </a:t>
            </a:r>
            <a:r>
              <a:rPr lang="en-US" dirty="0"/>
              <a:t>not mean that the system has settled down into the lowest energy configuration.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thing that settles down is the </a:t>
            </a:r>
            <a:r>
              <a:rPr lang="en-US" dirty="0">
                <a:solidFill>
                  <a:srgbClr val="FF0000"/>
                </a:solidFill>
              </a:rPr>
              <a:t>probability distribution</a:t>
            </a:r>
            <a:r>
              <a:rPr lang="en-US" dirty="0"/>
              <a:t> over configurations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settles to the stationary distribution.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There </a:t>
            </a:r>
            <a:r>
              <a:rPr lang="en-US" dirty="0"/>
              <a:t>is a nice intuitive way to think about thermal </a:t>
            </a:r>
            <a:r>
              <a:rPr lang="en-US" dirty="0" smtClean="0"/>
              <a:t>equilibrium: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magine </a:t>
            </a:r>
            <a:r>
              <a:rPr lang="en-US" dirty="0"/>
              <a:t>a huge ensemble of systems that all have exactly the same energy function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probability of a  configuration is just the fraction of the systems that have that configuration.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7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0"/>
            <a:ext cx="8229600" cy="857250"/>
          </a:xfrm>
        </p:spPr>
        <p:txBody>
          <a:bodyPr/>
          <a:lstStyle/>
          <a:p>
            <a:r>
              <a:rPr lang="en-US" dirty="0" smtClean="0"/>
              <a:t>Approaching </a:t>
            </a:r>
            <a:r>
              <a:rPr lang="en-US" dirty="0"/>
              <a:t>t</a:t>
            </a:r>
            <a:r>
              <a:rPr lang="en-US" dirty="0" smtClean="0"/>
              <a:t>hermal equilibrium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891250"/>
            <a:ext cx="8517467" cy="42183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start with any distribution we like over all the identical systems.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could </a:t>
            </a:r>
            <a:r>
              <a:rPr lang="en-US" dirty="0"/>
              <a:t>start with all the systems in the same </a:t>
            </a:r>
            <a:r>
              <a:rPr lang="en-US" dirty="0" smtClean="0"/>
              <a:t>configuration.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with an equal number of systems in each possible </a:t>
            </a:r>
            <a:r>
              <a:rPr lang="en-US" dirty="0" smtClean="0"/>
              <a:t>configuration.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Then we keep applying our stochastic update rule to pick the next configuration for each individual system.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dirty="0"/>
              <a:t>running the systems stochastically in the right way, we </a:t>
            </a:r>
            <a:r>
              <a:rPr lang="en-US" dirty="0" smtClean="0"/>
              <a:t>may eventually </a:t>
            </a:r>
            <a:r>
              <a:rPr lang="en-US" dirty="0"/>
              <a:t>reach a situation where the </a:t>
            </a:r>
            <a:r>
              <a:rPr lang="en-US" dirty="0" smtClean="0"/>
              <a:t>fraction </a:t>
            </a:r>
            <a:r>
              <a:rPr lang="en-US" dirty="0"/>
              <a:t>of systems in each configuration remains </a:t>
            </a:r>
            <a:r>
              <a:rPr lang="en-US" dirty="0" smtClean="0"/>
              <a:t>constant.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is the stationary distribution that physicists call thermal equilibrium.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given system keeps </a:t>
            </a:r>
            <a:r>
              <a:rPr lang="en-US" dirty="0" smtClean="0"/>
              <a:t>changing its configuration, but the fraction of systems in each configuration does not change.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4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0"/>
            <a:ext cx="8229600" cy="857250"/>
          </a:xfrm>
        </p:spPr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796134"/>
            <a:ext cx="8470900" cy="405050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Imagine a casino in Las Vegas that is full of card dealers (we need many more than 52! of them).</a:t>
            </a:r>
          </a:p>
          <a:p>
            <a:pPr>
              <a:lnSpc>
                <a:spcPct val="80000"/>
              </a:lnSpc>
            </a:pPr>
            <a:r>
              <a:rPr lang="en-US" dirty="0"/>
              <a:t>We start with all the card packs in standard order and then the dealers all start shuffling their packs.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After a few time steps, the king of spades still has a good chance of being next to </a:t>
            </a:r>
            <a:r>
              <a:rPr lang="en-US" dirty="0" smtClean="0"/>
              <a:t>the queen </a:t>
            </a:r>
            <a:r>
              <a:rPr lang="en-US" dirty="0"/>
              <a:t>of spades. The packs have not </a:t>
            </a:r>
            <a:r>
              <a:rPr lang="en-US" dirty="0" smtClean="0"/>
              <a:t>yet forgotten where they started.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After prolonged shuffling, the packs will have forgotten where they started. There will be an equal number of packs in each of the 52! possible orders.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equilibrium has been reached, the number of packs that leave a configuration at each time step will be equal to the number that enter the configuration.</a:t>
            </a:r>
          </a:p>
          <a:p>
            <a:pPr>
              <a:lnSpc>
                <a:spcPct val="80000"/>
              </a:lnSpc>
            </a:pPr>
            <a:r>
              <a:rPr lang="en-US" dirty="0"/>
              <a:t>The only thing wrong with this analogy is that all the configurations have equal energy, so they all end up with the same probability. </a:t>
            </a:r>
          </a:p>
        </p:txBody>
      </p:sp>
    </p:spTree>
    <p:extLst>
      <p:ext uri="{BB962C8B-B14F-4D97-AF65-F5344CB8AC3E}">
        <p14:creationId xmlns:p14="http://schemas.microsoft.com/office/powerpoint/2010/main" val="18576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11e</a:t>
            </a:r>
            <a:br>
              <a:rPr lang="en-US" dirty="0" smtClean="0"/>
            </a:br>
            <a:r>
              <a:rPr lang="en-US" dirty="0" smtClean="0"/>
              <a:t>How a Boltzmann Machine models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06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/>
          <a:lstStyle/>
          <a:p>
            <a:r>
              <a:rPr lang="en-US"/>
              <a:t>The energy function</a:t>
            </a:r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97731"/>
            <a:ext cx="8928100" cy="3696891"/>
          </a:xfrm>
        </p:spPr>
        <p:txBody>
          <a:bodyPr/>
          <a:lstStyle/>
          <a:p>
            <a:r>
              <a:rPr lang="en-US" dirty="0"/>
              <a:t>The global energy is the sum of many contributions. Each contribution depends on </a:t>
            </a:r>
            <a:r>
              <a:rPr lang="en-US" dirty="0">
                <a:solidFill>
                  <a:srgbClr val="FF0000"/>
                </a:solidFill>
              </a:rPr>
              <a:t>one connection weight </a:t>
            </a:r>
            <a:r>
              <a:rPr lang="en-US" dirty="0"/>
              <a:t>and the binary states of </a:t>
            </a:r>
            <a:r>
              <a:rPr lang="en-US" dirty="0">
                <a:solidFill>
                  <a:srgbClr val="3333CC"/>
                </a:solidFill>
              </a:rPr>
              <a:t>two</a:t>
            </a:r>
            <a:r>
              <a:rPr lang="en-US" dirty="0"/>
              <a:t> neurons: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simple </a:t>
            </a:r>
            <a:r>
              <a:rPr lang="en-US" dirty="0">
                <a:solidFill>
                  <a:srgbClr val="3333CC"/>
                </a:solidFill>
              </a:rPr>
              <a:t>quadratic</a:t>
            </a:r>
            <a:r>
              <a:rPr lang="en-US" dirty="0"/>
              <a:t> energy function makes it </a:t>
            </a:r>
            <a:r>
              <a:rPr lang="en-US" dirty="0" smtClean="0"/>
              <a:t>possible for each unit </a:t>
            </a:r>
            <a:r>
              <a:rPr lang="en-US" dirty="0"/>
              <a:t>to </a:t>
            </a:r>
            <a:r>
              <a:rPr lang="en-US" dirty="0" smtClean="0"/>
              <a:t>compute</a:t>
            </a:r>
            <a:r>
              <a:rPr lang="en-US" b="1" dirty="0" smtClean="0"/>
              <a:t> locally </a:t>
            </a:r>
            <a:r>
              <a:rPr lang="en-US" dirty="0"/>
              <a:t>how </a:t>
            </a:r>
            <a:r>
              <a:rPr lang="en-US" dirty="0" smtClean="0"/>
              <a:t>it’s state affects </a:t>
            </a:r>
            <a:r>
              <a:rPr lang="en-US" dirty="0"/>
              <a:t>the global energy:</a:t>
            </a:r>
          </a:p>
        </p:txBody>
      </p:sp>
      <p:graphicFrame>
        <p:nvGraphicFramePr>
          <p:cNvPr id="238599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45577627"/>
              </p:ext>
            </p:extLst>
          </p:nvPr>
        </p:nvGraphicFramePr>
        <p:xfrm>
          <a:off x="2487613" y="1768475"/>
          <a:ext cx="33702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3" imgW="1689100" imgH="406400" progId="Equation.3">
                  <p:embed/>
                </p:oleObj>
              </mc:Choice>
              <mc:Fallback>
                <p:oleObj name="Equation" r:id="rId3" imgW="1689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768475"/>
                        <a:ext cx="33702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3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75237062"/>
              </p:ext>
            </p:extLst>
          </p:nvPr>
        </p:nvGraphicFramePr>
        <p:xfrm>
          <a:off x="254000" y="3522663"/>
          <a:ext cx="86883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5" imgW="3784600" imgH="406400" progId="Equation.3">
                  <p:embed/>
                </p:oleObj>
              </mc:Choice>
              <mc:Fallback>
                <p:oleObj name="Equation" r:id="rId5" imgW="378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3522663"/>
                        <a:ext cx="868838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435602" y="1877823"/>
            <a:ext cx="440258" cy="458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2144" y="1877823"/>
            <a:ext cx="592661" cy="4589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88306" y="1877826"/>
            <a:ext cx="592661" cy="4589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76133" y="3554193"/>
            <a:ext cx="2793999" cy="59447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515"/>
            <a:ext cx="8229600" cy="857250"/>
          </a:xfrm>
        </p:spPr>
        <p:txBody>
          <a:bodyPr/>
          <a:lstStyle/>
          <a:p>
            <a:r>
              <a:rPr lang="en-US" dirty="0"/>
              <a:t>Modeling binary data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0692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training set of binary vectors, fit a model that will assign a probability to </a:t>
            </a:r>
            <a:r>
              <a:rPr lang="en-US" dirty="0" smtClean="0"/>
              <a:t>every possible </a:t>
            </a:r>
            <a:r>
              <a:rPr lang="en-US" dirty="0"/>
              <a:t>binary </a:t>
            </a:r>
            <a:r>
              <a:rPr lang="en-US" dirty="0" smtClean="0"/>
              <a:t>vector.</a:t>
            </a:r>
            <a:endParaRPr lang="en-US" dirty="0"/>
          </a:p>
          <a:p>
            <a:pPr lvl="1"/>
            <a:r>
              <a:rPr lang="en-US" dirty="0" smtClean="0"/>
              <a:t>This is useful </a:t>
            </a:r>
            <a:r>
              <a:rPr lang="en-US" dirty="0"/>
              <a:t>for deciding if other binary vectors come from the same </a:t>
            </a:r>
            <a:r>
              <a:rPr lang="en-US" dirty="0" smtClean="0"/>
              <a:t>distribution (</a:t>
            </a:r>
            <a:r>
              <a:rPr lang="en-US" i="1" dirty="0" smtClean="0"/>
              <a:t>e.g.</a:t>
            </a:r>
            <a:r>
              <a:rPr lang="en-US" dirty="0" smtClean="0"/>
              <a:t> documents represented by binary features that represents the occurrence of a particular word).</a:t>
            </a:r>
            <a:endParaRPr lang="en-US" dirty="0"/>
          </a:p>
          <a:p>
            <a:pPr lvl="1"/>
            <a:r>
              <a:rPr lang="en-US" dirty="0" smtClean="0"/>
              <a:t>It can </a:t>
            </a:r>
            <a:r>
              <a:rPr lang="en-US" dirty="0"/>
              <a:t>be used for monitoring complex systems to detect unusual behavior.</a:t>
            </a:r>
          </a:p>
          <a:p>
            <a:pPr lvl="1"/>
            <a:r>
              <a:rPr lang="en-US" dirty="0"/>
              <a:t>If we have models of several different distributions it can be used to compute the posterior probability that a particular  distribution produced the observed data.</a:t>
            </a:r>
          </a:p>
        </p:txBody>
      </p:sp>
      <p:graphicFrame>
        <p:nvGraphicFramePr>
          <p:cNvPr id="244750" name="Object 1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72489071"/>
              </p:ext>
            </p:extLst>
          </p:nvPr>
        </p:nvGraphicFramePr>
        <p:xfrm>
          <a:off x="2502415" y="3703248"/>
          <a:ext cx="4846636" cy="103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3" imgW="2527200" imgH="583920" progId="Equation.3">
                  <p:embed/>
                </p:oleObj>
              </mc:Choice>
              <mc:Fallback>
                <p:oleObj name="Equation" r:id="rId3" imgW="252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415" y="3703248"/>
                        <a:ext cx="4846636" cy="103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87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4381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How a </a:t>
            </a:r>
            <a:r>
              <a:rPr lang="en-US" dirty="0" smtClean="0"/>
              <a:t>causal model generates data</a:t>
            </a:r>
            <a:endParaRPr lang="en-US" dirty="0"/>
          </a:p>
        </p:txBody>
      </p:sp>
      <p:sp>
        <p:nvSpPr>
          <p:cNvPr id="253966" name="Rectangle 14"/>
          <p:cNvSpPr>
            <a:spLocks noGrp="1" noChangeArrowheads="1"/>
          </p:cNvSpPr>
          <p:nvPr>
            <p:ph sz="half" idx="1"/>
          </p:nvPr>
        </p:nvSpPr>
        <p:spPr>
          <a:xfrm>
            <a:off x="237066" y="963089"/>
            <a:ext cx="4775203" cy="3394472"/>
          </a:xfrm>
        </p:spPr>
        <p:txBody>
          <a:bodyPr/>
          <a:lstStyle/>
          <a:p>
            <a:r>
              <a:rPr lang="en-US" dirty="0" smtClean="0"/>
              <a:t>In a causal model </a:t>
            </a:r>
            <a:r>
              <a:rPr lang="en-US" dirty="0"/>
              <a:t>we </a:t>
            </a:r>
            <a:r>
              <a:rPr lang="en-US" dirty="0" smtClean="0"/>
              <a:t>generate data in two sequential steps:</a:t>
            </a:r>
          </a:p>
          <a:p>
            <a:pPr lvl="1"/>
            <a:r>
              <a:rPr lang="en-US" dirty="0" smtClean="0"/>
              <a:t>First pick </a:t>
            </a:r>
            <a:r>
              <a:rPr lang="en-US" dirty="0"/>
              <a:t>the hidden </a:t>
            </a:r>
            <a:r>
              <a:rPr lang="en-US" dirty="0" smtClean="0"/>
              <a:t>states from their prior distribution.</a:t>
            </a:r>
          </a:p>
          <a:p>
            <a:pPr lvl="1"/>
            <a:r>
              <a:rPr lang="en-US" dirty="0" smtClean="0"/>
              <a:t>Then pick </a:t>
            </a:r>
            <a:r>
              <a:rPr lang="en-US" dirty="0"/>
              <a:t>the visible states </a:t>
            </a:r>
            <a:r>
              <a:rPr lang="en-US" dirty="0" smtClean="0"/>
              <a:t>from their conditional distribution given </a:t>
            </a:r>
            <a:r>
              <a:rPr lang="en-US" dirty="0"/>
              <a:t>the hidden </a:t>
            </a:r>
            <a:r>
              <a:rPr lang="en-US" dirty="0" smtClean="0"/>
              <a:t>states.</a:t>
            </a:r>
          </a:p>
          <a:p>
            <a:r>
              <a:rPr lang="en-US" dirty="0" smtClean="0"/>
              <a:t>The probability of generating a visible vector, v, is computed by summing over all possible hidden states. Each hidden state is an “explanation” of v.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04604"/>
              </p:ext>
            </p:extLst>
          </p:nvPr>
        </p:nvGraphicFramePr>
        <p:xfrm>
          <a:off x="5308571" y="3608891"/>
          <a:ext cx="3059205" cy="9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3" imgW="1371600" imgH="431800" progId="Equation.3">
                  <p:embed/>
                </p:oleObj>
              </mc:Choice>
              <mc:Fallback>
                <p:oleObj name="Equation" r:id="rId3" imgW="1371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8571" y="3608891"/>
                        <a:ext cx="3059205" cy="96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402798" y="2567247"/>
            <a:ext cx="431800" cy="4843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83886" y="2566056"/>
            <a:ext cx="431800" cy="4843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671336" y="2566056"/>
            <a:ext cx="431800" cy="4843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060148" y="1337733"/>
            <a:ext cx="431800" cy="4843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907623" y="1337733"/>
            <a:ext cx="431800" cy="4843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Arrow Connector 3"/>
          <p:cNvCxnSpPr>
            <a:stCxn id="8" idx="4"/>
            <a:endCxn id="6" idx="7"/>
          </p:cNvCxnSpPr>
          <p:nvPr/>
        </p:nvCxnSpPr>
        <p:spPr>
          <a:xfrm flipH="1">
            <a:off x="6852450" y="1822073"/>
            <a:ext cx="423598" cy="8149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  <a:endCxn id="7" idx="0"/>
          </p:cNvCxnSpPr>
          <p:nvPr/>
        </p:nvCxnSpPr>
        <p:spPr>
          <a:xfrm>
            <a:off x="7428712" y="1751143"/>
            <a:ext cx="458524" cy="8149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5" idx="7"/>
          </p:cNvCxnSpPr>
          <p:nvPr/>
        </p:nvCxnSpPr>
        <p:spPr>
          <a:xfrm flipH="1">
            <a:off x="5771362" y="1751143"/>
            <a:ext cx="1352022" cy="887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5" idx="0"/>
          </p:cNvCxnSpPr>
          <p:nvPr/>
        </p:nvCxnSpPr>
        <p:spPr>
          <a:xfrm flipH="1">
            <a:off x="5618698" y="1751143"/>
            <a:ext cx="352161" cy="8161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6" idx="1"/>
          </p:cNvCxnSpPr>
          <p:nvPr/>
        </p:nvCxnSpPr>
        <p:spPr>
          <a:xfrm>
            <a:off x="6123523" y="1822073"/>
            <a:ext cx="423599" cy="8149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7" idx="1"/>
          </p:cNvCxnSpPr>
          <p:nvPr/>
        </p:nvCxnSpPr>
        <p:spPr>
          <a:xfrm>
            <a:off x="6276187" y="1751143"/>
            <a:ext cx="1458385" cy="8858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953" name="TextBox 253952"/>
          <p:cNvSpPr txBox="1"/>
          <p:nvPr/>
        </p:nvSpPr>
        <p:spPr>
          <a:xfrm>
            <a:off x="7734572" y="1354669"/>
            <a:ext cx="8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hidden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3955" name="TextBox 253954"/>
          <p:cNvSpPr txBox="1"/>
          <p:nvPr/>
        </p:nvSpPr>
        <p:spPr>
          <a:xfrm>
            <a:off x="8246533" y="2638177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visible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53957" name="Straight Arrow Connector 253956"/>
          <p:cNvCxnSpPr>
            <a:endCxn id="9" idx="0"/>
          </p:cNvCxnSpPr>
          <p:nvPr/>
        </p:nvCxnSpPr>
        <p:spPr>
          <a:xfrm>
            <a:off x="6123523" y="963089"/>
            <a:ext cx="0" cy="3746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959" name="Straight Arrow Connector 253958"/>
          <p:cNvCxnSpPr>
            <a:endCxn id="8" idx="0"/>
          </p:cNvCxnSpPr>
          <p:nvPr/>
        </p:nvCxnSpPr>
        <p:spPr>
          <a:xfrm>
            <a:off x="7276048" y="961631"/>
            <a:ext cx="0" cy="3761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960" name="TextBox 253959"/>
          <p:cNvSpPr txBox="1"/>
          <p:nvPr/>
        </p:nvSpPr>
        <p:spPr>
          <a:xfrm>
            <a:off x="7091385" y="1303850"/>
            <a:ext cx="48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707261" y="2536579"/>
            <a:ext cx="48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438723" y="2553504"/>
            <a:ext cx="48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507374" y="2553504"/>
            <a:ext cx="48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950985" y="1337733"/>
            <a:ext cx="48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29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53953" grpId="0"/>
      <p:bldP spid="253955" grpId="0"/>
      <p:bldP spid="253960" grpId="0"/>
      <p:bldP spid="42" grpId="0"/>
      <p:bldP spid="43" grpId="0"/>
      <p:bldP spid="44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Boltzmann </a:t>
            </a:r>
            <a:r>
              <a:rPr lang="en-US" dirty="0" smtClean="0"/>
              <a:t>Machine generates </a:t>
            </a:r>
            <a:r>
              <a:rPr lang="en-US" dirty="0"/>
              <a:t>data</a:t>
            </a:r>
          </a:p>
        </p:txBody>
      </p:sp>
      <p:sp>
        <p:nvSpPr>
          <p:cNvPr id="253966" name="Rectangle 14"/>
          <p:cNvSpPr>
            <a:spLocks noGrp="1" noChangeArrowheads="1"/>
          </p:cNvSpPr>
          <p:nvPr>
            <p:ph sz="half" idx="1"/>
          </p:nvPr>
        </p:nvSpPr>
        <p:spPr>
          <a:xfrm>
            <a:off x="694256" y="996955"/>
            <a:ext cx="8212666" cy="3394472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causal generative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Instead</a:t>
            </a:r>
            <a:r>
              <a:rPr lang="en-US" dirty="0"/>
              <a:t>, everything is defined in terms of </a:t>
            </a:r>
            <a:r>
              <a:rPr lang="en-US" dirty="0" smtClean="0"/>
              <a:t>the energies </a:t>
            </a:r>
            <a:r>
              <a:rPr lang="en-US" dirty="0"/>
              <a:t>of joint configurations of the visible and hidden units. </a:t>
            </a:r>
            <a:endParaRPr lang="en-US" dirty="0" smtClean="0"/>
          </a:p>
          <a:p>
            <a:r>
              <a:rPr lang="en-US" dirty="0" smtClean="0"/>
              <a:t>The energies of joint configurations are related to their probabilities in two ways.</a:t>
            </a:r>
          </a:p>
          <a:p>
            <a:pPr lvl="1"/>
            <a:r>
              <a:rPr lang="en-US" dirty="0" smtClean="0"/>
              <a:t>We can simply define the probability to be</a:t>
            </a:r>
          </a:p>
          <a:p>
            <a:pPr lvl="1"/>
            <a:r>
              <a:rPr lang="en-US" dirty="0" smtClean="0"/>
              <a:t>Alternatively, we can define the probability to be the probability of finding the network in that joint configuration after we have updated all of the stochastic binary units many times.</a:t>
            </a:r>
          </a:p>
          <a:p>
            <a:r>
              <a:rPr lang="en-US" dirty="0" smtClean="0"/>
              <a:t>These two definitions agree.</a:t>
            </a:r>
            <a:endParaRPr lang="en-US" dirty="0"/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83971"/>
              </p:ext>
            </p:extLst>
          </p:nvPr>
        </p:nvGraphicFramePr>
        <p:xfrm>
          <a:off x="6250999" y="2571783"/>
          <a:ext cx="2492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3" imgW="1117600" imgH="254000" progId="Equation.3">
                  <p:embed/>
                </p:oleObj>
              </mc:Choice>
              <mc:Fallback>
                <p:oleObj name="Equation" r:id="rId3" imgW="1117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0999" y="2571783"/>
                        <a:ext cx="249237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0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Energy of a joint configuration</a:t>
            </a:r>
          </a:p>
        </p:txBody>
      </p:sp>
      <p:graphicFrame>
        <p:nvGraphicFramePr>
          <p:cNvPr id="26010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53731"/>
              </p:ext>
            </p:extLst>
          </p:nvPr>
        </p:nvGraphicFramePr>
        <p:xfrm>
          <a:off x="406822" y="1946401"/>
          <a:ext cx="8356671" cy="88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3975100" imgH="419100" progId="Equation.3">
                  <p:embed/>
                </p:oleObj>
              </mc:Choice>
              <mc:Fallback>
                <p:oleObj name="Equation" r:id="rId3" imgW="3975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22" y="1946401"/>
                        <a:ext cx="8356671" cy="881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3662907" y="916998"/>
            <a:ext cx="115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bias of unit k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6452662" y="3053167"/>
            <a:ext cx="20161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weight </a:t>
            </a:r>
            <a:r>
              <a:rPr lang="en-US" sz="2000" dirty="0" smtClean="0">
                <a:solidFill>
                  <a:srgbClr val="3333CC"/>
                </a:solidFill>
              </a:rPr>
              <a:t>between visible unit </a:t>
            </a:r>
            <a:r>
              <a:rPr lang="en-US" sz="2000" dirty="0" err="1" smtClean="0">
                <a:solidFill>
                  <a:srgbClr val="3333CC"/>
                </a:solidFill>
              </a:rPr>
              <a:t>i</a:t>
            </a:r>
            <a:r>
              <a:rPr lang="en-US" sz="2000" dirty="0" smtClean="0">
                <a:solidFill>
                  <a:srgbClr val="3333CC"/>
                </a:solidFill>
              </a:rPr>
              <a:t> and hidden unit k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312746" y="3092193"/>
            <a:ext cx="30400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Energy with configuration </a:t>
            </a:r>
            <a:r>
              <a:rPr lang="en-US" sz="2000" b="1" dirty="0" smtClean="0"/>
              <a:t>v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on the visible units and </a:t>
            </a:r>
            <a:r>
              <a:rPr lang="en-US" sz="2000" b="1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on the hidden units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1531955" y="960249"/>
            <a:ext cx="15128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binary state of unit i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in </a:t>
            </a:r>
            <a:r>
              <a:rPr lang="en-US" sz="2000" b="1" dirty="0" smtClean="0"/>
              <a:t>v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868892" y="2496610"/>
            <a:ext cx="107950" cy="566738"/>
          </a:xfrm>
          <a:prstGeom prst="upArrow">
            <a:avLst>
              <a:gd name="adj1" fmla="val 50000"/>
              <a:gd name="adj2" fmla="val 175000"/>
            </a:avLst>
          </a:prstGeom>
          <a:solidFill>
            <a:srgbClr val="3333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7" name="AutoShape 11"/>
          <p:cNvSpPr>
            <a:spLocks noChangeArrowheads="1"/>
          </p:cNvSpPr>
          <p:nvPr/>
        </p:nvSpPr>
        <p:spPr bwMode="auto">
          <a:xfrm rot="10800000" flipH="1">
            <a:off x="4010048" y="1642515"/>
            <a:ext cx="79917" cy="402172"/>
          </a:xfrm>
          <a:prstGeom prst="upArrow">
            <a:avLst>
              <a:gd name="adj1" fmla="val 50000"/>
              <a:gd name="adj2" fmla="val 175000"/>
            </a:avLst>
          </a:prstGeom>
          <a:solidFill>
            <a:srgbClr val="3333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3738054" y="3219997"/>
            <a:ext cx="22055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indexes every non-identical pair of </a:t>
            </a:r>
            <a:r>
              <a:rPr lang="en-US" sz="2000" dirty="0" err="1">
                <a:solidFill>
                  <a:srgbClr val="009900"/>
                </a:solidFill>
              </a:rPr>
              <a:t>i</a:t>
            </a:r>
            <a:r>
              <a:rPr lang="en-US" sz="2000" dirty="0">
                <a:solidFill>
                  <a:srgbClr val="009900"/>
                </a:solidFill>
              </a:rPr>
              <a:t> and j once</a:t>
            </a:r>
            <a:r>
              <a:rPr lang="en-US" dirty="0"/>
              <a:t> </a:t>
            </a:r>
          </a:p>
        </p:txBody>
      </p:sp>
      <p:sp>
        <p:nvSpPr>
          <p:cNvPr id="260111" name="AutoShape 15"/>
          <p:cNvSpPr>
            <a:spLocks noChangeArrowheads="1"/>
          </p:cNvSpPr>
          <p:nvPr/>
        </p:nvSpPr>
        <p:spPr bwMode="auto">
          <a:xfrm>
            <a:off x="4612236" y="2793212"/>
            <a:ext cx="73025" cy="491862"/>
          </a:xfrm>
          <a:prstGeom prst="upArrow">
            <a:avLst>
              <a:gd name="adj1" fmla="val 50000"/>
              <a:gd name="adj2" fmla="val 444022"/>
            </a:avLst>
          </a:prstGeom>
          <a:solidFill>
            <a:srgbClr val="0099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rot="10800000" flipH="1">
            <a:off x="2401416" y="1659451"/>
            <a:ext cx="79917" cy="402172"/>
          </a:xfrm>
          <a:prstGeom prst="upArrow">
            <a:avLst>
              <a:gd name="adj1" fmla="val 50000"/>
              <a:gd name="adj2" fmla="val 175000"/>
            </a:avLst>
          </a:prstGeom>
          <a:solidFill>
            <a:srgbClr val="3333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6863177" y="2496613"/>
            <a:ext cx="107950" cy="566738"/>
          </a:xfrm>
          <a:prstGeom prst="upArrow">
            <a:avLst>
              <a:gd name="adj1" fmla="val 50000"/>
              <a:gd name="adj2" fmla="val 175000"/>
            </a:avLst>
          </a:prstGeom>
          <a:solidFill>
            <a:srgbClr val="3333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  <p:bldP spid="260103" grpId="0"/>
      <p:bldP spid="260104" grpId="0"/>
      <p:bldP spid="260105" grpId="0"/>
      <p:bldP spid="260107" grpId="0" animBg="1"/>
      <p:bldP spid="260110" grpId="0"/>
      <p:bldP spid="260111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8"/>
            <a:ext cx="8229600" cy="857250"/>
          </a:xfrm>
        </p:spPr>
        <p:txBody>
          <a:bodyPr/>
          <a:lstStyle/>
          <a:p>
            <a:r>
              <a:rPr lang="en-US"/>
              <a:t>Using energies to define probabilities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1" y="1087041"/>
            <a:ext cx="4583113" cy="4056459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probability of a joint configuration over both visible and hidden units depends on the energy of that joint configuration compared with the energy of all other joint configurations.</a:t>
            </a:r>
          </a:p>
          <a:p>
            <a:endParaRPr lang="en-US" dirty="0"/>
          </a:p>
          <a:p>
            <a:r>
              <a:rPr lang="en-US" dirty="0"/>
              <a:t>The probability of a configuration of the visible units is the sum of the probabilities of all the joint configurations that contain it.</a:t>
            </a:r>
          </a:p>
        </p:txBody>
      </p:sp>
      <p:graphicFrame>
        <p:nvGraphicFramePr>
          <p:cNvPr id="26214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0030962"/>
              </p:ext>
            </p:extLst>
          </p:nvPr>
        </p:nvGraphicFramePr>
        <p:xfrm>
          <a:off x="5277915" y="873125"/>
          <a:ext cx="3358198" cy="159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3" imgW="1333500" imgH="635000" progId="Equation.3">
                  <p:embed/>
                </p:oleObj>
              </mc:Choice>
              <mc:Fallback>
                <p:oleObj name="Equation" r:id="rId3" imgW="13335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915" y="873125"/>
                        <a:ext cx="3358198" cy="1599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5798086" y="1991917"/>
            <a:ext cx="12239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partition function</a:t>
            </a:r>
          </a:p>
        </p:txBody>
      </p:sp>
      <p:sp>
        <p:nvSpPr>
          <p:cNvPr id="262155" name="AutoShape 11"/>
          <p:cNvSpPr>
            <a:spLocks noChangeArrowheads="1"/>
          </p:cNvSpPr>
          <p:nvPr/>
        </p:nvSpPr>
        <p:spPr bwMode="auto">
          <a:xfrm>
            <a:off x="6590249" y="1653779"/>
            <a:ext cx="360363" cy="378619"/>
          </a:xfrm>
          <a:custGeom>
            <a:avLst/>
            <a:gdLst>
              <a:gd name="G0" fmla="+- 15105 0 0"/>
              <a:gd name="G1" fmla="+- 5117 0 0"/>
              <a:gd name="G2" fmla="+- 12158 0 5117"/>
              <a:gd name="G3" fmla="+- G2 0 5117"/>
              <a:gd name="G4" fmla="*/ G3 32768 32059"/>
              <a:gd name="G5" fmla="*/ G4 1 2"/>
              <a:gd name="G6" fmla="+- 21600 0 15105"/>
              <a:gd name="G7" fmla="*/ G6 5117 6079"/>
              <a:gd name="G8" fmla="+- G7 15105 0"/>
              <a:gd name="T0" fmla="*/ 15105 w 21600"/>
              <a:gd name="T1" fmla="*/ 0 h 21600"/>
              <a:gd name="T2" fmla="*/ 15105 w 21600"/>
              <a:gd name="T3" fmla="*/ 12158 h 21600"/>
              <a:gd name="T4" fmla="*/ 984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05" y="0"/>
                </a:lnTo>
                <a:lnTo>
                  <a:pt x="15105" y="5117"/>
                </a:lnTo>
                <a:lnTo>
                  <a:pt x="12427" y="5117"/>
                </a:lnTo>
                <a:cubicBezTo>
                  <a:pt x="5564" y="5117"/>
                  <a:pt x="0" y="8269"/>
                  <a:pt x="0" y="12158"/>
                </a:cubicBezTo>
                <a:lnTo>
                  <a:pt x="0" y="21600"/>
                </a:lnTo>
                <a:lnTo>
                  <a:pt x="1967" y="21600"/>
                </a:lnTo>
                <a:lnTo>
                  <a:pt x="1967" y="12158"/>
                </a:lnTo>
                <a:cubicBezTo>
                  <a:pt x="1967" y="9332"/>
                  <a:pt x="6650" y="7041"/>
                  <a:pt x="12427" y="7041"/>
                </a:cubicBezTo>
                <a:lnTo>
                  <a:pt x="15105" y="7041"/>
                </a:lnTo>
                <a:lnTo>
                  <a:pt x="15105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0774045"/>
              </p:ext>
            </p:extLst>
          </p:nvPr>
        </p:nvGraphicFramePr>
        <p:xfrm>
          <a:off x="5218113" y="2983971"/>
          <a:ext cx="3475037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5" imgW="1358900" imgH="584200" progId="Equation.3">
                  <p:embed/>
                </p:oleObj>
              </mc:Choice>
              <mc:Fallback>
                <p:oleObj name="Equation" r:id="rId5" imgW="1358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2983971"/>
                        <a:ext cx="3475037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14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/>
      <p:bldP spid="2621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6443145" y="1670712"/>
            <a:ext cx="251936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dirty="0" smtClean="0"/>
              <a:t>   </a:t>
            </a:r>
            <a:endParaRPr lang="en-US" sz="2000" dirty="0" smtClean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h1           </a:t>
            </a:r>
            <a:r>
              <a:rPr lang="en-US" sz="2000" dirty="0">
                <a:solidFill>
                  <a:srgbClr val="3333CC"/>
                </a:solidFill>
              </a:rPr>
              <a:t>h2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3333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  </a:t>
            </a:r>
            <a:r>
              <a:rPr lang="en-US" sz="2000" dirty="0">
                <a:solidFill>
                  <a:srgbClr val="008000"/>
                </a:solidFill>
              </a:rPr>
              <a:t>+2            +1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3333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v1            v2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07552" y="629294"/>
            <a:ext cx="3734841" cy="50244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An example of how weights define a distribution</a:t>
            </a:r>
            <a:r>
              <a:rPr lang="en-US" dirty="0"/>
              <a:t> 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448733" y="646783"/>
            <a:ext cx="339513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9900"/>
                </a:solidFill>
              </a:rPr>
              <a:t>1 1</a:t>
            </a:r>
            <a:r>
              <a:rPr lang="en-US" sz="1600" dirty="0"/>
              <a:t>   1 1       2          7.39          .186 </a:t>
            </a:r>
            <a:r>
              <a:rPr lang="en-US" sz="1600" dirty="0">
                <a:solidFill>
                  <a:srgbClr val="009900"/>
                </a:solidFill>
              </a:rPr>
              <a:t>1 1</a:t>
            </a:r>
            <a:r>
              <a:rPr lang="en-US" sz="1600" dirty="0"/>
              <a:t>   1 0       2          7.39          .186  </a:t>
            </a:r>
            <a:r>
              <a:rPr lang="en-US" sz="1600" dirty="0">
                <a:solidFill>
                  <a:srgbClr val="009900"/>
                </a:solidFill>
              </a:rPr>
              <a:t>1 1</a:t>
            </a:r>
            <a:r>
              <a:rPr lang="en-US" sz="1600" dirty="0"/>
              <a:t>   0 1       1          2.72          .069 </a:t>
            </a:r>
            <a:r>
              <a:rPr lang="en-US" sz="1600" dirty="0">
                <a:solidFill>
                  <a:srgbClr val="009900"/>
                </a:solidFill>
              </a:rPr>
              <a:t>1 1</a:t>
            </a:r>
            <a:r>
              <a:rPr lang="en-US" sz="1600" dirty="0"/>
              <a:t>   0 0       0          1               .025</a:t>
            </a:r>
          </a:p>
          <a:p>
            <a:r>
              <a:rPr lang="en-US" sz="1600" dirty="0">
                <a:solidFill>
                  <a:srgbClr val="3333CC"/>
                </a:solidFill>
              </a:rPr>
              <a:t>1 0</a:t>
            </a:r>
            <a:r>
              <a:rPr lang="en-US" sz="1600" dirty="0"/>
              <a:t>   1 1       1          2.72          .069</a:t>
            </a:r>
          </a:p>
          <a:p>
            <a:r>
              <a:rPr lang="en-US" sz="1600" dirty="0">
                <a:solidFill>
                  <a:srgbClr val="3333CC"/>
                </a:solidFill>
              </a:rPr>
              <a:t>1 0</a:t>
            </a:r>
            <a:r>
              <a:rPr lang="en-US" sz="1600" dirty="0"/>
              <a:t>   1 0       2          7.39          .186</a:t>
            </a:r>
          </a:p>
          <a:p>
            <a:r>
              <a:rPr lang="en-US" sz="1600" dirty="0">
                <a:solidFill>
                  <a:srgbClr val="3333CC"/>
                </a:solidFill>
              </a:rPr>
              <a:t>1 0</a:t>
            </a:r>
            <a:r>
              <a:rPr lang="en-US" sz="1600" dirty="0"/>
              <a:t>   0 1       0          1               .025</a:t>
            </a:r>
          </a:p>
          <a:p>
            <a:r>
              <a:rPr lang="en-US" sz="1600" dirty="0">
                <a:solidFill>
                  <a:srgbClr val="3333CC"/>
                </a:solidFill>
              </a:rPr>
              <a:t>1 0</a:t>
            </a:r>
            <a:r>
              <a:rPr lang="en-US" sz="1600" dirty="0"/>
              <a:t>   0 0       0          1               .025</a:t>
            </a:r>
          </a:p>
          <a:p>
            <a:r>
              <a:rPr lang="en-US" sz="1600" dirty="0">
                <a:solidFill>
                  <a:srgbClr val="CC9900"/>
                </a:solidFill>
              </a:rPr>
              <a:t>0 1</a:t>
            </a:r>
            <a:r>
              <a:rPr lang="en-US" sz="1600" dirty="0"/>
              <a:t>   1 1       0          1               .025</a:t>
            </a:r>
          </a:p>
          <a:p>
            <a:r>
              <a:rPr lang="en-US" sz="1600" dirty="0">
                <a:solidFill>
                  <a:srgbClr val="CC9900"/>
                </a:solidFill>
              </a:rPr>
              <a:t>0 1</a:t>
            </a:r>
            <a:r>
              <a:rPr lang="en-US" sz="1600" dirty="0"/>
              <a:t>   1 0       0          1               .025</a:t>
            </a:r>
          </a:p>
          <a:p>
            <a:r>
              <a:rPr lang="en-US" sz="1600" dirty="0">
                <a:solidFill>
                  <a:srgbClr val="CC9900"/>
                </a:solidFill>
              </a:rPr>
              <a:t>0 1</a:t>
            </a:r>
            <a:r>
              <a:rPr lang="en-US" sz="1600" dirty="0"/>
              <a:t>   0 1       1          2.72          .069</a:t>
            </a:r>
          </a:p>
          <a:p>
            <a:r>
              <a:rPr lang="en-US" sz="1600" dirty="0">
                <a:solidFill>
                  <a:srgbClr val="CC9900"/>
                </a:solidFill>
              </a:rPr>
              <a:t>0 1</a:t>
            </a:r>
            <a:r>
              <a:rPr lang="en-US" sz="1600" dirty="0"/>
              <a:t>   0 0       0          1               .025</a:t>
            </a:r>
          </a:p>
          <a:p>
            <a:r>
              <a:rPr lang="en-US" sz="1600" dirty="0">
                <a:solidFill>
                  <a:schemeClr val="hlink"/>
                </a:solidFill>
              </a:rPr>
              <a:t>0 0</a:t>
            </a:r>
            <a:r>
              <a:rPr lang="en-US" sz="1600" dirty="0"/>
              <a:t>   1 1       -1         0.37          .009</a:t>
            </a:r>
          </a:p>
          <a:p>
            <a:r>
              <a:rPr lang="en-US" sz="1600" dirty="0">
                <a:solidFill>
                  <a:schemeClr val="hlink"/>
                </a:solidFill>
              </a:rPr>
              <a:t>0 0</a:t>
            </a:r>
            <a:r>
              <a:rPr lang="en-US" sz="1600" dirty="0"/>
              <a:t>   1 0       0          1               .025</a:t>
            </a:r>
          </a:p>
          <a:p>
            <a:r>
              <a:rPr lang="en-US" sz="1600" dirty="0">
                <a:solidFill>
                  <a:schemeClr val="hlink"/>
                </a:solidFill>
              </a:rPr>
              <a:t>0 0</a:t>
            </a:r>
            <a:r>
              <a:rPr lang="en-US" sz="1600" dirty="0"/>
              <a:t>   0 1       0          1               .025</a:t>
            </a:r>
          </a:p>
          <a:p>
            <a:r>
              <a:rPr lang="en-US" sz="1600" dirty="0">
                <a:solidFill>
                  <a:schemeClr val="hlink"/>
                </a:solidFill>
              </a:rPr>
              <a:t>0 0</a:t>
            </a:r>
            <a:r>
              <a:rPr lang="en-US" sz="1600" dirty="0"/>
              <a:t>   0 0       0          1               .025</a:t>
            </a:r>
          </a:p>
          <a:p>
            <a:r>
              <a:rPr lang="en-US" sz="1600" dirty="0"/>
              <a:t>      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39.70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6419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55237"/>
              </p:ext>
            </p:extLst>
          </p:nvPr>
        </p:nvGraphicFramePr>
        <p:xfrm>
          <a:off x="592138" y="135467"/>
          <a:ext cx="4301595" cy="42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3" imgW="2476500" imgH="241300" progId="Equation.3">
                  <p:embed/>
                </p:oleObj>
              </mc:Choice>
              <mc:Fallback>
                <p:oleObj name="Equation" r:id="rId3" imgW="2476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35467"/>
                        <a:ext cx="4301595" cy="424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6406633" y="3605474"/>
            <a:ext cx="503237" cy="35123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3" name="Oval 11"/>
          <p:cNvSpPr>
            <a:spLocks noChangeArrowheads="1"/>
          </p:cNvSpPr>
          <p:nvPr/>
        </p:nvSpPr>
        <p:spPr bwMode="auto">
          <a:xfrm>
            <a:off x="7522644" y="3605474"/>
            <a:ext cx="503238" cy="35123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4" name="Oval 12"/>
          <p:cNvSpPr>
            <a:spLocks noChangeArrowheads="1"/>
          </p:cNvSpPr>
          <p:nvPr/>
        </p:nvSpPr>
        <p:spPr bwMode="auto">
          <a:xfrm>
            <a:off x="6406633" y="2522264"/>
            <a:ext cx="503237" cy="35123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5" name="Oval 13"/>
          <p:cNvSpPr>
            <a:spLocks noChangeArrowheads="1"/>
          </p:cNvSpPr>
          <p:nvPr/>
        </p:nvSpPr>
        <p:spPr bwMode="auto">
          <a:xfrm>
            <a:off x="7522644" y="2505331"/>
            <a:ext cx="503238" cy="35123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4206" name="AutoShape 14"/>
          <p:cNvCxnSpPr>
            <a:cxnSpLocks noChangeShapeType="1"/>
            <a:stCxn id="264204" idx="6"/>
            <a:endCxn id="264205" idx="2"/>
          </p:cNvCxnSpPr>
          <p:nvPr/>
        </p:nvCxnSpPr>
        <p:spPr bwMode="auto">
          <a:xfrm flipV="1">
            <a:off x="6909870" y="2680949"/>
            <a:ext cx="612774" cy="169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4207" name="AutoShape 15"/>
          <p:cNvCxnSpPr>
            <a:cxnSpLocks noChangeShapeType="1"/>
            <a:stCxn id="264204" idx="4"/>
            <a:endCxn id="264202" idx="0"/>
          </p:cNvCxnSpPr>
          <p:nvPr/>
        </p:nvCxnSpPr>
        <p:spPr bwMode="auto">
          <a:xfrm>
            <a:off x="6658252" y="2873499"/>
            <a:ext cx="0" cy="73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4208" name="AutoShape 16"/>
          <p:cNvCxnSpPr>
            <a:cxnSpLocks noChangeShapeType="1"/>
            <a:stCxn id="264205" idx="4"/>
            <a:endCxn id="264203" idx="0"/>
          </p:cNvCxnSpPr>
          <p:nvPr/>
        </p:nvCxnSpPr>
        <p:spPr bwMode="auto">
          <a:xfrm>
            <a:off x="7774263" y="2856566"/>
            <a:ext cx="0" cy="7489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448734" y="714516"/>
            <a:ext cx="4818077" cy="9441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448734" y="1683286"/>
            <a:ext cx="4818077" cy="94416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431802" y="2668990"/>
            <a:ext cx="4835010" cy="9441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CC9900"/>
              </a:solidFill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431801" y="3638952"/>
            <a:ext cx="4835011" cy="9441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4187311" y="1010980"/>
            <a:ext cx="1079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0.466</a:t>
            </a:r>
          </a:p>
        </p:txBody>
      </p:sp>
      <p:sp>
        <p:nvSpPr>
          <p:cNvPr id="264215" name="Text Box 23"/>
          <p:cNvSpPr txBox="1">
            <a:spLocks noChangeArrowheads="1"/>
          </p:cNvSpPr>
          <p:nvPr/>
        </p:nvSpPr>
        <p:spPr bwMode="auto">
          <a:xfrm>
            <a:off x="4204245" y="2024069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3333CC"/>
                </a:solidFill>
              </a:rPr>
              <a:t>0.305</a:t>
            </a:r>
          </a:p>
        </p:txBody>
      </p:sp>
      <p:sp>
        <p:nvSpPr>
          <p:cNvPr id="264216" name="Text Box 24"/>
          <p:cNvSpPr txBox="1">
            <a:spLocks noChangeArrowheads="1"/>
          </p:cNvSpPr>
          <p:nvPr/>
        </p:nvSpPr>
        <p:spPr bwMode="auto">
          <a:xfrm>
            <a:off x="4202656" y="2982388"/>
            <a:ext cx="1189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C9900"/>
                </a:solidFill>
              </a:rPr>
              <a:t>0.144</a:t>
            </a: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4204245" y="3900360"/>
            <a:ext cx="1260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0.084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1468" y="2285991"/>
            <a:ext cx="6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-1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3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716"/>
            <a:ext cx="8229600" cy="857250"/>
          </a:xfrm>
        </p:spPr>
        <p:txBody>
          <a:bodyPr/>
          <a:lstStyle/>
          <a:p>
            <a:r>
              <a:rPr lang="en-US" dirty="0"/>
              <a:t>Getting a sample from the model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199" y="912290"/>
            <a:ext cx="4783655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there are more than a few hidden units, we cannot compute the normalizing term (the partition function) because it has exponentially many terms.</a:t>
            </a:r>
          </a:p>
          <a:p>
            <a:pPr>
              <a:lnSpc>
                <a:spcPct val="90000"/>
              </a:lnSpc>
            </a:pPr>
            <a:r>
              <a:rPr lang="en-US" dirty="0"/>
              <a:t>So </a:t>
            </a:r>
            <a:r>
              <a:rPr lang="en-US" dirty="0" smtClean="0"/>
              <a:t>we use </a:t>
            </a:r>
            <a:r>
              <a:rPr lang="en-US" dirty="0"/>
              <a:t>Markov Chain Monte Carlo to get samples from the </a:t>
            </a:r>
            <a:r>
              <a:rPr lang="en-US" dirty="0" smtClean="0"/>
              <a:t>model starting from a </a:t>
            </a:r>
            <a:r>
              <a:rPr lang="en-US" dirty="0"/>
              <a:t>random global </a:t>
            </a:r>
            <a:r>
              <a:rPr lang="en-US" dirty="0" smtClean="0"/>
              <a:t>configuration: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Keep picking units at random and allowing them to stochastically update their states based on their energy gaps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40855" y="912290"/>
            <a:ext cx="3615268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Run the Markov chain until it reaches its stationary distribution (thermal equilibrium at a temperature of 1).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probability of a global configuration </a:t>
            </a:r>
            <a:r>
              <a:rPr lang="en-US" dirty="0" smtClean="0"/>
              <a:t>is then related to its energy by </a:t>
            </a:r>
            <a:r>
              <a:rPr lang="en-US" dirty="0"/>
              <a:t>the Boltzmann distribution.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60791"/>
              </p:ext>
            </p:extLst>
          </p:nvPr>
        </p:nvGraphicFramePr>
        <p:xfrm>
          <a:off x="5685364" y="3806777"/>
          <a:ext cx="2813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3" imgW="1117600" imgH="241300" progId="Equation.3">
                  <p:embed/>
                </p:oleObj>
              </mc:Choice>
              <mc:Fallback>
                <p:oleObj name="Equation" r:id="rId3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364" y="3806777"/>
                        <a:ext cx="28130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05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05979"/>
            <a:ext cx="9465732" cy="857250"/>
          </a:xfrm>
        </p:spPr>
        <p:txBody>
          <a:bodyPr>
            <a:noAutofit/>
          </a:bodyPr>
          <a:lstStyle/>
          <a:p>
            <a:r>
              <a:rPr lang="en-US" dirty="0"/>
              <a:t>Getting a sample from the posterior distribution over </a:t>
            </a:r>
            <a:r>
              <a:rPr lang="en-US" dirty="0" smtClean="0"/>
              <a:t>hidden configurations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 given data vector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792" y="1269607"/>
            <a:ext cx="7874009" cy="3394472"/>
          </a:xfrm>
        </p:spPr>
        <p:txBody>
          <a:bodyPr/>
          <a:lstStyle/>
          <a:p>
            <a:r>
              <a:rPr lang="en-US" dirty="0"/>
              <a:t>The number of possible hidden configurations is exponential so we need MCMC to sample from the posterior.</a:t>
            </a:r>
          </a:p>
          <a:p>
            <a:pPr lvl="1"/>
            <a:r>
              <a:rPr lang="en-US" dirty="0"/>
              <a:t>It is just the same as getting a sample from the model, except that we keep the visible units clamped to the given data vector. </a:t>
            </a:r>
          </a:p>
          <a:p>
            <a:pPr lvl="2"/>
            <a:r>
              <a:rPr lang="en-US" sz="2000" dirty="0"/>
              <a:t>Only the hidden units are allowed to change states</a:t>
            </a:r>
          </a:p>
          <a:p>
            <a:r>
              <a:rPr lang="en-US" dirty="0"/>
              <a:t>Samples from the posterior are required for learning the weights. </a:t>
            </a:r>
            <a:r>
              <a:rPr lang="en-US" dirty="0" smtClean="0"/>
              <a:t>Each hidden configuration is an “explanation” of an observed visible configuration. Better explanations have lower energy.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Settling to an energy minimum</a:t>
            </a:r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9533" y="1102395"/>
            <a:ext cx="4546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find an energy minimum </a:t>
            </a:r>
            <a:r>
              <a:rPr lang="en-US" dirty="0"/>
              <a:t>in this </a:t>
            </a:r>
            <a:r>
              <a:rPr lang="en-US" dirty="0" smtClean="0"/>
              <a:t>net, start from a random state and then update units </a:t>
            </a:r>
            <a:r>
              <a:rPr lang="en-US" dirty="0" smtClean="0">
                <a:solidFill>
                  <a:srgbClr val="FF0000"/>
                </a:solidFill>
              </a:rPr>
              <a:t>one at a time </a:t>
            </a:r>
            <a:r>
              <a:rPr lang="en-US" dirty="0" smtClean="0"/>
              <a:t>in random order.</a:t>
            </a:r>
          </a:p>
          <a:p>
            <a:pPr lvl="1"/>
            <a:r>
              <a:rPr lang="en-US" dirty="0" smtClean="0"/>
              <a:t>Update each unit to whichever of its two states gives the lowest global energy.</a:t>
            </a:r>
          </a:p>
          <a:p>
            <a:pPr lvl="1"/>
            <a:r>
              <a:rPr lang="en-US" i="1" dirty="0" smtClean="0"/>
              <a:t>i.e. </a:t>
            </a:r>
            <a:r>
              <a:rPr lang="en-US" dirty="0" smtClean="0"/>
              <a:t>use binary threshold units. </a:t>
            </a:r>
          </a:p>
          <a:p>
            <a:pPr lvl="1"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4753" name="Oval 17"/>
          <p:cNvSpPr>
            <a:spLocks noChangeArrowheads="1"/>
          </p:cNvSpPr>
          <p:nvPr/>
        </p:nvSpPr>
        <p:spPr bwMode="auto">
          <a:xfrm>
            <a:off x="5429248" y="3269973"/>
            <a:ext cx="431800" cy="4553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4" name="Oval 18"/>
          <p:cNvSpPr>
            <a:spLocks noChangeArrowheads="1"/>
          </p:cNvSpPr>
          <p:nvPr/>
        </p:nvSpPr>
        <p:spPr bwMode="auto">
          <a:xfrm>
            <a:off x="6679666" y="3268783"/>
            <a:ext cx="431800" cy="4565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5" name="Oval 19"/>
          <p:cNvSpPr>
            <a:spLocks noChangeArrowheads="1"/>
          </p:cNvSpPr>
          <p:nvPr/>
        </p:nvSpPr>
        <p:spPr bwMode="auto">
          <a:xfrm>
            <a:off x="8121111" y="3268783"/>
            <a:ext cx="431800" cy="4565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6" name="Oval 20"/>
          <p:cNvSpPr>
            <a:spLocks noChangeArrowheads="1"/>
          </p:cNvSpPr>
          <p:nvPr/>
        </p:nvSpPr>
        <p:spPr bwMode="auto">
          <a:xfrm>
            <a:off x="7289794" y="1524000"/>
            <a:ext cx="431800" cy="43391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7" name="Oval 21"/>
          <p:cNvSpPr>
            <a:spLocks noChangeArrowheads="1"/>
          </p:cNvSpPr>
          <p:nvPr/>
        </p:nvSpPr>
        <p:spPr bwMode="auto">
          <a:xfrm>
            <a:off x="6137269" y="1524000"/>
            <a:ext cx="431800" cy="43391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4758" name="AutoShape 22"/>
          <p:cNvCxnSpPr>
            <a:cxnSpLocks noChangeShapeType="1"/>
          </p:cNvCxnSpPr>
          <p:nvPr/>
        </p:nvCxnSpPr>
        <p:spPr bwMode="auto">
          <a:xfrm flipV="1">
            <a:off x="5861048" y="3361594"/>
            <a:ext cx="818618" cy="5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59" name="AutoShape 23"/>
          <p:cNvCxnSpPr>
            <a:cxnSpLocks noChangeShapeType="1"/>
          </p:cNvCxnSpPr>
          <p:nvPr/>
        </p:nvCxnSpPr>
        <p:spPr bwMode="auto">
          <a:xfrm>
            <a:off x="7111466" y="3361594"/>
            <a:ext cx="100964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0" name="AutoShape 24"/>
          <p:cNvCxnSpPr>
            <a:cxnSpLocks noChangeShapeType="1"/>
            <a:stCxn id="244753" idx="0"/>
            <a:endCxn id="244757" idx="3"/>
          </p:cNvCxnSpPr>
          <p:nvPr/>
        </p:nvCxnSpPr>
        <p:spPr bwMode="auto">
          <a:xfrm flipV="1">
            <a:off x="5645148" y="1894370"/>
            <a:ext cx="555357" cy="13756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1" name="AutoShape 25"/>
          <p:cNvCxnSpPr>
            <a:cxnSpLocks noChangeShapeType="1"/>
            <a:stCxn id="244757" idx="6"/>
            <a:endCxn id="244756" idx="2"/>
          </p:cNvCxnSpPr>
          <p:nvPr/>
        </p:nvCxnSpPr>
        <p:spPr bwMode="auto">
          <a:xfrm>
            <a:off x="6569069" y="1740958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2" name="AutoShape 26"/>
          <p:cNvCxnSpPr>
            <a:cxnSpLocks noChangeShapeType="1"/>
            <a:stCxn id="244757" idx="5"/>
            <a:endCxn id="244754" idx="1"/>
          </p:cNvCxnSpPr>
          <p:nvPr/>
        </p:nvCxnSpPr>
        <p:spPr bwMode="auto">
          <a:xfrm>
            <a:off x="6505833" y="1894370"/>
            <a:ext cx="237069" cy="1441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3" name="AutoShape 27"/>
          <p:cNvCxnSpPr>
            <a:cxnSpLocks noChangeShapeType="1"/>
            <a:stCxn id="244754" idx="7"/>
            <a:endCxn id="244756" idx="3"/>
          </p:cNvCxnSpPr>
          <p:nvPr/>
        </p:nvCxnSpPr>
        <p:spPr bwMode="auto">
          <a:xfrm flipV="1">
            <a:off x="7048230" y="1894370"/>
            <a:ext cx="304800" cy="1441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4" name="AutoShape 28"/>
          <p:cNvCxnSpPr>
            <a:cxnSpLocks noChangeShapeType="1"/>
            <a:stCxn id="244756" idx="5"/>
            <a:endCxn id="244755" idx="0"/>
          </p:cNvCxnSpPr>
          <p:nvPr/>
        </p:nvCxnSpPr>
        <p:spPr bwMode="auto">
          <a:xfrm>
            <a:off x="7658358" y="1894370"/>
            <a:ext cx="678653" cy="1374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5580586" y="2410482"/>
            <a:ext cx="2916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3        </a:t>
            </a:r>
            <a:r>
              <a:rPr lang="en-US" sz="2000" dirty="0">
                <a:solidFill>
                  <a:srgbClr val="3333CC"/>
                </a:solidFill>
              </a:rPr>
              <a:t>2        </a:t>
            </a:r>
            <a:r>
              <a:rPr lang="en-US" sz="2000" dirty="0" smtClean="0">
                <a:solidFill>
                  <a:srgbClr val="3333CC"/>
                </a:solidFill>
              </a:rPr>
              <a:t>   </a:t>
            </a:r>
            <a:r>
              <a:rPr lang="en-US" sz="2000" dirty="0">
                <a:solidFill>
                  <a:srgbClr val="3333CC"/>
                </a:solidFill>
              </a:rPr>
              <a:t>3      </a:t>
            </a:r>
            <a:r>
              <a:rPr lang="en-US" sz="2000" dirty="0" smtClean="0">
                <a:solidFill>
                  <a:srgbClr val="3333CC"/>
                </a:solidFill>
              </a:rPr>
              <a:t>    </a:t>
            </a:r>
            <a:r>
              <a:rPr lang="en-US" sz="2000" dirty="0">
                <a:solidFill>
                  <a:srgbClr val="3333CC"/>
                </a:solidFill>
              </a:rPr>
              <a:t>3</a:t>
            </a:r>
            <a:r>
              <a:rPr lang="en-US" sz="1800" dirty="0">
                <a:solidFill>
                  <a:srgbClr val="3333CC"/>
                </a:solidFill>
              </a:rPr>
              <a:t>     </a:t>
            </a:r>
          </a:p>
        </p:txBody>
      </p:sp>
      <p:sp>
        <p:nvSpPr>
          <p:cNvPr id="244766" name="Text Box 30"/>
          <p:cNvSpPr txBox="1">
            <a:spLocks noChangeArrowheads="1"/>
          </p:cNvSpPr>
          <p:nvPr/>
        </p:nvSpPr>
        <p:spPr bwMode="auto">
          <a:xfrm>
            <a:off x="6090175" y="3060029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            </a:t>
            </a:r>
          </a:p>
        </p:txBody>
      </p:sp>
      <p:sp>
        <p:nvSpPr>
          <p:cNvPr id="244767" name="Text Box 31"/>
          <p:cNvSpPr txBox="1">
            <a:spLocks noChangeArrowheads="1"/>
          </p:cNvSpPr>
          <p:nvPr/>
        </p:nvSpPr>
        <p:spPr bwMode="auto">
          <a:xfrm>
            <a:off x="6711945" y="1407189"/>
            <a:ext cx="720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-4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394019" y="3060032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          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69262" y="1518967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66291" y="3268783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30256" y="1214975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6717501" y="2975577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30468" y="1501658"/>
            <a:ext cx="102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</a:t>
            </a:r>
            <a:r>
              <a:rPr lang="en-US" sz="2400" b="1" dirty="0" smtClean="0">
                <a:solidFill>
                  <a:srgbClr val="FF0000"/>
                </a:solidFill>
              </a:rPr>
              <a:t> 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66621" y="2984044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7957" y="4064003"/>
            <a:ext cx="2907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- E = goodness = 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91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59" grpId="1"/>
      <p:bldP spid="59" grpId="2"/>
      <p:bldP spid="60" grpId="0"/>
      <p:bldP spid="61" grpId="0"/>
      <p:bldP spid="61" grpId="1"/>
      <p:bldP spid="62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Settling to an energy minimum</a:t>
            </a:r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9533" y="1102395"/>
            <a:ext cx="4546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find an energy minimum </a:t>
            </a:r>
            <a:r>
              <a:rPr lang="en-US" dirty="0"/>
              <a:t>in this </a:t>
            </a:r>
            <a:r>
              <a:rPr lang="en-US" dirty="0" smtClean="0"/>
              <a:t>net, start from a random state and then update units </a:t>
            </a:r>
            <a:r>
              <a:rPr lang="en-US" dirty="0" smtClean="0">
                <a:solidFill>
                  <a:srgbClr val="FF0000"/>
                </a:solidFill>
              </a:rPr>
              <a:t>one at a time </a:t>
            </a:r>
            <a:r>
              <a:rPr lang="en-US" dirty="0" smtClean="0"/>
              <a:t>in random order.</a:t>
            </a:r>
          </a:p>
          <a:p>
            <a:pPr lvl="1"/>
            <a:r>
              <a:rPr lang="en-US" dirty="0" smtClean="0"/>
              <a:t>Update each unit to whichever of its two states gives the lowest global energy.</a:t>
            </a:r>
          </a:p>
          <a:p>
            <a:pPr lvl="1"/>
            <a:r>
              <a:rPr lang="en-US" i="1" dirty="0" smtClean="0"/>
              <a:t>i.e. </a:t>
            </a:r>
            <a:r>
              <a:rPr lang="en-US" dirty="0" smtClean="0"/>
              <a:t>use binary threshold units. </a:t>
            </a:r>
          </a:p>
          <a:p>
            <a:pPr lvl="1"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4753" name="Oval 17"/>
          <p:cNvSpPr>
            <a:spLocks noChangeArrowheads="1"/>
          </p:cNvSpPr>
          <p:nvPr/>
        </p:nvSpPr>
        <p:spPr bwMode="auto">
          <a:xfrm>
            <a:off x="5429248" y="3269973"/>
            <a:ext cx="431800" cy="4553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4" name="Oval 18"/>
          <p:cNvSpPr>
            <a:spLocks noChangeArrowheads="1"/>
          </p:cNvSpPr>
          <p:nvPr/>
        </p:nvSpPr>
        <p:spPr bwMode="auto">
          <a:xfrm>
            <a:off x="6679666" y="3268783"/>
            <a:ext cx="431800" cy="4565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5" name="Oval 19"/>
          <p:cNvSpPr>
            <a:spLocks noChangeArrowheads="1"/>
          </p:cNvSpPr>
          <p:nvPr/>
        </p:nvSpPr>
        <p:spPr bwMode="auto">
          <a:xfrm>
            <a:off x="8121111" y="3268783"/>
            <a:ext cx="431800" cy="4565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6" name="Oval 20"/>
          <p:cNvSpPr>
            <a:spLocks noChangeArrowheads="1"/>
          </p:cNvSpPr>
          <p:nvPr/>
        </p:nvSpPr>
        <p:spPr bwMode="auto">
          <a:xfrm>
            <a:off x="7289794" y="1524000"/>
            <a:ext cx="431800" cy="43391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7" name="Oval 21"/>
          <p:cNvSpPr>
            <a:spLocks noChangeArrowheads="1"/>
          </p:cNvSpPr>
          <p:nvPr/>
        </p:nvSpPr>
        <p:spPr bwMode="auto">
          <a:xfrm>
            <a:off x="6137269" y="1524000"/>
            <a:ext cx="431800" cy="43391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4758" name="AutoShape 22"/>
          <p:cNvCxnSpPr>
            <a:cxnSpLocks noChangeShapeType="1"/>
          </p:cNvCxnSpPr>
          <p:nvPr/>
        </p:nvCxnSpPr>
        <p:spPr bwMode="auto">
          <a:xfrm flipV="1">
            <a:off x="5861048" y="3361594"/>
            <a:ext cx="818618" cy="5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59" name="AutoShape 23"/>
          <p:cNvCxnSpPr>
            <a:cxnSpLocks noChangeShapeType="1"/>
          </p:cNvCxnSpPr>
          <p:nvPr/>
        </p:nvCxnSpPr>
        <p:spPr bwMode="auto">
          <a:xfrm>
            <a:off x="7111466" y="3361594"/>
            <a:ext cx="100964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0" name="AutoShape 24"/>
          <p:cNvCxnSpPr>
            <a:cxnSpLocks noChangeShapeType="1"/>
            <a:stCxn id="244753" idx="0"/>
            <a:endCxn id="244757" idx="3"/>
          </p:cNvCxnSpPr>
          <p:nvPr/>
        </p:nvCxnSpPr>
        <p:spPr bwMode="auto">
          <a:xfrm flipV="1">
            <a:off x="5645148" y="1894370"/>
            <a:ext cx="555357" cy="13756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1" name="AutoShape 25"/>
          <p:cNvCxnSpPr>
            <a:cxnSpLocks noChangeShapeType="1"/>
            <a:stCxn id="244757" idx="6"/>
            <a:endCxn id="244756" idx="2"/>
          </p:cNvCxnSpPr>
          <p:nvPr/>
        </p:nvCxnSpPr>
        <p:spPr bwMode="auto">
          <a:xfrm>
            <a:off x="6569069" y="1740958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2" name="AutoShape 26"/>
          <p:cNvCxnSpPr>
            <a:cxnSpLocks noChangeShapeType="1"/>
            <a:stCxn id="244757" idx="5"/>
            <a:endCxn id="244754" idx="1"/>
          </p:cNvCxnSpPr>
          <p:nvPr/>
        </p:nvCxnSpPr>
        <p:spPr bwMode="auto">
          <a:xfrm>
            <a:off x="6505833" y="1894370"/>
            <a:ext cx="237069" cy="1441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3" name="AutoShape 27"/>
          <p:cNvCxnSpPr>
            <a:cxnSpLocks noChangeShapeType="1"/>
            <a:stCxn id="244754" idx="7"/>
            <a:endCxn id="244756" idx="3"/>
          </p:cNvCxnSpPr>
          <p:nvPr/>
        </p:nvCxnSpPr>
        <p:spPr bwMode="auto">
          <a:xfrm flipV="1">
            <a:off x="7048230" y="1894370"/>
            <a:ext cx="304800" cy="1441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4" name="AutoShape 28"/>
          <p:cNvCxnSpPr>
            <a:cxnSpLocks noChangeShapeType="1"/>
            <a:stCxn id="244756" idx="5"/>
            <a:endCxn id="244755" idx="0"/>
          </p:cNvCxnSpPr>
          <p:nvPr/>
        </p:nvCxnSpPr>
        <p:spPr bwMode="auto">
          <a:xfrm>
            <a:off x="7658358" y="1894370"/>
            <a:ext cx="678653" cy="1374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5580586" y="2410482"/>
            <a:ext cx="2916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3        </a:t>
            </a:r>
            <a:r>
              <a:rPr lang="en-US" sz="2000" dirty="0">
                <a:solidFill>
                  <a:srgbClr val="3333CC"/>
                </a:solidFill>
              </a:rPr>
              <a:t>2        </a:t>
            </a:r>
            <a:r>
              <a:rPr lang="en-US" sz="2000" dirty="0" smtClean="0">
                <a:solidFill>
                  <a:srgbClr val="3333CC"/>
                </a:solidFill>
              </a:rPr>
              <a:t>   </a:t>
            </a:r>
            <a:r>
              <a:rPr lang="en-US" sz="2000" dirty="0">
                <a:solidFill>
                  <a:srgbClr val="3333CC"/>
                </a:solidFill>
              </a:rPr>
              <a:t>3      </a:t>
            </a:r>
            <a:r>
              <a:rPr lang="en-US" sz="2000" dirty="0" smtClean="0">
                <a:solidFill>
                  <a:srgbClr val="3333CC"/>
                </a:solidFill>
              </a:rPr>
              <a:t>    </a:t>
            </a:r>
            <a:r>
              <a:rPr lang="en-US" sz="2000" dirty="0">
                <a:solidFill>
                  <a:srgbClr val="3333CC"/>
                </a:solidFill>
              </a:rPr>
              <a:t>3</a:t>
            </a:r>
            <a:r>
              <a:rPr lang="en-US" sz="1800" dirty="0">
                <a:solidFill>
                  <a:srgbClr val="3333CC"/>
                </a:solidFill>
              </a:rPr>
              <a:t>     </a:t>
            </a:r>
          </a:p>
        </p:txBody>
      </p:sp>
      <p:sp>
        <p:nvSpPr>
          <p:cNvPr id="244766" name="Text Box 30"/>
          <p:cNvSpPr txBox="1">
            <a:spLocks noChangeArrowheads="1"/>
          </p:cNvSpPr>
          <p:nvPr/>
        </p:nvSpPr>
        <p:spPr bwMode="auto">
          <a:xfrm>
            <a:off x="6090175" y="3060029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            </a:t>
            </a:r>
          </a:p>
        </p:txBody>
      </p:sp>
      <p:sp>
        <p:nvSpPr>
          <p:cNvPr id="244767" name="Text Box 31"/>
          <p:cNvSpPr txBox="1">
            <a:spLocks noChangeArrowheads="1"/>
          </p:cNvSpPr>
          <p:nvPr/>
        </p:nvSpPr>
        <p:spPr bwMode="auto">
          <a:xfrm>
            <a:off x="6711945" y="1407189"/>
            <a:ext cx="720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-4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394019" y="3060032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          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69262" y="1518967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66291" y="3268783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30256" y="1214975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6717501" y="2975577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166621" y="2984044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861709" y="3265507"/>
            <a:ext cx="102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</a:t>
            </a:r>
            <a:r>
              <a:rPr lang="en-US" sz="2400" b="1" dirty="0" smtClean="0">
                <a:solidFill>
                  <a:srgbClr val="FF0000"/>
                </a:solidFill>
              </a:rPr>
              <a:t> 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7957" y="4064003"/>
            <a:ext cx="2907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- E = goodness = 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48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63" grpId="0"/>
      <p:bldP spid="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Settling to an energy minimum</a:t>
            </a:r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9533" y="1102395"/>
            <a:ext cx="4546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find an energy minimum </a:t>
            </a:r>
            <a:r>
              <a:rPr lang="en-US" dirty="0"/>
              <a:t>in this </a:t>
            </a:r>
            <a:r>
              <a:rPr lang="en-US" dirty="0" smtClean="0"/>
              <a:t>net, start from a random state and then update units </a:t>
            </a:r>
            <a:r>
              <a:rPr lang="en-US" dirty="0" smtClean="0">
                <a:solidFill>
                  <a:srgbClr val="FF0000"/>
                </a:solidFill>
              </a:rPr>
              <a:t>one at a time </a:t>
            </a:r>
            <a:r>
              <a:rPr lang="en-US" dirty="0" smtClean="0"/>
              <a:t>in random order.</a:t>
            </a:r>
          </a:p>
          <a:p>
            <a:pPr lvl="1"/>
            <a:r>
              <a:rPr lang="en-US" dirty="0" smtClean="0"/>
              <a:t>Update each unit to whichever of its two states gives the lowest global energy.</a:t>
            </a:r>
          </a:p>
          <a:p>
            <a:pPr lvl="1"/>
            <a:r>
              <a:rPr lang="en-US" i="1" dirty="0" smtClean="0"/>
              <a:t>i.e. </a:t>
            </a:r>
            <a:r>
              <a:rPr lang="en-US" dirty="0" smtClean="0"/>
              <a:t>use binary threshold units. </a:t>
            </a:r>
          </a:p>
          <a:p>
            <a:pPr lvl="1"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4753" name="Oval 17"/>
          <p:cNvSpPr>
            <a:spLocks noChangeArrowheads="1"/>
          </p:cNvSpPr>
          <p:nvPr/>
        </p:nvSpPr>
        <p:spPr bwMode="auto">
          <a:xfrm>
            <a:off x="5429248" y="3269973"/>
            <a:ext cx="431800" cy="4553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4" name="Oval 18"/>
          <p:cNvSpPr>
            <a:spLocks noChangeArrowheads="1"/>
          </p:cNvSpPr>
          <p:nvPr/>
        </p:nvSpPr>
        <p:spPr bwMode="auto">
          <a:xfrm>
            <a:off x="6679666" y="3268783"/>
            <a:ext cx="431800" cy="4565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5" name="Oval 19"/>
          <p:cNvSpPr>
            <a:spLocks noChangeArrowheads="1"/>
          </p:cNvSpPr>
          <p:nvPr/>
        </p:nvSpPr>
        <p:spPr bwMode="auto">
          <a:xfrm>
            <a:off x="8121111" y="3268783"/>
            <a:ext cx="431800" cy="4565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6" name="Oval 20"/>
          <p:cNvSpPr>
            <a:spLocks noChangeArrowheads="1"/>
          </p:cNvSpPr>
          <p:nvPr/>
        </p:nvSpPr>
        <p:spPr bwMode="auto">
          <a:xfrm>
            <a:off x="7289794" y="1524000"/>
            <a:ext cx="431800" cy="43391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7" name="Oval 21"/>
          <p:cNvSpPr>
            <a:spLocks noChangeArrowheads="1"/>
          </p:cNvSpPr>
          <p:nvPr/>
        </p:nvSpPr>
        <p:spPr bwMode="auto">
          <a:xfrm>
            <a:off x="6137269" y="1524000"/>
            <a:ext cx="431800" cy="43391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4758" name="AutoShape 22"/>
          <p:cNvCxnSpPr>
            <a:cxnSpLocks noChangeShapeType="1"/>
          </p:cNvCxnSpPr>
          <p:nvPr/>
        </p:nvCxnSpPr>
        <p:spPr bwMode="auto">
          <a:xfrm flipV="1">
            <a:off x="5861048" y="3361594"/>
            <a:ext cx="818618" cy="5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59" name="AutoShape 23"/>
          <p:cNvCxnSpPr>
            <a:cxnSpLocks noChangeShapeType="1"/>
          </p:cNvCxnSpPr>
          <p:nvPr/>
        </p:nvCxnSpPr>
        <p:spPr bwMode="auto">
          <a:xfrm>
            <a:off x="7111466" y="3361594"/>
            <a:ext cx="100964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0" name="AutoShape 24"/>
          <p:cNvCxnSpPr>
            <a:cxnSpLocks noChangeShapeType="1"/>
            <a:stCxn id="244753" idx="0"/>
            <a:endCxn id="244757" idx="3"/>
          </p:cNvCxnSpPr>
          <p:nvPr/>
        </p:nvCxnSpPr>
        <p:spPr bwMode="auto">
          <a:xfrm flipV="1">
            <a:off x="5645148" y="1894370"/>
            <a:ext cx="555357" cy="13756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1" name="AutoShape 25"/>
          <p:cNvCxnSpPr>
            <a:cxnSpLocks noChangeShapeType="1"/>
            <a:stCxn id="244757" idx="6"/>
            <a:endCxn id="244756" idx="2"/>
          </p:cNvCxnSpPr>
          <p:nvPr/>
        </p:nvCxnSpPr>
        <p:spPr bwMode="auto">
          <a:xfrm>
            <a:off x="6569069" y="1740958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2" name="AutoShape 26"/>
          <p:cNvCxnSpPr>
            <a:cxnSpLocks noChangeShapeType="1"/>
            <a:stCxn id="244757" idx="5"/>
            <a:endCxn id="244754" idx="1"/>
          </p:cNvCxnSpPr>
          <p:nvPr/>
        </p:nvCxnSpPr>
        <p:spPr bwMode="auto">
          <a:xfrm>
            <a:off x="6505833" y="1894370"/>
            <a:ext cx="237069" cy="1441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3" name="AutoShape 27"/>
          <p:cNvCxnSpPr>
            <a:cxnSpLocks noChangeShapeType="1"/>
            <a:stCxn id="244754" idx="7"/>
            <a:endCxn id="244756" idx="3"/>
          </p:cNvCxnSpPr>
          <p:nvPr/>
        </p:nvCxnSpPr>
        <p:spPr bwMode="auto">
          <a:xfrm flipV="1">
            <a:off x="7048230" y="1894370"/>
            <a:ext cx="304800" cy="1441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4" name="AutoShape 28"/>
          <p:cNvCxnSpPr>
            <a:cxnSpLocks noChangeShapeType="1"/>
            <a:stCxn id="244756" idx="5"/>
            <a:endCxn id="244755" idx="0"/>
          </p:cNvCxnSpPr>
          <p:nvPr/>
        </p:nvCxnSpPr>
        <p:spPr bwMode="auto">
          <a:xfrm>
            <a:off x="7658358" y="1894370"/>
            <a:ext cx="678653" cy="1374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5580586" y="2410482"/>
            <a:ext cx="2916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3        </a:t>
            </a:r>
            <a:r>
              <a:rPr lang="en-US" sz="2000" dirty="0">
                <a:solidFill>
                  <a:srgbClr val="3333CC"/>
                </a:solidFill>
              </a:rPr>
              <a:t>2        </a:t>
            </a:r>
            <a:r>
              <a:rPr lang="en-US" sz="2000" dirty="0" smtClean="0">
                <a:solidFill>
                  <a:srgbClr val="3333CC"/>
                </a:solidFill>
              </a:rPr>
              <a:t>   </a:t>
            </a:r>
            <a:r>
              <a:rPr lang="en-US" sz="2000" dirty="0">
                <a:solidFill>
                  <a:srgbClr val="3333CC"/>
                </a:solidFill>
              </a:rPr>
              <a:t>3      </a:t>
            </a:r>
            <a:r>
              <a:rPr lang="en-US" sz="2000" dirty="0" smtClean="0">
                <a:solidFill>
                  <a:srgbClr val="3333CC"/>
                </a:solidFill>
              </a:rPr>
              <a:t>    </a:t>
            </a:r>
            <a:r>
              <a:rPr lang="en-US" sz="2000" dirty="0">
                <a:solidFill>
                  <a:srgbClr val="3333CC"/>
                </a:solidFill>
              </a:rPr>
              <a:t>3</a:t>
            </a:r>
            <a:r>
              <a:rPr lang="en-US" sz="1800" dirty="0">
                <a:solidFill>
                  <a:srgbClr val="3333CC"/>
                </a:solidFill>
              </a:rPr>
              <a:t>     </a:t>
            </a:r>
          </a:p>
        </p:txBody>
      </p:sp>
      <p:sp>
        <p:nvSpPr>
          <p:cNvPr id="244766" name="Text Box 30"/>
          <p:cNvSpPr txBox="1">
            <a:spLocks noChangeArrowheads="1"/>
          </p:cNvSpPr>
          <p:nvPr/>
        </p:nvSpPr>
        <p:spPr bwMode="auto">
          <a:xfrm>
            <a:off x="6090175" y="3060029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            </a:t>
            </a:r>
          </a:p>
        </p:txBody>
      </p:sp>
      <p:sp>
        <p:nvSpPr>
          <p:cNvPr id="244767" name="Text Box 31"/>
          <p:cNvSpPr txBox="1">
            <a:spLocks noChangeArrowheads="1"/>
          </p:cNvSpPr>
          <p:nvPr/>
        </p:nvSpPr>
        <p:spPr bwMode="auto">
          <a:xfrm>
            <a:off x="6711945" y="1407189"/>
            <a:ext cx="720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7686" y="3244572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394019" y="3060032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          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69262" y="1518967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66291" y="3268783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30256" y="1214975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6717501" y="2975577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166621" y="2984044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26655" y="3254707"/>
            <a:ext cx="102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</a:t>
            </a:r>
            <a:r>
              <a:rPr lang="en-US" sz="2400" b="1" dirty="0" smtClean="0">
                <a:solidFill>
                  <a:srgbClr val="FF0000"/>
                </a:solidFill>
              </a:rPr>
              <a:t> 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7957" y="4064003"/>
            <a:ext cx="2907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- E = goodness = 3 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5746749" y="4064006"/>
            <a:ext cx="383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 = goodness = 4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48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4" grpId="0"/>
      <p:bldP spid="64" grpId="1"/>
      <p:bldP spid="27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deeper </a:t>
            </a:r>
            <a:r>
              <a:rPr lang="en-US" dirty="0"/>
              <a:t>energy minimum</a:t>
            </a:r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69333" y="814534"/>
            <a:ext cx="509693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net has two triangles in which the three units mostly support each other.</a:t>
            </a:r>
          </a:p>
          <a:p>
            <a:pPr lvl="1"/>
            <a:r>
              <a:rPr lang="en-US" dirty="0" smtClean="0"/>
              <a:t>Each triangle mostly hates the other triangle.</a:t>
            </a:r>
          </a:p>
          <a:p>
            <a:r>
              <a:rPr lang="en-US" dirty="0" smtClean="0"/>
              <a:t>The triangle on the left differs from the one on the right by having a weight of 2 where the other one has a weight of 3.</a:t>
            </a:r>
          </a:p>
          <a:p>
            <a:pPr lvl="1"/>
            <a:r>
              <a:rPr lang="en-US" dirty="0" smtClean="0"/>
              <a:t>So turning on the units in the triangle on the right gives the deepest minimum.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4753" name="Oval 17"/>
          <p:cNvSpPr>
            <a:spLocks noChangeArrowheads="1"/>
          </p:cNvSpPr>
          <p:nvPr/>
        </p:nvSpPr>
        <p:spPr bwMode="auto">
          <a:xfrm>
            <a:off x="5598578" y="3269973"/>
            <a:ext cx="431800" cy="4553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4" name="Oval 18"/>
          <p:cNvSpPr>
            <a:spLocks noChangeArrowheads="1"/>
          </p:cNvSpPr>
          <p:nvPr/>
        </p:nvSpPr>
        <p:spPr bwMode="auto">
          <a:xfrm>
            <a:off x="6848996" y="3268783"/>
            <a:ext cx="431800" cy="4565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5" name="Oval 19"/>
          <p:cNvSpPr>
            <a:spLocks noChangeArrowheads="1"/>
          </p:cNvSpPr>
          <p:nvPr/>
        </p:nvSpPr>
        <p:spPr bwMode="auto">
          <a:xfrm>
            <a:off x="8290441" y="3268783"/>
            <a:ext cx="431800" cy="4565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6" name="Oval 20"/>
          <p:cNvSpPr>
            <a:spLocks noChangeArrowheads="1"/>
          </p:cNvSpPr>
          <p:nvPr/>
        </p:nvSpPr>
        <p:spPr bwMode="auto">
          <a:xfrm>
            <a:off x="7459124" y="1524000"/>
            <a:ext cx="431800" cy="43391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7" name="Oval 21"/>
          <p:cNvSpPr>
            <a:spLocks noChangeArrowheads="1"/>
          </p:cNvSpPr>
          <p:nvPr/>
        </p:nvSpPr>
        <p:spPr bwMode="auto">
          <a:xfrm>
            <a:off x="6306599" y="1524000"/>
            <a:ext cx="431800" cy="43391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4758" name="AutoShape 22"/>
          <p:cNvCxnSpPr>
            <a:cxnSpLocks noChangeShapeType="1"/>
          </p:cNvCxnSpPr>
          <p:nvPr/>
        </p:nvCxnSpPr>
        <p:spPr bwMode="auto">
          <a:xfrm flipV="1">
            <a:off x="6030378" y="3361594"/>
            <a:ext cx="818618" cy="5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59" name="AutoShape 23"/>
          <p:cNvCxnSpPr>
            <a:cxnSpLocks noChangeShapeType="1"/>
          </p:cNvCxnSpPr>
          <p:nvPr/>
        </p:nvCxnSpPr>
        <p:spPr bwMode="auto">
          <a:xfrm>
            <a:off x="7280796" y="3361594"/>
            <a:ext cx="100964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0" name="AutoShape 24"/>
          <p:cNvCxnSpPr>
            <a:cxnSpLocks noChangeShapeType="1"/>
            <a:stCxn id="244753" idx="0"/>
            <a:endCxn id="244757" idx="3"/>
          </p:cNvCxnSpPr>
          <p:nvPr/>
        </p:nvCxnSpPr>
        <p:spPr bwMode="auto">
          <a:xfrm flipV="1">
            <a:off x="5814478" y="1894370"/>
            <a:ext cx="555357" cy="13756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1" name="AutoShape 25"/>
          <p:cNvCxnSpPr>
            <a:cxnSpLocks noChangeShapeType="1"/>
            <a:stCxn id="244757" idx="6"/>
            <a:endCxn id="244756" idx="2"/>
          </p:cNvCxnSpPr>
          <p:nvPr/>
        </p:nvCxnSpPr>
        <p:spPr bwMode="auto">
          <a:xfrm>
            <a:off x="6738399" y="1740958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2" name="AutoShape 26"/>
          <p:cNvCxnSpPr>
            <a:cxnSpLocks noChangeShapeType="1"/>
            <a:stCxn id="244757" idx="5"/>
            <a:endCxn id="244754" idx="1"/>
          </p:cNvCxnSpPr>
          <p:nvPr/>
        </p:nvCxnSpPr>
        <p:spPr bwMode="auto">
          <a:xfrm>
            <a:off x="6675163" y="1894370"/>
            <a:ext cx="237069" cy="1441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3" name="AutoShape 27"/>
          <p:cNvCxnSpPr>
            <a:cxnSpLocks noChangeShapeType="1"/>
            <a:stCxn id="244754" idx="7"/>
            <a:endCxn id="244756" idx="3"/>
          </p:cNvCxnSpPr>
          <p:nvPr/>
        </p:nvCxnSpPr>
        <p:spPr bwMode="auto">
          <a:xfrm flipV="1">
            <a:off x="7217560" y="1894370"/>
            <a:ext cx="304800" cy="1441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764" name="AutoShape 28"/>
          <p:cNvCxnSpPr>
            <a:cxnSpLocks noChangeShapeType="1"/>
            <a:stCxn id="244756" idx="5"/>
            <a:endCxn id="244755" idx="0"/>
          </p:cNvCxnSpPr>
          <p:nvPr/>
        </p:nvCxnSpPr>
        <p:spPr bwMode="auto">
          <a:xfrm>
            <a:off x="7827688" y="1894370"/>
            <a:ext cx="678653" cy="1374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5749916" y="2410482"/>
            <a:ext cx="2916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3        </a:t>
            </a:r>
            <a:r>
              <a:rPr lang="en-US" sz="2000" dirty="0">
                <a:solidFill>
                  <a:srgbClr val="3333CC"/>
                </a:solidFill>
              </a:rPr>
              <a:t>2        </a:t>
            </a:r>
            <a:r>
              <a:rPr lang="en-US" sz="2000" dirty="0" smtClean="0">
                <a:solidFill>
                  <a:srgbClr val="3333CC"/>
                </a:solidFill>
              </a:rPr>
              <a:t>   </a:t>
            </a:r>
            <a:r>
              <a:rPr lang="en-US" sz="2000" dirty="0">
                <a:solidFill>
                  <a:srgbClr val="3333CC"/>
                </a:solidFill>
              </a:rPr>
              <a:t>3      </a:t>
            </a:r>
            <a:r>
              <a:rPr lang="en-US" sz="2000" dirty="0" smtClean="0">
                <a:solidFill>
                  <a:srgbClr val="3333CC"/>
                </a:solidFill>
              </a:rPr>
              <a:t>    </a:t>
            </a:r>
            <a:r>
              <a:rPr lang="en-US" sz="2000" dirty="0">
                <a:solidFill>
                  <a:srgbClr val="3333CC"/>
                </a:solidFill>
              </a:rPr>
              <a:t>3</a:t>
            </a:r>
            <a:r>
              <a:rPr lang="en-US" sz="1800" dirty="0">
                <a:solidFill>
                  <a:srgbClr val="3333CC"/>
                </a:solidFill>
              </a:rPr>
              <a:t>     </a:t>
            </a:r>
          </a:p>
        </p:txBody>
      </p:sp>
      <p:sp>
        <p:nvSpPr>
          <p:cNvPr id="244766" name="Text Box 30"/>
          <p:cNvSpPr txBox="1">
            <a:spLocks noChangeArrowheads="1"/>
          </p:cNvSpPr>
          <p:nvPr/>
        </p:nvSpPr>
        <p:spPr bwMode="auto">
          <a:xfrm>
            <a:off x="6259505" y="3060029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            </a:t>
            </a:r>
          </a:p>
        </p:txBody>
      </p:sp>
      <p:sp>
        <p:nvSpPr>
          <p:cNvPr id="244767" name="Text Box 31"/>
          <p:cNvSpPr txBox="1">
            <a:spLocks noChangeArrowheads="1"/>
          </p:cNvSpPr>
          <p:nvPr/>
        </p:nvSpPr>
        <p:spPr bwMode="auto">
          <a:xfrm>
            <a:off x="6881275" y="1407189"/>
            <a:ext cx="720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77016" y="3244572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563349" y="3060032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          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91140" y="1510501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15845" y="3255057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340948" y="1240373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5638801" y="2983243"/>
            <a:ext cx="35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916080" y="4064005"/>
            <a:ext cx="259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 = goodness = 5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31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the decisions need to be sequential?</a:t>
            </a:r>
            <a:endParaRPr lang="en-US" dirty="0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9533" y="1068529"/>
            <a:ext cx="4546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If units make </a:t>
            </a:r>
            <a:r>
              <a:rPr lang="en-US" dirty="0">
                <a:solidFill>
                  <a:srgbClr val="FF0000"/>
                </a:solidFill>
              </a:rPr>
              <a:t>simultaneous</a:t>
            </a:r>
            <a:r>
              <a:rPr lang="en-US" dirty="0"/>
              <a:t> decisions the energy could go 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simultaneous parallel updating we can get oscillations.</a:t>
            </a:r>
          </a:p>
          <a:p>
            <a:pPr lvl="1"/>
            <a:r>
              <a:rPr lang="en-US" dirty="0" smtClean="0"/>
              <a:t>They always have a period of 2.</a:t>
            </a:r>
          </a:p>
          <a:p>
            <a:r>
              <a:rPr lang="en-US" dirty="0" smtClean="0"/>
              <a:t>If the updates occur in parallel but with random timing, the oscillations are usually destroyed.  </a:t>
            </a:r>
            <a:endParaRPr lang="en-US" dirty="0"/>
          </a:p>
        </p:txBody>
      </p:sp>
      <p:sp>
        <p:nvSpPr>
          <p:cNvPr id="244742" name="Oval 6"/>
          <p:cNvSpPr>
            <a:spLocks noChangeArrowheads="1"/>
          </p:cNvSpPr>
          <p:nvPr/>
        </p:nvSpPr>
        <p:spPr bwMode="auto">
          <a:xfrm>
            <a:off x="5909724" y="1805294"/>
            <a:ext cx="431800" cy="3238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43" name="Oval 7"/>
          <p:cNvSpPr>
            <a:spLocks noChangeArrowheads="1"/>
          </p:cNvSpPr>
          <p:nvPr/>
        </p:nvSpPr>
        <p:spPr bwMode="auto">
          <a:xfrm>
            <a:off x="7601999" y="1805294"/>
            <a:ext cx="431800" cy="3238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4744" name="AutoShape 8"/>
          <p:cNvCxnSpPr>
            <a:cxnSpLocks noChangeShapeType="1"/>
            <a:stCxn id="244742" idx="6"/>
            <a:endCxn id="244743" idx="2"/>
          </p:cNvCxnSpPr>
          <p:nvPr/>
        </p:nvCxnSpPr>
        <p:spPr bwMode="auto">
          <a:xfrm>
            <a:off x="6355812" y="1967219"/>
            <a:ext cx="1231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5658899" y="2101760"/>
            <a:ext cx="287338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 flipH="1" flipV="1">
            <a:off x="7962363" y="2101760"/>
            <a:ext cx="287337" cy="2976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6595524" y="1595350"/>
            <a:ext cx="86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-100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5298538" y="2000162"/>
            <a:ext cx="477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+5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8070312" y="1980450"/>
            <a:ext cx="477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+5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7655445" y="1764947"/>
            <a:ext cx="36036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5963170" y="1763756"/>
            <a:ext cx="36036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8539" y="2895604"/>
            <a:ext cx="352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At the next parallel step, both units will turn on. This has very high energy, so then they will both turn off again.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0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2" grpId="0" animBg="1"/>
      <p:bldP spid="244743" grpId="0" animBg="1"/>
      <p:bldP spid="244746" grpId="0" animBg="1"/>
      <p:bldP spid="244747" grpId="0" animBg="1"/>
      <p:bldP spid="244748" grpId="0"/>
      <p:bldP spid="244749" grpId="0"/>
      <p:bldP spid="244750" grpId="0"/>
      <p:bldP spid="244751" grpId="0"/>
      <p:bldP spid="2447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515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 neat way </a:t>
            </a:r>
            <a:r>
              <a:rPr lang="en-US" dirty="0"/>
              <a:t>to make use of this type of computation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1865" y="590563"/>
            <a:ext cx="4284135" cy="3699266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Hopfield (1982) </a:t>
            </a:r>
            <a:r>
              <a:rPr lang="en-US" dirty="0"/>
              <a:t>proposed that memories could be energy minima of a neural </a:t>
            </a:r>
            <a:r>
              <a:rPr lang="en-US" dirty="0" smtClean="0"/>
              <a:t>net.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binary threshold decision rule can then be used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clean up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incomplete or corrupted </a:t>
            </a:r>
            <a:r>
              <a:rPr lang="en-US" dirty="0" smtClean="0"/>
              <a:t>memories.</a:t>
            </a:r>
          </a:p>
          <a:p>
            <a:r>
              <a:rPr lang="en-US" dirty="0" smtClean="0"/>
              <a:t>The idea of memories as energy minima was proposed by I. A. Richards in 1924 in “Principles of Literary Criticism”.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800597" y="1098553"/>
            <a:ext cx="4038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Using energy minima to represent memories gives </a:t>
            </a:r>
            <a:r>
              <a:rPr lang="en-US" sz="2200" dirty="0"/>
              <a:t>a content-addressable </a:t>
            </a:r>
            <a:r>
              <a:rPr lang="en-US" sz="2200" dirty="0" smtClean="0"/>
              <a:t>memory:</a:t>
            </a:r>
          </a:p>
          <a:p>
            <a:pPr lvl="1"/>
            <a:r>
              <a:rPr lang="en-US" sz="2200" dirty="0" smtClean="0"/>
              <a:t>An </a:t>
            </a:r>
            <a:r>
              <a:rPr lang="en-US" sz="2200" dirty="0"/>
              <a:t>item can be accessed by just knowing part of its </a:t>
            </a:r>
            <a:r>
              <a:rPr lang="en-US" sz="2200" dirty="0" smtClean="0"/>
              <a:t>content.</a:t>
            </a:r>
          </a:p>
          <a:p>
            <a:pPr lvl="2"/>
            <a:r>
              <a:rPr lang="en-US" sz="2200" dirty="0" smtClean="0"/>
              <a:t>This was really amazing in the year 16 BG.</a:t>
            </a:r>
            <a:endParaRPr lang="en-US" sz="2200" dirty="0"/>
          </a:p>
          <a:p>
            <a:pPr lvl="1"/>
            <a:r>
              <a:rPr lang="en-US" sz="2200" dirty="0"/>
              <a:t>It is robust against hardware damage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It’s like reconstructing a dinosaur from a few bones.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481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9726</TotalTime>
  <Words>2927</Words>
  <Application>Microsoft Macintosh PowerPoint</Application>
  <PresentationFormat>On-screen Show (16:9)</PresentationFormat>
  <Paragraphs>311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Equation</vt:lpstr>
      <vt:lpstr>Microsoft Equation</vt:lpstr>
      <vt:lpstr>Neural Networks for Machine Learning  Lecture 11a Hopfield Nets</vt:lpstr>
      <vt:lpstr>Hopfield Nets</vt:lpstr>
      <vt:lpstr>The energy function</vt:lpstr>
      <vt:lpstr>Settling to an energy minimum</vt:lpstr>
      <vt:lpstr>Settling to an energy minimum</vt:lpstr>
      <vt:lpstr>Settling to an energy minimum</vt:lpstr>
      <vt:lpstr>A deeper energy minimum</vt:lpstr>
      <vt:lpstr>Why do the decisions need to be sequential?</vt:lpstr>
      <vt:lpstr>A neat way to make use of this type of computation</vt:lpstr>
      <vt:lpstr>Storing memories in a Hopfield net</vt:lpstr>
      <vt:lpstr>Neural Networks for Machine Learning  Lecture 11b Dealing with spurious minima in Hopfield Nets</vt:lpstr>
      <vt:lpstr>The storage capacity of a Hopfield net</vt:lpstr>
      <vt:lpstr>Spurious minima limit capacity</vt:lpstr>
      <vt:lpstr>Avoiding spurious minima by unlearning</vt:lpstr>
      <vt:lpstr>Increasing the capacity of a Hopfield net</vt:lpstr>
      <vt:lpstr>Neural Networks for Machine Learning  Lecture 11c Hopfield Nets with hidden units</vt:lpstr>
      <vt:lpstr>A different computational role for Hopfield nets</vt:lpstr>
      <vt:lpstr>What can we infer about 3-D edges from 2-D lines in an image?</vt:lpstr>
      <vt:lpstr>An example: Interpreting a line drawing</vt:lpstr>
      <vt:lpstr>Two difficult computational issues </vt:lpstr>
      <vt:lpstr>Neural Networks for Machine Learning  Lecture 11d Using stochastic units to improve search</vt:lpstr>
      <vt:lpstr>Noisy networks find better energy minima</vt:lpstr>
      <vt:lpstr>How temperature affects transition probabilities</vt:lpstr>
      <vt:lpstr>Stochastic binary units </vt:lpstr>
      <vt:lpstr>Simulated annealing is a distraction</vt:lpstr>
      <vt:lpstr>Thermal equilibrium at a temperature of 1</vt:lpstr>
      <vt:lpstr>Approaching thermal equilibrium</vt:lpstr>
      <vt:lpstr>An analogy</vt:lpstr>
      <vt:lpstr>Neural Networks for Machine Learning  Lecture 11e How a Boltzmann Machine models data</vt:lpstr>
      <vt:lpstr>Modeling binary data</vt:lpstr>
      <vt:lpstr>How a causal model generates data</vt:lpstr>
      <vt:lpstr>How a Boltzmann Machine generates data</vt:lpstr>
      <vt:lpstr>The Energy of a joint configuration</vt:lpstr>
      <vt:lpstr>Using energies to define probabilities</vt:lpstr>
      <vt:lpstr>An example of how weights define a distribution </vt:lpstr>
      <vt:lpstr>Getting a sample from the model</vt:lpstr>
      <vt:lpstr>Getting a sample from the posterior distribution over hidden configurations for a given data vector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290</cp:revision>
  <dcterms:created xsi:type="dcterms:W3CDTF">2012-09-27T16:39:13Z</dcterms:created>
  <dcterms:modified xsi:type="dcterms:W3CDTF">2012-10-30T23:07:12Z</dcterms:modified>
</cp:coreProperties>
</file>