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445" r:id="rId2"/>
    <p:sldId id="448" r:id="rId3"/>
    <p:sldId id="520" r:id="rId4"/>
    <p:sldId id="524" r:id="rId5"/>
    <p:sldId id="525" r:id="rId6"/>
    <p:sldId id="521" r:id="rId7"/>
    <p:sldId id="526" r:id="rId8"/>
    <p:sldId id="450" r:id="rId9"/>
    <p:sldId id="453" r:id="rId10"/>
    <p:sldId id="549" r:id="rId11"/>
    <p:sldId id="550" r:id="rId12"/>
    <p:sldId id="533" r:id="rId13"/>
    <p:sldId id="551" r:id="rId14"/>
    <p:sldId id="462" r:id="rId15"/>
    <p:sldId id="552" r:id="rId16"/>
    <p:sldId id="456" r:id="rId17"/>
    <p:sldId id="457" r:id="rId18"/>
    <p:sldId id="534" r:id="rId19"/>
    <p:sldId id="459" r:id="rId20"/>
    <p:sldId id="460" r:id="rId21"/>
    <p:sldId id="530" r:id="rId22"/>
    <p:sldId id="535" r:id="rId23"/>
    <p:sldId id="554" r:id="rId24"/>
    <p:sldId id="536" r:id="rId25"/>
    <p:sldId id="537" r:id="rId26"/>
    <p:sldId id="555" r:id="rId2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A556"/>
    <a:srgbClr val="AA4341"/>
    <a:srgbClr val="D3A44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snapToObjects="1">
      <p:cViewPr>
        <p:scale>
          <a:sx n="100" d="100"/>
          <a:sy n="100" d="100"/>
        </p:scale>
        <p:origin x="-1344" y="-80"/>
      </p:cViewPr>
      <p:guideLst>
        <p:guide orient="horz" pos="1620"/>
        <p:guide pos="2880"/>
      </p:guideLst>
    </p:cSldViewPr>
  </p:slideViewPr>
  <p:notesTextViewPr>
    <p:cViewPr>
      <p:scale>
        <a:sx n="100" d="100"/>
        <a:sy n="100" d="100"/>
      </p:scale>
      <p:origin x="0" y="0"/>
    </p:cViewPr>
  </p:notesTextViewPr>
  <p:sorterViewPr>
    <p:cViewPr>
      <p:scale>
        <a:sx n="93" d="100"/>
        <a:sy n="93" d="100"/>
      </p:scale>
      <p:origin x="0" y="1816"/>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4" Type="http://schemas.openxmlformats.org/officeDocument/2006/relationships/image" Target="../media/image5.wmf"/><Relationship Id="rId5" Type="http://schemas.openxmlformats.org/officeDocument/2006/relationships/image" Target="../media/image6.wmf"/><Relationship Id="rId1" Type="http://schemas.openxmlformats.org/officeDocument/2006/relationships/image" Target="../media/image2.emf"/><Relationship Id="rId2"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emf"/><Relationship Id="rId5" Type="http://schemas.openxmlformats.org/officeDocument/2006/relationships/image" Target="../media/image12.emf"/><Relationship Id="rId6" Type="http://schemas.openxmlformats.org/officeDocument/2006/relationships/image" Target="../media/image13.emf"/><Relationship Id="rId1" Type="http://schemas.openxmlformats.org/officeDocument/2006/relationships/image" Target="../media/image8.emf"/><Relationship Id="rId2"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DD088F-36AD-C749-A172-3EAF16ACA6E1}" type="datetimeFigureOut">
              <a:rPr lang="en-US" smtClean="0"/>
              <a:t>12-11-08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8F058F-AE6E-9D43-ADBF-DF34D6D44727}" type="slidenum">
              <a:rPr lang="en-US" smtClean="0"/>
              <a:t>‹#›</a:t>
            </a:fld>
            <a:endParaRPr lang="en-US"/>
          </a:p>
        </p:txBody>
      </p:sp>
    </p:spTree>
    <p:extLst>
      <p:ext uri="{BB962C8B-B14F-4D97-AF65-F5344CB8AC3E}">
        <p14:creationId xmlns:p14="http://schemas.microsoft.com/office/powerpoint/2010/main" val="423321490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CA"/>
          </a:p>
        </p:txBody>
      </p:sp>
      <p:sp>
        <p:nvSpPr>
          <p:cNvPr id="133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charset="0"/>
                <a:ea typeface="ＭＳ Ｐゴシック" charset="0"/>
              </a:defRPr>
            </a:lvl1pPr>
            <a:lvl2pPr marL="742950" indent="-285750" eaLnBrk="0" hangingPunct="0">
              <a:defRPr sz="3200">
                <a:solidFill>
                  <a:schemeClr val="tx1"/>
                </a:solidFill>
                <a:latin typeface="Arial" charset="0"/>
                <a:ea typeface="ＭＳ Ｐゴシック" charset="0"/>
              </a:defRPr>
            </a:lvl2pPr>
            <a:lvl3pPr marL="1143000" indent="-228600" eaLnBrk="0" hangingPunct="0">
              <a:defRPr sz="3200">
                <a:solidFill>
                  <a:schemeClr val="tx1"/>
                </a:solidFill>
                <a:latin typeface="Arial" charset="0"/>
                <a:ea typeface="ＭＳ Ｐゴシック" charset="0"/>
              </a:defRPr>
            </a:lvl3pPr>
            <a:lvl4pPr marL="1600200" indent="-228600" eaLnBrk="0" hangingPunct="0">
              <a:defRPr sz="3200">
                <a:solidFill>
                  <a:schemeClr val="tx1"/>
                </a:solidFill>
                <a:latin typeface="Arial" charset="0"/>
                <a:ea typeface="ＭＳ Ｐゴシック" charset="0"/>
              </a:defRPr>
            </a:lvl4pPr>
            <a:lvl5pPr marL="2057400" indent="-228600" eaLnBrk="0" hangingPunct="0">
              <a:defRPr sz="3200">
                <a:solidFill>
                  <a:schemeClr val="tx1"/>
                </a:solidFill>
                <a:latin typeface="Arial" charset="0"/>
                <a:ea typeface="ＭＳ Ｐゴシック" charset="0"/>
              </a:defRPr>
            </a:lvl5pPr>
            <a:lvl6pPr marL="2514600" indent="-228600" eaLnBrk="0" fontAlgn="base" hangingPunct="0">
              <a:spcBef>
                <a:spcPct val="0"/>
              </a:spcBef>
              <a:spcAft>
                <a:spcPct val="0"/>
              </a:spcAft>
              <a:defRPr sz="3200">
                <a:solidFill>
                  <a:schemeClr val="tx1"/>
                </a:solidFill>
                <a:latin typeface="Arial" charset="0"/>
                <a:ea typeface="ＭＳ Ｐゴシック" charset="0"/>
              </a:defRPr>
            </a:lvl6pPr>
            <a:lvl7pPr marL="2971800" indent="-228600" eaLnBrk="0" fontAlgn="base" hangingPunct="0">
              <a:spcBef>
                <a:spcPct val="0"/>
              </a:spcBef>
              <a:spcAft>
                <a:spcPct val="0"/>
              </a:spcAft>
              <a:defRPr sz="3200">
                <a:solidFill>
                  <a:schemeClr val="tx1"/>
                </a:solidFill>
                <a:latin typeface="Arial" charset="0"/>
                <a:ea typeface="ＭＳ Ｐゴシック" charset="0"/>
              </a:defRPr>
            </a:lvl7pPr>
            <a:lvl8pPr marL="3429000" indent="-228600" eaLnBrk="0" fontAlgn="base" hangingPunct="0">
              <a:spcBef>
                <a:spcPct val="0"/>
              </a:spcBef>
              <a:spcAft>
                <a:spcPct val="0"/>
              </a:spcAft>
              <a:defRPr sz="3200">
                <a:solidFill>
                  <a:schemeClr val="tx1"/>
                </a:solidFill>
                <a:latin typeface="Arial" charset="0"/>
                <a:ea typeface="ＭＳ Ｐゴシック" charset="0"/>
              </a:defRPr>
            </a:lvl8pPr>
            <a:lvl9pPr marL="3886200" indent="-228600" eaLnBrk="0" fontAlgn="base" hangingPunct="0">
              <a:spcBef>
                <a:spcPct val="0"/>
              </a:spcBef>
              <a:spcAft>
                <a:spcPct val="0"/>
              </a:spcAft>
              <a:defRPr sz="3200">
                <a:solidFill>
                  <a:schemeClr val="tx1"/>
                </a:solidFill>
                <a:latin typeface="Arial" charset="0"/>
                <a:ea typeface="ＭＳ Ｐゴシック" charset="0"/>
              </a:defRPr>
            </a:lvl9pPr>
          </a:lstStyle>
          <a:p>
            <a:pPr eaLnBrk="1" hangingPunct="1"/>
            <a:fld id="{F463B582-99C7-E840-8F43-68D2416C0232}" type="slidenum">
              <a:rPr lang="en-CA" sz="1200"/>
              <a:pPr eaLnBrk="1" hangingPunct="1"/>
              <a:t>4</a:t>
            </a:fld>
            <a:endParaRPr lang="en-CA"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noTextEdit="1"/>
          </p:cNvSpPr>
          <p:nvPr>
            <p:ph type="sldImg"/>
          </p:nvPr>
        </p:nvSpPr>
        <p:spPr>
          <a:ln/>
        </p:spPr>
      </p:sp>
      <p:sp>
        <p:nvSpPr>
          <p:cNvPr id="389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CA"/>
          </a:p>
        </p:txBody>
      </p:sp>
      <p:sp>
        <p:nvSpPr>
          <p:cNvPr id="389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charset="0"/>
                <a:ea typeface="ＭＳ Ｐゴシック" charset="0"/>
                <a:cs typeface="ＭＳ Ｐゴシック" charset="0"/>
              </a:defRPr>
            </a:lvl1pPr>
            <a:lvl2pPr marL="742950" indent="-285750" eaLnBrk="0" hangingPunct="0">
              <a:defRPr sz="3200">
                <a:solidFill>
                  <a:schemeClr val="tx1"/>
                </a:solidFill>
                <a:latin typeface="Arial" charset="0"/>
                <a:ea typeface="ＭＳ Ｐゴシック" charset="0"/>
              </a:defRPr>
            </a:lvl2pPr>
            <a:lvl3pPr marL="1143000" indent="-228600" eaLnBrk="0" hangingPunct="0">
              <a:defRPr sz="3200">
                <a:solidFill>
                  <a:schemeClr val="tx1"/>
                </a:solidFill>
                <a:latin typeface="Arial" charset="0"/>
                <a:ea typeface="ＭＳ Ｐゴシック" charset="0"/>
              </a:defRPr>
            </a:lvl3pPr>
            <a:lvl4pPr marL="1600200" indent="-228600" eaLnBrk="0" hangingPunct="0">
              <a:defRPr sz="3200">
                <a:solidFill>
                  <a:schemeClr val="tx1"/>
                </a:solidFill>
                <a:latin typeface="Arial" charset="0"/>
                <a:ea typeface="ＭＳ Ｐゴシック" charset="0"/>
              </a:defRPr>
            </a:lvl4pPr>
            <a:lvl5pPr marL="2057400" indent="-228600" eaLnBrk="0" hangingPunct="0">
              <a:defRPr sz="3200">
                <a:solidFill>
                  <a:schemeClr val="tx1"/>
                </a:solidFill>
                <a:latin typeface="Arial" charset="0"/>
                <a:ea typeface="ＭＳ Ｐゴシック" charset="0"/>
              </a:defRPr>
            </a:lvl5pPr>
            <a:lvl6pPr marL="2514600" indent="-228600" eaLnBrk="0" fontAlgn="base" hangingPunct="0">
              <a:spcBef>
                <a:spcPct val="0"/>
              </a:spcBef>
              <a:spcAft>
                <a:spcPct val="0"/>
              </a:spcAft>
              <a:defRPr sz="3200">
                <a:solidFill>
                  <a:schemeClr val="tx1"/>
                </a:solidFill>
                <a:latin typeface="Arial" charset="0"/>
                <a:ea typeface="ＭＳ Ｐゴシック" charset="0"/>
              </a:defRPr>
            </a:lvl6pPr>
            <a:lvl7pPr marL="2971800" indent="-228600" eaLnBrk="0" fontAlgn="base" hangingPunct="0">
              <a:spcBef>
                <a:spcPct val="0"/>
              </a:spcBef>
              <a:spcAft>
                <a:spcPct val="0"/>
              </a:spcAft>
              <a:defRPr sz="3200">
                <a:solidFill>
                  <a:schemeClr val="tx1"/>
                </a:solidFill>
                <a:latin typeface="Arial" charset="0"/>
                <a:ea typeface="ＭＳ Ｐゴシック" charset="0"/>
              </a:defRPr>
            </a:lvl7pPr>
            <a:lvl8pPr marL="3429000" indent="-228600" eaLnBrk="0" fontAlgn="base" hangingPunct="0">
              <a:spcBef>
                <a:spcPct val="0"/>
              </a:spcBef>
              <a:spcAft>
                <a:spcPct val="0"/>
              </a:spcAft>
              <a:defRPr sz="3200">
                <a:solidFill>
                  <a:schemeClr val="tx1"/>
                </a:solidFill>
                <a:latin typeface="Arial" charset="0"/>
                <a:ea typeface="ＭＳ Ｐゴシック" charset="0"/>
              </a:defRPr>
            </a:lvl8pPr>
            <a:lvl9pPr marL="3886200" indent="-228600" eaLnBrk="0" fontAlgn="base" hangingPunct="0">
              <a:spcBef>
                <a:spcPct val="0"/>
              </a:spcBef>
              <a:spcAft>
                <a:spcPct val="0"/>
              </a:spcAft>
              <a:defRPr sz="3200">
                <a:solidFill>
                  <a:schemeClr val="tx1"/>
                </a:solidFill>
                <a:latin typeface="Arial" charset="0"/>
                <a:ea typeface="ＭＳ Ｐゴシック" charset="0"/>
              </a:defRPr>
            </a:lvl9pPr>
          </a:lstStyle>
          <a:p>
            <a:pPr eaLnBrk="1" hangingPunct="1"/>
            <a:fld id="{F5EA71BF-72CD-6745-86C8-68F136E92128}" type="slidenum">
              <a:rPr lang="en-US" sz="1200"/>
              <a:pPr eaLnBrk="1" hangingPunct="1"/>
              <a:t>20</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noTextEdit="1"/>
          </p:cNvSpPr>
          <p:nvPr>
            <p:ph type="sldImg"/>
          </p:nvPr>
        </p:nvSpPr>
        <p:spPr>
          <a:ln/>
        </p:spPr>
      </p:sp>
      <p:sp>
        <p:nvSpPr>
          <p:cNvPr id="225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CA"/>
          </a:p>
        </p:txBody>
      </p:sp>
      <p:sp>
        <p:nvSpPr>
          <p:cNvPr id="2253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charset="0"/>
                <a:ea typeface="ＭＳ Ｐゴシック" charset="0"/>
                <a:cs typeface="ＭＳ Ｐゴシック" charset="0"/>
              </a:defRPr>
            </a:lvl1pPr>
            <a:lvl2pPr marL="742950" indent="-285750" eaLnBrk="0" hangingPunct="0">
              <a:defRPr sz="3200">
                <a:solidFill>
                  <a:schemeClr val="tx1"/>
                </a:solidFill>
                <a:latin typeface="Arial" charset="0"/>
                <a:ea typeface="ＭＳ Ｐゴシック" charset="0"/>
              </a:defRPr>
            </a:lvl2pPr>
            <a:lvl3pPr marL="1143000" indent="-228600" eaLnBrk="0" hangingPunct="0">
              <a:defRPr sz="3200">
                <a:solidFill>
                  <a:schemeClr val="tx1"/>
                </a:solidFill>
                <a:latin typeface="Arial" charset="0"/>
                <a:ea typeface="ＭＳ Ｐゴシック" charset="0"/>
              </a:defRPr>
            </a:lvl3pPr>
            <a:lvl4pPr marL="1600200" indent="-228600" eaLnBrk="0" hangingPunct="0">
              <a:defRPr sz="3200">
                <a:solidFill>
                  <a:schemeClr val="tx1"/>
                </a:solidFill>
                <a:latin typeface="Arial" charset="0"/>
                <a:ea typeface="ＭＳ Ｐゴシック" charset="0"/>
              </a:defRPr>
            </a:lvl4pPr>
            <a:lvl5pPr marL="2057400" indent="-228600" eaLnBrk="0" hangingPunct="0">
              <a:defRPr sz="3200">
                <a:solidFill>
                  <a:schemeClr val="tx1"/>
                </a:solidFill>
                <a:latin typeface="Arial" charset="0"/>
                <a:ea typeface="ＭＳ Ｐゴシック" charset="0"/>
              </a:defRPr>
            </a:lvl5pPr>
            <a:lvl6pPr marL="2514600" indent="-228600" eaLnBrk="0" fontAlgn="base" hangingPunct="0">
              <a:spcBef>
                <a:spcPct val="0"/>
              </a:spcBef>
              <a:spcAft>
                <a:spcPct val="0"/>
              </a:spcAft>
              <a:defRPr sz="3200">
                <a:solidFill>
                  <a:schemeClr val="tx1"/>
                </a:solidFill>
                <a:latin typeface="Arial" charset="0"/>
                <a:ea typeface="ＭＳ Ｐゴシック" charset="0"/>
              </a:defRPr>
            </a:lvl6pPr>
            <a:lvl7pPr marL="2971800" indent="-228600" eaLnBrk="0" fontAlgn="base" hangingPunct="0">
              <a:spcBef>
                <a:spcPct val="0"/>
              </a:spcBef>
              <a:spcAft>
                <a:spcPct val="0"/>
              </a:spcAft>
              <a:defRPr sz="3200">
                <a:solidFill>
                  <a:schemeClr val="tx1"/>
                </a:solidFill>
                <a:latin typeface="Arial" charset="0"/>
                <a:ea typeface="ＭＳ Ｐゴシック" charset="0"/>
              </a:defRPr>
            </a:lvl7pPr>
            <a:lvl8pPr marL="3429000" indent="-228600" eaLnBrk="0" fontAlgn="base" hangingPunct="0">
              <a:spcBef>
                <a:spcPct val="0"/>
              </a:spcBef>
              <a:spcAft>
                <a:spcPct val="0"/>
              </a:spcAft>
              <a:defRPr sz="3200">
                <a:solidFill>
                  <a:schemeClr val="tx1"/>
                </a:solidFill>
                <a:latin typeface="Arial" charset="0"/>
                <a:ea typeface="ＭＳ Ｐゴシック" charset="0"/>
              </a:defRPr>
            </a:lvl8pPr>
            <a:lvl9pPr marL="3886200" indent="-228600" eaLnBrk="0" fontAlgn="base" hangingPunct="0">
              <a:spcBef>
                <a:spcPct val="0"/>
              </a:spcBef>
              <a:spcAft>
                <a:spcPct val="0"/>
              </a:spcAft>
              <a:defRPr sz="3200">
                <a:solidFill>
                  <a:schemeClr val="tx1"/>
                </a:solidFill>
                <a:latin typeface="Arial" charset="0"/>
                <a:ea typeface="ＭＳ Ｐゴシック" charset="0"/>
              </a:defRPr>
            </a:lvl9pPr>
          </a:lstStyle>
          <a:p>
            <a:pPr eaLnBrk="1" hangingPunct="1"/>
            <a:fld id="{9AE9DD2B-E4E7-BC4A-BB8A-A56A02900EE4}" type="slidenum">
              <a:rPr lang="en-CA" sz="1200"/>
              <a:pPr eaLnBrk="1" hangingPunct="1"/>
              <a:t>8</a:t>
            </a:fld>
            <a:endParaRPr lang="en-CA"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noTextEdit="1"/>
          </p:cNvSpPr>
          <p:nvPr>
            <p:ph type="sldImg"/>
          </p:nvPr>
        </p:nvSpPr>
        <p:spPr>
          <a:ln/>
        </p:spPr>
      </p:sp>
      <p:sp>
        <p:nvSpPr>
          <p:cNvPr id="245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CA"/>
          </a:p>
        </p:txBody>
      </p:sp>
      <p:sp>
        <p:nvSpPr>
          <p:cNvPr id="2457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charset="0"/>
                <a:ea typeface="ＭＳ Ｐゴシック" charset="0"/>
                <a:cs typeface="ＭＳ Ｐゴシック" charset="0"/>
              </a:defRPr>
            </a:lvl1pPr>
            <a:lvl2pPr marL="742950" indent="-285750" eaLnBrk="0" hangingPunct="0">
              <a:defRPr sz="3200">
                <a:solidFill>
                  <a:schemeClr val="tx1"/>
                </a:solidFill>
                <a:latin typeface="Arial" charset="0"/>
                <a:ea typeface="ＭＳ Ｐゴシック" charset="0"/>
              </a:defRPr>
            </a:lvl2pPr>
            <a:lvl3pPr marL="1143000" indent="-228600" eaLnBrk="0" hangingPunct="0">
              <a:defRPr sz="3200">
                <a:solidFill>
                  <a:schemeClr val="tx1"/>
                </a:solidFill>
                <a:latin typeface="Arial" charset="0"/>
                <a:ea typeface="ＭＳ Ｐゴシック" charset="0"/>
              </a:defRPr>
            </a:lvl3pPr>
            <a:lvl4pPr marL="1600200" indent="-228600" eaLnBrk="0" hangingPunct="0">
              <a:defRPr sz="3200">
                <a:solidFill>
                  <a:schemeClr val="tx1"/>
                </a:solidFill>
                <a:latin typeface="Arial" charset="0"/>
                <a:ea typeface="ＭＳ Ｐゴシック" charset="0"/>
              </a:defRPr>
            </a:lvl4pPr>
            <a:lvl5pPr marL="2057400" indent="-228600" eaLnBrk="0" hangingPunct="0">
              <a:defRPr sz="3200">
                <a:solidFill>
                  <a:schemeClr val="tx1"/>
                </a:solidFill>
                <a:latin typeface="Arial" charset="0"/>
                <a:ea typeface="ＭＳ Ｐゴシック" charset="0"/>
              </a:defRPr>
            </a:lvl5pPr>
            <a:lvl6pPr marL="2514600" indent="-228600" eaLnBrk="0" fontAlgn="base" hangingPunct="0">
              <a:spcBef>
                <a:spcPct val="0"/>
              </a:spcBef>
              <a:spcAft>
                <a:spcPct val="0"/>
              </a:spcAft>
              <a:defRPr sz="3200">
                <a:solidFill>
                  <a:schemeClr val="tx1"/>
                </a:solidFill>
                <a:latin typeface="Arial" charset="0"/>
                <a:ea typeface="ＭＳ Ｐゴシック" charset="0"/>
              </a:defRPr>
            </a:lvl6pPr>
            <a:lvl7pPr marL="2971800" indent="-228600" eaLnBrk="0" fontAlgn="base" hangingPunct="0">
              <a:spcBef>
                <a:spcPct val="0"/>
              </a:spcBef>
              <a:spcAft>
                <a:spcPct val="0"/>
              </a:spcAft>
              <a:defRPr sz="3200">
                <a:solidFill>
                  <a:schemeClr val="tx1"/>
                </a:solidFill>
                <a:latin typeface="Arial" charset="0"/>
                <a:ea typeface="ＭＳ Ｐゴシック" charset="0"/>
              </a:defRPr>
            </a:lvl7pPr>
            <a:lvl8pPr marL="3429000" indent="-228600" eaLnBrk="0" fontAlgn="base" hangingPunct="0">
              <a:spcBef>
                <a:spcPct val="0"/>
              </a:spcBef>
              <a:spcAft>
                <a:spcPct val="0"/>
              </a:spcAft>
              <a:defRPr sz="3200">
                <a:solidFill>
                  <a:schemeClr val="tx1"/>
                </a:solidFill>
                <a:latin typeface="Arial" charset="0"/>
                <a:ea typeface="ＭＳ Ｐゴシック" charset="0"/>
              </a:defRPr>
            </a:lvl8pPr>
            <a:lvl9pPr marL="3886200" indent="-228600" eaLnBrk="0" fontAlgn="base" hangingPunct="0">
              <a:spcBef>
                <a:spcPct val="0"/>
              </a:spcBef>
              <a:spcAft>
                <a:spcPct val="0"/>
              </a:spcAft>
              <a:defRPr sz="3200">
                <a:solidFill>
                  <a:schemeClr val="tx1"/>
                </a:solidFill>
                <a:latin typeface="Arial" charset="0"/>
                <a:ea typeface="ＭＳ Ｐゴシック" charset="0"/>
              </a:defRPr>
            </a:lvl9pPr>
          </a:lstStyle>
          <a:p>
            <a:pPr eaLnBrk="1" hangingPunct="1"/>
            <a:fld id="{7B18A34C-B92F-3F44-A5F0-3CCEE23EE5A7}" type="slidenum">
              <a:rPr lang="en-CA" sz="1200"/>
              <a:pPr eaLnBrk="1" hangingPunct="1"/>
              <a:t>9</a:t>
            </a:fld>
            <a:endParaRPr lang="en-CA"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noTextEdit="1"/>
          </p:cNvSpPr>
          <p:nvPr>
            <p:ph type="sldImg"/>
          </p:nvPr>
        </p:nvSpPr>
        <p:spPr>
          <a:ln/>
        </p:spPr>
      </p:sp>
      <p:sp>
        <p:nvSpPr>
          <p:cNvPr id="266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CA"/>
          </a:p>
        </p:txBody>
      </p:sp>
      <p:sp>
        <p:nvSpPr>
          <p:cNvPr id="2662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charset="0"/>
                <a:ea typeface="ＭＳ Ｐゴシック" charset="0"/>
                <a:cs typeface="ＭＳ Ｐゴシック" charset="0"/>
              </a:defRPr>
            </a:lvl1pPr>
            <a:lvl2pPr marL="742950" indent="-285750" eaLnBrk="0" hangingPunct="0">
              <a:defRPr sz="3200">
                <a:solidFill>
                  <a:schemeClr val="tx1"/>
                </a:solidFill>
                <a:latin typeface="Arial" charset="0"/>
                <a:ea typeface="ＭＳ Ｐゴシック" charset="0"/>
              </a:defRPr>
            </a:lvl2pPr>
            <a:lvl3pPr marL="1143000" indent="-228600" eaLnBrk="0" hangingPunct="0">
              <a:defRPr sz="3200">
                <a:solidFill>
                  <a:schemeClr val="tx1"/>
                </a:solidFill>
                <a:latin typeface="Arial" charset="0"/>
                <a:ea typeface="ＭＳ Ｐゴシック" charset="0"/>
              </a:defRPr>
            </a:lvl3pPr>
            <a:lvl4pPr marL="1600200" indent="-228600" eaLnBrk="0" hangingPunct="0">
              <a:defRPr sz="3200">
                <a:solidFill>
                  <a:schemeClr val="tx1"/>
                </a:solidFill>
                <a:latin typeface="Arial" charset="0"/>
                <a:ea typeface="ＭＳ Ｐゴシック" charset="0"/>
              </a:defRPr>
            </a:lvl4pPr>
            <a:lvl5pPr marL="2057400" indent="-228600" eaLnBrk="0" hangingPunct="0">
              <a:defRPr sz="3200">
                <a:solidFill>
                  <a:schemeClr val="tx1"/>
                </a:solidFill>
                <a:latin typeface="Arial" charset="0"/>
                <a:ea typeface="ＭＳ Ｐゴシック" charset="0"/>
              </a:defRPr>
            </a:lvl5pPr>
            <a:lvl6pPr marL="2514600" indent="-228600" eaLnBrk="0" fontAlgn="base" hangingPunct="0">
              <a:spcBef>
                <a:spcPct val="0"/>
              </a:spcBef>
              <a:spcAft>
                <a:spcPct val="0"/>
              </a:spcAft>
              <a:defRPr sz="3200">
                <a:solidFill>
                  <a:schemeClr val="tx1"/>
                </a:solidFill>
                <a:latin typeface="Arial" charset="0"/>
                <a:ea typeface="ＭＳ Ｐゴシック" charset="0"/>
              </a:defRPr>
            </a:lvl6pPr>
            <a:lvl7pPr marL="2971800" indent="-228600" eaLnBrk="0" fontAlgn="base" hangingPunct="0">
              <a:spcBef>
                <a:spcPct val="0"/>
              </a:spcBef>
              <a:spcAft>
                <a:spcPct val="0"/>
              </a:spcAft>
              <a:defRPr sz="3200">
                <a:solidFill>
                  <a:schemeClr val="tx1"/>
                </a:solidFill>
                <a:latin typeface="Arial" charset="0"/>
                <a:ea typeface="ＭＳ Ｐゴシック" charset="0"/>
              </a:defRPr>
            </a:lvl7pPr>
            <a:lvl8pPr marL="3429000" indent="-228600" eaLnBrk="0" fontAlgn="base" hangingPunct="0">
              <a:spcBef>
                <a:spcPct val="0"/>
              </a:spcBef>
              <a:spcAft>
                <a:spcPct val="0"/>
              </a:spcAft>
              <a:defRPr sz="3200">
                <a:solidFill>
                  <a:schemeClr val="tx1"/>
                </a:solidFill>
                <a:latin typeface="Arial" charset="0"/>
                <a:ea typeface="ＭＳ Ｐゴシック" charset="0"/>
              </a:defRPr>
            </a:lvl8pPr>
            <a:lvl9pPr marL="3886200" indent="-228600" eaLnBrk="0" fontAlgn="base" hangingPunct="0">
              <a:spcBef>
                <a:spcPct val="0"/>
              </a:spcBef>
              <a:spcAft>
                <a:spcPct val="0"/>
              </a:spcAft>
              <a:defRPr sz="3200">
                <a:solidFill>
                  <a:schemeClr val="tx1"/>
                </a:solidFill>
                <a:latin typeface="Arial" charset="0"/>
                <a:ea typeface="ＭＳ Ｐゴシック" charset="0"/>
              </a:defRPr>
            </a:lvl9pPr>
          </a:lstStyle>
          <a:p>
            <a:pPr eaLnBrk="1" hangingPunct="1"/>
            <a:fld id="{B18783DC-822F-F54A-8E5D-B155D0AEF4D9}" type="slidenum">
              <a:rPr lang="en-US" sz="1200"/>
              <a:pPr eaLnBrk="1" hangingPunct="1"/>
              <a:t>12</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noTextEdit="1"/>
          </p:cNvSpPr>
          <p:nvPr>
            <p:ph type="sldImg"/>
          </p:nvPr>
        </p:nvSpPr>
        <p:spPr>
          <a:ln/>
        </p:spPr>
      </p:sp>
      <p:sp>
        <p:nvSpPr>
          <p:cNvPr id="430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CA"/>
          </a:p>
        </p:txBody>
      </p:sp>
      <p:sp>
        <p:nvSpPr>
          <p:cNvPr id="4301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charset="0"/>
                <a:ea typeface="ＭＳ Ｐゴシック" charset="0"/>
                <a:cs typeface="ＭＳ Ｐゴシック" charset="0"/>
              </a:defRPr>
            </a:lvl1pPr>
            <a:lvl2pPr marL="742950" indent="-285750" eaLnBrk="0" hangingPunct="0">
              <a:defRPr sz="3200">
                <a:solidFill>
                  <a:schemeClr val="tx1"/>
                </a:solidFill>
                <a:latin typeface="Arial" charset="0"/>
                <a:ea typeface="ＭＳ Ｐゴシック" charset="0"/>
              </a:defRPr>
            </a:lvl2pPr>
            <a:lvl3pPr marL="1143000" indent="-228600" eaLnBrk="0" hangingPunct="0">
              <a:defRPr sz="3200">
                <a:solidFill>
                  <a:schemeClr val="tx1"/>
                </a:solidFill>
                <a:latin typeface="Arial" charset="0"/>
                <a:ea typeface="ＭＳ Ｐゴシック" charset="0"/>
              </a:defRPr>
            </a:lvl3pPr>
            <a:lvl4pPr marL="1600200" indent="-228600" eaLnBrk="0" hangingPunct="0">
              <a:defRPr sz="3200">
                <a:solidFill>
                  <a:schemeClr val="tx1"/>
                </a:solidFill>
                <a:latin typeface="Arial" charset="0"/>
                <a:ea typeface="ＭＳ Ｐゴシック" charset="0"/>
              </a:defRPr>
            </a:lvl4pPr>
            <a:lvl5pPr marL="2057400" indent="-228600" eaLnBrk="0" hangingPunct="0">
              <a:defRPr sz="3200">
                <a:solidFill>
                  <a:schemeClr val="tx1"/>
                </a:solidFill>
                <a:latin typeface="Arial" charset="0"/>
                <a:ea typeface="ＭＳ Ｐゴシック" charset="0"/>
              </a:defRPr>
            </a:lvl5pPr>
            <a:lvl6pPr marL="2514600" indent="-228600" eaLnBrk="0" fontAlgn="base" hangingPunct="0">
              <a:spcBef>
                <a:spcPct val="0"/>
              </a:spcBef>
              <a:spcAft>
                <a:spcPct val="0"/>
              </a:spcAft>
              <a:defRPr sz="3200">
                <a:solidFill>
                  <a:schemeClr val="tx1"/>
                </a:solidFill>
                <a:latin typeface="Arial" charset="0"/>
                <a:ea typeface="ＭＳ Ｐゴシック" charset="0"/>
              </a:defRPr>
            </a:lvl6pPr>
            <a:lvl7pPr marL="2971800" indent="-228600" eaLnBrk="0" fontAlgn="base" hangingPunct="0">
              <a:spcBef>
                <a:spcPct val="0"/>
              </a:spcBef>
              <a:spcAft>
                <a:spcPct val="0"/>
              </a:spcAft>
              <a:defRPr sz="3200">
                <a:solidFill>
                  <a:schemeClr val="tx1"/>
                </a:solidFill>
                <a:latin typeface="Arial" charset="0"/>
                <a:ea typeface="ＭＳ Ｐゴシック" charset="0"/>
              </a:defRPr>
            </a:lvl7pPr>
            <a:lvl8pPr marL="3429000" indent="-228600" eaLnBrk="0" fontAlgn="base" hangingPunct="0">
              <a:spcBef>
                <a:spcPct val="0"/>
              </a:spcBef>
              <a:spcAft>
                <a:spcPct val="0"/>
              </a:spcAft>
              <a:defRPr sz="3200">
                <a:solidFill>
                  <a:schemeClr val="tx1"/>
                </a:solidFill>
                <a:latin typeface="Arial" charset="0"/>
                <a:ea typeface="ＭＳ Ｐゴシック" charset="0"/>
              </a:defRPr>
            </a:lvl8pPr>
            <a:lvl9pPr marL="3886200" indent="-228600" eaLnBrk="0" fontAlgn="base" hangingPunct="0">
              <a:spcBef>
                <a:spcPct val="0"/>
              </a:spcBef>
              <a:spcAft>
                <a:spcPct val="0"/>
              </a:spcAft>
              <a:defRPr sz="3200">
                <a:solidFill>
                  <a:schemeClr val="tx1"/>
                </a:solidFill>
                <a:latin typeface="Arial" charset="0"/>
                <a:ea typeface="ＭＳ Ｐゴシック" charset="0"/>
              </a:defRPr>
            </a:lvl9pPr>
          </a:lstStyle>
          <a:p>
            <a:pPr eaLnBrk="1" hangingPunct="1"/>
            <a:fld id="{6FF40E03-385C-0F4E-98C2-9FB9DEEE404F}" type="slidenum">
              <a:rPr lang="en-US" sz="1200"/>
              <a:pPr eaLnBrk="1" hangingPunct="1"/>
              <a:t>14</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noTextEdi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CA"/>
          </a:p>
        </p:txBody>
      </p:sp>
      <p:sp>
        <p:nvSpPr>
          <p:cNvPr id="3072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charset="0"/>
                <a:ea typeface="ＭＳ Ｐゴシック" charset="0"/>
                <a:cs typeface="ＭＳ Ｐゴシック" charset="0"/>
              </a:defRPr>
            </a:lvl1pPr>
            <a:lvl2pPr marL="742950" indent="-285750" eaLnBrk="0" hangingPunct="0">
              <a:defRPr sz="3200">
                <a:solidFill>
                  <a:schemeClr val="tx1"/>
                </a:solidFill>
                <a:latin typeface="Arial" charset="0"/>
                <a:ea typeface="ＭＳ Ｐゴシック" charset="0"/>
              </a:defRPr>
            </a:lvl2pPr>
            <a:lvl3pPr marL="1143000" indent="-228600" eaLnBrk="0" hangingPunct="0">
              <a:defRPr sz="3200">
                <a:solidFill>
                  <a:schemeClr val="tx1"/>
                </a:solidFill>
                <a:latin typeface="Arial" charset="0"/>
                <a:ea typeface="ＭＳ Ｐゴシック" charset="0"/>
              </a:defRPr>
            </a:lvl3pPr>
            <a:lvl4pPr marL="1600200" indent="-228600" eaLnBrk="0" hangingPunct="0">
              <a:defRPr sz="3200">
                <a:solidFill>
                  <a:schemeClr val="tx1"/>
                </a:solidFill>
                <a:latin typeface="Arial" charset="0"/>
                <a:ea typeface="ＭＳ Ｐゴシック" charset="0"/>
              </a:defRPr>
            </a:lvl4pPr>
            <a:lvl5pPr marL="2057400" indent="-228600" eaLnBrk="0" hangingPunct="0">
              <a:defRPr sz="3200">
                <a:solidFill>
                  <a:schemeClr val="tx1"/>
                </a:solidFill>
                <a:latin typeface="Arial" charset="0"/>
                <a:ea typeface="ＭＳ Ｐゴシック" charset="0"/>
              </a:defRPr>
            </a:lvl5pPr>
            <a:lvl6pPr marL="2514600" indent="-228600" eaLnBrk="0" fontAlgn="base" hangingPunct="0">
              <a:spcBef>
                <a:spcPct val="0"/>
              </a:spcBef>
              <a:spcAft>
                <a:spcPct val="0"/>
              </a:spcAft>
              <a:defRPr sz="3200">
                <a:solidFill>
                  <a:schemeClr val="tx1"/>
                </a:solidFill>
                <a:latin typeface="Arial" charset="0"/>
                <a:ea typeface="ＭＳ Ｐゴシック" charset="0"/>
              </a:defRPr>
            </a:lvl6pPr>
            <a:lvl7pPr marL="2971800" indent="-228600" eaLnBrk="0" fontAlgn="base" hangingPunct="0">
              <a:spcBef>
                <a:spcPct val="0"/>
              </a:spcBef>
              <a:spcAft>
                <a:spcPct val="0"/>
              </a:spcAft>
              <a:defRPr sz="3200">
                <a:solidFill>
                  <a:schemeClr val="tx1"/>
                </a:solidFill>
                <a:latin typeface="Arial" charset="0"/>
                <a:ea typeface="ＭＳ Ｐゴシック" charset="0"/>
              </a:defRPr>
            </a:lvl7pPr>
            <a:lvl8pPr marL="3429000" indent="-228600" eaLnBrk="0" fontAlgn="base" hangingPunct="0">
              <a:spcBef>
                <a:spcPct val="0"/>
              </a:spcBef>
              <a:spcAft>
                <a:spcPct val="0"/>
              </a:spcAft>
              <a:defRPr sz="3200">
                <a:solidFill>
                  <a:schemeClr val="tx1"/>
                </a:solidFill>
                <a:latin typeface="Arial" charset="0"/>
                <a:ea typeface="ＭＳ Ｐゴシック" charset="0"/>
              </a:defRPr>
            </a:lvl8pPr>
            <a:lvl9pPr marL="3886200" indent="-228600" eaLnBrk="0" fontAlgn="base" hangingPunct="0">
              <a:spcBef>
                <a:spcPct val="0"/>
              </a:spcBef>
              <a:spcAft>
                <a:spcPct val="0"/>
              </a:spcAft>
              <a:defRPr sz="3200">
                <a:solidFill>
                  <a:schemeClr val="tx1"/>
                </a:solidFill>
                <a:latin typeface="Arial" charset="0"/>
                <a:ea typeface="ＭＳ Ｐゴシック" charset="0"/>
              </a:defRPr>
            </a:lvl9pPr>
          </a:lstStyle>
          <a:p>
            <a:pPr eaLnBrk="1" hangingPunct="1"/>
            <a:fld id="{4B6C3661-6897-6C49-8E51-00B4FFA2B251}" type="slidenum">
              <a:rPr lang="en-US" sz="1200"/>
              <a:pPr eaLnBrk="1" hangingPunct="1"/>
              <a:t>16</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TextEdit="1"/>
          </p:cNvSpPr>
          <p:nvPr>
            <p:ph type="sldImg"/>
          </p:nvPr>
        </p:nvSpPr>
        <p:spPr>
          <a:ln/>
        </p:spPr>
      </p:sp>
      <p:sp>
        <p:nvSpPr>
          <p:cNvPr id="327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CA"/>
          </a:p>
        </p:txBody>
      </p:sp>
      <p:sp>
        <p:nvSpPr>
          <p:cNvPr id="3277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charset="0"/>
                <a:ea typeface="ＭＳ Ｐゴシック" charset="0"/>
                <a:cs typeface="ＭＳ Ｐゴシック" charset="0"/>
              </a:defRPr>
            </a:lvl1pPr>
            <a:lvl2pPr marL="742950" indent="-285750" eaLnBrk="0" hangingPunct="0">
              <a:defRPr sz="3200">
                <a:solidFill>
                  <a:schemeClr val="tx1"/>
                </a:solidFill>
                <a:latin typeface="Arial" charset="0"/>
                <a:ea typeface="ＭＳ Ｐゴシック" charset="0"/>
              </a:defRPr>
            </a:lvl2pPr>
            <a:lvl3pPr marL="1143000" indent="-228600" eaLnBrk="0" hangingPunct="0">
              <a:defRPr sz="3200">
                <a:solidFill>
                  <a:schemeClr val="tx1"/>
                </a:solidFill>
                <a:latin typeface="Arial" charset="0"/>
                <a:ea typeface="ＭＳ Ｐゴシック" charset="0"/>
              </a:defRPr>
            </a:lvl3pPr>
            <a:lvl4pPr marL="1600200" indent="-228600" eaLnBrk="0" hangingPunct="0">
              <a:defRPr sz="3200">
                <a:solidFill>
                  <a:schemeClr val="tx1"/>
                </a:solidFill>
                <a:latin typeface="Arial" charset="0"/>
                <a:ea typeface="ＭＳ Ｐゴシック" charset="0"/>
              </a:defRPr>
            </a:lvl4pPr>
            <a:lvl5pPr marL="2057400" indent="-228600" eaLnBrk="0" hangingPunct="0">
              <a:defRPr sz="3200">
                <a:solidFill>
                  <a:schemeClr val="tx1"/>
                </a:solidFill>
                <a:latin typeface="Arial" charset="0"/>
                <a:ea typeface="ＭＳ Ｐゴシック" charset="0"/>
              </a:defRPr>
            </a:lvl5pPr>
            <a:lvl6pPr marL="2514600" indent="-228600" eaLnBrk="0" fontAlgn="base" hangingPunct="0">
              <a:spcBef>
                <a:spcPct val="0"/>
              </a:spcBef>
              <a:spcAft>
                <a:spcPct val="0"/>
              </a:spcAft>
              <a:defRPr sz="3200">
                <a:solidFill>
                  <a:schemeClr val="tx1"/>
                </a:solidFill>
                <a:latin typeface="Arial" charset="0"/>
                <a:ea typeface="ＭＳ Ｐゴシック" charset="0"/>
              </a:defRPr>
            </a:lvl6pPr>
            <a:lvl7pPr marL="2971800" indent="-228600" eaLnBrk="0" fontAlgn="base" hangingPunct="0">
              <a:spcBef>
                <a:spcPct val="0"/>
              </a:spcBef>
              <a:spcAft>
                <a:spcPct val="0"/>
              </a:spcAft>
              <a:defRPr sz="3200">
                <a:solidFill>
                  <a:schemeClr val="tx1"/>
                </a:solidFill>
                <a:latin typeface="Arial" charset="0"/>
                <a:ea typeface="ＭＳ Ｐゴシック" charset="0"/>
              </a:defRPr>
            </a:lvl7pPr>
            <a:lvl8pPr marL="3429000" indent="-228600" eaLnBrk="0" fontAlgn="base" hangingPunct="0">
              <a:spcBef>
                <a:spcPct val="0"/>
              </a:spcBef>
              <a:spcAft>
                <a:spcPct val="0"/>
              </a:spcAft>
              <a:defRPr sz="3200">
                <a:solidFill>
                  <a:schemeClr val="tx1"/>
                </a:solidFill>
                <a:latin typeface="Arial" charset="0"/>
                <a:ea typeface="ＭＳ Ｐゴシック" charset="0"/>
              </a:defRPr>
            </a:lvl8pPr>
            <a:lvl9pPr marL="3886200" indent="-228600" eaLnBrk="0" fontAlgn="base" hangingPunct="0">
              <a:spcBef>
                <a:spcPct val="0"/>
              </a:spcBef>
              <a:spcAft>
                <a:spcPct val="0"/>
              </a:spcAft>
              <a:defRPr sz="3200">
                <a:solidFill>
                  <a:schemeClr val="tx1"/>
                </a:solidFill>
                <a:latin typeface="Arial" charset="0"/>
                <a:ea typeface="ＭＳ Ｐゴシック" charset="0"/>
              </a:defRPr>
            </a:lvl9pPr>
          </a:lstStyle>
          <a:p>
            <a:pPr eaLnBrk="1" hangingPunct="1"/>
            <a:fld id="{A773542D-B8C6-1C47-874F-EA993B75E196}" type="slidenum">
              <a:rPr lang="en-US" sz="1200"/>
              <a:pPr eaLnBrk="1" hangingPunct="1"/>
              <a:t>17</a:t>
            </a:fld>
            <a:endParaRPr 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CA"/>
          </a:p>
        </p:txBody>
      </p:sp>
      <p:sp>
        <p:nvSpPr>
          <p:cNvPr id="348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charset="0"/>
                <a:ea typeface="ＭＳ Ｐゴシック" charset="0"/>
                <a:cs typeface="ＭＳ Ｐゴシック" charset="0"/>
              </a:defRPr>
            </a:lvl1pPr>
            <a:lvl2pPr marL="742950" indent="-285750" eaLnBrk="0" hangingPunct="0">
              <a:defRPr sz="3200">
                <a:solidFill>
                  <a:schemeClr val="tx1"/>
                </a:solidFill>
                <a:latin typeface="Arial" charset="0"/>
                <a:ea typeface="ＭＳ Ｐゴシック" charset="0"/>
              </a:defRPr>
            </a:lvl2pPr>
            <a:lvl3pPr marL="1143000" indent="-228600" eaLnBrk="0" hangingPunct="0">
              <a:defRPr sz="3200">
                <a:solidFill>
                  <a:schemeClr val="tx1"/>
                </a:solidFill>
                <a:latin typeface="Arial" charset="0"/>
                <a:ea typeface="ＭＳ Ｐゴシック" charset="0"/>
              </a:defRPr>
            </a:lvl3pPr>
            <a:lvl4pPr marL="1600200" indent="-228600" eaLnBrk="0" hangingPunct="0">
              <a:defRPr sz="3200">
                <a:solidFill>
                  <a:schemeClr val="tx1"/>
                </a:solidFill>
                <a:latin typeface="Arial" charset="0"/>
                <a:ea typeface="ＭＳ Ｐゴシック" charset="0"/>
              </a:defRPr>
            </a:lvl4pPr>
            <a:lvl5pPr marL="2057400" indent="-228600" eaLnBrk="0" hangingPunct="0">
              <a:defRPr sz="3200">
                <a:solidFill>
                  <a:schemeClr val="tx1"/>
                </a:solidFill>
                <a:latin typeface="Arial" charset="0"/>
                <a:ea typeface="ＭＳ Ｐゴシック" charset="0"/>
              </a:defRPr>
            </a:lvl5pPr>
            <a:lvl6pPr marL="2514600" indent="-228600" eaLnBrk="0" fontAlgn="base" hangingPunct="0">
              <a:spcBef>
                <a:spcPct val="0"/>
              </a:spcBef>
              <a:spcAft>
                <a:spcPct val="0"/>
              </a:spcAft>
              <a:defRPr sz="3200">
                <a:solidFill>
                  <a:schemeClr val="tx1"/>
                </a:solidFill>
                <a:latin typeface="Arial" charset="0"/>
                <a:ea typeface="ＭＳ Ｐゴシック" charset="0"/>
              </a:defRPr>
            </a:lvl6pPr>
            <a:lvl7pPr marL="2971800" indent="-228600" eaLnBrk="0" fontAlgn="base" hangingPunct="0">
              <a:spcBef>
                <a:spcPct val="0"/>
              </a:spcBef>
              <a:spcAft>
                <a:spcPct val="0"/>
              </a:spcAft>
              <a:defRPr sz="3200">
                <a:solidFill>
                  <a:schemeClr val="tx1"/>
                </a:solidFill>
                <a:latin typeface="Arial" charset="0"/>
                <a:ea typeface="ＭＳ Ｐゴシック" charset="0"/>
              </a:defRPr>
            </a:lvl7pPr>
            <a:lvl8pPr marL="3429000" indent="-228600" eaLnBrk="0" fontAlgn="base" hangingPunct="0">
              <a:spcBef>
                <a:spcPct val="0"/>
              </a:spcBef>
              <a:spcAft>
                <a:spcPct val="0"/>
              </a:spcAft>
              <a:defRPr sz="3200">
                <a:solidFill>
                  <a:schemeClr val="tx1"/>
                </a:solidFill>
                <a:latin typeface="Arial" charset="0"/>
                <a:ea typeface="ＭＳ Ｐゴシック" charset="0"/>
              </a:defRPr>
            </a:lvl8pPr>
            <a:lvl9pPr marL="3886200" indent="-228600" eaLnBrk="0" fontAlgn="base" hangingPunct="0">
              <a:spcBef>
                <a:spcPct val="0"/>
              </a:spcBef>
              <a:spcAft>
                <a:spcPct val="0"/>
              </a:spcAft>
              <a:defRPr sz="3200">
                <a:solidFill>
                  <a:schemeClr val="tx1"/>
                </a:solidFill>
                <a:latin typeface="Arial" charset="0"/>
                <a:ea typeface="ＭＳ Ｐゴシック" charset="0"/>
              </a:defRPr>
            </a:lvl9pPr>
          </a:lstStyle>
          <a:p>
            <a:pPr eaLnBrk="1" hangingPunct="1"/>
            <a:fld id="{DCD59906-A52A-C54F-B5BC-BA51241CB371}" type="slidenum">
              <a:rPr lang="en-US" sz="1200"/>
              <a:pPr eaLnBrk="1" hangingPunct="1"/>
              <a:t>18</a:t>
            </a:fld>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noTextEdit="1"/>
          </p:cNvSpPr>
          <p:nvPr>
            <p:ph type="sldImg"/>
          </p:nvPr>
        </p:nvSpPr>
        <p:spPr>
          <a:ln/>
        </p:spPr>
      </p:sp>
      <p:sp>
        <p:nvSpPr>
          <p:cNvPr id="368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CA"/>
          </a:p>
        </p:txBody>
      </p:sp>
      <p:sp>
        <p:nvSpPr>
          <p:cNvPr id="368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charset="0"/>
                <a:ea typeface="ＭＳ Ｐゴシック" charset="0"/>
                <a:cs typeface="ＭＳ Ｐゴシック" charset="0"/>
              </a:defRPr>
            </a:lvl1pPr>
            <a:lvl2pPr marL="742950" indent="-285750" eaLnBrk="0" hangingPunct="0">
              <a:defRPr sz="3200">
                <a:solidFill>
                  <a:schemeClr val="tx1"/>
                </a:solidFill>
                <a:latin typeface="Arial" charset="0"/>
                <a:ea typeface="ＭＳ Ｐゴシック" charset="0"/>
              </a:defRPr>
            </a:lvl2pPr>
            <a:lvl3pPr marL="1143000" indent="-228600" eaLnBrk="0" hangingPunct="0">
              <a:defRPr sz="3200">
                <a:solidFill>
                  <a:schemeClr val="tx1"/>
                </a:solidFill>
                <a:latin typeface="Arial" charset="0"/>
                <a:ea typeface="ＭＳ Ｐゴシック" charset="0"/>
              </a:defRPr>
            </a:lvl3pPr>
            <a:lvl4pPr marL="1600200" indent="-228600" eaLnBrk="0" hangingPunct="0">
              <a:defRPr sz="3200">
                <a:solidFill>
                  <a:schemeClr val="tx1"/>
                </a:solidFill>
                <a:latin typeface="Arial" charset="0"/>
                <a:ea typeface="ＭＳ Ｐゴシック" charset="0"/>
              </a:defRPr>
            </a:lvl4pPr>
            <a:lvl5pPr marL="2057400" indent="-228600" eaLnBrk="0" hangingPunct="0">
              <a:defRPr sz="3200">
                <a:solidFill>
                  <a:schemeClr val="tx1"/>
                </a:solidFill>
                <a:latin typeface="Arial" charset="0"/>
                <a:ea typeface="ＭＳ Ｐゴシック" charset="0"/>
              </a:defRPr>
            </a:lvl5pPr>
            <a:lvl6pPr marL="2514600" indent="-228600" eaLnBrk="0" fontAlgn="base" hangingPunct="0">
              <a:spcBef>
                <a:spcPct val="0"/>
              </a:spcBef>
              <a:spcAft>
                <a:spcPct val="0"/>
              </a:spcAft>
              <a:defRPr sz="3200">
                <a:solidFill>
                  <a:schemeClr val="tx1"/>
                </a:solidFill>
                <a:latin typeface="Arial" charset="0"/>
                <a:ea typeface="ＭＳ Ｐゴシック" charset="0"/>
              </a:defRPr>
            </a:lvl6pPr>
            <a:lvl7pPr marL="2971800" indent="-228600" eaLnBrk="0" fontAlgn="base" hangingPunct="0">
              <a:spcBef>
                <a:spcPct val="0"/>
              </a:spcBef>
              <a:spcAft>
                <a:spcPct val="0"/>
              </a:spcAft>
              <a:defRPr sz="3200">
                <a:solidFill>
                  <a:schemeClr val="tx1"/>
                </a:solidFill>
                <a:latin typeface="Arial" charset="0"/>
                <a:ea typeface="ＭＳ Ｐゴシック" charset="0"/>
              </a:defRPr>
            </a:lvl7pPr>
            <a:lvl8pPr marL="3429000" indent="-228600" eaLnBrk="0" fontAlgn="base" hangingPunct="0">
              <a:spcBef>
                <a:spcPct val="0"/>
              </a:spcBef>
              <a:spcAft>
                <a:spcPct val="0"/>
              </a:spcAft>
              <a:defRPr sz="3200">
                <a:solidFill>
                  <a:schemeClr val="tx1"/>
                </a:solidFill>
                <a:latin typeface="Arial" charset="0"/>
                <a:ea typeface="ＭＳ Ｐゴシック" charset="0"/>
              </a:defRPr>
            </a:lvl8pPr>
            <a:lvl9pPr marL="3886200" indent="-228600" eaLnBrk="0" fontAlgn="base" hangingPunct="0">
              <a:spcBef>
                <a:spcPct val="0"/>
              </a:spcBef>
              <a:spcAft>
                <a:spcPct val="0"/>
              </a:spcAft>
              <a:defRPr sz="3200">
                <a:solidFill>
                  <a:schemeClr val="tx1"/>
                </a:solidFill>
                <a:latin typeface="Arial" charset="0"/>
                <a:ea typeface="ＭＳ Ｐゴシック" charset="0"/>
              </a:defRPr>
            </a:lvl9pPr>
          </a:lstStyle>
          <a:p>
            <a:pPr eaLnBrk="1" hangingPunct="1"/>
            <a:fld id="{E4690B3D-43E0-4E4D-A76F-7A5F40D3986C}" type="slidenum">
              <a:rPr lang="en-US" sz="1200"/>
              <a:pPr eaLnBrk="1" hangingPunct="1"/>
              <a:t>19</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28600"/>
            <a:ext cx="7772400" cy="2159000"/>
          </a:xfrm>
        </p:spPr>
        <p:txBody>
          <a:bodyPr/>
          <a:lstStyle>
            <a:lvl1pPr>
              <a:defRPr sz="3200" baseline="0">
                <a:solidFill>
                  <a:srgbClr val="000090"/>
                </a:solidFill>
              </a:defRPr>
            </a:lvl1pPr>
          </a:lstStyle>
          <a:p>
            <a:r>
              <a:rPr lang="en-US" dirty="0" smtClean="0"/>
              <a:t>Neural Networks for Machine Learning</a:t>
            </a:r>
            <a:br>
              <a:rPr lang="en-US" dirty="0" smtClean="0"/>
            </a:br>
            <a:r>
              <a:rPr lang="en-US" dirty="0" smtClean="0"/>
              <a:t/>
            </a:r>
            <a:br>
              <a:rPr lang="en-US" dirty="0" smtClean="0"/>
            </a:br>
            <a:r>
              <a:rPr lang="en-US" dirty="0" smtClean="0"/>
              <a:t> Lecture 1a</a:t>
            </a:r>
            <a:br>
              <a:rPr lang="en-US" dirty="0" smtClean="0"/>
            </a:br>
            <a:r>
              <a:rPr lang="en-US" dirty="0" err="1" smtClean="0"/>
              <a:t>Bla</a:t>
            </a:r>
            <a:endParaRPr lang="en-US" dirty="0"/>
          </a:p>
        </p:txBody>
      </p:sp>
      <p:sp>
        <p:nvSpPr>
          <p:cNvPr id="7" name="TextBox 6"/>
          <p:cNvSpPr txBox="1"/>
          <p:nvPr userDrawn="1"/>
        </p:nvSpPr>
        <p:spPr>
          <a:xfrm>
            <a:off x="1308099" y="3162300"/>
            <a:ext cx="3230033" cy="1692771"/>
          </a:xfrm>
          <a:prstGeom prst="rect">
            <a:avLst/>
          </a:prstGeom>
          <a:noFill/>
        </p:spPr>
        <p:txBody>
          <a:bodyPr wrap="square" rtlCol="0">
            <a:spAutoFit/>
          </a:bodyPr>
          <a:lstStyle/>
          <a:p>
            <a:r>
              <a:rPr lang="en-US" sz="2400" dirty="0" smtClean="0"/>
              <a:t>Geoffrey Hinton </a:t>
            </a:r>
          </a:p>
          <a:p>
            <a:r>
              <a:rPr lang="en-US" sz="2000" dirty="0" err="1" smtClean="0"/>
              <a:t>Nitish</a:t>
            </a:r>
            <a:r>
              <a:rPr lang="en-US" sz="2000" baseline="0" dirty="0" smtClean="0"/>
              <a:t> </a:t>
            </a:r>
            <a:r>
              <a:rPr lang="en-US" sz="2000" baseline="0" dirty="0" err="1" smtClean="0"/>
              <a:t>Srivastava</a:t>
            </a:r>
            <a:r>
              <a:rPr lang="en-US" sz="2000" baseline="0" dirty="0" smtClean="0"/>
              <a:t>,</a:t>
            </a:r>
          </a:p>
          <a:p>
            <a:r>
              <a:rPr lang="en-US" sz="2000" baseline="0" dirty="0" smtClean="0"/>
              <a:t>Kevin </a:t>
            </a:r>
            <a:r>
              <a:rPr lang="en-US" sz="2000" baseline="0" dirty="0" err="1" smtClean="0"/>
              <a:t>Swersky</a:t>
            </a:r>
            <a:endParaRPr lang="en-US" sz="2000" baseline="0" dirty="0" smtClean="0"/>
          </a:p>
          <a:p>
            <a:r>
              <a:rPr lang="en-US" sz="2000" baseline="0" dirty="0" err="1" smtClean="0"/>
              <a:t>Tijmen</a:t>
            </a:r>
            <a:r>
              <a:rPr lang="en-US" sz="2000" baseline="0" dirty="0" smtClean="0"/>
              <a:t> </a:t>
            </a:r>
            <a:r>
              <a:rPr lang="en-US" sz="2000" baseline="0" dirty="0" err="1" smtClean="0"/>
              <a:t>Tieleman</a:t>
            </a:r>
            <a:endParaRPr lang="en-US" sz="2000" baseline="0" dirty="0" smtClean="0"/>
          </a:p>
          <a:p>
            <a:r>
              <a:rPr lang="en-US" sz="2000" baseline="0" dirty="0" smtClean="0"/>
              <a:t>Abdel-</a:t>
            </a:r>
            <a:r>
              <a:rPr lang="en-US" sz="2000" baseline="0" dirty="0" err="1" smtClean="0"/>
              <a:t>rahman</a:t>
            </a:r>
            <a:r>
              <a:rPr lang="en-US" sz="2000" baseline="0" dirty="0" smtClean="0"/>
              <a:t> Mohamed </a:t>
            </a:r>
            <a:endParaRPr lang="en-US" sz="2000" dirty="0" smtClean="0"/>
          </a:p>
        </p:txBody>
      </p:sp>
    </p:spTree>
    <p:extLst>
      <p:ext uri="{BB962C8B-B14F-4D97-AF65-F5344CB8AC3E}">
        <p14:creationId xmlns:p14="http://schemas.microsoft.com/office/powerpoint/2010/main" val="3020765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200151"/>
            <a:ext cx="4038600" cy="3394472"/>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449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xfrm>
            <a:off x="457200" y="4683919"/>
            <a:ext cx="2133600" cy="357188"/>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4683919"/>
            <a:ext cx="2895600" cy="357188"/>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4683919"/>
            <a:ext cx="2133600" cy="357188"/>
          </a:xfrm>
          <a:prstGeom prst="rect">
            <a:avLst/>
          </a:prstGeom>
          <a:ln/>
        </p:spPr>
        <p:txBody>
          <a:bodyPr/>
          <a:lstStyle>
            <a:lvl1pPr>
              <a:defRPr/>
            </a:lvl1pPr>
          </a:lstStyle>
          <a:p>
            <a:pPr>
              <a:defRPr/>
            </a:pPr>
            <a:fld id="{50CB4AFC-53DE-EF42-941D-45C099433D76}" type="slidenum">
              <a:rPr lang="en-US"/>
              <a:pPr>
                <a:defRPr/>
              </a:pPr>
              <a:t>‹#›</a:t>
            </a:fld>
            <a:endParaRPr lang="en-US"/>
          </a:p>
        </p:txBody>
      </p:sp>
    </p:spTree>
    <p:extLst>
      <p:ext uri="{BB962C8B-B14F-4D97-AF65-F5344CB8AC3E}">
        <p14:creationId xmlns:p14="http://schemas.microsoft.com/office/powerpoint/2010/main" val="1103956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457200" y="1200151"/>
            <a:ext cx="4038600" cy="33944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quarter" idx="2"/>
          </p:nvPr>
        </p:nvSpPr>
        <p:spPr>
          <a:xfrm>
            <a:off x="4648200" y="1200150"/>
            <a:ext cx="4038600" cy="163949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Content Placeholder 4"/>
          <p:cNvSpPr>
            <a:spLocks noGrp="1"/>
          </p:cNvSpPr>
          <p:nvPr>
            <p:ph sz="quarter" idx="3"/>
          </p:nvPr>
        </p:nvSpPr>
        <p:spPr>
          <a:xfrm>
            <a:off x="4648200" y="2953942"/>
            <a:ext cx="4038600" cy="16406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Rectangle 4"/>
          <p:cNvSpPr>
            <a:spLocks noGrp="1" noChangeArrowheads="1"/>
          </p:cNvSpPr>
          <p:nvPr>
            <p:ph type="dt" sz="half" idx="10"/>
          </p:nvPr>
        </p:nvSpPr>
        <p:spPr>
          <a:xfrm>
            <a:off x="457200" y="4683919"/>
            <a:ext cx="2133600" cy="357188"/>
          </a:xfrm>
          <a:prstGeom prst="rect">
            <a:avLst/>
          </a:prstGeom>
          <a:ln/>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3124200" y="4683919"/>
            <a:ext cx="2895600" cy="357188"/>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xfrm>
            <a:off x="6553200" y="4683919"/>
            <a:ext cx="2133600" cy="357188"/>
          </a:xfrm>
          <a:prstGeom prst="rect">
            <a:avLst/>
          </a:prstGeom>
          <a:ln/>
        </p:spPr>
        <p:txBody>
          <a:bodyPr/>
          <a:lstStyle>
            <a:lvl1pPr>
              <a:defRPr/>
            </a:lvl1pPr>
          </a:lstStyle>
          <a:p>
            <a:pPr>
              <a:defRPr/>
            </a:pPr>
            <a:fld id="{871471B0-2426-B349-9106-22806533E813}" type="slidenum">
              <a:rPr lang="en-US"/>
              <a:pPr>
                <a:defRPr/>
              </a:pPr>
              <a:t>‹#›</a:t>
            </a:fld>
            <a:endParaRPr lang="en-US"/>
          </a:p>
        </p:txBody>
      </p:sp>
    </p:spTree>
    <p:extLst>
      <p:ext uri="{BB962C8B-B14F-4D97-AF65-F5344CB8AC3E}">
        <p14:creationId xmlns:p14="http://schemas.microsoft.com/office/powerpoint/2010/main" val="981398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4"/>
          <p:cNvSpPr>
            <a:spLocks noGrp="1" noChangeArrowheads="1"/>
          </p:cNvSpPr>
          <p:nvPr>
            <p:ph type="dt" sz="half" idx="10"/>
          </p:nvPr>
        </p:nvSpPr>
        <p:spPr>
          <a:xfrm>
            <a:off x="457200" y="4683919"/>
            <a:ext cx="2133600" cy="357188"/>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4683919"/>
            <a:ext cx="2895600" cy="357188"/>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6553200" y="4683919"/>
            <a:ext cx="2133600" cy="357188"/>
          </a:xfrm>
          <a:prstGeom prst="rect">
            <a:avLst/>
          </a:prstGeom>
          <a:ln/>
        </p:spPr>
        <p:txBody>
          <a:bodyPr/>
          <a:lstStyle>
            <a:lvl1pPr>
              <a:defRPr/>
            </a:lvl1pPr>
          </a:lstStyle>
          <a:p>
            <a:pPr>
              <a:defRPr/>
            </a:pPr>
            <a:fld id="{A7333F09-A548-B54C-B6CA-ABBA4F7BD4AB}" type="slidenum">
              <a:rPr lang="en-US"/>
              <a:pPr>
                <a:defRPr/>
              </a:pPr>
              <a:t>‹#›</a:t>
            </a:fld>
            <a:endParaRPr lang="en-US"/>
          </a:p>
        </p:txBody>
      </p:sp>
    </p:spTree>
    <p:extLst>
      <p:ext uri="{BB962C8B-B14F-4D97-AF65-F5344CB8AC3E}">
        <p14:creationId xmlns:p14="http://schemas.microsoft.com/office/powerpoint/2010/main" val="15510216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72435522"/>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6" r:id="rId5"/>
  </p:sldLayoutIdLst>
  <p:txStyles>
    <p:titleStyle>
      <a:lvl1pPr algn="ctr" defTabSz="457200" rtl="0" eaLnBrk="1" latinLnBrk="0" hangingPunct="1">
        <a:spcBef>
          <a:spcPct val="0"/>
        </a:spcBef>
        <a:buNone/>
        <a:defRPr sz="2800" kern="1200">
          <a:solidFill>
            <a:srgbClr val="000090"/>
          </a:solidFill>
          <a:latin typeface="+mj-lt"/>
          <a:ea typeface="+mj-ea"/>
          <a:cs typeface="+mj-cs"/>
        </a:defRPr>
      </a:lvl1pPr>
    </p:titleStyle>
    <p:bodyStyle>
      <a:lvl1pPr marL="342900" indent="-342900" algn="l" defTabSz="457200" rtl="0" eaLnBrk="1" latinLnBrk="0" hangingPunct="1">
        <a:spcBef>
          <a:spcPct val="20000"/>
        </a:spcBef>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rgbClr val="008000"/>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rgbClr val="FF0000"/>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1" Type="http://schemas.openxmlformats.org/officeDocument/2006/relationships/image" Target="../media/image5.wmf"/><Relationship Id="rId12" Type="http://schemas.openxmlformats.org/officeDocument/2006/relationships/oleObject" Target="../embeddings/oleObject5.bin"/><Relationship Id="rId13" Type="http://schemas.openxmlformats.org/officeDocument/2006/relationships/image" Target="../media/image6.wmf"/><Relationship Id="rId1" Type="http://schemas.openxmlformats.org/officeDocument/2006/relationships/vmlDrawing" Target="../drawings/vmlDrawing1.vml"/><Relationship Id="rId2" Type="http://schemas.openxmlformats.org/officeDocument/2006/relationships/slideLayout" Target="../slideLayouts/slideLayout4.xml"/><Relationship Id="rId3" Type="http://schemas.openxmlformats.org/officeDocument/2006/relationships/notesSlide" Target="../notesSlides/notesSlide7.xml"/><Relationship Id="rId4" Type="http://schemas.openxmlformats.org/officeDocument/2006/relationships/oleObject" Target="../embeddings/oleObject1.bin"/><Relationship Id="rId5" Type="http://schemas.openxmlformats.org/officeDocument/2006/relationships/image" Target="../media/image2.emf"/><Relationship Id="rId6" Type="http://schemas.openxmlformats.org/officeDocument/2006/relationships/oleObject" Target="../embeddings/oleObject2.bin"/><Relationship Id="rId7" Type="http://schemas.openxmlformats.org/officeDocument/2006/relationships/image" Target="../media/image3.wmf"/><Relationship Id="rId8" Type="http://schemas.openxmlformats.org/officeDocument/2006/relationships/oleObject" Target="../embeddings/oleObject3.bin"/><Relationship Id="rId9" Type="http://schemas.openxmlformats.org/officeDocument/2006/relationships/image" Target="../media/image4.wmf"/><Relationship Id="rId10"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7.emf"/><Relationship Id="rId1" Type="http://schemas.openxmlformats.org/officeDocument/2006/relationships/vmlDrawing" Target="../drawings/vmlDrawing2.vml"/><Relationship Id="rId2"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1" Type="http://schemas.openxmlformats.org/officeDocument/2006/relationships/oleObject" Target="../embeddings/oleObject11.bin"/><Relationship Id="rId12" Type="http://schemas.openxmlformats.org/officeDocument/2006/relationships/image" Target="../media/image12.emf"/><Relationship Id="rId13" Type="http://schemas.openxmlformats.org/officeDocument/2006/relationships/oleObject" Target="../embeddings/oleObject12.bin"/><Relationship Id="rId14" Type="http://schemas.openxmlformats.org/officeDocument/2006/relationships/image" Target="../media/image13.emf"/><Relationship Id="rId1" Type="http://schemas.openxmlformats.org/officeDocument/2006/relationships/vmlDrawing" Target="../drawings/vmlDrawing3.vml"/><Relationship Id="rId2" Type="http://schemas.openxmlformats.org/officeDocument/2006/relationships/slideLayout" Target="../slideLayouts/slideLayout2.xml"/><Relationship Id="rId3" Type="http://schemas.openxmlformats.org/officeDocument/2006/relationships/oleObject" Target="../embeddings/oleObject7.bin"/><Relationship Id="rId4" Type="http://schemas.openxmlformats.org/officeDocument/2006/relationships/image" Target="../media/image8.emf"/><Relationship Id="rId5" Type="http://schemas.openxmlformats.org/officeDocument/2006/relationships/oleObject" Target="../embeddings/oleObject8.bin"/><Relationship Id="rId6" Type="http://schemas.openxmlformats.org/officeDocument/2006/relationships/image" Target="../media/image9.emf"/><Relationship Id="rId7" Type="http://schemas.openxmlformats.org/officeDocument/2006/relationships/oleObject" Target="../embeddings/oleObject9.bin"/><Relationship Id="rId8" Type="http://schemas.openxmlformats.org/officeDocument/2006/relationships/image" Target="../media/image10.emf"/><Relationship Id="rId9" Type="http://schemas.openxmlformats.org/officeDocument/2006/relationships/oleObject" Target="../embeddings/oleObject10.bin"/><Relationship Id="rId10" Type="http://schemas.openxmlformats.org/officeDocument/2006/relationships/image" Target="../media/image11.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solidFill>
                  <a:schemeClr val="tx1"/>
                </a:solidFill>
              </a:rPr>
              <a:t>Neural Networks for Machine Learning</a:t>
            </a:r>
            <a:r>
              <a:rPr lang="en-US" dirty="0" smtClean="0"/>
              <a:t/>
            </a:r>
            <a:br>
              <a:rPr lang="en-US" dirty="0" smtClean="0"/>
            </a:br>
            <a:r>
              <a:rPr lang="en-US" dirty="0"/>
              <a:t/>
            </a:r>
            <a:br>
              <a:rPr lang="en-US" dirty="0"/>
            </a:br>
            <a:r>
              <a:rPr lang="en-US" dirty="0" smtClean="0"/>
              <a:t>Lecture 13a</a:t>
            </a:r>
            <a:br>
              <a:rPr lang="en-US" dirty="0" smtClean="0"/>
            </a:br>
            <a:r>
              <a:rPr lang="en-US" dirty="0" smtClean="0"/>
              <a:t>The ups and downs of </a:t>
            </a:r>
            <a:r>
              <a:rPr lang="en-US" dirty="0" err="1" smtClean="0"/>
              <a:t>backpropagation</a:t>
            </a:r>
            <a:endParaRPr lang="en-US" dirty="0"/>
          </a:p>
        </p:txBody>
      </p:sp>
    </p:spTree>
    <p:extLst>
      <p:ext uri="{BB962C8B-B14F-4D97-AF65-F5344CB8AC3E}">
        <p14:creationId xmlns:p14="http://schemas.microsoft.com/office/powerpoint/2010/main" val="328789572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79"/>
            <a:ext cx="8229600" cy="857250"/>
          </a:xfrm>
        </p:spPr>
        <p:txBody>
          <a:bodyPr>
            <a:normAutofit/>
          </a:bodyPr>
          <a:lstStyle/>
          <a:p>
            <a:r>
              <a:rPr lang="en-US" sz="2400" dirty="0" smtClean="0"/>
              <a:t>Artificial Intelligence and Probability </a:t>
            </a:r>
            <a:endParaRPr lang="en-US" sz="2400" dirty="0"/>
          </a:p>
        </p:txBody>
      </p:sp>
      <p:sp>
        <p:nvSpPr>
          <p:cNvPr id="3" name="Content Placeholder 2"/>
          <p:cNvSpPr>
            <a:spLocks noGrp="1"/>
          </p:cNvSpPr>
          <p:nvPr>
            <p:ph sz="half" idx="1"/>
          </p:nvPr>
        </p:nvSpPr>
        <p:spPr>
          <a:xfrm>
            <a:off x="457200" y="869951"/>
            <a:ext cx="3911600" cy="3394472"/>
          </a:xfrm>
        </p:spPr>
        <p:txBody>
          <a:bodyPr>
            <a:normAutofit/>
          </a:bodyPr>
          <a:lstStyle/>
          <a:p>
            <a:pPr marL="0" indent="0">
              <a:buNone/>
            </a:pPr>
            <a:r>
              <a:rPr lang="en-US" sz="1800" dirty="0" smtClean="0"/>
              <a:t>“Many ancient Greeks supported Socrates opinion that deep, inexplicable thoughts came from the gods. Today’s equivalent to those gods is the erratic, even probabilistic neuron. It is more likely that increased randomness of neural behavior is the problem of the epileptic and the drunk, not the advantage of the brilliant.”</a:t>
            </a:r>
          </a:p>
          <a:p>
            <a:pPr marL="0" indent="0">
              <a:buNone/>
            </a:pPr>
            <a:r>
              <a:rPr lang="en-US" sz="1800" dirty="0" smtClean="0">
                <a:solidFill>
                  <a:srgbClr val="0000FF"/>
                </a:solidFill>
              </a:rPr>
              <a:t>P.H. Winston, “Artificial Intelligence”, 1977. </a:t>
            </a:r>
            <a:r>
              <a:rPr lang="en-US" sz="1800" dirty="0" smtClean="0"/>
              <a:t>(The first AI textbook)</a:t>
            </a:r>
            <a:endParaRPr lang="en-US" sz="1800" dirty="0"/>
          </a:p>
        </p:txBody>
      </p:sp>
      <p:sp>
        <p:nvSpPr>
          <p:cNvPr id="4" name="Content Placeholder 3"/>
          <p:cNvSpPr>
            <a:spLocks noGrp="1"/>
          </p:cNvSpPr>
          <p:nvPr>
            <p:ph sz="half" idx="2"/>
          </p:nvPr>
        </p:nvSpPr>
        <p:spPr>
          <a:xfrm>
            <a:off x="4648200" y="869951"/>
            <a:ext cx="4495800" cy="3394472"/>
          </a:xfrm>
        </p:spPr>
        <p:txBody>
          <a:bodyPr>
            <a:noAutofit/>
          </a:bodyPr>
          <a:lstStyle/>
          <a:p>
            <a:pPr marL="0" indent="0">
              <a:buNone/>
            </a:pPr>
            <a:r>
              <a:rPr lang="en-US" sz="1800" dirty="0" smtClean="0"/>
              <a:t>“All of this will lead to theories of computation which are much less rigidly  of an all-or-none nature than past and present formal logic ...     There are numerous indications to make us believe that this new system of formal logic will move closer to another discipline which has been little linked in the past with logic. This is thermodynamics primarily in the form it was received from Boltzmann.”</a:t>
            </a:r>
          </a:p>
          <a:p>
            <a:pPr marL="0" indent="0">
              <a:buNone/>
            </a:pPr>
            <a:r>
              <a:rPr lang="en-US" sz="1800" dirty="0" smtClean="0">
                <a:solidFill>
                  <a:srgbClr val="0000FF"/>
                </a:solidFill>
              </a:rPr>
              <a:t>John von Neumann, “The Computer and the Brain”, 1958 </a:t>
            </a:r>
            <a:r>
              <a:rPr lang="en-US" sz="1800" dirty="0" smtClean="0"/>
              <a:t>(unfinished manuscript)</a:t>
            </a:r>
            <a:endParaRPr lang="en-US" sz="1800" dirty="0"/>
          </a:p>
        </p:txBody>
      </p:sp>
    </p:spTree>
    <p:extLst>
      <p:ext uri="{BB962C8B-B14F-4D97-AF65-F5344CB8AC3E}">
        <p14:creationId xmlns:p14="http://schemas.microsoft.com/office/powerpoint/2010/main" val="14859158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 y="2779"/>
            <a:ext cx="9118600" cy="857250"/>
          </a:xfrm>
        </p:spPr>
        <p:txBody>
          <a:bodyPr>
            <a:normAutofit/>
          </a:bodyPr>
          <a:lstStyle/>
          <a:p>
            <a:r>
              <a:rPr lang="en-US" sz="2400" dirty="0" smtClean="0"/>
              <a:t>The marriage of graph theory and probability theory </a:t>
            </a:r>
            <a:endParaRPr lang="en-US" sz="2400" dirty="0"/>
          </a:p>
        </p:txBody>
      </p:sp>
      <p:sp>
        <p:nvSpPr>
          <p:cNvPr id="3" name="Content Placeholder 2"/>
          <p:cNvSpPr>
            <a:spLocks noGrp="1"/>
          </p:cNvSpPr>
          <p:nvPr>
            <p:ph sz="half" idx="1"/>
          </p:nvPr>
        </p:nvSpPr>
        <p:spPr>
          <a:xfrm>
            <a:off x="12700" y="1022351"/>
            <a:ext cx="3746500" cy="3394472"/>
          </a:xfrm>
        </p:spPr>
        <p:txBody>
          <a:bodyPr/>
          <a:lstStyle/>
          <a:p>
            <a:r>
              <a:rPr lang="en-US" dirty="0" smtClean="0"/>
              <a:t>In the 1980’s there was a lot of work in AI that used bags of rules for tasks such as medical diagnosis and exploration for minerals.</a:t>
            </a:r>
          </a:p>
          <a:p>
            <a:pPr lvl="1"/>
            <a:r>
              <a:rPr lang="en-US" dirty="0" smtClean="0"/>
              <a:t>For practical problems, they had to deal with uncertainty.</a:t>
            </a:r>
          </a:p>
          <a:p>
            <a:pPr lvl="1"/>
            <a:r>
              <a:rPr lang="en-US" dirty="0" smtClean="0"/>
              <a:t>They made up ways of doing this that did not involve probabilities! </a:t>
            </a:r>
            <a:endParaRPr lang="en-US" dirty="0">
              <a:solidFill>
                <a:srgbClr val="0000FF"/>
              </a:solidFill>
            </a:endParaRPr>
          </a:p>
        </p:txBody>
      </p:sp>
      <p:sp>
        <p:nvSpPr>
          <p:cNvPr id="4" name="Content Placeholder 3"/>
          <p:cNvSpPr>
            <a:spLocks noGrp="1"/>
          </p:cNvSpPr>
          <p:nvPr>
            <p:ph sz="half" idx="2"/>
          </p:nvPr>
        </p:nvSpPr>
        <p:spPr>
          <a:xfrm>
            <a:off x="4140200" y="1022351"/>
            <a:ext cx="4876800" cy="3394472"/>
          </a:xfrm>
        </p:spPr>
        <p:txBody>
          <a:bodyPr/>
          <a:lstStyle/>
          <a:p>
            <a:r>
              <a:rPr lang="en-US" dirty="0" smtClean="0">
                <a:solidFill>
                  <a:srgbClr val="0000FF"/>
                </a:solidFill>
              </a:rPr>
              <a:t>Graphical models:  </a:t>
            </a:r>
            <a:r>
              <a:rPr lang="en-US" dirty="0" smtClean="0"/>
              <a:t>Pearl, Heckerman, </a:t>
            </a:r>
            <a:r>
              <a:rPr lang="en-US" dirty="0" err="1" smtClean="0"/>
              <a:t>Lauritzen</a:t>
            </a:r>
            <a:r>
              <a:rPr lang="en-US" dirty="0" smtClean="0"/>
              <a:t>, and many others showed that probabilities worked better.</a:t>
            </a:r>
          </a:p>
          <a:p>
            <a:pPr lvl="1"/>
            <a:r>
              <a:rPr lang="en-US" dirty="0" smtClean="0"/>
              <a:t>Graphs were good for representing what depended on what. </a:t>
            </a:r>
          </a:p>
          <a:p>
            <a:pPr lvl="1"/>
            <a:r>
              <a:rPr lang="en-US" dirty="0" smtClean="0"/>
              <a:t>Probabilities then had to be computed for nodes of the graph, given the states of other nodes.</a:t>
            </a:r>
          </a:p>
          <a:p>
            <a:r>
              <a:rPr lang="en-US" dirty="0" smtClean="0">
                <a:solidFill>
                  <a:srgbClr val="0000FF"/>
                </a:solidFill>
              </a:rPr>
              <a:t>Belief Nets: </a:t>
            </a:r>
            <a:r>
              <a:rPr lang="en-US" dirty="0" smtClean="0"/>
              <a:t>For sparsely connected, directed acyclic graphs, clever inference algorithms were discovered.</a:t>
            </a:r>
          </a:p>
          <a:p>
            <a:pPr lvl="1"/>
            <a:endParaRPr lang="en-US" dirty="0" smtClean="0"/>
          </a:p>
        </p:txBody>
      </p:sp>
    </p:spTree>
    <p:extLst>
      <p:ext uri="{BB962C8B-B14F-4D97-AF65-F5344CB8AC3E}">
        <p14:creationId xmlns:p14="http://schemas.microsoft.com/office/powerpoint/2010/main" val="10853462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457200" y="60722"/>
            <a:ext cx="8229600" cy="857250"/>
          </a:xfrm>
        </p:spPr>
        <p:txBody>
          <a:bodyPr/>
          <a:lstStyle/>
          <a:p>
            <a:pPr eaLnBrk="1" hangingPunct="1"/>
            <a:r>
              <a:rPr lang="en-US">
                <a:latin typeface="Arial" charset="0"/>
              </a:rPr>
              <a:t> Belief Nets</a:t>
            </a:r>
          </a:p>
        </p:txBody>
      </p:sp>
      <p:sp>
        <p:nvSpPr>
          <p:cNvPr id="25602" name="Rectangle 3"/>
          <p:cNvSpPr>
            <a:spLocks noGrp="1" noChangeArrowheads="1"/>
          </p:cNvSpPr>
          <p:nvPr>
            <p:ph type="body" sz="half" idx="1"/>
          </p:nvPr>
        </p:nvSpPr>
        <p:spPr>
          <a:xfrm>
            <a:off x="179389" y="897732"/>
            <a:ext cx="4862511" cy="4218385"/>
          </a:xfrm>
        </p:spPr>
        <p:txBody>
          <a:bodyPr>
            <a:normAutofit/>
          </a:bodyPr>
          <a:lstStyle/>
          <a:p>
            <a:pPr eaLnBrk="1" hangingPunct="1"/>
            <a:r>
              <a:rPr lang="en-US" dirty="0">
                <a:latin typeface="Arial" charset="0"/>
              </a:rPr>
              <a:t>A belief net is a directed acyclic graph composed of stochastic variables.</a:t>
            </a:r>
          </a:p>
          <a:p>
            <a:pPr eaLnBrk="1" hangingPunct="1"/>
            <a:r>
              <a:rPr lang="en-US" dirty="0">
                <a:latin typeface="Arial" charset="0"/>
              </a:rPr>
              <a:t>We get to observe some of the variables and we would like to solve two problems:</a:t>
            </a:r>
          </a:p>
          <a:p>
            <a:pPr eaLnBrk="1" hangingPunct="1"/>
            <a:r>
              <a:rPr lang="en-US" dirty="0">
                <a:solidFill>
                  <a:srgbClr val="3333CC"/>
                </a:solidFill>
                <a:latin typeface="Arial" charset="0"/>
              </a:rPr>
              <a:t>The inference problem:</a:t>
            </a:r>
            <a:r>
              <a:rPr lang="en-US" dirty="0">
                <a:latin typeface="Arial" charset="0"/>
              </a:rPr>
              <a:t> Infer the states of the unobserved variables.</a:t>
            </a:r>
          </a:p>
          <a:p>
            <a:pPr eaLnBrk="1" hangingPunct="1"/>
            <a:r>
              <a:rPr lang="en-US" dirty="0">
                <a:solidFill>
                  <a:srgbClr val="3333CC"/>
                </a:solidFill>
                <a:latin typeface="Arial" charset="0"/>
              </a:rPr>
              <a:t>The learning problem:</a:t>
            </a:r>
            <a:r>
              <a:rPr lang="en-US" dirty="0">
                <a:latin typeface="Arial" charset="0"/>
              </a:rPr>
              <a:t> Adjust the interactions between variables to make the network more likely to generate the </a:t>
            </a:r>
            <a:r>
              <a:rPr lang="en-US" dirty="0" smtClean="0">
                <a:latin typeface="Arial" charset="0"/>
              </a:rPr>
              <a:t>training data.</a:t>
            </a:r>
            <a:endParaRPr lang="en-US" dirty="0">
              <a:latin typeface="Arial" charset="0"/>
            </a:endParaRPr>
          </a:p>
        </p:txBody>
      </p:sp>
      <p:sp>
        <p:nvSpPr>
          <p:cNvPr id="26" name="Oval 4"/>
          <p:cNvSpPr>
            <a:spLocks noChangeAspect="1" noChangeArrowheads="1"/>
          </p:cNvSpPr>
          <p:nvPr/>
        </p:nvSpPr>
        <p:spPr bwMode="auto">
          <a:xfrm>
            <a:off x="6198805" y="1484908"/>
            <a:ext cx="360363" cy="270272"/>
          </a:xfrm>
          <a:prstGeom prst="ellipse">
            <a:avLst/>
          </a:prstGeom>
          <a:solidFill>
            <a:schemeClr val="hlink"/>
          </a:solidFill>
          <a:ln w="9525">
            <a:solidFill>
              <a:schemeClr val="tx1"/>
            </a:solidFill>
            <a:round/>
            <a:headEnd/>
            <a:tailEnd/>
          </a:ln>
        </p:spPr>
        <p:txBody>
          <a:bodyPr wrap="none" anchor="ctr"/>
          <a:lstStyle/>
          <a:p>
            <a:endParaRPr lang="en-CA"/>
          </a:p>
        </p:txBody>
      </p:sp>
      <p:sp>
        <p:nvSpPr>
          <p:cNvPr id="27" name="Oval 5"/>
          <p:cNvSpPr>
            <a:spLocks noChangeAspect="1" noChangeArrowheads="1"/>
          </p:cNvSpPr>
          <p:nvPr/>
        </p:nvSpPr>
        <p:spPr bwMode="auto">
          <a:xfrm>
            <a:off x="5367319" y="2559160"/>
            <a:ext cx="360363" cy="270272"/>
          </a:xfrm>
          <a:prstGeom prst="ellipse">
            <a:avLst/>
          </a:prstGeom>
          <a:solidFill>
            <a:schemeClr val="hlink"/>
          </a:solidFill>
          <a:ln w="9525">
            <a:solidFill>
              <a:schemeClr val="tx1"/>
            </a:solidFill>
            <a:round/>
            <a:headEnd/>
            <a:tailEnd/>
          </a:ln>
        </p:spPr>
        <p:txBody>
          <a:bodyPr wrap="none" anchor="ctr"/>
          <a:lstStyle/>
          <a:p>
            <a:endParaRPr lang="en-CA"/>
          </a:p>
        </p:txBody>
      </p:sp>
      <p:sp>
        <p:nvSpPr>
          <p:cNvPr id="28" name="Oval 6"/>
          <p:cNvSpPr>
            <a:spLocks noChangeAspect="1" noChangeArrowheads="1"/>
          </p:cNvSpPr>
          <p:nvPr/>
        </p:nvSpPr>
        <p:spPr bwMode="auto">
          <a:xfrm>
            <a:off x="6071397" y="3592604"/>
            <a:ext cx="360363" cy="270272"/>
          </a:xfrm>
          <a:prstGeom prst="ellipse">
            <a:avLst/>
          </a:prstGeom>
          <a:solidFill>
            <a:schemeClr val="accent2"/>
          </a:solidFill>
          <a:ln w="9525">
            <a:solidFill>
              <a:schemeClr val="tx1"/>
            </a:solidFill>
            <a:round/>
            <a:headEnd/>
            <a:tailEnd/>
          </a:ln>
        </p:spPr>
        <p:txBody>
          <a:bodyPr wrap="none" anchor="ctr"/>
          <a:lstStyle/>
          <a:p>
            <a:endParaRPr lang="en-CA"/>
          </a:p>
        </p:txBody>
      </p:sp>
      <p:sp>
        <p:nvSpPr>
          <p:cNvPr id="29" name="Oval 7"/>
          <p:cNvSpPr>
            <a:spLocks noChangeAspect="1" noChangeArrowheads="1"/>
          </p:cNvSpPr>
          <p:nvPr/>
        </p:nvSpPr>
        <p:spPr bwMode="auto">
          <a:xfrm>
            <a:off x="7692618" y="3632184"/>
            <a:ext cx="360363" cy="270272"/>
          </a:xfrm>
          <a:prstGeom prst="ellipse">
            <a:avLst/>
          </a:prstGeom>
          <a:solidFill>
            <a:schemeClr val="accent2"/>
          </a:solidFill>
          <a:ln w="9525">
            <a:solidFill>
              <a:schemeClr val="tx1"/>
            </a:solidFill>
            <a:round/>
            <a:headEnd/>
            <a:tailEnd/>
          </a:ln>
        </p:spPr>
        <p:txBody>
          <a:bodyPr wrap="none" anchor="ctr"/>
          <a:lstStyle/>
          <a:p>
            <a:endParaRPr lang="en-CA"/>
          </a:p>
        </p:txBody>
      </p:sp>
      <p:sp>
        <p:nvSpPr>
          <p:cNvPr id="30" name="Oval 8"/>
          <p:cNvSpPr>
            <a:spLocks noChangeAspect="1" noChangeArrowheads="1"/>
          </p:cNvSpPr>
          <p:nvPr/>
        </p:nvSpPr>
        <p:spPr bwMode="auto">
          <a:xfrm>
            <a:off x="6885785" y="2599136"/>
            <a:ext cx="360362" cy="270272"/>
          </a:xfrm>
          <a:prstGeom prst="ellipse">
            <a:avLst/>
          </a:prstGeom>
          <a:solidFill>
            <a:schemeClr val="hlink"/>
          </a:solidFill>
          <a:ln w="9525">
            <a:solidFill>
              <a:schemeClr val="tx1"/>
            </a:solidFill>
            <a:round/>
            <a:headEnd/>
            <a:tailEnd/>
          </a:ln>
        </p:spPr>
        <p:txBody>
          <a:bodyPr wrap="none" anchor="ctr"/>
          <a:lstStyle/>
          <a:p>
            <a:endParaRPr lang="en-CA"/>
          </a:p>
        </p:txBody>
      </p:sp>
      <p:cxnSp>
        <p:nvCxnSpPr>
          <p:cNvPr id="31" name="AutoShape 9"/>
          <p:cNvCxnSpPr>
            <a:cxnSpLocks noChangeShapeType="1"/>
            <a:stCxn id="26" idx="5"/>
            <a:endCxn id="30" idx="1"/>
          </p:cNvCxnSpPr>
          <p:nvPr/>
        </p:nvCxnSpPr>
        <p:spPr bwMode="auto">
          <a:xfrm>
            <a:off x="6506394" y="1715600"/>
            <a:ext cx="432165" cy="92311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a:stCxn id="30" idx="7"/>
            <a:endCxn id="30" idx="7"/>
          </p:cNvCxnSpPr>
          <p:nvPr/>
        </p:nvCxnSpPr>
        <p:spPr bwMode="auto">
          <a:xfrm>
            <a:off x="7193373" y="2638716"/>
            <a:ext cx="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 name="AutoShape 11"/>
          <p:cNvCxnSpPr>
            <a:cxnSpLocks noChangeShapeType="1"/>
            <a:stCxn id="47" idx="3"/>
            <a:endCxn id="30" idx="7"/>
          </p:cNvCxnSpPr>
          <p:nvPr/>
        </p:nvCxnSpPr>
        <p:spPr bwMode="auto">
          <a:xfrm flipH="1">
            <a:off x="7193373" y="1676020"/>
            <a:ext cx="488520" cy="96269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 name="AutoShape 13"/>
          <p:cNvCxnSpPr>
            <a:cxnSpLocks noChangeShapeType="1"/>
            <a:stCxn id="30" idx="4"/>
            <a:endCxn id="28" idx="7"/>
          </p:cNvCxnSpPr>
          <p:nvPr/>
        </p:nvCxnSpPr>
        <p:spPr bwMode="auto">
          <a:xfrm flipH="1">
            <a:off x="6378986" y="2869408"/>
            <a:ext cx="686980" cy="76277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 name="AutoShape 14"/>
          <p:cNvCxnSpPr>
            <a:cxnSpLocks noChangeShapeType="1"/>
            <a:stCxn id="30" idx="5"/>
            <a:endCxn id="29" idx="1"/>
          </p:cNvCxnSpPr>
          <p:nvPr/>
        </p:nvCxnSpPr>
        <p:spPr bwMode="auto">
          <a:xfrm>
            <a:off x="7193373" y="2829828"/>
            <a:ext cx="552019" cy="84193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7" name="Oval 15"/>
          <p:cNvSpPr>
            <a:spLocks noChangeAspect="1" noChangeArrowheads="1"/>
          </p:cNvSpPr>
          <p:nvPr/>
        </p:nvSpPr>
        <p:spPr bwMode="auto">
          <a:xfrm>
            <a:off x="8305800" y="2599136"/>
            <a:ext cx="360362" cy="270272"/>
          </a:xfrm>
          <a:prstGeom prst="ellipse">
            <a:avLst/>
          </a:prstGeom>
          <a:solidFill>
            <a:schemeClr val="hlink"/>
          </a:solidFill>
          <a:ln w="9525">
            <a:solidFill>
              <a:schemeClr val="tx1"/>
            </a:solidFill>
            <a:round/>
            <a:headEnd/>
            <a:tailEnd/>
          </a:ln>
        </p:spPr>
        <p:txBody>
          <a:bodyPr wrap="none" anchor="ctr"/>
          <a:lstStyle/>
          <a:p>
            <a:endParaRPr lang="en-CA"/>
          </a:p>
        </p:txBody>
      </p:sp>
      <p:cxnSp>
        <p:nvCxnSpPr>
          <p:cNvPr id="38" name="AutoShape 16"/>
          <p:cNvCxnSpPr>
            <a:cxnSpLocks noChangeShapeType="1"/>
            <a:stCxn id="37" idx="3"/>
            <a:endCxn id="29" idx="7"/>
          </p:cNvCxnSpPr>
          <p:nvPr/>
        </p:nvCxnSpPr>
        <p:spPr bwMode="auto">
          <a:xfrm flipH="1">
            <a:off x="8000207" y="2829828"/>
            <a:ext cx="358367" cy="84193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9" name="AutoShape 17"/>
          <p:cNvCxnSpPr>
            <a:cxnSpLocks noChangeShapeType="1"/>
            <a:stCxn id="26" idx="3"/>
            <a:endCxn id="27" idx="0"/>
          </p:cNvCxnSpPr>
          <p:nvPr/>
        </p:nvCxnSpPr>
        <p:spPr bwMode="auto">
          <a:xfrm flipH="1">
            <a:off x="5547501" y="1715600"/>
            <a:ext cx="704078" cy="84356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0" name="AutoShape 18"/>
          <p:cNvCxnSpPr>
            <a:cxnSpLocks noChangeShapeType="1"/>
            <a:stCxn id="47" idx="5"/>
          </p:cNvCxnSpPr>
          <p:nvPr/>
        </p:nvCxnSpPr>
        <p:spPr bwMode="auto">
          <a:xfrm>
            <a:off x="7937093" y="1676309"/>
            <a:ext cx="1588" cy="119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 name="AutoShape 19"/>
          <p:cNvCxnSpPr>
            <a:cxnSpLocks noChangeShapeType="1"/>
            <a:stCxn id="47" idx="5"/>
            <a:endCxn id="37" idx="1"/>
          </p:cNvCxnSpPr>
          <p:nvPr/>
        </p:nvCxnSpPr>
        <p:spPr bwMode="auto">
          <a:xfrm>
            <a:off x="7936708" y="1676020"/>
            <a:ext cx="421866" cy="96269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 name="AutoShape 20"/>
          <p:cNvCxnSpPr>
            <a:cxnSpLocks noChangeShapeType="1"/>
            <a:stCxn id="37" idx="2"/>
            <a:endCxn id="28" idx="6"/>
          </p:cNvCxnSpPr>
          <p:nvPr/>
        </p:nvCxnSpPr>
        <p:spPr bwMode="auto">
          <a:xfrm flipH="1">
            <a:off x="6431760" y="2734272"/>
            <a:ext cx="1874040" cy="99346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 name="AutoShape 21"/>
          <p:cNvCxnSpPr>
            <a:cxnSpLocks noChangeShapeType="1"/>
            <a:stCxn id="26" idx="4"/>
            <a:endCxn id="28" idx="0"/>
          </p:cNvCxnSpPr>
          <p:nvPr/>
        </p:nvCxnSpPr>
        <p:spPr bwMode="auto">
          <a:xfrm flipH="1">
            <a:off x="6251579" y="1755180"/>
            <a:ext cx="127408" cy="183742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 name="AutoShape 22"/>
          <p:cNvCxnSpPr>
            <a:cxnSpLocks noChangeShapeType="1"/>
            <a:stCxn id="27" idx="4"/>
            <a:endCxn id="28" idx="1"/>
          </p:cNvCxnSpPr>
          <p:nvPr/>
        </p:nvCxnSpPr>
        <p:spPr bwMode="auto">
          <a:xfrm>
            <a:off x="5547501" y="2829432"/>
            <a:ext cx="576670" cy="80275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5" name="Text Box 23"/>
          <p:cNvSpPr txBox="1">
            <a:spLocks noChangeArrowheads="1"/>
          </p:cNvSpPr>
          <p:nvPr/>
        </p:nvSpPr>
        <p:spPr bwMode="auto">
          <a:xfrm>
            <a:off x="5659419" y="999796"/>
            <a:ext cx="30035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Arial" charset="0"/>
                <a:ea typeface="ＭＳ Ｐゴシック" charset="0"/>
                <a:cs typeface="ＭＳ Ｐゴシック" charset="0"/>
              </a:defRPr>
            </a:lvl1pPr>
            <a:lvl2pPr marL="742950" indent="-285750" eaLnBrk="0" hangingPunct="0">
              <a:defRPr sz="3200">
                <a:solidFill>
                  <a:schemeClr val="tx1"/>
                </a:solidFill>
                <a:latin typeface="Arial" charset="0"/>
                <a:ea typeface="ＭＳ Ｐゴシック" charset="0"/>
              </a:defRPr>
            </a:lvl2pPr>
            <a:lvl3pPr marL="1143000" indent="-228600" eaLnBrk="0" hangingPunct="0">
              <a:defRPr sz="3200">
                <a:solidFill>
                  <a:schemeClr val="tx1"/>
                </a:solidFill>
                <a:latin typeface="Arial" charset="0"/>
                <a:ea typeface="ＭＳ Ｐゴシック" charset="0"/>
              </a:defRPr>
            </a:lvl3pPr>
            <a:lvl4pPr marL="1600200" indent="-228600" eaLnBrk="0" hangingPunct="0">
              <a:defRPr sz="3200">
                <a:solidFill>
                  <a:schemeClr val="tx1"/>
                </a:solidFill>
                <a:latin typeface="Arial" charset="0"/>
                <a:ea typeface="ＭＳ Ｐゴシック" charset="0"/>
              </a:defRPr>
            </a:lvl4pPr>
            <a:lvl5pPr marL="2057400" indent="-228600" eaLnBrk="0" hangingPunct="0">
              <a:defRPr sz="3200">
                <a:solidFill>
                  <a:schemeClr val="tx1"/>
                </a:solidFill>
                <a:latin typeface="Arial" charset="0"/>
                <a:ea typeface="ＭＳ Ｐゴシック" charset="0"/>
              </a:defRPr>
            </a:lvl5pPr>
            <a:lvl6pPr marL="2514600" indent="-228600" eaLnBrk="0" fontAlgn="base" hangingPunct="0">
              <a:spcBef>
                <a:spcPct val="0"/>
              </a:spcBef>
              <a:spcAft>
                <a:spcPct val="0"/>
              </a:spcAft>
              <a:defRPr sz="3200">
                <a:solidFill>
                  <a:schemeClr val="tx1"/>
                </a:solidFill>
                <a:latin typeface="Arial" charset="0"/>
                <a:ea typeface="ＭＳ Ｐゴシック" charset="0"/>
              </a:defRPr>
            </a:lvl6pPr>
            <a:lvl7pPr marL="2971800" indent="-228600" eaLnBrk="0" fontAlgn="base" hangingPunct="0">
              <a:spcBef>
                <a:spcPct val="0"/>
              </a:spcBef>
              <a:spcAft>
                <a:spcPct val="0"/>
              </a:spcAft>
              <a:defRPr sz="3200">
                <a:solidFill>
                  <a:schemeClr val="tx1"/>
                </a:solidFill>
                <a:latin typeface="Arial" charset="0"/>
                <a:ea typeface="ＭＳ Ｐゴシック" charset="0"/>
              </a:defRPr>
            </a:lvl7pPr>
            <a:lvl8pPr marL="3429000" indent="-228600" eaLnBrk="0" fontAlgn="base" hangingPunct="0">
              <a:spcBef>
                <a:spcPct val="0"/>
              </a:spcBef>
              <a:spcAft>
                <a:spcPct val="0"/>
              </a:spcAft>
              <a:defRPr sz="3200">
                <a:solidFill>
                  <a:schemeClr val="tx1"/>
                </a:solidFill>
                <a:latin typeface="Arial" charset="0"/>
                <a:ea typeface="ＭＳ Ｐゴシック" charset="0"/>
              </a:defRPr>
            </a:lvl8pPr>
            <a:lvl9pPr marL="3886200" indent="-228600" eaLnBrk="0" fontAlgn="base" hangingPunct="0">
              <a:spcBef>
                <a:spcPct val="0"/>
              </a:spcBef>
              <a:spcAft>
                <a:spcPct val="0"/>
              </a:spcAft>
              <a:defRPr sz="3200">
                <a:solidFill>
                  <a:schemeClr val="tx1"/>
                </a:solidFill>
                <a:latin typeface="Arial" charset="0"/>
                <a:ea typeface="ＭＳ Ｐゴシック" charset="0"/>
              </a:defRPr>
            </a:lvl9pPr>
          </a:lstStyle>
          <a:p>
            <a:pPr eaLnBrk="1" hangingPunct="1"/>
            <a:r>
              <a:rPr lang="en-US" sz="1800" dirty="0" smtClean="0">
                <a:solidFill>
                  <a:srgbClr val="0000FF"/>
                </a:solidFill>
              </a:rPr>
              <a:t>stochastic hidden causes</a:t>
            </a:r>
            <a:endParaRPr lang="en-US" sz="1800" dirty="0">
              <a:solidFill>
                <a:srgbClr val="0000FF"/>
              </a:solidFill>
            </a:endParaRPr>
          </a:p>
        </p:txBody>
      </p:sp>
      <p:sp>
        <p:nvSpPr>
          <p:cNvPr id="46" name="Text Box 24"/>
          <p:cNvSpPr txBox="1">
            <a:spLocks noChangeArrowheads="1"/>
          </p:cNvSpPr>
          <p:nvPr/>
        </p:nvSpPr>
        <p:spPr bwMode="auto">
          <a:xfrm>
            <a:off x="6289679" y="4030726"/>
            <a:ext cx="16303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Arial" charset="0"/>
                <a:ea typeface="ＭＳ Ｐゴシック" charset="0"/>
                <a:cs typeface="ＭＳ Ｐゴシック" charset="0"/>
              </a:defRPr>
            </a:lvl1pPr>
            <a:lvl2pPr marL="742950" indent="-285750" eaLnBrk="0" hangingPunct="0">
              <a:defRPr sz="3200">
                <a:solidFill>
                  <a:schemeClr val="tx1"/>
                </a:solidFill>
                <a:latin typeface="Arial" charset="0"/>
                <a:ea typeface="ＭＳ Ｐゴシック" charset="0"/>
              </a:defRPr>
            </a:lvl2pPr>
            <a:lvl3pPr marL="1143000" indent="-228600" eaLnBrk="0" hangingPunct="0">
              <a:defRPr sz="3200">
                <a:solidFill>
                  <a:schemeClr val="tx1"/>
                </a:solidFill>
                <a:latin typeface="Arial" charset="0"/>
                <a:ea typeface="ＭＳ Ｐゴシック" charset="0"/>
              </a:defRPr>
            </a:lvl3pPr>
            <a:lvl4pPr marL="1600200" indent="-228600" eaLnBrk="0" hangingPunct="0">
              <a:defRPr sz="3200">
                <a:solidFill>
                  <a:schemeClr val="tx1"/>
                </a:solidFill>
                <a:latin typeface="Arial" charset="0"/>
                <a:ea typeface="ＭＳ Ｐゴシック" charset="0"/>
              </a:defRPr>
            </a:lvl4pPr>
            <a:lvl5pPr marL="2057400" indent="-228600" eaLnBrk="0" hangingPunct="0">
              <a:defRPr sz="3200">
                <a:solidFill>
                  <a:schemeClr val="tx1"/>
                </a:solidFill>
                <a:latin typeface="Arial" charset="0"/>
                <a:ea typeface="ＭＳ Ｐゴシック" charset="0"/>
              </a:defRPr>
            </a:lvl5pPr>
            <a:lvl6pPr marL="2514600" indent="-228600" eaLnBrk="0" fontAlgn="base" hangingPunct="0">
              <a:spcBef>
                <a:spcPct val="0"/>
              </a:spcBef>
              <a:spcAft>
                <a:spcPct val="0"/>
              </a:spcAft>
              <a:defRPr sz="3200">
                <a:solidFill>
                  <a:schemeClr val="tx1"/>
                </a:solidFill>
                <a:latin typeface="Arial" charset="0"/>
                <a:ea typeface="ＭＳ Ｐゴシック" charset="0"/>
              </a:defRPr>
            </a:lvl6pPr>
            <a:lvl7pPr marL="2971800" indent="-228600" eaLnBrk="0" fontAlgn="base" hangingPunct="0">
              <a:spcBef>
                <a:spcPct val="0"/>
              </a:spcBef>
              <a:spcAft>
                <a:spcPct val="0"/>
              </a:spcAft>
              <a:defRPr sz="3200">
                <a:solidFill>
                  <a:schemeClr val="tx1"/>
                </a:solidFill>
                <a:latin typeface="Arial" charset="0"/>
                <a:ea typeface="ＭＳ Ｐゴシック" charset="0"/>
              </a:defRPr>
            </a:lvl7pPr>
            <a:lvl8pPr marL="3429000" indent="-228600" eaLnBrk="0" fontAlgn="base" hangingPunct="0">
              <a:spcBef>
                <a:spcPct val="0"/>
              </a:spcBef>
              <a:spcAft>
                <a:spcPct val="0"/>
              </a:spcAft>
              <a:defRPr sz="3200">
                <a:solidFill>
                  <a:schemeClr val="tx1"/>
                </a:solidFill>
                <a:latin typeface="Arial" charset="0"/>
                <a:ea typeface="ＭＳ Ｐゴシック" charset="0"/>
              </a:defRPr>
            </a:lvl8pPr>
            <a:lvl9pPr marL="3886200" indent="-228600" eaLnBrk="0" fontAlgn="base" hangingPunct="0">
              <a:spcBef>
                <a:spcPct val="0"/>
              </a:spcBef>
              <a:spcAft>
                <a:spcPct val="0"/>
              </a:spcAft>
              <a:defRPr sz="3200">
                <a:solidFill>
                  <a:schemeClr val="tx1"/>
                </a:solidFill>
                <a:latin typeface="Arial" charset="0"/>
                <a:ea typeface="ＭＳ Ｐゴシック" charset="0"/>
              </a:defRPr>
            </a:lvl9pPr>
          </a:lstStyle>
          <a:p>
            <a:pPr eaLnBrk="1" hangingPunct="1"/>
            <a:r>
              <a:rPr lang="en-US" sz="1800" dirty="0" smtClean="0">
                <a:solidFill>
                  <a:srgbClr val="AA4341"/>
                </a:solidFill>
              </a:rPr>
              <a:t>visible effects</a:t>
            </a:r>
            <a:endParaRPr lang="en-US" sz="1800" dirty="0">
              <a:solidFill>
                <a:srgbClr val="AA4341"/>
              </a:solidFill>
            </a:endParaRPr>
          </a:p>
        </p:txBody>
      </p:sp>
      <p:sp>
        <p:nvSpPr>
          <p:cNvPr id="47" name="Oval 25"/>
          <p:cNvSpPr>
            <a:spLocks noChangeAspect="1" noChangeArrowheads="1"/>
          </p:cNvSpPr>
          <p:nvPr/>
        </p:nvSpPr>
        <p:spPr bwMode="auto">
          <a:xfrm>
            <a:off x="7629119" y="1445328"/>
            <a:ext cx="360363" cy="270272"/>
          </a:xfrm>
          <a:prstGeom prst="ellipse">
            <a:avLst/>
          </a:prstGeom>
          <a:solidFill>
            <a:schemeClr val="hlink"/>
          </a:solidFill>
          <a:ln w="9525">
            <a:solidFill>
              <a:schemeClr val="tx1"/>
            </a:solidFill>
            <a:round/>
            <a:headEnd/>
            <a:tailEnd/>
          </a:ln>
        </p:spPr>
        <p:txBody>
          <a:bodyPr wrap="none" anchor="ctr"/>
          <a:lstStyle/>
          <a:p>
            <a:endParaRPr lang="en-CA"/>
          </a:p>
        </p:txBody>
      </p:sp>
    </p:spTree>
    <p:extLst>
      <p:ext uri="{BB962C8B-B14F-4D97-AF65-F5344CB8AC3E}">
        <p14:creationId xmlns:p14="http://schemas.microsoft.com/office/powerpoint/2010/main" val="13835673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Models   versus    </a:t>
            </a:r>
            <a:r>
              <a:rPr lang="en-US" dirty="0"/>
              <a:t>Neural </a:t>
            </a:r>
            <a:r>
              <a:rPr lang="en-US" dirty="0" smtClean="0"/>
              <a:t>Networks</a:t>
            </a:r>
            <a:endParaRPr lang="en-US" dirty="0"/>
          </a:p>
        </p:txBody>
      </p:sp>
      <p:sp>
        <p:nvSpPr>
          <p:cNvPr id="3" name="Content Placeholder 2"/>
          <p:cNvSpPr>
            <a:spLocks noGrp="1"/>
          </p:cNvSpPr>
          <p:nvPr>
            <p:ph sz="half" idx="1"/>
          </p:nvPr>
        </p:nvSpPr>
        <p:spPr>
          <a:xfrm>
            <a:off x="292100" y="1200151"/>
            <a:ext cx="3568700" cy="3394472"/>
          </a:xfrm>
        </p:spPr>
        <p:txBody>
          <a:bodyPr/>
          <a:lstStyle/>
          <a:p>
            <a:r>
              <a:rPr lang="en-US" dirty="0" smtClean="0"/>
              <a:t>Early graphical models used experts to define the graph structure and the conditional probabilities.</a:t>
            </a:r>
          </a:p>
          <a:p>
            <a:pPr lvl="1"/>
            <a:r>
              <a:rPr lang="en-US" dirty="0" smtClean="0"/>
              <a:t>The graphs were sparsely connected.</a:t>
            </a:r>
          </a:p>
          <a:p>
            <a:pPr lvl="1"/>
            <a:r>
              <a:rPr lang="en-US" dirty="0" smtClean="0"/>
              <a:t>Researchers initially focused on doing correct inference, not on learning.</a:t>
            </a:r>
            <a:endParaRPr lang="en-US" dirty="0"/>
          </a:p>
        </p:txBody>
      </p:sp>
      <p:sp>
        <p:nvSpPr>
          <p:cNvPr id="4" name="Content Placeholder 3"/>
          <p:cNvSpPr>
            <a:spLocks noGrp="1"/>
          </p:cNvSpPr>
          <p:nvPr>
            <p:ph sz="half" idx="2"/>
          </p:nvPr>
        </p:nvSpPr>
        <p:spPr>
          <a:xfrm>
            <a:off x="4025900" y="1200151"/>
            <a:ext cx="4660900" cy="3394472"/>
          </a:xfrm>
        </p:spPr>
        <p:txBody>
          <a:bodyPr/>
          <a:lstStyle/>
          <a:p>
            <a:r>
              <a:rPr lang="en-US" dirty="0" smtClean="0"/>
              <a:t>For neural nets, learning was central. </a:t>
            </a:r>
            <a:r>
              <a:rPr lang="en-US" dirty="0"/>
              <a:t>H</a:t>
            </a:r>
            <a:r>
              <a:rPr lang="en-US" dirty="0" smtClean="0"/>
              <a:t>and-wiring the knowledge was not cool (OK, maybe a little bit).</a:t>
            </a:r>
          </a:p>
          <a:p>
            <a:pPr lvl="1"/>
            <a:r>
              <a:rPr lang="en-US" dirty="0" smtClean="0"/>
              <a:t>Knowledge came from learning the training data.</a:t>
            </a:r>
          </a:p>
          <a:p>
            <a:r>
              <a:rPr lang="en-US" dirty="0" smtClean="0"/>
              <a:t>Neural networks did not aim for interpretability or sparse connectivity to make inference easy. </a:t>
            </a:r>
          </a:p>
          <a:p>
            <a:pPr lvl="1"/>
            <a:r>
              <a:rPr lang="en-US" dirty="0" smtClean="0"/>
              <a:t>Nevertheless, there are neural network versions of belief nets. </a:t>
            </a:r>
          </a:p>
          <a:p>
            <a:pPr lvl="1"/>
            <a:endParaRPr lang="en-US" dirty="0"/>
          </a:p>
        </p:txBody>
      </p:sp>
    </p:spTree>
    <p:extLst>
      <p:ext uri="{BB962C8B-B14F-4D97-AF65-F5344CB8AC3E}">
        <p14:creationId xmlns:p14="http://schemas.microsoft.com/office/powerpoint/2010/main" val="36054718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normAutofit/>
          </a:bodyPr>
          <a:lstStyle/>
          <a:p>
            <a:pPr eaLnBrk="1" hangingPunct="1"/>
            <a:r>
              <a:rPr lang="en-US" sz="2400" dirty="0">
                <a:latin typeface="Arial" charset="0"/>
              </a:rPr>
              <a:t>Two types of generative neural </a:t>
            </a:r>
            <a:r>
              <a:rPr lang="en-US" sz="2400" dirty="0" smtClean="0">
                <a:latin typeface="Arial" charset="0"/>
              </a:rPr>
              <a:t>network composed of stochastic binary neurons</a:t>
            </a:r>
            <a:endParaRPr lang="en-US" sz="2400" dirty="0">
              <a:latin typeface="Arial" charset="0"/>
            </a:endParaRPr>
          </a:p>
        </p:txBody>
      </p:sp>
      <p:sp>
        <p:nvSpPr>
          <p:cNvPr id="41986" name="Rectangle 3"/>
          <p:cNvSpPr>
            <a:spLocks noGrp="1" noChangeArrowheads="1"/>
          </p:cNvSpPr>
          <p:nvPr>
            <p:ph sz="half" idx="1"/>
          </p:nvPr>
        </p:nvSpPr>
        <p:spPr>
          <a:xfrm>
            <a:off x="190500" y="1212851"/>
            <a:ext cx="3644900" cy="3394472"/>
          </a:xfrm>
        </p:spPr>
        <p:txBody>
          <a:bodyPr/>
          <a:lstStyle/>
          <a:p>
            <a:pPr eaLnBrk="1" hangingPunct="1"/>
            <a:r>
              <a:rPr lang="en-US" dirty="0" smtClean="0">
                <a:solidFill>
                  <a:srgbClr val="0000FF"/>
                </a:solidFill>
                <a:latin typeface="Arial" charset="0"/>
              </a:rPr>
              <a:t>Energy-based: </a:t>
            </a:r>
            <a:r>
              <a:rPr lang="en-US" dirty="0" smtClean="0">
                <a:latin typeface="Arial" charset="0"/>
              </a:rPr>
              <a:t>We </a:t>
            </a:r>
            <a:r>
              <a:rPr lang="en-US" dirty="0">
                <a:latin typeface="Arial" charset="0"/>
              </a:rPr>
              <a:t>connect binary stochastic neurons using </a:t>
            </a:r>
            <a:r>
              <a:rPr lang="en-US" dirty="0">
                <a:solidFill>
                  <a:srgbClr val="FF0000"/>
                </a:solidFill>
                <a:latin typeface="Arial" charset="0"/>
              </a:rPr>
              <a:t>symmetric</a:t>
            </a:r>
            <a:r>
              <a:rPr lang="en-US" dirty="0">
                <a:latin typeface="Arial" charset="0"/>
              </a:rPr>
              <a:t> connections </a:t>
            </a:r>
            <a:r>
              <a:rPr lang="en-US" dirty="0" smtClean="0">
                <a:latin typeface="Arial" charset="0"/>
              </a:rPr>
              <a:t>to </a:t>
            </a:r>
            <a:r>
              <a:rPr lang="en-US" dirty="0">
                <a:latin typeface="Arial" charset="0"/>
              </a:rPr>
              <a:t>get a Boltzmann </a:t>
            </a:r>
            <a:r>
              <a:rPr lang="en-US" dirty="0" smtClean="0">
                <a:latin typeface="Arial" charset="0"/>
              </a:rPr>
              <a:t>Machine.</a:t>
            </a:r>
          </a:p>
          <a:p>
            <a:pPr lvl="1"/>
            <a:r>
              <a:rPr lang="en-US" dirty="0" smtClean="0">
                <a:latin typeface="Arial" charset="0"/>
              </a:rPr>
              <a:t>If </a:t>
            </a:r>
            <a:r>
              <a:rPr lang="en-US" dirty="0">
                <a:latin typeface="Arial" charset="0"/>
              </a:rPr>
              <a:t>we restrict the connectivity in a special way, it is easy to learn a Boltzmann machine</a:t>
            </a:r>
            <a:r>
              <a:rPr lang="en-US" dirty="0" smtClean="0">
                <a:latin typeface="Arial" charset="0"/>
              </a:rPr>
              <a:t>.</a:t>
            </a:r>
          </a:p>
          <a:p>
            <a:pPr lvl="1"/>
            <a:r>
              <a:rPr lang="en-US" dirty="0" smtClean="0">
                <a:latin typeface="Arial" charset="0"/>
              </a:rPr>
              <a:t>But then we only have one hidden layer.</a:t>
            </a:r>
            <a:endParaRPr lang="en-US" dirty="0">
              <a:latin typeface="Arial" charset="0"/>
            </a:endParaRPr>
          </a:p>
        </p:txBody>
      </p:sp>
      <p:sp>
        <p:nvSpPr>
          <p:cNvPr id="2" name="Content Placeholder 1"/>
          <p:cNvSpPr>
            <a:spLocks noGrp="1"/>
          </p:cNvSpPr>
          <p:nvPr>
            <p:ph sz="half" idx="2"/>
          </p:nvPr>
        </p:nvSpPr>
        <p:spPr>
          <a:xfrm>
            <a:off x="3975100" y="1200151"/>
            <a:ext cx="5029200" cy="1272845"/>
          </a:xfrm>
        </p:spPr>
        <p:txBody>
          <a:bodyPr/>
          <a:lstStyle/>
          <a:p>
            <a:r>
              <a:rPr lang="en-US" dirty="0" smtClean="0">
                <a:solidFill>
                  <a:srgbClr val="0000FF"/>
                </a:solidFill>
                <a:latin typeface="Arial" charset="0"/>
              </a:rPr>
              <a:t>Causal: </a:t>
            </a:r>
            <a:r>
              <a:rPr lang="en-US" dirty="0">
                <a:latin typeface="Arial" charset="0"/>
              </a:rPr>
              <a:t>W</a:t>
            </a:r>
            <a:r>
              <a:rPr lang="en-US" dirty="0" smtClean="0">
                <a:latin typeface="Arial" charset="0"/>
              </a:rPr>
              <a:t>e </a:t>
            </a:r>
            <a:r>
              <a:rPr lang="en-US" dirty="0">
                <a:latin typeface="Arial" charset="0"/>
              </a:rPr>
              <a:t>connect binary stochastic neurons in a </a:t>
            </a:r>
            <a:r>
              <a:rPr lang="en-US" dirty="0">
                <a:solidFill>
                  <a:srgbClr val="FF0000"/>
                </a:solidFill>
                <a:latin typeface="Arial" charset="0"/>
              </a:rPr>
              <a:t>directed acyclic graph </a:t>
            </a:r>
            <a:r>
              <a:rPr lang="en-US" dirty="0" smtClean="0">
                <a:latin typeface="Arial" charset="0"/>
              </a:rPr>
              <a:t>to </a:t>
            </a:r>
            <a:r>
              <a:rPr lang="en-US" dirty="0">
                <a:latin typeface="Arial" charset="0"/>
              </a:rPr>
              <a:t>get a Sigmoid Belief Net </a:t>
            </a:r>
            <a:r>
              <a:rPr lang="en-US" dirty="0" smtClean="0">
                <a:latin typeface="Arial" charset="0"/>
              </a:rPr>
              <a:t>(Neal </a:t>
            </a:r>
            <a:r>
              <a:rPr lang="en-US" dirty="0">
                <a:latin typeface="Arial" charset="0"/>
              </a:rPr>
              <a:t>1992</a:t>
            </a:r>
            <a:r>
              <a:rPr lang="en-US" dirty="0" smtClean="0">
                <a:latin typeface="Arial" charset="0"/>
              </a:rPr>
              <a:t>).</a:t>
            </a:r>
          </a:p>
        </p:txBody>
      </p:sp>
      <p:sp>
        <p:nvSpPr>
          <p:cNvPr id="5" name="Oval 4"/>
          <p:cNvSpPr>
            <a:spLocks noChangeAspect="1" noChangeArrowheads="1"/>
          </p:cNvSpPr>
          <p:nvPr/>
        </p:nvSpPr>
        <p:spPr bwMode="auto">
          <a:xfrm>
            <a:off x="5347905" y="2691494"/>
            <a:ext cx="360363" cy="270272"/>
          </a:xfrm>
          <a:prstGeom prst="ellipse">
            <a:avLst/>
          </a:prstGeom>
          <a:solidFill>
            <a:schemeClr val="hlink"/>
          </a:solidFill>
          <a:ln w="9525">
            <a:solidFill>
              <a:schemeClr val="tx1"/>
            </a:solidFill>
            <a:round/>
            <a:headEnd/>
            <a:tailEnd/>
          </a:ln>
        </p:spPr>
        <p:txBody>
          <a:bodyPr wrap="none" anchor="ctr"/>
          <a:lstStyle/>
          <a:p>
            <a:endParaRPr lang="en-CA"/>
          </a:p>
        </p:txBody>
      </p:sp>
      <p:sp>
        <p:nvSpPr>
          <p:cNvPr id="6" name="Oval 5"/>
          <p:cNvSpPr>
            <a:spLocks noChangeAspect="1" noChangeArrowheads="1"/>
          </p:cNvSpPr>
          <p:nvPr/>
        </p:nvSpPr>
        <p:spPr bwMode="auto">
          <a:xfrm>
            <a:off x="4885110" y="3319661"/>
            <a:ext cx="360363" cy="270272"/>
          </a:xfrm>
          <a:prstGeom prst="ellipse">
            <a:avLst/>
          </a:prstGeom>
          <a:solidFill>
            <a:schemeClr val="hlink"/>
          </a:solidFill>
          <a:ln w="9525">
            <a:solidFill>
              <a:schemeClr val="tx1"/>
            </a:solidFill>
            <a:round/>
            <a:headEnd/>
            <a:tailEnd/>
          </a:ln>
        </p:spPr>
        <p:txBody>
          <a:bodyPr wrap="none" anchor="ctr"/>
          <a:lstStyle/>
          <a:p>
            <a:endParaRPr lang="en-CA"/>
          </a:p>
        </p:txBody>
      </p:sp>
      <p:sp>
        <p:nvSpPr>
          <p:cNvPr id="7" name="Oval 6"/>
          <p:cNvSpPr>
            <a:spLocks noChangeAspect="1" noChangeArrowheads="1"/>
          </p:cNvSpPr>
          <p:nvPr/>
        </p:nvSpPr>
        <p:spPr bwMode="auto">
          <a:xfrm>
            <a:off x="5220498" y="4075204"/>
            <a:ext cx="360363" cy="270272"/>
          </a:xfrm>
          <a:prstGeom prst="ellipse">
            <a:avLst/>
          </a:prstGeom>
          <a:solidFill>
            <a:schemeClr val="accent2"/>
          </a:solidFill>
          <a:ln w="9525">
            <a:solidFill>
              <a:schemeClr val="tx1"/>
            </a:solidFill>
            <a:round/>
            <a:headEnd/>
            <a:tailEnd/>
          </a:ln>
        </p:spPr>
        <p:txBody>
          <a:bodyPr wrap="none" anchor="ctr"/>
          <a:lstStyle/>
          <a:p>
            <a:endParaRPr lang="en-CA"/>
          </a:p>
        </p:txBody>
      </p:sp>
      <p:sp>
        <p:nvSpPr>
          <p:cNvPr id="8" name="Oval 7"/>
          <p:cNvSpPr>
            <a:spLocks noChangeAspect="1" noChangeArrowheads="1"/>
          </p:cNvSpPr>
          <p:nvPr/>
        </p:nvSpPr>
        <p:spPr bwMode="auto">
          <a:xfrm>
            <a:off x="6841718" y="4070663"/>
            <a:ext cx="360363" cy="270272"/>
          </a:xfrm>
          <a:prstGeom prst="ellipse">
            <a:avLst/>
          </a:prstGeom>
          <a:solidFill>
            <a:schemeClr val="accent2"/>
          </a:solidFill>
          <a:ln w="9525">
            <a:solidFill>
              <a:schemeClr val="tx1"/>
            </a:solidFill>
            <a:round/>
            <a:headEnd/>
            <a:tailEnd/>
          </a:ln>
        </p:spPr>
        <p:txBody>
          <a:bodyPr wrap="none" anchor="ctr"/>
          <a:lstStyle/>
          <a:p>
            <a:endParaRPr lang="en-CA"/>
          </a:p>
        </p:txBody>
      </p:sp>
      <p:sp>
        <p:nvSpPr>
          <p:cNvPr id="9" name="Oval 8"/>
          <p:cNvSpPr>
            <a:spLocks noChangeAspect="1" noChangeArrowheads="1"/>
          </p:cNvSpPr>
          <p:nvPr/>
        </p:nvSpPr>
        <p:spPr bwMode="auto">
          <a:xfrm>
            <a:off x="6045202" y="3297636"/>
            <a:ext cx="360362" cy="270272"/>
          </a:xfrm>
          <a:prstGeom prst="ellipse">
            <a:avLst/>
          </a:prstGeom>
          <a:solidFill>
            <a:schemeClr val="hlink"/>
          </a:solidFill>
          <a:ln w="9525">
            <a:solidFill>
              <a:schemeClr val="tx1"/>
            </a:solidFill>
            <a:round/>
            <a:headEnd/>
            <a:tailEnd/>
          </a:ln>
        </p:spPr>
        <p:txBody>
          <a:bodyPr wrap="none" anchor="ctr"/>
          <a:lstStyle/>
          <a:p>
            <a:endParaRPr lang="en-CA"/>
          </a:p>
        </p:txBody>
      </p:sp>
      <p:cxnSp>
        <p:nvCxnSpPr>
          <p:cNvPr id="10" name="AutoShape 9"/>
          <p:cNvCxnSpPr>
            <a:cxnSpLocks noChangeShapeType="1"/>
            <a:stCxn id="5" idx="5"/>
            <a:endCxn id="9" idx="1"/>
          </p:cNvCxnSpPr>
          <p:nvPr/>
        </p:nvCxnSpPr>
        <p:spPr bwMode="auto">
          <a:xfrm>
            <a:off x="5655494" y="2922186"/>
            <a:ext cx="442482" cy="41503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 name="AutoShape 10"/>
          <p:cNvCxnSpPr>
            <a:cxnSpLocks noChangeShapeType="1"/>
            <a:stCxn id="9" idx="7"/>
            <a:endCxn id="9" idx="7"/>
          </p:cNvCxnSpPr>
          <p:nvPr/>
        </p:nvCxnSpPr>
        <p:spPr bwMode="auto">
          <a:xfrm>
            <a:off x="6352790" y="3337216"/>
            <a:ext cx="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 name="AutoShape 11"/>
          <p:cNvCxnSpPr>
            <a:cxnSpLocks noChangeShapeType="1"/>
            <a:stCxn id="25" idx="3"/>
            <a:endCxn id="9" idx="7"/>
          </p:cNvCxnSpPr>
          <p:nvPr/>
        </p:nvCxnSpPr>
        <p:spPr bwMode="auto">
          <a:xfrm flipH="1">
            <a:off x="6352790" y="2895220"/>
            <a:ext cx="478203" cy="44199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 name="AutoShape 13"/>
          <p:cNvCxnSpPr>
            <a:cxnSpLocks noChangeShapeType="1"/>
            <a:stCxn id="9" idx="4"/>
            <a:endCxn id="7" idx="7"/>
          </p:cNvCxnSpPr>
          <p:nvPr/>
        </p:nvCxnSpPr>
        <p:spPr bwMode="auto">
          <a:xfrm flipH="1">
            <a:off x="5528087" y="3567908"/>
            <a:ext cx="697296" cy="54687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 name="AutoShape 14"/>
          <p:cNvCxnSpPr>
            <a:cxnSpLocks noChangeShapeType="1"/>
            <a:stCxn id="9" idx="5"/>
            <a:endCxn id="8" idx="1"/>
          </p:cNvCxnSpPr>
          <p:nvPr/>
        </p:nvCxnSpPr>
        <p:spPr bwMode="auto">
          <a:xfrm>
            <a:off x="6352790" y="3528328"/>
            <a:ext cx="541702" cy="58191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 name="Oval 15"/>
          <p:cNvSpPr>
            <a:spLocks noChangeAspect="1" noChangeArrowheads="1"/>
          </p:cNvSpPr>
          <p:nvPr/>
        </p:nvSpPr>
        <p:spPr bwMode="auto">
          <a:xfrm>
            <a:off x="7138582" y="3344268"/>
            <a:ext cx="360362" cy="270272"/>
          </a:xfrm>
          <a:prstGeom prst="ellipse">
            <a:avLst/>
          </a:prstGeom>
          <a:solidFill>
            <a:schemeClr val="hlink"/>
          </a:solidFill>
          <a:ln w="9525">
            <a:solidFill>
              <a:schemeClr val="tx1"/>
            </a:solidFill>
            <a:round/>
            <a:headEnd/>
            <a:tailEnd/>
          </a:ln>
        </p:spPr>
        <p:txBody>
          <a:bodyPr wrap="none" anchor="ctr"/>
          <a:lstStyle/>
          <a:p>
            <a:endParaRPr lang="en-CA"/>
          </a:p>
        </p:txBody>
      </p:sp>
      <p:cxnSp>
        <p:nvCxnSpPr>
          <p:cNvPr id="16" name="AutoShape 16"/>
          <p:cNvCxnSpPr>
            <a:cxnSpLocks noChangeShapeType="1"/>
            <a:stCxn id="15" idx="3"/>
            <a:endCxn id="8" idx="7"/>
          </p:cNvCxnSpPr>
          <p:nvPr/>
        </p:nvCxnSpPr>
        <p:spPr bwMode="auto">
          <a:xfrm flipH="1">
            <a:off x="7149307" y="3574960"/>
            <a:ext cx="42049" cy="53528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 name="AutoShape 17"/>
          <p:cNvCxnSpPr>
            <a:cxnSpLocks noChangeShapeType="1"/>
            <a:stCxn id="5" idx="3"/>
            <a:endCxn id="6" idx="0"/>
          </p:cNvCxnSpPr>
          <p:nvPr/>
        </p:nvCxnSpPr>
        <p:spPr bwMode="auto">
          <a:xfrm flipH="1">
            <a:off x="5065292" y="2922186"/>
            <a:ext cx="335387" cy="3974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 name="AutoShape 18"/>
          <p:cNvCxnSpPr>
            <a:cxnSpLocks noChangeShapeType="1"/>
            <a:stCxn id="25" idx="5"/>
          </p:cNvCxnSpPr>
          <p:nvPr/>
        </p:nvCxnSpPr>
        <p:spPr bwMode="auto">
          <a:xfrm>
            <a:off x="7086193" y="2895509"/>
            <a:ext cx="1588" cy="119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 name="AutoShape 19"/>
          <p:cNvCxnSpPr>
            <a:cxnSpLocks noChangeShapeType="1"/>
            <a:stCxn id="25" idx="5"/>
            <a:endCxn id="15" idx="1"/>
          </p:cNvCxnSpPr>
          <p:nvPr/>
        </p:nvCxnSpPr>
        <p:spPr bwMode="auto">
          <a:xfrm>
            <a:off x="7085808" y="2895220"/>
            <a:ext cx="105548" cy="48862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 name="AutoShape 20"/>
          <p:cNvCxnSpPr>
            <a:cxnSpLocks noChangeShapeType="1"/>
            <a:stCxn id="15" idx="2"/>
            <a:endCxn id="7" idx="6"/>
          </p:cNvCxnSpPr>
          <p:nvPr/>
        </p:nvCxnSpPr>
        <p:spPr bwMode="auto">
          <a:xfrm flipH="1">
            <a:off x="5580861" y="3479404"/>
            <a:ext cx="1557721" cy="73093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 name="AutoShape 21"/>
          <p:cNvCxnSpPr>
            <a:cxnSpLocks noChangeShapeType="1"/>
            <a:stCxn id="5" idx="4"/>
            <a:endCxn id="7" idx="0"/>
          </p:cNvCxnSpPr>
          <p:nvPr/>
        </p:nvCxnSpPr>
        <p:spPr bwMode="auto">
          <a:xfrm flipH="1">
            <a:off x="5400680" y="2961766"/>
            <a:ext cx="127407" cy="111343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 name="AutoShape 22"/>
          <p:cNvCxnSpPr>
            <a:cxnSpLocks noChangeShapeType="1"/>
            <a:stCxn id="6" idx="4"/>
            <a:endCxn id="7" idx="1"/>
          </p:cNvCxnSpPr>
          <p:nvPr/>
        </p:nvCxnSpPr>
        <p:spPr bwMode="auto">
          <a:xfrm>
            <a:off x="5065292" y="3589933"/>
            <a:ext cx="207980" cy="52485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 name="Text Box 23"/>
          <p:cNvSpPr txBox="1">
            <a:spLocks noChangeArrowheads="1"/>
          </p:cNvSpPr>
          <p:nvPr/>
        </p:nvSpPr>
        <p:spPr bwMode="auto">
          <a:xfrm>
            <a:off x="7678719" y="2602974"/>
            <a:ext cx="148116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Arial" charset="0"/>
                <a:ea typeface="ＭＳ Ｐゴシック" charset="0"/>
                <a:cs typeface="ＭＳ Ｐゴシック" charset="0"/>
              </a:defRPr>
            </a:lvl1pPr>
            <a:lvl2pPr marL="742950" indent="-285750" eaLnBrk="0" hangingPunct="0">
              <a:defRPr sz="3200">
                <a:solidFill>
                  <a:schemeClr val="tx1"/>
                </a:solidFill>
                <a:latin typeface="Arial" charset="0"/>
                <a:ea typeface="ＭＳ Ｐゴシック" charset="0"/>
              </a:defRPr>
            </a:lvl2pPr>
            <a:lvl3pPr marL="1143000" indent="-228600" eaLnBrk="0" hangingPunct="0">
              <a:defRPr sz="3200">
                <a:solidFill>
                  <a:schemeClr val="tx1"/>
                </a:solidFill>
                <a:latin typeface="Arial" charset="0"/>
                <a:ea typeface="ＭＳ Ｐゴシック" charset="0"/>
              </a:defRPr>
            </a:lvl3pPr>
            <a:lvl4pPr marL="1600200" indent="-228600" eaLnBrk="0" hangingPunct="0">
              <a:defRPr sz="3200">
                <a:solidFill>
                  <a:schemeClr val="tx1"/>
                </a:solidFill>
                <a:latin typeface="Arial" charset="0"/>
                <a:ea typeface="ＭＳ Ｐゴシック" charset="0"/>
              </a:defRPr>
            </a:lvl4pPr>
            <a:lvl5pPr marL="2057400" indent="-228600" eaLnBrk="0" hangingPunct="0">
              <a:defRPr sz="3200">
                <a:solidFill>
                  <a:schemeClr val="tx1"/>
                </a:solidFill>
                <a:latin typeface="Arial" charset="0"/>
                <a:ea typeface="ＭＳ Ｐゴシック" charset="0"/>
              </a:defRPr>
            </a:lvl5pPr>
            <a:lvl6pPr marL="2514600" indent="-228600" eaLnBrk="0" fontAlgn="base" hangingPunct="0">
              <a:spcBef>
                <a:spcPct val="0"/>
              </a:spcBef>
              <a:spcAft>
                <a:spcPct val="0"/>
              </a:spcAft>
              <a:defRPr sz="3200">
                <a:solidFill>
                  <a:schemeClr val="tx1"/>
                </a:solidFill>
                <a:latin typeface="Arial" charset="0"/>
                <a:ea typeface="ＭＳ Ｐゴシック" charset="0"/>
              </a:defRPr>
            </a:lvl6pPr>
            <a:lvl7pPr marL="2971800" indent="-228600" eaLnBrk="0" fontAlgn="base" hangingPunct="0">
              <a:spcBef>
                <a:spcPct val="0"/>
              </a:spcBef>
              <a:spcAft>
                <a:spcPct val="0"/>
              </a:spcAft>
              <a:defRPr sz="3200">
                <a:solidFill>
                  <a:schemeClr val="tx1"/>
                </a:solidFill>
                <a:latin typeface="Arial" charset="0"/>
                <a:ea typeface="ＭＳ Ｐゴシック" charset="0"/>
              </a:defRPr>
            </a:lvl7pPr>
            <a:lvl8pPr marL="3429000" indent="-228600" eaLnBrk="0" fontAlgn="base" hangingPunct="0">
              <a:spcBef>
                <a:spcPct val="0"/>
              </a:spcBef>
              <a:spcAft>
                <a:spcPct val="0"/>
              </a:spcAft>
              <a:defRPr sz="3200">
                <a:solidFill>
                  <a:schemeClr val="tx1"/>
                </a:solidFill>
                <a:latin typeface="Arial" charset="0"/>
                <a:ea typeface="ＭＳ Ｐゴシック" charset="0"/>
              </a:defRPr>
            </a:lvl8pPr>
            <a:lvl9pPr marL="3886200" indent="-228600" eaLnBrk="0" fontAlgn="base" hangingPunct="0">
              <a:spcBef>
                <a:spcPct val="0"/>
              </a:spcBef>
              <a:spcAft>
                <a:spcPct val="0"/>
              </a:spcAft>
              <a:defRPr sz="3200">
                <a:solidFill>
                  <a:schemeClr val="tx1"/>
                </a:solidFill>
                <a:latin typeface="Arial" charset="0"/>
                <a:ea typeface="ＭＳ Ｐゴシック" charset="0"/>
              </a:defRPr>
            </a:lvl9pPr>
          </a:lstStyle>
          <a:p>
            <a:pPr eaLnBrk="1" hangingPunct="1"/>
            <a:r>
              <a:rPr lang="en-US" sz="1800" dirty="0" smtClean="0">
                <a:solidFill>
                  <a:srgbClr val="0000FF"/>
                </a:solidFill>
              </a:rPr>
              <a:t>stochastic </a:t>
            </a:r>
          </a:p>
          <a:p>
            <a:pPr eaLnBrk="1" hangingPunct="1"/>
            <a:r>
              <a:rPr lang="en-US" sz="1800" dirty="0" smtClean="0">
                <a:solidFill>
                  <a:srgbClr val="0000FF"/>
                </a:solidFill>
              </a:rPr>
              <a:t>hidden </a:t>
            </a:r>
          </a:p>
          <a:p>
            <a:pPr eaLnBrk="1" hangingPunct="1"/>
            <a:r>
              <a:rPr lang="en-US" sz="1800" dirty="0" smtClean="0">
                <a:solidFill>
                  <a:srgbClr val="0000FF"/>
                </a:solidFill>
              </a:rPr>
              <a:t>causes</a:t>
            </a:r>
            <a:endParaRPr lang="en-US" sz="1800" dirty="0">
              <a:solidFill>
                <a:srgbClr val="0000FF"/>
              </a:solidFill>
            </a:endParaRPr>
          </a:p>
        </p:txBody>
      </p:sp>
      <p:sp>
        <p:nvSpPr>
          <p:cNvPr id="24" name="Text Box 24"/>
          <p:cNvSpPr txBox="1">
            <a:spLocks noChangeArrowheads="1"/>
          </p:cNvSpPr>
          <p:nvPr/>
        </p:nvSpPr>
        <p:spPr bwMode="auto">
          <a:xfrm>
            <a:off x="7519582" y="3823674"/>
            <a:ext cx="16303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Arial" charset="0"/>
                <a:ea typeface="ＭＳ Ｐゴシック" charset="0"/>
                <a:cs typeface="ＭＳ Ｐゴシック" charset="0"/>
              </a:defRPr>
            </a:lvl1pPr>
            <a:lvl2pPr marL="742950" indent="-285750" eaLnBrk="0" hangingPunct="0">
              <a:defRPr sz="3200">
                <a:solidFill>
                  <a:schemeClr val="tx1"/>
                </a:solidFill>
                <a:latin typeface="Arial" charset="0"/>
                <a:ea typeface="ＭＳ Ｐゴシック" charset="0"/>
              </a:defRPr>
            </a:lvl2pPr>
            <a:lvl3pPr marL="1143000" indent="-228600" eaLnBrk="0" hangingPunct="0">
              <a:defRPr sz="3200">
                <a:solidFill>
                  <a:schemeClr val="tx1"/>
                </a:solidFill>
                <a:latin typeface="Arial" charset="0"/>
                <a:ea typeface="ＭＳ Ｐゴシック" charset="0"/>
              </a:defRPr>
            </a:lvl3pPr>
            <a:lvl4pPr marL="1600200" indent="-228600" eaLnBrk="0" hangingPunct="0">
              <a:defRPr sz="3200">
                <a:solidFill>
                  <a:schemeClr val="tx1"/>
                </a:solidFill>
                <a:latin typeface="Arial" charset="0"/>
                <a:ea typeface="ＭＳ Ｐゴシック" charset="0"/>
              </a:defRPr>
            </a:lvl4pPr>
            <a:lvl5pPr marL="2057400" indent="-228600" eaLnBrk="0" hangingPunct="0">
              <a:defRPr sz="3200">
                <a:solidFill>
                  <a:schemeClr val="tx1"/>
                </a:solidFill>
                <a:latin typeface="Arial" charset="0"/>
                <a:ea typeface="ＭＳ Ｐゴシック" charset="0"/>
              </a:defRPr>
            </a:lvl5pPr>
            <a:lvl6pPr marL="2514600" indent="-228600" eaLnBrk="0" fontAlgn="base" hangingPunct="0">
              <a:spcBef>
                <a:spcPct val="0"/>
              </a:spcBef>
              <a:spcAft>
                <a:spcPct val="0"/>
              </a:spcAft>
              <a:defRPr sz="3200">
                <a:solidFill>
                  <a:schemeClr val="tx1"/>
                </a:solidFill>
                <a:latin typeface="Arial" charset="0"/>
                <a:ea typeface="ＭＳ Ｐゴシック" charset="0"/>
              </a:defRPr>
            </a:lvl6pPr>
            <a:lvl7pPr marL="2971800" indent="-228600" eaLnBrk="0" fontAlgn="base" hangingPunct="0">
              <a:spcBef>
                <a:spcPct val="0"/>
              </a:spcBef>
              <a:spcAft>
                <a:spcPct val="0"/>
              </a:spcAft>
              <a:defRPr sz="3200">
                <a:solidFill>
                  <a:schemeClr val="tx1"/>
                </a:solidFill>
                <a:latin typeface="Arial" charset="0"/>
                <a:ea typeface="ＭＳ Ｐゴシック" charset="0"/>
              </a:defRPr>
            </a:lvl7pPr>
            <a:lvl8pPr marL="3429000" indent="-228600" eaLnBrk="0" fontAlgn="base" hangingPunct="0">
              <a:spcBef>
                <a:spcPct val="0"/>
              </a:spcBef>
              <a:spcAft>
                <a:spcPct val="0"/>
              </a:spcAft>
              <a:defRPr sz="3200">
                <a:solidFill>
                  <a:schemeClr val="tx1"/>
                </a:solidFill>
                <a:latin typeface="Arial" charset="0"/>
                <a:ea typeface="ＭＳ Ｐゴシック" charset="0"/>
              </a:defRPr>
            </a:lvl8pPr>
            <a:lvl9pPr marL="3886200" indent="-228600" eaLnBrk="0" fontAlgn="base" hangingPunct="0">
              <a:spcBef>
                <a:spcPct val="0"/>
              </a:spcBef>
              <a:spcAft>
                <a:spcPct val="0"/>
              </a:spcAft>
              <a:defRPr sz="3200">
                <a:solidFill>
                  <a:schemeClr val="tx1"/>
                </a:solidFill>
                <a:latin typeface="Arial" charset="0"/>
                <a:ea typeface="ＭＳ Ｐゴシック" charset="0"/>
              </a:defRPr>
            </a:lvl9pPr>
          </a:lstStyle>
          <a:p>
            <a:pPr eaLnBrk="1" hangingPunct="1"/>
            <a:r>
              <a:rPr lang="en-US" sz="1800" dirty="0" smtClean="0">
                <a:solidFill>
                  <a:srgbClr val="AA4341"/>
                </a:solidFill>
              </a:rPr>
              <a:t>visible</a:t>
            </a:r>
          </a:p>
          <a:p>
            <a:pPr eaLnBrk="1" hangingPunct="1"/>
            <a:r>
              <a:rPr lang="en-US" sz="1800" dirty="0" smtClean="0">
                <a:solidFill>
                  <a:srgbClr val="AA4341"/>
                </a:solidFill>
              </a:rPr>
              <a:t>effects</a:t>
            </a:r>
            <a:endParaRPr lang="en-US" sz="1800" dirty="0">
              <a:solidFill>
                <a:srgbClr val="AA4341"/>
              </a:solidFill>
            </a:endParaRPr>
          </a:p>
        </p:txBody>
      </p:sp>
      <p:sp>
        <p:nvSpPr>
          <p:cNvPr id="25" name="Oval 25"/>
          <p:cNvSpPr>
            <a:spLocks noChangeAspect="1" noChangeArrowheads="1"/>
          </p:cNvSpPr>
          <p:nvPr/>
        </p:nvSpPr>
        <p:spPr bwMode="auto">
          <a:xfrm>
            <a:off x="6778219" y="2664528"/>
            <a:ext cx="360363" cy="270272"/>
          </a:xfrm>
          <a:prstGeom prst="ellipse">
            <a:avLst/>
          </a:prstGeom>
          <a:solidFill>
            <a:schemeClr val="hlink"/>
          </a:solidFill>
          <a:ln w="9525">
            <a:solidFill>
              <a:schemeClr val="tx1"/>
            </a:solidFill>
            <a:round/>
            <a:headEnd/>
            <a:tailEnd/>
          </a:ln>
        </p:spPr>
        <p:txBody>
          <a:bodyPr wrap="none" anchor="ctr"/>
          <a:lstStyle/>
          <a:p>
            <a:endParaRPr lang="en-CA"/>
          </a:p>
        </p:txBody>
      </p:sp>
    </p:spTree>
    <p:extLst>
      <p:ext uri="{BB962C8B-B14F-4D97-AF65-F5344CB8AC3E}">
        <p14:creationId xmlns:p14="http://schemas.microsoft.com/office/powerpoint/2010/main" val="8345026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5" grpId="0" animBg="1"/>
      <p:bldP spid="23" grpId="0"/>
      <p:bldP spid="24" grpId="0"/>
      <p:bldP spid="2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661400" cy="2159000"/>
          </a:xfrm>
        </p:spPr>
        <p:txBody>
          <a:bodyPr>
            <a:normAutofit/>
          </a:bodyPr>
          <a:lstStyle/>
          <a:p>
            <a:r>
              <a:rPr lang="en-US" dirty="0" smtClean="0">
                <a:solidFill>
                  <a:schemeClr val="tx1"/>
                </a:solidFill>
              </a:rPr>
              <a:t>Neural Networks for Machine Learning</a:t>
            </a:r>
            <a:r>
              <a:rPr lang="en-US" dirty="0" smtClean="0"/>
              <a:t/>
            </a:r>
            <a:br>
              <a:rPr lang="en-US" dirty="0" smtClean="0"/>
            </a:br>
            <a:r>
              <a:rPr lang="en-US" dirty="0"/>
              <a:t/>
            </a:r>
            <a:br>
              <a:rPr lang="en-US" dirty="0"/>
            </a:br>
            <a:r>
              <a:rPr lang="en-US" dirty="0" smtClean="0"/>
              <a:t>Lecture 13c</a:t>
            </a:r>
            <a:br>
              <a:rPr lang="en-US" dirty="0" smtClean="0"/>
            </a:br>
            <a:r>
              <a:rPr lang="en-US" dirty="0" smtClean="0"/>
              <a:t>Learning Sigmoid Belief Nets</a:t>
            </a:r>
            <a:endParaRPr lang="en-US" dirty="0"/>
          </a:p>
        </p:txBody>
      </p:sp>
    </p:spTree>
    <p:extLst>
      <p:ext uri="{BB962C8B-B14F-4D97-AF65-F5344CB8AC3E}">
        <p14:creationId xmlns:p14="http://schemas.microsoft.com/office/powerpoint/2010/main" val="359659131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457200" y="60722"/>
            <a:ext cx="8229600" cy="857250"/>
          </a:xfrm>
        </p:spPr>
        <p:txBody>
          <a:bodyPr/>
          <a:lstStyle/>
          <a:p>
            <a:pPr eaLnBrk="1" hangingPunct="1"/>
            <a:r>
              <a:rPr lang="en-US" dirty="0">
                <a:latin typeface="Arial" charset="0"/>
              </a:rPr>
              <a:t> Learning </a:t>
            </a:r>
            <a:r>
              <a:rPr lang="en-US" dirty="0" smtClean="0">
                <a:latin typeface="Arial" charset="0"/>
              </a:rPr>
              <a:t>Sigmoid </a:t>
            </a:r>
            <a:r>
              <a:rPr lang="en-US" dirty="0">
                <a:latin typeface="Arial" charset="0"/>
              </a:rPr>
              <a:t>Belief Nets</a:t>
            </a:r>
          </a:p>
        </p:txBody>
      </p:sp>
      <p:sp>
        <p:nvSpPr>
          <p:cNvPr id="29698" name="Rectangle 3"/>
          <p:cNvSpPr>
            <a:spLocks noGrp="1" noChangeArrowheads="1"/>
          </p:cNvSpPr>
          <p:nvPr>
            <p:ph type="body" sz="half" idx="1"/>
          </p:nvPr>
        </p:nvSpPr>
        <p:spPr>
          <a:xfrm>
            <a:off x="457200" y="925116"/>
            <a:ext cx="4927600" cy="4137422"/>
          </a:xfrm>
        </p:spPr>
        <p:txBody>
          <a:bodyPr>
            <a:normAutofit/>
          </a:bodyPr>
          <a:lstStyle/>
          <a:p>
            <a:pPr eaLnBrk="1" hangingPunct="1"/>
            <a:r>
              <a:rPr lang="en-US" dirty="0">
                <a:solidFill>
                  <a:srgbClr val="009900"/>
                </a:solidFill>
                <a:latin typeface="Arial" charset="0"/>
              </a:rPr>
              <a:t>It is easy to generate an unbiased example at the leaf nodes, so we can see what kinds of data the network believes in.</a:t>
            </a:r>
            <a:r>
              <a:rPr lang="en-US" dirty="0">
                <a:solidFill>
                  <a:srgbClr val="FF0000"/>
                </a:solidFill>
                <a:latin typeface="Arial" charset="0"/>
              </a:rPr>
              <a:t> </a:t>
            </a:r>
          </a:p>
          <a:p>
            <a:pPr eaLnBrk="1" hangingPunct="1"/>
            <a:r>
              <a:rPr lang="en-US" dirty="0">
                <a:solidFill>
                  <a:srgbClr val="FF0000"/>
                </a:solidFill>
                <a:latin typeface="Arial" charset="0"/>
              </a:rPr>
              <a:t>It is hard to infer the posterior distribution over all  possible configurations of hidden causes.</a:t>
            </a:r>
          </a:p>
          <a:p>
            <a:pPr eaLnBrk="1" hangingPunct="1"/>
            <a:r>
              <a:rPr lang="en-US" dirty="0">
                <a:solidFill>
                  <a:srgbClr val="FF0000"/>
                </a:solidFill>
                <a:latin typeface="Arial" charset="0"/>
              </a:rPr>
              <a:t>It is hard to even get  a sample from the posterior.</a:t>
            </a:r>
          </a:p>
          <a:p>
            <a:pPr eaLnBrk="1" hangingPunct="1"/>
            <a:r>
              <a:rPr lang="en-US" dirty="0">
                <a:latin typeface="Arial" charset="0"/>
              </a:rPr>
              <a:t>So how can we learn </a:t>
            </a:r>
            <a:r>
              <a:rPr lang="en-US" dirty="0" smtClean="0">
                <a:latin typeface="Arial" charset="0"/>
              </a:rPr>
              <a:t>sigmoid </a:t>
            </a:r>
            <a:r>
              <a:rPr lang="en-US" dirty="0">
                <a:latin typeface="Arial" charset="0"/>
              </a:rPr>
              <a:t>belief nets that have millions of parameters?</a:t>
            </a:r>
          </a:p>
          <a:p>
            <a:pPr eaLnBrk="1" hangingPunct="1"/>
            <a:endParaRPr lang="en-US" dirty="0">
              <a:latin typeface="Arial" charset="0"/>
            </a:endParaRPr>
          </a:p>
        </p:txBody>
      </p:sp>
      <p:sp>
        <p:nvSpPr>
          <p:cNvPr id="29699" name="Oval 4"/>
          <p:cNvSpPr>
            <a:spLocks noChangeAspect="1" noChangeArrowheads="1"/>
          </p:cNvSpPr>
          <p:nvPr/>
        </p:nvSpPr>
        <p:spPr bwMode="auto">
          <a:xfrm>
            <a:off x="6435319" y="1600200"/>
            <a:ext cx="360363" cy="270272"/>
          </a:xfrm>
          <a:prstGeom prst="ellipse">
            <a:avLst/>
          </a:prstGeom>
          <a:solidFill>
            <a:schemeClr val="hlink"/>
          </a:solidFill>
          <a:ln w="9525">
            <a:solidFill>
              <a:schemeClr val="tx1"/>
            </a:solidFill>
            <a:round/>
            <a:headEnd/>
            <a:tailEnd/>
          </a:ln>
        </p:spPr>
        <p:txBody>
          <a:bodyPr wrap="none" anchor="ctr"/>
          <a:lstStyle/>
          <a:p>
            <a:endParaRPr lang="en-CA"/>
          </a:p>
        </p:txBody>
      </p:sp>
      <p:sp>
        <p:nvSpPr>
          <p:cNvPr id="29700" name="Oval 5"/>
          <p:cNvSpPr>
            <a:spLocks noChangeAspect="1" noChangeArrowheads="1"/>
          </p:cNvSpPr>
          <p:nvPr/>
        </p:nvSpPr>
        <p:spPr bwMode="auto">
          <a:xfrm>
            <a:off x="5481619" y="2544961"/>
            <a:ext cx="360363" cy="270272"/>
          </a:xfrm>
          <a:prstGeom prst="ellipse">
            <a:avLst/>
          </a:prstGeom>
          <a:solidFill>
            <a:schemeClr val="hlink"/>
          </a:solidFill>
          <a:ln w="9525">
            <a:solidFill>
              <a:schemeClr val="tx1"/>
            </a:solidFill>
            <a:round/>
            <a:headEnd/>
            <a:tailEnd/>
          </a:ln>
        </p:spPr>
        <p:txBody>
          <a:bodyPr wrap="none" anchor="ctr"/>
          <a:lstStyle/>
          <a:p>
            <a:endParaRPr lang="en-CA"/>
          </a:p>
        </p:txBody>
      </p:sp>
      <p:sp>
        <p:nvSpPr>
          <p:cNvPr id="29701" name="Oval 6"/>
          <p:cNvSpPr>
            <a:spLocks noChangeAspect="1" noChangeArrowheads="1"/>
          </p:cNvSpPr>
          <p:nvPr/>
        </p:nvSpPr>
        <p:spPr bwMode="auto">
          <a:xfrm>
            <a:off x="6058291" y="3783104"/>
            <a:ext cx="360363" cy="270272"/>
          </a:xfrm>
          <a:prstGeom prst="ellipse">
            <a:avLst/>
          </a:prstGeom>
          <a:solidFill>
            <a:schemeClr val="accent2"/>
          </a:solidFill>
          <a:ln w="9525">
            <a:solidFill>
              <a:schemeClr val="tx1"/>
            </a:solidFill>
            <a:round/>
            <a:headEnd/>
            <a:tailEnd/>
          </a:ln>
        </p:spPr>
        <p:txBody>
          <a:bodyPr wrap="none" anchor="ctr"/>
          <a:lstStyle/>
          <a:p>
            <a:endParaRPr lang="en-CA"/>
          </a:p>
        </p:txBody>
      </p:sp>
      <p:sp>
        <p:nvSpPr>
          <p:cNvPr id="29702" name="Oval 7"/>
          <p:cNvSpPr>
            <a:spLocks noChangeAspect="1" noChangeArrowheads="1"/>
          </p:cNvSpPr>
          <p:nvPr/>
        </p:nvSpPr>
        <p:spPr bwMode="auto">
          <a:xfrm>
            <a:off x="7934326" y="3759994"/>
            <a:ext cx="360363" cy="270272"/>
          </a:xfrm>
          <a:prstGeom prst="ellipse">
            <a:avLst/>
          </a:prstGeom>
          <a:solidFill>
            <a:schemeClr val="accent2"/>
          </a:solidFill>
          <a:ln w="9525">
            <a:solidFill>
              <a:schemeClr val="tx1"/>
            </a:solidFill>
            <a:round/>
            <a:headEnd/>
            <a:tailEnd/>
          </a:ln>
        </p:spPr>
        <p:txBody>
          <a:bodyPr wrap="none" anchor="ctr"/>
          <a:lstStyle/>
          <a:p>
            <a:endParaRPr lang="en-CA"/>
          </a:p>
        </p:txBody>
      </p:sp>
      <p:sp>
        <p:nvSpPr>
          <p:cNvPr id="29703" name="Oval 8"/>
          <p:cNvSpPr>
            <a:spLocks noChangeAspect="1" noChangeArrowheads="1"/>
          </p:cNvSpPr>
          <p:nvPr/>
        </p:nvSpPr>
        <p:spPr bwMode="auto">
          <a:xfrm>
            <a:off x="7010402" y="2522936"/>
            <a:ext cx="360362" cy="270272"/>
          </a:xfrm>
          <a:prstGeom prst="ellipse">
            <a:avLst/>
          </a:prstGeom>
          <a:solidFill>
            <a:schemeClr val="hlink"/>
          </a:solidFill>
          <a:ln w="9525">
            <a:solidFill>
              <a:schemeClr val="tx1"/>
            </a:solidFill>
            <a:round/>
            <a:headEnd/>
            <a:tailEnd/>
          </a:ln>
        </p:spPr>
        <p:txBody>
          <a:bodyPr wrap="none" anchor="ctr"/>
          <a:lstStyle/>
          <a:p>
            <a:endParaRPr lang="en-CA"/>
          </a:p>
        </p:txBody>
      </p:sp>
      <p:cxnSp>
        <p:nvCxnSpPr>
          <p:cNvPr id="29704" name="AutoShape 9"/>
          <p:cNvCxnSpPr>
            <a:cxnSpLocks noChangeShapeType="1"/>
            <a:stCxn id="29699" idx="5"/>
            <a:endCxn id="29703" idx="1"/>
          </p:cNvCxnSpPr>
          <p:nvPr/>
        </p:nvCxnSpPr>
        <p:spPr bwMode="auto">
          <a:xfrm>
            <a:off x="6742908" y="1830892"/>
            <a:ext cx="320268" cy="73162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705" name="AutoShape 10"/>
          <p:cNvCxnSpPr>
            <a:cxnSpLocks noChangeShapeType="1"/>
            <a:stCxn id="29703" idx="7"/>
            <a:endCxn id="29703" idx="7"/>
          </p:cNvCxnSpPr>
          <p:nvPr/>
        </p:nvCxnSpPr>
        <p:spPr bwMode="auto">
          <a:xfrm>
            <a:off x="7317990" y="2562516"/>
            <a:ext cx="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706" name="AutoShape 11"/>
          <p:cNvCxnSpPr>
            <a:cxnSpLocks noChangeShapeType="1"/>
            <a:stCxn id="29720" idx="3"/>
            <a:endCxn id="29703" idx="7"/>
          </p:cNvCxnSpPr>
          <p:nvPr/>
        </p:nvCxnSpPr>
        <p:spPr bwMode="auto">
          <a:xfrm flipH="1">
            <a:off x="7317990" y="1830892"/>
            <a:ext cx="237310" cy="73162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708" name="AutoShape 13"/>
          <p:cNvCxnSpPr>
            <a:cxnSpLocks noChangeShapeType="1"/>
            <a:stCxn id="29703" idx="4"/>
            <a:endCxn id="29701" idx="7"/>
          </p:cNvCxnSpPr>
          <p:nvPr/>
        </p:nvCxnSpPr>
        <p:spPr bwMode="auto">
          <a:xfrm flipH="1">
            <a:off x="6365880" y="2793208"/>
            <a:ext cx="824703" cy="102947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709" name="AutoShape 14"/>
          <p:cNvCxnSpPr>
            <a:cxnSpLocks noChangeShapeType="1"/>
            <a:stCxn id="29703" idx="5"/>
            <a:endCxn id="29702" idx="1"/>
          </p:cNvCxnSpPr>
          <p:nvPr/>
        </p:nvCxnSpPr>
        <p:spPr bwMode="auto">
          <a:xfrm>
            <a:off x="7317990" y="2753628"/>
            <a:ext cx="669110" cy="104594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9710" name="Oval 15"/>
          <p:cNvSpPr>
            <a:spLocks noChangeAspect="1" noChangeArrowheads="1"/>
          </p:cNvSpPr>
          <p:nvPr/>
        </p:nvSpPr>
        <p:spPr bwMode="auto">
          <a:xfrm>
            <a:off x="8420100" y="2569568"/>
            <a:ext cx="360362" cy="270272"/>
          </a:xfrm>
          <a:prstGeom prst="ellipse">
            <a:avLst/>
          </a:prstGeom>
          <a:solidFill>
            <a:schemeClr val="hlink"/>
          </a:solidFill>
          <a:ln w="9525">
            <a:solidFill>
              <a:schemeClr val="tx1"/>
            </a:solidFill>
            <a:round/>
            <a:headEnd/>
            <a:tailEnd/>
          </a:ln>
        </p:spPr>
        <p:txBody>
          <a:bodyPr wrap="none" anchor="ctr"/>
          <a:lstStyle/>
          <a:p>
            <a:endParaRPr lang="en-CA"/>
          </a:p>
        </p:txBody>
      </p:sp>
      <p:cxnSp>
        <p:nvCxnSpPr>
          <p:cNvPr id="29711" name="AutoShape 16"/>
          <p:cNvCxnSpPr>
            <a:cxnSpLocks noChangeShapeType="1"/>
            <a:stCxn id="29710" idx="3"/>
            <a:endCxn id="29702" idx="0"/>
          </p:cNvCxnSpPr>
          <p:nvPr/>
        </p:nvCxnSpPr>
        <p:spPr bwMode="auto">
          <a:xfrm flipH="1">
            <a:off x="8114508" y="2800260"/>
            <a:ext cx="358366" cy="95973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712" name="AutoShape 17"/>
          <p:cNvCxnSpPr>
            <a:cxnSpLocks noChangeShapeType="1"/>
            <a:stCxn id="29699" idx="3"/>
            <a:endCxn id="29700" idx="0"/>
          </p:cNvCxnSpPr>
          <p:nvPr/>
        </p:nvCxnSpPr>
        <p:spPr bwMode="auto">
          <a:xfrm flipH="1">
            <a:off x="5661801" y="1830892"/>
            <a:ext cx="826292" cy="71406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713" name="AutoShape 18"/>
          <p:cNvCxnSpPr>
            <a:cxnSpLocks noChangeShapeType="1"/>
            <a:stCxn id="29720" idx="5"/>
          </p:cNvCxnSpPr>
          <p:nvPr/>
        </p:nvCxnSpPr>
        <p:spPr bwMode="auto">
          <a:xfrm>
            <a:off x="7810500" y="1831181"/>
            <a:ext cx="1588" cy="119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714" name="AutoShape 19"/>
          <p:cNvCxnSpPr>
            <a:cxnSpLocks noChangeShapeType="1"/>
            <a:stCxn id="29720" idx="5"/>
            <a:endCxn id="29710" idx="1"/>
          </p:cNvCxnSpPr>
          <p:nvPr/>
        </p:nvCxnSpPr>
        <p:spPr bwMode="auto">
          <a:xfrm>
            <a:off x="7810115" y="1830892"/>
            <a:ext cx="662759" cy="77825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715" name="AutoShape 20"/>
          <p:cNvCxnSpPr>
            <a:cxnSpLocks noChangeShapeType="1"/>
            <a:stCxn id="29710" idx="2"/>
            <a:endCxn id="29701" idx="6"/>
          </p:cNvCxnSpPr>
          <p:nvPr/>
        </p:nvCxnSpPr>
        <p:spPr bwMode="auto">
          <a:xfrm flipH="1">
            <a:off x="6418654" y="2704704"/>
            <a:ext cx="2001446" cy="121353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716" name="AutoShape 21"/>
          <p:cNvCxnSpPr>
            <a:cxnSpLocks noChangeShapeType="1"/>
            <a:stCxn id="29699" idx="4"/>
            <a:endCxn id="29701" idx="0"/>
          </p:cNvCxnSpPr>
          <p:nvPr/>
        </p:nvCxnSpPr>
        <p:spPr bwMode="auto">
          <a:xfrm flipH="1">
            <a:off x="6238473" y="1870472"/>
            <a:ext cx="377028" cy="191263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717" name="AutoShape 22"/>
          <p:cNvCxnSpPr>
            <a:cxnSpLocks noChangeShapeType="1"/>
            <a:stCxn id="29700" idx="4"/>
            <a:endCxn id="29701" idx="1"/>
          </p:cNvCxnSpPr>
          <p:nvPr/>
        </p:nvCxnSpPr>
        <p:spPr bwMode="auto">
          <a:xfrm>
            <a:off x="5661801" y="2815233"/>
            <a:ext cx="449264" cy="100745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9718" name="Text Box 23"/>
          <p:cNvSpPr txBox="1">
            <a:spLocks noChangeArrowheads="1"/>
          </p:cNvSpPr>
          <p:nvPr/>
        </p:nvSpPr>
        <p:spPr bwMode="auto">
          <a:xfrm>
            <a:off x="5773719" y="1165623"/>
            <a:ext cx="30035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Arial" charset="0"/>
                <a:ea typeface="ＭＳ Ｐゴシック" charset="0"/>
                <a:cs typeface="ＭＳ Ｐゴシック" charset="0"/>
              </a:defRPr>
            </a:lvl1pPr>
            <a:lvl2pPr marL="742950" indent="-285750" eaLnBrk="0" hangingPunct="0">
              <a:defRPr sz="3200">
                <a:solidFill>
                  <a:schemeClr val="tx1"/>
                </a:solidFill>
                <a:latin typeface="Arial" charset="0"/>
                <a:ea typeface="ＭＳ Ｐゴシック" charset="0"/>
              </a:defRPr>
            </a:lvl2pPr>
            <a:lvl3pPr marL="1143000" indent="-228600" eaLnBrk="0" hangingPunct="0">
              <a:defRPr sz="3200">
                <a:solidFill>
                  <a:schemeClr val="tx1"/>
                </a:solidFill>
                <a:latin typeface="Arial" charset="0"/>
                <a:ea typeface="ＭＳ Ｐゴシック" charset="0"/>
              </a:defRPr>
            </a:lvl3pPr>
            <a:lvl4pPr marL="1600200" indent="-228600" eaLnBrk="0" hangingPunct="0">
              <a:defRPr sz="3200">
                <a:solidFill>
                  <a:schemeClr val="tx1"/>
                </a:solidFill>
                <a:latin typeface="Arial" charset="0"/>
                <a:ea typeface="ＭＳ Ｐゴシック" charset="0"/>
              </a:defRPr>
            </a:lvl4pPr>
            <a:lvl5pPr marL="2057400" indent="-228600" eaLnBrk="0" hangingPunct="0">
              <a:defRPr sz="3200">
                <a:solidFill>
                  <a:schemeClr val="tx1"/>
                </a:solidFill>
                <a:latin typeface="Arial" charset="0"/>
                <a:ea typeface="ＭＳ Ｐゴシック" charset="0"/>
              </a:defRPr>
            </a:lvl5pPr>
            <a:lvl6pPr marL="2514600" indent="-228600" eaLnBrk="0" fontAlgn="base" hangingPunct="0">
              <a:spcBef>
                <a:spcPct val="0"/>
              </a:spcBef>
              <a:spcAft>
                <a:spcPct val="0"/>
              </a:spcAft>
              <a:defRPr sz="3200">
                <a:solidFill>
                  <a:schemeClr val="tx1"/>
                </a:solidFill>
                <a:latin typeface="Arial" charset="0"/>
                <a:ea typeface="ＭＳ Ｐゴシック" charset="0"/>
              </a:defRPr>
            </a:lvl6pPr>
            <a:lvl7pPr marL="2971800" indent="-228600" eaLnBrk="0" fontAlgn="base" hangingPunct="0">
              <a:spcBef>
                <a:spcPct val="0"/>
              </a:spcBef>
              <a:spcAft>
                <a:spcPct val="0"/>
              </a:spcAft>
              <a:defRPr sz="3200">
                <a:solidFill>
                  <a:schemeClr val="tx1"/>
                </a:solidFill>
                <a:latin typeface="Arial" charset="0"/>
                <a:ea typeface="ＭＳ Ｐゴシック" charset="0"/>
              </a:defRPr>
            </a:lvl7pPr>
            <a:lvl8pPr marL="3429000" indent="-228600" eaLnBrk="0" fontAlgn="base" hangingPunct="0">
              <a:spcBef>
                <a:spcPct val="0"/>
              </a:spcBef>
              <a:spcAft>
                <a:spcPct val="0"/>
              </a:spcAft>
              <a:defRPr sz="3200">
                <a:solidFill>
                  <a:schemeClr val="tx1"/>
                </a:solidFill>
                <a:latin typeface="Arial" charset="0"/>
                <a:ea typeface="ＭＳ Ｐゴシック" charset="0"/>
              </a:defRPr>
            </a:lvl8pPr>
            <a:lvl9pPr marL="3886200" indent="-228600" eaLnBrk="0" fontAlgn="base" hangingPunct="0">
              <a:spcBef>
                <a:spcPct val="0"/>
              </a:spcBef>
              <a:spcAft>
                <a:spcPct val="0"/>
              </a:spcAft>
              <a:defRPr sz="3200">
                <a:solidFill>
                  <a:schemeClr val="tx1"/>
                </a:solidFill>
                <a:latin typeface="Arial" charset="0"/>
                <a:ea typeface="ＭＳ Ｐゴシック" charset="0"/>
              </a:defRPr>
            </a:lvl9pPr>
          </a:lstStyle>
          <a:p>
            <a:pPr eaLnBrk="1" hangingPunct="1"/>
            <a:r>
              <a:rPr lang="en-US" sz="1800" dirty="0" smtClean="0">
                <a:solidFill>
                  <a:srgbClr val="0000FF"/>
                </a:solidFill>
              </a:rPr>
              <a:t>stochastic hidden causes</a:t>
            </a:r>
            <a:endParaRPr lang="en-US" sz="1800" dirty="0">
              <a:solidFill>
                <a:srgbClr val="0000FF"/>
              </a:solidFill>
            </a:endParaRPr>
          </a:p>
        </p:txBody>
      </p:sp>
      <p:sp>
        <p:nvSpPr>
          <p:cNvPr id="29719" name="Text Box 24"/>
          <p:cNvSpPr txBox="1">
            <a:spLocks noChangeArrowheads="1"/>
          </p:cNvSpPr>
          <p:nvPr/>
        </p:nvSpPr>
        <p:spPr bwMode="auto">
          <a:xfrm>
            <a:off x="6438902" y="3963035"/>
            <a:ext cx="16303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Arial" charset="0"/>
                <a:ea typeface="ＭＳ Ｐゴシック" charset="0"/>
                <a:cs typeface="ＭＳ Ｐゴシック" charset="0"/>
              </a:defRPr>
            </a:lvl1pPr>
            <a:lvl2pPr marL="742950" indent="-285750" eaLnBrk="0" hangingPunct="0">
              <a:defRPr sz="3200">
                <a:solidFill>
                  <a:schemeClr val="tx1"/>
                </a:solidFill>
                <a:latin typeface="Arial" charset="0"/>
                <a:ea typeface="ＭＳ Ｐゴシック" charset="0"/>
              </a:defRPr>
            </a:lvl2pPr>
            <a:lvl3pPr marL="1143000" indent="-228600" eaLnBrk="0" hangingPunct="0">
              <a:defRPr sz="3200">
                <a:solidFill>
                  <a:schemeClr val="tx1"/>
                </a:solidFill>
                <a:latin typeface="Arial" charset="0"/>
                <a:ea typeface="ＭＳ Ｐゴシック" charset="0"/>
              </a:defRPr>
            </a:lvl3pPr>
            <a:lvl4pPr marL="1600200" indent="-228600" eaLnBrk="0" hangingPunct="0">
              <a:defRPr sz="3200">
                <a:solidFill>
                  <a:schemeClr val="tx1"/>
                </a:solidFill>
                <a:latin typeface="Arial" charset="0"/>
                <a:ea typeface="ＭＳ Ｐゴシック" charset="0"/>
              </a:defRPr>
            </a:lvl4pPr>
            <a:lvl5pPr marL="2057400" indent="-228600" eaLnBrk="0" hangingPunct="0">
              <a:defRPr sz="3200">
                <a:solidFill>
                  <a:schemeClr val="tx1"/>
                </a:solidFill>
                <a:latin typeface="Arial" charset="0"/>
                <a:ea typeface="ＭＳ Ｐゴシック" charset="0"/>
              </a:defRPr>
            </a:lvl5pPr>
            <a:lvl6pPr marL="2514600" indent="-228600" eaLnBrk="0" fontAlgn="base" hangingPunct="0">
              <a:spcBef>
                <a:spcPct val="0"/>
              </a:spcBef>
              <a:spcAft>
                <a:spcPct val="0"/>
              </a:spcAft>
              <a:defRPr sz="3200">
                <a:solidFill>
                  <a:schemeClr val="tx1"/>
                </a:solidFill>
                <a:latin typeface="Arial" charset="0"/>
                <a:ea typeface="ＭＳ Ｐゴシック" charset="0"/>
              </a:defRPr>
            </a:lvl6pPr>
            <a:lvl7pPr marL="2971800" indent="-228600" eaLnBrk="0" fontAlgn="base" hangingPunct="0">
              <a:spcBef>
                <a:spcPct val="0"/>
              </a:spcBef>
              <a:spcAft>
                <a:spcPct val="0"/>
              </a:spcAft>
              <a:defRPr sz="3200">
                <a:solidFill>
                  <a:schemeClr val="tx1"/>
                </a:solidFill>
                <a:latin typeface="Arial" charset="0"/>
                <a:ea typeface="ＭＳ Ｐゴシック" charset="0"/>
              </a:defRPr>
            </a:lvl7pPr>
            <a:lvl8pPr marL="3429000" indent="-228600" eaLnBrk="0" fontAlgn="base" hangingPunct="0">
              <a:spcBef>
                <a:spcPct val="0"/>
              </a:spcBef>
              <a:spcAft>
                <a:spcPct val="0"/>
              </a:spcAft>
              <a:defRPr sz="3200">
                <a:solidFill>
                  <a:schemeClr val="tx1"/>
                </a:solidFill>
                <a:latin typeface="Arial" charset="0"/>
                <a:ea typeface="ＭＳ Ｐゴシック" charset="0"/>
              </a:defRPr>
            </a:lvl8pPr>
            <a:lvl9pPr marL="3886200" indent="-228600" eaLnBrk="0" fontAlgn="base" hangingPunct="0">
              <a:spcBef>
                <a:spcPct val="0"/>
              </a:spcBef>
              <a:spcAft>
                <a:spcPct val="0"/>
              </a:spcAft>
              <a:defRPr sz="3200">
                <a:solidFill>
                  <a:schemeClr val="tx1"/>
                </a:solidFill>
                <a:latin typeface="Arial" charset="0"/>
                <a:ea typeface="ＭＳ Ｐゴシック" charset="0"/>
              </a:defRPr>
            </a:lvl9pPr>
          </a:lstStyle>
          <a:p>
            <a:pPr eaLnBrk="1" hangingPunct="1"/>
            <a:r>
              <a:rPr lang="en-US" sz="1800" dirty="0" smtClean="0">
                <a:solidFill>
                  <a:srgbClr val="AA4341"/>
                </a:solidFill>
              </a:rPr>
              <a:t>visible effects</a:t>
            </a:r>
            <a:endParaRPr lang="en-US" sz="1800" dirty="0">
              <a:solidFill>
                <a:srgbClr val="AA4341"/>
              </a:solidFill>
            </a:endParaRPr>
          </a:p>
        </p:txBody>
      </p:sp>
      <p:sp>
        <p:nvSpPr>
          <p:cNvPr id="29720" name="Oval 25"/>
          <p:cNvSpPr>
            <a:spLocks noChangeAspect="1" noChangeArrowheads="1"/>
          </p:cNvSpPr>
          <p:nvPr/>
        </p:nvSpPr>
        <p:spPr bwMode="auto">
          <a:xfrm>
            <a:off x="7502526" y="1600200"/>
            <a:ext cx="360363" cy="270272"/>
          </a:xfrm>
          <a:prstGeom prst="ellipse">
            <a:avLst/>
          </a:prstGeom>
          <a:solidFill>
            <a:schemeClr val="hlink"/>
          </a:solidFill>
          <a:ln w="9525">
            <a:solidFill>
              <a:schemeClr val="tx1"/>
            </a:solidFill>
            <a:round/>
            <a:headEnd/>
            <a:tailEnd/>
          </a:ln>
        </p:spPr>
        <p:txBody>
          <a:bodyPr wrap="none" anchor="ctr"/>
          <a:lstStyle/>
          <a:p>
            <a:endParaRPr lang="en-CA"/>
          </a:p>
        </p:txBody>
      </p:sp>
    </p:spTree>
    <p:extLst>
      <p:ext uri="{BB962C8B-B14F-4D97-AF65-F5344CB8AC3E}">
        <p14:creationId xmlns:p14="http://schemas.microsoft.com/office/powerpoint/2010/main" val="2663507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69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457200" y="28179"/>
            <a:ext cx="8229600" cy="857250"/>
          </a:xfrm>
        </p:spPr>
        <p:txBody>
          <a:bodyPr>
            <a:normAutofit/>
          </a:bodyPr>
          <a:lstStyle/>
          <a:p>
            <a:pPr eaLnBrk="1" hangingPunct="1"/>
            <a:r>
              <a:rPr lang="en-US" sz="2400" dirty="0">
                <a:latin typeface="Arial" charset="0"/>
              </a:rPr>
              <a:t>The learning rule for sigmoid belief nets</a:t>
            </a:r>
          </a:p>
        </p:txBody>
      </p:sp>
      <p:sp>
        <p:nvSpPr>
          <p:cNvPr id="31746" name="Rectangle 3"/>
          <p:cNvSpPr>
            <a:spLocks noGrp="1" noChangeArrowheads="1"/>
          </p:cNvSpPr>
          <p:nvPr>
            <p:ph type="body" sz="half" idx="1"/>
          </p:nvPr>
        </p:nvSpPr>
        <p:spPr>
          <a:xfrm>
            <a:off x="107950" y="958850"/>
            <a:ext cx="4248150" cy="3748088"/>
          </a:xfrm>
        </p:spPr>
        <p:txBody>
          <a:bodyPr/>
          <a:lstStyle/>
          <a:p>
            <a:pPr eaLnBrk="1" hangingPunct="1"/>
            <a:r>
              <a:rPr lang="en-US" dirty="0">
                <a:latin typeface="Arial" charset="0"/>
              </a:rPr>
              <a:t>Learning is easy if we can get an unbiased sample from the posterior distribution over hidden states given the observed data</a:t>
            </a:r>
            <a:r>
              <a:rPr lang="en-US" dirty="0" smtClean="0">
                <a:latin typeface="Arial" charset="0"/>
              </a:rPr>
              <a:t>.</a:t>
            </a:r>
          </a:p>
          <a:p>
            <a:pPr eaLnBrk="1" hangingPunct="1"/>
            <a:endParaRPr lang="en-US" dirty="0">
              <a:latin typeface="Arial" charset="0"/>
            </a:endParaRPr>
          </a:p>
          <a:p>
            <a:pPr eaLnBrk="1" hangingPunct="1"/>
            <a:r>
              <a:rPr lang="en-US" dirty="0">
                <a:latin typeface="Arial" charset="0"/>
              </a:rPr>
              <a:t>For each unit, maximize the log </a:t>
            </a:r>
            <a:r>
              <a:rPr lang="en-US" dirty="0" smtClean="0">
                <a:latin typeface="Arial" charset="0"/>
              </a:rPr>
              <a:t>prob. </a:t>
            </a:r>
            <a:r>
              <a:rPr lang="en-US" dirty="0">
                <a:latin typeface="Arial" charset="0"/>
              </a:rPr>
              <a:t>that its binary state in the sample from the posterior would be generated by the </a:t>
            </a:r>
            <a:r>
              <a:rPr lang="en-US" dirty="0" smtClean="0">
                <a:latin typeface="Arial" charset="0"/>
              </a:rPr>
              <a:t>sampled binary states of </a:t>
            </a:r>
            <a:r>
              <a:rPr lang="en-US" dirty="0">
                <a:latin typeface="Arial" charset="0"/>
              </a:rPr>
              <a:t>its parents</a:t>
            </a:r>
            <a:r>
              <a:rPr lang="en-US" dirty="0" smtClean="0">
                <a:latin typeface="Arial" charset="0"/>
              </a:rPr>
              <a:t>.</a:t>
            </a:r>
            <a:endParaRPr lang="en-US" dirty="0">
              <a:latin typeface="Arial" charset="0"/>
            </a:endParaRPr>
          </a:p>
        </p:txBody>
      </p:sp>
      <p:graphicFrame>
        <p:nvGraphicFramePr>
          <p:cNvPr id="31747" name="Object 4"/>
          <p:cNvGraphicFramePr>
            <a:graphicFrameLocks noGrp="1" noChangeAspect="1"/>
          </p:cNvGraphicFramePr>
          <p:nvPr>
            <p:ph sz="quarter" idx="2"/>
            <p:extLst>
              <p:ext uri="{D42A27DB-BD31-4B8C-83A1-F6EECF244321}">
                <p14:modId xmlns:p14="http://schemas.microsoft.com/office/powerpoint/2010/main" val="665422234"/>
              </p:ext>
            </p:extLst>
          </p:nvPr>
        </p:nvGraphicFramePr>
        <p:xfrm>
          <a:off x="4765675" y="2779713"/>
          <a:ext cx="3617913" cy="1160462"/>
        </p:xfrm>
        <a:graphic>
          <a:graphicData uri="http://schemas.openxmlformats.org/presentationml/2006/ole">
            <mc:AlternateContent xmlns:mc="http://schemas.openxmlformats.org/markup-compatibility/2006">
              <mc:Choice xmlns:v="urn:schemas-microsoft-com:vml" Requires="v">
                <p:oleObj spid="_x0000_s2239" name="Equation" r:id="rId4" imgW="2336800" imgH="749300" progId="Equation.3">
                  <p:embed/>
                </p:oleObj>
              </mc:Choice>
              <mc:Fallback>
                <p:oleObj name="Equation" r:id="rId4" imgW="2336800" imgH="749300" progId="Equation.3">
                  <p:embed/>
                  <p:pic>
                    <p:nvPicPr>
                      <p:cNvPr id="0" name=""/>
                      <p:cNvPicPr>
                        <a:picLocks noChangeAspect="1" noChangeArrowheads="1"/>
                      </p:cNvPicPr>
                      <p:nvPr/>
                    </p:nvPicPr>
                    <p:blipFill>
                      <a:blip r:embed="rId5"/>
                      <a:srcRect/>
                      <a:stretch>
                        <a:fillRect/>
                      </a:stretch>
                    </p:blipFill>
                    <p:spPr bwMode="auto">
                      <a:xfrm>
                        <a:off x="4765675" y="2779713"/>
                        <a:ext cx="3617913" cy="1160462"/>
                      </a:xfrm>
                      <a:prstGeom prst="rect">
                        <a:avLst/>
                      </a:prstGeom>
                      <a:noFill/>
                      <a:ln>
                        <a:noFill/>
                      </a:ln>
                      <a:effectLst/>
                      <a:extLst/>
                    </p:spPr>
                  </p:pic>
                </p:oleObj>
              </mc:Fallback>
            </mc:AlternateContent>
          </a:graphicData>
        </a:graphic>
      </p:graphicFrame>
      <p:sp>
        <p:nvSpPr>
          <p:cNvPr id="31748" name="Oval 5"/>
          <p:cNvSpPr>
            <a:spLocks noChangeArrowheads="1"/>
          </p:cNvSpPr>
          <p:nvPr/>
        </p:nvSpPr>
        <p:spPr bwMode="auto">
          <a:xfrm>
            <a:off x="5435601" y="1173561"/>
            <a:ext cx="360363" cy="371872"/>
          </a:xfrm>
          <a:prstGeom prst="ellipse">
            <a:avLst/>
          </a:prstGeom>
          <a:solidFill>
            <a:srgbClr val="EEECE1"/>
          </a:solidFill>
          <a:ln w="28575">
            <a:solidFill>
              <a:schemeClr val="tx1"/>
            </a:solidFill>
            <a:round/>
            <a:headEnd/>
            <a:tailEnd/>
          </a:ln>
        </p:spPr>
        <p:txBody>
          <a:bodyPr wrap="none" anchor="ctr"/>
          <a:lstStyle/>
          <a:p>
            <a:endParaRPr lang="en-CA"/>
          </a:p>
        </p:txBody>
      </p:sp>
      <p:sp>
        <p:nvSpPr>
          <p:cNvPr id="31749" name="Oval 6"/>
          <p:cNvSpPr>
            <a:spLocks noChangeArrowheads="1"/>
          </p:cNvSpPr>
          <p:nvPr/>
        </p:nvSpPr>
        <p:spPr bwMode="auto">
          <a:xfrm>
            <a:off x="6516688" y="1173560"/>
            <a:ext cx="360362" cy="371872"/>
          </a:xfrm>
          <a:prstGeom prst="ellipse">
            <a:avLst/>
          </a:prstGeom>
          <a:solidFill>
            <a:schemeClr val="bg2"/>
          </a:solidFill>
          <a:ln w="28575">
            <a:solidFill>
              <a:schemeClr val="tx1"/>
            </a:solidFill>
            <a:round/>
            <a:headEnd/>
            <a:tailEnd/>
          </a:ln>
        </p:spPr>
        <p:txBody>
          <a:bodyPr wrap="none" anchor="ctr"/>
          <a:lstStyle/>
          <a:p>
            <a:endParaRPr lang="en-CA"/>
          </a:p>
        </p:txBody>
      </p:sp>
      <p:sp>
        <p:nvSpPr>
          <p:cNvPr id="31750" name="Oval 7"/>
          <p:cNvSpPr>
            <a:spLocks noChangeArrowheads="1"/>
          </p:cNvSpPr>
          <p:nvPr/>
        </p:nvSpPr>
        <p:spPr bwMode="auto">
          <a:xfrm>
            <a:off x="6588126" y="1977629"/>
            <a:ext cx="360363" cy="323850"/>
          </a:xfrm>
          <a:prstGeom prst="ellipse">
            <a:avLst/>
          </a:prstGeom>
          <a:solidFill>
            <a:srgbClr val="EEECE1"/>
          </a:solidFill>
          <a:ln w="28575">
            <a:solidFill>
              <a:schemeClr val="tx1"/>
            </a:solidFill>
            <a:round/>
            <a:headEnd/>
            <a:tailEnd/>
          </a:ln>
        </p:spPr>
        <p:txBody>
          <a:bodyPr wrap="none" anchor="ctr"/>
          <a:lstStyle/>
          <a:p>
            <a:endParaRPr lang="en-CA"/>
          </a:p>
        </p:txBody>
      </p:sp>
      <p:sp>
        <p:nvSpPr>
          <p:cNvPr id="31751" name="Oval 8"/>
          <p:cNvSpPr>
            <a:spLocks noChangeArrowheads="1"/>
          </p:cNvSpPr>
          <p:nvPr/>
        </p:nvSpPr>
        <p:spPr bwMode="auto">
          <a:xfrm>
            <a:off x="7524751" y="1173560"/>
            <a:ext cx="360363" cy="371872"/>
          </a:xfrm>
          <a:prstGeom prst="ellipse">
            <a:avLst/>
          </a:prstGeom>
          <a:solidFill>
            <a:schemeClr val="bg2"/>
          </a:solidFill>
          <a:ln w="28575">
            <a:solidFill>
              <a:schemeClr val="tx1"/>
            </a:solidFill>
            <a:round/>
            <a:headEnd/>
            <a:tailEnd/>
          </a:ln>
        </p:spPr>
        <p:txBody>
          <a:bodyPr wrap="none" anchor="ctr"/>
          <a:lstStyle/>
          <a:p>
            <a:endParaRPr lang="en-CA"/>
          </a:p>
        </p:txBody>
      </p:sp>
      <p:sp>
        <p:nvSpPr>
          <p:cNvPr id="31752" name="Line 9"/>
          <p:cNvSpPr>
            <a:spLocks noChangeShapeType="1"/>
          </p:cNvSpPr>
          <p:nvPr/>
        </p:nvSpPr>
        <p:spPr bwMode="auto">
          <a:xfrm>
            <a:off x="5724525" y="1545431"/>
            <a:ext cx="863600" cy="485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53" name="Line 10"/>
          <p:cNvSpPr>
            <a:spLocks noChangeShapeType="1"/>
          </p:cNvSpPr>
          <p:nvPr/>
        </p:nvSpPr>
        <p:spPr bwMode="auto">
          <a:xfrm>
            <a:off x="6732588" y="1599010"/>
            <a:ext cx="0" cy="3786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54" name="Line 11"/>
          <p:cNvSpPr>
            <a:spLocks noChangeShapeType="1"/>
          </p:cNvSpPr>
          <p:nvPr/>
        </p:nvSpPr>
        <p:spPr bwMode="auto">
          <a:xfrm flipH="1">
            <a:off x="6877050" y="1545431"/>
            <a:ext cx="719138" cy="485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55" name="Text Box 12"/>
          <p:cNvSpPr txBox="1">
            <a:spLocks noChangeArrowheads="1"/>
          </p:cNvSpPr>
          <p:nvPr/>
        </p:nvSpPr>
        <p:spPr bwMode="auto">
          <a:xfrm>
            <a:off x="5508626" y="1122760"/>
            <a:ext cx="3587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ＭＳ Ｐゴシック" charset="0"/>
                <a:cs typeface="ＭＳ Ｐゴシック" charset="0"/>
              </a:defRPr>
            </a:lvl1pPr>
            <a:lvl2pPr marL="742950" indent="-285750" eaLnBrk="0" hangingPunct="0">
              <a:defRPr sz="3200">
                <a:solidFill>
                  <a:schemeClr val="tx1"/>
                </a:solidFill>
                <a:latin typeface="Arial" charset="0"/>
                <a:ea typeface="ＭＳ Ｐゴシック" charset="0"/>
              </a:defRPr>
            </a:lvl2pPr>
            <a:lvl3pPr marL="1143000" indent="-228600" eaLnBrk="0" hangingPunct="0">
              <a:defRPr sz="3200">
                <a:solidFill>
                  <a:schemeClr val="tx1"/>
                </a:solidFill>
                <a:latin typeface="Arial" charset="0"/>
                <a:ea typeface="ＭＳ Ｐゴシック" charset="0"/>
              </a:defRPr>
            </a:lvl3pPr>
            <a:lvl4pPr marL="1600200" indent="-228600" eaLnBrk="0" hangingPunct="0">
              <a:defRPr sz="3200">
                <a:solidFill>
                  <a:schemeClr val="tx1"/>
                </a:solidFill>
                <a:latin typeface="Arial" charset="0"/>
                <a:ea typeface="ＭＳ Ｐゴシック" charset="0"/>
              </a:defRPr>
            </a:lvl4pPr>
            <a:lvl5pPr marL="2057400" indent="-228600" eaLnBrk="0" hangingPunct="0">
              <a:defRPr sz="3200">
                <a:solidFill>
                  <a:schemeClr val="tx1"/>
                </a:solidFill>
                <a:latin typeface="Arial" charset="0"/>
                <a:ea typeface="ＭＳ Ｐゴシック" charset="0"/>
              </a:defRPr>
            </a:lvl5pPr>
            <a:lvl6pPr marL="2514600" indent="-228600" eaLnBrk="0" fontAlgn="base" hangingPunct="0">
              <a:spcBef>
                <a:spcPct val="0"/>
              </a:spcBef>
              <a:spcAft>
                <a:spcPct val="0"/>
              </a:spcAft>
              <a:defRPr sz="3200">
                <a:solidFill>
                  <a:schemeClr val="tx1"/>
                </a:solidFill>
                <a:latin typeface="Arial" charset="0"/>
                <a:ea typeface="ＭＳ Ｐゴシック" charset="0"/>
              </a:defRPr>
            </a:lvl6pPr>
            <a:lvl7pPr marL="2971800" indent="-228600" eaLnBrk="0" fontAlgn="base" hangingPunct="0">
              <a:spcBef>
                <a:spcPct val="0"/>
              </a:spcBef>
              <a:spcAft>
                <a:spcPct val="0"/>
              </a:spcAft>
              <a:defRPr sz="3200">
                <a:solidFill>
                  <a:schemeClr val="tx1"/>
                </a:solidFill>
                <a:latin typeface="Arial" charset="0"/>
                <a:ea typeface="ＭＳ Ｐゴシック" charset="0"/>
              </a:defRPr>
            </a:lvl7pPr>
            <a:lvl8pPr marL="3429000" indent="-228600" eaLnBrk="0" fontAlgn="base" hangingPunct="0">
              <a:spcBef>
                <a:spcPct val="0"/>
              </a:spcBef>
              <a:spcAft>
                <a:spcPct val="0"/>
              </a:spcAft>
              <a:defRPr sz="3200">
                <a:solidFill>
                  <a:schemeClr val="tx1"/>
                </a:solidFill>
                <a:latin typeface="Arial" charset="0"/>
                <a:ea typeface="ＭＳ Ｐゴシック" charset="0"/>
              </a:defRPr>
            </a:lvl8pPr>
            <a:lvl9pPr marL="3886200" indent="-228600" eaLnBrk="0" fontAlgn="base" hangingPunct="0">
              <a:spcBef>
                <a:spcPct val="0"/>
              </a:spcBef>
              <a:spcAft>
                <a:spcPct val="0"/>
              </a:spcAft>
              <a:defRPr sz="3200">
                <a:solidFill>
                  <a:schemeClr val="tx1"/>
                </a:solidFill>
                <a:latin typeface="Arial" charset="0"/>
                <a:ea typeface="ＭＳ Ｐゴシック" charset="0"/>
              </a:defRPr>
            </a:lvl9pPr>
          </a:lstStyle>
          <a:p>
            <a:pPr eaLnBrk="1" hangingPunct="1">
              <a:spcBef>
                <a:spcPct val="50000"/>
              </a:spcBef>
            </a:pPr>
            <a:r>
              <a:rPr lang="en-US" sz="2000" dirty="0">
                <a:solidFill>
                  <a:srgbClr val="3333CC"/>
                </a:solidFill>
              </a:rPr>
              <a:t>j</a:t>
            </a:r>
          </a:p>
        </p:txBody>
      </p:sp>
      <p:sp>
        <p:nvSpPr>
          <p:cNvPr id="31756" name="Text Box 13"/>
          <p:cNvSpPr txBox="1">
            <a:spLocks noChangeArrowheads="1"/>
          </p:cNvSpPr>
          <p:nvPr/>
        </p:nvSpPr>
        <p:spPr bwMode="auto">
          <a:xfrm>
            <a:off x="6648451" y="1929607"/>
            <a:ext cx="3587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ＭＳ Ｐゴシック" charset="0"/>
                <a:cs typeface="ＭＳ Ｐゴシック" charset="0"/>
              </a:defRPr>
            </a:lvl1pPr>
            <a:lvl2pPr marL="742950" indent="-285750" eaLnBrk="0" hangingPunct="0">
              <a:defRPr sz="3200">
                <a:solidFill>
                  <a:schemeClr val="tx1"/>
                </a:solidFill>
                <a:latin typeface="Arial" charset="0"/>
                <a:ea typeface="ＭＳ Ｐゴシック" charset="0"/>
              </a:defRPr>
            </a:lvl2pPr>
            <a:lvl3pPr marL="1143000" indent="-228600" eaLnBrk="0" hangingPunct="0">
              <a:defRPr sz="3200">
                <a:solidFill>
                  <a:schemeClr val="tx1"/>
                </a:solidFill>
                <a:latin typeface="Arial" charset="0"/>
                <a:ea typeface="ＭＳ Ｐゴシック" charset="0"/>
              </a:defRPr>
            </a:lvl3pPr>
            <a:lvl4pPr marL="1600200" indent="-228600" eaLnBrk="0" hangingPunct="0">
              <a:defRPr sz="3200">
                <a:solidFill>
                  <a:schemeClr val="tx1"/>
                </a:solidFill>
                <a:latin typeface="Arial" charset="0"/>
                <a:ea typeface="ＭＳ Ｐゴシック" charset="0"/>
              </a:defRPr>
            </a:lvl4pPr>
            <a:lvl5pPr marL="2057400" indent="-228600" eaLnBrk="0" hangingPunct="0">
              <a:defRPr sz="3200">
                <a:solidFill>
                  <a:schemeClr val="tx1"/>
                </a:solidFill>
                <a:latin typeface="Arial" charset="0"/>
                <a:ea typeface="ＭＳ Ｐゴシック" charset="0"/>
              </a:defRPr>
            </a:lvl5pPr>
            <a:lvl6pPr marL="2514600" indent="-228600" eaLnBrk="0" fontAlgn="base" hangingPunct="0">
              <a:spcBef>
                <a:spcPct val="0"/>
              </a:spcBef>
              <a:spcAft>
                <a:spcPct val="0"/>
              </a:spcAft>
              <a:defRPr sz="3200">
                <a:solidFill>
                  <a:schemeClr val="tx1"/>
                </a:solidFill>
                <a:latin typeface="Arial" charset="0"/>
                <a:ea typeface="ＭＳ Ｐゴシック" charset="0"/>
              </a:defRPr>
            </a:lvl6pPr>
            <a:lvl7pPr marL="2971800" indent="-228600" eaLnBrk="0" fontAlgn="base" hangingPunct="0">
              <a:spcBef>
                <a:spcPct val="0"/>
              </a:spcBef>
              <a:spcAft>
                <a:spcPct val="0"/>
              </a:spcAft>
              <a:defRPr sz="3200">
                <a:solidFill>
                  <a:schemeClr val="tx1"/>
                </a:solidFill>
                <a:latin typeface="Arial" charset="0"/>
                <a:ea typeface="ＭＳ Ｐゴシック" charset="0"/>
              </a:defRPr>
            </a:lvl7pPr>
            <a:lvl8pPr marL="3429000" indent="-228600" eaLnBrk="0" fontAlgn="base" hangingPunct="0">
              <a:spcBef>
                <a:spcPct val="0"/>
              </a:spcBef>
              <a:spcAft>
                <a:spcPct val="0"/>
              </a:spcAft>
              <a:defRPr sz="3200">
                <a:solidFill>
                  <a:schemeClr val="tx1"/>
                </a:solidFill>
                <a:latin typeface="Arial" charset="0"/>
                <a:ea typeface="ＭＳ Ｐゴシック" charset="0"/>
              </a:defRPr>
            </a:lvl8pPr>
            <a:lvl9pPr marL="3886200" indent="-228600" eaLnBrk="0" fontAlgn="base" hangingPunct="0">
              <a:spcBef>
                <a:spcPct val="0"/>
              </a:spcBef>
              <a:spcAft>
                <a:spcPct val="0"/>
              </a:spcAft>
              <a:defRPr sz="3200">
                <a:solidFill>
                  <a:schemeClr val="tx1"/>
                </a:solidFill>
                <a:latin typeface="Arial" charset="0"/>
                <a:ea typeface="ＭＳ Ｐゴシック" charset="0"/>
              </a:defRPr>
            </a:lvl9pPr>
          </a:lstStyle>
          <a:p>
            <a:pPr eaLnBrk="1" hangingPunct="1">
              <a:spcBef>
                <a:spcPct val="50000"/>
              </a:spcBef>
            </a:pPr>
            <a:r>
              <a:rPr lang="en-US" sz="2000" dirty="0" err="1">
                <a:solidFill>
                  <a:srgbClr val="3333CC"/>
                </a:solidFill>
              </a:rPr>
              <a:t>i</a:t>
            </a:r>
            <a:endParaRPr lang="en-US" sz="2000" dirty="0">
              <a:solidFill>
                <a:srgbClr val="3333CC"/>
              </a:solidFill>
            </a:endParaRPr>
          </a:p>
        </p:txBody>
      </p:sp>
      <p:graphicFrame>
        <p:nvGraphicFramePr>
          <p:cNvPr id="31757" name="Object 14"/>
          <p:cNvGraphicFramePr>
            <a:graphicFrameLocks noChangeAspect="1"/>
          </p:cNvGraphicFramePr>
          <p:nvPr/>
        </p:nvGraphicFramePr>
        <p:xfrm>
          <a:off x="5651500" y="1609725"/>
          <a:ext cx="450850" cy="338138"/>
        </p:xfrm>
        <a:graphic>
          <a:graphicData uri="http://schemas.openxmlformats.org/presentationml/2006/ole">
            <mc:AlternateContent xmlns:mc="http://schemas.openxmlformats.org/markup-compatibility/2006">
              <mc:Choice xmlns:v="urn:schemas-microsoft-com:vml" Requires="v">
                <p:oleObj spid="_x0000_s2240" name="Equation" r:id="rId6" imgW="241195" imgH="241195" progId="Equation.3">
                  <p:embed/>
                </p:oleObj>
              </mc:Choice>
              <mc:Fallback>
                <p:oleObj name="Equation" r:id="rId6" imgW="241195" imgH="241195"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1500" y="1609725"/>
                        <a:ext cx="450850"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1758" name="Line 15"/>
          <p:cNvSpPr>
            <a:spLocks noChangeShapeType="1"/>
          </p:cNvSpPr>
          <p:nvPr/>
        </p:nvSpPr>
        <p:spPr bwMode="auto">
          <a:xfrm>
            <a:off x="6659563" y="807641"/>
            <a:ext cx="0" cy="3786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59" name="Line 16"/>
          <p:cNvSpPr>
            <a:spLocks noChangeShapeType="1"/>
          </p:cNvSpPr>
          <p:nvPr/>
        </p:nvSpPr>
        <p:spPr bwMode="auto">
          <a:xfrm>
            <a:off x="5580063" y="820341"/>
            <a:ext cx="0" cy="3786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0" name="Line 17"/>
          <p:cNvSpPr>
            <a:spLocks noChangeShapeType="1"/>
          </p:cNvSpPr>
          <p:nvPr/>
        </p:nvSpPr>
        <p:spPr bwMode="auto">
          <a:xfrm>
            <a:off x="7667625" y="808832"/>
            <a:ext cx="0" cy="3786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1" name="Line 18"/>
          <p:cNvSpPr>
            <a:spLocks noChangeShapeType="1"/>
          </p:cNvSpPr>
          <p:nvPr/>
        </p:nvSpPr>
        <p:spPr bwMode="auto">
          <a:xfrm>
            <a:off x="6804025" y="2301480"/>
            <a:ext cx="0" cy="20042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2" name="Line 19"/>
          <p:cNvSpPr>
            <a:spLocks noChangeShapeType="1"/>
          </p:cNvSpPr>
          <p:nvPr/>
        </p:nvSpPr>
        <p:spPr bwMode="auto">
          <a:xfrm flipH="1">
            <a:off x="6156324" y="2247901"/>
            <a:ext cx="430213" cy="254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3" name="Line 20"/>
          <p:cNvSpPr>
            <a:spLocks noChangeShapeType="1"/>
          </p:cNvSpPr>
          <p:nvPr/>
        </p:nvSpPr>
        <p:spPr bwMode="auto">
          <a:xfrm>
            <a:off x="6948488" y="2194323"/>
            <a:ext cx="431801" cy="30757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4" name="Line 21"/>
          <p:cNvSpPr>
            <a:spLocks noChangeShapeType="1"/>
          </p:cNvSpPr>
          <p:nvPr/>
        </p:nvSpPr>
        <p:spPr bwMode="auto">
          <a:xfrm>
            <a:off x="5005389" y="929879"/>
            <a:ext cx="503237" cy="2690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5" name="Line 22"/>
          <p:cNvSpPr>
            <a:spLocks noChangeShapeType="1"/>
          </p:cNvSpPr>
          <p:nvPr/>
        </p:nvSpPr>
        <p:spPr bwMode="auto">
          <a:xfrm>
            <a:off x="6156325" y="970756"/>
            <a:ext cx="431800" cy="2155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6" name="Line 23"/>
          <p:cNvSpPr>
            <a:spLocks noChangeShapeType="1"/>
          </p:cNvSpPr>
          <p:nvPr/>
        </p:nvSpPr>
        <p:spPr bwMode="auto">
          <a:xfrm>
            <a:off x="7235826" y="1024335"/>
            <a:ext cx="360363" cy="161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7" name="Line 24"/>
          <p:cNvSpPr>
            <a:spLocks noChangeShapeType="1"/>
          </p:cNvSpPr>
          <p:nvPr/>
        </p:nvSpPr>
        <p:spPr bwMode="auto">
          <a:xfrm flipH="1">
            <a:off x="6732588" y="970756"/>
            <a:ext cx="360362" cy="2155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8" name="Line 25"/>
          <p:cNvSpPr>
            <a:spLocks noChangeShapeType="1"/>
          </p:cNvSpPr>
          <p:nvPr/>
        </p:nvSpPr>
        <p:spPr bwMode="auto">
          <a:xfrm flipH="1">
            <a:off x="5651501" y="983456"/>
            <a:ext cx="360363" cy="2155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9" name="Line 26"/>
          <p:cNvSpPr>
            <a:spLocks noChangeShapeType="1"/>
          </p:cNvSpPr>
          <p:nvPr/>
        </p:nvSpPr>
        <p:spPr bwMode="auto">
          <a:xfrm flipH="1">
            <a:off x="7783514" y="917179"/>
            <a:ext cx="358774" cy="2817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31770" name="Object 27"/>
          <p:cNvGraphicFramePr>
            <a:graphicFrameLocks noGrp="1" noChangeAspect="1"/>
          </p:cNvGraphicFramePr>
          <p:nvPr>
            <p:ph sz="quarter" idx="3"/>
            <p:extLst>
              <p:ext uri="{D42A27DB-BD31-4B8C-83A1-F6EECF244321}">
                <p14:modId xmlns:p14="http://schemas.microsoft.com/office/powerpoint/2010/main" val="3703247426"/>
              </p:ext>
            </p:extLst>
          </p:nvPr>
        </p:nvGraphicFramePr>
        <p:xfrm>
          <a:off x="5272088" y="4043363"/>
          <a:ext cx="2725737" cy="477441"/>
        </p:xfrm>
        <a:graphic>
          <a:graphicData uri="http://schemas.openxmlformats.org/presentationml/2006/ole">
            <mc:AlternateContent xmlns:mc="http://schemas.openxmlformats.org/markup-compatibility/2006">
              <mc:Choice xmlns:v="urn:schemas-microsoft-com:vml" Requires="v">
                <p:oleObj spid="_x0000_s2241" name="Equation" r:id="rId8" imgW="1244600" imgH="241300" progId="Equation.3">
                  <p:embed/>
                </p:oleObj>
              </mc:Choice>
              <mc:Fallback>
                <p:oleObj name="Equation" r:id="rId8" imgW="1244600" imgH="2413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72088" y="4043363"/>
                        <a:ext cx="2725737" cy="477441"/>
                      </a:xfrm>
                      <a:prstGeom prst="rect">
                        <a:avLst/>
                      </a:prstGeom>
                      <a:noFill/>
                      <a:ln>
                        <a:noFill/>
                      </a:ln>
                      <a:effectLst/>
                      <a:extLst/>
                    </p:spPr>
                  </p:pic>
                </p:oleObj>
              </mc:Fallback>
            </mc:AlternateContent>
          </a:graphicData>
        </a:graphic>
      </p:graphicFrame>
      <p:graphicFrame>
        <p:nvGraphicFramePr>
          <p:cNvPr id="31771" name="Object 28"/>
          <p:cNvGraphicFramePr>
            <a:graphicFrameLocks noChangeAspect="1"/>
          </p:cNvGraphicFramePr>
          <p:nvPr>
            <p:extLst>
              <p:ext uri="{D42A27DB-BD31-4B8C-83A1-F6EECF244321}">
                <p14:modId xmlns:p14="http://schemas.microsoft.com/office/powerpoint/2010/main" val="149029539"/>
              </p:ext>
            </p:extLst>
          </p:nvPr>
        </p:nvGraphicFramePr>
        <p:xfrm>
          <a:off x="7046914" y="1924050"/>
          <a:ext cx="333375" cy="409575"/>
        </p:xfrm>
        <a:graphic>
          <a:graphicData uri="http://schemas.openxmlformats.org/presentationml/2006/ole">
            <mc:AlternateContent xmlns:mc="http://schemas.openxmlformats.org/markup-compatibility/2006">
              <mc:Choice xmlns:v="urn:schemas-microsoft-com:vml" Requires="v">
                <p:oleObj spid="_x0000_s2242" name="Equation" r:id="rId10" imgW="139700" imgH="228600" progId="Equation.3">
                  <p:embed/>
                </p:oleObj>
              </mc:Choice>
              <mc:Fallback>
                <p:oleObj name="Equation" r:id="rId10" imgW="13970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46914" y="1924050"/>
                        <a:ext cx="333375" cy="409575"/>
                      </a:xfrm>
                      <a:prstGeom prst="rect">
                        <a:avLst/>
                      </a:prstGeom>
                      <a:noFill/>
                      <a:ln>
                        <a:noFill/>
                      </a:ln>
                      <a:effectLst/>
                      <a:extLst/>
                    </p:spPr>
                  </p:pic>
                </p:oleObj>
              </mc:Fallback>
            </mc:AlternateContent>
          </a:graphicData>
        </a:graphic>
      </p:graphicFrame>
      <p:graphicFrame>
        <p:nvGraphicFramePr>
          <p:cNvPr id="31772" name="Object 29"/>
          <p:cNvGraphicFramePr>
            <a:graphicFrameLocks noChangeAspect="1"/>
          </p:cNvGraphicFramePr>
          <p:nvPr/>
        </p:nvGraphicFramePr>
        <p:xfrm>
          <a:off x="4986339" y="1221581"/>
          <a:ext cx="306387" cy="414338"/>
        </p:xfrm>
        <a:graphic>
          <a:graphicData uri="http://schemas.openxmlformats.org/presentationml/2006/ole">
            <mc:AlternateContent xmlns:mc="http://schemas.openxmlformats.org/markup-compatibility/2006">
              <mc:Choice xmlns:v="urn:schemas-microsoft-com:vml" Requires="v">
                <p:oleObj spid="_x0000_s2243" name="Equation" r:id="rId12" imgW="164957" imgH="241091" progId="Equation.3">
                  <p:embed/>
                </p:oleObj>
              </mc:Choice>
              <mc:Fallback>
                <p:oleObj name="Equation" r:id="rId12" imgW="164957" imgH="241091"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86339" y="1221581"/>
                        <a:ext cx="306387"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5885641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7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7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75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5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75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75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7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76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7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76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76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76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76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76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76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76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76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177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177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1746">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174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17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animBg="1"/>
      <p:bldP spid="31749" grpId="0" animBg="1"/>
      <p:bldP spid="31750" grpId="0" animBg="1"/>
      <p:bldP spid="31751" grpId="0" animBg="1"/>
      <p:bldP spid="31752" grpId="0" animBg="1"/>
      <p:bldP spid="31753" grpId="0" animBg="1"/>
      <p:bldP spid="31754" grpId="0" animBg="1"/>
      <p:bldP spid="31755" grpId="0"/>
      <p:bldP spid="31756" grpId="0"/>
      <p:bldP spid="31758" grpId="0" animBg="1"/>
      <p:bldP spid="31759" grpId="0" animBg="1"/>
      <p:bldP spid="31760" grpId="0" animBg="1"/>
      <p:bldP spid="31761" grpId="0" animBg="1"/>
      <p:bldP spid="31762" grpId="0" animBg="1"/>
      <p:bldP spid="31763" grpId="0" animBg="1"/>
      <p:bldP spid="31764" grpId="0" animBg="1"/>
      <p:bldP spid="31765" grpId="0" animBg="1"/>
      <p:bldP spid="31766" grpId="0" animBg="1"/>
      <p:bldP spid="31767" grpId="0" animBg="1"/>
      <p:bldP spid="31768" grpId="0" animBg="1"/>
      <p:bldP spid="3176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idx="1"/>
          </p:nvPr>
        </p:nvSpPr>
        <p:spPr>
          <a:xfrm>
            <a:off x="107950" y="837010"/>
            <a:ext cx="8921750" cy="3643313"/>
          </a:xfrm>
        </p:spPr>
        <p:txBody>
          <a:bodyPr>
            <a:normAutofit/>
          </a:bodyPr>
          <a:lstStyle/>
          <a:p>
            <a:pPr eaLnBrk="1" hangingPunct="1"/>
            <a:r>
              <a:rPr lang="en-US" dirty="0">
                <a:latin typeface="Arial" charset="0"/>
              </a:rPr>
              <a:t>Even if two hidden causes are </a:t>
            </a:r>
            <a:r>
              <a:rPr lang="en-US" dirty="0" smtClean="0">
                <a:latin typeface="Arial" charset="0"/>
              </a:rPr>
              <a:t>independent in the prior, </a:t>
            </a:r>
            <a:r>
              <a:rPr lang="en-US" dirty="0">
                <a:latin typeface="Arial" charset="0"/>
              </a:rPr>
              <a:t>they can become dependent when we observe an effect that they can both influence. </a:t>
            </a:r>
          </a:p>
          <a:p>
            <a:pPr lvl="1" eaLnBrk="1" hangingPunct="1"/>
            <a:r>
              <a:rPr lang="en-US" dirty="0">
                <a:latin typeface="Arial" charset="0"/>
              </a:rPr>
              <a:t>If we learn that there was an earthquake it reduces the probability that the house jumped because of a truck.</a:t>
            </a:r>
          </a:p>
        </p:txBody>
      </p:sp>
      <p:sp>
        <p:nvSpPr>
          <p:cNvPr id="33795" name="Oval 4"/>
          <p:cNvSpPr>
            <a:spLocks noChangeArrowheads="1"/>
          </p:cNvSpPr>
          <p:nvPr/>
        </p:nvSpPr>
        <p:spPr bwMode="auto">
          <a:xfrm>
            <a:off x="750890" y="2726928"/>
            <a:ext cx="2188867" cy="616805"/>
          </a:xfrm>
          <a:prstGeom prst="ellipse">
            <a:avLst/>
          </a:prstGeom>
          <a:solidFill>
            <a:srgbClr val="EEECE1"/>
          </a:solidFill>
          <a:ln w="9525">
            <a:solidFill>
              <a:schemeClr val="tx1"/>
            </a:solidFill>
            <a:round/>
            <a:headEnd/>
            <a:tailEnd/>
          </a:ln>
        </p:spPr>
        <p:txBody>
          <a:bodyPr wrap="none" anchor="ctr"/>
          <a:lstStyle/>
          <a:p>
            <a:endParaRPr lang="en-CA"/>
          </a:p>
        </p:txBody>
      </p:sp>
      <p:sp>
        <p:nvSpPr>
          <p:cNvPr id="22" name="Oval 4"/>
          <p:cNvSpPr>
            <a:spLocks noChangeArrowheads="1"/>
          </p:cNvSpPr>
          <p:nvPr/>
        </p:nvSpPr>
        <p:spPr bwMode="auto">
          <a:xfrm>
            <a:off x="3965575" y="2764570"/>
            <a:ext cx="2188867" cy="616805"/>
          </a:xfrm>
          <a:prstGeom prst="ellipse">
            <a:avLst/>
          </a:prstGeom>
          <a:solidFill>
            <a:srgbClr val="EEECE1"/>
          </a:solidFill>
          <a:ln w="9525">
            <a:solidFill>
              <a:schemeClr val="tx1"/>
            </a:solidFill>
            <a:round/>
            <a:headEnd/>
            <a:tailEnd/>
          </a:ln>
        </p:spPr>
        <p:txBody>
          <a:bodyPr wrap="none" anchor="ctr"/>
          <a:lstStyle/>
          <a:p>
            <a:endParaRPr lang="en-CA"/>
          </a:p>
        </p:txBody>
      </p:sp>
      <p:sp>
        <p:nvSpPr>
          <p:cNvPr id="33798" name="Text Box 7"/>
          <p:cNvSpPr txBox="1">
            <a:spLocks noChangeArrowheads="1"/>
          </p:cNvSpPr>
          <p:nvPr/>
        </p:nvSpPr>
        <p:spPr bwMode="auto">
          <a:xfrm>
            <a:off x="908051" y="2842023"/>
            <a:ext cx="1980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Arial" charset="0"/>
                <a:ea typeface="ＭＳ Ｐゴシック" charset="0"/>
                <a:cs typeface="ＭＳ Ｐゴシック" charset="0"/>
              </a:defRPr>
            </a:lvl1pPr>
            <a:lvl2pPr marL="742950" indent="-285750" eaLnBrk="0" hangingPunct="0">
              <a:defRPr sz="3200">
                <a:solidFill>
                  <a:schemeClr val="tx1"/>
                </a:solidFill>
                <a:latin typeface="Arial" charset="0"/>
                <a:ea typeface="ＭＳ Ｐゴシック" charset="0"/>
              </a:defRPr>
            </a:lvl2pPr>
            <a:lvl3pPr marL="1143000" indent="-228600" eaLnBrk="0" hangingPunct="0">
              <a:defRPr sz="3200">
                <a:solidFill>
                  <a:schemeClr val="tx1"/>
                </a:solidFill>
                <a:latin typeface="Arial" charset="0"/>
                <a:ea typeface="ＭＳ Ｐゴシック" charset="0"/>
              </a:defRPr>
            </a:lvl3pPr>
            <a:lvl4pPr marL="1600200" indent="-228600" eaLnBrk="0" hangingPunct="0">
              <a:defRPr sz="3200">
                <a:solidFill>
                  <a:schemeClr val="tx1"/>
                </a:solidFill>
                <a:latin typeface="Arial" charset="0"/>
                <a:ea typeface="ＭＳ Ｐゴシック" charset="0"/>
              </a:defRPr>
            </a:lvl4pPr>
            <a:lvl5pPr marL="2057400" indent="-228600" eaLnBrk="0" hangingPunct="0">
              <a:defRPr sz="3200">
                <a:solidFill>
                  <a:schemeClr val="tx1"/>
                </a:solidFill>
                <a:latin typeface="Arial" charset="0"/>
                <a:ea typeface="ＭＳ Ｐゴシック" charset="0"/>
              </a:defRPr>
            </a:lvl5pPr>
            <a:lvl6pPr marL="2514600" indent="-228600" eaLnBrk="0" fontAlgn="base" hangingPunct="0">
              <a:spcBef>
                <a:spcPct val="0"/>
              </a:spcBef>
              <a:spcAft>
                <a:spcPct val="0"/>
              </a:spcAft>
              <a:defRPr sz="3200">
                <a:solidFill>
                  <a:schemeClr val="tx1"/>
                </a:solidFill>
                <a:latin typeface="Arial" charset="0"/>
                <a:ea typeface="ＭＳ Ｐゴシック" charset="0"/>
              </a:defRPr>
            </a:lvl6pPr>
            <a:lvl7pPr marL="2971800" indent="-228600" eaLnBrk="0" fontAlgn="base" hangingPunct="0">
              <a:spcBef>
                <a:spcPct val="0"/>
              </a:spcBef>
              <a:spcAft>
                <a:spcPct val="0"/>
              </a:spcAft>
              <a:defRPr sz="3200">
                <a:solidFill>
                  <a:schemeClr val="tx1"/>
                </a:solidFill>
                <a:latin typeface="Arial" charset="0"/>
                <a:ea typeface="ＭＳ Ｐゴシック" charset="0"/>
              </a:defRPr>
            </a:lvl7pPr>
            <a:lvl8pPr marL="3429000" indent="-228600" eaLnBrk="0" fontAlgn="base" hangingPunct="0">
              <a:spcBef>
                <a:spcPct val="0"/>
              </a:spcBef>
              <a:spcAft>
                <a:spcPct val="0"/>
              </a:spcAft>
              <a:defRPr sz="3200">
                <a:solidFill>
                  <a:schemeClr val="tx1"/>
                </a:solidFill>
                <a:latin typeface="Arial" charset="0"/>
                <a:ea typeface="ＭＳ Ｐゴシック" charset="0"/>
              </a:defRPr>
            </a:lvl8pPr>
            <a:lvl9pPr marL="3886200" indent="-228600" eaLnBrk="0" fontAlgn="base" hangingPunct="0">
              <a:spcBef>
                <a:spcPct val="0"/>
              </a:spcBef>
              <a:spcAft>
                <a:spcPct val="0"/>
              </a:spcAft>
              <a:defRPr sz="3200">
                <a:solidFill>
                  <a:schemeClr val="tx1"/>
                </a:solidFill>
                <a:latin typeface="Arial" charset="0"/>
                <a:ea typeface="ＭＳ Ｐゴシック" charset="0"/>
              </a:defRPr>
            </a:lvl9pPr>
          </a:lstStyle>
          <a:p>
            <a:pPr eaLnBrk="1" hangingPunct="1"/>
            <a:r>
              <a:rPr lang="en-US" sz="2000" dirty="0">
                <a:solidFill>
                  <a:srgbClr val="3333CC"/>
                </a:solidFill>
              </a:rPr>
              <a:t>truck hits house</a:t>
            </a:r>
          </a:p>
        </p:txBody>
      </p:sp>
      <p:sp>
        <p:nvSpPr>
          <p:cNvPr id="33799" name="Text Box 8"/>
          <p:cNvSpPr txBox="1">
            <a:spLocks noChangeArrowheads="1"/>
          </p:cNvSpPr>
          <p:nvPr/>
        </p:nvSpPr>
        <p:spPr bwMode="auto">
          <a:xfrm>
            <a:off x="4397375" y="2842023"/>
            <a:ext cx="14680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Arial" charset="0"/>
                <a:ea typeface="ＭＳ Ｐゴシック" charset="0"/>
                <a:cs typeface="ＭＳ Ｐゴシック" charset="0"/>
              </a:defRPr>
            </a:lvl1pPr>
            <a:lvl2pPr marL="742950" indent="-285750" eaLnBrk="0" hangingPunct="0">
              <a:defRPr sz="3200">
                <a:solidFill>
                  <a:schemeClr val="tx1"/>
                </a:solidFill>
                <a:latin typeface="Arial" charset="0"/>
                <a:ea typeface="ＭＳ Ｐゴシック" charset="0"/>
              </a:defRPr>
            </a:lvl2pPr>
            <a:lvl3pPr marL="1143000" indent="-228600" eaLnBrk="0" hangingPunct="0">
              <a:defRPr sz="3200">
                <a:solidFill>
                  <a:schemeClr val="tx1"/>
                </a:solidFill>
                <a:latin typeface="Arial" charset="0"/>
                <a:ea typeface="ＭＳ Ｐゴシック" charset="0"/>
              </a:defRPr>
            </a:lvl3pPr>
            <a:lvl4pPr marL="1600200" indent="-228600" eaLnBrk="0" hangingPunct="0">
              <a:defRPr sz="3200">
                <a:solidFill>
                  <a:schemeClr val="tx1"/>
                </a:solidFill>
                <a:latin typeface="Arial" charset="0"/>
                <a:ea typeface="ＭＳ Ｐゴシック" charset="0"/>
              </a:defRPr>
            </a:lvl4pPr>
            <a:lvl5pPr marL="2057400" indent="-228600" eaLnBrk="0" hangingPunct="0">
              <a:defRPr sz="3200">
                <a:solidFill>
                  <a:schemeClr val="tx1"/>
                </a:solidFill>
                <a:latin typeface="Arial" charset="0"/>
                <a:ea typeface="ＭＳ Ｐゴシック" charset="0"/>
              </a:defRPr>
            </a:lvl5pPr>
            <a:lvl6pPr marL="2514600" indent="-228600" eaLnBrk="0" fontAlgn="base" hangingPunct="0">
              <a:spcBef>
                <a:spcPct val="0"/>
              </a:spcBef>
              <a:spcAft>
                <a:spcPct val="0"/>
              </a:spcAft>
              <a:defRPr sz="3200">
                <a:solidFill>
                  <a:schemeClr val="tx1"/>
                </a:solidFill>
                <a:latin typeface="Arial" charset="0"/>
                <a:ea typeface="ＭＳ Ｐゴシック" charset="0"/>
              </a:defRPr>
            </a:lvl6pPr>
            <a:lvl7pPr marL="2971800" indent="-228600" eaLnBrk="0" fontAlgn="base" hangingPunct="0">
              <a:spcBef>
                <a:spcPct val="0"/>
              </a:spcBef>
              <a:spcAft>
                <a:spcPct val="0"/>
              </a:spcAft>
              <a:defRPr sz="3200">
                <a:solidFill>
                  <a:schemeClr val="tx1"/>
                </a:solidFill>
                <a:latin typeface="Arial" charset="0"/>
                <a:ea typeface="ＭＳ Ｐゴシック" charset="0"/>
              </a:defRPr>
            </a:lvl7pPr>
            <a:lvl8pPr marL="3429000" indent="-228600" eaLnBrk="0" fontAlgn="base" hangingPunct="0">
              <a:spcBef>
                <a:spcPct val="0"/>
              </a:spcBef>
              <a:spcAft>
                <a:spcPct val="0"/>
              </a:spcAft>
              <a:defRPr sz="3200">
                <a:solidFill>
                  <a:schemeClr val="tx1"/>
                </a:solidFill>
                <a:latin typeface="Arial" charset="0"/>
                <a:ea typeface="ＭＳ Ｐゴシック" charset="0"/>
              </a:defRPr>
            </a:lvl8pPr>
            <a:lvl9pPr marL="3886200" indent="-228600" eaLnBrk="0" fontAlgn="base" hangingPunct="0">
              <a:spcBef>
                <a:spcPct val="0"/>
              </a:spcBef>
              <a:spcAft>
                <a:spcPct val="0"/>
              </a:spcAft>
              <a:defRPr sz="3200">
                <a:solidFill>
                  <a:schemeClr val="tx1"/>
                </a:solidFill>
                <a:latin typeface="Arial" charset="0"/>
                <a:ea typeface="ＭＳ Ｐゴシック" charset="0"/>
              </a:defRPr>
            </a:lvl9pPr>
          </a:lstStyle>
          <a:p>
            <a:pPr eaLnBrk="1" hangingPunct="1"/>
            <a:r>
              <a:rPr lang="en-US" sz="2000">
                <a:solidFill>
                  <a:srgbClr val="3333CC"/>
                </a:solidFill>
              </a:rPr>
              <a:t>earthquake</a:t>
            </a:r>
          </a:p>
        </p:txBody>
      </p:sp>
      <p:sp>
        <p:nvSpPr>
          <p:cNvPr id="23" name="Oval 4"/>
          <p:cNvSpPr>
            <a:spLocks noChangeArrowheads="1"/>
          </p:cNvSpPr>
          <p:nvPr/>
        </p:nvSpPr>
        <p:spPr bwMode="auto">
          <a:xfrm>
            <a:off x="2426642" y="3943330"/>
            <a:ext cx="2188867" cy="616805"/>
          </a:xfrm>
          <a:prstGeom prst="ellipse">
            <a:avLst/>
          </a:prstGeom>
          <a:solidFill>
            <a:srgbClr val="EEECE1"/>
          </a:solidFill>
          <a:ln w="9525">
            <a:solidFill>
              <a:schemeClr val="tx1"/>
            </a:solidFill>
            <a:round/>
            <a:headEnd/>
            <a:tailEnd/>
          </a:ln>
        </p:spPr>
        <p:txBody>
          <a:bodyPr wrap="none" anchor="ctr"/>
          <a:lstStyle/>
          <a:p>
            <a:endParaRPr lang="en-CA"/>
          </a:p>
        </p:txBody>
      </p:sp>
      <p:sp>
        <p:nvSpPr>
          <p:cNvPr id="33800" name="Text Box 9"/>
          <p:cNvSpPr txBox="1">
            <a:spLocks noChangeArrowheads="1"/>
          </p:cNvSpPr>
          <p:nvPr/>
        </p:nvSpPr>
        <p:spPr bwMode="auto">
          <a:xfrm>
            <a:off x="2657475" y="4013994"/>
            <a:ext cx="1727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ＭＳ Ｐゴシック" charset="0"/>
                <a:cs typeface="ＭＳ Ｐゴシック" charset="0"/>
              </a:defRPr>
            </a:lvl1pPr>
            <a:lvl2pPr marL="742950" indent="-285750" eaLnBrk="0" hangingPunct="0">
              <a:defRPr sz="3200">
                <a:solidFill>
                  <a:schemeClr val="tx1"/>
                </a:solidFill>
                <a:latin typeface="Arial" charset="0"/>
                <a:ea typeface="ＭＳ Ｐゴシック" charset="0"/>
              </a:defRPr>
            </a:lvl2pPr>
            <a:lvl3pPr marL="1143000" indent="-228600" eaLnBrk="0" hangingPunct="0">
              <a:defRPr sz="3200">
                <a:solidFill>
                  <a:schemeClr val="tx1"/>
                </a:solidFill>
                <a:latin typeface="Arial" charset="0"/>
                <a:ea typeface="ＭＳ Ｐゴシック" charset="0"/>
              </a:defRPr>
            </a:lvl3pPr>
            <a:lvl4pPr marL="1600200" indent="-228600" eaLnBrk="0" hangingPunct="0">
              <a:defRPr sz="3200">
                <a:solidFill>
                  <a:schemeClr val="tx1"/>
                </a:solidFill>
                <a:latin typeface="Arial" charset="0"/>
                <a:ea typeface="ＭＳ Ｐゴシック" charset="0"/>
              </a:defRPr>
            </a:lvl4pPr>
            <a:lvl5pPr marL="2057400" indent="-228600" eaLnBrk="0" hangingPunct="0">
              <a:defRPr sz="3200">
                <a:solidFill>
                  <a:schemeClr val="tx1"/>
                </a:solidFill>
                <a:latin typeface="Arial" charset="0"/>
                <a:ea typeface="ＭＳ Ｐゴシック" charset="0"/>
              </a:defRPr>
            </a:lvl5pPr>
            <a:lvl6pPr marL="2514600" indent="-228600" eaLnBrk="0" fontAlgn="base" hangingPunct="0">
              <a:spcBef>
                <a:spcPct val="0"/>
              </a:spcBef>
              <a:spcAft>
                <a:spcPct val="0"/>
              </a:spcAft>
              <a:defRPr sz="3200">
                <a:solidFill>
                  <a:schemeClr val="tx1"/>
                </a:solidFill>
                <a:latin typeface="Arial" charset="0"/>
                <a:ea typeface="ＭＳ Ｐゴシック" charset="0"/>
              </a:defRPr>
            </a:lvl6pPr>
            <a:lvl7pPr marL="2971800" indent="-228600" eaLnBrk="0" fontAlgn="base" hangingPunct="0">
              <a:spcBef>
                <a:spcPct val="0"/>
              </a:spcBef>
              <a:spcAft>
                <a:spcPct val="0"/>
              </a:spcAft>
              <a:defRPr sz="3200">
                <a:solidFill>
                  <a:schemeClr val="tx1"/>
                </a:solidFill>
                <a:latin typeface="Arial" charset="0"/>
                <a:ea typeface="ＭＳ Ｐゴシック" charset="0"/>
              </a:defRPr>
            </a:lvl7pPr>
            <a:lvl8pPr marL="3429000" indent="-228600" eaLnBrk="0" fontAlgn="base" hangingPunct="0">
              <a:spcBef>
                <a:spcPct val="0"/>
              </a:spcBef>
              <a:spcAft>
                <a:spcPct val="0"/>
              </a:spcAft>
              <a:defRPr sz="3200">
                <a:solidFill>
                  <a:schemeClr val="tx1"/>
                </a:solidFill>
                <a:latin typeface="Arial" charset="0"/>
                <a:ea typeface="ＭＳ Ｐゴシック" charset="0"/>
              </a:defRPr>
            </a:lvl8pPr>
            <a:lvl9pPr marL="3886200" indent="-228600" eaLnBrk="0" fontAlgn="base" hangingPunct="0">
              <a:spcBef>
                <a:spcPct val="0"/>
              </a:spcBef>
              <a:spcAft>
                <a:spcPct val="0"/>
              </a:spcAft>
              <a:defRPr sz="3200">
                <a:solidFill>
                  <a:schemeClr val="tx1"/>
                </a:solidFill>
                <a:latin typeface="Arial" charset="0"/>
                <a:ea typeface="ＭＳ Ｐゴシック" charset="0"/>
              </a:defRPr>
            </a:lvl9pPr>
          </a:lstStyle>
          <a:p>
            <a:pPr eaLnBrk="1" hangingPunct="1">
              <a:spcBef>
                <a:spcPct val="50000"/>
              </a:spcBef>
            </a:pPr>
            <a:r>
              <a:rPr lang="en-US" sz="2000">
                <a:solidFill>
                  <a:srgbClr val="3333CC"/>
                </a:solidFill>
              </a:rPr>
              <a:t>house jumps</a:t>
            </a:r>
          </a:p>
        </p:txBody>
      </p:sp>
      <p:sp>
        <p:nvSpPr>
          <p:cNvPr id="33806" name="Text Box 15"/>
          <p:cNvSpPr txBox="1">
            <a:spLocks noChangeArrowheads="1"/>
          </p:cNvSpPr>
          <p:nvPr/>
        </p:nvSpPr>
        <p:spPr bwMode="auto">
          <a:xfrm>
            <a:off x="2368551" y="3384948"/>
            <a:ext cx="504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ＭＳ Ｐゴシック" charset="0"/>
                <a:cs typeface="ＭＳ Ｐゴシック" charset="0"/>
              </a:defRPr>
            </a:lvl1pPr>
            <a:lvl2pPr marL="742950" indent="-285750" eaLnBrk="0" hangingPunct="0">
              <a:defRPr sz="3200">
                <a:solidFill>
                  <a:schemeClr val="tx1"/>
                </a:solidFill>
                <a:latin typeface="Arial" charset="0"/>
                <a:ea typeface="ＭＳ Ｐゴシック" charset="0"/>
              </a:defRPr>
            </a:lvl2pPr>
            <a:lvl3pPr marL="1143000" indent="-228600" eaLnBrk="0" hangingPunct="0">
              <a:defRPr sz="3200">
                <a:solidFill>
                  <a:schemeClr val="tx1"/>
                </a:solidFill>
                <a:latin typeface="Arial" charset="0"/>
                <a:ea typeface="ＭＳ Ｐゴシック" charset="0"/>
              </a:defRPr>
            </a:lvl3pPr>
            <a:lvl4pPr marL="1600200" indent="-228600" eaLnBrk="0" hangingPunct="0">
              <a:defRPr sz="3200">
                <a:solidFill>
                  <a:schemeClr val="tx1"/>
                </a:solidFill>
                <a:latin typeface="Arial" charset="0"/>
                <a:ea typeface="ＭＳ Ｐゴシック" charset="0"/>
              </a:defRPr>
            </a:lvl4pPr>
            <a:lvl5pPr marL="2057400" indent="-228600" eaLnBrk="0" hangingPunct="0">
              <a:defRPr sz="3200">
                <a:solidFill>
                  <a:schemeClr val="tx1"/>
                </a:solidFill>
                <a:latin typeface="Arial" charset="0"/>
                <a:ea typeface="ＭＳ Ｐゴシック" charset="0"/>
              </a:defRPr>
            </a:lvl5pPr>
            <a:lvl6pPr marL="2514600" indent="-228600" eaLnBrk="0" fontAlgn="base" hangingPunct="0">
              <a:spcBef>
                <a:spcPct val="0"/>
              </a:spcBef>
              <a:spcAft>
                <a:spcPct val="0"/>
              </a:spcAft>
              <a:defRPr sz="3200">
                <a:solidFill>
                  <a:schemeClr val="tx1"/>
                </a:solidFill>
                <a:latin typeface="Arial" charset="0"/>
                <a:ea typeface="ＭＳ Ｐゴシック" charset="0"/>
              </a:defRPr>
            </a:lvl6pPr>
            <a:lvl7pPr marL="2971800" indent="-228600" eaLnBrk="0" fontAlgn="base" hangingPunct="0">
              <a:spcBef>
                <a:spcPct val="0"/>
              </a:spcBef>
              <a:spcAft>
                <a:spcPct val="0"/>
              </a:spcAft>
              <a:defRPr sz="3200">
                <a:solidFill>
                  <a:schemeClr val="tx1"/>
                </a:solidFill>
                <a:latin typeface="Arial" charset="0"/>
                <a:ea typeface="ＭＳ Ｐゴシック" charset="0"/>
              </a:defRPr>
            </a:lvl7pPr>
            <a:lvl8pPr marL="3429000" indent="-228600" eaLnBrk="0" fontAlgn="base" hangingPunct="0">
              <a:spcBef>
                <a:spcPct val="0"/>
              </a:spcBef>
              <a:spcAft>
                <a:spcPct val="0"/>
              </a:spcAft>
              <a:defRPr sz="3200">
                <a:solidFill>
                  <a:schemeClr val="tx1"/>
                </a:solidFill>
                <a:latin typeface="Arial" charset="0"/>
                <a:ea typeface="ＭＳ Ｐゴシック" charset="0"/>
              </a:defRPr>
            </a:lvl8pPr>
            <a:lvl9pPr marL="3886200" indent="-228600" eaLnBrk="0" fontAlgn="base" hangingPunct="0">
              <a:spcBef>
                <a:spcPct val="0"/>
              </a:spcBef>
              <a:spcAft>
                <a:spcPct val="0"/>
              </a:spcAft>
              <a:defRPr sz="3200">
                <a:solidFill>
                  <a:schemeClr val="tx1"/>
                </a:solidFill>
                <a:latin typeface="Arial" charset="0"/>
                <a:ea typeface="ＭＳ Ｐゴシック" charset="0"/>
              </a:defRPr>
            </a:lvl9pPr>
          </a:lstStyle>
          <a:p>
            <a:pPr eaLnBrk="1" hangingPunct="1">
              <a:spcBef>
                <a:spcPct val="50000"/>
              </a:spcBef>
            </a:pPr>
            <a:r>
              <a:rPr lang="en-US" sz="2000" dirty="0"/>
              <a:t>20</a:t>
            </a:r>
          </a:p>
        </p:txBody>
      </p:sp>
      <p:sp>
        <p:nvSpPr>
          <p:cNvPr id="33807" name="Text Box 16"/>
          <p:cNvSpPr txBox="1">
            <a:spLocks noChangeArrowheads="1"/>
          </p:cNvSpPr>
          <p:nvPr/>
        </p:nvSpPr>
        <p:spPr bwMode="auto">
          <a:xfrm>
            <a:off x="4151314" y="3384948"/>
            <a:ext cx="504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ＭＳ Ｐゴシック" charset="0"/>
                <a:cs typeface="ＭＳ Ｐゴシック" charset="0"/>
              </a:defRPr>
            </a:lvl1pPr>
            <a:lvl2pPr marL="742950" indent="-285750" eaLnBrk="0" hangingPunct="0">
              <a:defRPr sz="3200">
                <a:solidFill>
                  <a:schemeClr val="tx1"/>
                </a:solidFill>
                <a:latin typeface="Arial" charset="0"/>
                <a:ea typeface="ＭＳ Ｐゴシック" charset="0"/>
              </a:defRPr>
            </a:lvl2pPr>
            <a:lvl3pPr marL="1143000" indent="-228600" eaLnBrk="0" hangingPunct="0">
              <a:defRPr sz="3200">
                <a:solidFill>
                  <a:schemeClr val="tx1"/>
                </a:solidFill>
                <a:latin typeface="Arial" charset="0"/>
                <a:ea typeface="ＭＳ Ｐゴシック" charset="0"/>
              </a:defRPr>
            </a:lvl3pPr>
            <a:lvl4pPr marL="1600200" indent="-228600" eaLnBrk="0" hangingPunct="0">
              <a:defRPr sz="3200">
                <a:solidFill>
                  <a:schemeClr val="tx1"/>
                </a:solidFill>
                <a:latin typeface="Arial" charset="0"/>
                <a:ea typeface="ＭＳ Ｐゴシック" charset="0"/>
              </a:defRPr>
            </a:lvl4pPr>
            <a:lvl5pPr marL="2057400" indent="-228600" eaLnBrk="0" hangingPunct="0">
              <a:defRPr sz="3200">
                <a:solidFill>
                  <a:schemeClr val="tx1"/>
                </a:solidFill>
                <a:latin typeface="Arial" charset="0"/>
                <a:ea typeface="ＭＳ Ｐゴシック" charset="0"/>
              </a:defRPr>
            </a:lvl5pPr>
            <a:lvl6pPr marL="2514600" indent="-228600" eaLnBrk="0" fontAlgn="base" hangingPunct="0">
              <a:spcBef>
                <a:spcPct val="0"/>
              </a:spcBef>
              <a:spcAft>
                <a:spcPct val="0"/>
              </a:spcAft>
              <a:defRPr sz="3200">
                <a:solidFill>
                  <a:schemeClr val="tx1"/>
                </a:solidFill>
                <a:latin typeface="Arial" charset="0"/>
                <a:ea typeface="ＭＳ Ｐゴシック" charset="0"/>
              </a:defRPr>
            </a:lvl6pPr>
            <a:lvl7pPr marL="2971800" indent="-228600" eaLnBrk="0" fontAlgn="base" hangingPunct="0">
              <a:spcBef>
                <a:spcPct val="0"/>
              </a:spcBef>
              <a:spcAft>
                <a:spcPct val="0"/>
              </a:spcAft>
              <a:defRPr sz="3200">
                <a:solidFill>
                  <a:schemeClr val="tx1"/>
                </a:solidFill>
                <a:latin typeface="Arial" charset="0"/>
                <a:ea typeface="ＭＳ Ｐゴシック" charset="0"/>
              </a:defRPr>
            </a:lvl7pPr>
            <a:lvl8pPr marL="3429000" indent="-228600" eaLnBrk="0" fontAlgn="base" hangingPunct="0">
              <a:spcBef>
                <a:spcPct val="0"/>
              </a:spcBef>
              <a:spcAft>
                <a:spcPct val="0"/>
              </a:spcAft>
              <a:defRPr sz="3200">
                <a:solidFill>
                  <a:schemeClr val="tx1"/>
                </a:solidFill>
                <a:latin typeface="Arial" charset="0"/>
                <a:ea typeface="ＭＳ Ｐゴシック" charset="0"/>
              </a:defRPr>
            </a:lvl8pPr>
            <a:lvl9pPr marL="3886200" indent="-228600" eaLnBrk="0" fontAlgn="base" hangingPunct="0">
              <a:spcBef>
                <a:spcPct val="0"/>
              </a:spcBef>
              <a:spcAft>
                <a:spcPct val="0"/>
              </a:spcAft>
              <a:defRPr sz="3200">
                <a:solidFill>
                  <a:schemeClr val="tx1"/>
                </a:solidFill>
                <a:latin typeface="Arial" charset="0"/>
                <a:ea typeface="ＭＳ Ｐゴシック" charset="0"/>
              </a:defRPr>
            </a:lvl9pPr>
          </a:lstStyle>
          <a:p>
            <a:pPr eaLnBrk="1" hangingPunct="1">
              <a:spcBef>
                <a:spcPct val="50000"/>
              </a:spcBef>
            </a:pPr>
            <a:r>
              <a:rPr lang="en-US" sz="2000" dirty="0"/>
              <a:t>20</a:t>
            </a:r>
          </a:p>
        </p:txBody>
      </p:sp>
      <p:sp>
        <p:nvSpPr>
          <p:cNvPr id="33808" name="Text Box 17"/>
          <p:cNvSpPr txBox="1">
            <a:spLocks noChangeArrowheads="1"/>
          </p:cNvSpPr>
          <p:nvPr/>
        </p:nvSpPr>
        <p:spPr bwMode="auto">
          <a:xfrm>
            <a:off x="1644651" y="3811985"/>
            <a:ext cx="7207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ＭＳ Ｐゴシック" charset="0"/>
                <a:cs typeface="ＭＳ Ｐゴシック" charset="0"/>
              </a:defRPr>
            </a:lvl1pPr>
            <a:lvl2pPr marL="742950" indent="-285750" eaLnBrk="0" hangingPunct="0">
              <a:defRPr sz="3200">
                <a:solidFill>
                  <a:schemeClr val="tx1"/>
                </a:solidFill>
                <a:latin typeface="Arial" charset="0"/>
                <a:ea typeface="ＭＳ Ｐゴシック" charset="0"/>
              </a:defRPr>
            </a:lvl2pPr>
            <a:lvl3pPr marL="1143000" indent="-228600" eaLnBrk="0" hangingPunct="0">
              <a:defRPr sz="3200">
                <a:solidFill>
                  <a:schemeClr val="tx1"/>
                </a:solidFill>
                <a:latin typeface="Arial" charset="0"/>
                <a:ea typeface="ＭＳ Ｐゴシック" charset="0"/>
              </a:defRPr>
            </a:lvl3pPr>
            <a:lvl4pPr marL="1600200" indent="-228600" eaLnBrk="0" hangingPunct="0">
              <a:defRPr sz="3200">
                <a:solidFill>
                  <a:schemeClr val="tx1"/>
                </a:solidFill>
                <a:latin typeface="Arial" charset="0"/>
                <a:ea typeface="ＭＳ Ｐゴシック" charset="0"/>
              </a:defRPr>
            </a:lvl4pPr>
            <a:lvl5pPr marL="2057400" indent="-228600" eaLnBrk="0" hangingPunct="0">
              <a:defRPr sz="3200">
                <a:solidFill>
                  <a:schemeClr val="tx1"/>
                </a:solidFill>
                <a:latin typeface="Arial" charset="0"/>
                <a:ea typeface="ＭＳ Ｐゴシック" charset="0"/>
              </a:defRPr>
            </a:lvl5pPr>
            <a:lvl6pPr marL="2514600" indent="-228600" eaLnBrk="0" fontAlgn="base" hangingPunct="0">
              <a:spcBef>
                <a:spcPct val="0"/>
              </a:spcBef>
              <a:spcAft>
                <a:spcPct val="0"/>
              </a:spcAft>
              <a:defRPr sz="3200">
                <a:solidFill>
                  <a:schemeClr val="tx1"/>
                </a:solidFill>
                <a:latin typeface="Arial" charset="0"/>
                <a:ea typeface="ＭＳ Ｐゴシック" charset="0"/>
              </a:defRPr>
            </a:lvl6pPr>
            <a:lvl7pPr marL="2971800" indent="-228600" eaLnBrk="0" fontAlgn="base" hangingPunct="0">
              <a:spcBef>
                <a:spcPct val="0"/>
              </a:spcBef>
              <a:spcAft>
                <a:spcPct val="0"/>
              </a:spcAft>
              <a:defRPr sz="3200">
                <a:solidFill>
                  <a:schemeClr val="tx1"/>
                </a:solidFill>
                <a:latin typeface="Arial" charset="0"/>
                <a:ea typeface="ＭＳ Ｐゴシック" charset="0"/>
              </a:defRPr>
            </a:lvl7pPr>
            <a:lvl8pPr marL="3429000" indent="-228600" eaLnBrk="0" fontAlgn="base" hangingPunct="0">
              <a:spcBef>
                <a:spcPct val="0"/>
              </a:spcBef>
              <a:spcAft>
                <a:spcPct val="0"/>
              </a:spcAft>
              <a:defRPr sz="3200">
                <a:solidFill>
                  <a:schemeClr val="tx1"/>
                </a:solidFill>
                <a:latin typeface="Arial" charset="0"/>
                <a:ea typeface="ＭＳ Ｐゴシック" charset="0"/>
              </a:defRPr>
            </a:lvl8pPr>
            <a:lvl9pPr marL="3886200" indent="-228600" eaLnBrk="0" fontAlgn="base" hangingPunct="0">
              <a:spcBef>
                <a:spcPct val="0"/>
              </a:spcBef>
              <a:spcAft>
                <a:spcPct val="0"/>
              </a:spcAft>
              <a:defRPr sz="3200">
                <a:solidFill>
                  <a:schemeClr val="tx1"/>
                </a:solidFill>
                <a:latin typeface="Arial" charset="0"/>
                <a:ea typeface="ＭＳ Ｐゴシック" charset="0"/>
              </a:defRPr>
            </a:lvl9pPr>
          </a:lstStyle>
          <a:p>
            <a:pPr eaLnBrk="1" hangingPunct="1">
              <a:spcBef>
                <a:spcPct val="50000"/>
              </a:spcBef>
            </a:pPr>
            <a:r>
              <a:rPr lang="en-US" sz="2000" dirty="0"/>
              <a:t>-20</a:t>
            </a:r>
          </a:p>
        </p:txBody>
      </p:sp>
      <p:sp>
        <p:nvSpPr>
          <p:cNvPr id="33810" name="Text Box 19"/>
          <p:cNvSpPr txBox="1">
            <a:spLocks noChangeArrowheads="1"/>
          </p:cNvSpPr>
          <p:nvPr/>
        </p:nvSpPr>
        <p:spPr bwMode="auto">
          <a:xfrm>
            <a:off x="4513909" y="2242682"/>
            <a:ext cx="7207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ＭＳ Ｐゴシック" charset="0"/>
                <a:cs typeface="ＭＳ Ｐゴシック" charset="0"/>
              </a:defRPr>
            </a:lvl1pPr>
            <a:lvl2pPr marL="742950" indent="-285750" eaLnBrk="0" hangingPunct="0">
              <a:defRPr sz="3200">
                <a:solidFill>
                  <a:schemeClr val="tx1"/>
                </a:solidFill>
                <a:latin typeface="Arial" charset="0"/>
                <a:ea typeface="ＭＳ Ｐゴシック" charset="0"/>
              </a:defRPr>
            </a:lvl2pPr>
            <a:lvl3pPr marL="1143000" indent="-228600" eaLnBrk="0" hangingPunct="0">
              <a:defRPr sz="3200">
                <a:solidFill>
                  <a:schemeClr val="tx1"/>
                </a:solidFill>
                <a:latin typeface="Arial" charset="0"/>
                <a:ea typeface="ＭＳ Ｐゴシック" charset="0"/>
              </a:defRPr>
            </a:lvl3pPr>
            <a:lvl4pPr marL="1600200" indent="-228600" eaLnBrk="0" hangingPunct="0">
              <a:defRPr sz="3200">
                <a:solidFill>
                  <a:schemeClr val="tx1"/>
                </a:solidFill>
                <a:latin typeface="Arial" charset="0"/>
                <a:ea typeface="ＭＳ Ｐゴシック" charset="0"/>
              </a:defRPr>
            </a:lvl4pPr>
            <a:lvl5pPr marL="2057400" indent="-228600" eaLnBrk="0" hangingPunct="0">
              <a:defRPr sz="3200">
                <a:solidFill>
                  <a:schemeClr val="tx1"/>
                </a:solidFill>
                <a:latin typeface="Arial" charset="0"/>
                <a:ea typeface="ＭＳ Ｐゴシック" charset="0"/>
              </a:defRPr>
            </a:lvl5pPr>
            <a:lvl6pPr marL="2514600" indent="-228600" eaLnBrk="0" fontAlgn="base" hangingPunct="0">
              <a:spcBef>
                <a:spcPct val="0"/>
              </a:spcBef>
              <a:spcAft>
                <a:spcPct val="0"/>
              </a:spcAft>
              <a:defRPr sz="3200">
                <a:solidFill>
                  <a:schemeClr val="tx1"/>
                </a:solidFill>
                <a:latin typeface="Arial" charset="0"/>
                <a:ea typeface="ＭＳ Ｐゴシック" charset="0"/>
              </a:defRPr>
            </a:lvl6pPr>
            <a:lvl7pPr marL="2971800" indent="-228600" eaLnBrk="0" fontAlgn="base" hangingPunct="0">
              <a:spcBef>
                <a:spcPct val="0"/>
              </a:spcBef>
              <a:spcAft>
                <a:spcPct val="0"/>
              </a:spcAft>
              <a:defRPr sz="3200">
                <a:solidFill>
                  <a:schemeClr val="tx1"/>
                </a:solidFill>
                <a:latin typeface="Arial" charset="0"/>
                <a:ea typeface="ＭＳ Ｐゴシック" charset="0"/>
              </a:defRPr>
            </a:lvl7pPr>
            <a:lvl8pPr marL="3429000" indent="-228600" eaLnBrk="0" fontAlgn="base" hangingPunct="0">
              <a:spcBef>
                <a:spcPct val="0"/>
              </a:spcBef>
              <a:spcAft>
                <a:spcPct val="0"/>
              </a:spcAft>
              <a:defRPr sz="3200">
                <a:solidFill>
                  <a:schemeClr val="tx1"/>
                </a:solidFill>
                <a:latin typeface="Arial" charset="0"/>
                <a:ea typeface="ＭＳ Ｐゴシック" charset="0"/>
              </a:defRPr>
            </a:lvl8pPr>
            <a:lvl9pPr marL="3886200" indent="-228600" eaLnBrk="0" fontAlgn="base" hangingPunct="0">
              <a:spcBef>
                <a:spcPct val="0"/>
              </a:spcBef>
              <a:spcAft>
                <a:spcPct val="0"/>
              </a:spcAft>
              <a:defRPr sz="3200">
                <a:solidFill>
                  <a:schemeClr val="tx1"/>
                </a:solidFill>
                <a:latin typeface="Arial" charset="0"/>
                <a:ea typeface="ＭＳ Ｐゴシック" charset="0"/>
              </a:defRPr>
            </a:lvl9pPr>
          </a:lstStyle>
          <a:p>
            <a:pPr eaLnBrk="1" hangingPunct="1">
              <a:spcBef>
                <a:spcPct val="50000"/>
              </a:spcBef>
            </a:pPr>
            <a:r>
              <a:rPr lang="en-US" sz="2000" dirty="0"/>
              <a:t>-10</a:t>
            </a:r>
          </a:p>
        </p:txBody>
      </p:sp>
      <p:sp>
        <p:nvSpPr>
          <p:cNvPr id="33811" name="TextBox 19"/>
          <p:cNvSpPr txBox="1">
            <a:spLocks noChangeArrowheads="1"/>
          </p:cNvSpPr>
          <p:nvPr/>
        </p:nvSpPr>
        <p:spPr bwMode="auto">
          <a:xfrm>
            <a:off x="6945313" y="2651125"/>
            <a:ext cx="1500118"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Arial" charset="0"/>
                <a:ea typeface="ＭＳ Ｐゴシック" charset="0"/>
                <a:cs typeface="ＭＳ Ｐゴシック" charset="0"/>
              </a:defRPr>
            </a:lvl1pPr>
            <a:lvl2pPr marL="742950" indent="-285750" eaLnBrk="0" hangingPunct="0">
              <a:defRPr sz="3200">
                <a:solidFill>
                  <a:schemeClr val="tx1"/>
                </a:solidFill>
                <a:latin typeface="Arial" charset="0"/>
                <a:ea typeface="ＭＳ Ｐゴシック" charset="0"/>
              </a:defRPr>
            </a:lvl2pPr>
            <a:lvl3pPr marL="1143000" indent="-228600" eaLnBrk="0" hangingPunct="0">
              <a:defRPr sz="3200">
                <a:solidFill>
                  <a:schemeClr val="tx1"/>
                </a:solidFill>
                <a:latin typeface="Arial" charset="0"/>
                <a:ea typeface="ＭＳ Ｐゴシック" charset="0"/>
              </a:defRPr>
            </a:lvl3pPr>
            <a:lvl4pPr marL="1600200" indent="-228600" eaLnBrk="0" hangingPunct="0">
              <a:defRPr sz="3200">
                <a:solidFill>
                  <a:schemeClr val="tx1"/>
                </a:solidFill>
                <a:latin typeface="Arial" charset="0"/>
                <a:ea typeface="ＭＳ Ｐゴシック" charset="0"/>
              </a:defRPr>
            </a:lvl4pPr>
            <a:lvl5pPr marL="2057400" indent="-228600" eaLnBrk="0" hangingPunct="0">
              <a:defRPr sz="3200">
                <a:solidFill>
                  <a:schemeClr val="tx1"/>
                </a:solidFill>
                <a:latin typeface="Arial" charset="0"/>
                <a:ea typeface="ＭＳ Ｐゴシック" charset="0"/>
              </a:defRPr>
            </a:lvl5pPr>
            <a:lvl6pPr marL="2514600" indent="-228600" eaLnBrk="0" fontAlgn="base" hangingPunct="0">
              <a:spcBef>
                <a:spcPct val="0"/>
              </a:spcBef>
              <a:spcAft>
                <a:spcPct val="0"/>
              </a:spcAft>
              <a:defRPr sz="3200">
                <a:solidFill>
                  <a:schemeClr val="tx1"/>
                </a:solidFill>
                <a:latin typeface="Arial" charset="0"/>
                <a:ea typeface="ＭＳ Ｐゴシック" charset="0"/>
              </a:defRPr>
            </a:lvl6pPr>
            <a:lvl7pPr marL="2971800" indent="-228600" eaLnBrk="0" fontAlgn="base" hangingPunct="0">
              <a:spcBef>
                <a:spcPct val="0"/>
              </a:spcBef>
              <a:spcAft>
                <a:spcPct val="0"/>
              </a:spcAft>
              <a:defRPr sz="3200">
                <a:solidFill>
                  <a:schemeClr val="tx1"/>
                </a:solidFill>
                <a:latin typeface="Arial" charset="0"/>
                <a:ea typeface="ＭＳ Ｐゴシック" charset="0"/>
              </a:defRPr>
            </a:lvl7pPr>
            <a:lvl8pPr marL="3429000" indent="-228600" eaLnBrk="0" fontAlgn="base" hangingPunct="0">
              <a:spcBef>
                <a:spcPct val="0"/>
              </a:spcBef>
              <a:spcAft>
                <a:spcPct val="0"/>
              </a:spcAft>
              <a:defRPr sz="3200">
                <a:solidFill>
                  <a:schemeClr val="tx1"/>
                </a:solidFill>
                <a:latin typeface="Arial" charset="0"/>
                <a:ea typeface="ＭＳ Ｐゴシック" charset="0"/>
              </a:defRPr>
            </a:lvl8pPr>
            <a:lvl9pPr marL="3886200" indent="-228600" eaLnBrk="0" fontAlgn="base" hangingPunct="0">
              <a:spcBef>
                <a:spcPct val="0"/>
              </a:spcBef>
              <a:spcAft>
                <a:spcPct val="0"/>
              </a:spcAft>
              <a:defRPr sz="3200">
                <a:solidFill>
                  <a:schemeClr val="tx1"/>
                </a:solidFill>
                <a:latin typeface="Arial" charset="0"/>
                <a:ea typeface="ＭＳ Ｐゴシック" charset="0"/>
              </a:defRPr>
            </a:lvl9pPr>
          </a:lstStyle>
          <a:p>
            <a:pPr eaLnBrk="1" hangingPunct="1"/>
            <a:r>
              <a:rPr lang="en-CA" sz="2000" dirty="0">
                <a:solidFill>
                  <a:srgbClr val="3333CC"/>
                </a:solidFill>
              </a:rPr>
              <a:t> </a:t>
            </a:r>
          </a:p>
          <a:p>
            <a:pPr eaLnBrk="1" hangingPunct="1"/>
            <a:r>
              <a:rPr lang="en-CA" sz="1800" dirty="0"/>
              <a:t>p(1,1)=.0001</a:t>
            </a:r>
          </a:p>
          <a:p>
            <a:pPr eaLnBrk="1" hangingPunct="1"/>
            <a:r>
              <a:rPr lang="en-CA" sz="1800" dirty="0"/>
              <a:t>p(1,0)=.4999</a:t>
            </a:r>
          </a:p>
          <a:p>
            <a:pPr eaLnBrk="1" hangingPunct="1"/>
            <a:r>
              <a:rPr lang="en-CA" sz="1800" dirty="0"/>
              <a:t>p(0,1)=.4999</a:t>
            </a:r>
          </a:p>
          <a:p>
            <a:pPr eaLnBrk="1" hangingPunct="1"/>
            <a:r>
              <a:rPr lang="en-CA" sz="1800" dirty="0"/>
              <a:t>p(0,0)=.0001</a:t>
            </a:r>
          </a:p>
        </p:txBody>
      </p:sp>
      <p:sp>
        <p:nvSpPr>
          <p:cNvPr id="33812" name="TextBox 20"/>
          <p:cNvSpPr txBox="1">
            <a:spLocks noChangeArrowheads="1"/>
          </p:cNvSpPr>
          <p:nvPr/>
        </p:nvSpPr>
        <p:spPr bwMode="auto">
          <a:xfrm>
            <a:off x="6854826" y="2316163"/>
            <a:ext cx="16795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ＭＳ Ｐゴシック" charset="0"/>
                <a:cs typeface="ＭＳ Ｐゴシック" charset="0"/>
              </a:defRPr>
            </a:lvl1pPr>
            <a:lvl2pPr marL="742950" indent="-285750" eaLnBrk="0" hangingPunct="0">
              <a:defRPr sz="3200">
                <a:solidFill>
                  <a:schemeClr val="tx1"/>
                </a:solidFill>
                <a:latin typeface="Arial" charset="0"/>
                <a:ea typeface="ＭＳ Ｐゴシック" charset="0"/>
              </a:defRPr>
            </a:lvl2pPr>
            <a:lvl3pPr marL="1143000" indent="-228600" eaLnBrk="0" hangingPunct="0">
              <a:defRPr sz="3200">
                <a:solidFill>
                  <a:schemeClr val="tx1"/>
                </a:solidFill>
                <a:latin typeface="Arial" charset="0"/>
                <a:ea typeface="ＭＳ Ｐゴシック" charset="0"/>
              </a:defRPr>
            </a:lvl3pPr>
            <a:lvl4pPr marL="1600200" indent="-228600" eaLnBrk="0" hangingPunct="0">
              <a:defRPr sz="3200">
                <a:solidFill>
                  <a:schemeClr val="tx1"/>
                </a:solidFill>
                <a:latin typeface="Arial" charset="0"/>
                <a:ea typeface="ＭＳ Ｐゴシック" charset="0"/>
              </a:defRPr>
            </a:lvl4pPr>
            <a:lvl5pPr marL="2057400" indent="-228600" eaLnBrk="0" hangingPunct="0">
              <a:defRPr sz="3200">
                <a:solidFill>
                  <a:schemeClr val="tx1"/>
                </a:solidFill>
                <a:latin typeface="Arial" charset="0"/>
                <a:ea typeface="ＭＳ Ｐゴシック" charset="0"/>
              </a:defRPr>
            </a:lvl5pPr>
            <a:lvl6pPr marL="2514600" indent="-228600" eaLnBrk="0" fontAlgn="base" hangingPunct="0">
              <a:spcBef>
                <a:spcPct val="0"/>
              </a:spcBef>
              <a:spcAft>
                <a:spcPct val="0"/>
              </a:spcAft>
              <a:defRPr sz="3200">
                <a:solidFill>
                  <a:schemeClr val="tx1"/>
                </a:solidFill>
                <a:latin typeface="Arial" charset="0"/>
                <a:ea typeface="ＭＳ Ｐゴシック" charset="0"/>
              </a:defRPr>
            </a:lvl6pPr>
            <a:lvl7pPr marL="2971800" indent="-228600" eaLnBrk="0" fontAlgn="base" hangingPunct="0">
              <a:spcBef>
                <a:spcPct val="0"/>
              </a:spcBef>
              <a:spcAft>
                <a:spcPct val="0"/>
              </a:spcAft>
              <a:defRPr sz="3200">
                <a:solidFill>
                  <a:schemeClr val="tx1"/>
                </a:solidFill>
                <a:latin typeface="Arial" charset="0"/>
                <a:ea typeface="ＭＳ Ｐゴシック" charset="0"/>
              </a:defRPr>
            </a:lvl7pPr>
            <a:lvl8pPr marL="3429000" indent="-228600" eaLnBrk="0" fontAlgn="base" hangingPunct="0">
              <a:spcBef>
                <a:spcPct val="0"/>
              </a:spcBef>
              <a:spcAft>
                <a:spcPct val="0"/>
              </a:spcAft>
              <a:defRPr sz="3200">
                <a:solidFill>
                  <a:schemeClr val="tx1"/>
                </a:solidFill>
                <a:latin typeface="Arial" charset="0"/>
                <a:ea typeface="ＭＳ Ｐゴシック" charset="0"/>
              </a:defRPr>
            </a:lvl8pPr>
            <a:lvl9pPr marL="3886200" indent="-228600" eaLnBrk="0" fontAlgn="base" hangingPunct="0">
              <a:spcBef>
                <a:spcPct val="0"/>
              </a:spcBef>
              <a:spcAft>
                <a:spcPct val="0"/>
              </a:spcAft>
              <a:defRPr sz="3200">
                <a:solidFill>
                  <a:schemeClr val="tx1"/>
                </a:solidFill>
                <a:latin typeface="Arial" charset="0"/>
                <a:ea typeface="ＭＳ Ｐゴシック" charset="0"/>
              </a:defRPr>
            </a:lvl9pPr>
          </a:lstStyle>
          <a:p>
            <a:pPr eaLnBrk="1" hangingPunct="1"/>
            <a:r>
              <a:rPr lang="en-CA" sz="2000" dirty="0" smtClean="0">
                <a:solidFill>
                  <a:srgbClr val="AA4341"/>
                </a:solidFill>
              </a:rPr>
              <a:t>   posterior over </a:t>
            </a:r>
            <a:r>
              <a:rPr lang="en-CA" sz="2000" dirty="0" err="1" smtClean="0">
                <a:solidFill>
                  <a:srgbClr val="AA4341"/>
                </a:solidFill>
              </a:rPr>
              <a:t>hiddens</a:t>
            </a:r>
            <a:endParaRPr lang="en-CA" sz="2000" dirty="0">
              <a:solidFill>
                <a:srgbClr val="AA4341"/>
              </a:solidFill>
            </a:endParaRPr>
          </a:p>
        </p:txBody>
      </p:sp>
      <p:sp>
        <p:nvSpPr>
          <p:cNvPr id="33793" name="Rectangle 2"/>
          <p:cNvSpPr>
            <a:spLocks noGrp="1" noChangeArrowheads="1"/>
          </p:cNvSpPr>
          <p:nvPr>
            <p:ph type="title"/>
          </p:nvPr>
        </p:nvSpPr>
        <p:spPr>
          <a:xfrm>
            <a:off x="457200" y="33338"/>
            <a:ext cx="8229600" cy="857250"/>
          </a:xfrm>
        </p:spPr>
        <p:txBody>
          <a:bodyPr/>
          <a:lstStyle/>
          <a:p>
            <a:pPr eaLnBrk="1" hangingPunct="1"/>
            <a:r>
              <a:rPr lang="en-US" dirty="0">
                <a:latin typeface="Arial" charset="0"/>
              </a:rPr>
              <a:t>Explaining away </a:t>
            </a:r>
            <a:r>
              <a:rPr lang="en-US" sz="2800" dirty="0">
                <a:latin typeface="Arial" charset="0"/>
              </a:rPr>
              <a:t>(Judea Pearl)</a:t>
            </a:r>
          </a:p>
        </p:txBody>
      </p:sp>
      <p:cxnSp>
        <p:nvCxnSpPr>
          <p:cNvPr id="3" name="Straight Arrow Connector 2"/>
          <p:cNvCxnSpPr>
            <a:stCxn id="33795" idx="4"/>
            <a:endCxn id="23" idx="1"/>
          </p:cNvCxnSpPr>
          <p:nvPr/>
        </p:nvCxnSpPr>
        <p:spPr>
          <a:xfrm>
            <a:off x="1845324" y="3343733"/>
            <a:ext cx="901870" cy="68992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a:stCxn id="22" idx="4"/>
            <a:endCxn id="23" idx="7"/>
          </p:cNvCxnSpPr>
          <p:nvPr/>
        </p:nvCxnSpPr>
        <p:spPr>
          <a:xfrm flipH="1">
            <a:off x="4294957" y="3381375"/>
            <a:ext cx="765052" cy="6522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a:endCxn id="22" idx="0"/>
          </p:cNvCxnSpPr>
          <p:nvPr/>
        </p:nvCxnSpPr>
        <p:spPr>
          <a:xfrm>
            <a:off x="5060009" y="2374900"/>
            <a:ext cx="0" cy="38967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endCxn id="23" idx="2"/>
          </p:cNvCxnSpPr>
          <p:nvPr/>
        </p:nvCxnSpPr>
        <p:spPr>
          <a:xfrm>
            <a:off x="1651000" y="4251733"/>
            <a:ext cx="775642"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endCxn id="33795" idx="0"/>
          </p:cNvCxnSpPr>
          <p:nvPr/>
        </p:nvCxnSpPr>
        <p:spPr>
          <a:xfrm>
            <a:off x="1845324" y="2374900"/>
            <a:ext cx="0" cy="35202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9" name="Text Box 19"/>
          <p:cNvSpPr txBox="1">
            <a:spLocks noChangeArrowheads="1"/>
          </p:cNvSpPr>
          <p:nvPr/>
        </p:nvSpPr>
        <p:spPr bwMode="auto">
          <a:xfrm>
            <a:off x="1276999" y="2263290"/>
            <a:ext cx="7207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ＭＳ Ｐゴシック" charset="0"/>
                <a:cs typeface="ＭＳ Ｐゴシック" charset="0"/>
              </a:defRPr>
            </a:lvl1pPr>
            <a:lvl2pPr marL="742950" indent="-285750" eaLnBrk="0" hangingPunct="0">
              <a:defRPr sz="3200">
                <a:solidFill>
                  <a:schemeClr val="tx1"/>
                </a:solidFill>
                <a:latin typeface="Arial" charset="0"/>
                <a:ea typeface="ＭＳ Ｐゴシック" charset="0"/>
              </a:defRPr>
            </a:lvl2pPr>
            <a:lvl3pPr marL="1143000" indent="-228600" eaLnBrk="0" hangingPunct="0">
              <a:defRPr sz="3200">
                <a:solidFill>
                  <a:schemeClr val="tx1"/>
                </a:solidFill>
                <a:latin typeface="Arial" charset="0"/>
                <a:ea typeface="ＭＳ Ｐゴシック" charset="0"/>
              </a:defRPr>
            </a:lvl3pPr>
            <a:lvl4pPr marL="1600200" indent="-228600" eaLnBrk="0" hangingPunct="0">
              <a:defRPr sz="3200">
                <a:solidFill>
                  <a:schemeClr val="tx1"/>
                </a:solidFill>
                <a:latin typeface="Arial" charset="0"/>
                <a:ea typeface="ＭＳ Ｐゴシック" charset="0"/>
              </a:defRPr>
            </a:lvl4pPr>
            <a:lvl5pPr marL="2057400" indent="-228600" eaLnBrk="0" hangingPunct="0">
              <a:defRPr sz="3200">
                <a:solidFill>
                  <a:schemeClr val="tx1"/>
                </a:solidFill>
                <a:latin typeface="Arial" charset="0"/>
                <a:ea typeface="ＭＳ Ｐゴシック" charset="0"/>
              </a:defRPr>
            </a:lvl5pPr>
            <a:lvl6pPr marL="2514600" indent="-228600" eaLnBrk="0" fontAlgn="base" hangingPunct="0">
              <a:spcBef>
                <a:spcPct val="0"/>
              </a:spcBef>
              <a:spcAft>
                <a:spcPct val="0"/>
              </a:spcAft>
              <a:defRPr sz="3200">
                <a:solidFill>
                  <a:schemeClr val="tx1"/>
                </a:solidFill>
                <a:latin typeface="Arial" charset="0"/>
                <a:ea typeface="ＭＳ Ｐゴシック" charset="0"/>
              </a:defRPr>
            </a:lvl6pPr>
            <a:lvl7pPr marL="2971800" indent="-228600" eaLnBrk="0" fontAlgn="base" hangingPunct="0">
              <a:spcBef>
                <a:spcPct val="0"/>
              </a:spcBef>
              <a:spcAft>
                <a:spcPct val="0"/>
              </a:spcAft>
              <a:defRPr sz="3200">
                <a:solidFill>
                  <a:schemeClr val="tx1"/>
                </a:solidFill>
                <a:latin typeface="Arial" charset="0"/>
                <a:ea typeface="ＭＳ Ｐゴシック" charset="0"/>
              </a:defRPr>
            </a:lvl7pPr>
            <a:lvl8pPr marL="3429000" indent="-228600" eaLnBrk="0" fontAlgn="base" hangingPunct="0">
              <a:spcBef>
                <a:spcPct val="0"/>
              </a:spcBef>
              <a:spcAft>
                <a:spcPct val="0"/>
              </a:spcAft>
              <a:defRPr sz="3200">
                <a:solidFill>
                  <a:schemeClr val="tx1"/>
                </a:solidFill>
                <a:latin typeface="Arial" charset="0"/>
                <a:ea typeface="ＭＳ Ｐゴシック" charset="0"/>
              </a:defRPr>
            </a:lvl8pPr>
            <a:lvl9pPr marL="3886200" indent="-228600" eaLnBrk="0" fontAlgn="base" hangingPunct="0">
              <a:spcBef>
                <a:spcPct val="0"/>
              </a:spcBef>
              <a:spcAft>
                <a:spcPct val="0"/>
              </a:spcAft>
              <a:defRPr sz="3200">
                <a:solidFill>
                  <a:schemeClr val="tx1"/>
                </a:solidFill>
                <a:latin typeface="Arial" charset="0"/>
                <a:ea typeface="ＭＳ Ｐゴシック" charset="0"/>
              </a:defRPr>
            </a:lvl9pPr>
          </a:lstStyle>
          <a:p>
            <a:pPr eaLnBrk="1" hangingPunct="1">
              <a:spcBef>
                <a:spcPct val="50000"/>
              </a:spcBef>
            </a:pPr>
            <a:r>
              <a:rPr lang="en-US" sz="2000" dirty="0"/>
              <a:t>-10</a:t>
            </a:r>
          </a:p>
        </p:txBody>
      </p:sp>
    </p:spTree>
    <p:extLst>
      <p:ext uri="{BB962C8B-B14F-4D97-AF65-F5344CB8AC3E}">
        <p14:creationId xmlns:p14="http://schemas.microsoft.com/office/powerpoint/2010/main" val="31649418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79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80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80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80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80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8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3794">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381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8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animBg="1"/>
      <p:bldP spid="22" grpId="0" animBg="1"/>
      <p:bldP spid="33798" grpId="0"/>
      <p:bldP spid="33799" grpId="0"/>
      <p:bldP spid="23" grpId="0" animBg="1"/>
      <p:bldP spid="33800" grpId="0"/>
      <p:bldP spid="33806" grpId="0"/>
      <p:bldP spid="33807" grpId="0"/>
      <p:bldP spid="33808" grpId="0"/>
      <p:bldP spid="33810" grpId="0"/>
      <p:bldP spid="33811" grpId="0"/>
      <p:bldP spid="33812" grpId="0"/>
      <p:bldP spid="3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368300" y="33338"/>
            <a:ext cx="8521700" cy="857250"/>
          </a:xfrm>
        </p:spPr>
        <p:txBody>
          <a:bodyPr>
            <a:normAutofit/>
          </a:bodyPr>
          <a:lstStyle/>
          <a:p>
            <a:pPr eaLnBrk="1" hangingPunct="1"/>
            <a:r>
              <a:rPr lang="en-US" sz="2400" dirty="0">
                <a:latin typeface="Arial" charset="0"/>
              </a:rPr>
              <a:t>Why </a:t>
            </a:r>
            <a:r>
              <a:rPr lang="en-US" sz="2400" dirty="0" smtClean="0">
                <a:latin typeface="Arial" charset="0"/>
              </a:rPr>
              <a:t>it’s hard </a:t>
            </a:r>
            <a:r>
              <a:rPr lang="en-US" sz="2400" dirty="0">
                <a:latin typeface="Arial" charset="0"/>
              </a:rPr>
              <a:t>to learn </a:t>
            </a:r>
            <a:r>
              <a:rPr lang="en-US" sz="2400" dirty="0" smtClean="0">
                <a:latin typeface="Arial" charset="0"/>
              </a:rPr>
              <a:t>sigmoid </a:t>
            </a:r>
            <a:r>
              <a:rPr lang="en-US" sz="2400" dirty="0">
                <a:latin typeface="Arial" charset="0"/>
              </a:rPr>
              <a:t>belief nets one layer at a time</a:t>
            </a:r>
          </a:p>
        </p:txBody>
      </p:sp>
      <p:sp>
        <p:nvSpPr>
          <p:cNvPr id="35842" name="Rectangle 3"/>
          <p:cNvSpPr>
            <a:spLocks noGrp="1" noChangeArrowheads="1"/>
          </p:cNvSpPr>
          <p:nvPr>
            <p:ph type="body" sz="half" idx="1"/>
          </p:nvPr>
        </p:nvSpPr>
        <p:spPr>
          <a:xfrm>
            <a:off x="177800" y="897732"/>
            <a:ext cx="5937250" cy="4245769"/>
          </a:xfrm>
        </p:spPr>
        <p:txBody>
          <a:bodyPr/>
          <a:lstStyle/>
          <a:p>
            <a:pPr eaLnBrk="1" hangingPunct="1">
              <a:lnSpc>
                <a:spcPct val="90000"/>
              </a:lnSpc>
            </a:pPr>
            <a:r>
              <a:rPr lang="en-US" dirty="0">
                <a:latin typeface="Arial" charset="0"/>
              </a:rPr>
              <a:t>To learn </a:t>
            </a:r>
            <a:r>
              <a:rPr lang="en-US" dirty="0">
                <a:solidFill>
                  <a:srgbClr val="3333CC"/>
                </a:solidFill>
                <a:latin typeface="Arial" charset="0"/>
              </a:rPr>
              <a:t>W</a:t>
            </a:r>
            <a:r>
              <a:rPr lang="en-US" dirty="0">
                <a:latin typeface="Arial" charset="0"/>
              </a:rPr>
              <a:t>, we need </a:t>
            </a:r>
            <a:r>
              <a:rPr lang="en-US" dirty="0" smtClean="0">
                <a:latin typeface="Arial" charset="0"/>
              </a:rPr>
              <a:t>to sample from the </a:t>
            </a:r>
            <a:r>
              <a:rPr lang="en-US" dirty="0">
                <a:latin typeface="Arial" charset="0"/>
              </a:rPr>
              <a:t>posterior distribution in the first hidden layer.</a:t>
            </a:r>
          </a:p>
          <a:p>
            <a:pPr eaLnBrk="1" hangingPunct="1">
              <a:lnSpc>
                <a:spcPct val="90000"/>
              </a:lnSpc>
            </a:pPr>
            <a:r>
              <a:rPr lang="en-US" dirty="0">
                <a:solidFill>
                  <a:srgbClr val="FF0000"/>
                </a:solidFill>
                <a:latin typeface="Arial" charset="0"/>
              </a:rPr>
              <a:t>Problem 1</a:t>
            </a:r>
            <a:r>
              <a:rPr lang="en-US" dirty="0">
                <a:latin typeface="Arial" charset="0"/>
              </a:rPr>
              <a:t>: The posterior is </a:t>
            </a:r>
            <a:r>
              <a:rPr lang="en-US" dirty="0" smtClean="0">
                <a:latin typeface="Arial" charset="0"/>
              </a:rPr>
              <a:t>not factorial because </a:t>
            </a:r>
            <a:r>
              <a:rPr lang="en-US" dirty="0">
                <a:latin typeface="Arial" charset="0"/>
              </a:rPr>
              <a:t>of </a:t>
            </a:r>
            <a:r>
              <a:rPr lang="ja-JP" altLang="en-US" dirty="0">
                <a:latin typeface="Arial" charset="0"/>
              </a:rPr>
              <a:t>“</a:t>
            </a:r>
            <a:r>
              <a:rPr lang="en-US" altLang="ja-JP" dirty="0">
                <a:latin typeface="Arial" charset="0"/>
              </a:rPr>
              <a:t>explaining away</a:t>
            </a:r>
            <a:r>
              <a:rPr lang="ja-JP" altLang="en-US" dirty="0">
                <a:latin typeface="Arial" charset="0"/>
              </a:rPr>
              <a:t>”</a:t>
            </a:r>
            <a:r>
              <a:rPr lang="en-US" altLang="ja-JP" dirty="0">
                <a:latin typeface="Arial" charset="0"/>
              </a:rPr>
              <a:t>.</a:t>
            </a:r>
          </a:p>
          <a:p>
            <a:pPr eaLnBrk="1" hangingPunct="1">
              <a:lnSpc>
                <a:spcPct val="90000"/>
              </a:lnSpc>
            </a:pPr>
            <a:r>
              <a:rPr lang="en-US" dirty="0">
                <a:solidFill>
                  <a:srgbClr val="FF0000"/>
                </a:solidFill>
                <a:latin typeface="Arial" charset="0"/>
              </a:rPr>
              <a:t>Problem 2:</a:t>
            </a:r>
            <a:r>
              <a:rPr lang="en-US" dirty="0">
                <a:latin typeface="Arial" charset="0"/>
              </a:rPr>
              <a:t> The posterior depends on the prior as well as the likelihood. </a:t>
            </a:r>
          </a:p>
          <a:p>
            <a:pPr lvl="1" eaLnBrk="1" hangingPunct="1">
              <a:lnSpc>
                <a:spcPct val="90000"/>
              </a:lnSpc>
            </a:pPr>
            <a:r>
              <a:rPr lang="en-US" sz="1800" dirty="0">
                <a:latin typeface="Arial" charset="0"/>
              </a:rPr>
              <a:t>So to learn </a:t>
            </a:r>
            <a:r>
              <a:rPr lang="en-US" sz="1800" dirty="0">
                <a:solidFill>
                  <a:srgbClr val="3333CC"/>
                </a:solidFill>
                <a:latin typeface="Arial" charset="0"/>
              </a:rPr>
              <a:t>W</a:t>
            </a:r>
            <a:r>
              <a:rPr lang="en-US" sz="1800" dirty="0">
                <a:latin typeface="Arial" charset="0"/>
              </a:rPr>
              <a:t>, we need to know the weights in higher layers, even if we are only approximating the posterior. </a:t>
            </a:r>
            <a:r>
              <a:rPr lang="en-US" sz="1800" dirty="0">
                <a:solidFill>
                  <a:srgbClr val="0000FF"/>
                </a:solidFill>
                <a:latin typeface="Arial" charset="0"/>
              </a:rPr>
              <a:t>All the weights interact.</a:t>
            </a:r>
          </a:p>
          <a:p>
            <a:pPr eaLnBrk="1" hangingPunct="1">
              <a:lnSpc>
                <a:spcPct val="90000"/>
              </a:lnSpc>
            </a:pPr>
            <a:r>
              <a:rPr lang="en-US" dirty="0">
                <a:solidFill>
                  <a:srgbClr val="FF0000"/>
                </a:solidFill>
                <a:latin typeface="Arial" charset="0"/>
              </a:rPr>
              <a:t>Problem 3:</a:t>
            </a:r>
            <a:r>
              <a:rPr lang="en-US" dirty="0">
                <a:latin typeface="Arial" charset="0"/>
              </a:rPr>
              <a:t> We need to integrate over all possible configurations </a:t>
            </a:r>
            <a:r>
              <a:rPr lang="en-US" dirty="0" smtClean="0">
                <a:latin typeface="Arial" charset="0"/>
              </a:rPr>
              <a:t>in </a:t>
            </a:r>
            <a:r>
              <a:rPr lang="en-US" dirty="0">
                <a:latin typeface="Arial" charset="0"/>
              </a:rPr>
              <a:t>the higher </a:t>
            </a:r>
            <a:r>
              <a:rPr lang="en-US" dirty="0" smtClean="0">
                <a:latin typeface="Arial" charset="0"/>
              </a:rPr>
              <a:t>layers </a:t>
            </a:r>
            <a:r>
              <a:rPr lang="en-US" dirty="0">
                <a:latin typeface="Arial" charset="0"/>
              </a:rPr>
              <a:t>to get the prior for first hidden layer. </a:t>
            </a:r>
            <a:r>
              <a:rPr lang="en-US" dirty="0">
                <a:solidFill>
                  <a:srgbClr val="3333CC"/>
                </a:solidFill>
                <a:latin typeface="Arial" charset="0"/>
              </a:rPr>
              <a:t>Its hopeless!</a:t>
            </a:r>
          </a:p>
          <a:p>
            <a:pPr eaLnBrk="1" hangingPunct="1">
              <a:lnSpc>
                <a:spcPct val="90000"/>
              </a:lnSpc>
              <a:buFontTx/>
              <a:buNone/>
            </a:pPr>
            <a:endParaRPr lang="en-US" sz="2400" dirty="0">
              <a:latin typeface="Arial" charset="0"/>
            </a:endParaRPr>
          </a:p>
        </p:txBody>
      </p:sp>
      <p:sp>
        <p:nvSpPr>
          <p:cNvPr id="35843" name="Text Box 4"/>
          <p:cNvSpPr txBox="1">
            <a:spLocks noChangeArrowheads="1"/>
          </p:cNvSpPr>
          <p:nvPr/>
        </p:nvSpPr>
        <p:spPr bwMode="auto">
          <a:xfrm>
            <a:off x="6329364" y="3843337"/>
            <a:ext cx="2116138" cy="52322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200">
                <a:solidFill>
                  <a:schemeClr val="tx1"/>
                </a:solidFill>
                <a:latin typeface="Arial" charset="0"/>
                <a:ea typeface="ＭＳ Ｐゴシック" charset="0"/>
                <a:cs typeface="ＭＳ Ｐゴシック" charset="0"/>
              </a:defRPr>
            </a:lvl1pPr>
            <a:lvl2pPr marL="742950" indent="-285750" eaLnBrk="0" hangingPunct="0">
              <a:defRPr sz="3200">
                <a:solidFill>
                  <a:schemeClr val="tx1"/>
                </a:solidFill>
                <a:latin typeface="Arial" charset="0"/>
                <a:ea typeface="ＭＳ Ｐゴシック" charset="0"/>
              </a:defRPr>
            </a:lvl2pPr>
            <a:lvl3pPr marL="1143000" indent="-228600" eaLnBrk="0" hangingPunct="0">
              <a:defRPr sz="3200">
                <a:solidFill>
                  <a:schemeClr val="tx1"/>
                </a:solidFill>
                <a:latin typeface="Arial" charset="0"/>
                <a:ea typeface="ＭＳ Ｐゴシック" charset="0"/>
              </a:defRPr>
            </a:lvl3pPr>
            <a:lvl4pPr marL="1600200" indent="-228600" eaLnBrk="0" hangingPunct="0">
              <a:defRPr sz="3200">
                <a:solidFill>
                  <a:schemeClr val="tx1"/>
                </a:solidFill>
                <a:latin typeface="Arial" charset="0"/>
                <a:ea typeface="ＭＳ Ｐゴシック" charset="0"/>
              </a:defRPr>
            </a:lvl4pPr>
            <a:lvl5pPr marL="2057400" indent="-228600" eaLnBrk="0" hangingPunct="0">
              <a:defRPr sz="3200">
                <a:solidFill>
                  <a:schemeClr val="tx1"/>
                </a:solidFill>
                <a:latin typeface="Arial" charset="0"/>
                <a:ea typeface="ＭＳ Ｐゴシック" charset="0"/>
              </a:defRPr>
            </a:lvl5pPr>
            <a:lvl6pPr marL="2514600" indent="-228600" eaLnBrk="0" fontAlgn="base" hangingPunct="0">
              <a:spcBef>
                <a:spcPct val="0"/>
              </a:spcBef>
              <a:spcAft>
                <a:spcPct val="0"/>
              </a:spcAft>
              <a:defRPr sz="3200">
                <a:solidFill>
                  <a:schemeClr val="tx1"/>
                </a:solidFill>
                <a:latin typeface="Arial" charset="0"/>
                <a:ea typeface="ＭＳ Ｐゴシック" charset="0"/>
              </a:defRPr>
            </a:lvl6pPr>
            <a:lvl7pPr marL="2971800" indent="-228600" eaLnBrk="0" fontAlgn="base" hangingPunct="0">
              <a:spcBef>
                <a:spcPct val="0"/>
              </a:spcBef>
              <a:spcAft>
                <a:spcPct val="0"/>
              </a:spcAft>
              <a:defRPr sz="3200">
                <a:solidFill>
                  <a:schemeClr val="tx1"/>
                </a:solidFill>
                <a:latin typeface="Arial" charset="0"/>
                <a:ea typeface="ＭＳ Ｐゴシック" charset="0"/>
              </a:defRPr>
            </a:lvl7pPr>
            <a:lvl8pPr marL="3429000" indent="-228600" eaLnBrk="0" fontAlgn="base" hangingPunct="0">
              <a:spcBef>
                <a:spcPct val="0"/>
              </a:spcBef>
              <a:spcAft>
                <a:spcPct val="0"/>
              </a:spcAft>
              <a:defRPr sz="3200">
                <a:solidFill>
                  <a:schemeClr val="tx1"/>
                </a:solidFill>
                <a:latin typeface="Arial" charset="0"/>
                <a:ea typeface="ＭＳ Ｐゴシック" charset="0"/>
              </a:defRPr>
            </a:lvl8pPr>
            <a:lvl9pPr marL="3886200" indent="-228600" eaLnBrk="0" fontAlgn="base" hangingPunct="0">
              <a:spcBef>
                <a:spcPct val="0"/>
              </a:spcBef>
              <a:spcAft>
                <a:spcPct val="0"/>
              </a:spcAft>
              <a:defRPr sz="3200">
                <a:solidFill>
                  <a:schemeClr val="tx1"/>
                </a:solidFill>
                <a:latin typeface="Arial" charset="0"/>
                <a:ea typeface="ＭＳ Ｐゴシック" charset="0"/>
              </a:defRPr>
            </a:lvl9pPr>
          </a:lstStyle>
          <a:p>
            <a:pPr eaLnBrk="1" hangingPunct="1">
              <a:spcBef>
                <a:spcPct val="50000"/>
              </a:spcBef>
            </a:pPr>
            <a:r>
              <a:rPr lang="en-US" sz="2800" dirty="0"/>
              <a:t>         </a:t>
            </a:r>
            <a:r>
              <a:rPr lang="en-US" sz="2000" dirty="0"/>
              <a:t> data</a:t>
            </a:r>
          </a:p>
        </p:txBody>
      </p:sp>
      <p:sp>
        <p:nvSpPr>
          <p:cNvPr id="35844" name="Text Box 5"/>
          <p:cNvSpPr txBox="1">
            <a:spLocks noChangeArrowheads="1"/>
          </p:cNvSpPr>
          <p:nvPr/>
        </p:nvSpPr>
        <p:spPr bwMode="auto">
          <a:xfrm>
            <a:off x="6329364" y="2900760"/>
            <a:ext cx="2116138" cy="40011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200">
                <a:solidFill>
                  <a:schemeClr val="tx1"/>
                </a:solidFill>
                <a:latin typeface="Arial" charset="0"/>
                <a:ea typeface="ＭＳ Ｐゴシック" charset="0"/>
                <a:cs typeface="ＭＳ Ｐゴシック" charset="0"/>
              </a:defRPr>
            </a:lvl1pPr>
            <a:lvl2pPr marL="742950" indent="-285750" eaLnBrk="0" hangingPunct="0">
              <a:defRPr sz="3200">
                <a:solidFill>
                  <a:schemeClr val="tx1"/>
                </a:solidFill>
                <a:latin typeface="Arial" charset="0"/>
                <a:ea typeface="ＭＳ Ｐゴシック" charset="0"/>
              </a:defRPr>
            </a:lvl2pPr>
            <a:lvl3pPr marL="1143000" indent="-228600" eaLnBrk="0" hangingPunct="0">
              <a:defRPr sz="3200">
                <a:solidFill>
                  <a:schemeClr val="tx1"/>
                </a:solidFill>
                <a:latin typeface="Arial" charset="0"/>
                <a:ea typeface="ＭＳ Ｐゴシック" charset="0"/>
              </a:defRPr>
            </a:lvl3pPr>
            <a:lvl4pPr marL="1600200" indent="-228600" eaLnBrk="0" hangingPunct="0">
              <a:defRPr sz="3200">
                <a:solidFill>
                  <a:schemeClr val="tx1"/>
                </a:solidFill>
                <a:latin typeface="Arial" charset="0"/>
                <a:ea typeface="ＭＳ Ｐゴシック" charset="0"/>
              </a:defRPr>
            </a:lvl4pPr>
            <a:lvl5pPr marL="2057400" indent="-228600" eaLnBrk="0" hangingPunct="0">
              <a:defRPr sz="3200">
                <a:solidFill>
                  <a:schemeClr val="tx1"/>
                </a:solidFill>
                <a:latin typeface="Arial" charset="0"/>
                <a:ea typeface="ＭＳ Ｐゴシック" charset="0"/>
              </a:defRPr>
            </a:lvl5pPr>
            <a:lvl6pPr marL="2514600" indent="-228600" eaLnBrk="0" fontAlgn="base" hangingPunct="0">
              <a:spcBef>
                <a:spcPct val="0"/>
              </a:spcBef>
              <a:spcAft>
                <a:spcPct val="0"/>
              </a:spcAft>
              <a:defRPr sz="3200">
                <a:solidFill>
                  <a:schemeClr val="tx1"/>
                </a:solidFill>
                <a:latin typeface="Arial" charset="0"/>
                <a:ea typeface="ＭＳ Ｐゴシック" charset="0"/>
              </a:defRPr>
            </a:lvl6pPr>
            <a:lvl7pPr marL="2971800" indent="-228600" eaLnBrk="0" fontAlgn="base" hangingPunct="0">
              <a:spcBef>
                <a:spcPct val="0"/>
              </a:spcBef>
              <a:spcAft>
                <a:spcPct val="0"/>
              </a:spcAft>
              <a:defRPr sz="3200">
                <a:solidFill>
                  <a:schemeClr val="tx1"/>
                </a:solidFill>
                <a:latin typeface="Arial" charset="0"/>
                <a:ea typeface="ＭＳ Ｐゴシック" charset="0"/>
              </a:defRPr>
            </a:lvl7pPr>
            <a:lvl8pPr marL="3429000" indent="-228600" eaLnBrk="0" fontAlgn="base" hangingPunct="0">
              <a:spcBef>
                <a:spcPct val="0"/>
              </a:spcBef>
              <a:spcAft>
                <a:spcPct val="0"/>
              </a:spcAft>
              <a:defRPr sz="3200">
                <a:solidFill>
                  <a:schemeClr val="tx1"/>
                </a:solidFill>
                <a:latin typeface="Arial" charset="0"/>
                <a:ea typeface="ＭＳ Ｐゴシック" charset="0"/>
              </a:defRPr>
            </a:lvl8pPr>
            <a:lvl9pPr marL="3886200" indent="-228600" eaLnBrk="0" fontAlgn="base" hangingPunct="0">
              <a:spcBef>
                <a:spcPct val="0"/>
              </a:spcBef>
              <a:spcAft>
                <a:spcPct val="0"/>
              </a:spcAft>
              <a:defRPr sz="3200">
                <a:solidFill>
                  <a:schemeClr val="tx1"/>
                </a:solidFill>
                <a:latin typeface="Arial" charset="0"/>
                <a:ea typeface="ＭＳ Ｐゴシック" charset="0"/>
              </a:defRPr>
            </a:lvl9pPr>
          </a:lstStyle>
          <a:p>
            <a:pPr eaLnBrk="1" hangingPunct="1">
              <a:spcBef>
                <a:spcPct val="50000"/>
              </a:spcBef>
            </a:pPr>
            <a:r>
              <a:rPr lang="en-US" sz="2000" dirty="0" smtClean="0"/>
              <a:t>hidden </a:t>
            </a:r>
            <a:r>
              <a:rPr lang="en-US" sz="2000" dirty="0"/>
              <a:t>variables</a:t>
            </a:r>
          </a:p>
        </p:txBody>
      </p:sp>
      <p:sp>
        <p:nvSpPr>
          <p:cNvPr id="35845" name="AutoShape 6"/>
          <p:cNvSpPr>
            <a:spLocks noChangeArrowheads="1"/>
          </p:cNvSpPr>
          <p:nvPr/>
        </p:nvSpPr>
        <p:spPr bwMode="auto">
          <a:xfrm>
            <a:off x="7308850" y="3370263"/>
            <a:ext cx="323850" cy="485775"/>
          </a:xfrm>
          <a:prstGeom prst="downArrow">
            <a:avLst>
              <a:gd name="adj1" fmla="val 50000"/>
              <a:gd name="adj2" fmla="val 50000"/>
            </a:avLst>
          </a:prstGeom>
          <a:solidFill>
            <a:srgbClr val="009900"/>
          </a:solidFill>
          <a:ln w="9525">
            <a:solidFill>
              <a:srgbClr val="009900"/>
            </a:solidFill>
            <a:miter lim="800000"/>
            <a:headEnd/>
            <a:tailEnd/>
          </a:ln>
        </p:spPr>
        <p:txBody>
          <a:bodyPr wrap="none" anchor="ctr"/>
          <a:lstStyle/>
          <a:p>
            <a:endParaRPr lang="en-CA"/>
          </a:p>
        </p:txBody>
      </p:sp>
      <p:sp>
        <p:nvSpPr>
          <p:cNvPr id="35846" name="Text Box 7"/>
          <p:cNvSpPr txBox="1">
            <a:spLocks noChangeArrowheads="1"/>
          </p:cNvSpPr>
          <p:nvPr/>
        </p:nvSpPr>
        <p:spPr bwMode="auto">
          <a:xfrm>
            <a:off x="6354765" y="1959373"/>
            <a:ext cx="2054839" cy="40011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200">
                <a:solidFill>
                  <a:schemeClr val="tx1"/>
                </a:solidFill>
                <a:latin typeface="Arial" charset="0"/>
                <a:ea typeface="ＭＳ Ｐゴシック" charset="0"/>
                <a:cs typeface="ＭＳ Ｐゴシック" charset="0"/>
              </a:defRPr>
            </a:lvl1pPr>
            <a:lvl2pPr marL="742950" indent="-285750" eaLnBrk="0" hangingPunct="0">
              <a:defRPr sz="3200">
                <a:solidFill>
                  <a:schemeClr val="tx1"/>
                </a:solidFill>
                <a:latin typeface="Arial" charset="0"/>
                <a:ea typeface="ＭＳ Ｐゴシック" charset="0"/>
              </a:defRPr>
            </a:lvl2pPr>
            <a:lvl3pPr marL="1143000" indent="-228600" eaLnBrk="0" hangingPunct="0">
              <a:defRPr sz="3200">
                <a:solidFill>
                  <a:schemeClr val="tx1"/>
                </a:solidFill>
                <a:latin typeface="Arial" charset="0"/>
                <a:ea typeface="ＭＳ Ｐゴシック" charset="0"/>
              </a:defRPr>
            </a:lvl3pPr>
            <a:lvl4pPr marL="1600200" indent="-228600" eaLnBrk="0" hangingPunct="0">
              <a:defRPr sz="3200">
                <a:solidFill>
                  <a:schemeClr val="tx1"/>
                </a:solidFill>
                <a:latin typeface="Arial" charset="0"/>
                <a:ea typeface="ＭＳ Ｐゴシック" charset="0"/>
              </a:defRPr>
            </a:lvl4pPr>
            <a:lvl5pPr marL="2057400" indent="-228600" eaLnBrk="0" hangingPunct="0">
              <a:defRPr sz="3200">
                <a:solidFill>
                  <a:schemeClr val="tx1"/>
                </a:solidFill>
                <a:latin typeface="Arial" charset="0"/>
                <a:ea typeface="ＭＳ Ｐゴシック" charset="0"/>
              </a:defRPr>
            </a:lvl5pPr>
            <a:lvl6pPr marL="2514600" indent="-228600" eaLnBrk="0" fontAlgn="base" hangingPunct="0">
              <a:spcBef>
                <a:spcPct val="0"/>
              </a:spcBef>
              <a:spcAft>
                <a:spcPct val="0"/>
              </a:spcAft>
              <a:defRPr sz="3200">
                <a:solidFill>
                  <a:schemeClr val="tx1"/>
                </a:solidFill>
                <a:latin typeface="Arial" charset="0"/>
                <a:ea typeface="ＭＳ Ｐゴシック" charset="0"/>
              </a:defRPr>
            </a:lvl6pPr>
            <a:lvl7pPr marL="2971800" indent="-228600" eaLnBrk="0" fontAlgn="base" hangingPunct="0">
              <a:spcBef>
                <a:spcPct val="0"/>
              </a:spcBef>
              <a:spcAft>
                <a:spcPct val="0"/>
              </a:spcAft>
              <a:defRPr sz="3200">
                <a:solidFill>
                  <a:schemeClr val="tx1"/>
                </a:solidFill>
                <a:latin typeface="Arial" charset="0"/>
                <a:ea typeface="ＭＳ Ｐゴシック" charset="0"/>
              </a:defRPr>
            </a:lvl7pPr>
            <a:lvl8pPr marL="3429000" indent="-228600" eaLnBrk="0" fontAlgn="base" hangingPunct="0">
              <a:spcBef>
                <a:spcPct val="0"/>
              </a:spcBef>
              <a:spcAft>
                <a:spcPct val="0"/>
              </a:spcAft>
              <a:defRPr sz="3200">
                <a:solidFill>
                  <a:schemeClr val="tx1"/>
                </a:solidFill>
                <a:latin typeface="Arial" charset="0"/>
                <a:ea typeface="ＭＳ Ｐゴシック" charset="0"/>
              </a:defRPr>
            </a:lvl8pPr>
            <a:lvl9pPr marL="3886200" indent="-228600" eaLnBrk="0" fontAlgn="base" hangingPunct="0">
              <a:spcBef>
                <a:spcPct val="0"/>
              </a:spcBef>
              <a:spcAft>
                <a:spcPct val="0"/>
              </a:spcAft>
              <a:defRPr sz="3200">
                <a:solidFill>
                  <a:schemeClr val="tx1"/>
                </a:solidFill>
                <a:latin typeface="Arial" charset="0"/>
                <a:ea typeface="ＭＳ Ｐゴシック" charset="0"/>
              </a:defRPr>
            </a:lvl9pPr>
          </a:lstStyle>
          <a:p>
            <a:pPr eaLnBrk="1" hangingPunct="1">
              <a:spcBef>
                <a:spcPct val="50000"/>
              </a:spcBef>
            </a:pPr>
            <a:r>
              <a:rPr lang="en-US" sz="2000" dirty="0"/>
              <a:t>hidden variables</a:t>
            </a:r>
          </a:p>
        </p:txBody>
      </p:sp>
      <p:sp>
        <p:nvSpPr>
          <p:cNvPr id="35847" name="AutoShape 8"/>
          <p:cNvSpPr>
            <a:spLocks noChangeArrowheads="1"/>
          </p:cNvSpPr>
          <p:nvPr/>
        </p:nvSpPr>
        <p:spPr bwMode="auto">
          <a:xfrm>
            <a:off x="7289800" y="2416175"/>
            <a:ext cx="323850" cy="485775"/>
          </a:xfrm>
          <a:prstGeom prst="downArrow">
            <a:avLst>
              <a:gd name="adj1" fmla="val 50000"/>
              <a:gd name="adj2" fmla="val 50000"/>
            </a:avLst>
          </a:prstGeom>
          <a:solidFill>
            <a:srgbClr val="009900"/>
          </a:solidFill>
          <a:ln w="9525">
            <a:solidFill>
              <a:srgbClr val="009900"/>
            </a:solidFill>
            <a:miter lim="800000"/>
            <a:headEnd/>
            <a:tailEnd/>
          </a:ln>
        </p:spPr>
        <p:txBody>
          <a:bodyPr wrap="none" anchor="ctr"/>
          <a:lstStyle/>
          <a:p>
            <a:endParaRPr lang="en-CA"/>
          </a:p>
        </p:txBody>
      </p:sp>
      <p:sp>
        <p:nvSpPr>
          <p:cNvPr id="35848" name="Text Box 9"/>
          <p:cNvSpPr txBox="1">
            <a:spLocks noChangeArrowheads="1"/>
          </p:cNvSpPr>
          <p:nvPr/>
        </p:nvSpPr>
        <p:spPr bwMode="auto">
          <a:xfrm>
            <a:off x="6329365" y="1005285"/>
            <a:ext cx="2085488" cy="40011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200">
                <a:solidFill>
                  <a:schemeClr val="tx1"/>
                </a:solidFill>
                <a:latin typeface="Arial" charset="0"/>
                <a:ea typeface="ＭＳ Ｐゴシック" charset="0"/>
                <a:cs typeface="ＭＳ Ｐゴシック" charset="0"/>
              </a:defRPr>
            </a:lvl1pPr>
            <a:lvl2pPr marL="742950" indent="-285750" eaLnBrk="0" hangingPunct="0">
              <a:defRPr sz="3200">
                <a:solidFill>
                  <a:schemeClr val="tx1"/>
                </a:solidFill>
                <a:latin typeface="Arial" charset="0"/>
                <a:ea typeface="ＭＳ Ｐゴシック" charset="0"/>
              </a:defRPr>
            </a:lvl2pPr>
            <a:lvl3pPr marL="1143000" indent="-228600" eaLnBrk="0" hangingPunct="0">
              <a:defRPr sz="3200">
                <a:solidFill>
                  <a:schemeClr val="tx1"/>
                </a:solidFill>
                <a:latin typeface="Arial" charset="0"/>
                <a:ea typeface="ＭＳ Ｐゴシック" charset="0"/>
              </a:defRPr>
            </a:lvl3pPr>
            <a:lvl4pPr marL="1600200" indent="-228600" eaLnBrk="0" hangingPunct="0">
              <a:defRPr sz="3200">
                <a:solidFill>
                  <a:schemeClr val="tx1"/>
                </a:solidFill>
                <a:latin typeface="Arial" charset="0"/>
                <a:ea typeface="ＭＳ Ｐゴシック" charset="0"/>
              </a:defRPr>
            </a:lvl4pPr>
            <a:lvl5pPr marL="2057400" indent="-228600" eaLnBrk="0" hangingPunct="0">
              <a:defRPr sz="3200">
                <a:solidFill>
                  <a:schemeClr val="tx1"/>
                </a:solidFill>
                <a:latin typeface="Arial" charset="0"/>
                <a:ea typeface="ＭＳ Ｐゴシック" charset="0"/>
              </a:defRPr>
            </a:lvl5pPr>
            <a:lvl6pPr marL="2514600" indent="-228600" eaLnBrk="0" fontAlgn="base" hangingPunct="0">
              <a:spcBef>
                <a:spcPct val="0"/>
              </a:spcBef>
              <a:spcAft>
                <a:spcPct val="0"/>
              </a:spcAft>
              <a:defRPr sz="3200">
                <a:solidFill>
                  <a:schemeClr val="tx1"/>
                </a:solidFill>
                <a:latin typeface="Arial" charset="0"/>
                <a:ea typeface="ＭＳ Ｐゴシック" charset="0"/>
              </a:defRPr>
            </a:lvl6pPr>
            <a:lvl7pPr marL="2971800" indent="-228600" eaLnBrk="0" fontAlgn="base" hangingPunct="0">
              <a:spcBef>
                <a:spcPct val="0"/>
              </a:spcBef>
              <a:spcAft>
                <a:spcPct val="0"/>
              </a:spcAft>
              <a:defRPr sz="3200">
                <a:solidFill>
                  <a:schemeClr val="tx1"/>
                </a:solidFill>
                <a:latin typeface="Arial" charset="0"/>
                <a:ea typeface="ＭＳ Ｐゴシック" charset="0"/>
              </a:defRPr>
            </a:lvl7pPr>
            <a:lvl8pPr marL="3429000" indent="-228600" eaLnBrk="0" fontAlgn="base" hangingPunct="0">
              <a:spcBef>
                <a:spcPct val="0"/>
              </a:spcBef>
              <a:spcAft>
                <a:spcPct val="0"/>
              </a:spcAft>
              <a:defRPr sz="3200">
                <a:solidFill>
                  <a:schemeClr val="tx1"/>
                </a:solidFill>
                <a:latin typeface="Arial" charset="0"/>
                <a:ea typeface="ＭＳ Ｐゴシック" charset="0"/>
              </a:defRPr>
            </a:lvl8pPr>
            <a:lvl9pPr marL="3886200" indent="-228600" eaLnBrk="0" fontAlgn="base" hangingPunct="0">
              <a:spcBef>
                <a:spcPct val="0"/>
              </a:spcBef>
              <a:spcAft>
                <a:spcPct val="0"/>
              </a:spcAft>
              <a:defRPr sz="3200">
                <a:solidFill>
                  <a:schemeClr val="tx1"/>
                </a:solidFill>
                <a:latin typeface="Arial" charset="0"/>
                <a:ea typeface="ＭＳ Ｐゴシック" charset="0"/>
              </a:defRPr>
            </a:lvl9pPr>
          </a:lstStyle>
          <a:p>
            <a:pPr eaLnBrk="1" hangingPunct="1">
              <a:spcBef>
                <a:spcPct val="50000"/>
              </a:spcBef>
            </a:pPr>
            <a:r>
              <a:rPr lang="en-US" sz="2000" dirty="0"/>
              <a:t>hidden variables</a:t>
            </a:r>
          </a:p>
        </p:txBody>
      </p:sp>
      <p:sp>
        <p:nvSpPr>
          <p:cNvPr id="35849" name="AutoShape 10"/>
          <p:cNvSpPr>
            <a:spLocks noChangeArrowheads="1"/>
          </p:cNvSpPr>
          <p:nvPr/>
        </p:nvSpPr>
        <p:spPr bwMode="auto">
          <a:xfrm>
            <a:off x="7289800" y="1474788"/>
            <a:ext cx="323850" cy="485775"/>
          </a:xfrm>
          <a:prstGeom prst="downArrow">
            <a:avLst>
              <a:gd name="adj1" fmla="val 50000"/>
              <a:gd name="adj2" fmla="val 50000"/>
            </a:avLst>
          </a:prstGeom>
          <a:solidFill>
            <a:srgbClr val="009900"/>
          </a:solidFill>
          <a:ln w="9525">
            <a:solidFill>
              <a:srgbClr val="009900"/>
            </a:solidFill>
            <a:miter lim="800000"/>
            <a:headEnd/>
            <a:tailEnd/>
          </a:ln>
        </p:spPr>
        <p:txBody>
          <a:bodyPr wrap="none" anchor="ctr"/>
          <a:lstStyle/>
          <a:p>
            <a:endParaRPr lang="en-CA"/>
          </a:p>
        </p:txBody>
      </p:sp>
      <p:sp>
        <p:nvSpPr>
          <p:cNvPr id="35852" name="Text Box 13"/>
          <p:cNvSpPr txBox="1">
            <a:spLocks noChangeArrowheads="1"/>
          </p:cNvSpPr>
          <p:nvPr/>
        </p:nvSpPr>
        <p:spPr bwMode="auto">
          <a:xfrm>
            <a:off x="7666038" y="3370263"/>
            <a:ext cx="5048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ＭＳ Ｐゴシック" charset="0"/>
                <a:cs typeface="ＭＳ Ｐゴシック" charset="0"/>
              </a:defRPr>
            </a:lvl1pPr>
            <a:lvl2pPr marL="742950" indent="-285750" eaLnBrk="0" hangingPunct="0">
              <a:defRPr sz="3200">
                <a:solidFill>
                  <a:schemeClr val="tx1"/>
                </a:solidFill>
                <a:latin typeface="Arial" charset="0"/>
                <a:ea typeface="ＭＳ Ｐゴシック" charset="0"/>
              </a:defRPr>
            </a:lvl2pPr>
            <a:lvl3pPr marL="1143000" indent="-228600" eaLnBrk="0" hangingPunct="0">
              <a:defRPr sz="3200">
                <a:solidFill>
                  <a:schemeClr val="tx1"/>
                </a:solidFill>
                <a:latin typeface="Arial" charset="0"/>
                <a:ea typeface="ＭＳ Ｐゴシック" charset="0"/>
              </a:defRPr>
            </a:lvl3pPr>
            <a:lvl4pPr marL="1600200" indent="-228600" eaLnBrk="0" hangingPunct="0">
              <a:defRPr sz="3200">
                <a:solidFill>
                  <a:schemeClr val="tx1"/>
                </a:solidFill>
                <a:latin typeface="Arial" charset="0"/>
                <a:ea typeface="ＭＳ Ｐゴシック" charset="0"/>
              </a:defRPr>
            </a:lvl4pPr>
            <a:lvl5pPr marL="2057400" indent="-228600" eaLnBrk="0" hangingPunct="0">
              <a:defRPr sz="3200">
                <a:solidFill>
                  <a:schemeClr val="tx1"/>
                </a:solidFill>
                <a:latin typeface="Arial" charset="0"/>
                <a:ea typeface="ＭＳ Ｐゴシック" charset="0"/>
              </a:defRPr>
            </a:lvl5pPr>
            <a:lvl6pPr marL="2514600" indent="-228600" eaLnBrk="0" fontAlgn="base" hangingPunct="0">
              <a:spcBef>
                <a:spcPct val="0"/>
              </a:spcBef>
              <a:spcAft>
                <a:spcPct val="0"/>
              </a:spcAft>
              <a:defRPr sz="3200">
                <a:solidFill>
                  <a:schemeClr val="tx1"/>
                </a:solidFill>
                <a:latin typeface="Arial" charset="0"/>
                <a:ea typeface="ＭＳ Ｐゴシック" charset="0"/>
              </a:defRPr>
            </a:lvl6pPr>
            <a:lvl7pPr marL="2971800" indent="-228600" eaLnBrk="0" fontAlgn="base" hangingPunct="0">
              <a:spcBef>
                <a:spcPct val="0"/>
              </a:spcBef>
              <a:spcAft>
                <a:spcPct val="0"/>
              </a:spcAft>
              <a:defRPr sz="3200">
                <a:solidFill>
                  <a:schemeClr val="tx1"/>
                </a:solidFill>
                <a:latin typeface="Arial" charset="0"/>
                <a:ea typeface="ＭＳ Ｐゴシック" charset="0"/>
              </a:defRPr>
            </a:lvl7pPr>
            <a:lvl8pPr marL="3429000" indent="-228600" eaLnBrk="0" fontAlgn="base" hangingPunct="0">
              <a:spcBef>
                <a:spcPct val="0"/>
              </a:spcBef>
              <a:spcAft>
                <a:spcPct val="0"/>
              </a:spcAft>
              <a:defRPr sz="3200">
                <a:solidFill>
                  <a:schemeClr val="tx1"/>
                </a:solidFill>
                <a:latin typeface="Arial" charset="0"/>
                <a:ea typeface="ＭＳ Ｐゴシック" charset="0"/>
              </a:defRPr>
            </a:lvl8pPr>
            <a:lvl9pPr marL="3886200" indent="-228600" eaLnBrk="0" fontAlgn="base" hangingPunct="0">
              <a:spcBef>
                <a:spcPct val="0"/>
              </a:spcBef>
              <a:spcAft>
                <a:spcPct val="0"/>
              </a:spcAft>
              <a:defRPr sz="3200">
                <a:solidFill>
                  <a:schemeClr val="tx1"/>
                </a:solidFill>
                <a:latin typeface="Arial" charset="0"/>
                <a:ea typeface="ＭＳ Ｐゴシック" charset="0"/>
              </a:defRPr>
            </a:lvl9pPr>
          </a:lstStyle>
          <a:p>
            <a:pPr eaLnBrk="1" hangingPunct="1">
              <a:spcBef>
                <a:spcPct val="50000"/>
              </a:spcBef>
            </a:pPr>
            <a:r>
              <a:rPr lang="en-US" sz="2400" dirty="0">
                <a:solidFill>
                  <a:srgbClr val="3333CC"/>
                </a:solidFill>
              </a:rPr>
              <a:t>W</a:t>
            </a:r>
          </a:p>
        </p:txBody>
      </p:sp>
      <p:sp>
        <p:nvSpPr>
          <p:cNvPr id="35853" name="Text Box 14"/>
          <p:cNvSpPr txBox="1">
            <a:spLocks noChangeArrowheads="1"/>
          </p:cNvSpPr>
          <p:nvPr/>
        </p:nvSpPr>
        <p:spPr bwMode="auto">
          <a:xfrm>
            <a:off x="7724775" y="2431654"/>
            <a:ext cx="10429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ＭＳ Ｐゴシック" charset="0"/>
                <a:cs typeface="ＭＳ Ｐゴシック" charset="0"/>
              </a:defRPr>
            </a:lvl1pPr>
            <a:lvl2pPr marL="742950" indent="-285750" eaLnBrk="0" hangingPunct="0">
              <a:defRPr sz="3200">
                <a:solidFill>
                  <a:schemeClr val="tx1"/>
                </a:solidFill>
                <a:latin typeface="Arial" charset="0"/>
                <a:ea typeface="ＭＳ Ｐゴシック" charset="0"/>
              </a:defRPr>
            </a:lvl2pPr>
            <a:lvl3pPr marL="1143000" indent="-228600" eaLnBrk="0" hangingPunct="0">
              <a:defRPr sz="3200">
                <a:solidFill>
                  <a:schemeClr val="tx1"/>
                </a:solidFill>
                <a:latin typeface="Arial" charset="0"/>
                <a:ea typeface="ＭＳ Ｐゴシック" charset="0"/>
              </a:defRPr>
            </a:lvl3pPr>
            <a:lvl4pPr marL="1600200" indent="-228600" eaLnBrk="0" hangingPunct="0">
              <a:defRPr sz="3200">
                <a:solidFill>
                  <a:schemeClr val="tx1"/>
                </a:solidFill>
                <a:latin typeface="Arial" charset="0"/>
                <a:ea typeface="ＭＳ Ｐゴシック" charset="0"/>
              </a:defRPr>
            </a:lvl4pPr>
            <a:lvl5pPr marL="2057400" indent="-228600" eaLnBrk="0" hangingPunct="0">
              <a:defRPr sz="3200">
                <a:solidFill>
                  <a:schemeClr val="tx1"/>
                </a:solidFill>
                <a:latin typeface="Arial" charset="0"/>
                <a:ea typeface="ＭＳ Ｐゴシック" charset="0"/>
              </a:defRPr>
            </a:lvl5pPr>
            <a:lvl6pPr marL="2514600" indent="-228600" eaLnBrk="0" fontAlgn="base" hangingPunct="0">
              <a:spcBef>
                <a:spcPct val="0"/>
              </a:spcBef>
              <a:spcAft>
                <a:spcPct val="0"/>
              </a:spcAft>
              <a:defRPr sz="3200">
                <a:solidFill>
                  <a:schemeClr val="tx1"/>
                </a:solidFill>
                <a:latin typeface="Arial" charset="0"/>
                <a:ea typeface="ＭＳ Ｐゴシック" charset="0"/>
              </a:defRPr>
            </a:lvl6pPr>
            <a:lvl7pPr marL="2971800" indent="-228600" eaLnBrk="0" fontAlgn="base" hangingPunct="0">
              <a:spcBef>
                <a:spcPct val="0"/>
              </a:spcBef>
              <a:spcAft>
                <a:spcPct val="0"/>
              </a:spcAft>
              <a:defRPr sz="3200">
                <a:solidFill>
                  <a:schemeClr val="tx1"/>
                </a:solidFill>
                <a:latin typeface="Arial" charset="0"/>
                <a:ea typeface="ＭＳ Ｐゴシック" charset="0"/>
              </a:defRPr>
            </a:lvl7pPr>
            <a:lvl8pPr marL="3429000" indent="-228600" eaLnBrk="0" fontAlgn="base" hangingPunct="0">
              <a:spcBef>
                <a:spcPct val="0"/>
              </a:spcBef>
              <a:spcAft>
                <a:spcPct val="0"/>
              </a:spcAft>
              <a:defRPr sz="3200">
                <a:solidFill>
                  <a:schemeClr val="tx1"/>
                </a:solidFill>
                <a:latin typeface="Arial" charset="0"/>
                <a:ea typeface="ＭＳ Ｐゴシック" charset="0"/>
              </a:defRPr>
            </a:lvl8pPr>
            <a:lvl9pPr marL="3886200" indent="-228600" eaLnBrk="0" fontAlgn="base" hangingPunct="0">
              <a:spcBef>
                <a:spcPct val="0"/>
              </a:spcBef>
              <a:spcAft>
                <a:spcPct val="0"/>
              </a:spcAft>
              <a:defRPr sz="3200">
                <a:solidFill>
                  <a:schemeClr val="tx1"/>
                </a:solidFill>
                <a:latin typeface="Arial" charset="0"/>
                <a:ea typeface="ＭＳ Ｐゴシック" charset="0"/>
              </a:defRPr>
            </a:lvl9pPr>
          </a:lstStyle>
          <a:p>
            <a:pPr eaLnBrk="1" hangingPunct="1">
              <a:spcBef>
                <a:spcPct val="50000"/>
              </a:spcBef>
            </a:pPr>
            <a:r>
              <a:rPr lang="en-US" sz="2000" dirty="0">
                <a:solidFill>
                  <a:srgbClr val="FF0000"/>
                </a:solidFill>
              </a:rPr>
              <a:t>prior</a:t>
            </a:r>
          </a:p>
        </p:txBody>
      </p:sp>
    </p:spTree>
    <p:extLst>
      <p:ext uri="{BB962C8B-B14F-4D97-AF65-F5344CB8AC3E}">
        <p14:creationId xmlns:p14="http://schemas.microsoft.com/office/powerpoint/2010/main" val="25757627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84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Title 1"/>
          <p:cNvSpPr>
            <a:spLocks noGrp="1"/>
          </p:cNvSpPr>
          <p:nvPr>
            <p:ph type="title"/>
          </p:nvPr>
        </p:nvSpPr>
        <p:spPr>
          <a:xfrm>
            <a:off x="457200" y="40879"/>
            <a:ext cx="8229600" cy="857250"/>
          </a:xfrm>
        </p:spPr>
        <p:txBody>
          <a:bodyPr/>
          <a:lstStyle/>
          <a:p>
            <a:r>
              <a:rPr lang="en-US" dirty="0">
                <a:latin typeface="Arial" charset="0"/>
              </a:rPr>
              <a:t>A brief history of </a:t>
            </a:r>
            <a:r>
              <a:rPr lang="en-US" dirty="0" err="1" smtClean="0">
                <a:latin typeface="Arial" charset="0"/>
              </a:rPr>
              <a:t>backpropagation</a:t>
            </a:r>
            <a:endParaRPr lang="en-US" dirty="0">
              <a:latin typeface="Arial" charset="0"/>
            </a:endParaRPr>
          </a:p>
        </p:txBody>
      </p:sp>
      <p:sp>
        <p:nvSpPr>
          <p:cNvPr id="200706" name="Content Placeholder 2"/>
          <p:cNvSpPr>
            <a:spLocks noGrp="1"/>
          </p:cNvSpPr>
          <p:nvPr>
            <p:ph sz="half" idx="1"/>
          </p:nvPr>
        </p:nvSpPr>
        <p:spPr>
          <a:xfrm>
            <a:off x="203200" y="908051"/>
            <a:ext cx="4292600" cy="3394472"/>
          </a:xfrm>
        </p:spPr>
        <p:txBody>
          <a:bodyPr/>
          <a:lstStyle/>
          <a:p>
            <a:r>
              <a:rPr lang="en-US" dirty="0">
                <a:latin typeface="Arial" charset="0"/>
              </a:rPr>
              <a:t>The </a:t>
            </a:r>
            <a:r>
              <a:rPr lang="en-US" dirty="0" err="1">
                <a:latin typeface="Arial" charset="0"/>
              </a:rPr>
              <a:t>backpropagation</a:t>
            </a:r>
            <a:r>
              <a:rPr lang="en-US" dirty="0">
                <a:latin typeface="Arial" charset="0"/>
              </a:rPr>
              <a:t> algorithm for learning multiple layers </a:t>
            </a:r>
            <a:r>
              <a:rPr lang="en-US" dirty="0" smtClean="0">
                <a:latin typeface="Arial" charset="0"/>
              </a:rPr>
              <a:t>of features </a:t>
            </a:r>
            <a:r>
              <a:rPr lang="en-US" dirty="0">
                <a:latin typeface="Arial" charset="0"/>
              </a:rPr>
              <a:t>was invented several times in the </a:t>
            </a:r>
            <a:r>
              <a:rPr lang="en-US" dirty="0" smtClean="0">
                <a:latin typeface="Arial" charset="0"/>
              </a:rPr>
              <a:t>70</a:t>
            </a:r>
            <a:r>
              <a:rPr lang="en-US" dirty="0">
                <a:latin typeface="Arial" charset="0"/>
              </a:rPr>
              <a:t>’s and </a:t>
            </a:r>
            <a:r>
              <a:rPr lang="en-US" dirty="0" smtClean="0">
                <a:latin typeface="Arial" charset="0"/>
              </a:rPr>
              <a:t>80</a:t>
            </a:r>
            <a:r>
              <a:rPr lang="en-US" dirty="0">
                <a:latin typeface="Arial" charset="0"/>
              </a:rPr>
              <a:t>’</a:t>
            </a:r>
            <a:r>
              <a:rPr lang="en-US" dirty="0" smtClean="0">
                <a:latin typeface="Arial" charset="0"/>
              </a:rPr>
              <a:t>s: </a:t>
            </a:r>
          </a:p>
          <a:p>
            <a:pPr lvl="1"/>
            <a:r>
              <a:rPr lang="en-US" dirty="0" smtClean="0">
                <a:latin typeface="Arial" charset="0"/>
              </a:rPr>
              <a:t>Bryson &amp; Ho (1969) </a:t>
            </a:r>
            <a:r>
              <a:rPr lang="en-US" dirty="0" smtClean="0">
                <a:solidFill>
                  <a:srgbClr val="0000FF"/>
                </a:solidFill>
                <a:latin typeface="Arial" charset="0"/>
              </a:rPr>
              <a:t>linear</a:t>
            </a:r>
          </a:p>
          <a:p>
            <a:pPr lvl="1"/>
            <a:r>
              <a:rPr lang="en-US" dirty="0" err="1" smtClean="0">
                <a:latin typeface="Arial" charset="0"/>
              </a:rPr>
              <a:t>Werbos</a:t>
            </a:r>
            <a:r>
              <a:rPr lang="en-US" dirty="0" smtClean="0">
                <a:latin typeface="Arial" charset="0"/>
              </a:rPr>
              <a:t> (1974)</a:t>
            </a:r>
          </a:p>
          <a:p>
            <a:pPr lvl="1"/>
            <a:r>
              <a:rPr lang="en-US" dirty="0" err="1" smtClean="0">
                <a:latin typeface="Arial" charset="0"/>
              </a:rPr>
              <a:t>Rumelhart</a:t>
            </a:r>
            <a:r>
              <a:rPr lang="en-US" dirty="0" smtClean="0">
                <a:latin typeface="Arial" charset="0"/>
              </a:rPr>
              <a:t>  </a:t>
            </a:r>
            <a:r>
              <a:rPr lang="en-US" dirty="0">
                <a:latin typeface="Arial" charset="0"/>
              </a:rPr>
              <a:t>et. al</a:t>
            </a:r>
            <a:r>
              <a:rPr lang="en-US" dirty="0" smtClean="0">
                <a:latin typeface="Arial" charset="0"/>
              </a:rPr>
              <a:t>. in 1981</a:t>
            </a:r>
          </a:p>
          <a:p>
            <a:pPr lvl="1"/>
            <a:r>
              <a:rPr lang="en-US" dirty="0" smtClean="0">
                <a:latin typeface="Arial" charset="0"/>
              </a:rPr>
              <a:t>Parker</a:t>
            </a:r>
            <a:r>
              <a:rPr lang="en-US" dirty="0">
                <a:latin typeface="Arial" charset="0"/>
              </a:rPr>
              <a:t> </a:t>
            </a:r>
            <a:r>
              <a:rPr lang="en-US" dirty="0" smtClean="0">
                <a:latin typeface="Arial" charset="0"/>
              </a:rPr>
              <a:t>(1985)</a:t>
            </a:r>
          </a:p>
          <a:p>
            <a:pPr lvl="1"/>
            <a:r>
              <a:rPr lang="en-US" dirty="0" err="1" smtClean="0">
                <a:latin typeface="Arial" charset="0"/>
              </a:rPr>
              <a:t>LeCun</a:t>
            </a:r>
            <a:r>
              <a:rPr lang="en-US" dirty="0">
                <a:latin typeface="Arial" charset="0"/>
              </a:rPr>
              <a:t> </a:t>
            </a:r>
            <a:r>
              <a:rPr lang="en-US" dirty="0" smtClean="0">
                <a:latin typeface="Arial" charset="0"/>
              </a:rPr>
              <a:t>(1985)</a:t>
            </a:r>
          </a:p>
          <a:p>
            <a:pPr lvl="1"/>
            <a:r>
              <a:rPr lang="en-US" dirty="0" err="1">
                <a:latin typeface="Arial" charset="0"/>
              </a:rPr>
              <a:t>Rumelhart</a:t>
            </a:r>
            <a:r>
              <a:rPr lang="en-US" dirty="0">
                <a:latin typeface="Arial" charset="0"/>
              </a:rPr>
              <a:t> et. al. (</a:t>
            </a:r>
            <a:r>
              <a:rPr lang="en-US" dirty="0" smtClean="0">
                <a:latin typeface="Arial" charset="0"/>
              </a:rPr>
              <a:t>1985)</a:t>
            </a:r>
            <a:endParaRPr lang="en-US" dirty="0">
              <a:latin typeface="Arial" charset="0"/>
            </a:endParaRPr>
          </a:p>
          <a:p>
            <a:pPr lvl="1"/>
            <a:endParaRPr lang="en-US" dirty="0">
              <a:latin typeface="Arial" charset="0"/>
            </a:endParaRPr>
          </a:p>
        </p:txBody>
      </p:sp>
      <p:sp>
        <p:nvSpPr>
          <p:cNvPr id="2" name="Content Placeholder 1"/>
          <p:cNvSpPr>
            <a:spLocks noGrp="1"/>
          </p:cNvSpPr>
          <p:nvPr>
            <p:ph sz="half" idx="2"/>
          </p:nvPr>
        </p:nvSpPr>
        <p:spPr>
          <a:xfrm>
            <a:off x="4406900" y="933451"/>
            <a:ext cx="4660900" cy="3394472"/>
          </a:xfrm>
        </p:spPr>
        <p:txBody>
          <a:bodyPr/>
          <a:lstStyle/>
          <a:p>
            <a:r>
              <a:rPr lang="en-US" dirty="0" err="1">
                <a:latin typeface="Arial" charset="0"/>
              </a:rPr>
              <a:t>Backpropagation</a:t>
            </a:r>
            <a:r>
              <a:rPr lang="en-US" dirty="0">
                <a:latin typeface="Arial" charset="0"/>
              </a:rPr>
              <a:t> clearly had </a:t>
            </a:r>
            <a:r>
              <a:rPr lang="en-US" dirty="0" smtClean="0">
                <a:latin typeface="Arial" charset="0"/>
              </a:rPr>
              <a:t> great promise for learning  multiple layers of non-linear feature detectors. </a:t>
            </a:r>
          </a:p>
          <a:p>
            <a:r>
              <a:rPr lang="en-US" dirty="0" smtClean="0">
                <a:latin typeface="Arial" charset="0"/>
              </a:rPr>
              <a:t>But </a:t>
            </a:r>
            <a:r>
              <a:rPr lang="en-US" dirty="0">
                <a:latin typeface="Arial" charset="0"/>
              </a:rPr>
              <a:t>by the </a:t>
            </a:r>
            <a:r>
              <a:rPr lang="en-US" dirty="0" smtClean="0">
                <a:latin typeface="Arial" charset="0"/>
              </a:rPr>
              <a:t>late 1990</a:t>
            </a:r>
            <a:r>
              <a:rPr lang="en-US" dirty="0">
                <a:latin typeface="Arial" charset="0"/>
              </a:rPr>
              <a:t>’s </a:t>
            </a:r>
            <a:r>
              <a:rPr lang="en-US" dirty="0" smtClean="0">
                <a:latin typeface="Arial" charset="0"/>
              </a:rPr>
              <a:t>most serious researchers </a:t>
            </a:r>
            <a:r>
              <a:rPr lang="en-US" dirty="0">
                <a:latin typeface="Arial" charset="0"/>
              </a:rPr>
              <a:t>in machine learning </a:t>
            </a:r>
            <a:r>
              <a:rPr lang="en-US" dirty="0" smtClean="0">
                <a:latin typeface="Arial" charset="0"/>
              </a:rPr>
              <a:t>had </a:t>
            </a:r>
            <a:r>
              <a:rPr lang="en-US" dirty="0">
                <a:latin typeface="Arial" charset="0"/>
              </a:rPr>
              <a:t>given up on </a:t>
            </a:r>
            <a:r>
              <a:rPr lang="en-US" dirty="0" smtClean="0">
                <a:latin typeface="Arial" charset="0"/>
              </a:rPr>
              <a:t>it.</a:t>
            </a:r>
          </a:p>
          <a:p>
            <a:pPr lvl="1"/>
            <a:r>
              <a:rPr lang="en-US" dirty="0" smtClean="0">
                <a:latin typeface="Arial" charset="0"/>
              </a:rPr>
              <a:t>It was still widely used in psychological models and in practical applications such as credit card fraud detection.</a:t>
            </a:r>
          </a:p>
          <a:p>
            <a:endParaRPr lang="en-US" dirty="0">
              <a:latin typeface="Arial" charset="0"/>
            </a:endParaRPr>
          </a:p>
          <a:p>
            <a:endParaRPr lang="en-US" dirty="0">
              <a:latin typeface="Arial" charset="0"/>
            </a:endParaRPr>
          </a:p>
          <a:p>
            <a:endParaRPr lang="en-US" dirty="0"/>
          </a:p>
        </p:txBody>
      </p:sp>
    </p:spTree>
    <p:extLst>
      <p:ext uri="{BB962C8B-B14F-4D97-AF65-F5344CB8AC3E}">
        <p14:creationId xmlns:p14="http://schemas.microsoft.com/office/powerpoint/2010/main" val="1291328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7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07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07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07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07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07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070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xfrm>
            <a:off x="457200" y="40879"/>
            <a:ext cx="8229600" cy="857250"/>
          </a:xfrm>
        </p:spPr>
        <p:txBody>
          <a:bodyPr/>
          <a:lstStyle/>
          <a:p>
            <a:r>
              <a:rPr lang="en-CA" dirty="0">
                <a:latin typeface="Arial" charset="0"/>
              </a:rPr>
              <a:t>Some methods </a:t>
            </a:r>
            <a:r>
              <a:rPr lang="en-CA" dirty="0" smtClean="0">
                <a:latin typeface="Arial" charset="0"/>
              </a:rPr>
              <a:t>for </a:t>
            </a:r>
            <a:r>
              <a:rPr lang="en-CA" dirty="0">
                <a:latin typeface="Arial" charset="0"/>
              </a:rPr>
              <a:t>learning </a:t>
            </a:r>
            <a:r>
              <a:rPr lang="en-CA" dirty="0" smtClean="0">
                <a:latin typeface="Arial" charset="0"/>
              </a:rPr>
              <a:t>deep </a:t>
            </a:r>
            <a:r>
              <a:rPr lang="en-CA" dirty="0">
                <a:latin typeface="Arial" charset="0"/>
              </a:rPr>
              <a:t>belief nets</a:t>
            </a:r>
          </a:p>
        </p:txBody>
      </p:sp>
      <p:sp>
        <p:nvSpPr>
          <p:cNvPr id="37890" name="Content Placeholder 2"/>
          <p:cNvSpPr>
            <a:spLocks noGrp="1"/>
          </p:cNvSpPr>
          <p:nvPr>
            <p:ph sz="half" idx="1"/>
          </p:nvPr>
        </p:nvSpPr>
        <p:spPr>
          <a:xfrm>
            <a:off x="203200" y="958851"/>
            <a:ext cx="4152900" cy="3394472"/>
          </a:xfrm>
        </p:spPr>
        <p:txBody>
          <a:bodyPr/>
          <a:lstStyle/>
          <a:p>
            <a:r>
              <a:rPr lang="en-CA" dirty="0">
                <a:latin typeface="Arial" charset="0"/>
              </a:rPr>
              <a:t>Monte Carlo methods can be used to sample from the </a:t>
            </a:r>
            <a:r>
              <a:rPr lang="en-CA" dirty="0" smtClean="0">
                <a:latin typeface="Arial" charset="0"/>
              </a:rPr>
              <a:t>posterior (Neal 1992).</a:t>
            </a:r>
            <a:endParaRPr lang="en-CA" dirty="0">
              <a:latin typeface="Arial" charset="0"/>
            </a:endParaRPr>
          </a:p>
          <a:p>
            <a:pPr lvl="1"/>
            <a:r>
              <a:rPr lang="en-CA" dirty="0">
                <a:latin typeface="Arial" charset="0"/>
              </a:rPr>
              <a:t>But its painfully slow for large, deep </a:t>
            </a:r>
            <a:r>
              <a:rPr lang="en-CA" dirty="0" smtClean="0">
                <a:latin typeface="Arial" charset="0"/>
              </a:rPr>
              <a:t>belief nets.</a:t>
            </a:r>
            <a:endParaRPr lang="en-CA" dirty="0">
              <a:latin typeface="Arial" charset="0"/>
            </a:endParaRPr>
          </a:p>
          <a:p>
            <a:r>
              <a:rPr lang="en-CA" dirty="0">
                <a:latin typeface="Arial" charset="0"/>
              </a:rPr>
              <a:t>In the 1990’s people developed </a:t>
            </a:r>
            <a:r>
              <a:rPr lang="en-CA" dirty="0" err="1">
                <a:latin typeface="Arial" charset="0"/>
              </a:rPr>
              <a:t>variational</a:t>
            </a:r>
            <a:r>
              <a:rPr lang="en-CA" dirty="0">
                <a:latin typeface="Arial" charset="0"/>
              </a:rPr>
              <a:t> methods for learning deep belief </a:t>
            </a:r>
            <a:r>
              <a:rPr lang="en-CA" dirty="0" smtClean="0">
                <a:latin typeface="Arial" charset="0"/>
              </a:rPr>
              <a:t>nets.</a:t>
            </a:r>
            <a:endParaRPr lang="en-CA" dirty="0">
              <a:latin typeface="Arial" charset="0"/>
            </a:endParaRPr>
          </a:p>
          <a:p>
            <a:pPr lvl="1"/>
            <a:r>
              <a:rPr lang="en-CA" dirty="0">
                <a:latin typeface="Arial" charset="0"/>
              </a:rPr>
              <a:t>These only get approximate samples from the posterior. </a:t>
            </a:r>
          </a:p>
        </p:txBody>
      </p:sp>
      <p:sp>
        <p:nvSpPr>
          <p:cNvPr id="2" name="Content Placeholder 1"/>
          <p:cNvSpPr>
            <a:spLocks noGrp="1"/>
          </p:cNvSpPr>
          <p:nvPr>
            <p:ph sz="half" idx="2"/>
          </p:nvPr>
        </p:nvSpPr>
        <p:spPr>
          <a:xfrm>
            <a:off x="4356100" y="971551"/>
            <a:ext cx="4787900" cy="3394472"/>
          </a:xfrm>
        </p:spPr>
        <p:txBody>
          <a:bodyPr/>
          <a:lstStyle/>
          <a:p>
            <a:r>
              <a:rPr lang="en-US" dirty="0" smtClean="0"/>
              <a:t>Learning with samples from the wrong distribution:</a:t>
            </a:r>
          </a:p>
          <a:p>
            <a:pPr lvl="1"/>
            <a:r>
              <a:rPr lang="en-CA" dirty="0" smtClean="0">
                <a:latin typeface="Arial" charset="0"/>
              </a:rPr>
              <a:t>Maximum likelihood learning requires unbiased samples from the posterior.</a:t>
            </a:r>
          </a:p>
          <a:p>
            <a:r>
              <a:rPr lang="en-CA" dirty="0" smtClean="0">
                <a:latin typeface="Arial" charset="0"/>
              </a:rPr>
              <a:t>What happens if we sample from the wrong distribution but still use the maximum likelihood learning rule?</a:t>
            </a:r>
          </a:p>
          <a:p>
            <a:pPr lvl="1"/>
            <a:r>
              <a:rPr lang="en-CA" dirty="0" smtClean="0">
                <a:latin typeface="Arial" charset="0"/>
              </a:rPr>
              <a:t>Does the learning still work or does it do crazy things?</a:t>
            </a:r>
            <a:endParaRPr lang="en-US" dirty="0"/>
          </a:p>
        </p:txBody>
      </p:sp>
    </p:spTree>
    <p:extLst>
      <p:ext uri="{BB962C8B-B14F-4D97-AF65-F5344CB8AC3E}">
        <p14:creationId xmlns:p14="http://schemas.microsoft.com/office/powerpoint/2010/main" val="5054491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89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661400" cy="2159000"/>
          </a:xfrm>
        </p:spPr>
        <p:txBody>
          <a:bodyPr>
            <a:normAutofit/>
          </a:bodyPr>
          <a:lstStyle/>
          <a:p>
            <a:r>
              <a:rPr lang="en-US" dirty="0" smtClean="0">
                <a:solidFill>
                  <a:schemeClr val="tx1"/>
                </a:solidFill>
              </a:rPr>
              <a:t>Neural Networks for Machine Learning</a:t>
            </a:r>
            <a:r>
              <a:rPr lang="en-US" dirty="0" smtClean="0"/>
              <a:t/>
            </a:r>
            <a:br>
              <a:rPr lang="en-US" dirty="0" smtClean="0"/>
            </a:br>
            <a:r>
              <a:rPr lang="en-US" dirty="0"/>
              <a:t/>
            </a:r>
            <a:br>
              <a:rPr lang="en-US" dirty="0"/>
            </a:br>
            <a:r>
              <a:rPr lang="en-US" dirty="0" smtClean="0"/>
              <a:t>Lecture 13d</a:t>
            </a:r>
            <a:br>
              <a:rPr lang="en-US" dirty="0" smtClean="0"/>
            </a:br>
            <a:r>
              <a:rPr lang="en-US" dirty="0"/>
              <a:t>T</a:t>
            </a:r>
            <a:r>
              <a:rPr lang="en-US" dirty="0" smtClean="0"/>
              <a:t>he wake-sleep algorithm</a:t>
            </a:r>
            <a:endParaRPr lang="en-US" dirty="0"/>
          </a:p>
        </p:txBody>
      </p:sp>
    </p:spTree>
    <p:extLst>
      <p:ext uri="{BB962C8B-B14F-4D97-AF65-F5344CB8AC3E}">
        <p14:creationId xmlns:p14="http://schemas.microsoft.com/office/powerpoint/2010/main" val="318194086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a:t>An apparently crazy idea</a:t>
            </a:r>
          </a:p>
        </p:txBody>
      </p:sp>
      <p:sp>
        <p:nvSpPr>
          <p:cNvPr id="186371" name="Rectangle 3"/>
          <p:cNvSpPr>
            <a:spLocks noGrp="1" noChangeArrowheads="1"/>
          </p:cNvSpPr>
          <p:nvPr>
            <p:ph sz="half" idx="1"/>
          </p:nvPr>
        </p:nvSpPr>
        <p:spPr>
          <a:xfrm>
            <a:off x="292100" y="1200151"/>
            <a:ext cx="3987800" cy="3394472"/>
          </a:xfrm>
        </p:spPr>
        <p:txBody>
          <a:bodyPr>
            <a:normAutofit/>
          </a:bodyPr>
          <a:lstStyle/>
          <a:p>
            <a:r>
              <a:rPr lang="en-US" dirty="0" smtClean="0"/>
              <a:t>It’s </a:t>
            </a:r>
            <a:r>
              <a:rPr lang="en-US" dirty="0"/>
              <a:t>hard to learn complicated models like Sigmoid Belief </a:t>
            </a:r>
            <a:r>
              <a:rPr lang="en-US" dirty="0" smtClean="0"/>
              <a:t>Nets.</a:t>
            </a:r>
          </a:p>
          <a:p>
            <a:r>
              <a:rPr lang="en-US" dirty="0" smtClean="0"/>
              <a:t>The problem is that it’s </a:t>
            </a:r>
            <a:r>
              <a:rPr lang="en-US" dirty="0"/>
              <a:t>hard to infer </a:t>
            </a:r>
            <a:r>
              <a:rPr lang="en-US" dirty="0" smtClean="0"/>
              <a:t>the </a:t>
            </a:r>
            <a:r>
              <a:rPr lang="en-US" dirty="0"/>
              <a:t>posterior distribution over hidden </a:t>
            </a:r>
            <a:r>
              <a:rPr lang="en-US" dirty="0" smtClean="0"/>
              <a:t>configurations</a:t>
            </a:r>
            <a:r>
              <a:rPr lang="en-US" dirty="0"/>
              <a:t> </a:t>
            </a:r>
            <a:r>
              <a:rPr lang="en-US" dirty="0" smtClean="0"/>
              <a:t>when given a </a:t>
            </a:r>
            <a:r>
              <a:rPr lang="en-US" dirty="0" err="1" smtClean="0"/>
              <a:t>datavector</a:t>
            </a:r>
            <a:r>
              <a:rPr lang="en-US" dirty="0" smtClean="0"/>
              <a:t>.</a:t>
            </a:r>
          </a:p>
          <a:p>
            <a:pPr lvl="1"/>
            <a:r>
              <a:rPr lang="en-US" dirty="0" smtClean="0"/>
              <a:t>Its hard even to get a sample from the posterior.</a:t>
            </a:r>
            <a:endParaRPr lang="en-US" dirty="0"/>
          </a:p>
        </p:txBody>
      </p:sp>
      <p:sp>
        <p:nvSpPr>
          <p:cNvPr id="2" name="Content Placeholder 1"/>
          <p:cNvSpPr>
            <a:spLocks noGrp="1"/>
          </p:cNvSpPr>
          <p:nvPr>
            <p:ph sz="half" idx="2"/>
          </p:nvPr>
        </p:nvSpPr>
        <p:spPr>
          <a:xfrm>
            <a:off x="4178300" y="1200151"/>
            <a:ext cx="4686300" cy="3394472"/>
          </a:xfrm>
        </p:spPr>
        <p:txBody>
          <a:bodyPr/>
          <a:lstStyle/>
          <a:p>
            <a:r>
              <a:rPr lang="en-US" dirty="0">
                <a:solidFill>
                  <a:srgbClr val="3333CC"/>
                </a:solidFill>
              </a:rPr>
              <a:t>Crazy idea:</a:t>
            </a:r>
            <a:r>
              <a:rPr lang="en-US" dirty="0"/>
              <a:t> do </a:t>
            </a:r>
            <a:r>
              <a:rPr lang="en-US" dirty="0" smtClean="0"/>
              <a:t>the inference </a:t>
            </a:r>
            <a:r>
              <a:rPr lang="en-US" dirty="0"/>
              <a:t>wrong.</a:t>
            </a:r>
          </a:p>
          <a:p>
            <a:pPr lvl="1"/>
            <a:r>
              <a:rPr lang="en-US" dirty="0"/>
              <a:t>Maybe learning will still </a:t>
            </a:r>
            <a:r>
              <a:rPr lang="en-US" dirty="0" smtClean="0"/>
              <a:t>work.</a:t>
            </a:r>
            <a:endParaRPr lang="en-US" dirty="0"/>
          </a:p>
          <a:p>
            <a:pPr lvl="1"/>
            <a:r>
              <a:rPr lang="en-US" dirty="0"/>
              <a:t>This turns out to be true for </a:t>
            </a:r>
            <a:r>
              <a:rPr lang="en-US" dirty="0" smtClean="0"/>
              <a:t>SBNs.</a:t>
            </a:r>
            <a:endParaRPr lang="en-US" dirty="0"/>
          </a:p>
          <a:p>
            <a:r>
              <a:rPr lang="en-US" dirty="0"/>
              <a:t>At each hidden layer, we assume </a:t>
            </a:r>
            <a:r>
              <a:rPr lang="en-US" dirty="0" smtClean="0"/>
              <a:t>  </a:t>
            </a:r>
            <a:r>
              <a:rPr lang="en-US" dirty="0" smtClean="0">
                <a:solidFill>
                  <a:srgbClr val="0000FF"/>
                </a:solidFill>
              </a:rPr>
              <a:t>(wrongly) </a:t>
            </a:r>
            <a:r>
              <a:rPr lang="en-US" dirty="0" smtClean="0"/>
              <a:t>that the </a:t>
            </a:r>
            <a:r>
              <a:rPr lang="en-US" dirty="0"/>
              <a:t>posterior over hidden configurations factorizes into a product of distributions for each separate hidden unit.</a:t>
            </a:r>
          </a:p>
          <a:p>
            <a:pPr lvl="1"/>
            <a:endParaRPr lang="en-US" sz="2400" dirty="0"/>
          </a:p>
          <a:p>
            <a:endParaRPr lang="en-US" sz="2400" dirty="0"/>
          </a:p>
          <a:p>
            <a:endParaRPr lang="en-US" dirty="0"/>
          </a:p>
        </p:txBody>
      </p:sp>
    </p:spTree>
    <p:extLst>
      <p:ext uri="{BB962C8B-B14F-4D97-AF65-F5344CB8AC3E}">
        <p14:creationId xmlns:p14="http://schemas.microsoft.com/office/powerpoint/2010/main" val="1709655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63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63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Factorial distributions</a:t>
            </a:r>
            <a:endParaRPr lang="en-US" dirty="0"/>
          </a:p>
        </p:txBody>
      </p:sp>
      <p:sp>
        <p:nvSpPr>
          <p:cNvPr id="3" name="Content Placeholder 2"/>
          <p:cNvSpPr>
            <a:spLocks noGrp="1"/>
          </p:cNvSpPr>
          <p:nvPr>
            <p:ph idx="1"/>
          </p:nvPr>
        </p:nvSpPr>
        <p:spPr/>
        <p:txBody>
          <a:bodyPr/>
          <a:lstStyle/>
          <a:p>
            <a:r>
              <a:rPr lang="en-US" dirty="0" smtClean="0"/>
              <a:t>In a factorial distribution, the probability of a whole vector is just the product of the probabilities of its individual terms:</a:t>
            </a:r>
          </a:p>
          <a:p>
            <a:endParaRPr lang="en-US" dirty="0"/>
          </a:p>
          <a:p>
            <a:endParaRPr lang="en-US" dirty="0" smtClean="0"/>
          </a:p>
          <a:p>
            <a:endParaRPr lang="en-US" dirty="0"/>
          </a:p>
          <a:p>
            <a:endParaRPr lang="en-US" dirty="0" smtClean="0"/>
          </a:p>
          <a:p>
            <a:endParaRPr lang="en-US" dirty="0"/>
          </a:p>
          <a:p>
            <a:r>
              <a:rPr lang="en-US" dirty="0" smtClean="0"/>
              <a:t>A general distribution over binary vectors of length N has 2^N degrees of freedom (actually 2^N-1 because the probabilities must add to 1). A factorial distribution only has N degrees of freedom.</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733324171"/>
              </p:ext>
            </p:extLst>
          </p:nvPr>
        </p:nvGraphicFramePr>
        <p:xfrm>
          <a:off x="4421188" y="2070100"/>
          <a:ext cx="3676650" cy="1320800"/>
        </p:xfrm>
        <a:graphic>
          <a:graphicData uri="http://schemas.openxmlformats.org/presentationml/2006/ole">
            <mc:AlternateContent xmlns:mc="http://schemas.openxmlformats.org/markup-compatibility/2006">
              <mc:Choice xmlns:v="urn:schemas-microsoft-com:vml" Requires="v">
                <p:oleObj spid="_x0000_s27657" name="Equation" r:id="rId3" imgW="1803400" imgH="647700" progId="Equation.3">
                  <p:embed/>
                </p:oleObj>
              </mc:Choice>
              <mc:Fallback>
                <p:oleObj name="Equation" r:id="rId3" imgW="1803400" imgH="647700" progId="Equation.3">
                  <p:embed/>
                  <p:pic>
                    <p:nvPicPr>
                      <p:cNvPr id="0" name=""/>
                      <p:cNvPicPr/>
                      <p:nvPr/>
                    </p:nvPicPr>
                    <p:blipFill>
                      <a:blip r:embed="rId4"/>
                      <a:stretch>
                        <a:fillRect/>
                      </a:stretch>
                    </p:blipFill>
                    <p:spPr>
                      <a:xfrm>
                        <a:off x="4421188" y="2070100"/>
                        <a:ext cx="3676650" cy="1320800"/>
                      </a:xfrm>
                      <a:prstGeom prst="rect">
                        <a:avLst/>
                      </a:prstGeom>
                    </p:spPr>
                  </p:pic>
                </p:oleObj>
              </mc:Fallback>
            </mc:AlternateContent>
          </a:graphicData>
        </a:graphic>
      </p:graphicFrame>
      <p:sp>
        <p:nvSpPr>
          <p:cNvPr id="6" name="TextBox 5"/>
          <p:cNvSpPr txBox="1"/>
          <p:nvPr/>
        </p:nvSpPr>
        <p:spPr>
          <a:xfrm>
            <a:off x="673101" y="1917700"/>
            <a:ext cx="3136899" cy="1754327"/>
          </a:xfrm>
          <a:prstGeom prst="rect">
            <a:avLst/>
          </a:prstGeom>
          <a:noFill/>
        </p:spPr>
        <p:txBody>
          <a:bodyPr wrap="square" rtlCol="0">
            <a:spAutoFit/>
          </a:bodyPr>
          <a:lstStyle/>
          <a:p>
            <a:r>
              <a:rPr lang="en-US" dirty="0" smtClean="0">
                <a:solidFill>
                  <a:srgbClr val="0000FF"/>
                </a:solidFill>
              </a:rPr>
              <a:t>individual probabilities of three hidden units in a  layer</a:t>
            </a:r>
          </a:p>
          <a:p>
            <a:endParaRPr lang="en-US" dirty="0" smtClean="0">
              <a:solidFill>
                <a:srgbClr val="0000FF"/>
              </a:solidFill>
            </a:endParaRPr>
          </a:p>
          <a:p>
            <a:r>
              <a:rPr lang="en-US" dirty="0" smtClean="0">
                <a:solidFill>
                  <a:srgbClr val="0000FF"/>
                </a:solidFill>
              </a:rPr>
              <a:t>probability that the hidden units have state 1,0,1 if the distribution is factorial.</a:t>
            </a:r>
            <a:endParaRPr lang="en-US" dirty="0">
              <a:solidFill>
                <a:srgbClr val="0000FF"/>
              </a:solidFill>
            </a:endParaRPr>
          </a:p>
        </p:txBody>
      </p:sp>
      <p:sp>
        <p:nvSpPr>
          <p:cNvPr id="7" name="Right Arrow 6"/>
          <p:cNvSpPr/>
          <p:nvPr/>
        </p:nvSpPr>
        <p:spPr>
          <a:xfrm>
            <a:off x="3835400" y="2146300"/>
            <a:ext cx="381000" cy="190500"/>
          </a:xfrm>
          <a:prstGeom prst="rightArrow">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p:cNvSpPr/>
          <p:nvPr/>
        </p:nvSpPr>
        <p:spPr>
          <a:xfrm>
            <a:off x="3822700" y="3111500"/>
            <a:ext cx="381000" cy="190500"/>
          </a:xfrm>
          <a:prstGeom prst="rightArrow">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73928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457200" y="66279"/>
            <a:ext cx="8229600" cy="857250"/>
          </a:xfrm>
        </p:spPr>
        <p:txBody>
          <a:bodyPr>
            <a:normAutofit/>
          </a:bodyPr>
          <a:lstStyle/>
          <a:p>
            <a:r>
              <a:rPr lang="en-US" dirty="0"/>
              <a:t>The wake-sleep </a:t>
            </a:r>
            <a:r>
              <a:rPr lang="en-US" dirty="0" smtClean="0"/>
              <a:t>algorithm </a:t>
            </a:r>
            <a:r>
              <a:rPr lang="en-US" sz="2400" dirty="0" smtClean="0"/>
              <a:t>(Hinton et. al. 1995)</a:t>
            </a:r>
            <a:endParaRPr lang="en-US" sz="2400" dirty="0"/>
          </a:p>
        </p:txBody>
      </p:sp>
      <p:sp>
        <p:nvSpPr>
          <p:cNvPr id="231427" name="Rectangle 3"/>
          <p:cNvSpPr>
            <a:spLocks noGrp="1" noChangeArrowheads="1"/>
          </p:cNvSpPr>
          <p:nvPr>
            <p:ph type="body" sz="half" idx="1"/>
          </p:nvPr>
        </p:nvSpPr>
        <p:spPr>
          <a:xfrm>
            <a:off x="287339" y="1029097"/>
            <a:ext cx="4983161" cy="3949303"/>
          </a:xfrm>
        </p:spPr>
        <p:txBody>
          <a:bodyPr>
            <a:normAutofit/>
          </a:bodyPr>
          <a:lstStyle/>
          <a:p>
            <a:pPr marL="457200" indent="-457200">
              <a:lnSpc>
                <a:spcPct val="90000"/>
              </a:lnSpc>
            </a:pPr>
            <a:r>
              <a:rPr lang="en-US" dirty="0">
                <a:solidFill>
                  <a:srgbClr val="3333CC"/>
                </a:solidFill>
              </a:rPr>
              <a:t>Wake phase</a:t>
            </a:r>
            <a:r>
              <a:rPr lang="en-US" dirty="0"/>
              <a:t>: </a:t>
            </a:r>
            <a:r>
              <a:rPr lang="en-US" dirty="0" smtClean="0"/>
              <a:t>Use </a:t>
            </a:r>
            <a:r>
              <a:rPr lang="en-US" dirty="0">
                <a:solidFill>
                  <a:srgbClr val="FF0000"/>
                </a:solidFill>
              </a:rPr>
              <a:t>recognition weights </a:t>
            </a:r>
            <a:r>
              <a:rPr lang="en-US" dirty="0"/>
              <a:t>to perform a bottom-up pass. </a:t>
            </a:r>
          </a:p>
          <a:p>
            <a:pPr marL="914400" lvl="1" indent="-457200">
              <a:lnSpc>
                <a:spcPct val="90000"/>
              </a:lnSpc>
            </a:pPr>
            <a:r>
              <a:rPr lang="en-US" dirty="0">
                <a:solidFill>
                  <a:schemeClr val="tx1"/>
                </a:solidFill>
              </a:rPr>
              <a:t>Train the generative weights to reconstruct activities in each layer from the layer above</a:t>
            </a:r>
            <a:r>
              <a:rPr lang="en-US" dirty="0" smtClean="0">
                <a:solidFill>
                  <a:schemeClr val="tx1"/>
                </a:solidFill>
              </a:rPr>
              <a:t>.</a:t>
            </a:r>
          </a:p>
          <a:p>
            <a:pPr marL="914400" lvl="1" indent="-457200">
              <a:lnSpc>
                <a:spcPct val="90000"/>
              </a:lnSpc>
            </a:pPr>
            <a:endParaRPr lang="en-US" dirty="0">
              <a:solidFill>
                <a:schemeClr val="tx1"/>
              </a:solidFill>
            </a:endParaRPr>
          </a:p>
          <a:p>
            <a:pPr marL="457200" indent="-457200">
              <a:lnSpc>
                <a:spcPct val="90000"/>
              </a:lnSpc>
            </a:pPr>
            <a:r>
              <a:rPr lang="en-US" dirty="0">
                <a:solidFill>
                  <a:srgbClr val="3333CC"/>
                </a:solidFill>
              </a:rPr>
              <a:t>Sleep phase</a:t>
            </a:r>
            <a:r>
              <a:rPr lang="en-US" dirty="0"/>
              <a:t>: Use </a:t>
            </a:r>
            <a:r>
              <a:rPr lang="en-US" dirty="0" smtClean="0">
                <a:solidFill>
                  <a:srgbClr val="008000"/>
                </a:solidFill>
              </a:rPr>
              <a:t>generative </a:t>
            </a:r>
            <a:r>
              <a:rPr lang="en-US" dirty="0">
                <a:solidFill>
                  <a:srgbClr val="008000"/>
                </a:solidFill>
              </a:rPr>
              <a:t>weights </a:t>
            </a:r>
            <a:r>
              <a:rPr lang="en-US" dirty="0"/>
              <a:t>to generate samples from the model. </a:t>
            </a:r>
          </a:p>
          <a:p>
            <a:pPr marL="914400" lvl="1" indent="-457200">
              <a:lnSpc>
                <a:spcPct val="90000"/>
              </a:lnSpc>
            </a:pPr>
            <a:r>
              <a:rPr lang="en-US" dirty="0">
                <a:solidFill>
                  <a:srgbClr val="000000"/>
                </a:solidFill>
              </a:rPr>
              <a:t>Train the recognition weights to reconstruct activities in each layer from the layer below.</a:t>
            </a:r>
          </a:p>
        </p:txBody>
      </p:sp>
      <p:sp>
        <p:nvSpPr>
          <p:cNvPr id="231428" name="AutoShape 4"/>
          <p:cNvSpPr>
            <a:spLocks noChangeArrowheads="1"/>
          </p:cNvSpPr>
          <p:nvPr/>
        </p:nvSpPr>
        <p:spPr bwMode="auto">
          <a:xfrm>
            <a:off x="7596188" y="2572942"/>
            <a:ext cx="323850" cy="439340"/>
          </a:xfrm>
          <a:prstGeom prst="downArrow">
            <a:avLst>
              <a:gd name="adj1" fmla="val 50000"/>
              <a:gd name="adj2" fmla="val 45221"/>
            </a:avLst>
          </a:prstGeom>
          <a:solidFill>
            <a:srgbClr val="009900"/>
          </a:solidFill>
          <a:ln w="9525">
            <a:solidFill>
              <a:srgbClr val="00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1429" name="Text Box 5"/>
          <p:cNvSpPr txBox="1">
            <a:spLocks noChangeArrowheads="1"/>
          </p:cNvSpPr>
          <p:nvPr/>
        </p:nvSpPr>
        <p:spPr bwMode="auto">
          <a:xfrm>
            <a:off x="5867399" y="2110185"/>
            <a:ext cx="2881313" cy="46166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dirty="0"/>
              <a:t>             </a:t>
            </a:r>
            <a:r>
              <a:rPr lang="en-US" dirty="0" smtClean="0"/>
              <a:t>     </a:t>
            </a:r>
            <a:r>
              <a:rPr lang="en-US" sz="2400" dirty="0" smtClean="0"/>
              <a:t>h2</a:t>
            </a:r>
            <a:endParaRPr lang="en-US" sz="2400" dirty="0"/>
          </a:p>
        </p:txBody>
      </p:sp>
      <p:sp>
        <p:nvSpPr>
          <p:cNvPr id="231430" name="Text Box 6"/>
          <p:cNvSpPr txBox="1">
            <a:spLocks noChangeArrowheads="1"/>
          </p:cNvSpPr>
          <p:nvPr/>
        </p:nvSpPr>
        <p:spPr bwMode="auto">
          <a:xfrm>
            <a:off x="6659564" y="3891360"/>
            <a:ext cx="1296987" cy="36933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dirty="0"/>
              <a:t>   </a:t>
            </a:r>
            <a:r>
              <a:rPr lang="en-US" dirty="0" smtClean="0"/>
              <a:t>   data</a:t>
            </a:r>
            <a:endParaRPr lang="en-US" sz="2400" dirty="0"/>
          </a:p>
        </p:txBody>
      </p:sp>
      <p:sp>
        <p:nvSpPr>
          <p:cNvPr id="231431" name="Text Box 7"/>
          <p:cNvSpPr txBox="1">
            <a:spLocks noChangeArrowheads="1"/>
          </p:cNvSpPr>
          <p:nvPr/>
        </p:nvSpPr>
        <p:spPr bwMode="auto">
          <a:xfrm>
            <a:off x="6157913" y="3036491"/>
            <a:ext cx="2305050" cy="46166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dirty="0"/>
              <a:t>        </a:t>
            </a:r>
            <a:r>
              <a:rPr lang="en-US" dirty="0" smtClean="0"/>
              <a:t>      </a:t>
            </a:r>
            <a:r>
              <a:rPr lang="en-US" sz="2400" dirty="0" smtClean="0"/>
              <a:t>h1</a:t>
            </a:r>
            <a:endParaRPr lang="en-US" sz="2400" dirty="0"/>
          </a:p>
        </p:txBody>
      </p:sp>
      <p:sp>
        <p:nvSpPr>
          <p:cNvPr id="231432" name="AutoShape 8"/>
          <p:cNvSpPr>
            <a:spLocks noChangeArrowheads="1"/>
          </p:cNvSpPr>
          <p:nvPr/>
        </p:nvSpPr>
        <p:spPr bwMode="auto">
          <a:xfrm>
            <a:off x="7596188" y="3516312"/>
            <a:ext cx="323850" cy="361950"/>
          </a:xfrm>
          <a:prstGeom prst="downArrow">
            <a:avLst>
              <a:gd name="adj1" fmla="val 50000"/>
              <a:gd name="adj2" fmla="val 37255"/>
            </a:avLst>
          </a:prstGeom>
          <a:solidFill>
            <a:srgbClr val="009900"/>
          </a:solidFill>
          <a:ln w="9525">
            <a:solidFill>
              <a:srgbClr val="00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1433" name="Text Box 9"/>
          <p:cNvSpPr txBox="1">
            <a:spLocks noChangeArrowheads="1"/>
          </p:cNvSpPr>
          <p:nvPr/>
        </p:nvSpPr>
        <p:spPr bwMode="auto">
          <a:xfrm>
            <a:off x="6518275" y="1168798"/>
            <a:ext cx="1474788" cy="46166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dirty="0"/>
              <a:t>    </a:t>
            </a:r>
            <a:r>
              <a:rPr lang="en-US" dirty="0" smtClean="0"/>
              <a:t>    </a:t>
            </a:r>
            <a:r>
              <a:rPr lang="en-US" sz="2400" dirty="0" smtClean="0"/>
              <a:t>h3</a:t>
            </a:r>
            <a:endParaRPr lang="en-US" sz="2400" dirty="0"/>
          </a:p>
        </p:txBody>
      </p:sp>
      <p:graphicFrame>
        <p:nvGraphicFramePr>
          <p:cNvPr id="231434" name="Object 10"/>
          <p:cNvGraphicFramePr>
            <a:graphicFrameLocks noChangeAspect="1"/>
          </p:cNvGraphicFramePr>
          <p:nvPr>
            <p:extLst>
              <p:ext uri="{D42A27DB-BD31-4B8C-83A1-F6EECF244321}">
                <p14:modId xmlns:p14="http://schemas.microsoft.com/office/powerpoint/2010/main" val="1413268480"/>
              </p:ext>
            </p:extLst>
          </p:nvPr>
        </p:nvGraphicFramePr>
        <p:xfrm>
          <a:off x="8002588" y="2614613"/>
          <a:ext cx="460375" cy="323850"/>
        </p:xfrm>
        <a:graphic>
          <a:graphicData uri="http://schemas.openxmlformats.org/presentationml/2006/ole">
            <mc:AlternateContent xmlns:mc="http://schemas.openxmlformats.org/markup-compatibility/2006">
              <mc:Choice xmlns:v="urn:schemas-microsoft-com:vml" Requires="v">
                <p:oleObj spid="_x0000_s19622" name="Equation" r:id="rId3" imgW="241300" imgH="203200" progId="Equation.3">
                  <p:embed/>
                </p:oleObj>
              </mc:Choice>
              <mc:Fallback>
                <p:oleObj name="Equation" r:id="rId3" imgW="241300" imgH="203200" progId="Equation.3">
                  <p:embed/>
                  <p:pic>
                    <p:nvPicPr>
                      <p:cNvPr id="0" name=""/>
                      <p:cNvPicPr>
                        <a:picLocks noChangeAspect="1" noChangeArrowheads="1"/>
                      </p:cNvPicPr>
                      <p:nvPr/>
                    </p:nvPicPr>
                    <p:blipFill>
                      <a:blip r:embed="rId4"/>
                      <a:srcRect/>
                      <a:stretch>
                        <a:fillRect/>
                      </a:stretch>
                    </p:blipFill>
                    <p:spPr bwMode="auto">
                      <a:xfrm>
                        <a:off x="8002588" y="2614613"/>
                        <a:ext cx="460375" cy="323850"/>
                      </a:xfrm>
                      <a:prstGeom prst="rect">
                        <a:avLst/>
                      </a:prstGeom>
                      <a:noFill/>
                      <a:ln>
                        <a:noFill/>
                      </a:ln>
                      <a:effectLst/>
                    </p:spPr>
                  </p:pic>
                </p:oleObj>
              </mc:Fallback>
            </mc:AlternateContent>
          </a:graphicData>
        </a:graphic>
      </p:graphicFrame>
      <p:graphicFrame>
        <p:nvGraphicFramePr>
          <p:cNvPr id="231435" name="Object 11"/>
          <p:cNvGraphicFramePr>
            <a:graphicFrameLocks noChangeAspect="1"/>
          </p:cNvGraphicFramePr>
          <p:nvPr>
            <p:extLst>
              <p:ext uri="{D42A27DB-BD31-4B8C-83A1-F6EECF244321}">
                <p14:modId xmlns:p14="http://schemas.microsoft.com/office/powerpoint/2010/main" val="2667699798"/>
              </p:ext>
            </p:extLst>
          </p:nvPr>
        </p:nvGraphicFramePr>
        <p:xfrm>
          <a:off x="7997826" y="3522663"/>
          <a:ext cx="420687" cy="322262"/>
        </p:xfrm>
        <a:graphic>
          <a:graphicData uri="http://schemas.openxmlformats.org/presentationml/2006/ole">
            <mc:AlternateContent xmlns:mc="http://schemas.openxmlformats.org/markup-compatibility/2006">
              <mc:Choice xmlns:v="urn:schemas-microsoft-com:vml" Requires="v">
                <p:oleObj spid="_x0000_s19623" name="Equation" r:id="rId5" imgW="228600" imgH="203200" progId="Equation.3">
                  <p:embed/>
                </p:oleObj>
              </mc:Choice>
              <mc:Fallback>
                <p:oleObj name="Equation" r:id="rId5" imgW="228600" imgH="203200" progId="Equation.3">
                  <p:embed/>
                  <p:pic>
                    <p:nvPicPr>
                      <p:cNvPr id="0" name=""/>
                      <p:cNvPicPr>
                        <a:picLocks noChangeAspect="1" noChangeArrowheads="1"/>
                      </p:cNvPicPr>
                      <p:nvPr/>
                    </p:nvPicPr>
                    <p:blipFill>
                      <a:blip r:embed="rId6"/>
                      <a:srcRect/>
                      <a:stretch>
                        <a:fillRect/>
                      </a:stretch>
                    </p:blipFill>
                    <p:spPr bwMode="auto">
                      <a:xfrm>
                        <a:off x="7997826" y="3522663"/>
                        <a:ext cx="420687" cy="322262"/>
                      </a:xfrm>
                      <a:prstGeom prst="rect">
                        <a:avLst/>
                      </a:prstGeom>
                      <a:noFill/>
                      <a:ln>
                        <a:noFill/>
                      </a:ln>
                      <a:effectLst/>
                    </p:spPr>
                  </p:pic>
                </p:oleObj>
              </mc:Fallback>
            </mc:AlternateContent>
          </a:graphicData>
        </a:graphic>
      </p:graphicFrame>
      <p:sp>
        <p:nvSpPr>
          <p:cNvPr id="231436" name="AutoShape 12"/>
          <p:cNvSpPr>
            <a:spLocks noChangeArrowheads="1"/>
          </p:cNvSpPr>
          <p:nvPr/>
        </p:nvSpPr>
        <p:spPr bwMode="auto">
          <a:xfrm rot="10800000">
            <a:off x="6807200" y="3490913"/>
            <a:ext cx="323850" cy="363141"/>
          </a:xfrm>
          <a:prstGeom prst="downArrow">
            <a:avLst>
              <a:gd name="adj1" fmla="val 50000"/>
              <a:gd name="adj2" fmla="val 37377"/>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231437" name="Object 13"/>
          <p:cNvGraphicFramePr>
            <a:graphicFrameLocks noChangeAspect="1"/>
          </p:cNvGraphicFramePr>
          <p:nvPr>
            <p:extLst>
              <p:ext uri="{D42A27DB-BD31-4B8C-83A1-F6EECF244321}">
                <p14:modId xmlns:p14="http://schemas.microsoft.com/office/powerpoint/2010/main" val="2765497386"/>
              </p:ext>
            </p:extLst>
          </p:nvPr>
        </p:nvGraphicFramePr>
        <p:xfrm>
          <a:off x="6421437" y="3509963"/>
          <a:ext cx="360363" cy="344488"/>
        </p:xfrm>
        <a:graphic>
          <a:graphicData uri="http://schemas.openxmlformats.org/presentationml/2006/ole">
            <mc:AlternateContent xmlns:mc="http://schemas.openxmlformats.org/markup-compatibility/2006">
              <mc:Choice xmlns:v="urn:schemas-microsoft-com:vml" Requires="v">
                <p:oleObj spid="_x0000_s19624" name="Equation" r:id="rId7" imgW="203200" imgH="203200" progId="Equation.3">
                  <p:embed/>
                </p:oleObj>
              </mc:Choice>
              <mc:Fallback>
                <p:oleObj name="Equation" r:id="rId7" imgW="203200" imgH="203200" progId="Equation.3">
                  <p:embed/>
                  <p:pic>
                    <p:nvPicPr>
                      <p:cNvPr id="0" name=""/>
                      <p:cNvPicPr>
                        <a:picLocks noChangeAspect="1" noChangeArrowheads="1"/>
                      </p:cNvPicPr>
                      <p:nvPr/>
                    </p:nvPicPr>
                    <p:blipFill>
                      <a:blip r:embed="rId8"/>
                      <a:srcRect/>
                      <a:stretch>
                        <a:fillRect/>
                      </a:stretch>
                    </p:blipFill>
                    <p:spPr bwMode="auto">
                      <a:xfrm>
                        <a:off x="6421437" y="3509963"/>
                        <a:ext cx="360363" cy="344488"/>
                      </a:xfrm>
                      <a:prstGeom prst="rect">
                        <a:avLst/>
                      </a:prstGeom>
                      <a:noFill/>
                      <a:ln>
                        <a:noFill/>
                      </a:ln>
                      <a:effectLst/>
                    </p:spPr>
                  </p:pic>
                </p:oleObj>
              </mc:Fallback>
            </mc:AlternateContent>
          </a:graphicData>
        </a:graphic>
      </p:graphicFrame>
      <p:sp>
        <p:nvSpPr>
          <p:cNvPr id="231438" name="AutoShape 14"/>
          <p:cNvSpPr>
            <a:spLocks noChangeArrowheads="1"/>
          </p:cNvSpPr>
          <p:nvPr/>
        </p:nvSpPr>
        <p:spPr bwMode="auto">
          <a:xfrm rot="10800000">
            <a:off x="6807200" y="2587625"/>
            <a:ext cx="323850" cy="414338"/>
          </a:xfrm>
          <a:prstGeom prst="downArrow">
            <a:avLst>
              <a:gd name="adj1" fmla="val 50000"/>
              <a:gd name="adj2" fmla="val 42647"/>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231439" name="Object 15"/>
          <p:cNvGraphicFramePr>
            <a:graphicFrameLocks noChangeAspect="1"/>
          </p:cNvGraphicFramePr>
          <p:nvPr>
            <p:extLst>
              <p:ext uri="{D42A27DB-BD31-4B8C-83A1-F6EECF244321}">
                <p14:modId xmlns:p14="http://schemas.microsoft.com/office/powerpoint/2010/main" val="3667070838"/>
              </p:ext>
            </p:extLst>
          </p:nvPr>
        </p:nvGraphicFramePr>
        <p:xfrm>
          <a:off x="6388100" y="2617788"/>
          <a:ext cx="385763" cy="323850"/>
        </p:xfrm>
        <a:graphic>
          <a:graphicData uri="http://schemas.openxmlformats.org/presentationml/2006/ole">
            <mc:AlternateContent xmlns:mc="http://schemas.openxmlformats.org/markup-compatibility/2006">
              <mc:Choice xmlns:v="urn:schemas-microsoft-com:vml" Requires="v">
                <p:oleObj spid="_x0000_s19625" name="Equation" r:id="rId9" imgW="215900" imgH="203200" progId="Equation.3">
                  <p:embed/>
                </p:oleObj>
              </mc:Choice>
              <mc:Fallback>
                <p:oleObj name="Equation" r:id="rId9" imgW="215900" imgH="203200" progId="Equation.3">
                  <p:embed/>
                  <p:pic>
                    <p:nvPicPr>
                      <p:cNvPr id="0" name=""/>
                      <p:cNvPicPr>
                        <a:picLocks noChangeAspect="1" noChangeArrowheads="1"/>
                      </p:cNvPicPr>
                      <p:nvPr/>
                    </p:nvPicPr>
                    <p:blipFill>
                      <a:blip r:embed="rId10"/>
                      <a:srcRect/>
                      <a:stretch>
                        <a:fillRect/>
                      </a:stretch>
                    </p:blipFill>
                    <p:spPr bwMode="auto">
                      <a:xfrm>
                        <a:off x="6388100" y="2617788"/>
                        <a:ext cx="385763" cy="323850"/>
                      </a:xfrm>
                      <a:prstGeom prst="rect">
                        <a:avLst/>
                      </a:prstGeom>
                      <a:noFill/>
                      <a:ln>
                        <a:noFill/>
                      </a:ln>
                      <a:effectLst/>
                    </p:spPr>
                  </p:pic>
                </p:oleObj>
              </mc:Fallback>
            </mc:AlternateContent>
          </a:graphicData>
        </a:graphic>
      </p:graphicFrame>
      <p:sp>
        <p:nvSpPr>
          <p:cNvPr id="231440" name="AutoShape 16"/>
          <p:cNvSpPr>
            <a:spLocks noChangeArrowheads="1"/>
          </p:cNvSpPr>
          <p:nvPr/>
        </p:nvSpPr>
        <p:spPr bwMode="auto">
          <a:xfrm>
            <a:off x="7570788" y="1650206"/>
            <a:ext cx="323850" cy="439341"/>
          </a:xfrm>
          <a:prstGeom prst="downArrow">
            <a:avLst>
              <a:gd name="adj1" fmla="val 50000"/>
              <a:gd name="adj2" fmla="val 45221"/>
            </a:avLst>
          </a:prstGeom>
          <a:solidFill>
            <a:srgbClr val="009900"/>
          </a:solidFill>
          <a:ln w="9525">
            <a:solidFill>
              <a:srgbClr val="00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231441" name="Object 17"/>
          <p:cNvGraphicFramePr>
            <a:graphicFrameLocks noChangeAspect="1"/>
          </p:cNvGraphicFramePr>
          <p:nvPr>
            <p:extLst>
              <p:ext uri="{D42A27DB-BD31-4B8C-83A1-F6EECF244321}">
                <p14:modId xmlns:p14="http://schemas.microsoft.com/office/powerpoint/2010/main" val="2706226575"/>
              </p:ext>
            </p:extLst>
          </p:nvPr>
        </p:nvGraphicFramePr>
        <p:xfrm>
          <a:off x="7972425" y="1663700"/>
          <a:ext cx="446088" cy="341313"/>
        </p:xfrm>
        <a:graphic>
          <a:graphicData uri="http://schemas.openxmlformats.org/presentationml/2006/ole">
            <mc:AlternateContent xmlns:mc="http://schemas.openxmlformats.org/markup-compatibility/2006">
              <mc:Choice xmlns:v="urn:schemas-microsoft-com:vml" Requires="v">
                <p:oleObj spid="_x0000_s19626" name="Equation" r:id="rId11" imgW="241300" imgH="215900" progId="Equation.3">
                  <p:embed/>
                </p:oleObj>
              </mc:Choice>
              <mc:Fallback>
                <p:oleObj name="Equation" r:id="rId11" imgW="241300" imgH="215900" progId="Equation.3">
                  <p:embed/>
                  <p:pic>
                    <p:nvPicPr>
                      <p:cNvPr id="0" name=""/>
                      <p:cNvPicPr>
                        <a:picLocks noChangeAspect="1" noChangeArrowheads="1"/>
                      </p:cNvPicPr>
                      <p:nvPr/>
                    </p:nvPicPr>
                    <p:blipFill>
                      <a:blip r:embed="rId12"/>
                      <a:srcRect/>
                      <a:stretch>
                        <a:fillRect/>
                      </a:stretch>
                    </p:blipFill>
                    <p:spPr bwMode="auto">
                      <a:xfrm>
                        <a:off x="7972425" y="1663700"/>
                        <a:ext cx="446088" cy="341313"/>
                      </a:xfrm>
                      <a:prstGeom prst="rect">
                        <a:avLst/>
                      </a:prstGeom>
                      <a:noFill/>
                      <a:ln>
                        <a:noFill/>
                      </a:ln>
                      <a:effectLst/>
                    </p:spPr>
                  </p:pic>
                </p:oleObj>
              </mc:Fallback>
            </mc:AlternateContent>
          </a:graphicData>
        </a:graphic>
      </p:graphicFrame>
      <p:sp>
        <p:nvSpPr>
          <p:cNvPr id="231442" name="AutoShape 18"/>
          <p:cNvSpPr>
            <a:spLocks noChangeArrowheads="1"/>
          </p:cNvSpPr>
          <p:nvPr/>
        </p:nvSpPr>
        <p:spPr bwMode="auto">
          <a:xfrm rot="10800000">
            <a:off x="6781800" y="1652191"/>
            <a:ext cx="323850" cy="414338"/>
          </a:xfrm>
          <a:prstGeom prst="downArrow">
            <a:avLst>
              <a:gd name="adj1" fmla="val 50000"/>
              <a:gd name="adj2" fmla="val 42647"/>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231443" name="Object 19"/>
          <p:cNvGraphicFramePr>
            <a:graphicFrameLocks noChangeAspect="1"/>
          </p:cNvGraphicFramePr>
          <p:nvPr>
            <p:extLst>
              <p:ext uri="{D42A27DB-BD31-4B8C-83A1-F6EECF244321}">
                <p14:modId xmlns:p14="http://schemas.microsoft.com/office/powerpoint/2010/main" val="760478770"/>
              </p:ext>
            </p:extLst>
          </p:nvPr>
        </p:nvGraphicFramePr>
        <p:xfrm>
          <a:off x="6380163" y="1697038"/>
          <a:ext cx="425450" cy="342900"/>
        </p:xfrm>
        <a:graphic>
          <a:graphicData uri="http://schemas.openxmlformats.org/presentationml/2006/ole">
            <mc:AlternateContent xmlns:mc="http://schemas.openxmlformats.org/markup-compatibility/2006">
              <mc:Choice xmlns:v="urn:schemas-microsoft-com:vml" Requires="v">
                <p:oleObj spid="_x0000_s19627" name="Equation" r:id="rId13" imgW="215900" imgH="215900" progId="Equation.3">
                  <p:embed/>
                </p:oleObj>
              </mc:Choice>
              <mc:Fallback>
                <p:oleObj name="Equation" r:id="rId13" imgW="215900" imgH="215900" progId="Equation.3">
                  <p:embed/>
                  <p:pic>
                    <p:nvPicPr>
                      <p:cNvPr id="0" name=""/>
                      <p:cNvPicPr>
                        <a:picLocks noChangeAspect="1" noChangeArrowheads="1"/>
                      </p:cNvPicPr>
                      <p:nvPr/>
                    </p:nvPicPr>
                    <p:blipFill>
                      <a:blip r:embed="rId14"/>
                      <a:srcRect/>
                      <a:stretch>
                        <a:fillRect/>
                      </a:stretch>
                    </p:blipFill>
                    <p:spPr bwMode="auto">
                      <a:xfrm>
                        <a:off x="6380163" y="1697038"/>
                        <a:ext cx="425450" cy="3429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4647574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1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14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14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14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body" idx="1"/>
          </p:nvPr>
        </p:nvSpPr>
        <p:spPr>
          <a:xfrm>
            <a:off x="939800" y="1200150"/>
            <a:ext cx="7315200" cy="3748088"/>
          </a:xfrm>
        </p:spPr>
        <p:txBody>
          <a:bodyPr>
            <a:normAutofit/>
          </a:bodyPr>
          <a:lstStyle/>
          <a:p>
            <a:r>
              <a:rPr lang="en-US" dirty="0"/>
              <a:t>The recognition weights are trained to invert the generative model in parts of the space where there is no data. </a:t>
            </a:r>
          </a:p>
          <a:p>
            <a:pPr lvl="1"/>
            <a:r>
              <a:rPr lang="en-US" dirty="0"/>
              <a:t>This is wasteful.</a:t>
            </a:r>
          </a:p>
          <a:p>
            <a:r>
              <a:rPr lang="en-US" dirty="0"/>
              <a:t>The recognition weights do not follow the gradient of the log probability of the data. </a:t>
            </a:r>
            <a:r>
              <a:rPr lang="en-US" dirty="0" smtClean="0"/>
              <a:t>They only approximately follow </a:t>
            </a:r>
            <a:r>
              <a:rPr lang="en-US" dirty="0"/>
              <a:t>the gradient of </a:t>
            </a:r>
            <a:r>
              <a:rPr lang="en-US" dirty="0" smtClean="0"/>
              <a:t>the </a:t>
            </a:r>
            <a:r>
              <a:rPr lang="en-US" dirty="0" err="1" smtClean="0"/>
              <a:t>variational</a:t>
            </a:r>
            <a:r>
              <a:rPr lang="en-US" dirty="0" smtClean="0"/>
              <a:t> </a:t>
            </a:r>
            <a:r>
              <a:rPr lang="en-US" dirty="0"/>
              <a:t>bound on this </a:t>
            </a:r>
            <a:r>
              <a:rPr lang="en-US" dirty="0" smtClean="0"/>
              <a:t>probability.</a:t>
            </a:r>
            <a:endParaRPr lang="en-US" dirty="0"/>
          </a:p>
          <a:p>
            <a:pPr lvl="1"/>
            <a:r>
              <a:rPr lang="en-US" dirty="0"/>
              <a:t>This leads to incorrect mode-averaging </a:t>
            </a:r>
          </a:p>
          <a:p>
            <a:r>
              <a:rPr lang="en-US" dirty="0"/>
              <a:t>The posterior over the top hidden layer is very far from independent because </a:t>
            </a:r>
            <a:r>
              <a:rPr lang="en-US" dirty="0" smtClean="0"/>
              <a:t>of explaining </a:t>
            </a:r>
            <a:r>
              <a:rPr lang="en-US" dirty="0"/>
              <a:t>away effects</a:t>
            </a:r>
            <a:r>
              <a:rPr lang="en-US" dirty="0" smtClean="0"/>
              <a:t>.</a:t>
            </a:r>
          </a:p>
          <a:p>
            <a:r>
              <a:rPr lang="en-US" dirty="0" smtClean="0"/>
              <a:t>Nevertheless, Karl </a:t>
            </a:r>
            <a:r>
              <a:rPr lang="en-US" dirty="0" err="1" smtClean="0"/>
              <a:t>Friston</a:t>
            </a:r>
            <a:r>
              <a:rPr lang="en-US" dirty="0" smtClean="0"/>
              <a:t> thinks this is how the brain works.</a:t>
            </a:r>
            <a:endParaRPr lang="en-US" dirty="0"/>
          </a:p>
        </p:txBody>
      </p:sp>
      <p:sp>
        <p:nvSpPr>
          <p:cNvPr id="232451" name="Rectangle 3"/>
          <p:cNvSpPr>
            <a:spLocks noGrp="1" noChangeArrowheads="1"/>
          </p:cNvSpPr>
          <p:nvPr>
            <p:ph type="title"/>
          </p:nvPr>
        </p:nvSpPr>
        <p:spPr/>
        <p:txBody>
          <a:bodyPr/>
          <a:lstStyle/>
          <a:p>
            <a:r>
              <a:rPr lang="en-US"/>
              <a:t>The flaws in the wake-sleep algorithm</a:t>
            </a:r>
          </a:p>
        </p:txBody>
      </p:sp>
    </p:spTree>
    <p:extLst>
      <p:ext uri="{BB962C8B-B14F-4D97-AF65-F5344CB8AC3E}">
        <p14:creationId xmlns:p14="http://schemas.microsoft.com/office/powerpoint/2010/main" val="18638131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245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245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245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245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2450">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245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Text Box 2"/>
          <p:cNvSpPr txBox="1">
            <a:spLocks noChangeArrowheads="1"/>
          </p:cNvSpPr>
          <p:nvPr/>
        </p:nvSpPr>
        <p:spPr bwMode="auto">
          <a:xfrm>
            <a:off x="5543551" y="1015604"/>
            <a:ext cx="3205163"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600" dirty="0"/>
              <a:t>-10                           </a:t>
            </a:r>
            <a:r>
              <a:rPr lang="en-US" sz="1600" dirty="0" smtClean="0"/>
              <a:t>             </a:t>
            </a:r>
            <a:r>
              <a:rPr lang="en-US" sz="1600" dirty="0"/>
              <a:t>-10</a:t>
            </a:r>
          </a:p>
          <a:p>
            <a:pPr>
              <a:spcBef>
                <a:spcPct val="50000"/>
              </a:spcBef>
            </a:pPr>
            <a:endParaRPr lang="en-US" sz="1600" dirty="0"/>
          </a:p>
          <a:p>
            <a:pPr>
              <a:spcBef>
                <a:spcPct val="50000"/>
              </a:spcBef>
            </a:pPr>
            <a:r>
              <a:rPr lang="en-US" sz="1600" dirty="0"/>
              <a:t>       </a:t>
            </a:r>
            <a:r>
              <a:rPr lang="en-US" sz="1600" dirty="0" smtClean="0"/>
              <a:t>      </a:t>
            </a:r>
            <a:r>
              <a:rPr lang="en-US" sz="1600" dirty="0"/>
              <a:t>+20          </a:t>
            </a:r>
            <a:r>
              <a:rPr lang="en-US" sz="1600" dirty="0" smtClean="0"/>
              <a:t>    </a:t>
            </a:r>
            <a:r>
              <a:rPr lang="en-US" sz="1600" dirty="0"/>
              <a:t>+</a:t>
            </a:r>
            <a:r>
              <a:rPr lang="en-US" sz="1600" dirty="0" smtClean="0"/>
              <a:t>20</a:t>
            </a:r>
            <a:endParaRPr lang="en-US" sz="1600" dirty="0"/>
          </a:p>
          <a:p>
            <a:pPr>
              <a:spcBef>
                <a:spcPct val="50000"/>
              </a:spcBef>
            </a:pPr>
            <a:r>
              <a:rPr lang="en-US" sz="1600" dirty="0"/>
              <a:t>        -20</a:t>
            </a:r>
          </a:p>
        </p:txBody>
      </p:sp>
      <p:sp>
        <p:nvSpPr>
          <p:cNvPr id="233475" name="Rectangle 3"/>
          <p:cNvSpPr>
            <a:spLocks noGrp="1" noChangeArrowheads="1"/>
          </p:cNvSpPr>
          <p:nvPr>
            <p:ph type="title"/>
          </p:nvPr>
        </p:nvSpPr>
        <p:spPr>
          <a:xfrm>
            <a:off x="457200" y="-20241"/>
            <a:ext cx="8229600" cy="857251"/>
          </a:xfrm>
        </p:spPr>
        <p:txBody>
          <a:bodyPr>
            <a:normAutofit/>
          </a:bodyPr>
          <a:lstStyle/>
          <a:p>
            <a:r>
              <a:rPr lang="en-US" dirty="0"/>
              <a:t>Mode averaging</a:t>
            </a:r>
          </a:p>
        </p:txBody>
      </p:sp>
      <p:sp>
        <p:nvSpPr>
          <p:cNvPr id="233476" name="Rectangle 4"/>
          <p:cNvSpPr>
            <a:spLocks noGrp="1" noChangeArrowheads="1"/>
          </p:cNvSpPr>
          <p:nvPr>
            <p:ph type="body" sz="half" idx="1"/>
          </p:nvPr>
        </p:nvSpPr>
        <p:spPr>
          <a:xfrm>
            <a:off x="1" y="735806"/>
            <a:ext cx="5111750" cy="4238625"/>
          </a:xfrm>
          <a:ln>
            <a:noFill/>
          </a:ln>
        </p:spPr>
        <p:txBody>
          <a:bodyPr>
            <a:normAutofit/>
          </a:bodyPr>
          <a:lstStyle/>
          <a:p>
            <a:pPr>
              <a:lnSpc>
                <a:spcPct val="90000"/>
              </a:lnSpc>
            </a:pPr>
            <a:r>
              <a:rPr lang="en-US" dirty="0"/>
              <a:t>If we generate from the model, half the instances of a 1 at the data layer will be caused by a (1,0) at the hidden layer and half will be caused by a (0,1).</a:t>
            </a:r>
          </a:p>
          <a:p>
            <a:pPr lvl="1">
              <a:lnSpc>
                <a:spcPct val="90000"/>
              </a:lnSpc>
            </a:pPr>
            <a:r>
              <a:rPr lang="en-US" dirty="0"/>
              <a:t>So the </a:t>
            </a:r>
            <a:r>
              <a:rPr lang="en-US" dirty="0">
                <a:solidFill>
                  <a:srgbClr val="FF0000"/>
                </a:solidFill>
              </a:rPr>
              <a:t>recognition</a:t>
            </a:r>
            <a:r>
              <a:rPr lang="en-US" dirty="0"/>
              <a:t> weights will learn to produce </a:t>
            </a:r>
            <a:r>
              <a:rPr lang="en-US" dirty="0">
                <a:solidFill>
                  <a:srgbClr val="000000"/>
                </a:solidFill>
              </a:rPr>
              <a:t>(0.5</a:t>
            </a:r>
            <a:r>
              <a:rPr lang="en-US" dirty="0" smtClean="0">
                <a:solidFill>
                  <a:srgbClr val="000000"/>
                </a:solidFill>
              </a:rPr>
              <a:t>, 0.5</a:t>
            </a:r>
            <a:r>
              <a:rPr lang="en-US" dirty="0">
                <a:solidFill>
                  <a:srgbClr val="000000"/>
                </a:solidFill>
              </a:rPr>
              <a:t>) </a:t>
            </a:r>
          </a:p>
          <a:p>
            <a:pPr lvl="1">
              <a:lnSpc>
                <a:spcPct val="90000"/>
              </a:lnSpc>
            </a:pPr>
            <a:r>
              <a:rPr lang="en-US" dirty="0"/>
              <a:t>This represents a distribution that puts half its mass on </a:t>
            </a:r>
            <a:r>
              <a:rPr lang="en-US" sz="1800" dirty="0" smtClean="0">
                <a:solidFill>
                  <a:schemeClr val="tx1"/>
                </a:solidFill>
              </a:rPr>
              <a:t>1,1</a:t>
            </a:r>
            <a:r>
              <a:rPr lang="en-US" dirty="0" smtClean="0"/>
              <a:t> or </a:t>
            </a:r>
            <a:r>
              <a:rPr lang="en-US" sz="1800" dirty="0" smtClean="0">
                <a:solidFill>
                  <a:srgbClr val="000000"/>
                </a:solidFill>
              </a:rPr>
              <a:t>0,0</a:t>
            </a:r>
            <a:r>
              <a:rPr lang="en-US" dirty="0" smtClean="0"/>
              <a:t>: very </a:t>
            </a:r>
            <a:r>
              <a:rPr lang="en-US" dirty="0"/>
              <a:t>improbable hidden configurations.</a:t>
            </a:r>
          </a:p>
          <a:p>
            <a:pPr>
              <a:lnSpc>
                <a:spcPct val="90000"/>
              </a:lnSpc>
            </a:pPr>
            <a:r>
              <a:rPr lang="en-US" dirty="0"/>
              <a:t>Its much better to just pick one </a:t>
            </a:r>
            <a:r>
              <a:rPr lang="en-US" dirty="0" smtClean="0"/>
              <a:t>mode.</a:t>
            </a:r>
          </a:p>
          <a:p>
            <a:pPr lvl="1">
              <a:lnSpc>
                <a:spcPct val="90000"/>
              </a:lnSpc>
            </a:pPr>
            <a:r>
              <a:rPr lang="en-US" dirty="0" smtClean="0"/>
              <a:t>This </a:t>
            </a:r>
            <a:r>
              <a:rPr lang="en-US" dirty="0"/>
              <a:t>is the best recognition model you can get if you assume that the posterior over hidden states factorizes.</a:t>
            </a:r>
          </a:p>
        </p:txBody>
      </p:sp>
      <p:sp>
        <p:nvSpPr>
          <p:cNvPr id="233477" name="Oval 5"/>
          <p:cNvSpPr>
            <a:spLocks noChangeArrowheads="1"/>
          </p:cNvSpPr>
          <p:nvPr/>
        </p:nvSpPr>
        <p:spPr bwMode="auto">
          <a:xfrm>
            <a:off x="6084889" y="1114823"/>
            <a:ext cx="611187" cy="459581"/>
          </a:xfrm>
          <a:prstGeom prst="ellipse">
            <a:avLst/>
          </a:prstGeom>
          <a:solidFill>
            <a:srgbClr val="EEECE1"/>
          </a:solidFill>
          <a:ln w="9525">
            <a:solidFill>
              <a:schemeClr val="tx1"/>
            </a:solidFill>
            <a:round/>
            <a:headEnd/>
            <a:tailEnd/>
          </a:ln>
          <a:effectLst/>
          <a:extLst/>
        </p:spPr>
        <p:txBody>
          <a:bodyPr wrap="none" anchor="ctr"/>
          <a:lstStyle/>
          <a:p>
            <a:endParaRPr lang="en-US"/>
          </a:p>
        </p:txBody>
      </p:sp>
      <p:sp>
        <p:nvSpPr>
          <p:cNvPr id="233478" name="Oval 6"/>
          <p:cNvSpPr>
            <a:spLocks noChangeArrowheads="1"/>
          </p:cNvSpPr>
          <p:nvPr/>
        </p:nvSpPr>
        <p:spPr bwMode="auto">
          <a:xfrm>
            <a:off x="7489825" y="1114823"/>
            <a:ext cx="611188" cy="459581"/>
          </a:xfrm>
          <a:prstGeom prst="ellipse">
            <a:avLst/>
          </a:prstGeom>
          <a:solidFill>
            <a:srgbClr val="EEECE1"/>
          </a:solidFill>
          <a:ln w="9525">
            <a:solidFill>
              <a:schemeClr val="tx1"/>
            </a:solidFill>
            <a:round/>
            <a:headEnd/>
            <a:tailEnd/>
          </a:ln>
          <a:effectLst/>
          <a:extLst/>
        </p:spPr>
        <p:txBody>
          <a:bodyPr wrap="none" anchor="ctr"/>
          <a:lstStyle/>
          <a:p>
            <a:endParaRPr lang="en-US"/>
          </a:p>
        </p:txBody>
      </p:sp>
      <p:sp>
        <p:nvSpPr>
          <p:cNvPr id="233479" name="Oval 7"/>
          <p:cNvSpPr>
            <a:spLocks noChangeArrowheads="1"/>
          </p:cNvSpPr>
          <p:nvPr/>
        </p:nvSpPr>
        <p:spPr bwMode="auto">
          <a:xfrm>
            <a:off x="6805614" y="2195117"/>
            <a:ext cx="611187" cy="459581"/>
          </a:xfrm>
          <a:prstGeom prst="ellipse">
            <a:avLst/>
          </a:prstGeom>
          <a:solidFill>
            <a:srgbClr val="EEECE1"/>
          </a:solidFill>
          <a:ln w="9525">
            <a:solidFill>
              <a:schemeClr val="tx1"/>
            </a:solidFill>
            <a:round/>
            <a:headEnd/>
            <a:tailEnd/>
          </a:ln>
          <a:effectLst/>
          <a:extLst/>
        </p:spPr>
        <p:txBody>
          <a:bodyPr wrap="none" anchor="ctr"/>
          <a:lstStyle/>
          <a:p>
            <a:endParaRPr lang="en-US"/>
          </a:p>
        </p:txBody>
      </p:sp>
      <p:cxnSp>
        <p:nvCxnSpPr>
          <p:cNvPr id="233480" name="AutoShape 8"/>
          <p:cNvCxnSpPr>
            <a:cxnSpLocks noChangeShapeType="1"/>
            <a:stCxn id="233477" idx="5"/>
            <a:endCxn id="233479" idx="1"/>
          </p:cNvCxnSpPr>
          <p:nvPr/>
        </p:nvCxnSpPr>
        <p:spPr bwMode="auto">
          <a:xfrm>
            <a:off x="6606570" y="1507100"/>
            <a:ext cx="288550" cy="755321"/>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33481" name="AutoShape 9"/>
          <p:cNvCxnSpPr>
            <a:cxnSpLocks noChangeShapeType="1"/>
            <a:stCxn id="233478" idx="3"/>
            <a:endCxn id="233479" idx="7"/>
          </p:cNvCxnSpPr>
          <p:nvPr/>
        </p:nvCxnSpPr>
        <p:spPr bwMode="auto">
          <a:xfrm flipH="1">
            <a:off x="7327295" y="1507100"/>
            <a:ext cx="252036" cy="755321"/>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33482" name="AutoShape 10"/>
          <p:cNvCxnSpPr>
            <a:cxnSpLocks noChangeShapeType="1"/>
            <a:endCxn id="233479" idx="2"/>
          </p:cNvCxnSpPr>
          <p:nvPr/>
        </p:nvCxnSpPr>
        <p:spPr bwMode="auto">
          <a:xfrm flipV="1">
            <a:off x="6156325" y="2424907"/>
            <a:ext cx="649288" cy="13097"/>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33483" name="AutoShape 11"/>
          <p:cNvCxnSpPr>
            <a:cxnSpLocks noChangeShapeType="1"/>
            <a:endCxn id="233477" idx="2"/>
          </p:cNvCxnSpPr>
          <p:nvPr/>
        </p:nvCxnSpPr>
        <p:spPr bwMode="auto">
          <a:xfrm>
            <a:off x="5472114" y="1331516"/>
            <a:ext cx="612775" cy="13097"/>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33484" name="AutoShape 12"/>
          <p:cNvCxnSpPr>
            <a:cxnSpLocks noChangeShapeType="1"/>
            <a:endCxn id="233478" idx="6"/>
          </p:cNvCxnSpPr>
          <p:nvPr/>
        </p:nvCxnSpPr>
        <p:spPr bwMode="auto">
          <a:xfrm flipH="1">
            <a:off x="8101013" y="1331516"/>
            <a:ext cx="539750" cy="13097"/>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33485" name="Freeform 13"/>
          <p:cNvSpPr>
            <a:spLocks/>
          </p:cNvSpPr>
          <p:nvPr/>
        </p:nvSpPr>
        <p:spPr bwMode="auto">
          <a:xfrm>
            <a:off x="5472113" y="4024313"/>
            <a:ext cx="2411412" cy="656035"/>
          </a:xfrm>
          <a:custGeom>
            <a:avLst/>
            <a:gdLst>
              <a:gd name="T0" fmla="*/ 0 w 1519"/>
              <a:gd name="T1" fmla="*/ 276 h 283"/>
              <a:gd name="T2" fmla="*/ 113 w 1519"/>
              <a:gd name="T3" fmla="*/ 254 h 283"/>
              <a:gd name="T4" fmla="*/ 159 w 1519"/>
              <a:gd name="T5" fmla="*/ 208 h 283"/>
              <a:gd name="T6" fmla="*/ 227 w 1519"/>
              <a:gd name="T7" fmla="*/ 118 h 283"/>
              <a:gd name="T8" fmla="*/ 295 w 1519"/>
              <a:gd name="T9" fmla="*/ 27 h 283"/>
              <a:gd name="T10" fmla="*/ 385 w 1519"/>
              <a:gd name="T11" fmla="*/ 4 h 283"/>
              <a:gd name="T12" fmla="*/ 476 w 1519"/>
              <a:gd name="T13" fmla="*/ 50 h 283"/>
              <a:gd name="T14" fmla="*/ 521 w 1519"/>
              <a:gd name="T15" fmla="*/ 95 h 283"/>
              <a:gd name="T16" fmla="*/ 589 w 1519"/>
              <a:gd name="T17" fmla="*/ 208 h 283"/>
              <a:gd name="T18" fmla="*/ 658 w 1519"/>
              <a:gd name="T19" fmla="*/ 254 h 283"/>
              <a:gd name="T20" fmla="*/ 771 w 1519"/>
              <a:gd name="T21" fmla="*/ 276 h 283"/>
              <a:gd name="T22" fmla="*/ 862 w 1519"/>
              <a:gd name="T23" fmla="*/ 276 h 283"/>
              <a:gd name="T24" fmla="*/ 907 w 1519"/>
              <a:gd name="T25" fmla="*/ 231 h 283"/>
              <a:gd name="T26" fmla="*/ 998 w 1519"/>
              <a:gd name="T27" fmla="*/ 186 h 283"/>
              <a:gd name="T28" fmla="*/ 1111 w 1519"/>
              <a:gd name="T29" fmla="*/ 95 h 283"/>
              <a:gd name="T30" fmla="*/ 1202 w 1519"/>
              <a:gd name="T31" fmla="*/ 50 h 283"/>
              <a:gd name="T32" fmla="*/ 1247 w 1519"/>
              <a:gd name="T33" fmla="*/ 95 h 283"/>
              <a:gd name="T34" fmla="*/ 1338 w 1519"/>
              <a:gd name="T35" fmla="*/ 186 h 283"/>
              <a:gd name="T36" fmla="*/ 1406 w 1519"/>
              <a:gd name="T37" fmla="*/ 254 h 283"/>
              <a:gd name="T38" fmla="*/ 1519 w 1519"/>
              <a:gd name="T39" fmla="*/ 27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19" h="283">
                <a:moveTo>
                  <a:pt x="0" y="276"/>
                </a:moveTo>
                <a:cubicBezTo>
                  <a:pt x="43" y="270"/>
                  <a:pt x="86" y="265"/>
                  <a:pt x="113" y="254"/>
                </a:cubicBezTo>
                <a:cubicBezTo>
                  <a:pt x="140" y="243"/>
                  <a:pt x="140" y="231"/>
                  <a:pt x="159" y="208"/>
                </a:cubicBezTo>
                <a:cubicBezTo>
                  <a:pt x="178" y="185"/>
                  <a:pt x="204" y="148"/>
                  <a:pt x="227" y="118"/>
                </a:cubicBezTo>
                <a:cubicBezTo>
                  <a:pt x="250" y="88"/>
                  <a:pt x="269" y="46"/>
                  <a:pt x="295" y="27"/>
                </a:cubicBezTo>
                <a:cubicBezTo>
                  <a:pt x="321" y="8"/>
                  <a:pt x="355" y="0"/>
                  <a:pt x="385" y="4"/>
                </a:cubicBezTo>
                <a:cubicBezTo>
                  <a:pt x="415" y="8"/>
                  <a:pt x="453" y="35"/>
                  <a:pt x="476" y="50"/>
                </a:cubicBezTo>
                <a:cubicBezTo>
                  <a:pt x="499" y="65"/>
                  <a:pt x="502" y="69"/>
                  <a:pt x="521" y="95"/>
                </a:cubicBezTo>
                <a:cubicBezTo>
                  <a:pt x="540" y="121"/>
                  <a:pt x="566" y="182"/>
                  <a:pt x="589" y="208"/>
                </a:cubicBezTo>
                <a:cubicBezTo>
                  <a:pt x="612" y="234"/>
                  <a:pt x="628" y="243"/>
                  <a:pt x="658" y="254"/>
                </a:cubicBezTo>
                <a:cubicBezTo>
                  <a:pt x="688" y="265"/>
                  <a:pt x="737" y="272"/>
                  <a:pt x="771" y="276"/>
                </a:cubicBezTo>
                <a:cubicBezTo>
                  <a:pt x="805" y="280"/>
                  <a:pt x="839" y="283"/>
                  <a:pt x="862" y="276"/>
                </a:cubicBezTo>
                <a:cubicBezTo>
                  <a:pt x="885" y="269"/>
                  <a:pt x="884" y="246"/>
                  <a:pt x="907" y="231"/>
                </a:cubicBezTo>
                <a:cubicBezTo>
                  <a:pt x="930" y="216"/>
                  <a:pt x="964" y="209"/>
                  <a:pt x="998" y="186"/>
                </a:cubicBezTo>
                <a:cubicBezTo>
                  <a:pt x="1032" y="163"/>
                  <a:pt x="1077" y="118"/>
                  <a:pt x="1111" y="95"/>
                </a:cubicBezTo>
                <a:cubicBezTo>
                  <a:pt x="1145" y="72"/>
                  <a:pt x="1179" y="50"/>
                  <a:pt x="1202" y="50"/>
                </a:cubicBezTo>
                <a:cubicBezTo>
                  <a:pt x="1225" y="50"/>
                  <a:pt x="1224" y="72"/>
                  <a:pt x="1247" y="95"/>
                </a:cubicBezTo>
                <a:cubicBezTo>
                  <a:pt x="1270" y="118"/>
                  <a:pt x="1312" y="160"/>
                  <a:pt x="1338" y="186"/>
                </a:cubicBezTo>
                <a:cubicBezTo>
                  <a:pt x="1364" y="212"/>
                  <a:pt x="1376" y="239"/>
                  <a:pt x="1406" y="254"/>
                </a:cubicBezTo>
                <a:cubicBezTo>
                  <a:pt x="1436" y="269"/>
                  <a:pt x="1493" y="272"/>
                  <a:pt x="1519" y="276"/>
                </a:cubicBezTo>
              </a:path>
            </a:pathLst>
          </a:cu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3486" name="Freeform 14"/>
          <p:cNvSpPr>
            <a:spLocks/>
          </p:cNvSpPr>
          <p:nvPr/>
        </p:nvSpPr>
        <p:spPr bwMode="auto">
          <a:xfrm>
            <a:off x="5111751" y="4320779"/>
            <a:ext cx="2987675" cy="378619"/>
          </a:xfrm>
          <a:custGeom>
            <a:avLst/>
            <a:gdLst>
              <a:gd name="T0" fmla="*/ 0 w 1882"/>
              <a:gd name="T1" fmla="*/ 420 h 465"/>
              <a:gd name="T2" fmla="*/ 113 w 1882"/>
              <a:gd name="T3" fmla="*/ 420 h 465"/>
              <a:gd name="T4" fmla="*/ 272 w 1882"/>
              <a:gd name="T5" fmla="*/ 397 h 465"/>
              <a:gd name="T6" fmla="*/ 522 w 1882"/>
              <a:gd name="T7" fmla="*/ 261 h 465"/>
              <a:gd name="T8" fmla="*/ 658 w 1882"/>
              <a:gd name="T9" fmla="*/ 147 h 465"/>
              <a:gd name="T10" fmla="*/ 907 w 1882"/>
              <a:gd name="T11" fmla="*/ 57 h 465"/>
              <a:gd name="T12" fmla="*/ 1179 w 1882"/>
              <a:gd name="T13" fmla="*/ 11 h 465"/>
              <a:gd name="T14" fmla="*/ 1338 w 1882"/>
              <a:gd name="T15" fmla="*/ 125 h 465"/>
              <a:gd name="T16" fmla="*/ 1474 w 1882"/>
              <a:gd name="T17" fmla="*/ 261 h 465"/>
              <a:gd name="T18" fmla="*/ 1656 w 1882"/>
              <a:gd name="T19" fmla="*/ 306 h 465"/>
              <a:gd name="T20" fmla="*/ 1792 w 1882"/>
              <a:gd name="T21" fmla="*/ 442 h 465"/>
              <a:gd name="T22" fmla="*/ 1882 w 1882"/>
              <a:gd name="T23" fmla="*/ 442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82" h="465">
                <a:moveTo>
                  <a:pt x="0" y="420"/>
                </a:moveTo>
                <a:cubicBezTo>
                  <a:pt x="34" y="422"/>
                  <a:pt x="68" y="424"/>
                  <a:pt x="113" y="420"/>
                </a:cubicBezTo>
                <a:cubicBezTo>
                  <a:pt x="158" y="416"/>
                  <a:pt x="204" y="423"/>
                  <a:pt x="272" y="397"/>
                </a:cubicBezTo>
                <a:cubicBezTo>
                  <a:pt x="340" y="371"/>
                  <a:pt x="458" y="303"/>
                  <a:pt x="522" y="261"/>
                </a:cubicBezTo>
                <a:cubicBezTo>
                  <a:pt x="586" y="219"/>
                  <a:pt x="594" y="181"/>
                  <a:pt x="658" y="147"/>
                </a:cubicBezTo>
                <a:cubicBezTo>
                  <a:pt x="722" y="113"/>
                  <a:pt x="820" y="80"/>
                  <a:pt x="907" y="57"/>
                </a:cubicBezTo>
                <a:cubicBezTo>
                  <a:pt x="994" y="34"/>
                  <a:pt x="1107" y="0"/>
                  <a:pt x="1179" y="11"/>
                </a:cubicBezTo>
                <a:cubicBezTo>
                  <a:pt x="1251" y="22"/>
                  <a:pt x="1289" y="83"/>
                  <a:pt x="1338" y="125"/>
                </a:cubicBezTo>
                <a:cubicBezTo>
                  <a:pt x="1387" y="167"/>
                  <a:pt x="1421" y="231"/>
                  <a:pt x="1474" y="261"/>
                </a:cubicBezTo>
                <a:cubicBezTo>
                  <a:pt x="1527" y="291"/>
                  <a:pt x="1603" y="276"/>
                  <a:pt x="1656" y="306"/>
                </a:cubicBezTo>
                <a:cubicBezTo>
                  <a:pt x="1709" y="336"/>
                  <a:pt x="1755" y="419"/>
                  <a:pt x="1792" y="442"/>
                </a:cubicBezTo>
                <a:cubicBezTo>
                  <a:pt x="1829" y="465"/>
                  <a:pt x="1867" y="442"/>
                  <a:pt x="1882" y="442"/>
                </a:cubicBezTo>
              </a:path>
            </a:pathLst>
          </a:custGeom>
          <a:noFill/>
          <a:ln w="381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3487" name="Freeform 15"/>
          <p:cNvSpPr>
            <a:spLocks/>
          </p:cNvSpPr>
          <p:nvPr/>
        </p:nvSpPr>
        <p:spPr bwMode="auto">
          <a:xfrm>
            <a:off x="5472113" y="3556397"/>
            <a:ext cx="2195512" cy="1147763"/>
          </a:xfrm>
          <a:custGeom>
            <a:avLst/>
            <a:gdLst>
              <a:gd name="T0" fmla="*/ 0 w 1383"/>
              <a:gd name="T1" fmla="*/ 937 h 964"/>
              <a:gd name="T2" fmla="*/ 136 w 1383"/>
              <a:gd name="T3" fmla="*/ 824 h 964"/>
              <a:gd name="T4" fmla="*/ 159 w 1383"/>
              <a:gd name="T5" fmla="*/ 710 h 964"/>
              <a:gd name="T6" fmla="*/ 204 w 1383"/>
              <a:gd name="T7" fmla="*/ 552 h 964"/>
              <a:gd name="T8" fmla="*/ 227 w 1383"/>
              <a:gd name="T9" fmla="*/ 461 h 964"/>
              <a:gd name="T10" fmla="*/ 249 w 1383"/>
              <a:gd name="T11" fmla="*/ 325 h 964"/>
              <a:gd name="T12" fmla="*/ 272 w 1383"/>
              <a:gd name="T13" fmla="*/ 189 h 964"/>
              <a:gd name="T14" fmla="*/ 317 w 1383"/>
              <a:gd name="T15" fmla="*/ 30 h 964"/>
              <a:gd name="T16" fmla="*/ 385 w 1383"/>
              <a:gd name="T17" fmla="*/ 7 h 964"/>
              <a:gd name="T18" fmla="*/ 431 w 1383"/>
              <a:gd name="T19" fmla="*/ 53 h 964"/>
              <a:gd name="T20" fmla="*/ 453 w 1383"/>
              <a:gd name="T21" fmla="*/ 166 h 964"/>
              <a:gd name="T22" fmla="*/ 521 w 1383"/>
              <a:gd name="T23" fmla="*/ 325 h 964"/>
              <a:gd name="T24" fmla="*/ 544 w 1383"/>
              <a:gd name="T25" fmla="*/ 416 h 964"/>
              <a:gd name="T26" fmla="*/ 567 w 1383"/>
              <a:gd name="T27" fmla="*/ 552 h 964"/>
              <a:gd name="T28" fmla="*/ 589 w 1383"/>
              <a:gd name="T29" fmla="*/ 642 h 964"/>
              <a:gd name="T30" fmla="*/ 612 w 1383"/>
              <a:gd name="T31" fmla="*/ 801 h 964"/>
              <a:gd name="T32" fmla="*/ 658 w 1383"/>
              <a:gd name="T33" fmla="*/ 847 h 964"/>
              <a:gd name="T34" fmla="*/ 748 w 1383"/>
              <a:gd name="T35" fmla="*/ 937 h 964"/>
              <a:gd name="T36" fmla="*/ 907 w 1383"/>
              <a:gd name="T37" fmla="*/ 960 h 964"/>
              <a:gd name="T38" fmla="*/ 998 w 1383"/>
              <a:gd name="T39" fmla="*/ 960 h 964"/>
              <a:gd name="T40" fmla="*/ 1156 w 1383"/>
              <a:gd name="T41" fmla="*/ 937 h 964"/>
              <a:gd name="T42" fmla="*/ 1270 w 1383"/>
              <a:gd name="T43" fmla="*/ 937 h 964"/>
              <a:gd name="T44" fmla="*/ 1383 w 1383"/>
              <a:gd name="T45" fmla="*/ 937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83" h="964">
                <a:moveTo>
                  <a:pt x="0" y="937"/>
                </a:moveTo>
                <a:cubicBezTo>
                  <a:pt x="55" y="899"/>
                  <a:pt x="110" y="862"/>
                  <a:pt x="136" y="824"/>
                </a:cubicBezTo>
                <a:cubicBezTo>
                  <a:pt x="162" y="786"/>
                  <a:pt x="148" y="755"/>
                  <a:pt x="159" y="710"/>
                </a:cubicBezTo>
                <a:cubicBezTo>
                  <a:pt x="170" y="665"/>
                  <a:pt x="193" y="593"/>
                  <a:pt x="204" y="552"/>
                </a:cubicBezTo>
                <a:cubicBezTo>
                  <a:pt x="215" y="511"/>
                  <a:pt x="220" y="499"/>
                  <a:pt x="227" y="461"/>
                </a:cubicBezTo>
                <a:cubicBezTo>
                  <a:pt x="234" y="423"/>
                  <a:pt x="242" y="370"/>
                  <a:pt x="249" y="325"/>
                </a:cubicBezTo>
                <a:cubicBezTo>
                  <a:pt x="256" y="280"/>
                  <a:pt x="261" y="238"/>
                  <a:pt x="272" y="189"/>
                </a:cubicBezTo>
                <a:cubicBezTo>
                  <a:pt x="283" y="140"/>
                  <a:pt x="298" y="60"/>
                  <a:pt x="317" y="30"/>
                </a:cubicBezTo>
                <a:cubicBezTo>
                  <a:pt x="336" y="0"/>
                  <a:pt x="366" y="3"/>
                  <a:pt x="385" y="7"/>
                </a:cubicBezTo>
                <a:cubicBezTo>
                  <a:pt x="404" y="11"/>
                  <a:pt x="420" y="27"/>
                  <a:pt x="431" y="53"/>
                </a:cubicBezTo>
                <a:cubicBezTo>
                  <a:pt x="442" y="79"/>
                  <a:pt x="438" y="121"/>
                  <a:pt x="453" y="166"/>
                </a:cubicBezTo>
                <a:cubicBezTo>
                  <a:pt x="468" y="211"/>
                  <a:pt x="506" y="283"/>
                  <a:pt x="521" y="325"/>
                </a:cubicBezTo>
                <a:cubicBezTo>
                  <a:pt x="536" y="367"/>
                  <a:pt x="536" y="378"/>
                  <a:pt x="544" y="416"/>
                </a:cubicBezTo>
                <a:cubicBezTo>
                  <a:pt x="552" y="454"/>
                  <a:pt x="560" y="514"/>
                  <a:pt x="567" y="552"/>
                </a:cubicBezTo>
                <a:cubicBezTo>
                  <a:pt x="574" y="590"/>
                  <a:pt x="582" y="601"/>
                  <a:pt x="589" y="642"/>
                </a:cubicBezTo>
                <a:cubicBezTo>
                  <a:pt x="596" y="683"/>
                  <a:pt x="601" y="767"/>
                  <a:pt x="612" y="801"/>
                </a:cubicBezTo>
                <a:cubicBezTo>
                  <a:pt x="623" y="835"/>
                  <a:pt x="635" y="824"/>
                  <a:pt x="658" y="847"/>
                </a:cubicBezTo>
                <a:cubicBezTo>
                  <a:pt x="681" y="870"/>
                  <a:pt x="707" y="918"/>
                  <a:pt x="748" y="937"/>
                </a:cubicBezTo>
                <a:cubicBezTo>
                  <a:pt x="789" y="956"/>
                  <a:pt x="865" y="956"/>
                  <a:pt x="907" y="960"/>
                </a:cubicBezTo>
                <a:cubicBezTo>
                  <a:pt x="949" y="964"/>
                  <a:pt x="957" y="964"/>
                  <a:pt x="998" y="960"/>
                </a:cubicBezTo>
                <a:cubicBezTo>
                  <a:pt x="1039" y="956"/>
                  <a:pt x="1111" y="941"/>
                  <a:pt x="1156" y="937"/>
                </a:cubicBezTo>
                <a:cubicBezTo>
                  <a:pt x="1201" y="933"/>
                  <a:pt x="1232" y="937"/>
                  <a:pt x="1270" y="937"/>
                </a:cubicBezTo>
                <a:cubicBezTo>
                  <a:pt x="1308" y="937"/>
                  <a:pt x="1364" y="937"/>
                  <a:pt x="1383" y="937"/>
                </a:cubicBezTo>
              </a:path>
            </a:pathLst>
          </a:custGeom>
          <a:noFill/>
          <a:ln w="38100" cmpd="sng">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3488" name="Text Box 16"/>
          <p:cNvSpPr txBox="1">
            <a:spLocks noChangeArrowheads="1"/>
          </p:cNvSpPr>
          <p:nvPr/>
        </p:nvSpPr>
        <p:spPr bwMode="auto">
          <a:xfrm>
            <a:off x="5168900" y="2775348"/>
            <a:ext cx="172878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dirty="0" smtClean="0">
                <a:solidFill>
                  <a:srgbClr val="009900"/>
                </a:solidFill>
              </a:rPr>
              <a:t>a </a:t>
            </a:r>
            <a:r>
              <a:rPr lang="en-US" dirty="0">
                <a:solidFill>
                  <a:srgbClr val="009900"/>
                </a:solidFill>
              </a:rPr>
              <a:t>better solution</a:t>
            </a:r>
          </a:p>
        </p:txBody>
      </p:sp>
      <p:sp>
        <p:nvSpPr>
          <p:cNvPr id="233489" name="Line 17"/>
          <p:cNvSpPr>
            <a:spLocks noChangeShapeType="1"/>
          </p:cNvSpPr>
          <p:nvPr/>
        </p:nvSpPr>
        <p:spPr bwMode="auto">
          <a:xfrm>
            <a:off x="4932364" y="4672013"/>
            <a:ext cx="3635375" cy="2738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3490" name="Text Box 18"/>
          <p:cNvSpPr txBox="1">
            <a:spLocks noChangeArrowheads="1"/>
          </p:cNvSpPr>
          <p:nvPr/>
        </p:nvSpPr>
        <p:spPr bwMode="auto">
          <a:xfrm>
            <a:off x="6380164" y="3162698"/>
            <a:ext cx="16208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dirty="0" smtClean="0">
                <a:solidFill>
                  <a:srgbClr val="FF0000"/>
                </a:solidFill>
              </a:rPr>
              <a:t>mode </a:t>
            </a:r>
            <a:r>
              <a:rPr lang="en-US" dirty="0">
                <a:solidFill>
                  <a:srgbClr val="FF0000"/>
                </a:solidFill>
              </a:rPr>
              <a:t>averaging</a:t>
            </a:r>
          </a:p>
        </p:txBody>
      </p:sp>
      <p:sp>
        <p:nvSpPr>
          <p:cNvPr id="233491" name="Text Box 19"/>
          <p:cNvSpPr txBox="1">
            <a:spLocks noChangeArrowheads="1"/>
          </p:cNvSpPr>
          <p:nvPr/>
        </p:nvSpPr>
        <p:spPr bwMode="auto">
          <a:xfrm>
            <a:off x="7854950" y="3486944"/>
            <a:ext cx="117475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dirty="0" smtClean="0"/>
              <a:t>true bimodal posterior</a:t>
            </a:r>
            <a:endParaRPr lang="en-US" dirty="0"/>
          </a:p>
        </p:txBody>
      </p:sp>
      <p:sp>
        <p:nvSpPr>
          <p:cNvPr id="233492" name="AutoShape 20"/>
          <p:cNvSpPr>
            <a:spLocks noChangeArrowheads="1"/>
          </p:cNvSpPr>
          <p:nvPr/>
        </p:nvSpPr>
        <p:spPr bwMode="auto">
          <a:xfrm rot="19342256">
            <a:off x="7543800" y="4015185"/>
            <a:ext cx="323850" cy="108347"/>
          </a:xfrm>
          <a:prstGeom prst="leftArrow">
            <a:avLst>
              <a:gd name="adj1" fmla="val 50000"/>
              <a:gd name="adj2" fmla="val 56044"/>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3493" name="AutoShape 21"/>
          <p:cNvSpPr>
            <a:spLocks noChangeArrowheads="1"/>
          </p:cNvSpPr>
          <p:nvPr/>
        </p:nvSpPr>
        <p:spPr bwMode="auto">
          <a:xfrm rot="16405500">
            <a:off x="6617714" y="4002503"/>
            <a:ext cx="350768" cy="92933"/>
          </a:xfrm>
          <a:prstGeom prst="leftArrow">
            <a:avLst>
              <a:gd name="adj1" fmla="val 50000"/>
              <a:gd name="adj2" fmla="val 93682"/>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3494" name="AutoShape 22"/>
          <p:cNvSpPr>
            <a:spLocks noChangeArrowheads="1"/>
          </p:cNvSpPr>
          <p:nvPr/>
        </p:nvSpPr>
        <p:spPr bwMode="auto">
          <a:xfrm rot="3127501">
            <a:off x="5463779" y="3600451"/>
            <a:ext cx="378619" cy="107950"/>
          </a:xfrm>
          <a:prstGeom prst="rightArrow">
            <a:avLst>
              <a:gd name="adj1" fmla="val 50000"/>
              <a:gd name="adj2" fmla="val 116912"/>
            </a:avLst>
          </a:prstGeom>
          <a:solidFill>
            <a:srgbClr val="009900"/>
          </a:solidFill>
          <a:ln w="9525">
            <a:solidFill>
              <a:srgbClr val="00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 name="TextBox 1"/>
          <p:cNvSpPr txBox="1"/>
          <p:nvPr/>
        </p:nvSpPr>
        <p:spPr>
          <a:xfrm>
            <a:off x="6908802" y="2198921"/>
            <a:ext cx="418494" cy="461665"/>
          </a:xfrm>
          <a:prstGeom prst="rect">
            <a:avLst/>
          </a:prstGeom>
          <a:noFill/>
        </p:spPr>
        <p:txBody>
          <a:bodyPr wrap="square" rtlCol="0">
            <a:spAutoFit/>
          </a:bodyPr>
          <a:lstStyle/>
          <a:p>
            <a:r>
              <a:rPr lang="en-US" sz="2400" dirty="0" smtClean="0">
                <a:solidFill>
                  <a:srgbClr val="0000FF"/>
                </a:solidFill>
              </a:rPr>
              <a:t>1</a:t>
            </a:r>
            <a:endParaRPr lang="en-US" sz="2400" dirty="0">
              <a:solidFill>
                <a:srgbClr val="0000FF"/>
              </a:solidFill>
            </a:endParaRPr>
          </a:p>
        </p:txBody>
      </p:sp>
      <p:sp>
        <p:nvSpPr>
          <p:cNvPr id="24" name="TextBox 23"/>
          <p:cNvSpPr txBox="1"/>
          <p:nvPr/>
        </p:nvSpPr>
        <p:spPr>
          <a:xfrm>
            <a:off x="6183617" y="1114823"/>
            <a:ext cx="418494" cy="461665"/>
          </a:xfrm>
          <a:prstGeom prst="rect">
            <a:avLst/>
          </a:prstGeom>
          <a:noFill/>
        </p:spPr>
        <p:txBody>
          <a:bodyPr wrap="square" rtlCol="0">
            <a:spAutoFit/>
          </a:bodyPr>
          <a:lstStyle/>
          <a:p>
            <a:r>
              <a:rPr lang="en-US" sz="2400" dirty="0">
                <a:solidFill>
                  <a:srgbClr val="0000FF"/>
                </a:solidFill>
              </a:rPr>
              <a:t>?</a:t>
            </a:r>
          </a:p>
        </p:txBody>
      </p:sp>
      <p:sp>
        <p:nvSpPr>
          <p:cNvPr id="25" name="TextBox 24"/>
          <p:cNvSpPr txBox="1"/>
          <p:nvPr/>
        </p:nvSpPr>
        <p:spPr>
          <a:xfrm>
            <a:off x="7606017" y="1102123"/>
            <a:ext cx="418494" cy="461665"/>
          </a:xfrm>
          <a:prstGeom prst="rect">
            <a:avLst/>
          </a:prstGeom>
          <a:noFill/>
        </p:spPr>
        <p:txBody>
          <a:bodyPr wrap="square" rtlCol="0">
            <a:spAutoFit/>
          </a:bodyPr>
          <a:lstStyle/>
          <a:p>
            <a:r>
              <a:rPr lang="en-US" sz="2400" dirty="0">
                <a:solidFill>
                  <a:srgbClr val="0000FF"/>
                </a:solidFill>
              </a:rPr>
              <a:t>?</a:t>
            </a:r>
          </a:p>
        </p:txBody>
      </p:sp>
      <p:cxnSp>
        <p:nvCxnSpPr>
          <p:cNvPr id="4" name="Curved Connector 3"/>
          <p:cNvCxnSpPr>
            <a:stCxn id="233479" idx="0"/>
            <a:endCxn id="233477" idx="6"/>
          </p:cNvCxnSpPr>
          <p:nvPr/>
        </p:nvCxnSpPr>
        <p:spPr>
          <a:xfrm rot="16200000" flipV="1">
            <a:off x="6478391" y="1562300"/>
            <a:ext cx="850503" cy="415132"/>
          </a:xfrm>
          <a:prstGeom prst="curvedConnector2">
            <a:avLst/>
          </a:prstGeom>
          <a:ln>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4" name="Curved Connector 43"/>
          <p:cNvCxnSpPr>
            <a:endCxn id="233478" idx="2"/>
          </p:cNvCxnSpPr>
          <p:nvPr/>
        </p:nvCxnSpPr>
        <p:spPr>
          <a:xfrm rot="5400000" flipH="1" flipV="1">
            <a:off x="6875266" y="1580558"/>
            <a:ext cx="850503" cy="378616"/>
          </a:xfrm>
          <a:prstGeom prst="curvedConnector2">
            <a:avLst/>
          </a:prstGeom>
          <a:ln>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14813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34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34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347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347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3476">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348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34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348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348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348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349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349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349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349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34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85" grpId="0" animBg="1"/>
      <p:bldP spid="233486" grpId="0" animBg="1"/>
      <p:bldP spid="233487" grpId="0" animBg="1"/>
      <p:bldP spid="233488" grpId="0"/>
      <p:bldP spid="233489" grpId="0" animBg="1"/>
      <p:bldP spid="233490" grpId="0"/>
      <p:bldP spid="233491" grpId="0"/>
      <p:bldP spid="233492" grpId="0" animBg="1"/>
      <p:bldP spid="233493" grpId="0" animBg="1"/>
      <p:bldP spid="23349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Title 1"/>
          <p:cNvSpPr>
            <a:spLocks noGrp="1"/>
          </p:cNvSpPr>
          <p:nvPr>
            <p:ph type="title"/>
          </p:nvPr>
        </p:nvSpPr>
        <p:spPr/>
        <p:txBody>
          <a:bodyPr/>
          <a:lstStyle/>
          <a:p>
            <a:r>
              <a:rPr lang="en-US" dirty="0" smtClean="0">
                <a:latin typeface="Arial" charset="0"/>
              </a:rPr>
              <a:t>Why </a:t>
            </a:r>
            <a:r>
              <a:rPr lang="en-US" dirty="0" err="1" smtClean="0">
                <a:latin typeface="Arial" charset="0"/>
              </a:rPr>
              <a:t>backpropagation</a:t>
            </a:r>
            <a:r>
              <a:rPr lang="en-US" dirty="0">
                <a:latin typeface="Arial" charset="0"/>
              </a:rPr>
              <a:t> </a:t>
            </a:r>
            <a:r>
              <a:rPr lang="en-US" dirty="0" smtClean="0">
                <a:latin typeface="Arial" charset="0"/>
              </a:rPr>
              <a:t>failed</a:t>
            </a:r>
            <a:endParaRPr lang="en-US" dirty="0">
              <a:latin typeface="Arial" charset="0"/>
            </a:endParaRPr>
          </a:p>
        </p:txBody>
      </p:sp>
      <p:sp>
        <p:nvSpPr>
          <p:cNvPr id="2" name="Content Placeholder 1"/>
          <p:cNvSpPr>
            <a:spLocks noGrp="1"/>
          </p:cNvSpPr>
          <p:nvPr>
            <p:ph sz="half" idx="1"/>
          </p:nvPr>
        </p:nvSpPr>
        <p:spPr>
          <a:xfrm>
            <a:off x="12700" y="1085851"/>
            <a:ext cx="4648200" cy="3394472"/>
          </a:xfrm>
        </p:spPr>
        <p:txBody>
          <a:bodyPr/>
          <a:lstStyle/>
          <a:p>
            <a:r>
              <a:rPr lang="en-US" dirty="0" smtClean="0">
                <a:solidFill>
                  <a:srgbClr val="000090"/>
                </a:solidFill>
                <a:latin typeface="Arial" charset="0"/>
              </a:rPr>
              <a:t>The popular explanation of why </a:t>
            </a:r>
            <a:r>
              <a:rPr lang="en-US" dirty="0" err="1" smtClean="0">
                <a:solidFill>
                  <a:srgbClr val="000090"/>
                </a:solidFill>
                <a:latin typeface="Arial" charset="0"/>
              </a:rPr>
              <a:t>backpropagation</a:t>
            </a:r>
            <a:r>
              <a:rPr lang="en-US" dirty="0" smtClean="0">
                <a:solidFill>
                  <a:srgbClr val="000090"/>
                </a:solidFill>
                <a:latin typeface="Arial" charset="0"/>
              </a:rPr>
              <a:t> failed in the 90’s:</a:t>
            </a:r>
          </a:p>
          <a:p>
            <a:pPr lvl="1"/>
            <a:r>
              <a:rPr lang="en-US" dirty="0" smtClean="0">
                <a:latin typeface="Arial" charset="0"/>
              </a:rPr>
              <a:t>It could </a:t>
            </a:r>
            <a:r>
              <a:rPr lang="en-US" dirty="0">
                <a:latin typeface="Arial" charset="0"/>
              </a:rPr>
              <a:t>not </a:t>
            </a:r>
            <a:r>
              <a:rPr lang="en-US" dirty="0" smtClean="0">
                <a:latin typeface="Arial" charset="0"/>
              </a:rPr>
              <a:t>make </a:t>
            </a:r>
            <a:r>
              <a:rPr lang="en-US" dirty="0">
                <a:latin typeface="Arial" charset="0"/>
              </a:rPr>
              <a:t>good use of multiple hidden </a:t>
            </a:r>
            <a:r>
              <a:rPr lang="en-US" dirty="0" smtClean="0">
                <a:latin typeface="Arial" charset="0"/>
              </a:rPr>
              <a:t>layers.        </a:t>
            </a:r>
            <a:r>
              <a:rPr lang="en-US" sz="1800" dirty="0" smtClean="0">
                <a:latin typeface="Arial" charset="0"/>
              </a:rPr>
              <a:t>(</a:t>
            </a:r>
            <a:r>
              <a:rPr lang="en-US" sz="1800" dirty="0">
                <a:latin typeface="Arial" charset="0"/>
              </a:rPr>
              <a:t>except </a:t>
            </a:r>
            <a:r>
              <a:rPr lang="en-US" sz="1800" dirty="0" smtClean="0">
                <a:latin typeface="Arial" charset="0"/>
              </a:rPr>
              <a:t>in convolutional </a:t>
            </a:r>
            <a:r>
              <a:rPr lang="en-US" sz="1800" dirty="0">
                <a:latin typeface="Arial" charset="0"/>
              </a:rPr>
              <a:t>nets</a:t>
            </a:r>
            <a:r>
              <a:rPr lang="en-US" sz="1800" dirty="0" smtClean="0">
                <a:latin typeface="Arial" charset="0"/>
              </a:rPr>
              <a:t>)</a:t>
            </a:r>
            <a:endParaRPr lang="en-US" sz="1800" dirty="0">
              <a:latin typeface="Arial" charset="0"/>
            </a:endParaRPr>
          </a:p>
          <a:p>
            <a:pPr lvl="1"/>
            <a:r>
              <a:rPr lang="en-US" dirty="0">
                <a:latin typeface="Arial" charset="0"/>
              </a:rPr>
              <a:t>It did not work well in recurrent </a:t>
            </a:r>
            <a:r>
              <a:rPr lang="en-US" dirty="0" smtClean="0">
                <a:latin typeface="Arial" charset="0"/>
              </a:rPr>
              <a:t>networks</a:t>
            </a:r>
            <a:r>
              <a:rPr lang="en-US" dirty="0">
                <a:latin typeface="Arial" charset="0"/>
              </a:rPr>
              <a:t> </a:t>
            </a:r>
            <a:r>
              <a:rPr lang="en-US" dirty="0" smtClean="0">
                <a:latin typeface="Arial" charset="0"/>
              </a:rPr>
              <a:t>or deep auto-encoders.</a:t>
            </a:r>
          </a:p>
          <a:p>
            <a:pPr lvl="1"/>
            <a:r>
              <a:rPr lang="en-US" dirty="0" smtClean="0">
                <a:latin typeface="Arial" charset="0"/>
              </a:rPr>
              <a:t>Support Vector Machines worked better, required less expertise, produced repeatable results,  and had much fancier theory.</a:t>
            </a:r>
          </a:p>
        </p:txBody>
      </p:sp>
      <p:sp>
        <p:nvSpPr>
          <p:cNvPr id="3" name="Content Placeholder 2"/>
          <p:cNvSpPr>
            <a:spLocks noGrp="1"/>
          </p:cNvSpPr>
          <p:nvPr>
            <p:ph sz="half" idx="2"/>
          </p:nvPr>
        </p:nvSpPr>
        <p:spPr>
          <a:xfrm>
            <a:off x="4813300" y="1085851"/>
            <a:ext cx="4343400" cy="3394472"/>
          </a:xfrm>
        </p:spPr>
        <p:txBody>
          <a:bodyPr/>
          <a:lstStyle/>
          <a:p>
            <a:r>
              <a:rPr lang="en-US" dirty="0">
                <a:solidFill>
                  <a:srgbClr val="000090"/>
                </a:solidFill>
                <a:latin typeface="Arial" charset="0"/>
              </a:rPr>
              <a:t>The real reasons it failed:</a:t>
            </a:r>
          </a:p>
          <a:p>
            <a:pPr lvl="1"/>
            <a:r>
              <a:rPr lang="en-US" dirty="0">
                <a:latin typeface="Arial" charset="0"/>
              </a:rPr>
              <a:t>Computers were </a:t>
            </a:r>
            <a:r>
              <a:rPr lang="en-US" dirty="0" smtClean="0">
                <a:latin typeface="Arial" charset="0"/>
              </a:rPr>
              <a:t>thousands  of times too slow.</a:t>
            </a:r>
            <a:endParaRPr lang="en-US" dirty="0">
              <a:latin typeface="Arial" charset="0"/>
            </a:endParaRPr>
          </a:p>
          <a:p>
            <a:pPr lvl="1"/>
            <a:r>
              <a:rPr lang="en-US" dirty="0">
                <a:latin typeface="Arial" charset="0"/>
              </a:rPr>
              <a:t>Labeled datasets were </a:t>
            </a:r>
            <a:r>
              <a:rPr lang="en-US" dirty="0" smtClean="0">
                <a:latin typeface="Arial" charset="0"/>
              </a:rPr>
              <a:t>hundreds of times too small.</a:t>
            </a:r>
            <a:endParaRPr lang="en-US" dirty="0">
              <a:latin typeface="Arial" charset="0"/>
            </a:endParaRPr>
          </a:p>
          <a:p>
            <a:pPr lvl="1"/>
            <a:r>
              <a:rPr lang="en-US" dirty="0" smtClean="0">
                <a:latin typeface="Arial" charset="0"/>
              </a:rPr>
              <a:t>Deep networks were too small  and not initialized sensibly. </a:t>
            </a:r>
          </a:p>
          <a:p>
            <a:r>
              <a:rPr lang="en-US" dirty="0" smtClean="0">
                <a:latin typeface="Arial" charset="0"/>
              </a:rPr>
              <a:t>These issues prevented it from being successful for tasks where it would eventually be a big win.</a:t>
            </a:r>
            <a:endParaRPr lang="en-US" dirty="0">
              <a:latin typeface="Arial" charset="0"/>
            </a:endParaRPr>
          </a:p>
          <a:p>
            <a:endParaRPr lang="en-US" dirty="0"/>
          </a:p>
          <a:p>
            <a:endParaRPr lang="en-US" dirty="0"/>
          </a:p>
        </p:txBody>
      </p:sp>
    </p:spTree>
    <p:extLst>
      <p:ext uri="{BB962C8B-B14F-4D97-AF65-F5344CB8AC3E}">
        <p14:creationId xmlns:p14="http://schemas.microsoft.com/office/powerpoint/2010/main" val="19838138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73063" y="-165100"/>
            <a:ext cx="8229600" cy="1019969"/>
          </a:xfrm>
        </p:spPr>
        <p:txBody>
          <a:bodyPr>
            <a:normAutofit fontScale="90000"/>
          </a:bodyPr>
          <a:lstStyle/>
          <a:p>
            <a:r>
              <a:rPr lang="en-US" sz="3200" dirty="0">
                <a:latin typeface="Arial" charset="0"/>
              </a:rPr>
              <a:t>A </a:t>
            </a:r>
            <a:r>
              <a:rPr lang="en-US" sz="3200" dirty="0" smtClean="0">
                <a:latin typeface="Arial" charset="0"/>
              </a:rPr>
              <a:t>spectrum </a:t>
            </a:r>
            <a:r>
              <a:rPr lang="en-US" sz="3200" dirty="0">
                <a:latin typeface="Arial" charset="0"/>
              </a:rPr>
              <a:t>of machine learning tasks</a:t>
            </a:r>
          </a:p>
        </p:txBody>
      </p:sp>
      <p:sp>
        <p:nvSpPr>
          <p:cNvPr id="39939" name="Rectangle 4"/>
          <p:cNvSpPr>
            <a:spLocks noGrp="1" noChangeArrowheads="1"/>
          </p:cNvSpPr>
          <p:nvPr>
            <p:ph type="body" sz="half" idx="1"/>
          </p:nvPr>
        </p:nvSpPr>
        <p:spPr>
          <a:xfrm>
            <a:off x="50808" y="1200151"/>
            <a:ext cx="4229092" cy="3236383"/>
          </a:xfrm>
        </p:spPr>
        <p:txBody>
          <a:bodyPr>
            <a:normAutofit/>
          </a:bodyPr>
          <a:lstStyle/>
          <a:p>
            <a:r>
              <a:rPr lang="en-US" sz="2000" dirty="0">
                <a:latin typeface="Arial" charset="0"/>
              </a:rPr>
              <a:t>Low-dimensional </a:t>
            </a:r>
            <a:r>
              <a:rPr lang="en-US" sz="2000" dirty="0" smtClean="0">
                <a:latin typeface="Arial" charset="0"/>
              </a:rPr>
              <a:t>data            </a:t>
            </a:r>
            <a:r>
              <a:rPr lang="en-US" sz="2000" dirty="0">
                <a:latin typeface="Arial" charset="0"/>
              </a:rPr>
              <a:t>(</a:t>
            </a:r>
            <a:r>
              <a:rPr lang="en-US" sz="2000" i="1" dirty="0">
                <a:latin typeface="Arial" charset="0"/>
              </a:rPr>
              <a:t>e.g. </a:t>
            </a:r>
            <a:r>
              <a:rPr lang="en-US" sz="2000" dirty="0">
                <a:latin typeface="Arial" charset="0"/>
              </a:rPr>
              <a:t>less than 100 dimensions</a:t>
            </a:r>
            <a:r>
              <a:rPr lang="en-US" sz="2000" dirty="0" smtClean="0">
                <a:latin typeface="Arial" charset="0"/>
              </a:rPr>
              <a:t>)</a:t>
            </a:r>
            <a:endParaRPr lang="en-US" sz="2000" dirty="0">
              <a:latin typeface="Arial" charset="0"/>
            </a:endParaRPr>
          </a:p>
          <a:p>
            <a:r>
              <a:rPr lang="en-US" sz="2000" dirty="0">
                <a:solidFill>
                  <a:srgbClr val="3333CC"/>
                </a:solidFill>
                <a:latin typeface="Arial" charset="0"/>
              </a:rPr>
              <a:t>Lots of noise in the </a:t>
            </a:r>
            <a:r>
              <a:rPr lang="en-US" sz="2000" dirty="0" smtClean="0">
                <a:solidFill>
                  <a:srgbClr val="3333CC"/>
                </a:solidFill>
                <a:latin typeface="Arial" charset="0"/>
              </a:rPr>
              <a:t>data.</a:t>
            </a:r>
            <a:r>
              <a:rPr lang="en-US" sz="2000" dirty="0" smtClean="0">
                <a:latin typeface="Arial" charset="0"/>
              </a:rPr>
              <a:t> </a:t>
            </a:r>
            <a:endParaRPr lang="en-US" sz="2000" dirty="0">
              <a:latin typeface="Arial" charset="0"/>
            </a:endParaRPr>
          </a:p>
          <a:p>
            <a:r>
              <a:rPr lang="en-US" dirty="0" smtClean="0">
                <a:solidFill>
                  <a:srgbClr val="009900"/>
                </a:solidFill>
                <a:latin typeface="Arial" charset="0"/>
              </a:rPr>
              <a:t>Not</a:t>
            </a:r>
            <a:r>
              <a:rPr lang="en-US" sz="2000" dirty="0" smtClean="0">
                <a:solidFill>
                  <a:srgbClr val="009900"/>
                </a:solidFill>
                <a:latin typeface="Arial" charset="0"/>
              </a:rPr>
              <a:t> </a:t>
            </a:r>
            <a:r>
              <a:rPr lang="en-US" sz="2000" dirty="0">
                <a:solidFill>
                  <a:srgbClr val="009900"/>
                </a:solidFill>
                <a:latin typeface="Arial" charset="0"/>
              </a:rPr>
              <a:t>much structure in the </a:t>
            </a:r>
            <a:r>
              <a:rPr lang="en-US" sz="2000" dirty="0" smtClean="0">
                <a:solidFill>
                  <a:srgbClr val="009900"/>
                </a:solidFill>
                <a:latin typeface="Arial" charset="0"/>
              </a:rPr>
              <a:t>data. </a:t>
            </a:r>
            <a:r>
              <a:rPr lang="en-US" dirty="0" smtClean="0">
                <a:solidFill>
                  <a:srgbClr val="009900"/>
                </a:solidFill>
                <a:latin typeface="Arial" charset="0"/>
              </a:rPr>
              <a:t>The </a:t>
            </a:r>
            <a:r>
              <a:rPr lang="en-US" sz="2000" dirty="0" smtClean="0">
                <a:solidFill>
                  <a:srgbClr val="009900"/>
                </a:solidFill>
                <a:latin typeface="Arial" charset="0"/>
              </a:rPr>
              <a:t>structure can </a:t>
            </a:r>
            <a:r>
              <a:rPr lang="en-US" sz="2000" dirty="0">
                <a:solidFill>
                  <a:srgbClr val="009900"/>
                </a:solidFill>
                <a:latin typeface="Arial" charset="0"/>
              </a:rPr>
              <a:t>be </a:t>
            </a:r>
            <a:r>
              <a:rPr lang="en-US" sz="2000" dirty="0" smtClean="0">
                <a:solidFill>
                  <a:srgbClr val="009900"/>
                </a:solidFill>
                <a:latin typeface="Arial" charset="0"/>
              </a:rPr>
              <a:t>captured </a:t>
            </a:r>
            <a:r>
              <a:rPr lang="en-US" sz="2000" dirty="0">
                <a:solidFill>
                  <a:srgbClr val="009900"/>
                </a:solidFill>
                <a:latin typeface="Arial" charset="0"/>
              </a:rPr>
              <a:t>by a fairly simple model</a:t>
            </a:r>
            <a:r>
              <a:rPr lang="en-US" sz="2000" dirty="0" smtClean="0">
                <a:solidFill>
                  <a:srgbClr val="009900"/>
                </a:solidFill>
                <a:latin typeface="Arial" charset="0"/>
              </a:rPr>
              <a:t>.</a:t>
            </a:r>
            <a:endParaRPr lang="en-US" sz="2000" dirty="0">
              <a:solidFill>
                <a:srgbClr val="009900"/>
              </a:solidFill>
              <a:latin typeface="Arial" charset="0"/>
            </a:endParaRPr>
          </a:p>
          <a:p>
            <a:r>
              <a:rPr lang="en-US" sz="2000" dirty="0">
                <a:latin typeface="Arial" charset="0"/>
              </a:rPr>
              <a:t>The main problem is </a:t>
            </a:r>
            <a:r>
              <a:rPr lang="en-US" sz="2000" dirty="0" smtClean="0">
                <a:latin typeface="Arial" charset="0"/>
              </a:rPr>
              <a:t>separating true structure from noise. </a:t>
            </a:r>
          </a:p>
          <a:p>
            <a:pPr lvl="1"/>
            <a:r>
              <a:rPr lang="en-US" dirty="0" smtClean="0">
                <a:latin typeface="Arial" charset="0"/>
              </a:rPr>
              <a:t>Not ideal for non-Bayesian neural nets. Try SVM or GP.</a:t>
            </a:r>
            <a:endParaRPr lang="en-US" sz="2400" dirty="0">
              <a:latin typeface="Arial" charset="0"/>
            </a:endParaRPr>
          </a:p>
        </p:txBody>
      </p:sp>
      <p:sp>
        <p:nvSpPr>
          <p:cNvPr id="39940" name="Rectangle 5"/>
          <p:cNvSpPr>
            <a:spLocks noGrp="1" noChangeArrowheads="1"/>
          </p:cNvSpPr>
          <p:nvPr>
            <p:ph type="body" sz="half" idx="2"/>
          </p:nvPr>
        </p:nvSpPr>
        <p:spPr>
          <a:xfrm>
            <a:off x="4368809" y="1200151"/>
            <a:ext cx="4715925" cy="3748088"/>
          </a:xfrm>
        </p:spPr>
        <p:txBody>
          <a:bodyPr>
            <a:noAutofit/>
          </a:bodyPr>
          <a:lstStyle/>
          <a:p>
            <a:r>
              <a:rPr lang="en-US" dirty="0">
                <a:latin typeface="Arial" charset="0"/>
              </a:rPr>
              <a:t>High-dimensional data (</a:t>
            </a:r>
            <a:r>
              <a:rPr lang="en-US" i="1" dirty="0">
                <a:latin typeface="Arial" charset="0"/>
              </a:rPr>
              <a:t>e.g. </a:t>
            </a:r>
            <a:r>
              <a:rPr lang="en-US" dirty="0">
                <a:latin typeface="Arial" charset="0"/>
              </a:rPr>
              <a:t>more than 100 dimensions)</a:t>
            </a:r>
          </a:p>
          <a:p>
            <a:r>
              <a:rPr lang="en-US" dirty="0">
                <a:solidFill>
                  <a:srgbClr val="3333CC"/>
                </a:solidFill>
                <a:latin typeface="Arial" charset="0"/>
              </a:rPr>
              <a:t>The noise is not </a:t>
            </a:r>
            <a:r>
              <a:rPr lang="en-US" dirty="0" smtClean="0">
                <a:solidFill>
                  <a:srgbClr val="3333CC"/>
                </a:solidFill>
                <a:latin typeface="Arial" charset="0"/>
              </a:rPr>
              <a:t>the main problem.</a:t>
            </a:r>
            <a:endParaRPr lang="en-US" dirty="0">
              <a:solidFill>
                <a:srgbClr val="3333CC"/>
              </a:solidFill>
              <a:latin typeface="Arial" charset="0"/>
            </a:endParaRPr>
          </a:p>
          <a:p>
            <a:r>
              <a:rPr lang="en-US" dirty="0">
                <a:solidFill>
                  <a:srgbClr val="009900"/>
                </a:solidFill>
                <a:latin typeface="Arial" charset="0"/>
              </a:rPr>
              <a:t>There is a </a:t>
            </a:r>
            <a:r>
              <a:rPr lang="en-US" dirty="0">
                <a:solidFill>
                  <a:srgbClr val="008000"/>
                </a:solidFill>
                <a:latin typeface="Arial" charset="0"/>
              </a:rPr>
              <a:t>huge amount of structure </a:t>
            </a:r>
            <a:r>
              <a:rPr lang="en-US" dirty="0">
                <a:solidFill>
                  <a:srgbClr val="009900"/>
                </a:solidFill>
                <a:latin typeface="Arial" charset="0"/>
              </a:rPr>
              <a:t>in the data, but </a:t>
            </a:r>
            <a:r>
              <a:rPr lang="en-US" dirty="0" smtClean="0">
                <a:solidFill>
                  <a:srgbClr val="009900"/>
                </a:solidFill>
                <a:latin typeface="Arial" charset="0"/>
              </a:rPr>
              <a:t>its </a:t>
            </a:r>
            <a:r>
              <a:rPr lang="en-US" dirty="0">
                <a:solidFill>
                  <a:srgbClr val="009900"/>
                </a:solidFill>
                <a:latin typeface="Arial" charset="0"/>
              </a:rPr>
              <a:t>too complicated to be represented by a simple model</a:t>
            </a:r>
            <a:r>
              <a:rPr lang="en-US" dirty="0" smtClean="0">
                <a:solidFill>
                  <a:srgbClr val="009900"/>
                </a:solidFill>
                <a:latin typeface="Arial" charset="0"/>
              </a:rPr>
              <a:t>.</a:t>
            </a:r>
            <a:endParaRPr lang="en-US" dirty="0">
              <a:solidFill>
                <a:srgbClr val="009900"/>
              </a:solidFill>
              <a:latin typeface="Arial" charset="0"/>
            </a:endParaRPr>
          </a:p>
          <a:p>
            <a:r>
              <a:rPr lang="en-US" dirty="0">
                <a:latin typeface="Arial" charset="0"/>
              </a:rPr>
              <a:t>The main problem is figuring out a way to represent the complicated structure so that it can be learned</a:t>
            </a:r>
            <a:r>
              <a:rPr lang="en-US" dirty="0" smtClean="0">
                <a:latin typeface="Arial" charset="0"/>
              </a:rPr>
              <a:t>.</a:t>
            </a:r>
          </a:p>
          <a:p>
            <a:pPr lvl="1"/>
            <a:r>
              <a:rPr lang="en-US" dirty="0" smtClean="0">
                <a:latin typeface="Arial" charset="0"/>
              </a:rPr>
              <a:t>Let </a:t>
            </a:r>
            <a:r>
              <a:rPr lang="en-US" dirty="0" err="1" smtClean="0">
                <a:latin typeface="Arial" charset="0"/>
              </a:rPr>
              <a:t>backpropagation</a:t>
            </a:r>
            <a:r>
              <a:rPr lang="en-US" dirty="0" smtClean="0">
                <a:latin typeface="Arial" charset="0"/>
              </a:rPr>
              <a:t> figure it out.</a:t>
            </a:r>
            <a:endParaRPr lang="en-US" dirty="0">
              <a:latin typeface="Arial" charset="0"/>
            </a:endParaRPr>
          </a:p>
        </p:txBody>
      </p:sp>
      <p:sp>
        <p:nvSpPr>
          <p:cNvPr id="39941" name="Text Box 6"/>
          <p:cNvSpPr txBox="1">
            <a:spLocks noChangeArrowheads="1"/>
          </p:cNvSpPr>
          <p:nvPr/>
        </p:nvSpPr>
        <p:spPr bwMode="auto">
          <a:xfrm>
            <a:off x="1072611" y="544253"/>
            <a:ext cx="8807450"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ＭＳ Ｐゴシック" charset="0"/>
              </a:defRPr>
            </a:lvl1pPr>
            <a:lvl2pPr marL="742950" indent="-285750" eaLnBrk="0" hangingPunct="0">
              <a:defRPr sz="3200">
                <a:solidFill>
                  <a:schemeClr val="tx1"/>
                </a:solidFill>
                <a:latin typeface="Arial" charset="0"/>
                <a:ea typeface="ＭＳ Ｐゴシック" charset="0"/>
              </a:defRPr>
            </a:lvl2pPr>
            <a:lvl3pPr marL="1143000" indent="-228600" eaLnBrk="0" hangingPunct="0">
              <a:defRPr sz="3200">
                <a:solidFill>
                  <a:schemeClr val="tx1"/>
                </a:solidFill>
                <a:latin typeface="Arial" charset="0"/>
                <a:ea typeface="ＭＳ Ｐゴシック" charset="0"/>
              </a:defRPr>
            </a:lvl3pPr>
            <a:lvl4pPr marL="1600200" indent="-228600" eaLnBrk="0" hangingPunct="0">
              <a:defRPr sz="3200">
                <a:solidFill>
                  <a:schemeClr val="tx1"/>
                </a:solidFill>
                <a:latin typeface="Arial" charset="0"/>
                <a:ea typeface="ＭＳ Ｐゴシック" charset="0"/>
              </a:defRPr>
            </a:lvl4pPr>
            <a:lvl5pPr marL="2057400" indent="-228600" eaLnBrk="0" hangingPunct="0">
              <a:defRPr sz="3200">
                <a:solidFill>
                  <a:schemeClr val="tx1"/>
                </a:solidFill>
                <a:latin typeface="Arial" charset="0"/>
                <a:ea typeface="ＭＳ Ｐゴシック" charset="0"/>
              </a:defRPr>
            </a:lvl5pPr>
            <a:lvl6pPr marL="2514600" indent="-228600" eaLnBrk="0" fontAlgn="base" hangingPunct="0">
              <a:spcBef>
                <a:spcPct val="0"/>
              </a:spcBef>
              <a:spcAft>
                <a:spcPct val="0"/>
              </a:spcAft>
              <a:defRPr sz="3200">
                <a:solidFill>
                  <a:schemeClr val="tx1"/>
                </a:solidFill>
                <a:latin typeface="Arial" charset="0"/>
                <a:ea typeface="ＭＳ Ｐゴシック" charset="0"/>
              </a:defRPr>
            </a:lvl6pPr>
            <a:lvl7pPr marL="2971800" indent="-228600" eaLnBrk="0" fontAlgn="base" hangingPunct="0">
              <a:spcBef>
                <a:spcPct val="0"/>
              </a:spcBef>
              <a:spcAft>
                <a:spcPct val="0"/>
              </a:spcAft>
              <a:defRPr sz="3200">
                <a:solidFill>
                  <a:schemeClr val="tx1"/>
                </a:solidFill>
                <a:latin typeface="Arial" charset="0"/>
                <a:ea typeface="ＭＳ Ｐゴシック" charset="0"/>
              </a:defRPr>
            </a:lvl7pPr>
            <a:lvl8pPr marL="3429000" indent="-228600" eaLnBrk="0" fontAlgn="base" hangingPunct="0">
              <a:spcBef>
                <a:spcPct val="0"/>
              </a:spcBef>
              <a:spcAft>
                <a:spcPct val="0"/>
              </a:spcAft>
              <a:defRPr sz="3200">
                <a:solidFill>
                  <a:schemeClr val="tx1"/>
                </a:solidFill>
                <a:latin typeface="Arial" charset="0"/>
                <a:ea typeface="ＭＳ Ｐゴシック" charset="0"/>
              </a:defRPr>
            </a:lvl8pPr>
            <a:lvl9pPr marL="3886200" indent="-228600" eaLnBrk="0" fontAlgn="base" hangingPunct="0">
              <a:spcBef>
                <a:spcPct val="0"/>
              </a:spcBef>
              <a:spcAft>
                <a:spcPct val="0"/>
              </a:spcAft>
              <a:defRPr sz="3200">
                <a:solidFill>
                  <a:schemeClr val="tx1"/>
                </a:solidFill>
                <a:latin typeface="Arial" charset="0"/>
                <a:ea typeface="ＭＳ Ｐゴシック" charset="0"/>
              </a:defRPr>
            </a:lvl9pPr>
          </a:lstStyle>
          <a:p>
            <a:pPr eaLnBrk="1" hangingPunct="1">
              <a:spcBef>
                <a:spcPct val="50000"/>
              </a:spcBef>
            </a:pPr>
            <a:r>
              <a:rPr lang="en-US" sz="2400" dirty="0">
                <a:solidFill>
                  <a:srgbClr val="FF0000"/>
                </a:solidFill>
              </a:rPr>
              <a:t>Typical Statistics</a:t>
            </a:r>
            <a:r>
              <a:rPr lang="en-US" dirty="0">
                <a:solidFill>
                  <a:srgbClr val="FF0000"/>
                </a:solidFill>
              </a:rPr>
              <a:t>-</a:t>
            </a:r>
            <a:r>
              <a:rPr lang="en-US" dirty="0" smtClean="0">
                <a:solidFill>
                  <a:srgbClr val="FF0000"/>
                </a:solidFill>
              </a:rPr>
              <a:t>--</a:t>
            </a:r>
            <a:r>
              <a:rPr lang="en-US" dirty="0" smtClean="0">
                <a:solidFill>
                  <a:srgbClr val="FFCC00"/>
                </a:solidFill>
              </a:rPr>
              <a:t>---</a:t>
            </a:r>
            <a:r>
              <a:rPr lang="en-US" dirty="0" smtClean="0">
                <a:solidFill>
                  <a:srgbClr val="66FF33"/>
                </a:solidFill>
              </a:rPr>
              <a:t>---</a:t>
            </a:r>
            <a:r>
              <a:rPr lang="en-US" dirty="0" smtClean="0">
                <a:solidFill>
                  <a:srgbClr val="0066FF"/>
                </a:solidFill>
              </a:rPr>
              <a:t>---</a:t>
            </a:r>
            <a:r>
              <a:rPr lang="en-US" dirty="0">
                <a:solidFill>
                  <a:srgbClr val="FF00FF"/>
                </a:solidFill>
              </a:rPr>
              <a:t>-</a:t>
            </a:r>
            <a:r>
              <a:rPr lang="en-US" dirty="0" smtClean="0">
                <a:solidFill>
                  <a:srgbClr val="FF00FF"/>
                </a:solidFill>
              </a:rPr>
              <a:t>--</a:t>
            </a:r>
            <a:r>
              <a:rPr lang="en-US" sz="2400" dirty="0" smtClean="0">
                <a:solidFill>
                  <a:srgbClr val="CC00CC"/>
                </a:solidFill>
              </a:rPr>
              <a:t>Artificial </a:t>
            </a:r>
            <a:r>
              <a:rPr lang="en-US" sz="2400" dirty="0">
                <a:solidFill>
                  <a:srgbClr val="CC00CC"/>
                </a:solidFill>
              </a:rPr>
              <a:t>Intelligence</a:t>
            </a:r>
          </a:p>
        </p:txBody>
      </p:sp>
    </p:spTree>
    <p:extLst>
      <p:ext uri="{BB962C8B-B14F-4D97-AF65-F5344CB8AC3E}">
        <p14:creationId xmlns:p14="http://schemas.microsoft.com/office/powerpoint/2010/main" val="37128802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4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94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940">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939">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939">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9940">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9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Why Support Vector Machines were never a good bet for Artificial Intelligence tasks that need good representations</a:t>
            </a:r>
            <a:endParaRPr lang="en-US" sz="2400" dirty="0"/>
          </a:p>
        </p:txBody>
      </p:sp>
      <p:sp>
        <p:nvSpPr>
          <p:cNvPr id="3" name="Content Placeholder 2"/>
          <p:cNvSpPr>
            <a:spLocks noGrp="1"/>
          </p:cNvSpPr>
          <p:nvPr>
            <p:ph sz="half" idx="1"/>
          </p:nvPr>
        </p:nvSpPr>
        <p:spPr>
          <a:xfrm>
            <a:off x="330200" y="1200151"/>
            <a:ext cx="4165600" cy="3394472"/>
          </a:xfrm>
        </p:spPr>
        <p:txBody>
          <a:bodyPr/>
          <a:lstStyle/>
          <a:p>
            <a:r>
              <a:rPr lang="en-US" dirty="0" smtClean="0">
                <a:solidFill>
                  <a:srgbClr val="000090"/>
                </a:solidFill>
              </a:rPr>
              <a:t>View 1: </a:t>
            </a:r>
            <a:r>
              <a:rPr lang="en-US" dirty="0" smtClean="0"/>
              <a:t>SVM’s are just a clever reincarnation of </a:t>
            </a:r>
            <a:r>
              <a:rPr lang="en-US" dirty="0" err="1" smtClean="0"/>
              <a:t>Perceptrons</a:t>
            </a:r>
            <a:r>
              <a:rPr lang="en-US" dirty="0" smtClean="0"/>
              <a:t>. </a:t>
            </a:r>
          </a:p>
          <a:p>
            <a:pPr lvl="1"/>
            <a:r>
              <a:rPr lang="en-US" dirty="0" smtClean="0"/>
              <a:t>They expand the input to a (very large) layer of  non-linear </a:t>
            </a:r>
            <a:r>
              <a:rPr lang="en-US" dirty="0" smtClean="0">
                <a:solidFill>
                  <a:srgbClr val="FF0000"/>
                </a:solidFill>
              </a:rPr>
              <a:t>non-adaptive </a:t>
            </a:r>
            <a:r>
              <a:rPr lang="en-US" dirty="0" smtClean="0"/>
              <a:t>features.</a:t>
            </a:r>
          </a:p>
          <a:p>
            <a:pPr lvl="1"/>
            <a:r>
              <a:rPr lang="en-US" dirty="0" smtClean="0"/>
              <a:t>They only have one layer of adaptive weights.</a:t>
            </a:r>
          </a:p>
          <a:p>
            <a:pPr lvl="1"/>
            <a:r>
              <a:rPr lang="en-US" dirty="0" smtClean="0"/>
              <a:t>They have a very efficient way of fitting the weights that controls </a:t>
            </a:r>
            <a:r>
              <a:rPr lang="en-US" dirty="0" err="1" smtClean="0"/>
              <a:t>overfitting</a:t>
            </a:r>
            <a:r>
              <a:rPr lang="en-US" dirty="0" smtClean="0"/>
              <a:t>. </a:t>
            </a:r>
            <a:endParaRPr lang="en-US" dirty="0"/>
          </a:p>
        </p:txBody>
      </p:sp>
      <p:sp>
        <p:nvSpPr>
          <p:cNvPr id="4" name="Content Placeholder 3"/>
          <p:cNvSpPr>
            <a:spLocks noGrp="1"/>
          </p:cNvSpPr>
          <p:nvPr>
            <p:ph sz="half" idx="2"/>
          </p:nvPr>
        </p:nvSpPr>
        <p:spPr>
          <a:xfrm>
            <a:off x="4495800" y="1200151"/>
            <a:ext cx="4648200" cy="3394472"/>
          </a:xfrm>
        </p:spPr>
        <p:txBody>
          <a:bodyPr/>
          <a:lstStyle/>
          <a:p>
            <a:r>
              <a:rPr lang="en-US" dirty="0">
                <a:solidFill>
                  <a:srgbClr val="000090"/>
                </a:solidFill>
              </a:rPr>
              <a:t>View </a:t>
            </a:r>
            <a:r>
              <a:rPr lang="en-US" dirty="0" smtClean="0">
                <a:solidFill>
                  <a:srgbClr val="000090"/>
                </a:solidFill>
              </a:rPr>
              <a:t>2: </a:t>
            </a:r>
            <a:r>
              <a:rPr lang="en-US" dirty="0"/>
              <a:t>SVM’s are just a clever reincarnation of </a:t>
            </a:r>
            <a:r>
              <a:rPr lang="en-US" dirty="0" err="1"/>
              <a:t>Perceptrons</a:t>
            </a:r>
            <a:r>
              <a:rPr lang="en-US" dirty="0" smtClean="0"/>
              <a:t>.</a:t>
            </a:r>
          </a:p>
          <a:p>
            <a:pPr lvl="1"/>
            <a:r>
              <a:rPr lang="en-US" dirty="0" smtClean="0"/>
              <a:t>They use each input vector in the training set to define a     </a:t>
            </a:r>
            <a:r>
              <a:rPr lang="en-US" dirty="0" smtClean="0">
                <a:solidFill>
                  <a:srgbClr val="FF0000"/>
                </a:solidFill>
              </a:rPr>
              <a:t>non-adaptive </a:t>
            </a:r>
            <a:r>
              <a:rPr lang="en-US" dirty="0" smtClean="0"/>
              <a:t>“</a:t>
            </a:r>
            <a:r>
              <a:rPr lang="en-US" dirty="0" err="1" smtClean="0"/>
              <a:t>pheature</a:t>
            </a:r>
            <a:r>
              <a:rPr lang="en-US" dirty="0" smtClean="0"/>
              <a:t>”.</a:t>
            </a:r>
          </a:p>
          <a:p>
            <a:pPr lvl="2"/>
            <a:r>
              <a:rPr lang="en-US" dirty="0" smtClean="0">
                <a:solidFill>
                  <a:schemeClr val="tx1"/>
                </a:solidFill>
              </a:rPr>
              <a:t> The global match between a test input and that training input.</a:t>
            </a:r>
          </a:p>
          <a:p>
            <a:pPr lvl="1"/>
            <a:r>
              <a:rPr lang="en-US" dirty="0" smtClean="0"/>
              <a:t> They have a clever way of simultaneously doing feature selection and finding weights on the remaining features.   </a:t>
            </a:r>
            <a:endParaRPr lang="en-US" dirty="0"/>
          </a:p>
          <a:p>
            <a:endParaRPr lang="en-US" dirty="0"/>
          </a:p>
        </p:txBody>
      </p:sp>
    </p:spTree>
    <p:extLst>
      <p:ext uri="{BB962C8B-B14F-4D97-AF65-F5344CB8AC3E}">
        <p14:creationId xmlns:p14="http://schemas.microsoft.com/office/powerpoint/2010/main" val="11853554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et-by-2000.jpg"/>
          <p:cNvPicPr>
            <a:picLocks noChangeAspect="1"/>
          </p:cNvPicPr>
          <p:nvPr/>
        </p:nvPicPr>
        <p:blipFill rotWithShape="1">
          <a:blip r:embed="rId2">
            <a:extLst>
              <a:ext uri="{28A0092B-C50C-407E-A947-70E740481C1C}">
                <a14:useLocalDpi xmlns:a14="http://schemas.microsoft.com/office/drawing/2010/main" val="0"/>
              </a:ext>
            </a:extLst>
          </a:blip>
          <a:srcRect b="42508"/>
          <a:stretch/>
        </p:blipFill>
        <p:spPr>
          <a:xfrm>
            <a:off x="634999" y="289866"/>
            <a:ext cx="8064501" cy="4983821"/>
          </a:xfrm>
          <a:prstGeom prst="rect">
            <a:avLst/>
          </a:prstGeom>
        </p:spPr>
      </p:pic>
      <p:sp>
        <p:nvSpPr>
          <p:cNvPr id="8" name="TextBox 7"/>
          <p:cNvSpPr txBox="1"/>
          <p:nvPr/>
        </p:nvSpPr>
        <p:spPr>
          <a:xfrm>
            <a:off x="266700" y="162866"/>
            <a:ext cx="8877300" cy="400110"/>
          </a:xfrm>
          <a:prstGeom prst="rect">
            <a:avLst/>
          </a:prstGeom>
          <a:noFill/>
        </p:spPr>
        <p:txBody>
          <a:bodyPr wrap="square" rtlCol="0">
            <a:spAutoFit/>
          </a:bodyPr>
          <a:lstStyle/>
          <a:p>
            <a:r>
              <a:rPr lang="en-US" sz="2000" dirty="0">
                <a:solidFill>
                  <a:srgbClr val="000090"/>
                </a:solidFill>
              </a:rPr>
              <a:t>H</a:t>
            </a:r>
            <a:r>
              <a:rPr lang="en-US" sz="2000" dirty="0" smtClean="0">
                <a:solidFill>
                  <a:srgbClr val="000090"/>
                </a:solidFill>
              </a:rPr>
              <a:t>istorical </a:t>
            </a:r>
            <a:r>
              <a:rPr lang="en-US" sz="2000" dirty="0">
                <a:solidFill>
                  <a:srgbClr val="000090"/>
                </a:solidFill>
              </a:rPr>
              <a:t>document from AT&amp;T Adaptive Systems Research Dept</a:t>
            </a:r>
            <a:r>
              <a:rPr lang="en-US" sz="2000" dirty="0" smtClean="0">
                <a:solidFill>
                  <a:srgbClr val="000090"/>
                </a:solidFill>
              </a:rPr>
              <a:t>., </a:t>
            </a:r>
            <a:r>
              <a:rPr lang="en-US" sz="2000" dirty="0">
                <a:solidFill>
                  <a:srgbClr val="000090"/>
                </a:solidFill>
              </a:rPr>
              <a:t>Bell Labs </a:t>
            </a:r>
            <a:endParaRPr lang="en-US" sz="2000" dirty="0"/>
          </a:p>
        </p:txBody>
      </p:sp>
    </p:spTree>
    <p:extLst>
      <p:ext uri="{BB962C8B-B14F-4D97-AF65-F5344CB8AC3E}">
        <p14:creationId xmlns:p14="http://schemas.microsoft.com/office/powerpoint/2010/main" val="216837144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661400" cy="2159000"/>
          </a:xfrm>
        </p:spPr>
        <p:txBody>
          <a:bodyPr>
            <a:normAutofit/>
          </a:bodyPr>
          <a:lstStyle/>
          <a:p>
            <a:r>
              <a:rPr lang="en-US" dirty="0" smtClean="0">
                <a:solidFill>
                  <a:schemeClr val="tx1"/>
                </a:solidFill>
              </a:rPr>
              <a:t>Neural Networks for Machine Learning</a:t>
            </a:r>
            <a:r>
              <a:rPr lang="en-US" dirty="0" smtClean="0"/>
              <a:t/>
            </a:r>
            <a:br>
              <a:rPr lang="en-US" dirty="0" smtClean="0"/>
            </a:br>
            <a:r>
              <a:rPr lang="en-US" dirty="0"/>
              <a:t/>
            </a:r>
            <a:br>
              <a:rPr lang="en-US" dirty="0"/>
            </a:br>
            <a:r>
              <a:rPr lang="en-US" dirty="0" smtClean="0"/>
              <a:t>Lecture 13b</a:t>
            </a:r>
            <a:br>
              <a:rPr lang="en-US" dirty="0" smtClean="0"/>
            </a:br>
            <a:r>
              <a:rPr lang="en-US" dirty="0" smtClean="0"/>
              <a:t>Belief Nets</a:t>
            </a:r>
            <a:endParaRPr lang="en-US" dirty="0"/>
          </a:p>
        </p:txBody>
      </p:sp>
    </p:spTree>
    <p:extLst>
      <p:ext uri="{BB962C8B-B14F-4D97-AF65-F5344CB8AC3E}">
        <p14:creationId xmlns:p14="http://schemas.microsoft.com/office/powerpoint/2010/main" val="134225385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457200" y="447279"/>
            <a:ext cx="8229600" cy="857250"/>
          </a:xfrm>
        </p:spPr>
        <p:txBody>
          <a:bodyPr/>
          <a:lstStyle/>
          <a:p>
            <a:pPr eaLnBrk="1" hangingPunct="1"/>
            <a:r>
              <a:rPr lang="en-US" dirty="0">
                <a:latin typeface="Arial" charset="0"/>
              </a:rPr>
              <a:t>What is wrong with back-propagation?</a:t>
            </a:r>
          </a:p>
        </p:txBody>
      </p:sp>
      <p:sp>
        <p:nvSpPr>
          <p:cNvPr id="21506" name="Rectangle 3"/>
          <p:cNvSpPr>
            <a:spLocks noGrp="1" noChangeArrowheads="1"/>
          </p:cNvSpPr>
          <p:nvPr>
            <p:ph sz="half" idx="1"/>
          </p:nvPr>
        </p:nvSpPr>
        <p:spPr>
          <a:xfrm>
            <a:off x="457200" y="1403351"/>
            <a:ext cx="4038600" cy="3394472"/>
          </a:xfrm>
        </p:spPr>
        <p:txBody>
          <a:bodyPr/>
          <a:lstStyle/>
          <a:p>
            <a:pPr eaLnBrk="1" hangingPunct="1"/>
            <a:r>
              <a:rPr lang="en-US" dirty="0">
                <a:latin typeface="Arial" charset="0"/>
              </a:rPr>
              <a:t>It requires labeled training data.</a:t>
            </a:r>
          </a:p>
          <a:p>
            <a:pPr lvl="1" eaLnBrk="1" hangingPunct="1"/>
            <a:r>
              <a:rPr lang="en-US" dirty="0">
                <a:latin typeface="Arial" charset="0"/>
              </a:rPr>
              <a:t>Almost all data is unlabeled.	</a:t>
            </a:r>
          </a:p>
          <a:p>
            <a:pPr eaLnBrk="1" hangingPunct="1"/>
            <a:r>
              <a:rPr lang="en-US" dirty="0">
                <a:latin typeface="Arial" charset="0"/>
              </a:rPr>
              <a:t>The learning time does not scale well</a:t>
            </a:r>
          </a:p>
          <a:p>
            <a:pPr lvl="1" eaLnBrk="1" hangingPunct="1"/>
            <a:r>
              <a:rPr lang="en-US" dirty="0">
                <a:latin typeface="Arial" charset="0"/>
              </a:rPr>
              <a:t>It is very slow in networks with multiple hidden layers. </a:t>
            </a:r>
            <a:endParaRPr lang="en-US" dirty="0" smtClean="0">
              <a:latin typeface="Arial" charset="0"/>
            </a:endParaRPr>
          </a:p>
          <a:p>
            <a:pPr lvl="1" eaLnBrk="1" hangingPunct="1"/>
            <a:r>
              <a:rPr lang="en-US" dirty="0" smtClean="0">
                <a:solidFill>
                  <a:srgbClr val="FF0000"/>
                </a:solidFill>
                <a:latin typeface="Arial" charset="0"/>
              </a:rPr>
              <a:t>Why?</a:t>
            </a:r>
            <a:endParaRPr lang="en-US" dirty="0">
              <a:solidFill>
                <a:srgbClr val="FF0000"/>
              </a:solidFill>
              <a:latin typeface="Arial" charset="0"/>
            </a:endParaRPr>
          </a:p>
        </p:txBody>
      </p:sp>
      <p:sp>
        <p:nvSpPr>
          <p:cNvPr id="2" name="Content Placeholder 1"/>
          <p:cNvSpPr>
            <a:spLocks noGrp="1"/>
          </p:cNvSpPr>
          <p:nvPr>
            <p:ph sz="half" idx="2"/>
          </p:nvPr>
        </p:nvSpPr>
        <p:spPr>
          <a:xfrm>
            <a:off x="4648200" y="1403351"/>
            <a:ext cx="4038600" cy="3394472"/>
          </a:xfrm>
        </p:spPr>
        <p:txBody>
          <a:bodyPr/>
          <a:lstStyle/>
          <a:p>
            <a:r>
              <a:rPr lang="en-US" dirty="0">
                <a:latin typeface="Arial" charset="0"/>
              </a:rPr>
              <a:t>It can get stuck in poor local optima.</a:t>
            </a:r>
          </a:p>
          <a:p>
            <a:pPr lvl="1"/>
            <a:r>
              <a:rPr lang="en-US" dirty="0">
                <a:latin typeface="Arial" charset="0"/>
              </a:rPr>
              <a:t>These are often quite good, but for deep nets they are far from optimal.</a:t>
            </a:r>
          </a:p>
          <a:p>
            <a:pPr lvl="1"/>
            <a:r>
              <a:rPr lang="en-US" dirty="0">
                <a:latin typeface="Arial" charset="0"/>
              </a:rPr>
              <a:t>Should we retreat to models that allow convex optimization</a:t>
            </a:r>
            <a:r>
              <a:rPr lang="en-US" dirty="0" smtClean="0">
                <a:latin typeface="Arial" charset="0"/>
              </a:rPr>
              <a:t>?</a:t>
            </a:r>
            <a:endParaRPr lang="en-US" dirty="0">
              <a:latin typeface="Arial" charset="0"/>
            </a:endParaRPr>
          </a:p>
        </p:txBody>
      </p:sp>
    </p:spTree>
    <p:extLst>
      <p:ext uri="{BB962C8B-B14F-4D97-AF65-F5344CB8AC3E}">
        <p14:creationId xmlns:p14="http://schemas.microsoft.com/office/powerpoint/2010/main" val="30875959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50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0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noAutofit/>
          </a:bodyPr>
          <a:lstStyle/>
          <a:p>
            <a:pPr eaLnBrk="1" hangingPunct="1"/>
            <a:r>
              <a:rPr lang="en-US" sz="2400" dirty="0">
                <a:latin typeface="Arial" charset="0"/>
              </a:rPr>
              <a:t>Overcoming the limitations of  back-propagation by using unsupervised learning</a:t>
            </a:r>
          </a:p>
        </p:txBody>
      </p:sp>
      <p:sp>
        <p:nvSpPr>
          <p:cNvPr id="23554" name="Rectangle 3"/>
          <p:cNvSpPr>
            <a:spLocks noGrp="1" noChangeArrowheads="1"/>
          </p:cNvSpPr>
          <p:nvPr>
            <p:ph sz="half" idx="1"/>
          </p:nvPr>
        </p:nvSpPr>
        <p:spPr>
          <a:xfrm>
            <a:off x="0" y="831851"/>
            <a:ext cx="4800600" cy="3394472"/>
          </a:xfrm>
        </p:spPr>
        <p:txBody>
          <a:bodyPr/>
          <a:lstStyle/>
          <a:p>
            <a:pPr eaLnBrk="1" hangingPunct="1">
              <a:buFontTx/>
              <a:buNone/>
            </a:pPr>
            <a:endParaRPr lang="en-US" sz="2400" dirty="0">
              <a:latin typeface="Arial" charset="0"/>
            </a:endParaRPr>
          </a:p>
          <a:p>
            <a:pPr eaLnBrk="1" hangingPunct="1"/>
            <a:r>
              <a:rPr lang="en-US" dirty="0">
                <a:latin typeface="Arial" charset="0"/>
              </a:rPr>
              <a:t>Keep the efficiency and simplicity of using a gradient method for adjusting the weights, but use it for modeling the structure of the sensory input.</a:t>
            </a:r>
          </a:p>
          <a:p>
            <a:pPr lvl="1" eaLnBrk="1" hangingPunct="1"/>
            <a:r>
              <a:rPr lang="en-US" dirty="0">
                <a:latin typeface="Arial" charset="0"/>
              </a:rPr>
              <a:t>Adjust the weights to maximize the probability that a generative model would have </a:t>
            </a:r>
            <a:r>
              <a:rPr lang="en-US" dirty="0" smtClean="0">
                <a:solidFill>
                  <a:srgbClr val="FF0000"/>
                </a:solidFill>
                <a:latin typeface="Arial" charset="0"/>
              </a:rPr>
              <a:t>generated</a:t>
            </a:r>
            <a:r>
              <a:rPr lang="en-US" dirty="0" smtClean="0">
                <a:latin typeface="Arial" charset="0"/>
              </a:rPr>
              <a:t> </a:t>
            </a:r>
            <a:r>
              <a:rPr lang="en-US" dirty="0">
                <a:latin typeface="Arial" charset="0"/>
              </a:rPr>
              <a:t>the sensory input. </a:t>
            </a:r>
            <a:endParaRPr lang="en-US" dirty="0" smtClean="0">
              <a:latin typeface="Arial" charset="0"/>
            </a:endParaRPr>
          </a:p>
          <a:p>
            <a:pPr lvl="1"/>
            <a:r>
              <a:rPr lang="en-US" dirty="0">
                <a:latin typeface="Arial" charset="0"/>
              </a:rPr>
              <a:t>If you want to do computer vision, first learn computer </a:t>
            </a:r>
            <a:r>
              <a:rPr lang="en-US" dirty="0" smtClean="0">
                <a:latin typeface="Arial" charset="0"/>
              </a:rPr>
              <a:t>graphics.</a:t>
            </a:r>
            <a:endParaRPr lang="en-US" dirty="0">
              <a:latin typeface="Arial" charset="0"/>
            </a:endParaRPr>
          </a:p>
          <a:p>
            <a:pPr lvl="1" eaLnBrk="1" hangingPunct="1"/>
            <a:endParaRPr lang="en-US" dirty="0">
              <a:latin typeface="Arial" charset="0"/>
            </a:endParaRPr>
          </a:p>
        </p:txBody>
      </p:sp>
      <p:sp>
        <p:nvSpPr>
          <p:cNvPr id="3" name="Content Placeholder 2"/>
          <p:cNvSpPr>
            <a:spLocks noGrp="1"/>
          </p:cNvSpPr>
          <p:nvPr>
            <p:ph sz="half" idx="2"/>
          </p:nvPr>
        </p:nvSpPr>
        <p:spPr>
          <a:xfrm>
            <a:off x="4965700" y="1200151"/>
            <a:ext cx="4038600" cy="3394472"/>
          </a:xfrm>
        </p:spPr>
        <p:txBody>
          <a:bodyPr/>
          <a:lstStyle/>
          <a:p>
            <a:r>
              <a:rPr lang="en-US" dirty="0" smtClean="0">
                <a:latin typeface="Arial" charset="0"/>
              </a:rPr>
              <a:t>The learning objective for a generative model:</a:t>
            </a:r>
          </a:p>
          <a:p>
            <a:pPr lvl="1"/>
            <a:r>
              <a:rPr lang="en-US" dirty="0" err="1" smtClean="0">
                <a:latin typeface="Arial" charset="0"/>
              </a:rPr>
              <a:t>Maximise</a:t>
            </a:r>
            <a:r>
              <a:rPr lang="en-US" dirty="0" smtClean="0">
                <a:latin typeface="Arial" charset="0"/>
              </a:rPr>
              <a:t> </a:t>
            </a:r>
            <a:r>
              <a:rPr lang="en-US" dirty="0">
                <a:solidFill>
                  <a:schemeClr val="tx1"/>
                </a:solidFill>
                <a:latin typeface="Arial" charset="0"/>
              </a:rPr>
              <a:t>p</a:t>
            </a:r>
            <a:r>
              <a:rPr lang="en-US" dirty="0" smtClean="0">
                <a:solidFill>
                  <a:schemeClr val="tx1"/>
                </a:solidFill>
                <a:latin typeface="Arial" charset="0"/>
              </a:rPr>
              <a:t>(x)</a:t>
            </a:r>
            <a:r>
              <a:rPr lang="en-US" dirty="0" smtClean="0">
                <a:latin typeface="Arial" charset="0"/>
              </a:rPr>
              <a:t> not  </a:t>
            </a:r>
            <a:r>
              <a:rPr lang="en-US" dirty="0">
                <a:solidFill>
                  <a:schemeClr val="tx1"/>
                </a:solidFill>
                <a:latin typeface="Arial" charset="0"/>
              </a:rPr>
              <a:t>p</a:t>
            </a:r>
            <a:r>
              <a:rPr lang="en-US" dirty="0" smtClean="0">
                <a:solidFill>
                  <a:schemeClr val="tx1"/>
                </a:solidFill>
                <a:latin typeface="Arial" charset="0"/>
              </a:rPr>
              <a:t>(y | x)</a:t>
            </a:r>
          </a:p>
          <a:p>
            <a:r>
              <a:rPr lang="en-US" dirty="0" smtClean="0">
                <a:latin typeface="Arial" charset="0"/>
              </a:rPr>
              <a:t>What </a:t>
            </a:r>
            <a:r>
              <a:rPr lang="en-US" dirty="0">
                <a:latin typeface="Arial" charset="0"/>
              </a:rPr>
              <a:t>kind of generative model should we learn?</a:t>
            </a:r>
          </a:p>
          <a:p>
            <a:pPr lvl="1"/>
            <a:r>
              <a:rPr lang="en-US" dirty="0">
                <a:latin typeface="Arial" charset="0"/>
              </a:rPr>
              <a:t>A</a:t>
            </a:r>
            <a:r>
              <a:rPr lang="en-US" dirty="0" smtClean="0">
                <a:latin typeface="Arial" charset="0"/>
              </a:rPr>
              <a:t>n </a:t>
            </a:r>
            <a:r>
              <a:rPr lang="en-US" dirty="0">
                <a:latin typeface="Arial" charset="0"/>
              </a:rPr>
              <a:t>energy-based model </a:t>
            </a:r>
            <a:r>
              <a:rPr lang="en-US" dirty="0" smtClean="0">
                <a:latin typeface="Arial" charset="0"/>
              </a:rPr>
              <a:t>like </a:t>
            </a:r>
            <a:r>
              <a:rPr lang="en-US" dirty="0">
                <a:latin typeface="Arial" charset="0"/>
              </a:rPr>
              <a:t>a Boltzmann </a:t>
            </a:r>
            <a:r>
              <a:rPr lang="en-US" dirty="0" smtClean="0">
                <a:latin typeface="Arial" charset="0"/>
              </a:rPr>
              <a:t>machine?</a:t>
            </a:r>
            <a:endParaRPr lang="en-US" dirty="0">
              <a:latin typeface="Arial" charset="0"/>
            </a:endParaRPr>
          </a:p>
          <a:p>
            <a:pPr lvl="1"/>
            <a:r>
              <a:rPr lang="en-US" dirty="0">
                <a:latin typeface="Arial" charset="0"/>
              </a:rPr>
              <a:t>A</a:t>
            </a:r>
            <a:r>
              <a:rPr lang="en-US" dirty="0" smtClean="0">
                <a:latin typeface="Arial" charset="0"/>
              </a:rPr>
              <a:t> </a:t>
            </a:r>
            <a:r>
              <a:rPr lang="en-US" dirty="0">
                <a:latin typeface="Arial" charset="0"/>
              </a:rPr>
              <a:t>causal model </a:t>
            </a:r>
            <a:r>
              <a:rPr lang="en-US" dirty="0" smtClean="0">
                <a:latin typeface="Arial" charset="0"/>
              </a:rPr>
              <a:t>made of idealized neurons?</a:t>
            </a:r>
          </a:p>
          <a:p>
            <a:pPr lvl="1"/>
            <a:r>
              <a:rPr lang="en-US" dirty="0" smtClean="0">
                <a:latin typeface="Arial" charset="0"/>
              </a:rPr>
              <a:t>A hybrid of the two?</a:t>
            </a:r>
            <a:endParaRPr lang="en-US" dirty="0">
              <a:latin typeface="Arial" charset="0"/>
            </a:endParaRPr>
          </a:p>
          <a:p>
            <a:endParaRPr lang="en-US" dirty="0">
              <a:solidFill>
                <a:srgbClr val="3333CC"/>
              </a:solidFill>
              <a:latin typeface="Arial" charset="0"/>
            </a:endParaRPr>
          </a:p>
          <a:p>
            <a:pPr lvl="1"/>
            <a:endParaRPr lang="en-US" dirty="0">
              <a:latin typeface="Arial" charset="0"/>
            </a:endParaRPr>
          </a:p>
          <a:p>
            <a:pPr lvl="1"/>
            <a:endParaRPr lang="en-US" dirty="0"/>
          </a:p>
        </p:txBody>
      </p:sp>
    </p:spTree>
    <p:extLst>
      <p:ext uri="{BB962C8B-B14F-4D97-AF65-F5344CB8AC3E}">
        <p14:creationId xmlns:p14="http://schemas.microsoft.com/office/powerpoint/2010/main" val="12057395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11820</TotalTime>
  <Words>2260</Words>
  <Application>Microsoft Macintosh PowerPoint</Application>
  <PresentationFormat>On-screen Show (16:9)</PresentationFormat>
  <Paragraphs>221</Paragraphs>
  <Slides>26</Slides>
  <Notes>10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28" baseType="lpstr">
      <vt:lpstr>Office Theme</vt:lpstr>
      <vt:lpstr>Equation</vt:lpstr>
      <vt:lpstr>Neural Networks for Machine Learning  Lecture 13a The ups and downs of backpropagation</vt:lpstr>
      <vt:lpstr>A brief history of backpropagation</vt:lpstr>
      <vt:lpstr>Why backpropagation failed</vt:lpstr>
      <vt:lpstr>A spectrum of machine learning tasks</vt:lpstr>
      <vt:lpstr>Why Support Vector Machines were never a good bet for Artificial Intelligence tasks that need good representations</vt:lpstr>
      <vt:lpstr>PowerPoint Presentation</vt:lpstr>
      <vt:lpstr>Neural Networks for Machine Learning  Lecture 13b Belief Nets</vt:lpstr>
      <vt:lpstr>What is wrong with back-propagation?</vt:lpstr>
      <vt:lpstr>Overcoming the limitations of  back-propagation by using unsupervised learning</vt:lpstr>
      <vt:lpstr>Artificial Intelligence and Probability </vt:lpstr>
      <vt:lpstr>The marriage of graph theory and probability theory </vt:lpstr>
      <vt:lpstr> Belief Nets</vt:lpstr>
      <vt:lpstr>Graphical Models   versus    Neural Networks</vt:lpstr>
      <vt:lpstr>Two types of generative neural network composed of stochastic binary neurons</vt:lpstr>
      <vt:lpstr>Neural Networks for Machine Learning  Lecture 13c Learning Sigmoid Belief Nets</vt:lpstr>
      <vt:lpstr> Learning Sigmoid Belief Nets</vt:lpstr>
      <vt:lpstr>The learning rule for sigmoid belief nets</vt:lpstr>
      <vt:lpstr>Explaining away (Judea Pearl)</vt:lpstr>
      <vt:lpstr>Why it’s hard to learn sigmoid belief nets one layer at a time</vt:lpstr>
      <vt:lpstr>Some methods for learning deep belief nets</vt:lpstr>
      <vt:lpstr>Neural Networks for Machine Learning  Lecture 13d The wake-sleep algorithm</vt:lpstr>
      <vt:lpstr>An apparently crazy idea</vt:lpstr>
      <vt:lpstr>Factorial distributions</vt:lpstr>
      <vt:lpstr>The wake-sleep algorithm (Hinton et. al. 1995)</vt:lpstr>
      <vt:lpstr>The flaws in the wake-sleep algorithm</vt:lpstr>
      <vt:lpstr>Mode averaging</vt:lpstr>
    </vt:vector>
  </TitlesOfParts>
  <Company>University of Toronto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Geoffrey Hinton</dc:creator>
  <cp:lastModifiedBy>Geoffrey Hinton</cp:lastModifiedBy>
  <cp:revision>355</cp:revision>
  <dcterms:created xsi:type="dcterms:W3CDTF">2012-09-27T16:39:13Z</dcterms:created>
  <dcterms:modified xsi:type="dcterms:W3CDTF">2012-11-08T23:13:40Z</dcterms:modified>
</cp:coreProperties>
</file>