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3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15.bin" ContentType="application/vnd.openxmlformats-officedocument.oleObjec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notesSlides/notesSlide22.xml" ContentType="application/vnd.openxmlformats-officedocument.presentationml.notesSlide+xml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notesSlides/notesSlide23.xml" ContentType="application/vnd.openxmlformats-officedocument.presentationml.notesSlide+xml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notesSlides/notesSlide24.xml" ContentType="application/vnd.openxmlformats-officedocument.presentationml.notesSlide+xml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notesSlides/notesSlide25.xml" ContentType="application/vnd.openxmlformats-officedocument.presentationml.notesSlide+xml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notesSlides/notesSlide28.xml" ContentType="application/vnd.openxmlformats-officedocument.presentationml.notesSlide+xml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notesSlides/notesSlide29.xml" ContentType="application/vnd.openxmlformats-officedocument.presentationml.notesSlide+xml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embeddings/oleObject56.bin" ContentType="application/vnd.openxmlformats-officedocument.oleObject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embeddings/oleObject59.bin" ContentType="application/vnd.openxmlformats-officedocument.oleObject"/>
  <Override PartName="/ppt/embeddings/oleObject60.bin" ContentType="application/vnd.openxmlformats-officedocument.oleObject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ppt/embeddings/oleObject63.bin" ContentType="application/vnd.openxmlformats-officedocument.oleObject"/>
  <Override PartName="/ppt/embeddings/oleObject64.bin" ContentType="application/vnd.openxmlformats-officedocument.oleObject"/>
  <Override PartName="/ppt/embeddings/oleObject65.bin" ContentType="application/vnd.openxmlformats-officedocument.oleObject"/>
  <Override PartName="/ppt/notesSlides/notesSlide30.xml" ContentType="application/vnd.openxmlformats-officedocument.presentationml.notesSlide+xml"/>
  <Override PartName="/ppt/embeddings/oleObject66.bin" ContentType="application/vnd.openxmlformats-officedocument.oleObject"/>
  <Override PartName="/ppt/embeddings/oleObject67.bin" ContentType="application/vnd.openxmlformats-officedocument.oleObject"/>
  <Override PartName="/ppt/embeddings/oleObject68.bin" ContentType="application/vnd.openxmlformats-officedocument.oleObject"/>
  <Override PartName="/ppt/embeddings/oleObject69.bin" ContentType="application/vnd.openxmlformats-officedocument.oleObject"/>
  <Override PartName="/ppt/embeddings/oleObject70.bin" ContentType="application/vnd.openxmlformats-officedocument.oleObject"/>
  <Override PartName="/ppt/embeddings/oleObject71.bin" ContentType="application/vnd.openxmlformats-officedocument.oleObject"/>
  <Override PartName="/ppt/embeddings/oleObject72.bin" ContentType="application/vnd.openxmlformats-officedocument.oleObject"/>
  <Override PartName="/ppt/notesSlides/notesSlide31.xml" ContentType="application/vnd.openxmlformats-officedocument.presentationml.notesSlide+xml"/>
  <Override PartName="/ppt/embeddings/oleObject73.bin" ContentType="application/vnd.openxmlformats-officedocument.oleObject"/>
  <Override PartName="/ppt/embeddings/oleObject74.bin" ContentType="application/vnd.openxmlformats-officedocument.oleObject"/>
  <Override PartName="/ppt/embeddings/oleObject75.bin" ContentType="application/vnd.openxmlformats-officedocument.oleObject"/>
  <Override PartName="/ppt/embeddings/oleObject76.bin" ContentType="application/vnd.openxmlformats-officedocument.oleObject"/>
  <Override PartName="/ppt/embeddings/oleObject77.bin" ContentType="application/vnd.openxmlformats-officedocument.oleObject"/>
  <Override PartName="/ppt/embeddings/oleObject78.bin" ContentType="application/vnd.openxmlformats-officedocument.oleObject"/>
  <Override PartName="/ppt/embeddings/oleObject79.bin" ContentType="application/vnd.openxmlformats-officedocument.oleObject"/>
  <Override PartName="/ppt/embeddings/oleObject80.bin" ContentType="application/vnd.openxmlformats-officedocument.oleObject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embeddings/oleObject81.bin" ContentType="application/vnd.openxmlformats-officedocument.oleObject"/>
  <Override PartName="/ppt/embeddings/oleObject82.bin" ContentType="application/vnd.openxmlformats-officedocument.oleObject"/>
  <Override PartName="/ppt/embeddings/oleObject83.bin" ContentType="application/vnd.openxmlformats-officedocument.oleObject"/>
  <Override PartName="/ppt/embeddings/oleObject84.bin" ContentType="application/vnd.openxmlformats-officedocument.oleObject"/>
  <Override PartName="/ppt/embeddings/oleObject85.bin" ContentType="application/vnd.openxmlformats-officedocument.oleObject"/>
  <Override PartName="/ppt/embeddings/oleObject86.bin" ContentType="application/vnd.openxmlformats-officedocument.oleObject"/>
  <Override PartName="/ppt/embeddings/oleObject87.bin" ContentType="application/vnd.openxmlformats-officedocument.oleObject"/>
  <Override PartName="/ppt/embeddings/oleObject88.bin" ContentType="application/vnd.openxmlformats-officedocument.oleObject"/>
  <Override PartName="/ppt/embeddings/oleObject89.bin" ContentType="application/vnd.openxmlformats-officedocument.oleObject"/>
  <Override PartName="/ppt/embeddings/oleObject90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529" r:id="rId2"/>
    <p:sldId id="470" r:id="rId3"/>
    <p:sldId id="553" r:id="rId4"/>
    <p:sldId id="471" r:id="rId5"/>
    <p:sldId id="472" r:id="rId6"/>
    <p:sldId id="473" r:id="rId7"/>
    <p:sldId id="482" r:id="rId8"/>
    <p:sldId id="483" r:id="rId9"/>
    <p:sldId id="556" r:id="rId10"/>
    <p:sldId id="560" r:id="rId11"/>
    <p:sldId id="561" r:id="rId12"/>
    <p:sldId id="562" r:id="rId13"/>
    <p:sldId id="563" r:id="rId14"/>
    <p:sldId id="564" r:id="rId15"/>
    <p:sldId id="565" r:id="rId16"/>
    <p:sldId id="589" r:id="rId17"/>
    <p:sldId id="588" r:id="rId18"/>
    <p:sldId id="567" r:id="rId19"/>
    <p:sldId id="568" r:id="rId20"/>
    <p:sldId id="569" r:id="rId21"/>
    <p:sldId id="570" r:id="rId22"/>
    <p:sldId id="571" r:id="rId23"/>
    <p:sldId id="587" r:id="rId24"/>
    <p:sldId id="572" r:id="rId25"/>
    <p:sldId id="582" r:id="rId26"/>
    <p:sldId id="583" r:id="rId27"/>
    <p:sldId id="574" r:id="rId28"/>
    <p:sldId id="575" r:id="rId29"/>
    <p:sldId id="584" r:id="rId30"/>
    <p:sldId id="514" r:id="rId31"/>
    <p:sldId id="474" r:id="rId32"/>
    <p:sldId id="475" r:id="rId33"/>
    <p:sldId id="476" r:id="rId34"/>
    <p:sldId id="477" r:id="rId35"/>
    <p:sldId id="478" r:id="rId36"/>
    <p:sldId id="479" r:id="rId37"/>
    <p:sldId id="481" r:id="rId38"/>
    <p:sldId id="558" r:id="rId39"/>
    <p:sldId id="559" r:id="rId4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A556"/>
    <a:srgbClr val="AA4341"/>
    <a:srgbClr val="D3A4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2064" y="-32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2" d="100"/>
        <a:sy n="7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4.wmf"/><Relationship Id="rId5" Type="http://schemas.openxmlformats.org/officeDocument/2006/relationships/image" Target="../media/image5.wmf"/><Relationship Id="rId1" Type="http://schemas.openxmlformats.org/officeDocument/2006/relationships/image" Target="../media/image1.wmf"/><Relationship Id="rId2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4" Type="http://schemas.openxmlformats.org/officeDocument/2006/relationships/image" Target="../media/image31.emf"/><Relationship Id="rId5" Type="http://schemas.openxmlformats.org/officeDocument/2006/relationships/image" Target="../media/image32.emf"/><Relationship Id="rId6" Type="http://schemas.openxmlformats.org/officeDocument/2006/relationships/image" Target="../media/image33.emf"/><Relationship Id="rId1" Type="http://schemas.openxmlformats.org/officeDocument/2006/relationships/image" Target="../media/image28.wmf"/><Relationship Id="rId2" Type="http://schemas.openxmlformats.org/officeDocument/2006/relationships/image" Target="../media/image29.wmf"/></Relationships>
</file>

<file path=ppt/drawings/_rels/vmlDrawing11.vml.rels><?xml version="1.0" encoding="UTF-8" standalone="yes"?>
<Relationships xmlns="http://schemas.openxmlformats.org/package/2006/relationships"><Relationship Id="rId11" Type="http://schemas.openxmlformats.org/officeDocument/2006/relationships/image" Target="../media/image42.emf"/><Relationship Id="rId12" Type="http://schemas.openxmlformats.org/officeDocument/2006/relationships/image" Target="../media/image43.emf"/><Relationship Id="rId1" Type="http://schemas.openxmlformats.org/officeDocument/2006/relationships/image" Target="../media/image28.wmf"/><Relationship Id="rId2" Type="http://schemas.openxmlformats.org/officeDocument/2006/relationships/image" Target="../media/image29.wmf"/><Relationship Id="rId3" Type="http://schemas.openxmlformats.org/officeDocument/2006/relationships/image" Target="../media/image34.wmf"/><Relationship Id="rId4" Type="http://schemas.openxmlformats.org/officeDocument/2006/relationships/image" Target="../media/image35.wmf"/><Relationship Id="rId5" Type="http://schemas.openxmlformats.org/officeDocument/2006/relationships/image" Target="../media/image36.wmf"/><Relationship Id="rId6" Type="http://schemas.openxmlformats.org/officeDocument/2006/relationships/image" Target="../media/image37.wmf"/><Relationship Id="rId7" Type="http://schemas.openxmlformats.org/officeDocument/2006/relationships/image" Target="../media/image38.wmf"/><Relationship Id="rId8" Type="http://schemas.openxmlformats.org/officeDocument/2006/relationships/image" Target="../media/image39.wmf"/><Relationship Id="rId9" Type="http://schemas.openxmlformats.org/officeDocument/2006/relationships/image" Target="../media/image40.emf"/><Relationship Id="rId10" Type="http://schemas.openxmlformats.org/officeDocument/2006/relationships/image" Target="../media/image4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Relationship Id="rId2" Type="http://schemas.openxmlformats.org/officeDocument/2006/relationships/image" Target="../media/image28.wmf"/><Relationship Id="rId3" Type="http://schemas.openxmlformats.org/officeDocument/2006/relationships/image" Target="../media/image2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4" Type="http://schemas.openxmlformats.org/officeDocument/2006/relationships/image" Target="../media/image46.wmf"/><Relationship Id="rId1" Type="http://schemas.openxmlformats.org/officeDocument/2006/relationships/image" Target="../media/image28.wmf"/><Relationship Id="rId2" Type="http://schemas.openxmlformats.org/officeDocument/2006/relationships/image" Target="../media/image2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4" Type="http://schemas.openxmlformats.org/officeDocument/2006/relationships/image" Target="../media/image47.emf"/><Relationship Id="rId5" Type="http://schemas.openxmlformats.org/officeDocument/2006/relationships/image" Target="../media/image34.wmf"/><Relationship Id="rId6" Type="http://schemas.openxmlformats.org/officeDocument/2006/relationships/image" Target="../media/image35.wmf"/><Relationship Id="rId1" Type="http://schemas.openxmlformats.org/officeDocument/2006/relationships/image" Target="../media/image44.wmf"/><Relationship Id="rId2" Type="http://schemas.openxmlformats.org/officeDocument/2006/relationships/image" Target="../media/image2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Relationship Id="rId2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Relationship Id="rId2" Type="http://schemas.openxmlformats.org/officeDocument/2006/relationships/image" Target="../media/image20.emf"/><Relationship Id="rId3" Type="http://schemas.openxmlformats.org/officeDocument/2006/relationships/image" Target="../media/image2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Relationship Id="rId2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Relationship Id="rId2" Type="http://schemas.openxmlformats.org/officeDocument/2006/relationships/image" Target="../media/image2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Relationship Id="rId2" Type="http://schemas.openxmlformats.org/officeDocument/2006/relationships/image" Target="../media/image2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Relationship Id="rId2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DD088F-36AD-C749-A172-3EAF16ACA6E1}" type="datetimeFigureOut">
              <a:rPr lang="en-US" smtClean="0"/>
              <a:t>12-11-11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8F058F-AE6E-9D43-ADBF-DF34D6D44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14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CA"/>
          </a:p>
        </p:txBody>
      </p:sp>
      <p:sp>
        <p:nvSpPr>
          <p:cNvPr id="593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5E3111F-0587-7C4D-AC65-36C0BB27E742}" type="slidenum">
              <a:rPr lang="en-US" sz="1200"/>
              <a:pPr eaLnBrk="1" hangingPunct="1"/>
              <a:t>2</a:t>
            </a:fld>
            <a:endParaRPr 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CA"/>
          </a:p>
        </p:txBody>
      </p:sp>
      <p:sp>
        <p:nvSpPr>
          <p:cNvPr id="11264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75A2CC6-07C9-1E49-9335-9DDD5AA33AED}" type="slidenum">
              <a:rPr lang="en-US" sz="1200"/>
              <a:pPr eaLnBrk="1" hangingPunct="1"/>
              <a:t>12</a:t>
            </a:fld>
            <a:endParaRPr lang="en-US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CA"/>
          </a:p>
        </p:txBody>
      </p:sp>
      <p:sp>
        <p:nvSpPr>
          <p:cNvPr id="11469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C1BE71E-E15F-0B44-95B2-D59C8C1F59C9}" type="slidenum">
              <a:rPr lang="en-US" sz="1200"/>
              <a:pPr eaLnBrk="1" hangingPunct="1"/>
              <a:t>13</a:t>
            </a:fld>
            <a:endParaRPr lang="en-US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CA"/>
          </a:p>
        </p:txBody>
      </p:sp>
      <p:sp>
        <p:nvSpPr>
          <p:cNvPr id="1167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0BFCDA4-1BC7-5D41-AAB9-02E7E3D38F01}" type="slidenum">
              <a:rPr lang="en-US" sz="1200"/>
              <a:pPr eaLnBrk="1" hangingPunct="1"/>
              <a:t>14</a:t>
            </a:fld>
            <a:endParaRPr lang="en-US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187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DA4E4D4-3FA5-334E-AC50-478D9B38CE6F}" type="slidenum">
              <a:rPr lang="en-US" sz="1200"/>
              <a:pPr eaLnBrk="1" hangingPunct="1"/>
              <a:t>15</a:t>
            </a:fld>
            <a:endParaRPr lang="en-US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4541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A101C5E-A796-304E-B524-16EC5A51D5FC}" type="slidenum">
              <a:rPr lang="en-US" sz="1200"/>
              <a:pPr eaLnBrk="1" hangingPunct="1"/>
              <a:t>16</a:t>
            </a:fld>
            <a:endParaRPr lang="en-US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228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C6F523D-9B68-CB40-85C0-A68968386348}" type="slidenum">
              <a:rPr lang="fr-CA" sz="1200"/>
              <a:pPr eaLnBrk="1" hangingPunct="1"/>
              <a:t>18</a:t>
            </a:fld>
            <a:endParaRPr lang="fr-CA" sz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2493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5EF49BA-7DE1-CD4C-998D-EA145175B29A}" type="slidenum">
              <a:rPr lang="fr-CA" sz="1200"/>
              <a:pPr eaLnBrk="1" hangingPunct="1"/>
              <a:t>19</a:t>
            </a:fld>
            <a:endParaRPr lang="fr-CA"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269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C89427E-7702-F447-94D1-782F8FF3A222}" type="slidenum">
              <a:rPr lang="fr-CA" sz="1200"/>
              <a:pPr eaLnBrk="1" hangingPunct="1"/>
              <a:t>20</a:t>
            </a:fld>
            <a:endParaRPr lang="fr-CA" sz="12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290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CA7871E-EED3-3948-BA4D-EE958C3724E0}" type="slidenum">
              <a:rPr lang="fr-CA" sz="1200"/>
              <a:pPr eaLnBrk="1" hangingPunct="1"/>
              <a:t>21</a:t>
            </a:fld>
            <a:endParaRPr lang="fr-CA" sz="12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107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3107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50DBF5B-4A8B-DF48-885D-AED6AF312993}" type="slidenum">
              <a:rPr lang="en-US" sz="1200"/>
              <a:pPr eaLnBrk="1" hangingPunct="1"/>
              <a:t>22</a:t>
            </a:fld>
            <a:endParaRPr 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942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C8D852C-EB87-4A41-BD1E-C58893AFB92F}" type="slidenum">
              <a:rPr lang="en-US" sz="1200"/>
              <a:pPr eaLnBrk="1" hangingPunct="1"/>
              <a:t>3</a:t>
            </a:fld>
            <a:endParaRPr lang="en-US" sz="12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517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CA"/>
          </a:p>
        </p:txBody>
      </p:sp>
      <p:sp>
        <p:nvSpPr>
          <p:cNvPr id="1351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79E4CD7-6572-3B43-9465-17117280C8C1}" type="slidenum">
              <a:rPr lang="en-US" sz="1200"/>
              <a:pPr eaLnBrk="1" hangingPunct="1"/>
              <a:t>24</a:t>
            </a:fld>
            <a:endParaRPr lang="en-US" sz="12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565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CA"/>
          </a:p>
        </p:txBody>
      </p:sp>
      <p:sp>
        <p:nvSpPr>
          <p:cNvPr id="1556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B5CE8E2-F5A0-8E44-BE45-3E925CDCEFEA}" type="slidenum">
              <a:rPr lang="en-US" sz="1200"/>
              <a:pPr eaLnBrk="1" hangingPunct="1"/>
              <a:t>25</a:t>
            </a:fld>
            <a:endParaRPr lang="en-US" sz="12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7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57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3101D0E-43B7-6746-ADBB-66948FA7CD39}" type="slidenum">
              <a:rPr lang="en-US" sz="1200"/>
              <a:pPr eaLnBrk="1" hangingPunct="1"/>
              <a:t>26</a:t>
            </a:fld>
            <a:endParaRPr lang="en-US" sz="12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926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392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1214D0D-F3BC-8346-A3FD-E551940EE21A}" type="slidenum">
              <a:rPr lang="en-CA" sz="1200"/>
              <a:pPr eaLnBrk="1" hangingPunct="1"/>
              <a:t>27</a:t>
            </a:fld>
            <a:endParaRPr lang="en-CA" sz="12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131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413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E697F7F-9689-E74D-A088-2218BF7017E7}" type="slidenum">
              <a:rPr lang="en-CA" sz="1200"/>
              <a:pPr eaLnBrk="1" hangingPunct="1"/>
              <a:t>28</a:t>
            </a:fld>
            <a:endParaRPr lang="en-CA" sz="12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974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597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6EA75FA-526F-4841-820B-D07DC1B162E3}" type="slidenum">
              <a:rPr lang="en-US" sz="1200"/>
              <a:pPr eaLnBrk="1" hangingPunct="1"/>
              <a:t>29</a:t>
            </a:fld>
            <a:endParaRPr lang="en-US" sz="12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CA"/>
          </a:p>
        </p:txBody>
      </p:sp>
      <p:sp>
        <p:nvSpPr>
          <p:cNvPr id="675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D5327F2-C6CF-7746-8AC0-F6E7169DD4D0}" type="slidenum">
              <a:rPr lang="en-US" sz="1200"/>
              <a:pPr eaLnBrk="1" hangingPunct="1"/>
              <a:t>31</a:t>
            </a:fld>
            <a:endParaRPr lang="en-US" sz="12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CA"/>
          </a:p>
        </p:txBody>
      </p:sp>
      <p:sp>
        <p:nvSpPr>
          <p:cNvPr id="696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7D5B621-5DD5-164A-A821-4E6C55058B26}" type="slidenum">
              <a:rPr lang="en-US" sz="1200"/>
              <a:pPr eaLnBrk="1" hangingPunct="1"/>
              <a:t>32</a:t>
            </a:fld>
            <a:endParaRPr lang="en-US" sz="120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CA"/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211BEF0-64CA-1348-8BC6-031ACC1844F5}" type="slidenum">
              <a:rPr lang="en-US" sz="1200"/>
              <a:pPr eaLnBrk="1" hangingPunct="1"/>
              <a:t>33</a:t>
            </a:fld>
            <a:endParaRPr lang="en-US" sz="120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CA"/>
          </a:p>
        </p:txBody>
      </p:sp>
      <p:sp>
        <p:nvSpPr>
          <p:cNvPr id="7373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5FAEF4C-70B2-884E-9730-DF58611B266C}" type="slidenum">
              <a:rPr lang="en-US" sz="1200"/>
              <a:pPr eaLnBrk="1" hangingPunct="1"/>
              <a:t>34</a:t>
            </a:fld>
            <a:endParaRPr 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CA"/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3B297D4-F606-B84D-B970-288A1A810564}" type="slidenum">
              <a:rPr lang="en-US" sz="1200"/>
              <a:pPr eaLnBrk="1" hangingPunct="1"/>
              <a:t>4</a:t>
            </a:fld>
            <a:endParaRPr lang="en-US" sz="120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CA"/>
          </a:p>
        </p:txBody>
      </p:sp>
      <p:sp>
        <p:nvSpPr>
          <p:cNvPr id="757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7DF62C3-16CD-774F-BB9D-60F34DFF03FC}" type="slidenum">
              <a:rPr lang="en-US" sz="1200"/>
              <a:pPr eaLnBrk="1" hangingPunct="1"/>
              <a:t>35</a:t>
            </a:fld>
            <a:endParaRPr lang="en-US" sz="120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CA"/>
          </a:p>
        </p:txBody>
      </p:sp>
      <p:sp>
        <p:nvSpPr>
          <p:cNvPr id="778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CAD9058-665F-B941-8EC8-8F1E3DA3194B}" type="slidenum">
              <a:rPr lang="en-US" sz="1200"/>
              <a:pPr eaLnBrk="1" hangingPunct="1"/>
              <a:t>36</a:t>
            </a:fld>
            <a:endParaRPr lang="en-US" sz="120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CA"/>
          </a:p>
        </p:txBody>
      </p:sp>
      <p:sp>
        <p:nvSpPr>
          <p:cNvPr id="819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CEF2E1B-60AE-6C49-A56F-712C1B0DB7E7}" type="slidenum">
              <a:rPr lang="en-US" sz="1200"/>
              <a:pPr eaLnBrk="1" hangingPunct="1"/>
              <a:t>37</a:t>
            </a:fld>
            <a:endParaRPr lang="en-US" sz="120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CA"/>
          </a:p>
        </p:txBody>
      </p:sp>
      <p:sp>
        <p:nvSpPr>
          <p:cNvPr id="757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7DF62C3-16CD-774F-BB9D-60F34DFF03FC}" type="slidenum">
              <a:rPr lang="en-US" sz="1200"/>
              <a:pPr eaLnBrk="1" hangingPunct="1"/>
              <a:t>38</a:t>
            </a:fld>
            <a:endParaRPr 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A270ABE-8EE5-8A41-89FF-7D4E6087EB37}" type="slidenum">
              <a:rPr lang="en-US" sz="1200"/>
              <a:pPr eaLnBrk="1" hangingPunct="1"/>
              <a:t>5</a:t>
            </a:fld>
            <a:endParaRPr 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CA"/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37156B2-251C-3A46-ABC6-CD07E40F714F}" type="slidenum">
              <a:rPr lang="en-US" sz="1200"/>
              <a:pPr eaLnBrk="1" hangingPunct="1"/>
              <a:t>6</a:t>
            </a:fld>
            <a:endParaRPr 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CA"/>
          </a:p>
        </p:txBody>
      </p:sp>
      <p:sp>
        <p:nvSpPr>
          <p:cNvPr id="839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68717B7-140D-B74B-9EB4-D41C441AEE52}" type="slidenum">
              <a:rPr lang="en-US" sz="1200"/>
              <a:pPr eaLnBrk="1" hangingPunct="1"/>
              <a:t>7</a:t>
            </a:fld>
            <a:endParaRPr 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60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3B63037-4F1D-7F4E-B694-4AF25B11F645}" type="slidenum">
              <a:rPr lang="en-US" sz="1200"/>
              <a:pPr eaLnBrk="1" hangingPunct="1"/>
              <a:t>8</a:t>
            </a:fld>
            <a:endParaRPr 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CA"/>
          </a:p>
        </p:txBody>
      </p:sp>
      <p:sp>
        <p:nvSpPr>
          <p:cNvPr id="1085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1785DAD-DE6F-6743-8AD6-1F7E1886CD2F}" type="slidenum">
              <a:rPr lang="en-US" sz="1200"/>
              <a:pPr eaLnBrk="1" hangingPunct="1"/>
              <a:t>10</a:t>
            </a:fld>
            <a:endParaRPr 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CA"/>
          </a:p>
        </p:txBody>
      </p:sp>
      <p:sp>
        <p:nvSpPr>
          <p:cNvPr id="1105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3255A7E-769B-1C48-A0FE-A407040CA1D0}" type="slidenum">
              <a:rPr lang="en-US" sz="1200"/>
              <a:pPr eaLnBrk="1" hangingPunct="1"/>
              <a:t>11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28600"/>
            <a:ext cx="7772400" cy="2159000"/>
          </a:xfrm>
        </p:spPr>
        <p:txBody>
          <a:bodyPr/>
          <a:lstStyle>
            <a:lvl1pPr>
              <a:defRPr sz="3200" baseline="0">
                <a:solidFill>
                  <a:srgbClr val="000090"/>
                </a:solidFill>
              </a:defRPr>
            </a:lvl1pPr>
          </a:lstStyle>
          <a:p>
            <a:r>
              <a:rPr lang="en-US" dirty="0" smtClean="0"/>
              <a:t>Neural Networks for Machine Learning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Lecture 1a</a:t>
            </a:r>
            <a:br>
              <a:rPr lang="en-US" dirty="0" smtClean="0"/>
            </a:br>
            <a:r>
              <a:rPr lang="en-US" dirty="0" err="1" smtClean="0"/>
              <a:t>Bla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308099" y="3162300"/>
            <a:ext cx="323003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Geoffrey Hinton </a:t>
            </a:r>
          </a:p>
          <a:p>
            <a:r>
              <a:rPr lang="en-US" sz="2000" dirty="0" err="1" smtClean="0"/>
              <a:t>Nitish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Srivastava</a:t>
            </a:r>
            <a:r>
              <a:rPr lang="en-US" sz="2000" baseline="0" dirty="0" smtClean="0"/>
              <a:t>,</a:t>
            </a:r>
          </a:p>
          <a:p>
            <a:r>
              <a:rPr lang="en-US" sz="2000" baseline="0" dirty="0" smtClean="0"/>
              <a:t>Kevin </a:t>
            </a:r>
            <a:r>
              <a:rPr lang="en-US" sz="2000" baseline="0" dirty="0" err="1" smtClean="0"/>
              <a:t>Swersky</a:t>
            </a:r>
            <a:endParaRPr lang="en-US" sz="2000" baseline="0" dirty="0" smtClean="0"/>
          </a:p>
          <a:p>
            <a:r>
              <a:rPr lang="en-US" sz="2000" baseline="0" dirty="0" err="1" smtClean="0"/>
              <a:t>Tijmen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Tieleman</a:t>
            </a:r>
            <a:endParaRPr lang="en-US" sz="2000" baseline="0" dirty="0" smtClean="0"/>
          </a:p>
          <a:p>
            <a:r>
              <a:rPr lang="en-US" sz="2000" baseline="0" dirty="0" smtClean="0"/>
              <a:t>Abdel-</a:t>
            </a:r>
            <a:r>
              <a:rPr lang="en-US" sz="2000" baseline="0" dirty="0" err="1" smtClean="0"/>
              <a:t>rahman</a:t>
            </a:r>
            <a:r>
              <a:rPr lang="en-US" sz="2000" baseline="0" dirty="0" smtClean="0"/>
              <a:t> Mohamed 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020765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9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CB4AFC-53DE-EF42-941D-45C099433D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56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333F09-A548-B54C-B6CA-ABBA4F7BD4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21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3BFAB3-0816-9141-9CDD-60EB325129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91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435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6" r:id="rId4"/>
    <p:sldLayoutId id="2147483657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rgbClr val="00009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008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FF000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17.wmf"/><Relationship Id="rId6" Type="http://schemas.openxmlformats.org/officeDocument/2006/relationships/oleObject" Target="../embeddings/oleObject17.bin"/><Relationship Id="rId7" Type="http://schemas.openxmlformats.org/officeDocument/2006/relationships/image" Target="../media/image18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19.wmf"/><Relationship Id="rId6" Type="http://schemas.openxmlformats.org/officeDocument/2006/relationships/oleObject" Target="../embeddings/oleObject19.bin"/><Relationship Id="rId7" Type="http://schemas.openxmlformats.org/officeDocument/2006/relationships/image" Target="../media/image20.emf"/><Relationship Id="rId8" Type="http://schemas.openxmlformats.org/officeDocument/2006/relationships/oleObject" Target="../embeddings/oleObject20.bin"/><Relationship Id="rId9" Type="http://schemas.openxmlformats.org/officeDocument/2006/relationships/image" Target="../media/image21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22.wmf"/><Relationship Id="rId6" Type="http://schemas.openxmlformats.org/officeDocument/2006/relationships/oleObject" Target="../embeddings/oleObject22.bin"/><Relationship Id="rId7" Type="http://schemas.openxmlformats.org/officeDocument/2006/relationships/image" Target="../media/image23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23.bin"/><Relationship Id="rId5" Type="http://schemas.openxmlformats.org/officeDocument/2006/relationships/image" Target="../media/image24.emf"/><Relationship Id="rId6" Type="http://schemas.openxmlformats.org/officeDocument/2006/relationships/oleObject" Target="../embeddings/oleObject24.bin"/><Relationship Id="rId7" Type="http://schemas.openxmlformats.org/officeDocument/2006/relationships/image" Target="../media/image25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25.bin"/><Relationship Id="rId5" Type="http://schemas.openxmlformats.org/officeDocument/2006/relationships/image" Target="../media/image26.wmf"/><Relationship Id="rId6" Type="http://schemas.openxmlformats.org/officeDocument/2006/relationships/oleObject" Target="../embeddings/oleObject26.bin"/><Relationship Id="rId7" Type="http://schemas.openxmlformats.org/officeDocument/2006/relationships/image" Target="../media/image27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.wmf"/><Relationship Id="rId12" Type="http://schemas.openxmlformats.org/officeDocument/2006/relationships/oleObject" Target="../embeddings/oleObject5.bin"/><Relationship Id="rId13" Type="http://schemas.openxmlformats.org/officeDocument/2006/relationships/oleObject" Target="../embeddings/oleObject6.bin"/><Relationship Id="rId14" Type="http://schemas.openxmlformats.org/officeDocument/2006/relationships/image" Target="../media/image5.wmf"/><Relationship Id="rId15" Type="http://schemas.openxmlformats.org/officeDocument/2006/relationships/oleObject" Target="../embeddings/oleObject7.bin"/><Relationship Id="rId16" Type="http://schemas.openxmlformats.org/officeDocument/2006/relationships/oleObject" Target="../embeddings/oleObject8.bin"/><Relationship Id="rId17" Type="http://schemas.openxmlformats.org/officeDocument/2006/relationships/oleObject" Target="../embeddings/oleObject9.bin"/><Relationship Id="rId18" Type="http://schemas.openxmlformats.org/officeDocument/2006/relationships/oleObject" Target="../embeddings/oleObject10.bin"/><Relationship Id="rId19" Type="http://schemas.openxmlformats.org/officeDocument/2006/relationships/oleObject" Target="../embeddings/oleObject1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2.w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3.wmf"/><Relationship Id="rId10" Type="http://schemas.openxmlformats.org/officeDocument/2006/relationships/oleObject" Target="../embeddings/oleObject4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27.bin"/><Relationship Id="rId5" Type="http://schemas.openxmlformats.org/officeDocument/2006/relationships/image" Target="../media/image28.wmf"/><Relationship Id="rId6" Type="http://schemas.openxmlformats.org/officeDocument/2006/relationships/oleObject" Target="../embeddings/oleObject28.bin"/><Relationship Id="rId7" Type="http://schemas.openxmlformats.org/officeDocument/2006/relationships/image" Target="../media/image29.wmf"/><Relationship Id="rId8" Type="http://schemas.openxmlformats.org/officeDocument/2006/relationships/oleObject" Target="../embeddings/oleObject29.bin"/><Relationship Id="rId9" Type="http://schemas.openxmlformats.org/officeDocument/2006/relationships/oleObject" Target="../embeddings/oleObject30.bin"/><Relationship Id="rId10" Type="http://schemas.openxmlformats.org/officeDocument/2006/relationships/oleObject" Target="../embeddings/oleObject31.bin"/><Relationship Id="rId11" Type="http://schemas.openxmlformats.org/officeDocument/2006/relationships/oleObject" Target="../embeddings/oleObject32.bin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6.bin"/><Relationship Id="rId20" Type="http://schemas.openxmlformats.org/officeDocument/2006/relationships/oleObject" Target="../embeddings/oleObject44.bin"/><Relationship Id="rId21" Type="http://schemas.openxmlformats.org/officeDocument/2006/relationships/image" Target="../media/image33.emf"/><Relationship Id="rId10" Type="http://schemas.openxmlformats.org/officeDocument/2006/relationships/oleObject" Target="../embeddings/oleObject37.bin"/><Relationship Id="rId11" Type="http://schemas.openxmlformats.org/officeDocument/2006/relationships/oleObject" Target="../embeddings/oleObject38.bin"/><Relationship Id="rId12" Type="http://schemas.openxmlformats.org/officeDocument/2006/relationships/oleObject" Target="../embeddings/oleObject39.bin"/><Relationship Id="rId13" Type="http://schemas.openxmlformats.org/officeDocument/2006/relationships/oleObject" Target="../embeddings/oleObject40.bin"/><Relationship Id="rId14" Type="http://schemas.openxmlformats.org/officeDocument/2006/relationships/oleObject" Target="../embeddings/oleObject41.bin"/><Relationship Id="rId15" Type="http://schemas.openxmlformats.org/officeDocument/2006/relationships/image" Target="../media/image30.emf"/><Relationship Id="rId16" Type="http://schemas.openxmlformats.org/officeDocument/2006/relationships/oleObject" Target="../embeddings/oleObject42.bin"/><Relationship Id="rId17" Type="http://schemas.openxmlformats.org/officeDocument/2006/relationships/image" Target="../media/image31.emf"/><Relationship Id="rId18" Type="http://schemas.openxmlformats.org/officeDocument/2006/relationships/oleObject" Target="../embeddings/oleObject43.bin"/><Relationship Id="rId19" Type="http://schemas.openxmlformats.org/officeDocument/2006/relationships/image" Target="../media/image32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33.bin"/><Relationship Id="rId5" Type="http://schemas.openxmlformats.org/officeDocument/2006/relationships/image" Target="../media/image28.wmf"/><Relationship Id="rId6" Type="http://schemas.openxmlformats.org/officeDocument/2006/relationships/oleObject" Target="../embeddings/oleObject34.bin"/><Relationship Id="rId7" Type="http://schemas.openxmlformats.org/officeDocument/2006/relationships/image" Target="../media/image29.wmf"/><Relationship Id="rId8" Type="http://schemas.openxmlformats.org/officeDocument/2006/relationships/oleObject" Target="../embeddings/oleObject35.bin"/></Relationships>
</file>

<file path=ppt/slides/_rels/slide34.xml.rels><?xml version="1.0" encoding="UTF-8" standalone="yes"?>
<Relationships xmlns="http://schemas.openxmlformats.org/package/2006/relationships"><Relationship Id="rId20" Type="http://schemas.openxmlformats.org/officeDocument/2006/relationships/oleObject" Target="../embeddings/oleObject55.bin"/><Relationship Id="rId21" Type="http://schemas.openxmlformats.org/officeDocument/2006/relationships/image" Target="../media/image38.wmf"/><Relationship Id="rId22" Type="http://schemas.openxmlformats.org/officeDocument/2006/relationships/oleObject" Target="../embeddings/oleObject56.bin"/><Relationship Id="rId23" Type="http://schemas.openxmlformats.org/officeDocument/2006/relationships/image" Target="../media/image39.wmf"/><Relationship Id="rId24" Type="http://schemas.openxmlformats.org/officeDocument/2006/relationships/oleObject" Target="../embeddings/oleObject57.bin"/><Relationship Id="rId25" Type="http://schemas.openxmlformats.org/officeDocument/2006/relationships/image" Target="../media/image40.emf"/><Relationship Id="rId26" Type="http://schemas.openxmlformats.org/officeDocument/2006/relationships/oleObject" Target="../embeddings/oleObject58.bin"/><Relationship Id="rId27" Type="http://schemas.openxmlformats.org/officeDocument/2006/relationships/oleObject" Target="../embeddings/oleObject59.bin"/><Relationship Id="rId28" Type="http://schemas.openxmlformats.org/officeDocument/2006/relationships/oleObject" Target="../embeddings/oleObject60.bin"/><Relationship Id="rId29" Type="http://schemas.openxmlformats.org/officeDocument/2006/relationships/oleObject" Target="../embeddings/oleObject61.bin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oleObject45.bin"/><Relationship Id="rId5" Type="http://schemas.openxmlformats.org/officeDocument/2006/relationships/image" Target="../media/image28.wmf"/><Relationship Id="rId30" Type="http://schemas.openxmlformats.org/officeDocument/2006/relationships/oleObject" Target="../embeddings/oleObject62.bin"/><Relationship Id="rId31" Type="http://schemas.openxmlformats.org/officeDocument/2006/relationships/oleObject" Target="../embeddings/oleObject63.bin"/><Relationship Id="rId32" Type="http://schemas.openxmlformats.org/officeDocument/2006/relationships/image" Target="../media/image41.emf"/><Relationship Id="rId9" Type="http://schemas.openxmlformats.org/officeDocument/2006/relationships/oleObject" Target="../embeddings/oleObject48.bin"/><Relationship Id="rId6" Type="http://schemas.openxmlformats.org/officeDocument/2006/relationships/oleObject" Target="../embeddings/oleObject46.bin"/><Relationship Id="rId7" Type="http://schemas.openxmlformats.org/officeDocument/2006/relationships/image" Target="../media/image29.wmf"/><Relationship Id="rId8" Type="http://schemas.openxmlformats.org/officeDocument/2006/relationships/oleObject" Target="../embeddings/oleObject47.bin"/><Relationship Id="rId33" Type="http://schemas.openxmlformats.org/officeDocument/2006/relationships/oleObject" Target="../embeddings/oleObject64.bin"/><Relationship Id="rId34" Type="http://schemas.openxmlformats.org/officeDocument/2006/relationships/image" Target="../media/image42.emf"/><Relationship Id="rId35" Type="http://schemas.openxmlformats.org/officeDocument/2006/relationships/oleObject" Target="../embeddings/oleObject65.bin"/><Relationship Id="rId36" Type="http://schemas.openxmlformats.org/officeDocument/2006/relationships/image" Target="../media/image43.emf"/><Relationship Id="rId10" Type="http://schemas.openxmlformats.org/officeDocument/2006/relationships/oleObject" Target="../embeddings/oleObject49.bin"/><Relationship Id="rId11" Type="http://schemas.openxmlformats.org/officeDocument/2006/relationships/oleObject" Target="../embeddings/oleObject50.bin"/><Relationship Id="rId12" Type="http://schemas.openxmlformats.org/officeDocument/2006/relationships/oleObject" Target="../embeddings/oleObject51.bin"/><Relationship Id="rId13" Type="http://schemas.openxmlformats.org/officeDocument/2006/relationships/image" Target="../media/image34.wmf"/><Relationship Id="rId14" Type="http://schemas.openxmlformats.org/officeDocument/2006/relationships/oleObject" Target="../embeddings/oleObject52.bin"/><Relationship Id="rId15" Type="http://schemas.openxmlformats.org/officeDocument/2006/relationships/image" Target="../media/image35.wmf"/><Relationship Id="rId16" Type="http://schemas.openxmlformats.org/officeDocument/2006/relationships/oleObject" Target="../embeddings/oleObject53.bin"/><Relationship Id="rId17" Type="http://schemas.openxmlformats.org/officeDocument/2006/relationships/image" Target="../media/image36.wmf"/><Relationship Id="rId18" Type="http://schemas.openxmlformats.org/officeDocument/2006/relationships/oleObject" Target="../embeddings/oleObject54.bin"/><Relationship Id="rId19" Type="http://schemas.openxmlformats.org/officeDocument/2006/relationships/image" Target="../media/image37.wmf"/></Relationships>
</file>

<file path=ppt/slides/_rels/slide35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70.bin"/><Relationship Id="rId12" Type="http://schemas.openxmlformats.org/officeDocument/2006/relationships/oleObject" Target="../embeddings/oleObject71.bin"/><Relationship Id="rId13" Type="http://schemas.openxmlformats.org/officeDocument/2006/relationships/oleObject" Target="../embeddings/oleObject72.bin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30.xml"/><Relationship Id="rId4" Type="http://schemas.openxmlformats.org/officeDocument/2006/relationships/oleObject" Target="../embeddings/oleObject66.bin"/><Relationship Id="rId5" Type="http://schemas.openxmlformats.org/officeDocument/2006/relationships/image" Target="../media/image44.wmf"/><Relationship Id="rId6" Type="http://schemas.openxmlformats.org/officeDocument/2006/relationships/oleObject" Target="../embeddings/oleObject67.bin"/><Relationship Id="rId7" Type="http://schemas.openxmlformats.org/officeDocument/2006/relationships/image" Target="../media/image28.wmf"/><Relationship Id="rId8" Type="http://schemas.openxmlformats.org/officeDocument/2006/relationships/oleObject" Target="../embeddings/oleObject68.bin"/><Relationship Id="rId9" Type="http://schemas.openxmlformats.org/officeDocument/2006/relationships/image" Target="../media/image29.wmf"/><Relationship Id="rId10" Type="http://schemas.openxmlformats.org/officeDocument/2006/relationships/oleObject" Target="../embeddings/oleObject69.bin"/></Relationships>
</file>

<file path=ppt/slides/_rels/slide36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78.bin"/><Relationship Id="rId12" Type="http://schemas.openxmlformats.org/officeDocument/2006/relationships/image" Target="../media/image45.wmf"/><Relationship Id="rId13" Type="http://schemas.openxmlformats.org/officeDocument/2006/relationships/oleObject" Target="../embeddings/oleObject79.bin"/><Relationship Id="rId14" Type="http://schemas.openxmlformats.org/officeDocument/2006/relationships/oleObject" Target="../embeddings/oleObject80.bin"/><Relationship Id="rId15" Type="http://schemas.openxmlformats.org/officeDocument/2006/relationships/image" Target="../media/image46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31.xml"/><Relationship Id="rId4" Type="http://schemas.openxmlformats.org/officeDocument/2006/relationships/oleObject" Target="../embeddings/oleObject73.bin"/><Relationship Id="rId5" Type="http://schemas.openxmlformats.org/officeDocument/2006/relationships/image" Target="../media/image28.wmf"/><Relationship Id="rId6" Type="http://schemas.openxmlformats.org/officeDocument/2006/relationships/oleObject" Target="../embeddings/oleObject74.bin"/><Relationship Id="rId7" Type="http://schemas.openxmlformats.org/officeDocument/2006/relationships/image" Target="../media/image29.wmf"/><Relationship Id="rId8" Type="http://schemas.openxmlformats.org/officeDocument/2006/relationships/oleObject" Target="../embeddings/oleObject75.bin"/><Relationship Id="rId9" Type="http://schemas.openxmlformats.org/officeDocument/2006/relationships/oleObject" Target="../embeddings/oleObject76.bin"/><Relationship Id="rId10" Type="http://schemas.openxmlformats.org/officeDocument/2006/relationships/oleObject" Target="../embeddings/oleObject77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8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85.bin"/><Relationship Id="rId12" Type="http://schemas.openxmlformats.org/officeDocument/2006/relationships/oleObject" Target="../embeddings/oleObject86.bin"/><Relationship Id="rId13" Type="http://schemas.openxmlformats.org/officeDocument/2006/relationships/oleObject" Target="../embeddings/oleObject87.bin"/><Relationship Id="rId14" Type="http://schemas.openxmlformats.org/officeDocument/2006/relationships/oleObject" Target="../embeddings/oleObject88.bin"/><Relationship Id="rId15" Type="http://schemas.openxmlformats.org/officeDocument/2006/relationships/image" Target="../media/image47.emf"/><Relationship Id="rId16" Type="http://schemas.openxmlformats.org/officeDocument/2006/relationships/oleObject" Target="../embeddings/oleObject89.bin"/><Relationship Id="rId17" Type="http://schemas.openxmlformats.org/officeDocument/2006/relationships/image" Target="../media/image34.wmf"/><Relationship Id="rId18" Type="http://schemas.openxmlformats.org/officeDocument/2006/relationships/oleObject" Target="../embeddings/oleObject90.bin"/><Relationship Id="rId19" Type="http://schemas.openxmlformats.org/officeDocument/2006/relationships/image" Target="../media/image35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3.xml"/><Relationship Id="rId4" Type="http://schemas.openxmlformats.org/officeDocument/2006/relationships/oleObject" Target="../embeddings/oleObject81.bin"/><Relationship Id="rId5" Type="http://schemas.openxmlformats.org/officeDocument/2006/relationships/image" Target="../media/image44.wmf"/><Relationship Id="rId6" Type="http://schemas.openxmlformats.org/officeDocument/2006/relationships/oleObject" Target="../embeddings/oleObject82.bin"/><Relationship Id="rId7" Type="http://schemas.openxmlformats.org/officeDocument/2006/relationships/image" Target="../media/image28.wmf"/><Relationship Id="rId8" Type="http://schemas.openxmlformats.org/officeDocument/2006/relationships/oleObject" Target="../embeddings/oleObject83.bin"/><Relationship Id="rId9" Type="http://schemas.openxmlformats.org/officeDocument/2006/relationships/image" Target="../media/image29.wmf"/><Relationship Id="rId10" Type="http://schemas.openxmlformats.org/officeDocument/2006/relationships/oleObject" Target="../embeddings/oleObject84.bin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13.bin"/><Relationship Id="rId7" Type="http://schemas.openxmlformats.org/officeDocument/2006/relationships/image" Target="../media/image7.emf"/><Relationship Id="rId8" Type="http://schemas.openxmlformats.org/officeDocument/2006/relationships/oleObject" Target="../embeddings/oleObject14.bin"/><Relationship Id="rId9" Type="http://schemas.openxmlformats.org/officeDocument/2006/relationships/image" Target="../media/image8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9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28600"/>
            <a:ext cx="8661400" cy="2159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Neural Networks for Machine Learning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Lecture 14a</a:t>
            </a:r>
            <a:br>
              <a:rPr lang="en-US" dirty="0" smtClean="0"/>
            </a:br>
            <a:r>
              <a:rPr lang="en-US" dirty="0" smtClean="0"/>
              <a:t>Learning layers of features by stacking RBMs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940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Fine-tuning for discrimination</a:t>
            </a:r>
          </a:p>
        </p:txBody>
      </p:sp>
      <p:sp>
        <p:nvSpPr>
          <p:cNvPr id="107522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200151"/>
            <a:ext cx="3911600" cy="339447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First learn one layer at a time </a:t>
            </a:r>
            <a:r>
              <a:rPr lang="en-US" dirty="0" smtClean="0">
                <a:latin typeface="Arial" charset="0"/>
              </a:rPr>
              <a:t>by stacking RBMs.</a:t>
            </a:r>
            <a:endParaRPr lang="en-US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Treat </a:t>
            </a:r>
            <a:r>
              <a:rPr lang="en-US" dirty="0">
                <a:latin typeface="Arial" charset="0"/>
              </a:rPr>
              <a:t>this as 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altLang="ja-JP" dirty="0">
                <a:latin typeface="Arial" charset="0"/>
              </a:rPr>
              <a:t>pre-training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altLang="ja-JP" dirty="0">
                <a:latin typeface="Arial" charset="0"/>
              </a:rPr>
              <a:t> that finds a good initial set of weights which </a:t>
            </a:r>
            <a:r>
              <a:rPr lang="en-US" altLang="ja-JP" dirty="0" smtClean="0">
                <a:latin typeface="Arial" charset="0"/>
              </a:rPr>
              <a:t>can then </a:t>
            </a:r>
            <a:r>
              <a:rPr lang="en-US" altLang="ja-JP" dirty="0">
                <a:latin typeface="Arial" charset="0"/>
              </a:rPr>
              <a:t>be fine-tuned by </a:t>
            </a:r>
            <a:r>
              <a:rPr lang="en-US" altLang="ja-JP" dirty="0" smtClean="0">
                <a:latin typeface="Arial" charset="0"/>
              </a:rPr>
              <a:t>a </a:t>
            </a:r>
            <a:r>
              <a:rPr lang="en-US" altLang="ja-JP" dirty="0">
                <a:latin typeface="Arial" charset="0"/>
              </a:rPr>
              <a:t>local search procedure.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Contrastive wake-sleep is </a:t>
            </a:r>
            <a:r>
              <a:rPr lang="en-US" dirty="0" smtClean="0">
                <a:latin typeface="Arial" charset="0"/>
              </a:rPr>
              <a:t>a </a:t>
            </a:r>
            <a:r>
              <a:rPr lang="en-US" dirty="0">
                <a:latin typeface="Arial" charset="0"/>
              </a:rPr>
              <a:t>way of fine-tuning the model to be better at 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generation</a:t>
            </a: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.</a:t>
            </a:r>
            <a:endParaRPr lang="en-US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err="1">
                <a:latin typeface="Arial" charset="0"/>
              </a:rPr>
              <a:t>Backpropagation</a:t>
            </a:r>
            <a:r>
              <a:rPr lang="en-US" dirty="0">
                <a:latin typeface="Arial" charset="0"/>
              </a:rPr>
              <a:t> can be used to fine-tune the model </a:t>
            </a:r>
            <a:r>
              <a:rPr lang="en-US" dirty="0" smtClean="0">
                <a:latin typeface="Arial" charset="0"/>
              </a:rPr>
              <a:t>to be  </a:t>
            </a:r>
            <a:r>
              <a:rPr lang="en-US" dirty="0">
                <a:latin typeface="Arial" charset="0"/>
              </a:rPr>
              <a:t>better </a:t>
            </a:r>
            <a:r>
              <a:rPr lang="en-US" dirty="0" smtClean="0">
                <a:latin typeface="Arial" charset="0"/>
              </a:rPr>
              <a:t> at </a:t>
            </a: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discrimination</a:t>
            </a:r>
            <a:r>
              <a:rPr lang="en-US" dirty="0">
                <a:latin typeface="Arial" charset="0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This overcomes many of the limitations of standard </a:t>
            </a:r>
            <a:r>
              <a:rPr lang="en-US" dirty="0" err="1">
                <a:latin typeface="Arial" charset="0"/>
              </a:rPr>
              <a:t>backpropagation</a:t>
            </a:r>
            <a:r>
              <a:rPr lang="en-US" dirty="0" smtClean="0">
                <a:latin typeface="Arial" charset="0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It makes it easier to learn deep nets.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It makes the nets generalize better.</a:t>
            </a:r>
            <a:endParaRPr lang="en-US" dirty="0">
              <a:latin typeface="Arial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102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2"/>
          <p:cNvSpPr>
            <a:spLocks noGrp="1" noChangeArrowheads="1"/>
          </p:cNvSpPr>
          <p:nvPr>
            <p:ph type="title"/>
          </p:nvPr>
        </p:nvSpPr>
        <p:spPr>
          <a:xfrm>
            <a:off x="482600" y="217885"/>
            <a:ext cx="8288338" cy="1285875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Arial" charset="0"/>
              </a:rPr>
              <a:t>Why </a:t>
            </a:r>
            <a:r>
              <a:rPr lang="en-US" dirty="0" err="1">
                <a:latin typeface="Arial" charset="0"/>
              </a:rPr>
              <a:t>backpropagation</a:t>
            </a:r>
            <a:r>
              <a:rPr lang="en-US" dirty="0">
                <a:latin typeface="Arial" charset="0"/>
              </a:rPr>
              <a:t> works better with </a:t>
            </a:r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greedy </a:t>
            </a:r>
            <a:r>
              <a:rPr lang="en-US" dirty="0">
                <a:latin typeface="Arial" charset="0"/>
              </a:rPr>
              <a:t>pre-training: The optimization view</a:t>
            </a:r>
          </a:p>
        </p:txBody>
      </p:sp>
      <p:sp>
        <p:nvSpPr>
          <p:cNvPr id="1095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694260"/>
            <a:ext cx="8424862" cy="378023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>
                <a:latin typeface="Arial" charset="0"/>
              </a:rPr>
              <a:t>Greedily learning one layer at a time scales well to really big networks, especially if we have locality in each layer.</a:t>
            </a:r>
          </a:p>
          <a:p>
            <a:pPr eaLnBrk="1" hangingPunct="1">
              <a:lnSpc>
                <a:spcPct val="80000"/>
              </a:lnSpc>
            </a:pPr>
            <a:endParaRPr lang="en-US" dirty="0">
              <a:latin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Arial" charset="0"/>
              </a:rPr>
              <a:t>We do not start </a:t>
            </a:r>
            <a:r>
              <a:rPr lang="en-US" dirty="0" err="1">
                <a:latin typeface="Arial" charset="0"/>
              </a:rPr>
              <a:t>backpropagation</a:t>
            </a:r>
            <a:r>
              <a:rPr lang="en-US" dirty="0">
                <a:latin typeface="Arial" charset="0"/>
              </a:rPr>
              <a:t> until we already have sensible feature detectors that should already be very helpful for the discrimination task.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>
                <a:latin typeface="Arial" charset="0"/>
              </a:rPr>
              <a:t>So the initial gradients are sensible and </a:t>
            </a:r>
            <a:r>
              <a:rPr lang="en-US" dirty="0" err="1" smtClean="0">
                <a:latin typeface="Arial" charset="0"/>
              </a:rPr>
              <a:t>backpropagation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only needs to perform a </a:t>
            </a:r>
            <a:r>
              <a:rPr lang="en-US" dirty="0">
                <a:solidFill>
                  <a:schemeClr val="hlink"/>
                </a:solidFill>
                <a:latin typeface="Arial" charset="0"/>
              </a:rPr>
              <a:t>local</a:t>
            </a:r>
            <a:r>
              <a:rPr lang="en-US" dirty="0">
                <a:latin typeface="Arial" charset="0"/>
              </a:rPr>
              <a:t> search from a sensible starting point.</a:t>
            </a:r>
            <a:endParaRPr lang="en-US" dirty="0">
              <a:solidFill>
                <a:srgbClr val="3333C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141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Arial" charset="0"/>
              </a:rPr>
              <a:t>Why </a:t>
            </a:r>
            <a:r>
              <a:rPr lang="en-US" dirty="0" err="1">
                <a:latin typeface="Arial" charset="0"/>
              </a:rPr>
              <a:t>backpropagation</a:t>
            </a:r>
            <a:r>
              <a:rPr lang="en-US" dirty="0">
                <a:latin typeface="Arial" charset="0"/>
              </a:rPr>
              <a:t> works better with greedy pre-training: The </a:t>
            </a:r>
            <a:r>
              <a:rPr lang="en-US" dirty="0" err="1">
                <a:latin typeface="Arial" charset="0"/>
              </a:rPr>
              <a:t>overfitting</a:t>
            </a:r>
            <a:r>
              <a:rPr lang="en-US" dirty="0">
                <a:latin typeface="Arial" charset="0"/>
              </a:rPr>
              <a:t> view</a:t>
            </a:r>
          </a:p>
        </p:txBody>
      </p:sp>
      <p:sp>
        <p:nvSpPr>
          <p:cNvPr id="111618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266700" y="1301751"/>
            <a:ext cx="4699000" cy="3394472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dirty="0">
                <a:latin typeface="Arial" charset="0"/>
              </a:rPr>
              <a:t>Most of the information in the final weights comes from modeling the distribution of input vectors.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>
                <a:latin typeface="Arial" charset="0"/>
              </a:rPr>
              <a:t>The input vectors  generally contain a lot more information than the labels.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>
                <a:latin typeface="Arial" charset="0"/>
              </a:rPr>
              <a:t>The precious information in the labels is only used for </a:t>
            </a:r>
            <a:r>
              <a:rPr lang="en-US" dirty="0" smtClean="0">
                <a:latin typeface="Arial" charset="0"/>
              </a:rPr>
              <a:t>the </a:t>
            </a:r>
            <a:r>
              <a:rPr lang="en-US" dirty="0">
                <a:latin typeface="Arial" charset="0"/>
              </a:rPr>
              <a:t>fine-tuning. </a:t>
            </a:r>
            <a:endParaRPr lang="en-US" dirty="0" smtClean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dirty="0" smtClean="0">
                <a:latin typeface="Arial" charset="0"/>
              </a:rPr>
              <a:t>The </a:t>
            </a:r>
            <a:r>
              <a:rPr lang="en-US" dirty="0">
                <a:latin typeface="Arial" charset="0"/>
              </a:rPr>
              <a:t>fine-tuning only modifies the features slightly to get the category boundaries right. It does not need to </a:t>
            </a:r>
            <a:r>
              <a:rPr lang="en-US" dirty="0" smtClean="0">
                <a:latin typeface="Arial" charset="0"/>
              </a:rPr>
              <a:t>discover new </a:t>
            </a:r>
            <a:r>
              <a:rPr lang="en-US" dirty="0">
                <a:latin typeface="Arial" charset="0"/>
              </a:rPr>
              <a:t>features.</a:t>
            </a:r>
          </a:p>
          <a:p>
            <a:pPr lvl="1" eaLnBrk="1" hangingPunct="1">
              <a:lnSpc>
                <a:spcPct val="80000"/>
              </a:lnSpc>
            </a:pPr>
            <a:endParaRPr lang="en-US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876800" y="1301751"/>
            <a:ext cx="4178300" cy="339447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>
                <a:latin typeface="Arial" charset="0"/>
              </a:rPr>
              <a:t>This </a:t>
            </a:r>
            <a:r>
              <a:rPr lang="en-US" dirty="0">
                <a:latin typeface="Arial" charset="0"/>
              </a:rPr>
              <a:t>type of </a:t>
            </a:r>
            <a:r>
              <a:rPr lang="en-US" dirty="0" smtClean="0">
                <a:latin typeface="Arial" charset="0"/>
              </a:rPr>
              <a:t>back-propagation </a:t>
            </a:r>
            <a:r>
              <a:rPr lang="en-US" dirty="0">
                <a:latin typeface="Arial" charset="0"/>
              </a:rPr>
              <a:t>works well even if most of the training data is unlabeled. 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Arial" charset="0"/>
              </a:rPr>
              <a:t>The unlabeled data is still very useful for discovering good features</a:t>
            </a:r>
            <a:r>
              <a:rPr lang="en-US" dirty="0" smtClean="0">
                <a:latin typeface="Arial" charset="0"/>
              </a:rPr>
              <a:t>.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solidFill>
                  <a:srgbClr val="000090"/>
                </a:solidFill>
                <a:latin typeface="Arial" charset="0"/>
              </a:rPr>
              <a:t>An objection</a:t>
            </a:r>
            <a:r>
              <a:rPr lang="en-US" dirty="0" smtClean="0">
                <a:latin typeface="Arial" charset="0"/>
              </a:rPr>
              <a:t>: Surely, many of the features will be useless for any particular discriminative task </a:t>
            </a:r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(consider</a:t>
            </a:r>
            <a:r>
              <a:rPr lang="en-US" i="1" dirty="0" smtClean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shape &amp;  pose).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latin typeface="Arial" charset="0"/>
              </a:rPr>
              <a:t>But the ones that are useful will be much more useful than the raw inputs.</a:t>
            </a:r>
            <a:endParaRPr lang="en-US" dirty="0">
              <a:latin typeface="Arial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424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4300"/>
            <a:ext cx="8229600" cy="857250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Arial" charset="0"/>
              </a:rPr>
              <a:t>F</a:t>
            </a:r>
            <a:r>
              <a:rPr lang="en-US" dirty="0">
                <a:latin typeface="Arial" charset="0"/>
              </a:rPr>
              <a:t>irst, model the distribution of digit images</a:t>
            </a:r>
          </a:p>
        </p:txBody>
      </p:sp>
      <p:sp>
        <p:nvSpPr>
          <p:cNvPr id="113666" name="Text Box 3"/>
          <p:cNvSpPr txBox="1">
            <a:spLocks noChangeArrowheads="1"/>
          </p:cNvSpPr>
          <p:nvPr/>
        </p:nvSpPr>
        <p:spPr bwMode="auto">
          <a:xfrm>
            <a:off x="6227763" y="1094979"/>
            <a:ext cx="2557462" cy="40011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 smtClean="0"/>
              <a:t>         2000 </a:t>
            </a:r>
            <a:r>
              <a:rPr lang="en-US" sz="2000" dirty="0"/>
              <a:t>units</a:t>
            </a:r>
          </a:p>
        </p:txBody>
      </p:sp>
      <p:sp>
        <p:nvSpPr>
          <p:cNvPr id="113667" name="Text Box 4"/>
          <p:cNvSpPr txBox="1">
            <a:spLocks noChangeArrowheads="1"/>
          </p:cNvSpPr>
          <p:nvPr/>
        </p:nvSpPr>
        <p:spPr bwMode="auto">
          <a:xfrm>
            <a:off x="6626225" y="1954213"/>
            <a:ext cx="1835150" cy="40011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 smtClean="0"/>
              <a:t>     500 </a:t>
            </a:r>
            <a:r>
              <a:rPr lang="en-US" sz="2000" dirty="0"/>
              <a:t>units </a:t>
            </a:r>
          </a:p>
        </p:txBody>
      </p:sp>
      <p:sp>
        <p:nvSpPr>
          <p:cNvPr id="113668" name="Text Box 5"/>
          <p:cNvSpPr txBox="1">
            <a:spLocks noChangeArrowheads="1"/>
          </p:cNvSpPr>
          <p:nvPr/>
        </p:nvSpPr>
        <p:spPr bwMode="auto">
          <a:xfrm>
            <a:off x="6627813" y="2680891"/>
            <a:ext cx="1835150" cy="40011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 smtClean="0"/>
              <a:t>     500 </a:t>
            </a:r>
            <a:r>
              <a:rPr lang="en-US" sz="2000" dirty="0"/>
              <a:t>units </a:t>
            </a:r>
          </a:p>
        </p:txBody>
      </p:sp>
      <p:sp>
        <p:nvSpPr>
          <p:cNvPr id="113669" name="Text Box 6"/>
          <p:cNvSpPr txBox="1">
            <a:spLocks noChangeArrowheads="1"/>
          </p:cNvSpPr>
          <p:nvPr/>
        </p:nvSpPr>
        <p:spPr bwMode="auto">
          <a:xfrm>
            <a:off x="6977065" y="3416301"/>
            <a:ext cx="1044574" cy="101566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/>
              <a:t>28 x 28 pixel     image </a:t>
            </a:r>
          </a:p>
        </p:txBody>
      </p:sp>
      <p:sp>
        <p:nvSpPr>
          <p:cNvPr id="113670" name="AutoShape 7"/>
          <p:cNvSpPr>
            <a:spLocks noChangeArrowheads="1"/>
          </p:cNvSpPr>
          <p:nvPr/>
        </p:nvSpPr>
        <p:spPr bwMode="auto">
          <a:xfrm>
            <a:off x="7381876" y="1491854"/>
            <a:ext cx="252413" cy="459581"/>
          </a:xfrm>
          <a:prstGeom prst="upDownArrow">
            <a:avLst>
              <a:gd name="adj1" fmla="val 50000"/>
              <a:gd name="adj2" fmla="val 48553"/>
            </a:avLst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13671" name="AutoShape 8"/>
          <p:cNvSpPr>
            <a:spLocks noChangeArrowheads="1"/>
          </p:cNvSpPr>
          <p:nvPr/>
        </p:nvSpPr>
        <p:spPr bwMode="auto">
          <a:xfrm>
            <a:off x="7705725" y="2353072"/>
            <a:ext cx="215900" cy="32385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13672" name="AutoShape 9"/>
          <p:cNvSpPr>
            <a:spLocks noChangeArrowheads="1"/>
          </p:cNvSpPr>
          <p:nvPr/>
        </p:nvSpPr>
        <p:spPr bwMode="auto">
          <a:xfrm>
            <a:off x="7742238" y="3088481"/>
            <a:ext cx="215900" cy="32385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13673" name="AutoShape 10"/>
          <p:cNvSpPr>
            <a:spLocks noChangeArrowheads="1"/>
          </p:cNvSpPr>
          <p:nvPr/>
        </p:nvSpPr>
        <p:spPr bwMode="auto">
          <a:xfrm>
            <a:off x="7129463" y="3088481"/>
            <a:ext cx="252412" cy="323850"/>
          </a:xfrm>
          <a:prstGeom prst="upArrow">
            <a:avLst>
              <a:gd name="adj1" fmla="val 50000"/>
              <a:gd name="adj2" fmla="val 4276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13674" name="AutoShape 11"/>
          <p:cNvSpPr>
            <a:spLocks noChangeArrowheads="1"/>
          </p:cNvSpPr>
          <p:nvPr/>
        </p:nvSpPr>
        <p:spPr bwMode="auto">
          <a:xfrm>
            <a:off x="7129463" y="2351088"/>
            <a:ext cx="252412" cy="323850"/>
          </a:xfrm>
          <a:prstGeom prst="upArrow">
            <a:avLst>
              <a:gd name="adj1" fmla="val 50000"/>
              <a:gd name="adj2" fmla="val 4276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13675" name="Text Box 12"/>
          <p:cNvSpPr txBox="1">
            <a:spLocks noChangeArrowheads="1"/>
          </p:cNvSpPr>
          <p:nvPr/>
        </p:nvSpPr>
        <p:spPr bwMode="auto">
          <a:xfrm>
            <a:off x="431801" y="2319338"/>
            <a:ext cx="6119813" cy="20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/>
              <a:t>The network learns a density model for unlabeled digit images. When we generate from the model we get things that look like real digits of all classes. </a:t>
            </a:r>
            <a:endParaRPr lang="en-US" sz="2000" dirty="0">
              <a:solidFill>
                <a:srgbClr val="3333CC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000" dirty="0"/>
              <a:t>But do the hidden features really help with digit discrimination? </a:t>
            </a:r>
            <a:r>
              <a:rPr lang="en-US" sz="2000" dirty="0" smtClean="0"/>
              <a:t> Add a 10-way  </a:t>
            </a:r>
            <a:r>
              <a:rPr lang="en-US" sz="2000" dirty="0" err="1" smtClean="0"/>
              <a:t>softmax</a:t>
            </a:r>
            <a:r>
              <a:rPr lang="en-US" sz="2000" dirty="0" smtClean="0"/>
              <a:t> at </a:t>
            </a:r>
            <a:r>
              <a:rPr lang="en-US" sz="2000" dirty="0"/>
              <a:t>the top and do </a:t>
            </a:r>
            <a:r>
              <a:rPr lang="en-US" sz="2000" dirty="0" err="1"/>
              <a:t>backpropagation</a:t>
            </a:r>
            <a:r>
              <a:rPr lang="en-US" sz="2000" dirty="0"/>
              <a:t>.</a:t>
            </a:r>
          </a:p>
        </p:txBody>
      </p:sp>
      <p:sp>
        <p:nvSpPr>
          <p:cNvPr id="113676" name="Text Box 13"/>
          <p:cNvSpPr txBox="1">
            <a:spLocks noChangeArrowheads="1"/>
          </p:cNvSpPr>
          <p:nvPr/>
        </p:nvSpPr>
        <p:spPr bwMode="auto">
          <a:xfrm>
            <a:off x="898525" y="1006079"/>
            <a:ext cx="468153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>
                <a:solidFill>
                  <a:srgbClr val="3333CC"/>
                </a:solidFill>
              </a:rPr>
              <a:t>The top two layers form a restricted Boltzmann machine </a:t>
            </a:r>
            <a:r>
              <a:rPr lang="en-US" sz="2000" dirty="0" smtClean="0">
                <a:solidFill>
                  <a:srgbClr val="3333CC"/>
                </a:solidFill>
              </a:rPr>
              <a:t>whose </a:t>
            </a:r>
            <a:r>
              <a:rPr lang="en-US" sz="2000" dirty="0">
                <a:solidFill>
                  <a:srgbClr val="3333CC"/>
                </a:solidFill>
              </a:rPr>
              <a:t>energy landscape should model the low dimensional manifolds of the digits.</a:t>
            </a:r>
          </a:p>
        </p:txBody>
      </p:sp>
    </p:spTree>
    <p:extLst>
      <p:ext uri="{BB962C8B-B14F-4D97-AF65-F5344CB8AC3E}">
        <p14:creationId xmlns:p14="http://schemas.microsoft.com/office/powerpoint/2010/main" val="1765645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Arial" charset="0"/>
              </a:rPr>
              <a:t>Results on </a:t>
            </a:r>
            <a:r>
              <a:rPr lang="en-US" dirty="0" smtClean="0">
                <a:latin typeface="Arial" charset="0"/>
              </a:rPr>
              <a:t>the permutation</a:t>
            </a:r>
            <a:r>
              <a:rPr lang="en-US" dirty="0">
                <a:latin typeface="Arial" charset="0"/>
              </a:rPr>
              <a:t>-invariant MNIST task</a:t>
            </a:r>
          </a:p>
        </p:txBody>
      </p:sp>
      <p:sp>
        <p:nvSpPr>
          <p:cNvPr id="115714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365251"/>
            <a:ext cx="6756400" cy="33944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err="1">
                <a:latin typeface="Arial" charset="0"/>
              </a:rPr>
              <a:t>B</a:t>
            </a:r>
            <a:r>
              <a:rPr lang="en-US" dirty="0" err="1" smtClean="0">
                <a:latin typeface="Arial" charset="0"/>
              </a:rPr>
              <a:t>ackprop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net with </a:t>
            </a:r>
            <a:r>
              <a:rPr lang="en-US" dirty="0" smtClean="0">
                <a:latin typeface="Arial" charset="0"/>
              </a:rPr>
              <a:t>one </a:t>
            </a:r>
            <a:r>
              <a:rPr lang="en-US" dirty="0">
                <a:latin typeface="Arial" charset="0"/>
              </a:rPr>
              <a:t>or two hidden layers </a:t>
            </a:r>
            <a:r>
              <a:rPr lang="en-US" sz="1600" dirty="0">
                <a:solidFill>
                  <a:srgbClr val="3333CC"/>
                </a:solidFill>
                <a:latin typeface="Arial" charset="0"/>
              </a:rPr>
              <a:t>(Platt; Hinton</a:t>
            </a:r>
            <a:r>
              <a:rPr lang="en-US" sz="1600" dirty="0" smtClean="0">
                <a:solidFill>
                  <a:srgbClr val="3333CC"/>
                </a:solidFill>
                <a:latin typeface="Arial" charset="0"/>
              </a:rPr>
              <a:t>)</a:t>
            </a:r>
          </a:p>
          <a:p>
            <a:pPr>
              <a:lnSpc>
                <a:spcPct val="90000"/>
              </a:lnSpc>
            </a:pPr>
            <a:endParaRPr lang="en-US" sz="1600" dirty="0" smtClean="0">
              <a:solidFill>
                <a:srgbClr val="3333CC"/>
              </a:solidFill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 err="1" smtClean="0">
                <a:latin typeface="Arial" charset="0"/>
              </a:rPr>
              <a:t>Backprop</a:t>
            </a:r>
            <a:r>
              <a:rPr lang="en-US" dirty="0" smtClean="0">
                <a:latin typeface="Arial" charset="0"/>
              </a:rPr>
              <a:t> with L2 constraints on incoming weights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 smtClean="0">
                <a:latin typeface="Arial" charset="0"/>
              </a:rPr>
              <a:t> </a:t>
            </a:r>
            <a:endParaRPr lang="en-US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Support Vector Machines </a:t>
            </a:r>
            <a:r>
              <a:rPr lang="en-US" sz="1800" dirty="0">
                <a:solidFill>
                  <a:srgbClr val="3333CC"/>
                </a:solidFill>
                <a:latin typeface="Arial" charset="0"/>
              </a:rPr>
              <a:t>(</a:t>
            </a:r>
            <a:r>
              <a:rPr lang="en-US" sz="1800" dirty="0" err="1">
                <a:solidFill>
                  <a:srgbClr val="3333CC"/>
                </a:solidFill>
                <a:latin typeface="Arial" charset="0"/>
              </a:rPr>
              <a:t>Decoste</a:t>
            </a:r>
            <a:r>
              <a:rPr lang="en-US" sz="1800" dirty="0">
                <a:solidFill>
                  <a:srgbClr val="3333CC"/>
                </a:solidFill>
                <a:latin typeface="Arial" charset="0"/>
              </a:rPr>
              <a:t> &amp; </a:t>
            </a:r>
            <a:r>
              <a:rPr lang="en-US" sz="1800" dirty="0" err="1">
                <a:solidFill>
                  <a:srgbClr val="3333CC"/>
                </a:solidFill>
                <a:latin typeface="Arial" charset="0"/>
              </a:rPr>
              <a:t>Schoelkopf</a:t>
            </a:r>
            <a:r>
              <a:rPr lang="en-US" sz="1800" dirty="0" smtClean="0">
                <a:solidFill>
                  <a:srgbClr val="3333CC"/>
                </a:solidFill>
                <a:latin typeface="Arial" charset="0"/>
              </a:rPr>
              <a:t>, 2002)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Generative model of joint density of </a:t>
            </a:r>
            <a:r>
              <a:rPr lang="en-US" dirty="0" smtClean="0">
                <a:latin typeface="Arial" charset="0"/>
              </a:rPr>
              <a:t> images </a:t>
            </a:r>
            <a:r>
              <a:rPr lang="en-US" dirty="0">
                <a:latin typeface="Arial" charset="0"/>
              </a:rPr>
              <a:t>and </a:t>
            </a:r>
            <a:r>
              <a:rPr lang="en-US" dirty="0" smtClean="0">
                <a:latin typeface="Arial" charset="0"/>
              </a:rPr>
              <a:t>labels                 </a:t>
            </a:r>
            <a:r>
              <a:rPr lang="en-US" dirty="0">
                <a:solidFill>
                  <a:srgbClr val="3333CC"/>
                </a:solidFill>
                <a:latin typeface="Arial" charset="0"/>
              </a:rPr>
              <a:t>(+ generative fine-tuning</a:t>
            </a:r>
            <a:r>
              <a:rPr lang="en-US" dirty="0" smtClean="0">
                <a:solidFill>
                  <a:srgbClr val="3333CC"/>
                </a:solidFill>
                <a:latin typeface="Arial" charset="0"/>
              </a:rPr>
              <a:t>)</a:t>
            </a:r>
            <a:endParaRPr lang="en-US" dirty="0">
              <a:solidFill>
                <a:srgbClr val="3333CC"/>
              </a:solidFill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Generative model of </a:t>
            </a:r>
            <a:r>
              <a:rPr lang="en-US" dirty="0" err="1">
                <a:latin typeface="Arial" charset="0"/>
              </a:rPr>
              <a:t>unlabelled</a:t>
            </a:r>
            <a:r>
              <a:rPr lang="en-US" dirty="0">
                <a:latin typeface="Arial" charset="0"/>
              </a:rPr>
              <a:t> digits </a:t>
            </a:r>
            <a:r>
              <a:rPr lang="en-US" dirty="0" smtClean="0">
                <a:latin typeface="Arial" charset="0"/>
              </a:rPr>
              <a:t>followed </a:t>
            </a:r>
            <a:r>
              <a:rPr lang="en-US" dirty="0">
                <a:latin typeface="Arial" charset="0"/>
              </a:rPr>
              <a:t>by gentle </a:t>
            </a:r>
            <a:r>
              <a:rPr lang="en-US" dirty="0" err="1">
                <a:latin typeface="Arial" charset="0"/>
              </a:rPr>
              <a:t>backpropagation</a:t>
            </a:r>
            <a:r>
              <a:rPr lang="en-US" dirty="0">
                <a:latin typeface="Arial" charset="0"/>
              </a:rPr>
              <a:t> </a:t>
            </a:r>
            <a:r>
              <a:rPr lang="en-US" sz="1800" dirty="0" smtClean="0">
                <a:solidFill>
                  <a:srgbClr val="3333CC"/>
                </a:solidFill>
                <a:latin typeface="Arial" charset="0"/>
              </a:rPr>
              <a:t>(</a:t>
            </a:r>
            <a:r>
              <a:rPr lang="en-US" sz="1800" dirty="0">
                <a:solidFill>
                  <a:srgbClr val="3333CC"/>
                </a:solidFill>
                <a:latin typeface="Arial" charset="0"/>
              </a:rPr>
              <a:t>Hinton &amp; </a:t>
            </a:r>
            <a:r>
              <a:rPr lang="en-US" sz="1800" dirty="0" err="1">
                <a:solidFill>
                  <a:srgbClr val="3333CC"/>
                </a:solidFill>
                <a:latin typeface="Arial" charset="0"/>
              </a:rPr>
              <a:t>Salakhutdinov</a:t>
            </a:r>
            <a:r>
              <a:rPr lang="en-US" sz="1800" dirty="0">
                <a:solidFill>
                  <a:srgbClr val="3333CC"/>
                </a:solidFill>
                <a:latin typeface="Arial" charset="0"/>
              </a:rPr>
              <a:t>, </a:t>
            </a:r>
            <a:r>
              <a:rPr lang="en-US" sz="1800" dirty="0" smtClean="0">
                <a:solidFill>
                  <a:srgbClr val="3333CC"/>
                </a:solidFill>
                <a:latin typeface="Arial" charset="0"/>
              </a:rPr>
              <a:t>2006)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7315200" y="1365251"/>
            <a:ext cx="1727200" cy="3394472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dirty="0" smtClean="0">
                <a:latin typeface="Arial" charset="0"/>
              </a:rPr>
              <a:t>1.6%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>
              <a:latin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dirty="0" smtClean="0">
                <a:latin typeface="Arial" charset="0"/>
              </a:rPr>
              <a:t>1.5%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 smtClean="0">
              <a:latin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dirty="0" smtClean="0">
                <a:latin typeface="Arial" charset="0"/>
              </a:rPr>
              <a:t>1.4</a:t>
            </a:r>
            <a:r>
              <a:rPr lang="en-US" dirty="0">
                <a:latin typeface="Arial" charset="0"/>
              </a:rPr>
              <a:t>%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 smtClean="0">
              <a:latin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dirty="0" smtClean="0">
                <a:latin typeface="Arial" charset="0"/>
              </a:rPr>
              <a:t>1.25%</a:t>
            </a:r>
            <a:endParaRPr lang="en-US" dirty="0">
              <a:solidFill>
                <a:srgbClr val="3333CC"/>
              </a:solidFill>
              <a:latin typeface="Arial" charset="0"/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rgbClr val="3333CC"/>
              </a:solidFill>
              <a:latin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dirty="0" smtClean="0">
                <a:latin typeface="Arial" charset="0"/>
              </a:rPr>
              <a:t>1.15%</a:t>
            </a:r>
            <a:r>
              <a:rPr lang="en-US" dirty="0" smtClean="0">
                <a:solidFill>
                  <a:srgbClr val="008000"/>
                </a:solidFill>
                <a:latin typeface="Arial" charset="0"/>
                <a:sym typeface="Wingdings"/>
              </a:rPr>
              <a:t>1.0%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73900" y="1011398"/>
            <a:ext cx="14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Error 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488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Title 1"/>
          <p:cNvSpPr>
            <a:spLocks noGrp="1"/>
          </p:cNvSpPr>
          <p:nvPr>
            <p:ph type="title"/>
          </p:nvPr>
        </p:nvSpPr>
        <p:spPr>
          <a:xfrm>
            <a:off x="193675" y="205979"/>
            <a:ext cx="8686800" cy="857250"/>
          </a:xfrm>
        </p:spPr>
        <p:txBody>
          <a:bodyPr>
            <a:noAutofit/>
          </a:bodyPr>
          <a:lstStyle/>
          <a:p>
            <a:r>
              <a:rPr lang="en-CA" dirty="0">
                <a:latin typeface="Arial" charset="0"/>
              </a:rPr>
              <a:t>Unsupervised “pre-training” also helps for models that have more data and better priors</a:t>
            </a:r>
          </a:p>
        </p:txBody>
      </p:sp>
      <p:sp>
        <p:nvSpPr>
          <p:cNvPr id="117762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1809750"/>
          </a:xfrm>
        </p:spPr>
        <p:txBody>
          <a:bodyPr/>
          <a:lstStyle/>
          <a:p>
            <a:r>
              <a:rPr lang="en-CA" dirty="0" err="1">
                <a:latin typeface="Arial" charset="0"/>
              </a:rPr>
              <a:t>Ranzato</a:t>
            </a:r>
            <a:r>
              <a:rPr lang="en-CA" dirty="0">
                <a:latin typeface="Arial" charset="0"/>
              </a:rPr>
              <a:t> et. al. (NIPS 2006) used an additional 600,000 distorted digits.</a:t>
            </a:r>
          </a:p>
          <a:p>
            <a:r>
              <a:rPr lang="en-CA" dirty="0">
                <a:latin typeface="Arial" charset="0"/>
              </a:rPr>
              <a:t>They also used convolutional multilayer neural </a:t>
            </a:r>
            <a:r>
              <a:rPr lang="en-CA" dirty="0" smtClean="0">
                <a:latin typeface="Arial" charset="0"/>
              </a:rPr>
              <a:t>networks. </a:t>
            </a:r>
            <a:endParaRPr lang="en-CA" dirty="0">
              <a:latin typeface="Arial" charset="0"/>
            </a:endParaRPr>
          </a:p>
        </p:txBody>
      </p:sp>
      <p:sp>
        <p:nvSpPr>
          <p:cNvPr id="117763" name="TextBox 4"/>
          <p:cNvSpPr txBox="1">
            <a:spLocks noChangeArrowheads="1"/>
          </p:cNvSpPr>
          <p:nvPr/>
        </p:nvSpPr>
        <p:spPr bwMode="auto">
          <a:xfrm>
            <a:off x="701675" y="2551510"/>
            <a:ext cx="822325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CA" sz="2000" dirty="0">
                <a:solidFill>
                  <a:srgbClr val="3333CC"/>
                </a:solidFill>
              </a:rPr>
              <a:t>Back-propagation alone:                  0.49% </a:t>
            </a:r>
          </a:p>
          <a:p>
            <a:pPr eaLnBrk="1" hangingPunct="1"/>
            <a:endParaRPr lang="en-CA" sz="2000" dirty="0">
              <a:solidFill>
                <a:srgbClr val="3333CC"/>
              </a:solidFill>
            </a:endParaRPr>
          </a:p>
          <a:p>
            <a:pPr eaLnBrk="1" hangingPunct="1"/>
            <a:r>
              <a:rPr lang="en-CA" sz="2000" dirty="0">
                <a:solidFill>
                  <a:srgbClr val="3333CC"/>
                </a:solidFill>
              </a:rPr>
              <a:t>Unsupervised layer-by-layer</a:t>
            </a:r>
          </a:p>
          <a:p>
            <a:pPr eaLnBrk="1" hangingPunct="1"/>
            <a:r>
              <a:rPr lang="en-CA" sz="2000" dirty="0">
                <a:solidFill>
                  <a:srgbClr val="3333CC"/>
                </a:solidFill>
              </a:rPr>
              <a:t>pre-training followed by </a:t>
            </a:r>
            <a:r>
              <a:rPr lang="en-CA" sz="2000" dirty="0" err="1">
                <a:solidFill>
                  <a:srgbClr val="3333CC"/>
                </a:solidFill>
              </a:rPr>
              <a:t>backprop</a:t>
            </a:r>
            <a:r>
              <a:rPr lang="en-CA" sz="2000" dirty="0">
                <a:solidFill>
                  <a:srgbClr val="3333CC"/>
                </a:solidFill>
              </a:rPr>
              <a:t>:   0.39% </a:t>
            </a:r>
            <a:r>
              <a:rPr lang="en-CA" sz="2000" dirty="0">
                <a:solidFill>
                  <a:srgbClr val="FF0000"/>
                </a:solidFill>
              </a:rPr>
              <a:t>(</a:t>
            </a:r>
            <a:r>
              <a:rPr lang="en-CA" sz="2000" dirty="0" smtClean="0">
                <a:solidFill>
                  <a:srgbClr val="FF0000"/>
                </a:solidFill>
              </a:rPr>
              <a:t>record at the time)</a:t>
            </a:r>
            <a:endParaRPr lang="en-CA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112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457200" y="130324"/>
            <a:ext cx="8229600" cy="857250"/>
          </a:xfrm>
        </p:spPr>
        <p:txBody>
          <a:bodyPr/>
          <a:lstStyle/>
          <a:p>
            <a:r>
              <a:rPr lang="en-CA" sz="2400" dirty="0">
                <a:solidFill>
                  <a:srgbClr val="190DB3"/>
                </a:solidFill>
                <a:latin typeface="Arial" charset="0"/>
              </a:rPr>
              <a:t>Phone recognition on the TIMIT benchmark </a:t>
            </a:r>
            <a:r>
              <a:rPr lang="en-CA" sz="2400" dirty="0" smtClean="0">
                <a:solidFill>
                  <a:srgbClr val="190DB3"/>
                </a:solidFill>
                <a:latin typeface="Arial" charset="0"/>
              </a:rPr>
              <a:t/>
            </a:r>
            <a:br>
              <a:rPr lang="en-CA" sz="2400" dirty="0" smtClean="0">
                <a:solidFill>
                  <a:srgbClr val="190DB3"/>
                </a:solidFill>
                <a:latin typeface="Arial" charset="0"/>
              </a:rPr>
            </a:br>
            <a:r>
              <a:rPr lang="en-CA" sz="2000" dirty="0" smtClean="0">
                <a:solidFill>
                  <a:srgbClr val="190DB3"/>
                </a:solidFill>
                <a:latin typeface="Arial" charset="0"/>
              </a:rPr>
              <a:t>(</a:t>
            </a:r>
            <a:r>
              <a:rPr lang="en-CA" sz="2000" dirty="0">
                <a:solidFill>
                  <a:srgbClr val="190DB3"/>
                </a:solidFill>
                <a:latin typeface="Arial" charset="0"/>
              </a:rPr>
              <a:t>Mohamed, Dahl, &amp; Hinton, </a:t>
            </a:r>
            <a:r>
              <a:rPr lang="en-CA" sz="2000" dirty="0" smtClean="0">
                <a:solidFill>
                  <a:srgbClr val="190DB3"/>
                </a:solidFill>
                <a:latin typeface="Arial" charset="0"/>
              </a:rPr>
              <a:t>2009 &amp; 2012)</a:t>
            </a:r>
            <a:endParaRPr lang="en-CA" sz="2000" dirty="0">
              <a:solidFill>
                <a:srgbClr val="190DB3"/>
              </a:solidFill>
              <a:latin typeface="Arial" charset="0"/>
            </a:endParaRPr>
          </a:p>
        </p:txBody>
      </p:sp>
      <p:sp>
        <p:nvSpPr>
          <p:cNvPr id="30723" name="Content Placeholder 19"/>
          <p:cNvSpPr>
            <a:spLocks noGrp="1"/>
          </p:cNvSpPr>
          <p:nvPr>
            <p:ph idx="1"/>
          </p:nvPr>
        </p:nvSpPr>
        <p:spPr>
          <a:xfrm>
            <a:off x="3911600" y="573528"/>
            <a:ext cx="5124450" cy="3394472"/>
          </a:xfrm>
        </p:spPr>
        <p:txBody>
          <a:bodyPr/>
          <a:lstStyle/>
          <a:p>
            <a:pPr>
              <a:buFontTx/>
              <a:buNone/>
            </a:pPr>
            <a:endParaRPr lang="en-CA" dirty="0">
              <a:solidFill>
                <a:srgbClr val="009900"/>
              </a:solidFill>
              <a:latin typeface="Arial" charset="0"/>
            </a:endParaRPr>
          </a:p>
          <a:p>
            <a:pPr lvl="1"/>
            <a:r>
              <a:rPr lang="en-CA" sz="2000" dirty="0" smtClean="0">
                <a:solidFill>
                  <a:schemeClr val="tx1"/>
                </a:solidFill>
                <a:latin typeface="Arial" charset="0"/>
              </a:rPr>
              <a:t>After </a:t>
            </a:r>
            <a:r>
              <a:rPr lang="en-CA" sz="2000" dirty="0">
                <a:solidFill>
                  <a:schemeClr val="tx1"/>
                </a:solidFill>
                <a:latin typeface="Arial" charset="0"/>
              </a:rPr>
              <a:t>standard post-processing using a bi-phone model, a deep net with 8 layers gets </a:t>
            </a:r>
            <a:r>
              <a:rPr lang="en-CA" sz="2000" dirty="0">
                <a:solidFill>
                  <a:srgbClr val="FF0000"/>
                </a:solidFill>
                <a:latin typeface="Arial" charset="0"/>
              </a:rPr>
              <a:t>20.7%</a:t>
            </a:r>
            <a:r>
              <a:rPr lang="en-CA" sz="2000" dirty="0">
                <a:solidFill>
                  <a:schemeClr val="tx1"/>
                </a:solidFill>
                <a:latin typeface="Arial" charset="0"/>
              </a:rPr>
              <a:t> error rate</a:t>
            </a:r>
            <a:r>
              <a:rPr lang="en-CA" sz="2000" dirty="0" smtClean="0">
                <a:solidFill>
                  <a:schemeClr val="tx1"/>
                </a:solidFill>
                <a:latin typeface="Arial" charset="0"/>
              </a:rPr>
              <a:t>.</a:t>
            </a:r>
            <a:endParaRPr lang="en-CA" sz="2000" dirty="0">
              <a:solidFill>
                <a:schemeClr val="tx1"/>
              </a:solidFill>
              <a:latin typeface="Arial" charset="0"/>
            </a:endParaRPr>
          </a:p>
          <a:p>
            <a:pPr lvl="1"/>
            <a:r>
              <a:rPr lang="en-CA" sz="2000" dirty="0">
                <a:solidFill>
                  <a:schemeClr val="tx1"/>
                </a:solidFill>
                <a:latin typeface="Arial" charset="0"/>
              </a:rPr>
              <a:t>The best previous speaker- independent result on TIMIT was </a:t>
            </a:r>
            <a:r>
              <a:rPr lang="en-CA" sz="2000" dirty="0">
                <a:solidFill>
                  <a:srgbClr val="FF0000"/>
                </a:solidFill>
                <a:latin typeface="Arial" charset="0"/>
              </a:rPr>
              <a:t>24.4%</a:t>
            </a:r>
            <a:r>
              <a:rPr lang="en-CA" sz="2000" dirty="0">
                <a:solidFill>
                  <a:schemeClr val="tx1"/>
                </a:solidFill>
                <a:latin typeface="Arial" charset="0"/>
              </a:rPr>
              <a:t> and this required averaging several models</a:t>
            </a:r>
            <a:r>
              <a:rPr lang="en-CA" sz="2000" dirty="0" smtClean="0">
                <a:solidFill>
                  <a:schemeClr val="tx1"/>
                </a:solidFill>
                <a:latin typeface="Arial" charset="0"/>
              </a:rPr>
              <a:t>.</a:t>
            </a:r>
          </a:p>
          <a:p>
            <a:pPr lvl="1"/>
            <a:r>
              <a:rPr lang="en-CA" sz="2000" dirty="0" smtClean="0">
                <a:solidFill>
                  <a:schemeClr val="tx1"/>
                </a:solidFill>
                <a:latin typeface="Arial" charset="0"/>
              </a:rPr>
              <a:t>Li Deng (at MSR) realised that this result could change the way speech recognition was done.  It has!</a:t>
            </a:r>
            <a:endParaRPr lang="en-CA" sz="20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0724" name="TextBox 4"/>
          <p:cNvSpPr txBox="1">
            <a:spLocks noChangeArrowheads="1"/>
          </p:cNvSpPr>
          <p:nvPr/>
        </p:nvSpPr>
        <p:spPr bwMode="auto">
          <a:xfrm>
            <a:off x="467544" y="3379485"/>
            <a:ext cx="3672408" cy="64633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CA" sz="1800" dirty="0"/>
              <a:t>15 frames of 40 </a:t>
            </a:r>
            <a:r>
              <a:rPr lang="en-CA" sz="1800" dirty="0" err="1"/>
              <a:t>filterbank</a:t>
            </a:r>
            <a:r>
              <a:rPr lang="en-CA" sz="1800" dirty="0"/>
              <a:t> </a:t>
            </a:r>
            <a:r>
              <a:rPr lang="en-CA" sz="1800" dirty="0" smtClean="0"/>
              <a:t>outputs</a:t>
            </a:r>
          </a:p>
          <a:p>
            <a:pPr eaLnBrk="1" hangingPunct="1"/>
            <a:r>
              <a:rPr lang="en-CA" sz="1800" dirty="0" smtClean="0"/>
              <a:t> </a:t>
            </a:r>
            <a:r>
              <a:rPr lang="en-CA" sz="1800" dirty="0"/>
              <a:t>+ </a:t>
            </a:r>
            <a:r>
              <a:rPr lang="en-CA" sz="1800" dirty="0" smtClean="0"/>
              <a:t>their temporal derivatives</a:t>
            </a:r>
            <a:endParaRPr lang="en-CA" sz="1800" dirty="0"/>
          </a:p>
        </p:txBody>
      </p:sp>
      <p:sp>
        <p:nvSpPr>
          <p:cNvPr id="30726" name="TextBox 6"/>
          <p:cNvSpPr txBox="1">
            <a:spLocks noChangeArrowheads="1"/>
          </p:cNvSpPr>
          <p:nvPr/>
        </p:nvSpPr>
        <p:spPr bwMode="auto">
          <a:xfrm>
            <a:off x="812924" y="2715766"/>
            <a:ext cx="2966988" cy="36933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CA" sz="1800" dirty="0" smtClean="0"/>
              <a:t>  2000 logistic </a:t>
            </a:r>
            <a:r>
              <a:rPr lang="en-CA" sz="1800" dirty="0"/>
              <a:t>hidden units </a:t>
            </a:r>
          </a:p>
        </p:txBody>
      </p:sp>
      <p:sp>
        <p:nvSpPr>
          <p:cNvPr id="30728" name="TextBox 8"/>
          <p:cNvSpPr txBox="1">
            <a:spLocks noChangeArrowheads="1"/>
          </p:cNvSpPr>
          <p:nvPr/>
        </p:nvSpPr>
        <p:spPr bwMode="auto">
          <a:xfrm>
            <a:off x="812924" y="1688853"/>
            <a:ext cx="2966988" cy="36933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CA" sz="1800" dirty="0" smtClean="0"/>
              <a:t>  2000 logistic </a:t>
            </a:r>
            <a:r>
              <a:rPr lang="en-CA" sz="1800" dirty="0"/>
              <a:t>hidden units </a:t>
            </a:r>
          </a:p>
        </p:txBody>
      </p:sp>
      <p:sp>
        <p:nvSpPr>
          <p:cNvPr id="30729" name="TextBox 10"/>
          <p:cNvSpPr txBox="1">
            <a:spLocks noChangeArrowheads="1"/>
          </p:cNvSpPr>
          <p:nvPr/>
        </p:nvSpPr>
        <p:spPr bwMode="auto">
          <a:xfrm>
            <a:off x="1042988" y="987574"/>
            <a:ext cx="2520900" cy="36933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CA" sz="1800" dirty="0"/>
              <a:t>183 HMM-state  labels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2295625" y="3097016"/>
            <a:ext cx="8123" cy="248603"/>
          </a:xfrm>
          <a:prstGeom prst="straightConnector1">
            <a:avLst/>
          </a:prstGeom>
          <a:ln w="38100">
            <a:solidFill>
              <a:srgbClr val="00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0726" idx="0"/>
            <a:endCxn id="30728" idx="2"/>
          </p:cNvCxnSpPr>
          <p:nvPr/>
        </p:nvCxnSpPr>
        <p:spPr>
          <a:xfrm flipV="1">
            <a:off x="2296418" y="2058185"/>
            <a:ext cx="0" cy="657581"/>
          </a:xfrm>
          <a:prstGeom prst="straightConnector1">
            <a:avLst/>
          </a:prstGeom>
          <a:ln w="38100">
            <a:solidFill>
              <a:srgbClr val="0099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0728" idx="0"/>
            <a:endCxn id="30729" idx="2"/>
          </p:cNvCxnSpPr>
          <p:nvPr/>
        </p:nvCxnSpPr>
        <p:spPr>
          <a:xfrm flipV="1">
            <a:off x="2296418" y="1356906"/>
            <a:ext cx="7020" cy="33194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35" name="TextBox 19"/>
          <p:cNvSpPr txBox="1">
            <a:spLocks noChangeArrowheads="1"/>
          </p:cNvSpPr>
          <p:nvPr/>
        </p:nvSpPr>
        <p:spPr bwMode="auto">
          <a:xfrm>
            <a:off x="611560" y="1337618"/>
            <a:ext cx="16924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CA" sz="1800" dirty="0">
                <a:solidFill>
                  <a:srgbClr val="FF0000"/>
                </a:solidFill>
              </a:rPr>
              <a:t>not pre-trained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9512" y="2067694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6</a:t>
            </a:r>
            <a:r>
              <a:rPr lang="en-US" sz="1800" dirty="0" smtClean="0">
                <a:solidFill>
                  <a:srgbClr val="008000"/>
                </a:solidFill>
              </a:rPr>
              <a:t> more layers of pre-trained weights</a:t>
            </a:r>
            <a:endParaRPr lang="en-US" sz="1800" dirty="0">
              <a:solidFill>
                <a:srgbClr val="008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23611" y="4284142"/>
            <a:ext cx="6966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http://</a:t>
            </a:r>
            <a:r>
              <a:rPr lang="en-US" dirty="0" err="1">
                <a:solidFill>
                  <a:srgbClr val="0000FF"/>
                </a:solidFill>
              </a:rPr>
              <a:t>www.bbc.co.uk</a:t>
            </a:r>
            <a:r>
              <a:rPr lang="en-US" dirty="0">
                <a:solidFill>
                  <a:srgbClr val="0000FF"/>
                </a:solidFill>
              </a:rPr>
              <a:t>/news/technology-20266427</a:t>
            </a:r>
          </a:p>
        </p:txBody>
      </p:sp>
    </p:spTree>
    <p:extLst>
      <p:ext uri="{BB962C8B-B14F-4D97-AF65-F5344CB8AC3E}">
        <p14:creationId xmlns:p14="http://schemas.microsoft.com/office/powerpoint/2010/main" val="3896260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432" y="228600"/>
            <a:ext cx="9254067" cy="2159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+mn-lt"/>
              </a:rPr>
              <a:t>Neural Networks for Machine Learning</a:t>
            </a:r>
            <a:r>
              <a:rPr lang="en-US" dirty="0" smtClean="0">
                <a:latin typeface="+mn-lt"/>
              </a:rPr>
              <a:t/>
            </a:r>
            <a:br>
              <a:rPr lang="en-US" dirty="0" smtClean="0">
                <a:latin typeface="+mn-lt"/>
              </a:rPr>
            </a:br>
            <a:r>
              <a:rPr lang="en-US" dirty="0">
                <a:latin typeface="+mn-lt"/>
              </a:rPr>
              <a:t/>
            </a:r>
            <a:br>
              <a:rPr lang="en-US" dirty="0">
                <a:latin typeface="+mn-lt"/>
              </a:rPr>
            </a:br>
            <a:r>
              <a:rPr lang="en-US" dirty="0" smtClean="0">
                <a:latin typeface="+mn-lt"/>
              </a:rPr>
              <a:t>Lecture 14c</a:t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What happens during discriminative fine-tuning?</a:t>
            </a:r>
            <a:endParaRPr lang="en-US" sz="24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1895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1"/>
          <p:cNvSpPr>
            <a:spLocks noGrp="1" noChangeArrowheads="1"/>
          </p:cNvSpPr>
          <p:nvPr>
            <p:ph type="title"/>
          </p:nvPr>
        </p:nvSpPr>
        <p:spPr>
          <a:xfrm>
            <a:off x="-247650" y="57150"/>
            <a:ext cx="9144000" cy="1543050"/>
          </a:xfrm>
        </p:spPr>
        <p:txBody>
          <a:bodyPr rIns="132080"/>
          <a:lstStyle/>
          <a:p>
            <a:pPr eaLnBrk="1" hangingPunct="1"/>
            <a:r>
              <a:rPr lang="en-US">
                <a:latin typeface="Arial" charset="0"/>
              </a:rPr>
              <a:t>Learning Dynamics of Deep Nets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	</a:t>
            </a:r>
            <a:r>
              <a:rPr lang="en-US" sz="2400">
                <a:latin typeface="Arial" charset="0"/>
              </a:rPr>
              <a:t>the next 4 slides describe work by Yoshua Bengio</a:t>
            </a:r>
            <a:r>
              <a:rPr lang="ja-JP" altLang="en-US" sz="2400">
                <a:latin typeface="Arial" charset="0"/>
              </a:rPr>
              <a:t>’</a:t>
            </a:r>
            <a:r>
              <a:rPr lang="en-US" altLang="ja-JP" sz="2400">
                <a:latin typeface="Arial" charset="0"/>
              </a:rPr>
              <a:t>s group</a:t>
            </a:r>
            <a:endParaRPr lang="en-US">
              <a:latin typeface="Arial" charset="0"/>
            </a:endParaRPr>
          </a:p>
        </p:txBody>
      </p:sp>
      <p:pic>
        <p:nvPicPr>
          <p:cNvPr id="121858" name="Image 11" descr="1st_layer_dbn_after_pretraini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288"/>
          <a:stretch>
            <a:fillRect/>
          </a:stretch>
        </p:blipFill>
        <p:spPr bwMode="auto">
          <a:xfrm>
            <a:off x="387350" y="1885950"/>
            <a:ext cx="3956050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1859" name="Image 12" descr="1st_layer_dbn_after_supervis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971"/>
          <a:stretch>
            <a:fillRect/>
          </a:stretch>
        </p:blipFill>
        <p:spPr bwMode="auto">
          <a:xfrm>
            <a:off x="5029200" y="1885951"/>
            <a:ext cx="3733800" cy="1764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1860" name="Connecteur droit avec flèche 14"/>
          <p:cNvCxnSpPr>
            <a:cxnSpLocks noChangeShapeType="1"/>
          </p:cNvCxnSpPr>
          <p:nvPr/>
        </p:nvCxnSpPr>
        <p:spPr bwMode="auto">
          <a:xfrm>
            <a:off x="4419600" y="2742010"/>
            <a:ext cx="533400" cy="1190"/>
          </a:xfrm>
          <a:prstGeom prst="straightConnector1">
            <a:avLst/>
          </a:prstGeom>
          <a:noFill/>
          <a:ln w="857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1861" name="Rectangle 16"/>
          <p:cNvSpPr>
            <a:spLocks/>
          </p:cNvSpPr>
          <p:nvPr/>
        </p:nvSpPr>
        <p:spPr bwMode="auto">
          <a:xfrm>
            <a:off x="920750" y="3829050"/>
            <a:ext cx="34925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sz="2800">
                <a:solidFill>
                  <a:srgbClr val="333333"/>
                </a:solidFill>
                <a:latin typeface="Century Gothic" charset="0"/>
                <a:sym typeface="Century Gothic" charset="0"/>
              </a:rPr>
              <a:t>Before fine-tuning</a:t>
            </a:r>
          </a:p>
        </p:txBody>
      </p:sp>
      <p:sp>
        <p:nvSpPr>
          <p:cNvPr id="121862" name="Rectangle 17"/>
          <p:cNvSpPr>
            <a:spLocks/>
          </p:cNvSpPr>
          <p:nvPr/>
        </p:nvSpPr>
        <p:spPr bwMode="auto">
          <a:xfrm>
            <a:off x="5454651" y="3829050"/>
            <a:ext cx="3243263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sz="2800">
                <a:solidFill>
                  <a:srgbClr val="333333"/>
                </a:solidFill>
                <a:latin typeface="Century Gothic" charset="0"/>
                <a:sym typeface="Century Gothic" charset="0"/>
              </a:rPr>
              <a:t>After fine-tuning</a:t>
            </a:r>
          </a:p>
        </p:txBody>
      </p:sp>
    </p:spTree>
    <p:extLst>
      <p:ext uri="{BB962C8B-B14F-4D97-AF65-F5344CB8AC3E}">
        <p14:creationId xmlns:p14="http://schemas.microsoft.com/office/powerpoint/2010/main" val="35356853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Effect of Unsupervised Pre-training</a:t>
            </a:r>
          </a:p>
        </p:txBody>
      </p:sp>
      <p:pic>
        <p:nvPicPr>
          <p:cNvPr id="123907" name="Espace réservé du contenu 3" descr="mnist_vs_dsaa_layerwise_histogram_of_errors1_layers_improved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0" r="7283"/>
          <a:stretch>
            <a:fillRect/>
          </a:stretch>
        </p:blipFill>
        <p:spPr>
          <a:xfrm>
            <a:off x="153989" y="1358901"/>
            <a:ext cx="4351337" cy="3117850"/>
          </a:xfrm>
        </p:spPr>
      </p:pic>
      <p:pic>
        <p:nvPicPr>
          <p:cNvPr id="123908" name="Image 4" descr="mnist_vs_dsaa_layerwise_histogram_of_errors4_layers_improv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3" r="7303"/>
          <a:stretch>
            <a:fillRect/>
          </a:stretch>
        </p:blipFill>
        <p:spPr bwMode="auto">
          <a:xfrm>
            <a:off x="4440238" y="1358901"/>
            <a:ext cx="4527550" cy="3154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909" name="Content Placeholder 2"/>
          <p:cNvSpPr txBox="1">
            <a:spLocks/>
          </p:cNvSpPr>
          <p:nvPr/>
        </p:nvSpPr>
        <p:spPr bwMode="auto">
          <a:xfrm>
            <a:off x="2519364" y="928687"/>
            <a:ext cx="3768725" cy="291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0"/>
              </a:spcBef>
              <a:buClr>
                <a:schemeClr val="accent1"/>
              </a:buClr>
            </a:pPr>
            <a:r>
              <a:rPr lang="en-US" sz="2000">
                <a:solidFill>
                  <a:srgbClr val="990000"/>
                </a:solidFill>
                <a:latin typeface="Century Gothic" charset="0"/>
              </a:rPr>
              <a:t>Erhan et. al.    AISTATS</a:t>
            </a:r>
            <a:r>
              <a:rPr lang="ja-JP" altLang="en-US" sz="2000">
                <a:solidFill>
                  <a:srgbClr val="990000"/>
                </a:solidFill>
                <a:latin typeface="Century Gothic" charset="0"/>
              </a:rPr>
              <a:t>’</a:t>
            </a:r>
            <a:r>
              <a:rPr lang="en-US" altLang="ja-JP" sz="2000">
                <a:solidFill>
                  <a:srgbClr val="990000"/>
                </a:solidFill>
                <a:latin typeface="Century Gothic" charset="0"/>
              </a:rPr>
              <a:t>2009 </a:t>
            </a:r>
          </a:p>
          <a:p>
            <a:pPr>
              <a:spcBef>
                <a:spcPts val="2000"/>
              </a:spcBef>
              <a:buClr>
                <a:schemeClr val="accent1"/>
              </a:buClr>
              <a:buFont typeface="Wingdings 2" charset="0"/>
              <a:buNone/>
            </a:pPr>
            <a:endParaRPr lang="fr-CA" sz="2000">
              <a:solidFill>
                <a:srgbClr val="919978"/>
              </a:solidFill>
              <a:latin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9533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Training a deep </a:t>
            </a:r>
            <a:r>
              <a:rPr lang="en-US" dirty="0" smtClean="0">
                <a:latin typeface="Arial" charset="0"/>
              </a:rPr>
              <a:t>network by stacking RBMs</a:t>
            </a:r>
            <a:endParaRPr lang="en-US" sz="2400" dirty="0">
              <a:latin typeface="Arial" charset="0"/>
            </a:endParaRPr>
          </a:p>
        </p:txBody>
      </p:sp>
      <p:sp>
        <p:nvSpPr>
          <p:cNvPr id="58370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200151"/>
            <a:ext cx="3505200" cy="3394472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Arial" charset="0"/>
              </a:rPr>
              <a:t>First train a layer of features that receive input directly from the pixels.</a:t>
            </a:r>
          </a:p>
          <a:p>
            <a:pPr eaLnBrk="1" hangingPunct="1"/>
            <a:r>
              <a:rPr lang="en-US" dirty="0">
                <a:latin typeface="Arial" charset="0"/>
              </a:rPr>
              <a:t>Then treat the activations of the trained features as if they were pixels and learn features of features in a second hidden layer</a:t>
            </a:r>
            <a:r>
              <a:rPr lang="en-US" dirty="0" smtClean="0">
                <a:latin typeface="Arial" charset="0"/>
              </a:rPr>
              <a:t>.</a:t>
            </a:r>
          </a:p>
          <a:p>
            <a:pPr eaLnBrk="1" hangingPunct="1"/>
            <a:r>
              <a:rPr lang="en-US" dirty="0" smtClean="0">
                <a:latin typeface="Arial" charset="0"/>
              </a:rPr>
              <a:t>Then do it again.</a:t>
            </a:r>
            <a:endParaRPr lang="en-US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229100" y="1200151"/>
            <a:ext cx="4826000" cy="3394472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It can be proved that each time we add another layer of features we improve a </a:t>
            </a:r>
            <a:r>
              <a:rPr lang="en-US" dirty="0" err="1">
                <a:latin typeface="Arial" charset="0"/>
              </a:rPr>
              <a:t>variational</a:t>
            </a:r>
            <a:r>
              <a:rPr lang="en-US" dirty="0">
                <a:latin typeface="Arial" charset="0"/>
              </a:rPr>
              <a:t> lower bound on the log probability of </a:t>
            </a:r>
            <a:r>
              <a:rPr lang="en-US" dirty="0" smtClean="0">
                <a:latin typeface="Arial" charset="0"/>
              </a:rPr>
              <a:t>generating the </a:t>
            </a:r>
            <a:r>
              <a:rPr lang="en-US" dirty="0">
                <a:latin typeface="Arial" charset="0"/>
              </a:rPr>
              <a:t>training data.</a:t>
            </a:r>
          </a:p>
          <a:p>
            <a:pPr lvl="1"/>
            <a:r>
              <a:rPr lang="en-US" dirty="0">
                <a:latin typeface="Arial" charset="0"/>
              </a:rPr>
              <a:t>The proof is </a:t>
            </a:r>
            <a:r>
              <a:rPr lang="en-US" dirty="0" smtClean="0">
                <a:latin typeface="Arial" charset="0"/>
              </a:rPr>
              <a:t>complicated</a:t>
            </a: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and only applies to unreal cases.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I</a:t>
            </a:r>
            <a:r>
              <a:rPr lang="en-US" dirty="0" smtClean="0">
                <a:latin typeface="Arial" charset="0"/>
              </a:rPr>
              <a:t>t </a:t>
            </a:r>
            <a:r>
              <a:rPr lang="en-US" dirty="0">
                <a:latin typeface="Arial" charset="0"/>
              </a:rPr>
              <a:t>is based on a neat equivalence between an RBM and </a:t>
            </a:r>
            <a:r>
              <a:rPr lang="en-US" dirty="0" smtClean="0">
                <a:latin typeface="Arial" charset="0"/>
              </a:rPr>
              <a:t>an infinitely deep belief net (see </a:t>
            </a:r>
            <a:r>
              <a:rPr lang="en-US" smtClean="0">
                <a:latin typeface="Arial" charset="0"/>
              </a:rPr>
              <a:t>lecture 14b)</a:t>
            </a:r>
            <a:r>
              <a:rPr lang="en-US" dirty="0" smtClean="0"/>
              <a:t>.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2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Effect of Depth</a:t>
            </a:r>
          </a:p>
        </p:txBody>
      </p:sp>
      <p:pic>
        <p:nvPicPr>
          <p:cNvPr id="125955" name="Espace réservé du contenu 3" descr="mlp_vs_nlayers_boxplot_improved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6" r="6458"/>
          <a:stretch>
            <a:fillRect/>
          </a:stretch>
        </p:blipFill>
        <p:spPr>
          <a:xfrm>
            <a:off x="76201" y="1206501"/>
            <a:ext cx="4340225" cy="3279776"/>
          </a:xfrm>
        </p:spPr>
      </p:pic>
      <p:pic>
        <p:nvPicPr>
          <p:cNvPr id="125956" name="Image 4" descr="dsaa_vs_nlayers_boxplot_improv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6" r="6206"/>
          <a:stretch>
            <a:fillRect/>
          </a:stretch>
        </p:blipFill>
        <p:spPr bwMode="auto">
          <a:xfrm>
            <a:off x="4371975" y="1206502"/>
            <a:ext cx="4318000" cy="330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957" name="Rectangle 3"/>
          <p:cNvSpPr>
            <a:spLocks/>
          </p:cNvSpPr>
          <p:nvPr/>
        </p:nvSpPr>
        <p:spPr bwMode="auto">
          <a:xfrm>
            <a:off x="457200" y="1681163"/>
            <a:ext cx="17399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268288" indent="-228600">
              <a:spcBef>
                <a:spcPts val="1800"/>
              </a:spcBef>
            </a:pPr>
            <a:r>
              <a:rPr lang="en-US" sz="1600">
                <a:solidFill>
                  <a:schemeClr val="accent1"/>
                </a:solidFill>
                <a:latin typeface="Century Gothic" charset="0"/>
                <a:sym typeface="Century Gothic" charset="0"/>
              </a:rPr>
              <a:t>w/o pre-training</a:t>
            </a:r>
          </a:p>
        </p:txBody>
      </p:sp>
      <p:sp>
        <p:nvSpPr>
          <p:cNvPr id="125958" name="Rectangle 3"/>
          <p:cNvSpPr>
            <a:spLocks/>
          </p:cNvSpPr>
          <p:nvPr/>
        </p:nvSpPr>
        <p:spPr bwMode="auto">
          <a:xfrm>
            <a:off x="5345114" y="1456135"/>
            <a:ext cx="3462337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268288" indent="-228600">
              <a:spcBef>
                <a:spcPts val="1800"/>
              </a:spcBef>
            </a:pPr>
            <a:r>
              <a:rPr lang="en-US" sz="2400">
                <a:solidFill>
                  <a:srgbClr val="990000"/>
                </a:solidFill>
                <a:latin typeface="Century Gothic" charset="0"/>
                <a:sym typeface="Century Gothic" charset="0"/>
              </a:rPr>
              <a:t>with pre-training</a:t>
            </a:r>
          </a:p>
        </p:txBody>
      </p:sp>
      <p:sp>
        <p:nvSpPr>
          <p:cNvPr id="125959" name="Rectangle 3"/>
          <p:cNvSpPr>
            <a:spLocks/>
          </p:cNvSpPr>
          <p:nvPr/>
        </p:nvSpPr>
        <p:spPr bwMode="auto">
          <a:xfrm>
            <a:off x="884239" y="1448991"/>
            <a:ext cx="3462337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268288" indent="-228600">
              <a:spcBef>
                <a:spcPts val="1800"/>
              </a:spcBef>
            </a:pPr>
            <a:r>
              <a:rPr lang="en-US" sz="2400">
                <a:solidFill>
                  <a:srgbClr val="990000"/>
                </a:solidFill>
                <a:latin typeface="Century Gothic" charset="0"/>
                <a:sym typeface="Century Gothic" charset="0"/>
              </a:rPr>
              <a:t>without pre-training</a:t>
            </a:r>
          </a:p>
        </p:txBody>
      </p:sp>
    </p:spTree>
    <p:extLst>
      <p:ext uri="{BB962C8B-B14F-4D97-AF65-F5344CB8AC3E}">
        <p14:creationId xmlns:p14="http://schemas.microsoft.com/office/powerpoint/2010/main" val="19287487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7" grpId="0"/>
      <p:bldP spid="125958" grpId="0"/>
      <p:bldP spid="12595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1"/>
          <p:cNvSpPr>
            <a:spLocks noGrp="1" noChangeArrowheads="1"/>
          </p:cNvSpPr>
          <p:nvPr>
            <p:ph type="title"/>
          </p:nvPr>
        </p:nvSpPr>
        <p:spPr>
          <a:xfrm>
            <a:off x="446088" y="0"/>
            <a:ext cx="8240712" cy="1225154"/>
          </a:xfrm>
        </p:spPr>
        <p:txBody>
          <a:bodyPr rIns="132080"/>
          <a:lstStyle/>
          <a:p>
            <a:pPr eaLnBrk="1" hangingPunct="1"/>
            <a:r>
              <a:rPr lang="en-US" sz="3200" dirty="0">
                <a:latin typeface="Arial" charset="0"/>
              </a:rPr>
              <a:t>T</a:t>
            </a:r>
            <a:r>
              <a:rPr lang="en-US" sz="3200" dirty="0" smtClean="0">
                <a:latin typeface="Arial" charset="0"/>
              </a:rPr>
              <a:t>rajectories of the learning in </a:t>
            </a:r>
            <a:r>
              <a:rPr lang="en-US" sz="3200" dirty="0">
                <a:latin typeface="Arial" charset="0"/>
              </a:rPr>
              <a:t>f</a:t>
            </a:r>
            <a:r>
              <a:rPr lang="en-US" sz="3200" dirty="0" smtClean="0">
                <a:latin typeface="Arial" charset="0"/>
              </a:rPr>
              <a:t>unction </a:t>
            </a:r>
            <a:r>
              <a:rPr lang="en-US" sz="3200" dirty="0">
                <a:latin typeface="Arial" charset="0"/>
              </a:rPr>
              <a:t>s</a:t>
            </a:r>
            <a:r>
              <a:rPr lang="en-US" sz="3200" dirty="0" smtClean="0">
                <a:latin typeface="Arial" charset="0"/>
              </a:rPr>
              <a:t>pace </a:t>
            </a:r>
            <a:r>
              <a:rPr lang="en-US" sz="3200" dirty="0">
                <a:latin typeface="Arial" charset="0"/>
              </a:rPr>
              <a:t/>
            </a:r>
            <a:br>
              <a:rPr lang="en-US" sz="3200" dirty="0">
                <a:latin typeface="Arial" charset="0"/>
              </a:rPr>
            </a:br>
            <a:r>
              <a:rPr lang="en-US" sz="2400" dirty="0">
                <a:latin typeface="Arial" charset="0"/>
              </a:rPr>
              <a:t>(a 2-D visualization produced with t-SNE)</a:t>
            </a:r>
            <a:endParaRPr lang="en-US" sz="3200" dirty="0">
              <a:latin typeface="Arial" charset="0"/>
            </a:endParaRPr>
          </a:p>
        </p:txBody>
      </p:sp>
      <p:pic>
        <p:nvPicPr>
          <p:cNvPr id="128002" name="Picture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1"/>
          <a:stretch>
            <a:fillRect/>
          </a:stretch>
        </p:blipFill>
        <p:spPr bwMode="auto">
          <a:xfrm>
            <a:off x="3429000" y="1707356"/>
            <a:ext cx="5487988" cy="310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00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0038" y="1278731"/>
            <a:ext cx="3624262" cy="3730229"/>
          </a:xfrm>
        </p:spPr>
        <p:txBody>
          <a:bodyPr rIns="132080"/>
          <a:lstStyle/>
          <a:p>
            <a:pPr eaLnBrk="1" hangingPunct="1"/>
            <a:r>
              <a:rPr lang="en-US" dirty="0">
                <a:latin typeface="Arial" charset="0"/>
              </a:rPr>
              <a:t>Each point is a model in function space</a:t>
            </a:r>
          </a:p>
          <a:p>
            <a:pPr eaLnBrk="1" hangingPunct="1"/>
            <a:r>
              <a:rPr lang="en-US" dirty="0">
                <a:latin typeface="Arial" charset="0"/>
              </a:rPr>
              <a:t>Color = epoch</a:t>
            </a:r>
          </a:p>
          <a:p>
            <a:pPr eaLnBrk="1" hangingPunct="1"/>
            <a:r>
              <a:rPr lang="en-US" dirty="0">
                <a:solidFill>
                  <a:srgbClr val="002060"/>
                </a:solidFill>
                <a:latin typeface="Arial" charset="0"/>
              </a:rPr>
              <a:t>Top: </a:t>
            </a:r>
            <a:r>
              <a:rPr lang="en-US" dirty="0">
                <a:latin typeface="Arial" charset="0"/>
              </a:rPr>
              <a:t>trajectories </a:t>
            </a:r>
            <a:r>
              <a:rPr lang="en-US" dirty="0" smtClean="0">
                <a:latin typeface="Arial" charset="0"/>
              </a:rPr>
              <a:t>without </a:t>
            </a:r>
            <a:r>
              <a:rPr lang="en-US" dirty="0">
                <a:latin typeface="Arial" charset="0"/>
              </a:rPr>
              <a:t>pre-training. Each trajectory converges to a different local min.</a:t>
            </a:r>
          </a:p>
          <a:p>
            <a:pPr eaLnBrk="1" hangingPunct="1"/>
            <a:r>
              <a:rPr lang="en-US" dirty="0">
                <a:solidFill>
                  <a:srgbClr val="002060"/>
                </a:solidFill>
                <a:latin typeface="Arial" charset="0"/>
              </a:rPr>
              <a:t>Bottom: </a:t>
            </a:r>
            <a:r>
              <a:rPr lang="en-US" dirty="0">
                <a:latin typeface="Arial" charset="0"/>
              </a:rPr>
              <a:t>Trajectories with pre-training. </a:t>
            </a:r>
          </a:p>
          <a:p>
            <a:pPr eaLnBrk="1" hangingPunct="1"/>
            <a:r>
              <a:rPr lang="en-US" dirty="0">
                <a:latin typeface="Arial" charset="0"/>
              </a:rPr>
              <a:t>No overlap!</a:t>
            </a:r>
          </a:p>
        </p:txBody>
      </p:sp>
      <p:sp>
        <p:nvSpPr>
          <p:cNvPr id="128004" name="Rectangle 4"/>
          <p:cNvSpPr>
            <a:spLocks noChangeArrowheads="1"/>
          </p:cNvSpPr>
          <p:nvPr/>
        </p:nvSpPr>
        <p:spPr bwMode="auto">
          <a:xfrm>
            <a:off x="3776104" y="1053700"/>
            <a:ext cx="286173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spcBef>
                <a:spcPts val="2000"/>
              </a:spcBef>
              <a:buClr>
                <a:schemeClr val="accent1"/>
              </a:buClr>
            </a:pPr>
            <a:r>
              <a:rPr lang="en-US" sz="2400" dirty="0" smtClean="0">
                <a:solidFill>
                  <a:srgbClr val="990000"/>
                </a:solidFill>
                <a:latin typeface="Century Gothic" charset="0"/>
              </a:rPr>
              <a:t>    </a:t>
            </a:r>
            <a:r>
              <a:rPr lang="en-US" sz="2400" dirty="0" err="1" smtClean="0">
                <a:solidFill>
                  <a:srgbClr val="990000"/>
                </a:solidFill>
                <a:latin typeface="Century Gothic" charset="0"/>
              </a:rPr>
              <a:t>Erhan</a:t>
            </a:r>
            <a:r>
              <a:rPr lang="en-US" sz="2400" dirty="0" smtClean="0">
                <a:solidFill>
                  <a:srgbClr val="990000"/>
                </a:solidFill>
                <a:latin typeface="Century Gothic" charset="0"/>
              </a:rPr>
              <a:t> </a:t>
            </a:r>
            <a:r>
              <a:rPr lang="en-US" sz="2400" dirty="0">
                <a:solidFill>
                  <a:srgbClr val="990000"/>
                </a:solidFill>
                <a:latin typeface="Century Gothic" charset="0"/>
              </a:rPr>
              <a:t>et. </a:t>
            </a:r>
            <a:r>
              <a:rPr lang="en-US" sz="2400" dirty="0" smtClean="0">
                <a:solidFill>
                  <a:srgbClr val="990000"/>
                </a:solidFill>
                <a:latin typeface="Century Gothic" charset="0"/>
              </a:rPr>
              <a:t>al AISTATS</a:t>
            </a:r>
            <a:r>
              <a:rPr lang="ja-JP" altLang="en-US" sz="2400" dirty="0">
                <a:solidFill>
                  <a:srgbClr val="990000"/>
                </a:solidFill>
                <a:latin typeface="Century Gothic" charset="0"/>
              </a:rPr>
              <a:t>’</a:t>
            </a:r>
            <a:r>
              <a:rPr lang="en-US" altLang="ja-JP" sz="2400" dirty="0">
                <a:solidFill>
                  <a:srgbClr val="990000"/>
                </a:solidFill>
                <a:latin typeface="Century Gothic" charset="0"/>
              </a:rPr>
              <a:t>2009 </a:t>
            </a:r>
            <a:endParaRPr lang="en-US" sz="2400" dirty="0">
              <a:solidFill>
                <a:srgbClr val="990000"/>
              </a:solidFill>
              <a:latin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66321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Title 1"/>
          <p:cNvSpPr>
            <a:spLocks noGrp="1"/>
          </p:cNvSpPr>
          <p:nvPr>
            <p:ph type="title"/>
          </p:nvPr>
        </p:nvSpPr>
        <p:spPr>
          <a:xfrm>
            <a:off x="457200" y="52388"/>
            <a:ext cx="8229600" cy="857250"/>
          </a:xfrm>
        </p:spPr>
        <p:txBody>
          <a:bodyPr>
            <a:normAutofit/>
          </a:bodyPr>
          <a:lstStyle/>
          <a:p>
            <a:r>
              <a:rPr lang="en-CA" dirty="0">
                <a:latin typeface="Arial" charset="0"/>
              </a:rPr>
              <a:t>Why unsupervised pre-training makes sense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68488" y="956072"/>
            <a:ext cx="63350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CA" dirty="0"/>
              <a:t>stuff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9575" y="2133600"/>
            <a:ext cx="157003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CA" dirty="0"/>
              <a:t>image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55914" y="2106216"/>
            <a:ext cx="6723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CA" dirty="0"/>
              <a:t>label</a:t>
            </a:r>
          </a:p>
        </p:txBody>
      </p:sp>
      <p:cxnSp>
        <p:nvCxnSpPr>
          <p:cNvPr id="9" name="Straight Arrow Connector 8"/>
          <p:cNvCxnSpPr>
            <a:cxnSpLocks noChangeShapeType="1"/>
            <a:stCxn id="5" idx="2"/>
            <a:endCxn id="6" idx="0"/>
          </p:cNvCxnSpPr>
          <p:nvPr/>
        </p:nvCxnSpPr>
        <p:spPr bwMode="auto">
          <a:xfrm flipH="1">
            <a:off x="1194594" y="1325404"/>
            <a:ext cx="990648" cy="808196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arrow" w="med" len="med"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6513513" y="956072"/>
            <a:ext cx="63350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CA" dirty="0"/>
              <a:t>stuff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54600" y="2133600"/>
            <a:ext cx="157003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CA" dirty="0"/>
              <a:t>image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00939" y="2106216"/>
            <a:ext cx="6723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CA" dirty="0"/>
              <a:t>label</a:t>
            </a:r>
          </a:p>
        </p:txBody>
      </p:sp>
      <p:cxnSp>
        <p:nvCxnSpPr>
          <p:cNvPr id="14" name="Straight Arrow Connector 13"/>
          <p:cNvCxnSpPr>
            <a:cxnSpLocks noChangeShapeType="1"/>
            <a:stCxn id="11" idx="2"/>
            <a:endCxn id="12" idx="0"/>
          </p:cNvCxnSpPr>
          <p:nvPr/>
        </p:nvCxnSpPr>
        <p:spPr bwMode="auto">
          <a:xfrm flipH="1">
            <a:off x="5839619" y="1325404"/>
            <a:ext cx="990648" cy="808196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arrow" w="med" len="med"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Arrow Connector 15"/>
          <p:cNvCxnSpPr>
            <a:cxnSpLocks noChangeShapeType="1"/>
            <a:stCxn id="6" idx="3"/>
            <a:endCxn id="7" idx="1"/>
          </p:cNvCxnSpPr>
          <p:nvPr/>
        </p:nvCxnSpPr>
        <p:spPr bwMode="auto">
          <a:xfrm flipV="1">
            <a:off x="1979613" y="2290882"/>
            <a:ext cx="876301" cy="27384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arrow" w="med" len="med"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Arrow Connector 18"/>
          <p:cNvCxnSpPr>
            <a:cxnSpLocks noChangeShapeType="1"/>
            <a:stCxn id="11" idx="2"/>
            <a:endCxn id="13" idx="0"/>
          </p:cNvCxnSpPr>
          <p:nvPr/>
        </p:nvCxnSpPr>
        <p:spPr bwMode="auto">
          <a:xfrm>
            <a:off x="6830267" y="1325404"/>
            <a:ext cx="1006856" cy="780812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arrow" w="med" len="med"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0060" name="TextBox 20"/>
          <p:cNvSpPr txBox="1">
            <a:spLocks noChangeArrowheads="1"/>
          </p:cNvSpPr>
          <p:nvPr/>
        </p:nvSpPr>
        <p:spPr bwMode="auto">
          <a:xfrm>
            <a:off x="409575" y="2665016"/>
            <a:ext cx="365125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CA" sz="2000" dirty="0">
                <a:solidFill>
                  <a:srgbClr val="002060"/>
                </a:solidFill>
              </a:rPr>
              <a:t>If image-label pairs were generated this way, it would make sense to try to go straight from images to labels.  </a:t>
            </a:r>
          </a:p>
          <a:p>
            <a:pPr eaLnBrk="1" hangingPunct="1"/>
            <a:r>
              <a:rPr lang="en-CA" sz="2000" dirty="0">
                <a:solidFill>
                  <a:srgbClr val="009900"/>
                </a:solidFill>
              </a:rPr>
              <a:t>For example,  do the pixels have even parity?</a:t>
            </a:r>
          </a:p>
        </p:txBody>
      </p:sp>
      <p:sp>
        <p:nvSpPr>
          <p:cNvPr id="130061" name="TextBox 21"/>
          <p:cNvSpPr txBox="1">
            <a:spLocks noChangeArrowheads="1"/>
          </p:cNvSpPr>
          <p:nvPr/>
        </p:nvSpPr>
        <p:spPr bwMode="auto">
          <a:xfrm>
            <a:off x="4864101" y="2932510"/>
            <a:ext cx="4038599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CA" sz="2000" dirty="0" smtClean="0">
                <a:solidFill>
                  <a:srgbClr val="002060"/>
                </a:solidFill>
              </a:rPr>
              <a:t>If </a:t>
            </a:r>
            <a:r>
              <a:rPr lang="en-CA" sz="2000" dirty="0">
                <a:solidFill>
                  <a:srgbClr val="002060"/>
                </a:solidFill>
              </a:rPr>
              <a:t>image-label pairs are generated this way, it makes sense to first learn to recover the stuff that caused the image by inverting the high bandwidth pathway.</a:t>
            </a:r>
          </a:p>
          <a:p>
            <a:pPr eaLnBrk="1" hangingPunct="1"/>
            <a:endParaRPr lang="en-CA" dirty="0"/>
          </a:p>
        </p:txBody>
      </p:sp>
      <p:sp>
        <p:nvSpPr>
          <p:cNvPr id="130062" name="TextBox 22"/>
          <p:cNvSpPr txBox="1">
            <a:spLocks noChangeArrowheads="1"/>
          </p:cNvSpPr>
          <p:nvPr/>
        </p:nvSpPr>
        <p:spPr bwMode="auto">
          <a:xfrm>
            <a:off x="5046664" y="1339454"/>
            <a:ext cx="157003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CA" sz="2000" dirty="0">
                <a:solidFill>
                  <a:srgbClr val="009900"/>
                </a:solidFill>
              </a:rPr>
              <a:t>high bandwidth</a:t>
            </a:r>
          </a:p>
        </p:txBody>
      </p:sp>
      <p:sp>
        <p:nvSpPr>
          <p:cNvPr id="130063" name="TextBox 23"/>
          <p:cNvSpPr txBox="1">
            <a:spLocks noChangeArrowheads="1"/>
          </p:cNvSpPr>
          <p:nvPr/>
        </p:nvSpPr>
        <p:spPr bwMode="auto">
          <a:xfrm>
            <a:off x="7712075" y="1366838"/>
            <a:ext cx="157003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CA" sz="2000" dirty="0">
                <a:solidFill>
                  <a:srgbClr val="009900"/>
                </a:solidFill>
              </a:rPr>
              <a:t>low bandwidth</a:t>
            </a:r>
          </a:p>
        </p:txBody>
      </p:sp>
    </p:spTree>
    <p:extLst>
      <p:ext uri="{BB962C8B-B14F-4D97-AF65-F5344CB8AC3E}">
        <p14:creationId xmlns:p14="http://schemas.microsoft.com/office/powerpoint/2010/main" val="1291061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1" grpId="0" animBg="1"/>
      <p:bldP spid="12" grpId="0" animBg="1"/>
      <p:bldP spid="13" grpId="0" animBg="1"/>
      <p:bldP spid="130062" grpId="0"/>
      <p:bldP spid="13006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432" y="228600"/>
            <a:ext cx="9254067" cy="2159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+mn-lt"/>
              </a:rPr>
              <a:t>Neural Networks for Machine Learning</a:t>
            </a:r>
            <a:r>
              <a:rPr lang="en-US" dirty="0" smtClean="0">
                <a:latin typeface="+mn-lt"/>
              </a:rPr>
              <a:t/>
            </a:r>
            <a:br>
              <a:rPr lang="en-US" dirty="0" smtClean="0">
                <a:latin typeface="+mn-lt"/>
              </a:rPr>
            </a:br>
            <a:r>
              <a:rPr lang="en-US" dirty="0">
                <a:latin typeface="+mn-lt"/>
              </a:rPr>
              <a:t/>
            </a:r>
            <a:br>
              <a:rPr lang="en-US" dirty="0">
                <a:latin typeface="+mn-lt"/>
              </a:rPr>
            </a:br>
            <a:r>
              <a:rPr lang="en-US" dirty="0" smtClean="0">
                <a:latin typeface="+mn-lt"/>
              </a:rPr>
              <a:t>Lecture 14d</a:t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Modeling real-valued data with an RBM</a:t>
            </a:r>
            <a:endParaRPr lang="en-US" sz="24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1895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Modeling real-valued data</a:t>
            </a:r>
          </a:p>
        </p:txBody>
      </p:sp>
      <p:sp>
        <p:nvSpPr>
          <p:cNvPr id="134146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18533" y="1200151"/>
            <a:ext cx="4377267" cy="3394472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Arial" charset="0"/>
              </a:rPr>
              <a:t>For images of </a:t>
            </a:r>
            <a:r>
              <a:rPr lang="en-US" sz="2400" dirty="0" smtClean="0">
                <a:latin typeface="Arial" charset="0"/>
              </a:rPr>
              <a:t>digits, intermediate </a:t>
            </a:r>
            <a:r>
              <a:rPr lang="en-US" sz="2400" dirty="0">
                <a:latin typeface="Arial" charset="0"/>
              </a:rPr>
              <a:t>intensities </a:t>
            </a:r>
            <a:r>
              <a:rPr lang="en-US" sz="2400" dirty="0" smtClean="0">
                <a:latin typeface="Arial" charset="0"/>
              </a:rPr>
              <a:t>can be represented as </a:t>
            </a:r>
            <a:r>
              <a:rPr lang="en-US" sz="2400" dirty="0">
                <a:latin typeface="Arial" charset="0"/>
              </a:rPr>
              <a:t>if they were probabilities by using </a:t>
            </a:r>
            <a:r>
              <a:rPr lang="ja-JP" altLang="en-US" sz="2400" dirty="0">
                <a:latin typeface="Arial" charset="0"/>
              </a:rPr>
              <a:t>“</a:t>
            </a:r>
            <a:r>
              <a:rPr lang="en-US" altLang="ja-JP" sz="2400" dirty="0">
                <a:latin typeface="Arial" charset="0"/>
              </a:rPr>
              <a:t>mean-field</a:t>
            </a:r>
            <a:r>
              <a:rPr lang="ja-JP" altLang="en-US" sz="2400" dirty="0">
                <a:latin typeface="Arial" charset="0"/>
              </a:rPr>
              <a:t>”</a:t>
            </a:r>
            <a:r>
              <a:rPr lang="en-US" altLang="ja-JP" sz="2400" dirty="0">
                <a:latin typeface="Arial" charset="0"/>
              </a:rPr>
              <a:t> logistic units.</a:t>
            </a:r>
          </a:p>
          <a:p>
            <a:pPr lvl="1" eaLnBrk="1" hangingPunct="1"/>
            <a:r>
              <a:rPr lang="en-US" sz="2400" dirty="0" smtClean="0">
                <a:latin typeface="Arial" charset="0"/>
              </a:rPr>
              <a:t>We </a:t>
            </a:r>
            <a:r>
              <a:rPr lang="en-US" sz="2400" dirty="0">
                <a:latin typeface="Arial" charset="0"/>
              </a:rPr>
              <a:t>treat intermediate values as the probability that the pixel is inked</a:t>
            </a:r>
            <a:r>
              <a:rPr lang="en-US" sz="2400" dirty="0" smtClean="0">
                <a:latin typeface="Arial" charset="0"/>
              </a:rPr>
              <a:t>.</a:t>
            </a:r>
            <a:endParaRPr lang="en-US" sz="2400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360338" y="1200151"/>
            <a:ext cx="4834467" cy="3394472"/>
          </a:xfrm>
        </p:spPr>
        <p:txBody>
          <a:bodyPr/>
          <a:lstStyle/>
          <a:p>
            <a:r>
              <a:rPr lang="en-US" sz="2400" dirty="0">
                <a:latin typeface="Arial" charset="0"/>
              </a:rPr>
              <a:t>This will not work for real images.</a:t>
            </a:r>
          </a:p>
          <a:p>
            <a:pPr lvl="1"/>
            <a:r>
              <a:rPr lang="en-US" sz="2400" dirty="0">
                <a:latin typeface="Arial" charset="0"/>
              </a:rPr>
              <a:t>In a real image, the intensity of a pixel is almost always, almost exactly the average of the neighboring pixels.</a:t>
            </a:r>
          </a:p>
          <a:p>
            <a:pPr lvl="1"/>
            <a:r>
              <a:rPr lang="en-US" sz="2400" dirty="0">
                <a:latin typeface="Arial" charset="0"/>
              </a:rPr>
              <a:t>Mean-field logistic units cannot represent precise intermediate values.</a:t>
            </a:r>
          </a:p>
          <a:p>
            <a:pPr lvl="1"/>
            <a:endParaRPr lang="en-US" sz="2400" dirty="0">
              <a:latin typeface="Arial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215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33338"/>
            <a:ext cx="8686800" cy="85725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A standard type of real-valued visible unit</a:t>
            </a:r>
            <a:endParaRPr lang="en-US" sz="2400">
              <a:latin typeface="Arial" charset="0"/>
            </a:endParaRPr>
          </a:p>
        </p:txBody>
      </p:sp>
      <p:sp>
        <p:nvSpPr>
          <p:cNvPr id="154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0363" y="674824"/>
            <a:ext cx="3924300" cy="2275284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endParaRPr lang="en-US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M</a:t>
            </a:r>
            <a:r>
              <a:rPr lang="en-US" dirty="0" smtClean="0">
                <a:latin typeface="Arial" charset="0"/>
              </a:rPr>
              <a:t>odel </a:t>
            </a:r>
            <a:r>
              <a:rPr lang="en-US" dirty="0">
                <a:latin typeface="Arial" charset="0"/>
              </a:rPr>
              <a:t>pixels as Gaussian variables. Alternating Gibbs sampling is still easy, though learning needs to be much slower.</a:t>
            </a:r>
          </a:p>
        </p:txBody>
      </p:sp>
      <p:graphicFrame>
        <p:nvGraphicFramePr>
          <p:cNvPr id="15462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2984378"/>
              </p:ext>
            </p:extLst>
          </p:nvPr>
        </p:nvGraphicFramePr>
        <p:xfrm>
          <a:off x="591066" y="2641601"/>
          <a:ext cx="8060795" cy="118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1" name="Equation" r:id="rId4" imgW="2870200" imgH="444500" progId="Equation.3">
                  <p:embed/>
                </p:oleObj>
              </mc:Choice>
              <mc:Fallback>
                <p:oleObj name="Equation" r:id="rId4" imgW="28702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066" y="2641601"/>
                        <a:ext cx="8060795" cy="118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28" name="Rectangle 5"/>
          <p:cNvSpPr>
            <a:spLocks noChangeArrowheads="1"/>
          </p:cNvSpPr>
          <p:nvPr/>
        </p:nvSpPr>
        <p:spPr bwMode="auto">
          <a:xfrm>
            <a:off x="4967288" y="925116"/>
            <a:ext cx="3492500" cy="1484709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54629" name="Text Box 7"/>
          <p:cNvSpPr txBox="1">
            <a:spLocks noChangeArrowheads="1"/>
          </p:cNvSpPr>
          <p:nvPr/>
        </p:nvSpPr>
        <p:spPr bwMode="auto">
          <a:xfrm rot="16200000">
            <a:off x="4108847" y="1278702"/>
            <a:ext cx="110728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>
                <a:sym typeface="Wingdings" charset="0"/>
              </a:rPr>
              <a:t>E </a:t>
            </a:r>
            <a:endParaRPr lang="en-US" sz="2000" dirty="0"/>
          </a:p>
        </p:txBody>
      </p:sp>
      <p:sp>
        <p:nvSpPr>
          <p:cNvPr id="154630" name="Line 8"/>
          <p:cNvSpPr>
            <a:spLocks noChangeShapeType="1"/>
          </p:cNvSpPr>
          <p:nvPr/>
        </p:nvSpPr>
        <p:spPr bwMode="auto">
          <a:xfrm>
            <a:off x="5076825" y="925116"/>
            <a:ext cx="3240088" cy="14573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631" name="Text Box 11"/>
          <p:cNvSpPr txBox="1">
            <a:spLocks noChangeArrowheads="1"/>
          </p:cNvSpPr>
          <p:nvPr/>
        </p:nvSpPr>
        <p:spPr bwMode="auto">
          <a:xfrm>
            <a:off x="6442075" y="4067060"/>
            <a:ext cx="270192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solidFill>
                  <a:srgbClr val="3333CC"/>
                </a:solidFill>
              </a:rPr>
              <a:t>energy-gradient produced by the total input to a visible unit </a:t>
            </a:r>
          </a:p>
        </p:txBody>
      </p:sp>
      <p:sp>
        <p:nvSpPr>
          <p:cNvPr id="154632" name="Line 13"/>
          <p:cNvSpPr>
            <a:spLocks noChangeShapeType="1"/>
          </p:cNvSpPr>
          <p:nvPr/>
        </p:nvSpPr>
        <p:spPr bwMode="auto">
          <a:xfrm flipH="1" flipV="1">
            <a:off x="7823195" y="3674532"/>
            <a:ext cx="0" cy="392525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633" name="Text Box 14"/>
          <p:cNvSpPr txBox="1">
            <a:spLocks noChangeArrowheads="1"/>
          </p:cNvSpPr>
          <p:nvPr/>
        </p:nvSpPr>
        <p:spPr bwMode="auto">
          <a:xfrm>
            <a:off x="1337733" y="3945685"/>
            <a:ext cx="181027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solidFill>
                  <a:srgbClr val="FF0000"/>
                </a:solidFill>
              </a:rPr>
              <a:t>parabolic containment function</a:t>
            </a:r>
          </a:p>
        </p:txBody>
      </p:sp>
      <p:sp>
        <p:nvSpPr>
          <p:cNvPr id="154634" name="Freeform 15"/>
          <p:cNvSpPr>
            <a:spLocks/>
          </p:cNvSpPr>
          <p:nvPr/>
        </p:nvSpPr>
        <p:spPr bwMode="auto">
          <a:xfrm>
            <a:off x="5327651" y="923925"/>
            <a:ext cx="1331913" cy="1377554"/>
          </a:xfrm>
          <a:custGeom>
            <a:avLst/>
            <a:gdLst>
              <a:gd name="T0" fmla="*/ 0 w 431"/>
              <a:gd name="T1" fmla="*/ 0 h 749"/>
              <a:gd name="T2" fmla="*/ 2147483647 w 431"/>
              <a:gd name="T3" fmla="*/ 2147483647 h 749"/>
              <a:gd name="T4" fmla="*/ 2147483647 w 431"/>
              <a:gd name="T5" fmla="*/ 2147483647 h 749"/>
              <a:gd name="T6" fmla="*/ 2147483647 w 431"/>
              <a:gd name="T7" fmla="*/ 2147483647 h 749"/>
              <a:gd name="T8" fmla="*/ 2147483647 w 431"/>
              <a:gd name="T9" fmla="*/ 2147483647 h 749"/>
              <a:gd name="T10" fmla="*/ 2147483647 w 431"/>
              <a:gd name="T11" fmla="*/ 2147483647 h 74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31"/>
              <a:gd name="T19" fmla="*/ 0 h 749"/>
              <a:gd name="T20" fmla="*/ 431 w 431"/>
              <a:gd name="T21" fmla="*/ 749 h 74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31" h="749">
                <a:moveTo>
                  <a:pt x="0" y="0"/>
                </a:moveTo>
                <a:cubicBezTo>
                  <a:pt x="3" y="74"/>
                  <a:pt x="7" y="148"/>
                  <a:pt x="22" y="227"/>
                </a:cubicBezTo>
                <a:cubicBezTo>
                  <a:pt x="37" y="306"/>
                  <a:pt x="60" y="412"/>
                  <a:pt x="90" y="476"/>
                </a:cubicBezTo>
                <a:cubicBezTo>
                  <a:pt x="120" y="540"/>
                  <a:pt x="166" y="575"/>
                  <a:pt x="204" y="613"/>
                </a:cubicBezTo>
                <a:cubicBezTo>
                  <a:pt x="242" y="651"/>
                  <a:pt x="279" y="680"/>
                  <a:pt x="317" y="703"/>
                </a:cubicBezTo>
                <a:cubicBezTo>
                  <a:pt x="355" y="726"/>
                  <a:pt x="405" y="741"/>
                  <a:pt x="431" y="749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635" name="Freeform 16"/>
          <p:cNvSpPr>
            <a:spLocks/>
          </p:cNvSpPr>
          <p:nvPr/>
        </p:nvSpPr>
        <p:spPr bwMode="auto">
          <a:xfrm flipH="1">
            <a:off x="6659563" y="923925"/>
            <a:ext cx="1331912" cy="1377554"/>
          </a:xfrm>
          <a:custGeom>
            <a:avLst/>
            <a:gdLst>
              <a:gd name="T0" fmla="*/ 0 w 431"/>
              <a:gd name="T1" fmla="*/ 0 h 749"/>
              <a:gd name="T2" fmla="*/ 2147483647 w 431"/>
              <a:gd name="T3" fmla="*/ 2147483647 h 749"/>
              <a:gd name="T4" fmla="*/ 2147483647 w 431"/>
              <a:gd name="T5" fmla="*/ 2147483647 h 749"/>
              <a:gd name="T6" fmla="*/ 2147483647 w 431"/>
              <a:gd name="T7" fmla="*/ 2147483647 h 749"/>
              <a:gd name="T8" fmla="*/ 2147483647 w 431"/>
              <a:gd name="T9" fmla="*/ 2147483647 h 749"/>
              <a:gd name="T10" fmla="*/ 2147483647 w 431"/>
              <a:gd name="T11" fmla="*/ 2147483647 h 74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31"/>
              <a:gd name="T19" fmla="*/ 0 h 749"/>
              <a:gd name="T20" fmla="*/ 431 w 431"/>
              <a:gd name="T21" fmla="*/ 749 h 74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31" h="749">
                <a:moveTo>
                  <a:pt x="0" y="0"/>
                </a:moveTo>
                <a:cubicBezTo>
                  <a:pt x="3" y="74"/>
                  <a:pt x="7" y="148"/>
                  <a:pt x="22" y="227"/>
                </a:cubicBezTo>
                <a:cubicBezTo>
                  <a:pt x="37" y="306"/>
                  <a:pt x="60" y="412"/>
                  <a:pt x="90" y="476"/>
                </a:cubicBezTo>
                <a:cubicBezTo>
                  <a:pt x="120" y="540"/>
                  <a:pt x="166" y="575"/>
                  <a:pt x="204" y="613"/>
                </a:cubicBezTo>
                <a:cubicBezTo>
                  <a:pt x="242" y="651"/>
                  <a:pt x="279" y="680"/>
                  <a:pt x="317" y="703"/>
                </a:cubicBezTo>
                <a:cubicBezTo>
                  <a:pt x="355" y="726"/>
                  <a:pt x="405" y="741"/>
                  <a:pt x="431" y="749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636" name="Line 17"/>
          <p:cNvSpPr>
            <a:spLocks noChangeShapeType="1"/>
          </p:cNvSpPr>
          <p:nvPr/>
        </p:nvSpPr>
        <p:spPr bwMode="auto">
          <a:xfrm flipV="1">
            <a:off x="2556941" y="3809999"/>
            <a:ext cx="575732" cy="36010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54637" name="Object 18"/>
          <p:cNvGraphicFramePr>
            <a:graphicFrameLocks noChangeAspect="1"/>
          </p:cNvGraphicFramePr>
          <p:nvPr/>
        </p:nvGraphicFramePr>
        <p:xfrm>
          <a:off x="6551614" y="2409825"/>
          <a:ext cx="1743075" cy="398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2" name="Equation" r:id="rId6" imgW="749300" imgH="228600" progId="Equation.3">
                  <p:embed/>
                </p:oleObj>
              </mc:Choice>
              <mc:Fallback>
                <p:oleObj name="Equation" r:id="rId6" imgW="749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1614" y="2409825"/>
                        <a:ext cx="1743075" cy="3988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38" name="Line 19"/>
          <p:cNvSpPr>
            <a:spLocks noChangeShapeType="1"/>
          </p:cNvSpPr>
          <p:nvPr/>
        </p:nvSpPr>
        <p:spPr bwMode="auto">
          <a:xfrm>
            <a:off x="4763" y="2410357"/>
            <a:ext cx="0" cy="5357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37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30" grpId="0" animBg="1"/>
      <p:bldP spid="154631" grpId="0"/>
      <p:bldP spid="154632" grpId="0" animBg="1"/>
      <p:bldP spid="154633" grpId="0"/>
      <p:bldP spid="154634" grpId="0" animBg="1"/>
      <p:bldP spid="154635" grpId="0" animBg="1"/>
      <p:bldP spid="15463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Title 1"/>
          <p:cNvSpPr>
            <a:spLocks noGrp="1"/>
          </p:cNvSpPr>
          <p:nvPr>
            <p:ph type="title"/>
          </p:nvPr>
        </p:nvSpPr>
        <p:spPr>
          <a:xfrm>
            <a:off x="431800" y="0"/>
            <a:ext cx="8229600" cy="857250"/>
          </a:xfrm>
        </p:spPr>
        <p:txBody>
          <a:bodyPr/>
          <a:lstStyle/>
          <a:p>
            <a:r>
              <a:rPr lang="en-CA">
                <a:latin typeface="Arial" charset="0"/>
              </a:rPr>
              <a:t>Gaussian-Binary RBM’s</a:t>
            </a:r>
          </a:p>
        </p:txBody>
      </p:sp>
      <p:sp>
        <p:nvSpPr>
          <p:cNvPr id="156674" name="Content Placeholder 2"/>
          <p:cNvSpPr>
            <a:spLocks noGrp="1"/>
          </p:cNvSpPr>
          <p:nvPr>
            <p:ph idx="1"/>
          </p:nvPr>
        </p:nvSpPr>
        <p:spPr>
          <a:xfrm>
            <a:off x="292100" y="1018116"/>
            <a:ext cx="5254094" cy="3394472"/>
          </a:xfrm>
        </p:spPr>
        <p:txBody>
          <a:bodyPr/>
          <a:lstStyle/>
          <a:p>
            <a:r>
              <a:rPr lang="en-CA" dirty="0">
                <a:latin typeface="Arial" charset="0"/>
              </a:rPr>
              <a:t>Lots of people have failed to get these to work </a:t>
            </a:r>
            <a:r>
              <a:rPr lang="en-CA" dirty="0" smtClean="0">
                <a:latin typeface="Arial" charset="0"/>
              </a:rPr>
              <a:t>properly. Its </a:t>
            </a:r>
            <a:r>
              <a:rPr lang="en-CA" dirty="0">
                <a:latin typeface="Arial" charset="0"/>
              </a:rPr>
              <a:t>extremely hard to learn tight variances for the visible units.</a:t>
            </a:r>
          </a:p>
          <a:p>
            <a:pPr lvl="1"/>
            <a:r>
              <a:rPr lang="en-CA" dirty="0">
                <a:latin typeface="Arial" charset="0"/>
              </a:rPr>
              <a:t>It took a long time </a:t>
            </a:r>
            <a:r>
              <a:rPr lang="en-CA" dirty="0" smtClean="0">
                <a:latin typeface="Arial" charset="0"/>
              </a:rPr>
              <a:t>for us to </a:t>
            </a:r>
            <a:r>
              <a:rPr lang="en-CA" dirty="0">
                <a:latin typeface="Arial" charset="0"/>
              </a:rPr>
              <a:t>figure out why it is so hard to learn the visible variances</a:t>
            </a:r>
            <a:r>
              <a:rPr lang="en-CA" dirty="0" smtClean="0">
                <a:latin typeface="Arial" charset="0"/>
              </a:rPr>
              <a:t>.</a:t>
            </a:r>
          </a:p>
          <a:p>
            <a:r>
              <a:rPr lang="en-CA" dirty="0" smtClean="0">
                <a:latin typeface="Arial" charset="0"/>
              </a:rPr>
              <a:t>When sigma is small, we need many more hidden units than visible units.</a:t>
            </a:r>
          </a:p>
          <a:p>
            <a:pPr lvl="1"/>
            <a:r>
              <a:rPr lang="en-CA" dirty="0" smtClean="0">
                <a:latin typeface="Arial" charset="0"/>
              </a:rPr>
              <a:t>This allows small weights to produce big top-down effects.</a:t>
            </a:r>
            <a:endParaRPr lang="en-CA" dirty="0">
              <a:latin typeface="Arial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7040564" y="463154"/>
            <a:ext cx="828675" cy="673894"/>
          </a:xfrm>
          <a:prstGeom prst="ellipse">
            <a:avLst/>
          </a:prstGeom>
          <a:solidFill>
            <a:srgbClr val="EEECE1"/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5" name="Oval 4"/>
          <p:cNvSpPr/>
          <p:nvPr/>
        </p:nvSpPr>
        <p:spPr>
          <a:xfrm>
            <a:off x="7040564" y="2244328"/>
            <a:ext cx="828675" cy="675084"/>
          </a:xfrm>
          <a:prstGeom prst="ellipse">
            <a:avLst/>
          </a:prstGeom>
          <a:solidFill>
            <a:srgbClr val="EEECE1"/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cxnSp>
        <p:nvCxnSpPr>
          <p:cNvPr id="7" name="Straight Arrow Connector 6"/>
          <p:cNvCxnSpPr>
            <a:stCxn id="5" idx="1"/>
            <a:endCxn id="4" idx="3"/>
          </p:cNvCxnSpPr>
          <p:nvPr/>
        </p:nvCxnSpPr>
        <p:spPr>
          <a:xfrm rot="5400000" flipH="1" flipV="1">
            <a:off x="6509545" y="1691085"/>
            <a:ext cx="1304925" cy="1587"/>
          </a:xfrm>
          <a:prstGeom prst="straightConnector1">
            <a:avLst/>
          </a:prstGeom>
          <a:ln w="38100">
            <a:solidFill>
              <a:srgbClr val="29292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5" idx="7"/>
          </p:cNvCxnSpPr>
          <p:nvPr/>
        </p:nvCxnSpPr>
        <p:spPr>
          <a:xfrm rot="5400000">
            <a:off x="7095332" y="1691085"/>
            <a:ext cx="1304925" cy="1588"/>
          </a:xfrm>
          <a:prstGeom prst="straightConnector1">
            <a:avLst/>
          </a:prstGeom>
          <a:ln w="38100">
            <a:solidFill>
              <a:srgbClr val="29292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667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5550096"/>
              </p:ext>
            </p:extLst>
          </p:nvPr>
        </p:nvGraphicFramePr>
        <p:xfrm>
          <a:off x="6545265" y="1238003"/>
          <a:ext cx="2027236" cy="1006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1" name="Equation" r:id="rId4" imgW="736280" imgH="393529" progId="Equation.3">
                  <p:embed/>
                </p:oleObj>
              </mc:Choice>
              <mc:Fallback>
                <p:oleObj name="Equation" r:id="rId4" imgW="736280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5265" y="1238003"/>
                        <a:ext cx="2027236" cy="10063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80" name="TextBox 11"/>
          <p:cNvSpPr txBox="1">
            <a:spLocks noChangeArrowheads="1"/>
          </p:cNvSpPr>
          <p:nvPr/>
        </p:nvSpPr>
        <p:spPr bwMode="auto">
          <a:xfrm>
            <a:off x="5546194" y="3027760"/>
            <a:ext cx="355177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CA" sz="2000" dirty="0">
                <a:solidFill>
                  <a:srgbClr val="3333CC"/>
                </a:solidFill>
              </a:rPr>
              <a:t>When sigma is much less than 1, the bottom-up effects are too big and the top-down effects are too small.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0895921"/>
              </p:ext>
            </p:extLst>
          </p:nvPr>
        </p:nvGraphicFramePr>
        <p:xfrm>
          <a:off x="7338484" y="2344342"/>
          <a:ext cx="228600" cy="4245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2" name="Equation" r:id="rId6" imgW="88900" imgH="165100" progId="Equation.3">
                  <p:embed/>
                </p:oleObj>
              </mc:Choice>
              <mc:Fallback>
                <p:oleObj name="Equation" r:id="rId6" imgW="889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338484" y="2344342"/>
                        <a:ext cx="228600" cy="4245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1871133"/>
              </p:ext>
            </p:extLst>
          </p:nvPr>
        </p:nvGraphicFramePr>
        <p:xfrm>
          <a:off x="7307263" y="561975"/>
          <a:ext cx="293687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3" name="Equation" r:id="rId8" imgW="114300" imgH="190500" progId="Equation.3">
                  <p:embed/>
                </p:oleObj>
              </mc:Choice>
              <mc:Fallback>
                <p:oleObj name="Equation" r:id="rId8" imgW="114300" imgH="190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307263" y="561975"/>
                        <a:ext cx="293687" cy="488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3320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5668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Title 1"/>
          <p:cNvSpPr>
            <a:spLocks noGrp="1"/>
          </p:cNvSpPr>
          <p:nvPr>
            <p:ph type="title"/>
          </p:nvPr>
        </p:nvSpPr>
        <p:spPr>
          <a:xfrm>
            <a:off x="457200" y="134541"/>
            <a:ext cx="8229600" cy="857250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Arial" charset="0"/>
              </a:rPr>
              <a:t>Stepped sigmoid units: A neat </a:t>
            </a:r>
            <a:r>
              <a:rPr lang="en-CA" dirty="0">
                <a:latin typeface="Arial" charset="0"/>
              </a:rPr>
              <a:t>way to implement integer values</a:t>
            </a:r>
          </a:p>
        </p:txBody>
      </p:sp>
      <p:sp>
        <p:nvSpPr>
          <p:cNvPr id="138242" name="Content Placeholder 18"/>
          <p:cNvSpPr>
            <a:spLocks noGrp="1"/>
          </p:cNvSpPr>
          <p:nvPr>
            <p:ph sz="half" idx="1"/>
          </p:nvPr>
        </p:nvSpPr>
        <p:spPr>
          <a:xfrm>
            <a:off x="365125" y="1147763"/>
            <a:ext cx="8186738" cy="3394472"/>
          </a:xfrm>
        </p:spPr>
        <p:txBody>
          <a:bodyPr/>
          <a:lstStyle/>
          <a:p>
            <a:r>
              <a:rPr lang="en-CA" sz="2400" dirty="0">
                <a:latin typeface="Arial" charset="0"/>
              </a:rPr>
              <a:t>Make many copies of a </a:t>
            </a:r>
            <a:r>
              <a:rPr lang="en-CA" sz="2400" dirty="0" smtClean="0">
                <a:latin typeface="Arial" charset="0"/>
              </a:rPr>
              <a:t>stochastic binary </a:t>
            </a:r>
            <a:r>
              <a:rPr lang="en-CA" sz="2400" dirty="0">
                <a:latin typeface="Arial" charset="0"/>
              </a:rPr>
              <a:t>unit. </a:t>
            </a:r>
          </a:p>
          <a:p>
            <a:r>
              <a:rPr lang="en-CA" sz="2400" dirty="0">
                <a:latin typeface="Arial" charset="0"/>
              </a:rPr>
              <a:t>All copies have the same weights and the same adaptive bias, b, but they have different fixed offsets to the bias:</a:t>
            </a:r>
          </a:p>
          <a:p>
            <a:pPr>
              <a:buFontTx/>
              <a:buNone/>
            </a:pPr>
            <a:endParaRPr lang="en-CA" dirty="0">
              <a:latin typeface="Arial" charset="0"/>
            </a:endParaRPr>
          </a:p>
          <a:p>
            <a:pPr>
              <a:buFontTx/>
              <a:buNone/>
            </a:pPr>
            <a:endParaRPr lang="en-CA" sz="2400" dirty="0">
              <a:latin typeface="Arial" charset="0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1724025" y="3844529"/>
            <a:ext cx="1358900" cy="434578"/>
          </a:xfrm>
          <a:custGeom>
            <a:avLst/>
            <a:gdLst>
              <a:gd name="connsiteX0" fmla="*/ 0 w 1358537"/>
              <a:gd name="connsiteY0" fmla="*/ 574766 h 579120"/>
              <a:gd name="connsiteX1" fmla="*/ 287383 w 1358537"/>
              <a:gd name="connsiteY1" fmla="*/ 574766 h 579120"/>
              <a:gd name="connsiteX2" fmla="*/ 692331 w 1358537"/>
              <a:gd name="connsiteY2" fmla="*/ 548640 h 579120"/>
              <a:gd name="connsiteX3" fmla="*/ 1045029 w 1358537"/>
              <a:gd name="connsiteY3" fmla="*/ 404949 h 579120"/>
              <a:gd name="connsiteX4" fmla="*/ 1254034 w 1358537"/>
              <a:gd name="connsiteY4" fmla="*/ 169817 h 579120"/>
              <a:gd name="connsiteX5" fmla="*/ 1358537 w 1358537"/>
              <a:gd name="connsiteY5" fmla="*/ 0 h 579120"/>
              <a:gd name="connsiteX6" fmla="*/ 1358537 w 1358537"/>
              <a:gd name="connsiteY6" fmla="*/ 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58537" h="579120">
                <a:moveTo>
                  <a:pt x="0" y="574766"/>
                </a:moveTo>
                <a:cubicBezTo>
                  <a:pt x="85997" y="576943"/>
                  <a:pt x="171995" y="579120"/>
                  <a:pt x="287383" y="574766"/>
                </a:cubicBezTo>
                <a:cubicBezTo>
                  <a:pt x="402771" y="570412"/>
                  <a:pt x="566057" y="576943"/>
                  <a:pt x="692331" y="548640"/>
                </a:cubicBezTo>
                <a:cubicBezTo>
                  <a:pt x="818605" y="520337"/>
                  <a:pt x="951412" y="468086"/>
                  <a:pt x="1045029" y="404949"/>
                </a:cubicBezTo>
                <a:cubicBezTo>
                  <a:pt x="1138646" y="341812"/>
                  <a:pt x="1201783" y="237308"/>
                  <a:pt x="1254034" y="169817"/>
                </a:cubicBezTo>
                <a:cubicBezTo>
                  <a:pt x="1306285" y="102326"/>
                  <a:pt x="1358537" y="0"/>
                  <a:pt x="1358537" y="0"/>
                </a:cubicBezTo>
                <a:lnTo>
                  <a:pt x="1358537" y="0"/>
                </a:ln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4" name="Freeform 3"/>
          <p:cNvSpPr/>
          <p:nvPr/>
        </p:nvSpPr>
        <p:spPr>
          <a:xfrm rot="10800000">
            <a:off x="3074988" y="3424237"/>
            <a:ext cx="1358900" cy="434579"/>
          </a:xfrm>
          <a:custGeom>
            <a:avLst/>
            <a:gdLst>
              <a:gd name="connsiteX0" fmla="*/ 0 w 1358537"/>
              <a:gd name="connsiteY0" fmla="*/ 574766 h 579120"/>
              <a:gd name="connsiteX1" fmla="*/ 287383 w 1358537"/>
              <a:gd name="connsiteY1" fmla="*/ 574766 h 579120"/>
              <a:gd name="connsiteX2" fmla="*/ 692331 w 1358537"/>
              <a:gd name="connsiteY2" fmla="*/ 548640 h 579120"/>
              <a:gd name="connsiteX3" fmla="*/ 1045029 w 1358537"/>
              <a:gd name="connsiteY3" fmla="*/ 404949 h 579120"/>
              <a:gd name="connsiteX4" fmla="*/ 1254034 w 1358537"/>
              <a:gd name="connsiteY4" fmla="*/ 169817 h 579120"/>
              <a:gd name="connsiteX5" fmla="*/ 1358537 w 1358537"/>
              <a:gd name="connsiteY5" fmla="*/ 0 h 579120"/>
              <a:gd name="connsiteX6" fmla="*/ 1358537 w 1358537"/>
              <a:gd name="connsiteY6" fmla="*/ 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58537" h="579120">
                <a:moveTo>
                  <a:pt x="0" y="574766"/>
                </a:moveTo>
                <a:cubicBezTo>
                  <a:pt x="85997" y="576943"/>
                  <a:pt x="171995" y="579120"/>
                  <a:pt x="287383" y="574766"/>
                </a:cubicBezTo>
                <a:cubicBezTo>
                  <a:pt x="402771" y="570412"/>
                  <a:pt x="566057" y="576943"/>
                  <a:pt x="692331" y="548640"/>
                </a:cubicBezTo>
                <a:cubicBezTo>
                  <a:pt x="818605" y="520337"/>
                  <a:pt x="951412" y="468086"/>
                  <a:pt x="1045029" y="404949"/>
                </a:cubicBezTo>
                <a:cubicBezTo>
                  <a:pt x="1138646" y="341812"/>
                  <a:pt x="1201783" y="237308"/>
                  <a:pt x="1254034" y="169817"/>
                </a:cubicBezTo>
                <a:cubicBezTo>
                  <a:pt x="1306285" y="102326"/>
                  <a:pt x="1358537" y="0"/>
                  <a:pt x="1358537" y="0"/>
                </a:cubicBezTo>
                <a:lnTo>
                  <a:pt x="1358537" y="0"/>
                </a:ln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7" name="Freeform 6"/>
          <p:cNvSpPr/>
          <p:nvPr/>
        </p:nvSpPr>
        <p:spPr>
          <a:xfrm>
            <a:off x="2198688" y="3844529"/>
            <a:ext cx="1358900" cy="434578"/>
          </a:xfrm>
          <a:custGeom>
            <a:avLst/>
            <a:gdLst>
              <a:gd name="connsiteX0" fmla="*/ 0 w 1358537"/>
              <a:gd name="connsiteY0" fmla="*/ 574766 h 579120"/>
              <a:gd name="connsiteX1" fmla="*/ 287383 w 1358537"/>
              <a:gd name="connsiteY1" fmla="*/ 574766 h 579120"/>
              <a:gd name="connsiteX2" fmla="*/ 692331 w 1358537"/>
              <a:gd name="connsiteY2" fmla="*/ 548640 h 579120"/>
              <a:gd name="connsiteX3" fmla="*/ 1045029 w 1358537"/>
              <a:gd name="connsiteY3" fmla="*/ 404949 h 579120"/>
              <a:gd name="connsiteX4" fmla="*/ 1254034 w 1358537"/>
              <a:gd name="connsiteY4" fmla="*/ 169817 h 579120"/>
              <a:gd name="connsiteX5" fmla="*/ 1358537 w 1358537"/>
              <a:gd name="connsiteY5" fmla="*/ 0 h 579120"/>
              <a:gd name="connsiteX6" fmla="*/ 1358537 w 1358537"/>
              <a:gd name="connsiteY6" fmla="*/ 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58537" h="579120">
                <a:moveTo>
                  <a:pt x="0" y="574766"/>
                </a:moveTo>
                <a:cubicBezTo>
                  <a:pt x="85997" y="576943"/>
                  <a:pt x="171995" y="579120"/>
                  <a:pt x="287383" y="574766"/>
                </a:cubicBezTo>
                <a:cubicBezTo>
                  <a:pt x="402771" y="570412"/>
                  <a:pt x="566057" y="576943"/>
                  <a:pt x="692331" y="548640"/>
                </a:cubicBezTo>
                <a:cubicBezTo>
                  <a:pt x="818605" y="520337"/>
                  <a:pt x="951412" y="468086"/>
                  <a:pt x="1045029" y="404949"/>
                </a:cubicBezTo>
                <a:cubicBezTo>
                  <a:pt x="1138646" y="341812"/>
                  <a:pt x="1201783" y="237308"/>
                  <a:pt x="1254034" y="169817"/>
                </a:cubicBezTo>
                <a:cubicBezTo>
                  <a:pt x="1306285" y="102326"/>
                  <a:pt x="1358537" y="0"/>
                  <a:pt x="1358537" y="0"/>
                </a:cubicBezTo>
                <a:lnTo>
                  <a:pt x="1358537" y="0"/>
                </a:ln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8" name="Freeform 7"/>
          <p:cNvSpPr/>
          <p:nvPr/>
        </p:nvSpPr>
        <p:spPr>
          <a:xfrm rot="10800000">
            <a:off x="3549650" y="3406379"/>
            <a:ext cx="1358900" cy="434578"/>
          </a:xfrm>
          <a:custGeom>
            <a:avLst/>
            <a:gdLst>
              <a:gd name="connsiteX0" fmla="*/ 0 w 1358537"/>
              <a:gd name="connsiteY0" fmla="*/ 574766 h 579120"/>
              <a:gd name="connsiteX1" fmla="*/ 287383 w 1358537"/>
              <a:gd name="connsiteY1" fmla="*/ 574766 h 579120"/>
              <a:gd name="connsiteX2" fmla="*/ 692331 w 1358537"/>
              <a:gd name="connsiteY2" fmla="*/ 548640 h 579120"/>
              <a:gd name="connsiteX3" fmla="*/ 1045029 w 1358537"/>
              <a:gd name="connsiteY3" fmla="*/ 404949 h 579120"/>
              <a:gd name="connsiteX4" fmla="*/ 1254034 w 1358537"/>
              <a:gd name="connsiteY4" fmla="*/ 169817 h 579120"/>
              <a:gd name="connsiteX5" fmla="*/ 1358537 w 1358537"/>
              <a:gd name="connsiteY5" fmla="*/ 0 h 579120"/>
              <a:gd name="connsiteX6" fmla="*/ 1358537 w 1358537"/>
              <a:gd name="connsiteY6" fmla="*/ 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58537" h="579120">
                <a:moveTo>
                  <a:pt x="0" y="574766"/>
                </a:moveTo>
                <a:cubicBezTo>
                  <a:pt x="85997" y="576943"/>
                  <a:pt x="171995" y="579120"/>
                  <a:pt x="287383" y="574766"/>
                </a:cubicBezTo>
                <a:cubicBezTo>
                  <a:pt x="402771" y="570412"/>
                  <a:pt x="566057" y="576943"/>
                  <a:pt x="692331" y="548640"/>
                </a:cubicBezTo>
                <a:cubicBezTo>
                  <a:pt x="818605" y="520337"/>
                  <a:pt x="951412" y="468086"/>
                  <a:pt x="1045029" y="404949"/>
                </a:cubicBezTo>
                <a:cubicBezTo>
                  <a:pt x="1138646" y="341812"/>
                  <a:pt x="1201783" y="237308"/>
                  <a:pt x="1254034" y="169817"/>
                </a:cubicBezTo>
                <a:cubicBezTo>
                  <a:pt x="1306285" y="102326"/>
                  <a:pt x="1358537" y="0"/>
                  <a:pt x="1358537" y="0"/>
                </a:cubicBezTo>
                <a:lnTo>
                  <a:pt x="1358537" y="0"/>
                </a:ln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9" name="Freeform 8"/>
          <p:cNvSpPr/>
          <p:nvPr/>
        </p:nvSpPr>
        <p:spPr>
          <a:xfrm>
            <a:off x="2709863" y="3831431"/>
            <a:ext cx="1358900" cy="434579"/>
          </a:xfrm>
          <a:custGeom>
            <a:avLst/>
            <a:gdLst>
              <a:gd name="connsiteX0" fmla="*/ 0 w 1358537"/>
              <a:gd name="connsiteY0" fmla="*/ 574766 h 579120"/>
              <a:gd name="connsiteX1" fmla="*/ 287383 w 1358537"/>
              <a:gd name="connsiteY1" fmla="*/ 574766 h 579120"/>
              <a:gd name="connsiteX2" fmla="*/ 692331 w 1358537"/>
              <a:gd name="connsiteY2" fmla="*/ 548640 h 579120"/>
              <a:gd name="connsiteX3" fmla="*/ 1045029 w 1358537"/>
              <a:gd name="connsiteY3" fmla="*/ 404949 h 579120"/>
              <a:gd name="connsiteX4" fmla="*/ 1254034 w 1358537"/>
              <a:gd name="connsiteY4" fmla="*/ 169817 h 579120"/>
              <a:gd name="connsiteX5" fmla="*/ 1358537 w 1358537"/>
              <a:gd name="connsiteY5" fmla="*/ 0 h 579120"/>
              <a:gd name="connsiteX6" fmla="*/ 1358537 w 1358537"/>
              <a:gd name="connsiteY6" fmla="*/ 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58537" h="579120">
                <a:moveTo>
                  <a:pt x="0" y="574766"/>
                </a:moveTo>
                <a:cubicBezTo>
                  <a:pt x="85997" y="576943"/>
                  <a:pt x="171995" y="579120"/>
                  <a:pt x="287383" y="574766"/>
                </a:cubicBezTo>
                <a:cubicBezTo>
                  <a:pt x="402771" y="570412"/>
                  <a:pt x="566057" y="576943"/>
                  <a:pt x="692331" y="548640"/>
                </a:cubicBezTo>
                <a:cubicBezTo>
                  <a:pt x="818605" y="520337"/>
                  <a:pt x="951412" y="468086"/>
                  <a:pt x="1045029" y="404949"/>
                </a:cubicBezTo>
                <a:cubicBezTo>
                  <a:pt x="1138646" y="341812"/>
                  <a:pt x="1201783" y="237308"/>
                  <a:pt x="1254034" y="169817"/>
                </a:cubicBezTo>
                <a:cubicBezTo>
                  <a:pt x="1306285" y="102326"/>
                  <a:pt x="1358537" y="0"/>
                  <a:pt x="1358537" y="0"/>
                </a:cubicBezTo>
                <a:lnTo>
                  <a:pt x="1358537" y="0"/>
                </a:ln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0" name="Freeform 9"/>
          <p:cNvSpPr/>
          <p:nvPr/>
        </p:nvSpPr>
        <p:spPr>
          <a:xfrm rot="10800000">
            <a:off x="4060825" y="3424237"/>
            <a:ext cx="1358900" cy="434579"/>
          </a:xfrm>
          <a:custGeom>
            <a:avLst/>
            <a:gdLst>
              <a:gd name="connsiteX0" fmla="*/ 0 w 1358537"/>
              <a:gd name="connsiteY0" fmla="*/ 574766 h 579120"/>
              <a:gd name="connsiteX1" fmla="*/ 287383 w 1358537"/>
              <a:gd name="connsiteY1" fmla="*/ 574766 h 579120"/>
              <a:gd name="connsiteX2" fmla="*/ 692331 w 1358537"/>
              <a:gd name="connsiteY2" fmla="*/ 548640 h 579120"/>
              <a:gd name="connsiteX3" fmla="*/ 1045029 w 1358537"/>
              <a:gd name="connsiteY3" fmla="*/ 404949 h 579120"/>
              <a:gd name="connsiteX4" fmla="*/ 1254034 w 1358537"/>
              <a:gd name="connsiteY4" fmla="*/ 169817 h 579120"/>
              <a:gd name="connsiteX5" fmla="*/ 1358537 w 1358537"/>
              <a:gd name="connsiteY5" fmla="*/ 0 h 579120"/>
              <a:gd name="connsiteX6" fmla="*/ 1358537 w 1358537"/>
              <a:gd name="connsiteY6" fmla="*/ 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58537" h="579120">
                <a:moveTo>
                  <a:pt x="0" y="574766"/>
                </a:moveTo>
                <a:cubicBezTo>
                  <a:pt x="85997" y="576943"/>
                  <a:pt x="171995" y="579120"/>
                  <a:pt x="287383" y="574766"/>
                </a:cubicBezTo>
                <a:cubicBezTo>
                  <a:pt x="402771" y="570412"/>
                  <a:pt x="566057" y="576943"/>
                  <a:pt x="692331" y="548640"/>
                </a:cubicBezTo>
                <a:cubicBezTo>
                  <a:pt x="818605" y="520337"/>
                  <a:pt x="951412" y="468086"/>
                  <a:pt x="1045029" y="404949"/>
                </a:cubicBezTo>
                <a:cubicBezTo>
                  <a:pt x="1138646" y="341812"/>
                  <a:pt x="1201783" y="237308"/>
                  <a:pt x="1254034" y="169817"/>
                </a:cubicBezTo>
                <a:cubicBezTo>
                  <a:pt x="1306285" y="102326"/>
                  <a:pt x="1358537" y="0"/>
                  <a:pt x="1358537" y="0"/>
                </a:cubicBezTo>
                <a:lnTo>
                  <a:pt x="1358537" y="0"/>
                </a:ln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1" name="Freeform 10"/>
          <p:cNvSpPr/>
          <p:nvPr/>
        </p:nvSpPr>
        <p:spPr>
          <a:xfrm>
            <a:off x="3148013" y="3835004"/>
            <a:ext cx="1358900" cy="434578"/>
          </a:xfrm>
          <a:custGeom>
            <a:avLst/>
            <a:gdLst>
              <a:gd name="connsiteX0" fmla="*/ 0 w 1358537"/>
              <a:gd name="connsiteY0" fmla="*/ 574766 h 579120"/>
              <a:gd name="connsiteX1" fmla="*/ 287383 w 1358537"/>
              <a:gd name="connsiteY1" fmla="*/ 574766 h 579120"/>
              <a:gd name="connsiteX2" fmla="*/ 692331 w 1358537"/>
              <a:gd name="connsiteY2" fmla="*/ 548640 h 579120"/>
              <a:gd name="connsiteX3" fmla="*/ 1045029 w 1358537"/>
              <a:gd name="connsiteY3" fmla="*/ 404949 h 579120"/>
              <a:gd name="connsiteX4" fmla="*/ 1254034 w 1358537"/>
              <a:gd name="connsiteY4" fmla="*/ 169817 h 579120"/>
              <a:gd name="connsiteX5" fmla="*/ 1358537 w 1358537"/>
              <a:gd name="connsiteY5" fmla="*/ 0 h 579120"/>
              <a:gd name="connsiteX6" fmla="*/ 1358537 w 1358537"/>
              <a:gd name="connsiteY6" fmla="*/ 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58537" h="579120">
                <a:moveTo>
                  <a:pt x="0" y="574766"/>
                </a:moveTo>
                <a:cubicBezTo>
                  <a:pt x="85997" y="576943"/>
                  <a:pt x="171995" y="579120"/>
                  <a:pt x="287383" y="574766"/>
                </a:cubicBezTo>
                <a:cubicBezTo>
                  <a:pt x="402771" y="570412"/>
                  <a:pt x="566057" y="576943"/>
                  <a:pt x="692331" y="548640"/>
                </a:cubicBezTo>
                <a:cubicBezTo>
                  <a:pt x="818605" y="520337"/>
                  <a:pt x="951412" y="468086"/>
                  <a:pt x="1045029" y="404949"/>
                </a:cubicBezTo>
                <a:cubicBezTo>
                  <a:pt x="1138646" y="341812"/>
                  <a:pt x="1201783" y="237308"/>
                  <a:pt x="1254034" y="169817"/>
                </a:cubicBezTo>
                <a:cubicBezTo>
                  <a:pt x="1306285" y="102326"/>
                  <a:pt x="1358537" y="0"/>
                  <a:pt x="1358537" y="0"/>
                </a:cubicBezTo>
                <a:lnTo>
                  <a:pt x="1358537" y="0"/>
                </a:ln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2" name="Freeform 11"/>
          <p:cNvSpPr/>
          <p:nvPr/>
        </p:nvSpPr>
        <p:spPr>
          <a:xfrm rot="10800000">
            <a:off x="4498975" y="3424237"/>
            <a:ext cx="1358900" cy="434579"/>
          </a:xfrm>
          <a:custGeom>
            <a:avLst/>
            <a:gdLst>
              <a:gd name="connsiteX0" fmla="*/ 0 w 1358537"/>
              <a:gd name="connsiteY0" fmla="*/ 574766 h 579120"/>
              <a:gd name="connsiteX1" fmla="*/ 287383 w 1358537"/>
              <a:gd name="connsiteY1" fmla="*/ 574766 h 579120"/>
              <a:gd name="connsiteX2" fmla="*/ 692331 w 1358537"/>
              <a:gd name="connsiteY2" fmla="*/ 548640 h 579120"/>
              <a:gd name="connsiteX3" fmla="*/ 1045029 w 1358537"/>
              <a:gd name="connsiteY3" fmla="*/ 404949 h 579120"/>
              <a:gd name="connsiteX4" fmla="*/ 1254034 w 1358537"/>
              <a:gd name="connsiteY4" fmla="*/ 169817 h 579120"/>
              <a:gd name="connsiteX5" fmla="*/ 1358537 w 1358537"/>
              <a:gd name="connsiteY5" fmla="*/ 0 h 579120"/>
              <a:gd name="connsiteX6" fmla="*/ 1358537 w 1358537"/>
              <a:gd name="connsiteY6" fmla="*/ 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58537" h="579120">
                <a:moveTo>
                  <a:pt x="0" y="574766"/>
                </a:moveTo>
                <a:cubicBezTo>
                  <a:pt x="85997" y="576943"/>
                  <a:pt x="171995" y="579120"/>
                  <a:pt x="287383" y="574766"/>
                </a:cubicBezTo>
                <a:cubicBezTo>
                  <a:pt x="402771" y="570412"/>
                  <a:pt x="566057" y="576943"/>
                  <a:pt x="692331" y="548640"/>
                </a:cubicBezTo>
                <a:cubicBezTo>
                  <a:pt x="818605" y="520337"/>
                  <a:pt x="951412" y="468086"/>
                  <a:pt x="1045029" y="404949"/>
                </a:cubicBezTo>
                <a:cubicBezTo>
                  <a:pt x="1138646" y="341812"/>
                  <a:pt x="1201783" y="237308"/>
                  <a:pt x="1254034" y="169817"/>
                </a:cubicBezTo>
                <a:cubicBezTo>
                  <a:pt x="1306285" y="102326"/>
                  <a:pt x="1358537" y="0"/>
                  <a:pt x="1358537" y="0"/>
                </a:cubicBezTo>
                <a:lnTo>
                  <a:pt x="1358537" y="0"/>
                </a:ln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5" name="Freeform 14"/>
          <p:cNvSpPr/>
          <p:nvPr/>
        </p:nvSpPr>
        <p:spPr>
          <a:xfrm>
            <a:off x="3622675" y="3831431"/>
            <a:ext cx="1358900" cy="434579"/>
          </a:xfrm>
          <a:custGeom>
            <a:avLst/>
            <a:gdLst>
              <a:gd name="connsiteX0" fmla="*/ 0 w 1358537"/>
              <a:gd name="connsiteY0" fmla="*/ 574766 h 579120"/>
              <a:gd name="connsiteX1" fmla="*/ 287383 w 1358537"/>
              <a:gd name="connsiteY1" fmla="*/ 574766 h 579120"/>
              <a:gd name="connsiteX2" fmla="*/ 692331 w 1358537"/>
              <a:gd name="connsiteY2" fmla="*/ 548640 h 579120"/>
              <a:gd name="connsiteX3" fmla="*/ 1045029 w 1358537"/>
              <a:gd name="connsiteY3" fmla="*/ 404949 h 579120"/>
              <a:gd name="connsiteX4" fmla="*/ 1254034 w 1358537"/>
              <a:gd name="connsiteY4" fmla="*/ 169817 h 579120"/>
              <a:gd name="connsiteX5" fmla="*/ 1358537 w 1358537"/>
              <a:gd name="connsiteY5" fmla="*/ 0 h 579120"/>
              <a:gd name="connsiteX6" fmla="*/ 1358537 w 1358537"/>
              <a:gd name="connsiteY6" fmla="*/ 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58537" h="579120">
                <a:moveTo>
                  <a:pt x="0" y="574766"/>
                </a:moveTo>
                <a:cubicBezTo>
                  <a:pt x="85997" y="576943"/>
                  <a:pt x="171995" y="579120"/>
                  <a:pt x="287383" y="574766"/>
                </a:cubicBezTo>
                <a:cubicBezTo>
                  <a:pt x="402771" y="570412"/>
                  <a:pt x="566057" y="576943"/>
                  <a:pt x="692331" y="548640"/>
                </a:cubicBezTo>
                <a:cubicBezTo>
                  <a:pt x="818605" y="520337"/>
                  <a:pt x="951412" y="468086"/>
                  <a:pt x="1045029" y="404949"/>
                </a:cubicBezTo>
                <a:cubicBezTo>
                  <a:pt x="1138646" y="341812"/>
                  <a:pt x="1201783" y="237308"/>
                  <a:pt x="1254034" y="169817"/>
                </a:cubicBezTo>
                <a:cubicBezTo>
                  <a:pt x="1306285" y="102326"/>
                  <a:pt x="1358537" y="0"/>
                  <a:pt x="1358537" y="0"/>
                </a:cubicBezTo>
                <a:lnTo>
                  <a:pt x="1358537" y="0"/>
                </a:ln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6" name="Freeform 15"/>
          <p:cNvSpPr/>
          <p:nvPr/>
        </p:nvSpPr>
        <p:spPr>
          <a:xfrm rot="10800000">
            <a:off x="4973638" y="3393281"/>
            <a:ext cx="1358900" cy="434579"/>
          </a:xfrm>
          <a:custGeom>
            <a:avLst/>
            <a:gdLst>
              <a:gd name="connsiteX0" fmla="*/ 0 w 1358537"/>
              <a:gd name="connsiteY0" fmla="*/ 574766 h 579120"/>
              <a:gd name="connsiteX1" fmla="*/ 287383 w 1358537"/>
              <a:gd name="connsiteY1" fmla="*/ 574766 h 579120"/>
              <a:gd name="connsiteX2" fmla="*/ 692331 w 1358537"/>
              <a:gd name="connsiteY2" fmla="*/ 548640 h 579120"/>
              <a:gd name="connsiteX3" fmla="*/ 1045029 w 1358537"/>
              <a:gd name="connsiteY3" fmla="*/ 404949 h 579120"/>
              <a:gd name="connsiteX4" fmla="*/ 1254034 w 1358537"/>
              <a:gd name="connsiteY4" fmla="*/ 169817 h 579120"/>
              <a:gd name="connsiteX5" fmla="*/ 1358537 w 1358537"/>
              <a:gd name="connsiteY5" fmla="*/ 0 h 579120"/>
              <a:gd name="connsiteX6" fmla="*/ 1358537 w 1358537"/>
              <a:gd name="connsiteY6" fmla="*/ 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58537" h="579120">
                <a:moveTo>
                  <a:pt x="0" y="574766"/>
                </a:moveTo>
                <a:cubicBezTo>
                  <a:pt x="85997" y="576943"/>
                  <a:pt x="171995" y="579120"/>
                  <a:pt x="287383" y="574766"/>
                </a:cubicBezTo>
                <a:cubicBezTo>
                  <a:pt x="402771" y="570412"/>
                  <a:pt x="566057" y="576943"/>
                  <a:pt x="692331" y="548640"/>
                </a:cubicBezTo>
                <a:cubicBezTo>
                  <a:pt x="818605" y="520337"/>
                  <a:pt x="951412" y="468086"/>
                  <a:pt x="1045029" y="404949"/>
                </a:cubicBezTo>
                <a:cubicBezTo>
                  <a:pt x="1138646" y="341812"/>
                  <a:pt x="1201783" y="237308"/>
                  <a:pt x="1254034" y="169817"/>
                </a:cubicBezTo>
                <a:cubicBezTo>
                  <a:pt x="1306285" y="102326"/>
                  <a:pt x="1358537" y="0"/>
                  <a:pt x="1358537" y="0"/>
                </a:cubicBezTo>
                <a:lnTo>
                  <a:pt x="1358537" y="0"/>
                </a:ln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7" name="Freeform 16"/>
          <p:cNvSpPr/>
          <p:nvPr/>
        </p:nvSpPr>
        <p:spPr>
          <a:xfrm>
            <a:off x="4016375" y="3831431"/>
            <a:ext cx="1358900" cy="434579"/>
          </a:xfrm>
          <a:custGeom>
            <a:avLst/>
            <a:gdLst>
              <a:gd name="connsiteX0" fmla="*/ 0 w 1358537"/>
              <a:gd name="connsiteY0" fmla="*/ 574766 h 579120"/>
              <a:gd name="connsiteX1" fmla="*/ 287383 w 1358537"/>
              <a:gd name="connsiteY1" fmla="*/ 574766 h 579120"/>
              <a:gd name="connsiteX2" fmla="*/ 692331 w 1358537"/>
              <a:gd name="connsiteY2" fmla="*/ 548640 h 579120"/>
              <a:gd name="connsiteX3" fmla="*/ 1045029 w 1358537"/>
              <a:gd name="connsiteY3" fmla="*/ 404949 h 579120"/>
              <a:gd name="connsiteX4" fmla="*/ 1254034 w 1358537"/>
              <a:gd name="connsiteY4" fmla="*/ 169817 h 579120"/>
              <a:gd name="connsiteX5" fmla="*/ 1358537 w 1358537"/>
              <a:gd name="connsiteY5" fmla="*/ 0 h 579120"/>
              <a:gd name="connsiteX6" fmla="*/ 1358537 w 1358537"/>
              <a:gd name="connsiteY6" fmla="*/ 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58537" h="579120">
                <a:moveTo>
                  <a:pt x="0" y="574766"/>
                </a:moveTo>
                <a:cubicBezTo>
                  <a:pt x="85997" y="576943"/>
                  <a:pt x="171995" y="579120"/>
                  <a:pt x="287383" y="574766"/>
                </a:cubicBezTo>
                <a:cubicBezTo>
                  <a:pt x="402771" y="570412"/>
                  <a:pt x="566057" y="576943"/>
                  <a:pt x="692331" y="548640"/>
                </a:cubicBezTo>
                <a:cubicBezTo>
                  <a:pt x="818605" y="520337"/>
                  <a:pt x="951412" y="468086"/>
                  <a:pt x="1045029" y="404949"/>
                </a:cubicBezTo>
                <a:cubicBezTo>
                  <a:pt x="1138646" y="341812"/>
                  <a:pt x="1201783" y="237308"/>
                  <a:pt x="1254034" y="169817"/>
                </a:cubicBezTo>
                <a:cubicBezTo>
                  <a:pt x="1306285" y="102326"/>
                  <a:pt x="1358537" y="0"/>
                  <a:pt x="1358537" y="0"/>
                </a:cubicBezTo>
                <a:lnTo>
                  <a:pt x="1358537" y="0"/>
                </a:ln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8" name="Freeform 17"/>
          <p:cNvSpPr/>
          <p:nvPr/>
        </p:nvSpPr>
        <p:spPr>
          <a:xfrm rot="10800000">
            <a:off x="5367338" y="3393281"/>
            <a:ext cx="1358900" cy="434579"/>
          </a:xfrm>
          <a:custGeom>
            <a:avLst/>
            <a:gdLst>
              <a:gd name="connsiteX0" fmla="*/ 0 w 1358537"/>
              <a:gd name="connsiteY0" fmla="*/ 574766 h 579120"/>
              <a:gd name="connsiteX1" fmla="*/ 287383 w 1358537"/>
              <a:gd name="connsiteY1" fmla="*/ 574766 h 579120"/>
              <a:gd name="connsiteX2" fmla="*/ 692331 w 1358537"/>
              <a:gd name="connsiteY2" fmla="*/ 548640 h 579120"/>
              <a:gd name="connsiteX3" fmla="*/ 1045029 w 1358537"/>
              <a:gd name="connsiteY3" fmla="*/ 404949 h 579120"/>
              <a:gd name="connsiteX4" fmla="*/ 1254034 w 1358537"/>
              <a:gd name="connsiteY4" fmla="*/ 169817 h 579120"/>
              <a:gd name="connsiteX5" fmla="*/ 1358537 w 1358537"/>
              <a:gd name="connsiteY5" fmla="*/ 0 h 579120"/>
              <a:gd name="connsiteX6" fmla="*/ 1358537 w 1358537"/>
              <a:gd name="connsiteY6" fmla="*/ 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58537" h="579120">
                <a:moveTo>
                  <a:pt x="0" y="574766"/>
                </a:moveTo>
                <a:cubicBezTo>
                  <a:pt x="85997" y="576943"/>
                  <a:pt x="171995" y="579120"/>
                  <a:pt x="287383" y="574766"/>
                </a:cubicBezTo>
                <a:cubicBezTo>
                  <a:pt x="402771" y="570412"/>
                  <a:pt x="566057" y="576943"/>
                  <a:pt x="692331" y="548640"/>
                </a:cubicBezTo>
                <a:cubicBezTo>
                  <a:pt x="818605" y="520337"/>
                  <a:pt x="951412" y="468086"/>
                  <a:pt x="1045029" y="404949"/>
                </a:cubicBezTo>
                <a:cubicBezTo>
                  <a:pt x="1138646" y="341812"/>
                  <a:pt x="1201783" y="237308"/>
                  <a:pt x="1254034" y="169817"/>
                </a:cubicBezTo>
                <a:cubicBezTo>
                  <a:pt x="1306285" y="102326"/>
                  <a:pt x="1358537" y="0"/>
                  <a:pt x="1358537" y="0"/>
                </a:cubicBezTo>
                <a:lnTo>
                  <a:pt x="1358537" y="0"/>
                </a:ln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graphicFrame>
        <p:nvGraphicFramePr>
          <p:cNvPr id="13825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2025317"/>
              </p:ext>
            </p:extLst>
          </p:nvPr>
        </p:nvGraphicFramePr>
        <p:xfrm>
          <a:off x="2383335" y="2556935"/>
          <a:ext cx="5037138" cy="521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9" name="Equation" r:id="rId4" imgW="1816100" imgH="190500" progId="Equation.3">
                  <p:embed/>
                </p:oleObj>
              </mc:Choice>
              <mc:Fallback>
                <p:oleObj name="Equation" r:id="rId4" imgW="1816100" imgH="190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3335" y="2556935"/>
                        <a:ext cx="5037138" cy="5218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0792266"/>
              </p:ext>
            </p:extLst>
          </p:nvPr>
        </p:nvGraphicFramePr>
        <p:xfrm>
          <a:off x="3138489" y="4361260"/>
          <a:ext cx="1158534" cy="413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0" name="Equation" r:id="rId6" imgW="266353" imgH="126835" progId="Equation.3">
                  <p:embed/>
                </p:oleObj>
              </mc:Choice>
              <mc:Fallback>
                <p:oleObj name="Equation" r:id="rId6" imgW="266353" imgH="126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8489" y="4361260"/>
                        <a:ext cx="1158534" cy="4139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5596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Title 1"/>
          <p:cNvSpPr>
            <a:spLocks noGrp="1"/>
          </p:cNvSpPr>
          <p:nvPr>
            <p:ph type="title"/>
          </p:nvPr>
        </p:nvSpPr>
        <p:spPr>
          <a:xfrm>
            <a:off x="457200" y="134541"/>
            <a:ext cx="8229600" cy="857250"/>
          </a:xfrm>
        </p:spPr>
        <p:txBody>
          <a:bodyPr/>
          <a:lstStyle/>
          <a:p>
            <a:r>
              <a:rPr lang="en-CA" sz="3200" dirty="0">
                <a:latin typeface="Arial" charset="0"/>
              </a:rPr>
              <a:t>F</a:t>
            </a:r>
            <a:r>
              <a:rPr lang="en-CA" sz="3200" dirty="0" smtClean="0">
                <a:latin typeface="Arial" charset="0"/>
              </a:rPr>
              <a:t>ast approximations</a:t>
            </a:r>
            <a:endParaRPr lang="en-CA" sz="3200" dirty="0">
              <a:latin typeface="Arial" charset="0"/>
            </a:endParaRPr>
          </a:p>
        </p:txBody>
      </p:sp>
      <p:sp>
        <p:nvSpPr>
          <p:cNvPr id="140290" name="Content Placeholder 18"/>
          <p:cNvSpPr>
            <a:spLocks noGrp="1"/>
          </p:cNvSpPr>
          <p:nvPr>
            <p:ph sz="half" idx="1"/>
          </p:nvPr>
        </p:nvSpPr>
        <p:spPr>
          <a:xfrm>
            <a:off x="182564" y="2872978"/>
            <a:ext cx="7877704" cy="3394472"/>
          </a:xfrm>
        </p:spPr>
        <p:txBody>
          <a:bodyPr/>
          <a:lstStyle/>
          <a:p>
            <a:pPr>
              <a:buFontTx/>
              <a:buNone/>
            </a:pPr>
            <a:endParaRPr lang="en-CA" dirty="0">
              <a:latin typeface="Arial" charset="0"/>
            </a:endParaRPr>
          </a:p>
          <a:p>
            <a:r>
              <a:rPr lang="en-CA" dirty="0">
                <a:latin typeface="Arial" charset="0"/>
              </a:rPr>
              <a:t>Contrastive divergence learning works well for the sum of </a:t>
            </a:r>
            <a:r>
              <a:rPr lang="en-CA" dirty="0" smtClean="0">
                <a:latin typeface="Arial" charset="0"/>
              </a:rPr>
              <a:t>stochastic logistic </a:t>
            </a:r>
            <a:r>
              <a:rPr lang="en-CA" dirty="0">
                <a:latin typeface="Arial" charset="0"/>
              </a:rPr>
              <a:t>units with offset biases</a:t>
            </a:r>
            <a:r>
              <a:rPr lang="en-CA" dirty="0" smtClean="0">
                <a:latin typeface="Arial" charset="0"/>
              </a:rPr>
              <a:t>. The noise variance is  </a:t>
            </a:r>
            <a:endParaRPr lang="en-CA" dirty="0">
              <a:latin typeface="Arial" charset="0"/>
            </a:endParaRPr>
          </a:p>
          <a:p>
            <a:r>
              <a:rPr lang="en-CA" dirty="0">
                <a:latin typeface="Arial" charset="0"/>
              </a:rPr>
              <a:t>It also works for rectified linear units</a:t>
            </a:r>
            <a:r>
              <a:rPr lang="en-CA" dirty="0">
                <a:solidFill>
                  <a:srgbClr val="009900"/>
                </a:solidFill>
                <a:latin typeface="Arial" charset="0"/>
              </a:rPr>
              <a:t>. </a:t>
            </a:r>
            <a:r>
              <a:rPr lang="en-CA" dirty="0">
                <a:latin typeface="Arial" charset="0"/>
              </a:rPr>
              <a:t>These are much faster </a:t>
            </a:r>
            <a:r>
              <a:rPr lang="en-CA" dirty="0" smtClean="0">
                <a:latin typeface="Arial" charset="0"/>
              </a:rPr>
              <a:t> to </a:t>
            </a:r>
            <a:r>
              <a:rPr lang="en-CA" dirty="0">
                <a:latin typeface="Arial" charset="0"/>
              </a:rPr>
              <a:t>compute than the sum of many logistic </a:t>
            </a:r>
            <a:r>
              <a:rPr lang="en-CA" dirty="0" smtClean="0">
                <a:latin typeface="Arial" charset="0"/>
              </a:rPr>
              <a:t>units with different biases</a:t>
            </a:r>
            <a:r>
              <a:rPr lang="en-CA" dirty="0">
                <a:latin typeface="Arial" charset="0"/>
              </a:rPr>
              <a:t>.</a:t>
            </a:r>
          </a:p>
        </p:txBody>
      </p:sp>
      <p:sp>
        <p:nvSpPr>
          <p:cNvPr id="3" name="Freeform 2"/>
          <p:cNvSpPr/>
          <p:nvPr/>
        </p:nvSpPr>
        <p:spPr>
          <a:xfrm>
            <a:off x="190500" y="1528765"/>
            <a:ext cx="1358900" cy="434579"/>
          </a:xfrm>
          <a:custGeom>
            <a:avLst/>
            <a:gdLst>
              <a:gd name="connsiteX0" fmla="*/ 0 w 1358537"/>
              <a:gd name="connsiteY0" fmla="*/ 574766 h 579120"/>
              <a:gd name="connsiteX1" fmla="*/ 287383 w 1358537"/>
              <a:gd name="connsiteY1" fmla="*/ 574766 h 579120"/>
              <a:gd name="connsiteX2" fmla="*/ 692331 w 1358537"/>
              <a:gd name="connsiteY2" fmla="*/ 548640 h 579120"/>
              <a:gd name="connsiteX3" fmla="*/ 1045029 w 1358537"/>
              <a:gd name="connsiteY3" fmla="*/ 404949 h 579120"/>
              <a:gd name="connsiteX4" fmla="*/ 1254034 w 1358537"/>
              <a:gd name="connsiteY4" fmla="*/ 169817 h 579120"/>
              <a:gd name="connsiteX5" fmla="*/ 1358537 w 1358537"/>
              <a:gd name="connsiteY5" fmla="*/ 0 h 579120"/>
              <a:gd name="connsiteX6" fmla="*/ 1358537 w 1358537"/>
              <a:gd name="connsiteY6" fmla="*/ 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58537" h="579120">
                <a:moveTo>
                  <a:pt x="0" y="574766"/>
                </a:moveTo>
                <a:cubicBezTo>
                  <a:pt x="85997" y="576943"/>
                  <a:pt x="171995" y="579120"/>
                  <a:pt x="287383" y="574766"/>
                </a:cubicBezTo>
                <a:cubicBezTo>
                  <a:pt x="402771" y="570412"/>
                  <a:pt x="566057" y="576943"/>
                  <a:pt x="692331" y="548640"/>
                </a:cubicBezTo>
                <a:cubicBezTo>
                  <a:pt x="818605" y="520337"/>
                  <a:pt x="951412" y="468086"/>
                  <a:pt x="1045029" y="404949"/>
                </a:cubicBezTo>
                <a:cubicBezTo>
                  <a:pt x="1138646" y="341812"/>
                  <a:pt x="1201783" y="237308"/>
                  <a:pt x="1254034" y="169817"/>
                </a:cubicBezTo>
                <a:cubicBezTo>
                  <a:pt x="1306285" y="102326"/>
                  <a:pt x="1358537" y="0"/>
                  <a:pt x="1358537" y="0"/>
                </a:cubicBezTo>
                <a:lnTo>
                  <a:pt x="1358537" y="0"/>
                </a:ln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4" name="Freeform 3"/>
          <p:cNvSpPr/>
          <p:nvPr/>
        </p:nvSpPr>
        <p:spPr>
          <a:xfrm rot="10800000">
            <a:off x="1541463" y="1108476"/>
            <a:ext cx="1358900" cy="434578"/>
          </a:xfrm>
          <a:custGeom>
            <a:avLst/>
            <a:gdLst>
              <a:gd name="connsiteX0" fmla="*/ 0 w 1358537"/>
              <a:gd name="connsiteY0" fmla="*/ 574766 h 579120"/>
              <a:gd name="connsiteX1" fmla="*/ 287383 w 1358537"/>
              <a:gd name="connsiteY1" fmla="*/ 574766 h 579120"/>
              <a:gd name="connsiteX2" fmla="*/ 692331 w 1358537"/>
              <a:gd name="connsiteY2" fmla="*/ 548640 h 579120"/>
              <a:gd name="connsiteX3" fmla="*/ 1045029 w 1358537"/>
              <a:gd name="connsiteY3" fmla="*/ 404949 h 579120"/>
              <a:gd name="connsiteX4" fmla="*/ 1254034 w 1358537"/>
              <a:gd name="connsiteY4" fmla="*/ 169817 h 579120"/>
              <a:gd name="connsiteX5" fmla="*/ 1358537 w 1358537"/>
              <a:gd name="connsiteY5" fmla="*/ 0 h 579120"/>
              <a:gd name="connsiteX6" fmla="*/ 1358537 w 1358537"/>
              <a:gd name="connsiteY6" fmla="*/ 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58537" h="579120">
                <a:moveTo>
                  <a:pt x="0" y="574766"/>
                </a:moveTo>
                <a:cubicBezTo>
                  <a:pt x="85997" y="576943"/>
                  <a:pt x="171995" y="579120"/>
                  <a:pt x="287383" y="574766"/>
                </a:cubicBezTo>
                <a:cubicBezTo>
                  <a:pt x="402771" y="570412"/>
                  <a:pt x="566057" y="576943"/>
                  <a:pt x="692331" y="548640"/>
                </a:cubicBezTo>
                <a:cubicBezTo>
                  <a:pt x="818605" y="520337"/>
                  <a:pt x="951412" y="468086"/>
                  <a:pt x="1045029" y="404949"/>
                </a:cubicBezTo>
                <a:cubicBezTo>
                  <a:pt x="1138646" y="341812"/>
                  <a:pt x="1201783" y="237308"/>
                  <a:pt x="1254034" y="169817"/>
                </a:cubicBezTo>
                <a:cubicBezTo>
                  <a:pt x="1306285" y="102326"/>
                  <a:pt x="1358537" y="0"/>
                  <a:pt x="1358537" y="0"/>
                </a:cubicBezTo>
                <a:lnTo>
                  <a:pt x="1358537" y="0"/>
                </a:ln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7" name="Freeform 6"/>
          <p:cNvSpPr/>
          <p:nvPr/>
        </p:nvSpPr>
        <p:spPr>
          <a:xfrm>
            <a:off x="665163" y="1528765"/>
            <a:ext cx="1358900" cy="434579"/>
          </a:xfrm>
          <a:custGeom>
            <a:avLst/>
            <a:gdLst>
              <a:gd name="connsiteX0" fmla="*/ 0 w 1358537"/>
              <a:gd name="connsiteY0" fmla="*/ 574766 h 579120"/>
              <a:gd name="connsiteX1" fmla="*/ 287383 w 1358537"/>
              <a:gd name="connsiteY1" fmla="*/ 574766 h 579120"/>
              <a:gd name="connsiteX2" fmla="*/ 692331 w 1358537"/>
              <a:gd name="connsiteY2" fmla="*/ 548640 h 579120"/>
              <a:gd name="connsiteX3" fmla="*/ 1045029 w 1358537"/>
              <a:gd name="connsiteY3" fmla="*/ 404949 h 579120"/>
              <a:gd name="connsiteX4" fmla="*/ 1254034 w 1358537"/>
              <a:gd name="connsiteY4" fmla="*/ 169817 h 579120"/>
              <a:gd name="connsiteX5" fmla="*/ 1358537 w 1358537"/>
              <a:gd name="connsiteY5" fmla="*/ 0 h 579120"/>
              <a:gd name="connsiteX6" fmla="*/ 1358537 w 1358537"/>
              <a:gd name="connsiteY6" fmla="*/ 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58537" h="579120">
                <a:moveTo>
                  <a:pt x="0" y="574766"/>
                </a:moveTo>
                <a:cubicBezTo>
                  <a:pt x="85997" y="576943"/>
                  <a:pt x="171995" y="579120"/>
                  <a:pt x="287383" y="574766"/>
                </a:cubicBezTo>
                <a:cubicBezTo>
                  <a:pt x="402771" y="570412"/>
                  <a:pt x="566057" y="576943"/>
                  <a:pt x="692331" y="548640"/>
                </a:cubicBezTo>
                <a:cubicBezTo>
                  <a:pt x="818605" y="520337"/>
                  <a:pt x="951412" y="468086"/>
                  <a:pt x="1045029" y="404949"/>
                </a:cubicBezTo>
                <a:cubicBezTo>
                  <a:pt x="1138646" y="341812"/>
                  <a:pt x="1201783" y="237308"/>
                  <a:pt x="1254034" y="169817"/>
                </a:cubicBezTo>
                <a:cubicBezTo>
                  <a:pt x="1306285" y="102326"/>
                  <a:pt x="1358537" y="0"/>
                  <a:pt x="1358537" y="0"/>
                </a:cubicBezTo>
                <a:lnTo>
                  <a:pt x="1358537" y="0"/>
                </a:ln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8" name="Freeform 7"/>
          <p:cNvSpPr/>
          <p:nvPr/>
        </p:nvSpPr>
        <p:spPr>
          <a:xfrm rot="10800000">
            <a:off x="2016125" y="1090615"/>
            <a:ext cx="1358900" cy="434579"/>
          </a:xfrm>
          <a:custGeom>
            <a:avLst/>
            <a:gdLst>
              <a:gd name="connsiteX0" fmla="*/ 0 w 1358537"/>
              <a:gd name="connsiteY0" fmla="*/ 574766 h 579120"/>
              <a:gd name="connsiteX1" fmla="*/ 287383 w 1358537"/>
              <a:gd name="connsiteY1" fmla="*/ 574766 h 579120"/>
              <a:gd name="connsiteX2" fmla="*/ 692331 w 1358537"/>
              <a:gd name="connsiteY2" fmla="*/ 548640 h 579120"/>
              <a:gd name="connsiteX3" fmla="*/ 1045029 w 1358537"/>
              <a:gd name="connsiteY3" fmla="*/ 404949 h 579120"/>
              <a:gd name="connsiteX4" fmla="*/ 1254034 w 1358537"/>
              <a:gd name="connsiteY4" fmla="*/ 169817 h 579120"/>
              <a:gd name="connsiteX5" fmla="*/ 1358537 w 1358537"/>
              <a:gd name="connsiteY5" fmla="*/ 0 h 579120"/>
              <a:gd name="connsiteX6" fmla="*/ 1358537 w 1358537"/>
              <a:gd name="connsiteY6" fmla="*/ 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58537" h="579120">
                <a:moveTo>
                  <a:pt x="0" y="574766"/>
                </a:moveTo>
                <a:cubicBezTo>
                  <a:pt x="85997" y="576943"/>
                  <a:pt x="171995" y="579120"/>
                  <a:pt x="287383" y="574766"/>
                </a:cubicBezTo>
                <a:cubicBezTo>
                  <a:pt x="402771" y="570412"/>
                  <a:pt x="566057" y="576943"/>
                  <a:pt x="692331" y="548640"/>
                </a:cubicBezTo>
                <a:cubicBezTo>
                  <a:pt x="818605" y="520337"/>
                  <a:pt x="951412" y="468086"/>
                  <a:pt x="1045029" y="404949"/>
                </a:cubicBezTo>
                <a:cubicBezTo>
                  <a:pt x="1138646" y="341812"/>
                  <a:pt x="1201783" y="237308"/>
                  <a:pt x="1254034" y="169817"/>
                </a:cubicBezTo>
                <a:cubicBezTo>
                  <a:pt x="1306285" y="102326"/>
                  <a:pt x="1358537" y="0"/>
                  <a:pt x="1358537" y="0"/>
                </a:cubicBezTo>
                <a:lnTo>
                  <a:pt x="1358537" y="0"/>
                </a:ln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9" name="Freeform 8"/>
          <p:cNvSpPr/>
          <p:nvPr/>
        </p:nvSpPr>
        <p:spPr>
          <a:xfrm>
            <a:off x="1176338" y="1515669"/>
            <a:ext cx="1358900" cy="434578"/>
          </a:xfrm>
          <a:custGeom>
            <a:avLst/>
            <a:gdLst>
              <a:gd name="connsiteX0" fmla="*/ 0 w 1358537"/>
              <a:gd name="connsiteY0" fmla="*/ 574766 h 579120"/>
              <a:gd name="connsiteX1" fmla="*/ 287383 w 1358537"/>
              <a:gd name="connsiteY1" fmla="*/ 574766 h 579120"/>
              <a:gd name="connsiteX2" fmla="*/ 692331 w 1358537"/>
              <a:gd name="connsiteY2" fmla="*/ 548640 h 579120"/>
              <a:gd name="connsiteX3" fmla="*/ 1045029 w 1358537"/>
              <a:gd name="connsiteY3" fmla="*/ 404949 h 579120"/>
              <a:gd name="connsiteX4" fmla="*/ 1254034 w 1358537"/>
              <a:gd name="connsiteY4" fmla="*/ 169817 h 579120"/>
              <a:gd name="connsiteX5" fmla="*/ 1358537 w 1358537"/>
              <a:gd name="connsiteY5" fmla="*/ 0 h 579120"/>
              <a:gd name="connsiteX6" fmla="*/ 1358537 w 1358537"/>
              <a:gd name="connsiteY6" fmla="*/ 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58537" h="579120">
                <a:moveTo>
                  <a:pt x="0" y="574766"/>
                </a:moveTo>
                <a:cubicBezTo>
                  <a:pt x="85997" y="576943"/>
                  <a:pt x="171995" y="579120"/>
                  <a:pt x="287383" y="574766"/>
                </a:cubicBezTo>
                <a:cubicBezTo>
                  <a:pt x="402771" y="570412"/>
                  <a:pt x="566057" y="576943"/>
                  <a:pt x="692331" y="548640"/>
                </a:cubicBezTo>
                <a:cubicBezTo>
                  <a:pt x="818605" y="520337"/>
                  <a:pt x="951412" y="468086"/>
                  <a:pt x="1045029" y="404949"/>
                </a:cubicBezTo>
                <a:cubicBezTo>
                  <a:pt x="1138646" y="341812"/>
                  <a:pt x="1201783" y="237308"/>
                  <a:pt x="1254034" y="169817"/>
                </a:cubicBezTo>
                <a:cubicBezTo>
                  <a:pt x="1306285" y="102326"/>
                  <a:pt x="1358537" y="0"/>
                  <a:pt x="1358537" y="0"/>
                </a:cubicBezTo>
                <a:lnTo>
                  <a:pt x="1358537" y="0"/>
                </a:ln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0" name="Freeform 9"/>
          <p:cNvSpPr/>
          <p:nvPr/>
        </p:nvSpPr>
        <p:spPr>
          <a:xfrm rot="10800000">
            <a:off x="2527300" y="1108476"/>
            <a:ext cx="1358900" cy="434578"/>
          </a:xfrm>
          <a:custGeom>
            <a:avLst/>
            <a:gdLst>
              <a:gd name="connsiteX0" fmla="*/ 0 w 1358537"/>
              <a:gd name="connsiteY0" fmla="*/ 574766 h 579120"/>
              <a:gd name="connsiteX1" fmla="*/ 287383 w 1358537"/>
              <a:gd name="connsiteY1" fmla="*/ 574766 h 579120"/>
              <a:gd name="connsiteX2" fmla="*/ 692331 w 1358537"/>
              <a:gd name="connsiteY2" fmla="*/ 548640 h 579120"/>
              <a:gd name="connsiteX3" fmla="*/ 1045029 w 1358537"/>
              <a:gd name="connsiteY3" fmla="*/ 404949 h 579120"/>
              <a:gd name="connsiteX4" fmla="*/ 1254034 w 1358537"/>
              <a:gd name="connsiteY4" fmla="*/ 169817 h 579120"/>
              <a:gd name="connsiteX5" fmla="*/ 1358537 w 1358537"/>
              <a:gd name="connsiteY5" fmla="*/ 0 h 579120"/>
              <a:gd name="connsiteX6" fmla="*/ 1358537 w 1358537"/>
              <a:gd name="connsiteY6" fmla="*/ 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58537" h="579120">
                <a:moveTo>
                  <a:pt x="0" y="574766"/>
                </a:moveTo>
                <a:cubicBezTo>
                  <a:pt x="85997" y="576943"/>
                  <a:pt x="171995" y="579120"/>
                  <a:pt x="287383" y="574766"/>
                </a:cubicBezTo>
                <a:cubicBezTo>
                  <a:pt x="402771" y="570412"/>
                  <a:pt x="566057" y="576943"/>
                  <a:pt x="692331" y="548640"/>
                </a:cubicBezTo>
                <a:cubicBezTo>
                  <a:pt x="818605" y="520337"/>
                  <a:pt x="951412" y="468086"/>
                  <a:pt x="1045029" y="404949"/>
                </a:cubicBezTo>
                <a:cubicBezTo>
                  <a:pt x="1138646" y="341812"/>
                  <a:pt x="1201783" y="237308"/>
                  <a:pt x="1254034" y="169817"/>
                </a:cubicBezTo>
                <a:cubicBezTo>
                  <a:pt x="1306285" y="102326"/>
                  <a:pt x="1358537" y="0"/>
                  <a:pt x="1358537" y="0"/>
                </a:cubicBezTo>
                <a:lnTo>
                  <a:pt x="1358537" y="0"/>
                </a:ln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1" name="Freeform 10"/>
          <p:cNvSpPr/>
          <p:nvPr/>
        </p:nvSpPr>
        <p:spPr>
          <a:xfrm>
            <a:off x="1614488" y="1519240"/>
            <a:ext cx="1358900" cy="434579"/>
          </a:xfrm>
          <a:custGeom>
            <a:avLst/>
            <a:gdLst>
              <a:gd name="connsiteX0" fmla="*/ 0 w 1358537"/>
              <a:gd name="connsiteY0" fmla="*/ 574766 h 579120"/>
              <a:gd name="connsiteX1" fmla="*/ 287383 w 1358537"/>
              <a:gd name="connsiteY1" fmla="*/ 574766 h 579120"/>
              <a:gd name="connsiteX2" fmla="*/ 692331 w 1358537"/>
              <a:gd name="connsiteY2" fmla="*/ 548640 h 579120"/>
              <a:gd name="connsiteX3" fmla="*/ 1045029 w 1358537"/>
              <a:gd name="connsiteY3" fmla="*/ 404949 h 579120"/>
              <a:gd name="connsiteX4" fmla="*/ 1254034 w 1358537"/>
              <a:gd name="connsiteY4" fmla="*/ 169817 h 579120"/>
              <a:gd name="connsiteX5" fmla="*/ 1358537 w 1358537"/>
              <a:gd name="connsiteY5" fmla="*/ 0 h 579120"/>
              <a:gd name="connsiteX6" fmla="*/ 1358537 w 1358537"/>
              <a:gd name="connsiteY6" fmla="*/ 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58537" h="579120">
                <a:moveTo>
                  <a:pt x="0" y="574766"/>
                </a:moveTo>
                <a:cubicBezTo>
                  <a:pt x="85997" y="576943"/>
                  <a:pt x="171995" y="579120"/>
                  <a:pt x="287383" y="574766"/>
                </a:cubicBezTo>
                <a:cubicBezTo>
                  <a:pt x="402771" y="570412"/>
                  <a:pt x="566057" y="576943"/>
                  <a:pt x="692331" y="548640"/>
                </a:cubicBezTo>
                <a:cubicBezTo>
                  <a:pt x="818605" y="520337"/>
                  <a:pt x="951412" y="468086"/>
                  <a:pt x="1045029" y="404949"/>
                </a:cubicBezTo>
                <a:cubicBezTo>
                  <a:pt x="1138646" y="341812"/>
                  <a:pt x="1201783" y="237308"/>
                  <a:pt x="1254034" y="169817"/>
                </a:cubicBezTo>
                <a:cubicBezTo>
                  <a:pt x="1306285" y="102326"/>
                  <a:pt x="1358537" y="0"/>
                  <a:pt x="1358537" y="0"/>
                </a:cubicBezTo>
                <a:lnTo>
                  <a:pt x="1358537" y="0"/>
                </a:ln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2" name="Freeform 11"/>
          <p:cNvSpPr/>
          <p:nvPr/>
        </p:nvSpPr>
        <p:spPr>
          <a:xfrm rot="10800000">
            <a:off x="2965450" y="1108476"/>
            <a:ext cx="1358900" cy="434578"/>
          </a:xfrm>
          <a:custGeom>
            <a:avLst/>
            <a:gdLst>
              <a:gd name="connsiteX0" fmla="*/ 0 w 1358537"/>
              <a:gd name="connsiteY0" fmla="*/ 574766 h 579120"/>
              <a:gd name="connsiteX1" fmla="*/ 287383 w 1358537"/>
              <a:gd name="connsiteY1" fmla="*/ 574766 h 579120"/>
              <a:gd name="connsiteX2" fmla="*/ 692331 w 1358537"/>
              <a:gd name="connsiteY2" fmla="*/ 548640 h 579120"/>
              <a:gd name="connsiteX3" fmla="*/ 1045029 w 1358537"/>
              <a:gd name="connsiteY3" fmla="*/ 404949 h 579120"/>
              <a:gd name="connsiteX4" fmla="*/ 1254034 w 1358537"/>
              <a:gd name="connsiteY4" fmla="*/ 169817 h 579120"/>
              <a:gd name="connsiteX5" fmla="*/ 1358537 w 1358537"/>
              <a:gd name="connsiteY5" fmla="*/ 0 h 579120"/>
              <a:gd name="connsiteX6" fmla="*/ 1358537 w 1358537"/>
              <a:gd name="connsiteY6" fmla="*/ 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58537" h="579120">
                <a:moveTo>
                  <a:pt x="0" y="574766"/>
                </a:moveTo>
                <a:cubicBezTo>
                  <a:pt x="85997" y="576943"/>
                  <a:pt x="171995" y="579120"/>
                  <a:pt x="287383" y="574766"/>
                </a:cubicBezTo>
                <a:cubicBezTo>
                  <a:pt x="402771" y="570412"/>
                  <a:pt x="566057" y="576943"/>
                  <a:pt x="692331" y="548640"/>
                </a:cubicBezTo>
                <a:cubicBezTo>
                  <a:pt x="818605" y="520337"/>
                  <a:pt x="951412" y="468086"/>
                  <a:pt x="1045029" y="404949"/>
                </a:cubicBezTo>
                <a:cubicBezTo>
                  <a:pt x="1138646" y="341812"/>
                  <a:pt x="1201783" y="237308"/>
                  <a:pt x="1254034" y="169817"/>
                </a:cubicBezTo>
                <a:cubicBezTo>
                  <a:pt x="1306285" y="102326"/>
                  <a:pt x="1358537" y="0"/>
                  <a:pt x="1358537" y="0"/>
                </a:cubicBezTo>
                <a:lnTo>
                  <a:pt x="1358537" y="0"/>
                </a:ln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5" name="Freeform 14"/>
          <p:cNvSpPr/>
          <p:nvPr/>
        </p:nvSpPr>
        <p:spPr>
          <a:xfrm>
            <a:off x="2089150" y="1515669"/>
            <a:ext cx="1358900" cy="434578"/>
          </a:xfrm>
          <a:custGeom>
            <a:avLst/>
            <a:gdLst>
              <a:gd name="connsiteX0" fmla="*/ 0 w 1358537"/>
              <a:gd name="connsiteY0" fmla="*/ 574766 h 579120"/>
              <a:gd name="connsiteX1" fmla="*/ 287383 w 1358537"/>
              <a:gd name="connsiteY1" fmla="*/ 574766 h 579120"/>
              <a:gd name="connsiteX2" fmla="*/ 692331 w 1358537"/>
              <a:gd name="connsiteY2" fmla="*/ 548640 h 579120"/>
              <a:gd name="connsiteX3" fmla="*/ 1045029 w 1358537"/>
              <a:gd name="connsiteY3" fmla="*/ 404949 h 579120"/>
              <a:gd name="connsiteX4" fmla="*/ 1254034 w 1358537"/>
              <a:gd name="connsiteY4" fmla="*/ 169817 h 579120"/>
              <a:gd name="connsiteX5" fmla="*/ 1358537 w 1358537"/>
              <a:gd name="connsiteY5" fmla="*/ 0 h 579120"/>
              <a:gd name="connsiteX6" fmla="*/ 1358537 w 1358537"/>
              <a:gd name="connsiteY6" fmla="*/ 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58537" h="579120">
                <a:moveTo>
                  <a:pt x="0" y="574766"/>
                </a:moveTo>
                <a:cubicBezTo>
                  <a:pt x="85997" y="576943"/>
                  <a:pt x="171995" y="579120"/>
                  <a:pt x="287383" y="574766"/>
                </a:cubicBezTo>
                <a:cubicBezTo>
                  <a:pt x="402771" y="570412"/>
                  <a:pt x="566057" y="576943"/>
                  <a:pt x="692331" y="548640"/>
                </a:cubicBezTo>
                <a:cubicBezTo>
                  <a:pt x="818605" y="520337"/>
                  <a:pt x="951412" y="468086"/>
                  <a:pt x="1045029" y="404949"/>
                </a:cubicBezTo>
                <a:cubicBezTo>
                  <a:pt x="1138646" y="341812"/>
                  <a:pt x="1201783" y="237308"/>
                  <a:pt x="1254034" y="169817"/>
                </a:cubicBezTo>
                <a:cubicBezTo>
                  <a:pt x="1306285" y="102326"/>
                  <a:pt x="1358537" y="0"/>
                  <a:pt x="1358537" y="0"/>
                </a:cubicBezTo>
                <a:lnTo>
                  <a:pt x="1358537" y="0"/>
                </a:ln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6" name="Freeform 15"/>
          <p:cNvSpPr/>
          <p:nvPr/>
        </p:nvSpPr>
        <p:spPr>
          <a:xfrm rot="10800000">
            <a:off x="3440113" y="1077519"/>
            <a:ext cx="1358900" cy="434578"/>
          </a:xfrm>
          <a:custGeom>
            <a:avLst/>
            <a:gdLst>
              <a:gd name="connsiteX0" fmla="*/ 0 w 1358537"/>
              <a:gd name="connsiteY0" fmla="*/ 574766 h 579120"/>
              <a:gd name="connsiteX1" fmla="*/ 287383 w 1358537"/>
              <a:gd name="connsiteY1" fmla="*/ 574766 h 579120"/>
              <a:gd name="connsiteX2" fmla="*/ 692331 w 1358537"/>
              <a:gd name="connsiteY2" fmla="*/ 548640 h 579120"/>
              <a:gd name="connsiteX3" fmla="*/ 1045029 w 1358537"/>
              <a:gd name="connsiteY3" fmla="*/ 404949 h 579120"/>
              <a:gd name="connsiteX4" fmla="*/ 1254034 w 1358537"/>
              <a:gd name="connsiteY4" fmla="*/ 169817 h 579120"/>
              <a:gd name="connsiteX5" fmla="*/ 1358537 w 1358537"/>
              <a:gd name="connsiteY5" fmla="*/ 0 h 579120"/>
              <a:gd name="connsiteX6" fmla="*/ 1358537 w 1358537"/>
              <a:gd name="connsiteY6" fmla="*/ 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58537" h="579120">
                <a:moveTo>
                  <a:pt x="0" y="574766"/>
                </a:moveTo>
                <a:cubicBezTo>
                  <a:pt x="85997" y="576943"/>
                  <a:pt x="171995" y="579120"/>
                  <a:pt x="287383" y="574766"/>
                </a:cubicBezTo>
                <a:cubicBezTo>
                  <a:pt x="402771" y="570412"/>
                  <a:pt x="566057" y="576943"/>
                  <a:pt x="692331" y="548640"/>
                </a:cubicBezTo>
                <a:cubicBezTo>
                  <a:pt x="818605" y="520337"/>
                  <a:pt x="951412" y="468086"/>
                  <a:pt x="1045029" y="404949"/>
                </a:cubicBezTo>
                <a:cubicBezTo>
                  <a:pt x="1138646" y="341812"/>
                  <a:pt x="1201783" y="237308"/>
                  <a:pt x="1254034" y="169817"/>
                </a:cubicBezTo>
                <a:cubicBezTo>
                  <a:pt x="1306285" y="102326"/>
                  <a:pt x="1358537" y="0"/>
                  <a:pt x="1358537" y="0"/>
                </a:cubicBezTo>
                <a:lnTo>
                  <a:pt x="1358537" y="0"/>
                </a:ln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7" name="Freeform 16"/>
          <p:cNvSpPr/>
          <p:nvPr/>
        </p:nvSpPr>
        <p:spPr>
          <a:xfrm>
            <a:off x="2482850" y="1515669"/>
            <a:ext cx="1358900" cy="434578"/>
          </a:xfrm>
          <a:custGeom>
            <a:avLst/>
            <a:gdLst>
              <a:gd name="connsiteX0" fmla="*/ 0 w 1358537"/>
              <a:gd name="connsiteY0" fmla="*/ 574766 h 579120"/>
              <a:gd name="connsiteX1" fmla="*/ 287383 w 1358537"/>
              <a:gd name="connsiteY1" fmla="*/ 574766 h 579120"/>
              <a:gd name="connsiteX2" fmla="*/ 692331 w 1358537"/>
              <a:gd name="connsiteY2" fmla="*/ 548640 h 579120"/>
              <a:gd name="connsiteX3" fmla="*/ 1045029 w 1358537"/>
              <a:gd name="connsiteY3" fmla="*/ 404949 h 579120"/>
              <a:gd name="connsiteX4" fmla="*/ 1254034 w 1358537"/>
              <a:gd name="connsiteY4" fmla="*/ 169817 h 579120"/>
              <a:gd name="connsiteX5" fmla="*/ 1358537 w 1358537"/>
              <a:gd name="connsiteY5" fmla="*/ 0 h 579120"/>
              <a:gd name="connsiteX6" fmla="*/ 1358537 w 1358537"/>
              <a:gd name="connsiteY6" fmla="*/ 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58537" h="579120">
                <a:moveTo>
                  <a:pt x="0" y="574766"/>
                </a:moveTo>
                <a:cubicBezTo>
                  <a:pt x="85997" y="576943"/>
                  <a:pt x="171995" y="579120"/>
                  <a:pt x="287383" y="574766"/>
                </a:cubicBezTo>
                <a:cubicBezTo>
                  <a:pt x="402771" y="570412"/>
                  <a:pt x="566057" y="576943"/>
                  <a:pt x="692331" y="548640"/>
                </a:cubicBezTo>
                <a:cubicBezTo>
                  <a:pt x="818605" y="520337"/>
                  <a:pt x="951412" y="468086"/>
                  <a:pt x="1045029" y="404949"/>
                </a:cubicBezTo>
                <a:cubicBezTo>
                  <a:pt x="1138646" y="341812"/>
                  <a:pt x="1201783" y="237308"/>
                  <a:pt x="1254034" y="169817"/>
                </a:cubicBezTo>
                <a:cubicBezTo>
                  <a:pt x="1306285" y="102326"/>
                  <a:pt x="1358537" y="0"/>
                  <a:pt x="1358537" y="0"/>
                </a:cubicBezTo>
                <a:lnTo>
                  <a:pt x="1358537" y="0"/>
                </a:ln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8" name="Freeform 17"/>
          <p:cNvSpPr/>
          <p:nvPr/>
        </p:nvSpPr>
        <p:spPr>
          <a:xfrm rot="10800000">
            <a:off x="3833813" y="1077519"/>
            <a:ext cx="1358900" cy="434578"/>
          </a:xfrm>
          <a:custGeom>
            <a:avLst/>
            <a:gdLst>
              <a:gd name="connsiteX0" fmla="*/ 0 w 1358537"/>
              <a:gd name="connsiteY0" fmla="*/ 574766 h 579120"/>
              <a:gd name="connsiteX1" fmla="*/ 287383 w 1358537"/>
              <a:gd name="connsiteY1" fmla="*/ 574766 h 579120"/>
              <a:gd name="connsiteX2" fmla="*/ 692331 w 1358537"/>
              <a:gd name="connsiteY2" fmla="*/ 548640 h 579120"/>
              <a:gd name="connsiteX3" fmla="*/ 1045029 w 1358537"/>
              <a:gd name="connsiteY3" fmla="*/ 404949 h 579120"/>
              <a:gd name="connsiteX4" fmla="*/ 1254034 w 1358537"/>
              <a:gd name="connsiteY4" fmla="*/ 169817 h 579120"/>
              <a:gd name="connsiteX5" fmla="*/ 1358537 w 1358537"/>
              <a:gd name="connsiteY5" fmla="*/ 0 h 579120"/>
              <a:gd name="connsiteX6" fmla="*/ 1358537 w 1358537"/>
              <a:gd name="connsiteY6" fmla="*/ 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58537" h="579120">
                <a:moveTo>
                  <a:pt x="0" y="574766"/>
                </a:moveTo>
                <a:cubicBezTo>
                  <a:pt x="85997" y="576943"/>
                  <a:pt x="171995" y="579120"/>
                  <a:pt x="287383" y="574766"/>
                </a:cubicBezTo>
                <a:cubicBezTo>
                  <a:pt x="402771" y="570412"/>
                  <a:pt x="566057" y="576943"/>
                  <a:pt x="692331" y="548640"/>
                </a:cubicBezTo>
                <a:cubicBezTo>
                  <a:pt x="818605" y="520337"/>
                  <a:pt x="951412" y="468086"/>
                  <a:pt x="1045029" y="404949"/>
                </a:cubicBezTo>
                <a:cubicBezTo>
                  <a:pt x="1138646" y="341812"/>
                  <a:pt x="1201783" y="237308"/>
                  <a:pt x="1254034" y="169817"/>
                </a:cubicBezTo>
                <a:cubicBezTo>
                  <a:pt x="1306285" y="102326"/>
                  <a:pt x="1358537" y="0"/>
                  <a:pt x="1358537" y="0"/>
                </a:cubicBezTo>
                <a:lnTo>
                  <a:pt x="1358537" y="0"/>
                </a:ln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graphicFrame>
        <p:nvGraphicFramePr>
          <p:cNvPr id="14030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1209803"/>
              </p:ext>
            </p:extLst>
          </p:nvPr>
        </p:nvGraphicFramePr>
        <p:xfrm>
          <a:off x="614358" y="2079625"/>
          <a:ext cx="8353425" cy="108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2" name="Equation" r:id="rId4" imgW="3822700" imgH="495300" progId="Equation.3">
                  <p:embed/>
                </p:oleObj>
              </mc:Choice>
              <mc:Fallback>
                <p:oleObj name="Equation" r:id="rId4" imgW="3822700" imgH="495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58" y="2079625"/>
                        <a:ext cx="8353425" cy="108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Freeform 23"/>
          <p:cNvSpPr/>
          <p:nvPr/>
        </p:nvSpPr>
        <p:spPr>
          <a:xfrm>
            <a:off x="4286812" y="1614755"/>
            <a:ext cx="1614487" cy="434579"/>
          </a:xfrm>
          <a:custGeom>
            <a:avLst/>
            <a:gdLst>
              <a:gd name="connsiteX0" fmla="*/ 0 w 1358537"/>
              <a:gd name="connsiteY0" fmla="*/ 574766 h 579120"/>
              <a:gd name="connsiteX1" fmla="*/ 287383 w 1358537"/>
              <a:gd name="connsiteY1" fmla="*/ 574766 h 579120"/>
              <a:gd name="connsiteX2" fmla="*/ 692331 w 1358537"/>
              <a:gd name="connsiteY2" fmla="*/ 548640 h 579120"/>
              <a:gd name="connsiteX3" fmla="*/ 1045029 w 1358537"/>
              <a:gd name="connsiteY3" fmla="*/ 404949 h 579120"/>
              <a:gd name="connsiteX4" fmla="*/ 1254034 w 1358537"/>
              <a:gd name="connsiteY4" fmla="*/ 169817 h 579120"/>
              <a:gd name="connsiteX5" fmla="*/ 1358537 w 1358537"/>
              <a:gd name="connsiteY5" fmla="*/ 0 h 579120"/>
              <a:gd name="connsiteX6" fmla="*/ 1358537 w 1358537"/>
              <a:gd name="connsiteY6" fmla="*/ 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58537" h="579120">
                <a:moveTo>
                  <a:pt x="0" y="574766"/>
                </a:moveTo>
                <a:cubicBezTo>
                  <a:pt x="85997" y="576943"/>
                  <a:pt x="171995" y="579120"/>
                  <a:pt x="287383" y="574766"/>
                </a:cubicBezTo>
                <a:cubicBezTo>
                  <a:pt x="402771" y="570412"/>
                  <a:pt x="566057" y="576943"/>
                  <a:pt x="692331" y="548640"/>
                </a:cubicBezTo>
                <a:cubicBezTo>
                  <a:pt x="818605" y="520337"/>
                  <a:pt x="951412" y="468086"/>
                  <a:pt x="1045029" y="404949"/>
                </a:cubicBezTo>
                <a:cubicBezTo>
                  <a:pt x="1138646" y="341812"/>
                  <a:pt x="1201783" y="237308"/>
                  <a:pt x="1254034" y="169817"/>
                </a:cubicBezTo>
                <a:cubicBezTo>
                  <a:pt x="1306285" y="102326"/>
                  <a:pt x="1358537" y="0"/>
                  <a:pt x="1358537" y="0"/>
                </a:cubicBezTo>
                <a:lnTo>
                  <a:pt x="1358537" y="0"/>
                </a:ln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cxnSp>
        <p:nvCxnSpPr>
          <p:cNvPr id="26" name="Straight Connector 25"/>
          <p:cNvCxnSpPr/>
          <p:nvPr/>
        </p:nvCxnSpPr>
        <p:spPr>
          <a:xfrm rot="5400000" flipH="1" flipV="1">
            <a:off x="5814582" y="469175"/>
            <a:ext cx="1232297" cy="10588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773351" y="2080290"/>
            <a:ext cx="695832" cy="0"/>
          </a:xfrm>
          <a:prstGeom prst="line">
            <a:avLst/>
          </a:prstGeom>
          <a:ln w="28575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7469183" y="409844"/>
            <a:ext cx="1423987" cy="1670446"/>
          </a:xfrm>
          <a:prstGeom prst="line">
            <a:avLst/>
          </a:prstGeom>
          <a:ln w="28575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7884374"/>
              </p:ext>
            </p:extLst>
          </p:nvPr>
        </p:nvGraphicFramePr>
        <p:xfrm>
          <a:off x="7794080" y="3536950"/>
          <a:ext cx="908595" cy="4382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3" name="Equation" r:id="rId6" imgW="381000" imgH="203200" progId="Equation.3">
                  <p:embed/>
                </p:oleObj>
              </mc:Choice>
              <mc:Fallback>
                <p:oleObj name="Equation" r:id="rId6" imgW="3810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4080" y="3536950"/>
                        <a:ext cx="908595" cy="4382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8596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5" grpId="0" animBg="1"/>
      <p:bldP spid="16" grpId="0" animBg="1"/>
      <p:bldP spid="17" grpId="0" animBg="1"/>
      <p:bldP spid="18" grpId="0" animBg="1"/>
      <p:bldP spid="2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Title 1"/>
          <p:cNvSpPr>
            <a:spLocks noGrp="1"/>
          </p:cNvSpPr>
          <p:nvPr>
            <p:ph type="title"/>
          </p:nvPr>
        </p:nvSpPr>
        <p:spPr>
          <a:xfrm>
            <a:off x="457200" y="527706"/>
            <a:ext cx="8229600" cy="857250"/>
          </a:xfrm>
        </p:spPr>
        <p:txBody>
          <a:bodyPr/>
          <a:lstStyle/>
          <a:p>
            <a:r>
              <a:rPr lang="en-CA" dirty="0" smtClean="0">
                <a:latin typeface="Arial" charset="0"/>
              </a:rPr>
              <a:t>A nice property of rectified linear units</a:t>
            </a:r>
            <a:r>
              <a:rPr lang="en-CA" dirty="0">
                <a:latin typeface="Arial" charset="0"/>
              </a:rPr>
              <a:t/>
            </a:r>
            <a:br>
              <a:rPr lang="en-CA" dirty="0">
                <a:latin typeface="Arial" charset="0"/>
              </a:rPr>
            </a:br>
            <a:endParaRPr lang="en-CA" dirty="0">
              <a:latin typeface="Arial" charset="0"/>
            </a:endParaRPr>
          </a:p>
        </p:txBody>
      </p:sp>
      <p:sp>
        <p:nvSpPr>
          <p:cNvPr id="158722" name="Content Placeholder 2"/>
          <p:cNvSpPr>
            <a:spLocks noGrp="1"/>
          </p:cNvSpPr>
          <p:nvPr>
            <p:ph idx="1"/>
          </p:nvPr>
        </p:nvSpPr>
        <p:spPr>
          <a:xfrm>
            <a:off x="457200" y="1168003"/>
            <a:ext cx="8229600" cy="3394472"/>
          </a:xfrm>
        </p:spPr>
        <p:txBody>
          <a:bodyPr/>
          <a:lstStyle/>
          <a:p>
            <a:r>
              <a:rPr lang="en-CA" sz="2400" dirty="0" smtClean="0">
                <a:latin typeface="Arial" charset="0"/>
              </a:rPr>
              <a:t>If a </a:t>
            </a:r>
            <a:r>
              <a:rPr lang="en-CA" sz="2400" dirty="0" err="1">
                <a:latin typeface="Arial" charset="0"/>
              </a:rPr>
              <a:t>relu</a:t>
            </a:r>
            <a:r>
              <a:rPr lang="en-CA" sz="2400" dirty="0">
                <a:latin typeface="Arial" charset="0"/>
              </a:rPr>
              <a:t> has a bias of zero, it exhibits scale </a:t>
            </a:r>
            <a:r>
              <a:rPr lang="en-CA" sz="2400" dirty="0" err="1">
                <a:latin typeface="Arial" charset="0"/>
              </a:rPr>
              <a:t>equivariance</a:t>
            </a:r>
            <a:r>
              <a:rPr lang="en-CA" sz="2400" dirty="0">
                <a:latin typeface="Arial" charset="0"/>
              </a:rPr>
              <a:t>:                                             </a:t>
            </a:r>
          </a:p>
          <a:p>
            <a:pPr lvl="1"/>
            <a:r>
              <a:rPr lang="en-CA" sz="2400" dirty="0">
                <a:latin typeface="Arial" charset="0"/>
              </a:rPr>
              <a:t>This is a very nice property to have for images</a:t>
            </a:r>
            <a:r>
              <a:rPr lang="en-CA" sz="2400" dirty="0" smtClean="0">
                <a:latin typeface="Arial" charset="0"/>
              </a:rPr>
              <a:t>.</a:t>
            </a:r>
          </a:p>
          <a:p>
            <a:pPr lvl="1"/>
            <a:endParaRPr lang="en-CA" dirty="0">
              <a:latin typeface="Arial" charset="0"/>
            </a:endParaRPr>
          </a:p>
          <a:p>
            <a:pPr lvl="1"/>
            <a:endParaRPr lang="en-CA" dirty="0">
              <a:latin typeface="Arial" charset="0"/>
            </a:endParaRPr>
          </a:p>
          <a:p>
            <a:pPr lvl="1"/>
            <a:r>
              <a:rPr lang="en-CA" sz="2400" dirty="0">
                <a:latin typeface="Arial" charset="0"/>
              </a:rPr>
              <a:t>It is like the </a:t>
            </a:r>
            <a:r>
              <a:rPr lang="en-CA" sz="2400" dirty="0" err="1">
                <a:latin typeface="Arial" charset="0"/>
              </a:rPr>
              <a:t>equivariance</a:t>
            </a:r>
            <a:r>
              <a:rPr lang="en-CA" sz="2400" dirty="0">
                <a:latin typeface="Arial" charset="0"/>
              </a:rPr>
              <a:t> to translation exhibited by convolutional nets.</a:t>
            </a:r>
          </a:p>
        </p:txBody>
      </p:sp>
      <p:graphicFrame>
        <p:nvGraphicFramePr>
          <p:cNvPr id="15872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1903543"/>
              </p:ext>
            </p:extLst>
          </p:nvPr>
        </p:nvGraphicFramePr>
        <p:xfrm>
          <a:off x="1229260" y="3664553"/>
          <a:ext cx="3596742" cy="45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1" name="Equation" r:id="rId4" imgW="1295400" imgH="190500" progId="Equation.3">
                  <p:embed/>
                </p:oleObj>
              </mc:Choice>
              <mc:Fallback>
                <p:oleObj name="Equation" r:id="rId4" imgW="1295400" imgH="190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9260" y="3664553"/>
                        <a:ext cx="3596742" cy="4541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2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0069814"/>
              </p:ext>
            </p:extLst>
          </p:nvPr>
        </p:nvGraphicFramePr>
        <p:xfrm>
          <a:off x="1229248" y="2082799"/>
          <a:ext cx="6983409" cy="450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2" name="Equation" r:id="rId6" imgW="3086100" imgH="203200" progId="Equation.3">
                  <p:embed/>
                </p:oleObj>
              </mc:Choice>
              <mc:Fallback>
                <p:oleObj name="Equation" r:id="rId6" imgW="30861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9248" y="2082799"/>
                        <a:ext cx="6983409" cy="4508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9086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le 1"/>
          <p:cNvSpPr>
            <a:spLocks noGrp="1"/>
          </p:cNvSpPr>
          <p:nvPr>
            <p:ph type="title"/>
          </p:nvPr>
        </p:nvSpPr>
        <p:spPr>
          <a:xfrm>
            <a:off x="457200" y="86916"/>
            <a:ext cx="8229600" cy="857250"/>
          </a:xfrm>
        </p:spPr>
        <p:txBody>
          <a:bodyPr>
            <a:normAutofit/>
          </a:bodyPr>
          <a:lstStyle/>
          <a:p>
            <a:r>
              <a:rPr lang="en-CA" dirty="0">
                <a:latin typeface="Arial" charset="0"/>
              </a:rPr>
              <a:t>Combining two RBMs to make a </a:t>
            </a:r>
            <a:r>
              <a:rPr lang="en-CA" dirty="0" smtClean="0">
                <a:latin typeface="Arial" charset="0"/>
              </a:rPr>
              <a:t>DBN</a:t>
            </a:r>
            <a:endParaRPr lang="en-CA" dirty="0">
              <a:latin typeface="Arial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08250" y="4006056"/>
            <a:ext cx="1403350" cy="513160"/>
          </a:xfrm>
          <a:prstGeom prst="rect">
            <a:avLst/>
          </a:prstGeom>
          <a:solidFill>
            <a:schemeClr val="bg2"/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2460625" y="916385"/>
            <a:ext cx="1403350" cy="511969"/>
          </a:xfrm>
          <a:prstGeom prst="rect">
            <a:avLst/>
          </a:prstGeom>
          <a:solidFill>
            <a:schemeClr val="bg2"/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2100262" y="1858566"/>
            <a:ext cx="2197100" cy="513160"/>
          </a:xfrm>
          <a:prstGeom prst="rect">
            <a:avLst/>
          </a:prstGeom>
          <a:solidFill>
            <a:schemeClr val="bg2"/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2132013" y="3057922"/>
            <a:ext cx="2197100" cy="513159"/>
          </a:xfrm>
          <a:prstGeom prst="rect">
            <a:avLst/>
          </a:prstGeom>
          <a:solidFill>
            <a:schemeClr val="bg2"/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1" name="Up-Down Arrow 10"/>
          <p:cNvSpPr/>
          <p:nvPr/>
        </p:nvSpPr>
        <p:spPr>
          <a:xfrm>
            <a:off x="3074987" y="1453754"/>
            <a:ext cx="215900" cy="378619"/>
          </a:xfrm>
          <a:prstGeom prst="upDownArrow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3" name="Up-Down Arrow 12"/>
          <p:cNvSpPr/>
          <p:nvPr/>
        </p:nvSpPr>
        <p:spPr>
          <a:xfrm>
            <a:off x="3116262" y="3601243"/>
            <a:ext cx="215900" cy="377429"/>
          </a:xfrm>
          <a:prstGeom prst="upDownArrow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graphicFrame>
        <p:nvGraphicFramePr>
          <p:cNvPr id="93197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5253445"/>
              </p:ext>
            </p:extLst>
          </p:nvPr>
        </p:nvGraphicFramePr>
        <p:xfrm>
          <a:off x="2618661" y="3601244"/>
          <a:ext cx="476964" cy="383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8" name="Equation" r:id="rId4" imgW="177646" imgH="190335" progId="Equation.3">
                  <p:embed/>
                </p:oleObj>
              </mc:Choice>
              <mc:Fallback>
                <p:oleObj name="Equation" r:id="rId4" imgW="177646" imgH="1903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8661" y="3601244"/>
                        <a:ext cx="476964" cy="3833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9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1549293"/>
              </p:ext>
            </p:extLst>
          </p:nvPr>
        </p:nvGraphicFramePr>
        <p:xfrm>
          <a:off x="2517776" y="1453754"/>
          <a:ext cx="504825" cy="378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" name="Equation" r:id="rId6" imgW="190417" imgH="190417" progId="Equation.3">
                  <p:embed/>
                </p:oleObj>
              </mc:Choice>
              <mc:Fallback>
                <p:oleObj name="Equation" r:id="rId6" imgW="190417" imgH="190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7776" y="1453754"/>
                        <a:ext cx="504825" cy="3786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01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164029"/>
              </p:ext>
            </p:extLst>
          </p:nvPr>
        </p:nvGraphicFramePr>
        <p:xfrm>
          <a:off x="2922587" y="925116"/>
          <a:ext cx="503238" cy="4738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0" name="Equation" r:id="rId8" imgW="152334" imgH="190417" progId="Equation.3">
                  <p:embed/>
                </p:oleObj>
              </mc:Choice>
              <mc:Fallback>
                <p:oleObj name="Equation" r:id="rId8" imgW="152334" imgH="190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2587" y="925116"/>
                        <a:ext cx="503238" cy="4738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02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3760519"/>
              </p:ext>
            </p:extLst>
          </p:nvPr>
        </p:nvGraphicFramePr>
        <p:xfrm>
          <a:off x="2921001" y="1856184"/>
          <a:ext cx="452437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1" name="Equation" r:id="rId10" imgW="139639" imgH="190417" progId="Equation.3">
                  <p:embed/>
                </p:oleObj>
              </mc:Choice>
              <mc:Fallback>
                <p:oleObj name="Equation" r:id="rId10" imgW="139639" imgH="190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001" y="1856184"/>
                        <a:ext cx="452437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03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4773285"/>
              </p:ext>
            </p:extLst>
          </p:nvPr>
        </p:nvGraphicFramePr>
        <p:xfrm>
          <a:off x="3027363" y="3109118"/>
          <a:ext cx="452437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2" name="Equation" r:id="rId12" imgW="139639" imgH="190417" progId="Equation.3">
                  <p:embed/>
                </p:oleObj>
              </mc:Choice>
              <mc:Fallback>
                <p:oleObj name="Equation" r:id="rId12" imgW="139639" imgH="190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7363" y="3109118"/>
                        <a:ext cx="452437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04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8452434"/>
              </p:ext>
            </p:extLst>
          </p:nvPr>
        </p:nvGraphicFramePr>
        <p:xfrm>
          <a:off x="3038475" y="4133453"/>
          <a:ext cx="328612" cy="308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3" name="Equation" r:id="rId13" imgW="101424" imgH="126780" progId="Equation.3">
                  <p:embed/>
                </p:oleObj>
              </mc:Choice>
              <mc:Fallback>
                <p:oleObj name="Equation" r:id="rId13" imgW="101424" imgH="1267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8475" y="4133453"/>
                        <a:ext cx="328612" cy="3083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3"/>
          <p:cNvSpPr/>
          <p:nvPr/>
        </p:nvSpPr>
        <p:spPr>
          <a:xfrm>
            <a:off x="6805613" y="3299619"/>
            <a:ext cx="1403350" cy="513159"/>
          </a:xfrm>
          <a:prstGeom prst="rect">
            <a:avLst/>
          </a:prstGeom>
          <a:solidFill>
            <a:schemeClr val="bg2"/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6" name="Rectangle 25"/>
          <p:cNvSpPr/>
          <p:nvPr/>
        </p:nvSpPr>
        <p:spPr>
          <a:xfrm>
            <a:off x="6661150" y="1382713"/>
            <a:ext cx="1403350" cy="513159"/>
          </a:xfrm>
          <a:prstGeom prst="rect">
            <a:avLst/>
          </a:prstGeom>
          <a:solidFill>
            <a:schemeClr val="bg2"/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8" name="Rectangle 27"/>
          <p:cNvSpPr/>
          <p:nvPr/>
        </p:nvSpPr>
        <p:spPr>
          <a:xfrm>
            <a:off x="6372225" y="2381647"/>
            <a:ext cx="2197100" cy="513160"/>
          </a:xfrm>
          <a:prstGeom prst="rect">
            <a:avLst/>
          </a:prstGeom>
          <a:solidFill>
            <a:schemeClr val="bg2"/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31" name="Up-Down Arrow 30"/>
          <p:cNvSpPr/>
          <p:nvPr/>
        </p:nvSpPr>
        <p:spPr>
          <a:xfrm>
            <a:off x="7308850" y="1895872"/>
            <a:ext cx="215900" cy="458391"/>
          </a:xfrm>
          <a:prstGeom prst="upDownArrow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graphicFrame>
        <p:nvGraphicFramePr>
          <p:cNvPr id="93211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8235040"/>
              </p:ext>
            </p:extLst>
          </p:nvPr>
        </p:nvGraphicFramePr>
        <p:xfrm>
          <a:off x="7607289" y="2910682"/>
          <a:ext cx="457212" cy="3675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" name="Equation" r:id="rId15" imgW="177646" imgH="190335" progId="Equation.3">
                  <p:embed/>
                </p:oleObj>
              </mc:Choice>
              <mc:Fallback>
                <p:oleObj name="Equation" r:id="rId15" imgW="177646" imgH="1903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7289" y="2910682"/>
                        <a:ext cx="457212" cy="3675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12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8728980"/>
              </p:ext>
            </p:extLst>
          </p:nvPr>
        </p:nvGraphicFramePr>
        <p:xfrm>
          <a:off x="7569202" y="1966119"/>
          <a:ext cx="48895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" name="Equation" r:id="rId16" imgW="190417" imgH="190417" progId="Equation.3">
                  <p:embed/>
                </p:oleObj>
              </mc:Choice>
              <mc:Fallback>
                <p:oleObj name="Equation" r:id="rId16" imgW="190417" imgH="190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9202" y="1966119"/>
                        <a:ext cx="488950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13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0610277"/>
              </p:ext>
            </p:extLst>
          </p:nvPr>
        </p:nvGraphicFramePr>
        <p:xfrm>
          <a:off x="7154864" y="1394620"/>
          <a:ext cx="503237" cy="472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" name="Equation" r:id="rId17" imgW="152334" imgH="190417" progId="Equation.3">
                  <p:embed/>
                </p:oleObj>
              </mc:Choice>
              <mc:Fallback>
                <p:oleObj name="Equation" r:id="rId17" imgW="152334" imgH="190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4864" y="1394620"/>
                        <a:ext cx="503237" cy="4726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14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395053"/>
              </p:ext>
            </p:extLst>
          </p:nvPr>
        </p:nvGraphicFramePr>
        <p:xfrm>
          <a:off x="7129464" y="2409032"/>
          <a:ext cx="452437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7" name="Equation" r:id="rId18" imgW="139639" imgH="190417" progId="Equation.3">
                  <p:embed/>
                </p:oleObj>
              </mc:Choice>
              <mc:Fallback>
                <p:oleObj name="Equation" r:id="rId18" imgW="139639" imgH="190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9464" y="2409032"/>
                        <a:ext cx="452437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15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3065594"/>
              </p:ext>
            </p:extLst>
          </p:nvPr>
        </p:nvGraphicFramePr>
        <p:xfrm>
          <a:off x="7297738" y="3427016"/>
          <a:ext cx="328612" cy="308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8" name="Equation" r:id="rId19" imgW="101424" imgH="126780" progId="Equation.3">
                  <p:embed/>
                </p:oleObj>
              </mc:Choice>
              <mc:Fallback>
                <p:oleObj name="Equation" r:id="rId19" imgW="101424" imgH="1267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7738" y="3427016"/>
                        <a:ext cx="328612" cy="3083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Down Arrow 13"/>
          <p:cNvSpPr/>
          <p:nvPr/>
        </p:nvSpPr>
        <p:spPr>
          <a:xfrm>
            <a:off x="7335838" y="2910682"/>
            <a:ext cx="217488" cy="383382"/>
          </a:xfrm>
          <a:prstGeom prst="downArrow">
            <a:avLst/>
          </a:prstGeom>
          <a:solidFill>
            <a:srgbClr val="36A556"/>
          </a:solidFill>
          <a:ln>
            <a:solidFill>
              <a:srgbClr val="36A55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201987" y="2527300"/>
            <a:ext cx="0" cy="4191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308099" y="2564368"/>
            <a:ext cx="317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copy binary state   for each v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864100" y="2678668"/>
            <a:ext cx="977900" cy="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622799" y="1007666"/>
            <a:ext cx="16097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 smtClean="0">
                <a:solidFill>
                  <a:srgbClr val="FF0000"/>
                </a:solidFill>
              </a:rPr>
              <a:t>ompose the two RBM models to make a single DBN model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23900" y="3494881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Train this RBM first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47700" y="1220967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Then train this RBM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892800" y="4019153"/>
            <a:ext cx="332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It’s not a Boltzmann machine!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846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8" grpId="0" animBg="1"/>
      <p:bldP spid="11" grpId="0" animBg="1"/>
      <p:bldP spid="13" grpId="0" animBg="1"/>
      <p:bldP spid="24" grpId="0" animBg="1"/>
      <p:bldP spid="26" grpId="0" animBg="1"/>
      <p:bldP spid="28" grpId="0" animBg="1"/>
      <p:bldP spid="31" grpId="0" animBg="1"/>
      <p:bldP spid="14" grpId="0" animBg="1"/>
      <p:bldP spid="17" grpId="0"/>
      <p:bldP spid="20" grpId="0"/>
      <p:bldP spid="21" grpId="0"/>
      <p:bldP spid="44" grpId="0"/>
      <p:bldP spid="2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432" y="228600"/>
            <a:ext cx="9254067" cy="2159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+mn-lt"/>
              </a:rPr>
              <a:t>Neural Networks for Machine Learning</a:t>
            </a:r>
            <a:r>
              <a:rPr lang="en-US" dirty="0" smtClean="0">
                <a:latin typeface="+mn-lt"/>
              </a:rPr>
              <a:t/>
            </a:r>
            <a:br>
              <a:rPr lang="en-US" dirty="0" smtClean="0">
                <a:latin typeface="+mn-lt"/>
              </a:rPr>
            </a:br>
            <a:r>
              <a:rPr lang="en-US" dirty="0">
                <a:latin typeface="+mn-lt"/>
              </a:rPr>
              <a:t/>
            </a:r>
            <a:br>
              <a:rPr lang="en-US" dirty="0">
                <a:latin typeface="+mn-lt"/>
              </a:rPr>
            </a:br>
            <a:r>
              <a:rPr lang="en-US" dirty="0" smtClean="0">
                <a:latin typeface="+mn-lt"/>
              </a:rPr>
              <a:t>Lecture 14e</a:t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RBMs are Infinite Sigmoid Belief Nets</a:t>
            </a:r>
            <a:br>
              <a:rPr lang="en-US" dirty="0" smtClean="0">
                <a:latin typeface="+mn-lt"/>
              </a:rPr>
            </a:br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ADVANCED MATERIAL: NOT ON QUIZZES OR FINAL TEST</a:t>
            </a:r>
            <a:endParaRPr lang="en-US" sz="24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82155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Another view of why layer-by-layer </a:t>
            </a:r>
            <a:r>
              <a:rPr lang="en-US" dirty="0" smtClean="0">
                <a:latin typeface="Arial" charset="0"/>
              </a:rPr>
              <a:t>learning </a:t>
            </a:r>
            <a:r>
              <a:rPr lang="en-US" dirty="0">
                <a:latin typeface="Arial" charset="0"/>
              </a:rPr>
              <a:t>works </a:t>
            </a:r>
            <a:r>
              <a:rPr lang="en-US" sz="2400" dirty="0">
                <a:latin typeface="Arial" charset="0"/>
              </a:rPr>
              <a:t>(Hinton, </a:t>
            </a:r>
            <a:r>
              <a:rPr lang="en-US" sz="2400" dirty="0" err="1">
                <a:latin typeface="Arial" charset="0"/>
              </a:rPr>
              <a:t>Osindero</a:t>
            </a:r>
            <a:r>
              <a:rPr lang="en-US" sz="2400" dirty="0">
                <a:latin typeface="Arial" charset="0"/>
              </a:rPr>
              <a:t> &amp; </a:t>
            </a:r>
            <a:r>
              <a:rPr lang="en-US" sz="2400" dirty="0" err="1">
                <a:latin typeface="Arial" charset="0"/>
              </a:rPr>
              <a:t>Teh</a:t>
            </a:r>
            <a:r>
              <a:rPr lang="en-US" sz="2400" dirty="0">
                <a:latin typeface="Arial" charset="0"/>
              </a:rPr>
              <a:t> 2006)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There is an unexpected equivalence between RBM</a:t>
            </a:r>
            <a:r>
              <a:rPr lang="ja-JP" altLang="en-US" dirty="0">
                <a:latin typeface="Arial" charset="0"/>
              </a:rPr>
              <a:t>’</a:t>
            </a:r>
            <a:r>
              <a:rPr lang="en-US" altLang="ja-JP" dirty="0">
                <a:latin typeface="Arial" charset="0"/>
              </a:rPr>
              <a:t>s and directed networks with many layers that all </a:t>
            </a:r>
            <a:r>
              <a:rPr lang="en-US" altLang="ja-JP" dirty="0" smtClean="0">
                <a:latin typeface="Arial" charset="0"/>
              </a:rPr>
              <a:t>share the same weight matrix.</a:t>
            </a:r>
            <a:endParaRPr lang="en-US" altLang="ja-JP" dirty="0">
              <a:latin typeface="Arial" charset="0"/>
            </a:endParaRPr>
          </a:p>
          <a:p>
            <a:pPr lvl="1" eaLnBrk="1" hangingPunct="1"/>
            <a:r>
              <a:rPr lang="en-US" dirty="0">
                <a:latin typeface="Arial" charset="0"/>
              </a:rPr>
              <a:t>This equivalence also gives insight into why contrastive divergence learning works.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An RBM is actually just an infinitely deep sigmoid belief net with a lot of weight sharing.</a:t>
            </a:r>
          </a:p>
          <a:p>
            <a:pPr lvl="1"/>
            <a:r>
              <a:rPr lang="en-US" dirty="0" smtClean="0"/>
              <a:t>The Markov chain we run when we want to sample from the equilibrium distribution of an RBM can be viewed as a sigmoid </a:t>
            </a:r>
            <a:r>
              <a:rPr lang="en-US" dirty="0"/>
              <a:t>b</a:t>
            </a:r>
            <a:r>
              <a:rPr lang="en-US" dirty="0" smtClean="0"/>
              <a:t>elief </a:t>
            </a:r>
            <a:r>
              <a:rPr lang="en-US" dirty="0"/>
              <a:t>n</a:t>
            </a:r>
            <a:r>
              <a:rPr lang="en-US" dirty="0" smtClean="0"/>
              <a:t>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61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>
          <a:xfrm>
            <a:off x="576263" y="202406"/>
            <a:ext cx="5327650" cy="857250"/>
          </a:xfrm>
        </p:spPr>
        <p:txBody>
          <a:bodyPr>
            <a:noAutofit/>
          </a:bodyPr>
          <a:lstStyle/>
          <a:p>
            <a:pPr eaLnBrk="1" hangingPunct="1"/>
            <a:r>
              <a:rPr lang="en-US" dirty="0">
                <a:latin typeface="Arial" charset="0"/>
              </a:rPr>
              <a:t>An infinite sigmoid belief net that is equivalent to an RBM</a:t>
            </a:r>
          </a:p>
        </p:txBody>
      </p:sp>
      <p:sp>
        <p:nvSpPr>
          <p:cNvPr id="6861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1" y="1221582"/>
            <a:ext cx="5554663" cy="3861197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The distribution generated by this infinite directed net with replicated weights is the equilibrium distribution for a compatible pair of conditional distributions: p(</a:t>
            </a:r>
            <a:r>
              <a:rPr lang="en-US" dirty="0" err="1">
                <a:latin typeface="Arial" charset="0"/>
              </a:rPr>
              <a:t>v|h</a:t>
            </a:r>
            <a:r>
              <a:rPr lang="en-US" dirty="0">
                <a:latin typeface="Arial" charset="0"/>
              </a:rPr>
              <a:t>) and p(</a:t>
            </a:r>
            <a:r>
              <a:rPr lang="en-US" dirty="0" err="1">
                <a:latin typeface="Arial" charset="0"/>
              </a:rPr>
              <a:t>h|v</a:t>
            </a:r>
            <a:r>
              <a:rPr lang="en-US" dirty="0">
                <a:latin typeface="Arial" charset="0"/>
              </a:rPr>
              <a:t>) that are both defined by W</a:t>
            </a:r>
          </a:p>
          <a:p>
            <a:pPr lvl="1" eaLnBrk="1" hangingPunct="1"/>
            <a:r>
              <a:rPr lang="en-US" dirty="0">
                <a:latin typeface="Arial" charset="0"/>
              </a:rPr>
              <a:t>A top-down pass of the directed net is exactly equivalent to letting a Restricted Boltzmann Machine settle to equilibrium.</a:t>
            </a:r>
          </a:p>
          <a:p>
            <a:pPr lvl="1" eaLnBrk="1" hangingPunct="1"/>
            <a:r>
              <a:rPr lang="en-US" dirty="0">
                <a:latin typeface="Arial" charset="0"/>
              </a:rPr>
              <a:t>So this infinite directed net  defines the same distribution as an RBM.</a:t>
            </a:r>
          </a:p>
        </p:txBody>
      </p:sp>
      <p:graphicFrame>
        <p:nvGraphicFramePr>
          <p:cNvPr id="68611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014178390"/>
              </p:ext>
            </p:extLst>
          </p:nvPr>
        </p:nvGraphicFramePr>
        <p:xfrm>
          <a:off x="7791450" y="2602706"/>
          <a:ext cx="395288" cy="2964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0" name="Equation" r:id="rId4" imgW="177492" imgH="177492" progId="Equation.3">
                  <p:embed/>
                </p:oleObj>
              </mc:Choice>
              <mc:Fallback>
                <p:oleObj name="Equation" r:id="rId4" imgW="177492" imgH="17749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1450" y="2602706"/>
                        <a:ext cx="395288" cy="2964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2" name="Text Box 5"/>
          <p:cNvSpPr txBox="1">
            <a:spLocks noChangeArrowheads="1"/>
          </p:cNvSpPr>
          <p:nvPr/>
        </p:nvSpPr>
        <p:spPr bwMode="auto">
          <a:xfrm>
            <a:off x="6853238" y="2907506"/>
            <a:ext cx="1296987" cy="4001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/>
              <a:t>    </a:t>
            </a:r>
            <a:r>
              <a:rPr lang="en-US" sz="2000" dirty="0" smtClean="0"/>
              <a:t>  v1</a:t>
            </a:r>
            <a:endParaRPr lang="en-US" sz="2000" dirty="0"/>
          </a:p>
        </p:txBody>
      </p:sp>
      <p:sp>
        <p:nvSpPr>
          <p:cNvPr id="68613" name="AutoShape 6"/>
          <p:cNvSpPr>
            <a:spLocks noChangeArrowheads="1"/>
          </p:cNvSpPr>
          <p:nvPr/>
        </p:nvSpPr>
        <p:spPr bwMode="auto">
          <a:xfrm>
            <a:off x="7359650" y="3312319"/>
            <a:ext cx="323850" cy="297656"/>
          </a:xfrm>
          <a:prstGeom prst="downArrow">
            <a:avLst>
              <a:gd name="adj1" fmla="val 50000"/>
              <a:gd name="adj2" fmla="val 30637"/>
            </a:avLst>
          </a:prstGeom>
          <a:solidFill>
            <a:srgbClr val="009900"/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sz="2000"/>
          </a:p>
        </p:txBody>
      </p:sp>
      <p:sp>
        <p:nvSpPr>
          <p:cNvPr id="68614" name="Text Box 7"/>
          <p:cNvSpPr txBox="1">
            <a:spLocks noChangeArrowheads="1"/>
          </p:cNvSpPr>
          <p:nvPr/>
        </p:nvSpPr>
        <p:spPr bwMode="auto">
          <a:xfrm>
            <a:off x="6351588" y="2187179"/>
            <a:ext cx="2305050" cy="4001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/>
              <a:t>        </a:t>
            </a:r>
            <a:r>
              <a:rPr lang="en-US" sz="2000" dirty="0" smtClean="0"/>
              <a:t>     </a:t>
            </a:r>
            <a:r>
              <a:rPr lang="en-US" sz="2000" dirty="0"/>
              <a:t>h1</a:t>
            </a:r>
          </a:p>
        </p:txBody>
      </p:sp>
      <p:sp>
        <p:nvSpPr>
          <p:cNvPr id="68615" name="AutoShape 8"/>
          <p:cNvSpPr>
            <a:spLocks noChangeArrowheads="1"/>
          </p:cNvSpPr>
          <p:nvPr/>
        </p:nvSpPr>
        <p:spPr bwMode="auto">
          <a:xfrm>
            <a:off x="7359650" y="2583657"/>
            <a:ext cx="323850" cy="298847"/>
          </a:xfrm>
          <a:prstGeom prst="downArrow">
            <a:avLst>
              <a:gd name="adj1" fmla="val 50000"/>
              <a:gd name="adj2" fmla="val 30760"/>
            </a:avLst>
          </a:prstGeom>
          <a:solidFill>
            <a:srgbClr val="009900"/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sz="2000"/>
          </a:p>
        </p:txBody>
      </p:sp>
      <p:sp>
        <p:nvSpPr>
          <p:cNvPr id="68616" name="Text Box 9"/>
          <p:cNvSpPr txBox="1">
            <a:spLocks noChangeArrowheads="1"/>
          </p:cNvSpPr>
          <p:nvPr/>
        </p:nvSpPr>
        <p:spPr bwMode="auto">
          <a:xfrm>
            <a:off x="6853238" y="4338637"/>
            <a:ext cx="1296987" cy="4001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/>
              <a:t>    </a:t>
            </a:r>
            <a:r>
              <a:rPr lang="en-US" sz="2000" dirty="0" smtClean="0"/>
              <a:t>  v0</a:t>
            </a:r>
            <a:endParaRPr lang="en-US" sz="2000" dirty="0"/>
          </a:p>
        </p:txBody>
      </p:sp>
      <p:sp>
        <p:nvSpPr>
          <p:cNvPr id="68617" name="Text Box 10"/>
          <p:cNvSpPr txBox="1">
            <a:spLocks noChangeArrowheads="1"/>
          </p:cNvSpPr>
          <p:nvPr/>
        </p:nvSpPr>
        <p:spPr bwMode="auto">
          <a:xfrm>
            <a:off x="6351588" y="3618310"/>
            <a:ext cx="2305050" cy="4001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/>
              <a:t>         </a:t>
            </a:r>
            <a:r>
              <a:rPr lang="en-US" sz="2000" dirty="0" smtClean="0"/>
              <a:t>    h0</a:t>
            </a:r>
            <a:endParaRPr lang="en-US" sz="2000" dirty="0"/>
          </a:p>
        </p:txBody>
      </p:sp>
      <p:sp>
        <p:nvSpPr>
          <p:cNvPr id="68618" name="AutoShape 11"/>
          <p:cNvSpPr>
            <a:spLocks noChangeArrowheads="1"/>
          </p:cNvSpPr>
          <p:nvPr/>
        </p:nvSpPr>
        <p:spPr bwMode="auto">
          <a:xfrm>
            <a:off x="7359650" y="4014788"/>
            <a:ext cx="323850" cy="298847"/>
          </a:xfrm>
          <a:prstGeom prst="downArrow">
            <a:avLst>
              <a:gd name="adj1" fmla="val 50000"/>
              <a:gd name="adj2" fmla="val 30760"/>
            </a:avLst>
          </a:prstGeom>
          <a:solidFill>
            <a:srgbClr val="009900"/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sz="2000"/>
          </a:p>
        </p:txBody>
      </p:sp>
      <p:sp>
        <p:nvSpPr>
          <p:cNvPr id="68619" name="Text Box 12"/>
          <p:cNvSpPr txBox="1">
            <a:spLocks noChangeArrowheads="1"/>
          </p:cNvSpPr>
          <p:nvPr/>
        </p:nvSpPr>
        <p:spPr bwMode="auto">
          <a:xfrm>
            <a:off x="6853238" y="1476375"/>
            <a:ext cx="1296987" cy="4001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/>
              <a:t>   </a:t>
            </a:r>
            <a:r>
              <a:rPr lang="en-US" sz="2000" dirty="0" smtClean="0"/>
              <a:t>   </a:t>
            </a:r>
            <a:r>
              <a:rPr lang="en-US" sz="2000" dirty="0"/>
              <a:t>v2</a:t>
            </a:r>
          </a:p>
        </p:txBody>
      </p:sp>
      <p:sp>
        <p:nvSpPr>
          <p:cNvPr id="68620" name="AutoShape 13"/>
          <p:cNvSpPr>
            <a:spLocks noChangeArrowheads="1"/>
          </p:cNvSpPr>
          <p:nvPr/>
        </p:nvSpPr>
        <p:spPr bwMode="auto">
          <a:xfrm>
            <a:off x="7359650" y="1881188"/>
            <a:ext cx="323850" cy="297656"/>
          </a:xfrm>
          <a:prstGeom prst="downArrow">
            <a:avLst>
              <a:gd name="adj1" fmla="val 50000"/>
              <a:gd name="adj2" fmla="val 30637"/>
            </a:avLst>
          </a:prstGeom>
          <a:solidFill>
            <a:srgbClr val="009900"/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sz="2000"/>
          </a:p>
        </p:txBody>
      </p:sp>
      <p:sp>
        <p:nvSpPr>
          <p:cNvPr id="68621" name="Text Box 14"/>
          <p:cNvSpPr txBox="1">
            <a:spLocks noChangeArrowheads="1"/>
          </p:cNvSpPr>
          <p:nvPr/>
        </p:nvSpPr>
        <p:spPr bwMode="auto">
          <a:xfrm>
            <a:off x="6351588" y="756048"/>
            <a:ext cx="2305050" cy="4001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/>
              <a:t>         </a:t>
            </a:r>
            <a:r>
              <a:rPr lang="en-US" sz="2000" dirty="0" smtClean="0"/>
              <a:t>    h2</a:t>
            </a:r>
            <a:endParaRPr lang="en-US" sz="2000" dirty="0"/>
          </a:p>
        </p:txBody>
      </p:sp>
      <p:sp>
        <p:nvSpPr>
          <p:cNvPr id="68622" name="AutoShape 15"/>
          <p:cNvSpPr>
            <a:spLocks noChangeArrowheads="1"/>
          </p:cNvSpPr>
          <p:nvPr/>
        </p:nvSpPr>
        <p:spPr bwMode="auto">
          <a:xfrm>
            <a:off x="7359650" y="1152526"/>
            <a:ext cx="323850" cy="298847"/>
          </a:xfrm>
          <a:prstGeom prst="downArrow">
            <a:avLst>
              <a:gd name="adj1" fmla="val 50000"/>
              <a:gd name="adj2" fmla="val 30760"/>
            </a:avLst>
          </a:prstGeom>
          <a:solidFill>
            <a:srgbClr val="009900"/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sz="2000"/>
          </a:p>
        </p:txBody>
      </p:sp>
      <p:sp>
        <p:nvSpPr>
          <p:cNvPr id="68623" name="AutoShape 16"/>
          <p:cNvSpPr>
            <a:spLocks noChangeArrowheads="1"/>
          </p:cNvSpPr>
          <p:nvPr/>
        </p:nvSpPr>
        <p:spPr bwMode="auto">
          <a:xfrm>
            <a:off x="7359650" y="450057"/>
            <a:ext cx="323850" cy="297656"/>
          </a:xfrm>
          <a:prstGeom prst="downArrow">
            <a:avLst>
              <a:gd name="adj1" fmla="val 50000"/>
              <a:gd name="adj2" fmla="val 30637"/>
            </a:avLst>
          </a:prstGeom>
          <a:solidFill>
            <a:srgbClr val="009900"/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sz="2000"/>
          </a:p>
        </p:txBody>
      </p:sp>
      <p:graphicFrame>
        <p:nvGraphicFramePr>
          <p:cNvPr id="68624" name="Object 17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057250763"/>
              </p:ext>
            </p:extLst>
          </p:nvPr>
        </p:nvGraphicFramePr>
        <p:xfrm>
          <a:off x="7773988" y="3276600"/>
          <a:ext cx="520700" cy="334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1" name="Equation" r:id="rId6" imgW="266584" imgH="228501" progId="Equation.3">
                  <p:embed/>
                </p:oleObj>
              </mc:Choice>
              <mc:Fallback>
                <p:oleObj name="Equation" r:id="rId6" imgW="266584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3988" y="3276600"/>
                        <a:ext cx="520700" cy="3345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5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5655737"/>
              </p:ext>
            </p:extLst>
          </p:nvPr>
        </p:nvGraphicFramePr>
        <p:xfrm>
          <a:off x="7718425" y="1845469"/>
          <a:ext cx="520700" cy="334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2" name="Equation" r:id="rId8" imgW="266584" imgH="228501" progId="Equation.3">
                  <p:embed/>
                </p:oleObj>
              </mc:Choice>
              <mc:Fallback>
                <p:oleObj name="Equation" r:id="rId8" imgW="266584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8425" y="1845469"/>
                        <a:ext cx="520700" cy="3345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6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6812358"/>
              </p:ext>
            </p:extLst>
          </p:nvPr>
        </p:nvGraphicFramePr>
        <p:xfrm>
          <a:off x="7791450" y="350044"/>
          <a:ext cx="520700" cy="334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3" name="Equation" r:id="rId9" imgW="266584" imgH="228501" progId="Equation.3">
                  <p:embed/>
                </p:oleObj>
              </mc:Choice>
              <mc:Fallback>
                <p:oleObj name="Equation" r:id="rId9" imgW="266584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1450" y="350044"/>
                        <a:ext cx="520700" cy="3345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7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1896858"/>
              </p:ext>
            </p:extLst>
          </p:nvPr>
        </p:nvGraphicFramePr>
        <p:xfrm>
          <a:off x="7791450" y="1163241"/>
          <a:ext cx="395288" cy="296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4" name="Equation" r:id="rId10" imgW="177492" imgH="177492" progId="Equation.3">
                  <p:embed/>
                </p:oleObj>
              </mc:Choice>
              <mc:Fallback>
                <p:oleObj name="Equation" r:id="rId10" imgW="177492" imgH="17749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1450" y="1163241"/>
                        <a:ext cx="395288" cy="2964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8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2599433"/>
              </p:ext>
            </p:extLst>
          </p:nvPr>
        </p:nvGraphicFramePr>
        <p:xfrm>
          <a:off x="7791450" y="4033838"/>
          <a:ext cx="395288" cy="2964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5" name="Equation" r:id="rId11" imgW="177492" imgH="177492" progId="Equation.3">
                  <p:embed/>
                </p:oleObj>
              </mc:Choice>
              <mc:Fallback>
                <p:oleObj name="Equation" r:id="rId11" imgW="177492" imgH="17749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1450" y="4033838"/>
                        <a:ext cx="395288" cy="2964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29" name="Text Box 22"/>
          <p:cNvSpPr txBox="1">
            <a:spLocks noChangeArrowheads="1"/>
          </p:cNvSpPr>
          <p:nvPr/>
        </p:nvSpPr>
        <p:spPr bwMode="auto">
          <a:xfrm>
            <a:off x="7143751" y="36910"/>
            <a:ext cx="11160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009900"/>
                </a:solidFill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054597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80976" y="793750"/>
            <a:ext cx="5826124" cy="394335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The variables in h0 are conditionally independent given v0.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Inference is trivial. J</a:t>
            </a:r>
            <a:r>
              <a:rPr lang="en-US" dirty="0" smtClean="0">
                <a:latin typeface="Arial" charset="0"/>
              </a:rPr>
              <a:t>ust </a:t>
            </a:r>
            <a:r>
              <a:rPr lang="en-US" dirty="0">
                <a:latin typeface="Arial" charset="0"/>
              </a:rPr>
              <a:t>multiply v0 </a:t>
            </a:r>
            <a:r>
              <a:rPr lang="en-US" dirty="0" smtClean="0">
                <a:latin typeface="Arial" charset="0"/>
              </a:rPr>
              <a:t>by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The </a:t>
            </a:r>
            <a:r>
              <a:rPr lang="en-US" dirty="0">
                <a:latin typeface="Arial" charset="0"/>
              </a:rPr>
              <a:t>model above h0 implements a </a:t>
            </a:r>
            <a:r>
              <a:rPr lang="en-US" dirty="0">
                <a:solidFill>
                  <a:schemeClr val="hlink"/>
                </a:solidFill>
                <a:latin typeface="Arial" charset="0"/>
              </a:rPr>
              <a:t>complementary prior.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Multiplying v0 by </a:t>
            </a:r>
            <a:r>
              <a:rPr lang="en-US" dirty="0" smtClean="0">
                <a:latin typeface="Arial" charset="0"/>
              </a:rPr>
              <a:t>      gives </a:t>
            </a:r>
            <a:r>
              <a:rPr lang="en-US" dirty="0">
                <a:latin typeface="Arial" charset="0"/>
              </a:rPr>
              <a:t>the 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product</a:t>
            </a: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     of </a:t>
            </a:r>
            <a:r>
              <a:rPr lang="en-US" dirty="0">
                <a:latin typeface="Arial" charset="0"/>
              </a:rPr>
              <a:t>the likelihood term and the prior term</a:t>
            </a:r>
            <a:r>
              <a:rPr lang="en-US" dirty="0" smtClean="0">
                <a:latin typeface="Arial" charset="0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The complementary prior cancels the explaining away.</a:t>
            </a:r>
            <a:endParaRPr lang="en-US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Inference in the directed net is exactly equivalent to letting </a:t>
            </a:r>
            <a:r>
              <a:rPr lang="en-US" dirty="0" smtClean="0">
                <a:latin typeface="Arial" charset="0"/>
              </a:rPr>
              <a:t>an RBM </a:t>
            </a:r>
            <a:r>
              <a:rPr lang="en-US" dirty="0">
                <a:latin typeface="Arial" charset="0"/>
              </a:rPr>
              <a:t>settle to equilibrium starting at the data.</a:t>
            </a:r>
          </a:p>
        </p:txBody>
      </p:sp>
      <p:sp>
        <p:nvSpPr>
          <p:cNvPr id="70658" name="Rectangle 3"/>
          <p:cNvSpPr>
            <a:spLocks noGrp="1" noChangeArrowheads="1"/>
          </p:cNvSpPr>
          <p:nvPr>
            <p:ph type="title"/>
          </p:nvPr>
        </p:nvSpPr>
        <p:spPr>
          <a:xfrm>
            <a:off x="342900" y="65485"/>
            <a:ext cx="5676900" cy="857250"/>
          </a:xfrm>
        </p:spPr>
        <p:txBody>
          <a:bodyPr>
            <a:noAutofit/>
          </a:bodyPr>
          <a:lstStyle/>
          <a:p>
            <a:pPr eaLnBrk="1" hangingPunct="1"/>
            <a:r>
              <a:rPr lang="en-US" sz="2400" dirty="0">
                <a:latin typeface="Arial" charset="0"/>
              </a:rPr>
              <a:t>Inference in </a:t>
            </a:r>
            <a:r>
              <a:rPr lang="en-US" sz="2400" dirty="0" smtClean="0">
                <a:latin typeface="Arial" charset="0"/>
              </a:rPr>
              <a:t>an infinite sigmoid belief net</a:t>
            </a:r>
            <a:endParaRPr lang="en-US" sz="2400" dirty="0">
              <a:latin typeface="Arial" charset="0"/>
            </a:endParaRPr>
          </a:p>
        </p:txBody>
      </p:sp>
      <p:graphicFrame>
        <p:nvGraphicFramePr>
          <p:cNvPr id="70659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342640778"/>
              </p:ext>
            </p:extLst>
          </p:nvPr>
        </p:nvGraphicFramePr>
        <p:xfrm>
          <a:off x="7702550" y="2539206"/>
          <a:ext cx="395288" cy="2964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52" name="Equation" r:id="rId4" imgW="177492" imgH="177492" progId="Equation.3">
                  <p:embed/>
                </p:oleObj>
              </mc:Choice>
              <mc:Fallback>
                <p:oleObj name="Equation" r:id="rId4" imgW="177492" imgH="17749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2550" y="2539206"/>
                        <a:ext cx="395288" cy="2964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0" name="Text Box 5"/>
          <p:cNvSpPr txBox="1">
            <a:spLocks noChangeArrowheads="1"/>
          </p:cNvSpPr>
          <p:nvPr/>
        </p:nvSpPr>
        <p:spPr bwMode="auto">
          <a:xfrm>
            <a:off x="6764338" y="2835540"/>
            <a:ext cx="1296987" cy="4001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/>
              <a:t>      </a:t>
            </a:r>
            <a:r>
              <a:rPr lang="en-US" sz="2000" dirty="0" smtClean="0"/>
              <a:t> v1</a:t>
            </a:r>
            <a:endParaRPr lang="en-US" sz="2000" dirty="0"/>
          </a:p>
        </p:txBody>
      </p:sp>
      <p:sp>
        <p:nvSpPr>
          <p:cNvPr id="70661" name="AutoShape 6"/>
          <p:cNvSpPr>
            <a:spLocks noChangeArrowheads="1"/>
          </p:cNvSpPr>
          <p:nvPr/>
        </p:nvSpPr>
        <p:spPr bwMode="auto">
          <a:xfrm>
            <a:off x="7416800" y="3248819"/>
            <a:ext cx="323850" cy="297656"/>
          </a:xfrm>
          <a:prstGeom prst="downArrow">
            <a:avLst>
              <a:gd name="adj1" fmla="val 50000"/>
              <a:gd name="adj2" fmla="val 30637"/>
            </a:avLst>
          </a:prstGeom>
          <a:solidFill>
            <a:srgbClr val="009900"/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sz="2000"/>
          </a:p>
        </p:txBody>
      </p:sp>
      <p:sp>
        <p:nvSpPr>
          <p:cNvPr id="70662" name="Text Box 7"/>
          <p:cNvSpPr txBox="1">
            <a:spLocks noChangeArrowheads="1"/>
          </p:cNvSpPr>
          <p:nvPr/>
        </p:nvSpPr>
        <p:spPr bwMode="auto">
          <a:xfrm>
            <a:off x="6262688" y="2123679"/>
            <a:ext cx="2305050" cy="4001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/>
              <a:t>        </a:t>
            </a:r>
            <a:r>
              <a:rPr lang="en-US" sz="2000" dirty="0" smtClean="0"/>
              <a:t>     </a:t>
            </a:r>
            <a:r>
              <a:rPr lang="en-US" sz="2000" dirty="0"/>
              <a:t>h1</a:t>
            </a:r>
          </a:p>
        </p:txBody>
      </p:sp>
      <p:sp>
        <p:nvSpPr>
          <p:cNvPr id="70663" name="AutoShape 8"/>
          <p:cNvSpPr>
            <a:spLocks noChangeArrowheads="1"/>
          </p:cNvSpPr>
          <p:nvPr/>
        </p:nvSpPr>
        <p:spPr bwMode="auto">
          <a:xfrm>
            <a:off x="7270750" y="2520157"/>
            <a:ext cx="323850" cy="298847"/>
          </a:xfrm>
          <a:prstGeom prst="downArrow">
            <a:avLst>
              <a:gd name="adj1" fmla="val 50000"/>
              <a:gd name="adj2" fmla="val 30760"/>
            </a:avLst>
          </a:prstGeom>
          <a:solidFill>
            <a:srgbClr val="009900"/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sz="2000"/>
          </a:p>
        </p:txBody>
      </p:sp>
      <p:sp>
        <p:nvSpPr>
          <p:cNvPr id="70664" name="Text Box 9"/>
          <p:cNvSpPr txBox="1">
            <a:spLocks noChangeArrowheads="1"/>
          </p:cNvSpPr>
          <p:nvPr/>
        </p:nvSpPr>
        <p:spPr bwMode="auto">
          <a:xfrm>
            <a:off x="6764338" y="4266671"/>
            <a:ext cx="1296987" cy="4001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/>
              <a:t>    </a:t>
            </a:r>
            <a:r>
              <a:rPr lang="en-US" sz="2000" dirty="0" smtClean="0"/>
              <a:t>   v0</a:t>
            </a:r>
            <a:endParaRPr lang="en-US" sz="2000" dirty="0"/>
          </a:p>
        </p:txBody>
      </p:sp>
      <p:sp>
        <p:nvSpPr>
          <p:cNvPr id="70665" name="Text Box 10"/>
          <p:cNvSpPr txBox="1">
            <a:spLocks noChangeArrowheads="1"/>
          </p:cNvSpPr>
          <p:nvPr/>
        </p:nvSpPr>
        <p:spPr bwMode="auto">
          <a:xfrm>
            <a:off x="6262688" y="3554810"/>
            <a:ext cx="2305050" cy="4001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/>
              <a:t>            </a:t>
            </a:r>
            <a:r>
              <a:rPr lang="en-US" sz="2000" dirty="0" smtClean="0"/>
              <a:t>   h0</a:t>
            </a:r>
            <a:endParaRPr lang="en-US" sz="2000" dirty="0"/>
          </a:p>
        </p:txBody>
      </p:sp>
      <p:sp>
        <p:nvSpPr>
          <p:cNvPr id="70666" name="AutoShape 11"/>
          <p:cNvSpPr>
            <a:spLocks noChangeArrowheads="1"/>
          </p:cNvSpPr>
          <p:nvPr/>
        </p:nvSpPr>
        <p:spPr bwMode="auto">
          <a:xfrm>
            <a:off x="7416800" y="3963987"/>
            <a:ext cx="323850" cy="298847"/>
          </a:xfrm>
          <a:prstGeom prst="downArrow">
            <a:avLst>
              <a:gd name="adj1" fmla="val 50000"/>
              <a:gd name="adj2" fmla="val 30760"/>
            </a:avLst>
          </a:prstGeom>
          <a:solidFill>
            <a:srgbClr val="009900"/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sz="2000"/>
          </a:p>
        </p:txBody>
      </p:sp>
      <p:sp>
        <p:nvSpPr>
          <p:cNvPr id="70667" name="Text Box 12"/>
          <p:cNvSpPr txBox="1">
            <a:spLocks noChangeArrowheads="1"/>
          </p:cNvSpPr>
          <p:nvPr/>
        </p:nvSpPr>
        <p:spPr bwMode="auto">
          <a:xfrm>
            <a:off x="6764338" y="1412875"/>
            <a:ext cx="1296987" cy="4001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/>
              <a:t>   </a:t>
            </a:r>
            <a:r>
              <a:rPr lang="en-US" sz="2000" dirty="0" smtClean="0"/>
              <a:t>   </a:t>
            </a:r>
            <a:r>
              <a:rPr lang="en-US" sz="2000" dirty="0"/>
              <a:t>v2</a:t>
            </a:r>
          </a:p>
        </p:txBody>
      </p:sp>
      <p:sp>
        <p:nvSpPr>
          <p:cNvPr id="70668" name="AutoShape 13"/>
          <p:cNvSpPr>
            <a:spLocks noChangeArrowheads="1"/>
          </p:cNvSpPr>
          <p:nvPr/>
        </p:nvSpPr>
        <p:spPr bwMode="auto">
          <a:xfrm>
            <a:off x="7270750" y="1817688"/>
            <a:ext cx="323850" cy="297656"/>
          </a:xfrm>
          <a:prstGeom prst="downArrow">
            <a:avLst>
              <a:gd name="adj1" fmla="val 50000"/>
              <a:gd name="adj2" fmla="val 30637"/>
            </a:avLst>
          </a:prstGeom>
          <a:solidFill>
            <a:srgbClr val="009900"/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sz="2000"/>
          </a:p>
        </p:txBody>
      </p:sp>
      <p:sp>
        <p:nvSpPr>
          <p:cNvPr id="70669" name="Text Box 14"/>
          <p:cNvSpPr txBox="1">
            <a:spLocks noChangeArrowheads="1"/>
          </p:cNvSpPr>
          <p:nvPr/>
        </p:nvSpPr>
        <p:spPr bwMode="auto">
          <a:xfrm>
            <a:off x="6262688" y="692548"/>
            <a:ext cx="2305050" cy="4001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/>
              <a:t>         </a:t>
            </a:r>
            <a:r>
              <a:rPr lang="en-US" sz="2000" dirty="0" smtClean="0"/>
              <a:t>    h2</a:t>
            </a:r>
            <a:endParaRPr lang="en-US" sz="2000" dirty="0"/>
          </a:p>
        </p:txBody>
      </p:sp>
      <p:sp>
        <p:nvSpPr>
          <p:cNvPr id="70670" name="AutoShape 15"/>
          <p:cNvSpPr>
            <a:spLocks noChangeArrowheads="1"/>
          </p:cNvSpPr>
          <p:nvPr/>
        </p:nvSpPr>
        <p:spPr bwMode="auto">
          <a:xfrm>
            <a:off x="7270750" y="1089026"/>
            <a:ext cx="323850" cy="298847"/>
          </a:xfrm>
          <a:prstGeom prst="downArrow">
            <a:avLst>
              <a:gd name="adj1" fmla="val 50000"/>
              <a:gd name="adj2" fmla="val 30760"/>
            </a:avLst>
          </a:prstGeom>
          <a:solidFill>
            <a:srgbClr val="009900"/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sz="2000"/>
          </a:p>
        </p:txBody>
      </p:sp>
      <p:sp>
        <p:nvSpPr>
          <p:cNvPr id="70671" name="AutoShape 16"/>
          <p:cNvSpPr>
            <a:spLocks noChangeArrowheads="1"/>
          </p:cNvSpPr>
          <p:nvPr/>
        </p:nvSpPr>
        <p:spPr bwMode="auto">
          <a:xfrm>
            <a:off x="7270750" y="386557"/>
            <a:ext cx="323850" cy="297656"/>
          </a:xfrm>
          <a:prstGeom prst="downArrow">
            <a:avLst>
              <a:gd name="adj1" fmla="val 50000"/>
              <a:gd name="adj2" fmla="val 30637"/>
            </a:avLst>
          </a:prstGeom>
          <a:solidFill>
            <a:srgbClr val="009900"/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sz="2000"/>
          </a:p>
        </p:txBody>
      </p:sp>
      <p:graphicFrame>
        <p:nvGraphicFramePr>
          <p:cNvPr id="70672" name="Object 17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487068210"/>
              </p:ext>
            </p:extLst>
          </p:nvPr>
        </p:nvGraphicFramePr>
        <p:xfrm>
          <a:off x="7723188" y="3213100"/>
          <a:ext cx="520700" cy="334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53" name="Equation" r:id="rId6" imgW="266584" imgH="228501" progId="Equation.3">
                  <p:embed/>
                </p:oleObj>
              </mc:Choice>
              <mc:Fallback>
                <p:oleObj name="Equation" r:id="rId6" imgW="266584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3188" y="3213100"/>
                        <a:ext cx="520700" cy="3345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3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9141104"/>
              </p:ext>
            </p:extLst>
          </p:nvPr>
        </p:nvGraphicFramePr>
        <p:xfrm>
          <a:off x="7629525" y="1781969"/>
          <a:ext cx="520700" cy="334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54" name="Equation" r:id="rId8" imgW="266584" imgH="228501" progId="Equation.3">
                  <p:embed/>
                </p:oleObj>
              </mc:Choice>
              <mc:Fallback>
                <p:oleObj name="Equation" r:id="rId8" imgW="266584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9525" y="1781969"/>
                        <a:ext cx="520700" cy="3345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4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2353935"/>
              </p:ext>
            </p:extLst>
          </p:nvPr>
        </p:nvGraphicFramePr>
        <p:xfrm>
          <a:off x="7702550" y="286544"/>
          <a:ext cx="520700" cy="334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55" name="Equation" r:id="rId9" imgW="266584" imgH="228501" progId="Equation.3">
                  <p:embed/>
                </p:oleObj>
              </mc:Choice>
              <mc:Fallback>
                <p:oleObj name="Equation" r:id="rId9" imgW="266584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2550" y="286544"/>
                        <a:ext cx="520700" cy="3345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5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1397532"/>
              </p:ext>
            </p:extLst>
          </p:nvPr>
        </p:nvGraphicFramePr>
        <p:xfrm>
          <a:off x="7702550" y="1099741"/>
          <a:ext cx="395288" cy="296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56" name="Equation" r:id="rId10" imgW="177492" imgH="177492" progId="Equation.3">
                  <p:embed/>
                </p:oleObj>
              </mc:Choice>
              <mc:Fallback>
                <p:oleObj name="Equation" r:id="rId10" imgW="177492" imgH="17749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2550" y="1099741"/>
                        <a:ext cx="395288" cy="2964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6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3673906"/>
              </p:ext>
            </p:extLst>
          </p:nvPr>
        </p:nvGraphicFramePr>
        <p:xfrm>
          <a:off x="7702550" y="3970338"/>
          <a:ext cx="395288" cy="2964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57" name="Equation" r:id="rId11" imgW="177492" imgH="177492" progId="Equation.3">
                  <p:embed/>
                </p:oleObj>
              </mc:Choice>
              <mc:Fallback>
                <p:oleObj name="Equation" r:id="rId11" imgW="177492" imgH="17749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2550" y="3970338"/>
                        <a:ext cx="395288" cy="2964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77" name="Text Box 22"/>
          <p:cNvSpPr txBox="1">
            <a:spLocks noChangeArrowheads="1"/>
          </p:cNvSpPr>
          <p:nvPr/>
        </p:nvSpPr>
        <p:spPr bwMode="auto">
          <a:xfrm>
            <a:off x="7054851" y="-26590"/>
            <a:ext cx="11160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009900"/>
                </a:solidFill>
              </a:rPr>
              <a:t>etc.</a:t>
            </a:r>
          </a:p>
        </p:txBody>
      </p:sp>
      <p:sp>
        <p:nvSpPr>
          <p:cNvPr id="70678" name="Oval 23"/>
          <p:cNvSpPr>
            <a:spLocks noChangeArrowheads="1"/>
          </p:cNvSpPr>
          <p:nvPr/>
        </p:nvSpPr>
        <p:spPr bwMode="auto">
          <a:xfrm>
            <a:off x="6300789" y="3588411"/>
            <a:ext cx="358775" cy="338668"/>
          </a:xfrm>
          <a:prstGeom prst="ellipse">
            <a:avLst/>
          </a:prstGeom>
          <a:solidFill>
            <a:srgbClr val="EEECE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 sz="2000"/>
          </a:p>
        </p:txBody>
      </p:sp>
      <p:sp>
        <p:nvSpPr>
          <p:cNvPr id="70679" name="Oval 24"/>
          <p:cNvSpPr>
            <a:spLocks noChangeArrowheads="1"/>
          </p:cNvSpPr>
          <p:nvPr/>
        </p:nvSpPr>
        <p:spPr bwMode="auto">
          <a:xfrm>
            <a:off x="6805614" y="4292070"/>
            <a:ext cx="358775" cy="338668"/>
          </a:xfrm>
          <a:prstGeom prst="ellipse">
            <a:avLst/>
          </a:prstGeom>
          <a:solidFill>
            <a:srgbClr val="EEECE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 sz="2000"/>
          </a:p>
        </p:txBody>
      </p:sp>
      <p:sp>
        <p:nvSpPr>
          <p:cNvPr id="70680" name="Oval 25"/>
          <p:cNvSpPr>
            <a:spLocks noChangeArrowheads="1"/>
          </p:cNvSpPr>
          <p:nvPr/>
        </p:nvSpPr>
        <p:spPr bwMode="auto">
          <a:xfrm>
            <a:off x="6950075" y="3588411"/>
            <a:ext cx="358775" cy="338668"/>
          </a:xfrm>
          <a:prstGeom prst="ellipse">
            <a:avLst/>
          </a:prstGeom>
          <a:solidFill>
            <a:srgbClr val="EEECE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 sz="2000"/>
          </a:p>
        </p:txBody>
      </p:sp>
      <p:sp>
        <p:nvSpPr>
          <p:cNvPr id="70681" name="Oval 26"/>
          <p:cNvSpPr>
            <a:spLocks noChangeArrowheads="1"/>
          </p:cNvSpPr>
          <p:nvPr/>
        </p:nvSpPr>
        <p:spPr bwMode="auto">
          <a:xfrm>
            <a:off x="6877051" y="2870200"/>
            <a:ext cx="358775" cy="338668"/>
          </a:xfrm>
          <a:prstGeom prst="ellipse">
            <a:avLst/>
          </a:prstGeom>
          <a:solidFill>
            <a:srgbClr val="EEECE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 sz="2000"/>
          </a:p>
        </p:txBody>
      </p:sp>
      <p:cxnSp>
        <p:nvCxnSpPr>
          <p:cNvPr id="70682" name="AutoShape 27"/>
          <p:cNvCxnSpPr>
            <a:cxnSpLocks noChangeShapeType="1"/>
            <a:stCxn id="70681" idx="3"/>
            <a:endCxn id="70678" idx="7"/>
          </p:cNvCxnSpPr>
          <p:nvPr/>
        </p:nvCxnSpPr>
        <p:spPr bwMode="auto">
          <a:xfrm flipH="1">
            <a:off x="6607023" y="3159271"/>
            <a:ext cx="322569" cy="4787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83" name="AutoShape 28"/>
          <p:cNvCxnSpPr>
            <a:cxnSpLocks noChangeShapeType="1"/>
            <a:stCxn id="70681" idx="4"/>
            <a:endCxn id="70681" idx="4"/>
          </p:cNvCxnSpPr>
          <p:nvPr/>
        </p:nvCxnSpPr>
        <p:spPr bwMode="auto">
          <a:xfrm>
            <a:off x="7056439" y="3208868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84" name="AutoShape 29"/>
          <p:cNvCxnSpPr>
            <a:cxnSpLocks noChangeShapeType="1"/>
            <a:stCxn id="70681" idx="4"/>
            <a:endCxn id="70680" idx="0"/>
          </p:cNvCxnSpPr>
          <p:nvPr/>
        </p:nvCxnSpPr>
        <p:spPr bwMode="auto">
          <a:xfrm>
            <a:off x="7056439" y="3208868"/>
            <a:ext cx="73024" cy="37954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85" name="AutoShape 30"/>
          <p:cNvCxnSpPr>
            <a:cxnSpLocks noChangeShapeType="1"/>
            <a:stCxn id="70678" idx="4"/>
            <a:endCxn id="70679" idx="1"/>
          </p:cNvCxnSpPr>
          <p:nvPr/>
        </p:nvCxnSpPr>
        <p:spPr bwMode="auto">
          <a:xfrm>
            <a:off x="6480177" y="3927079"/>
            <a:ext cx="377978" cy="414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86" name="AutoShape 31"/>
          <p:cNvCxnSpPr>
            <a:cxnSpLocks noChangeShapeType="1"/>
            <a:stCxn id="70680" idx="4"/>
            <a:endCxn id="70679" idx="0"/>
          </p:cNvCxnSpPr>
          <p:nvPr/>
        </p:nvCxnSpPr>
        <p:spPr bwMode="auto">
          <a:xfrm flipH="1">
            <a:off x="6985002" y="3927079"/>
            <a:ext cx="144461" cy="36499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687" name="Text Box 32"/>
          <p:cNvSpPr txBox="1">
            <a:spLocks noChangeArrowheads="1"/>
          </p:cNvSpPr>
          <p:nvPr/>
        </p:nvSpPr>
        <p:spPr bwMode="auto">
          <a:xfrm>
            <a:off x="5148264" y="4083844"/>
            <a:ext cx="5032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2800"/>
          </a:p>
        </p:txBody>
      </p:sp>
      <p:sp>
        <p:nvSpPr>
          <p:cNvPr id="70688" name="Text Box 33"/>
          <p:cNvSpPr txBox="1">
            <a:spLocks noChangeArrowheads="1"/>
          </p:cNvSpPr>
          <p:nvPr/>
        </p:nvSpPr>
        <p:spPr bwMode="auto">
          <a:xfrm>
            <a:off x="6443664" y="3159522"/>
            <a:ext cx="5032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/>
              <a:t>+</a:t>
            </a:r>
          </a:p>
        </p:txBody>
      </p:sp>
      <p:sp>
        <p:nvSpPr>
          <p:cNvPr id="70689" name="Text Box 34"/>
          <p:cNvSpPr txBox="1">
            <a:spLocks noChangeArrowheads="1"/>
          </p:cNvSpPr>
          <p:nvPr/>
        </p:nvSpPr>
        <p:spPr bwMode="auto">
          <a:xfrm>
            <a:off x="6300789" y="3958432"/>
            <a:ext cx="5032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/>
              <a:t>+</a:t>
            </a:r>
          </a:p>
        </p:txBody>
      </p:sp>
      <p:sp>
        <p:nvSpPr>
          <p:cNvPr id="70690" name="Text Box 35"/>
          <p:cNvSpPr txBox="1">
            <a:spLocks noChangeArrowheads="1"/>
          </p:cNvSpPr>
          <p:nvPr/>
        </p:nvSpPr>
        <p:spPr bwMode="auto">
          <a:xfrm>
            <a:off x="7021514" y="3159522"/>
            <a:ext cx="5032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/>
              <a:t>+</a:t>
            </a:r>
          </a:p>
        </p:txBody>
      </p:sp>
      <p:sp>
        <p:nvSpPr>
          <p:cNvPr id="70691" name="Text Box 36"/>
          <p:cNvSpPr txBox="1">
            <a:spLocks noChangeArrowheads="1"/>
          </p:cNvSpPr>
          <p:nvPr/>
        </p:nvSpPr>
        <p:spPr bwMode="auto">
          <a:xfrm>
            <a:off x="7021514" y="3958432"/>
            <a:ext cx="5032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/>
              <a:t>+</a:t>
            </a:r>
          </a:p>
        </p:txBody>
      </p:sp>
      <p:graphicFrame>
        <p:nvGraphicFramePr>
          <p:cNvPr id="37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6585301"/>
              </p:ext>
            </p:extLst>
          </p:nvPr>
        </p:nvGraphicFramePr>
        <p:xfrm>
          <a:off x="5216525" y="1387873"/>
          <a:ext cx="520700" cy="334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58" name="Equation" r:id="rId12" imgW="266584" imgH="228501" progId="Equation.3">
                  <p:embed/>
                </p:oleObj>
              </mc:Choice>
              <mc:Fallback>
                <p:oleObj name="Equation" r:id="rId12" imgW="266584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6525" y="1387873"/>
                        <a:ext cx="520700" cy="3345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6392716"/>
              </p:ext>
            </p:extLst>
          </p:nvPr>
        </p:nvGraphicFramePr>
        <p:xfrm>
          <a:off x="2905125" y="2314774"/>
          <a:ext cx="520700" cy="334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59" name="Equation" r:id="rId13" imgW="266584" imgH="228501" progId="Equation.3">
                  <p:embed/>
                </p:oleObj>
              </mc:Choice>
              <mc:Fallback>
                <p:oleObj name="Equation" r:id="rId13" imgW="266584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125" y="2314774"/>
                        <a:ext cx="520700" cy="3345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8716015"/>
              </p:ext>
            </p:extLst>
          </p:nvPr>
        </p:nvGraphicFramePr>
        <p:xfrm>
          <a:off x="6985002" y="3610107"/>
          <a:ext cx="22860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60" name="Equation" r:id="rId14" imgW="114300" imgH="190500" progId="Equation.3">
                  <p:embed/>
                </p:oleObj>
              </mc:Choice>
              <mc:Fallback>
                <p:oleObj name="Equation" r:id="rId14" imgW="114300" imgH="190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2" y="3610107"/>
                        <a:ext cx="228600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5702785"/>
              </p:ext>
            </p:extLst>
          </p:nvPr>
        </p:nvGraphicFramePr>
        <p:xfrm>
          <a:off x="6896102" y="4341667"/>
          <a:ext cx="17780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61" name="Equation" r:id="rId16" imgW="88900" imgH="165100" progId="Equation.3">
                  <p:embed/>
                </p:oleObj>
              </mc:Choice>
              <mc:Fallback>
                <p:oleObj name="Equation" r:id="rId16" imgW="88900" imgH="165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6102" y="4341667"/>
                        <a:ext cx="177800" cy="24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972125"/>
              </p:ext>
            </p:extLst>
          </p:nvPr>
        </p:nvGraphicFramePr>
        <p:xfrm>
          <a:off x="6967539" y="2911872"/>
          <a:ext cx="17780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62" name="Equation" r:id="rId18" imgW="88900" imgH="165100" progId="Equation.3">
                  <p:embed/>
                </p:oleObj>
              </mc:Choice>
              <mc:Fallback>
                <p:oleObj name="Equation" r:id="rId18" imgW="88900" imgH="165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7539" y="2911872"/>
                        <a:ext cx="177800" cy="24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0187440"/>
              </p:ext>
            </p:extLst>
          </p:nvPr>
        </p:nvGraphicFramePr>
        <p:xfrm>
          <a:off x="6350527" y="3619500"/>
          <a:ext cx="2540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63" name="Equation" r:id="rId20" imgW="127000" imgH="177800" progId="Equation.3">
                  <p:embed/>
                </p:oleObj>
              </mc:Choice>
              <mc:Fallback>
                <p:oleObj name="Equation" r:id="rId20" imgW="1270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527" y="3619500"/>
                        <a:ext cx="2540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5791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79389" y="681038"/>
            <a:ext cx="5761037" cy="3394472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The learning rule for a sigmoid belief net is:</a:t>
            </a:r>
          </a:p>
          <a:p>
            <a:pPr marL="0" indent="0" eaLnBrk="1" hangingPunct="1">
              <a:buNone/>
            </a:pPr>
            <a:endParaRPr lang="en-US" sz="2400" dirty="0">
              <a:latin typeface="Arial" charset="0"/>
            </a:endParaRPr>
          </a:p>
          <a:p>
            <a:pPr marL="0" indent="0" eaLnBrk="1" hangingPunct="1">
              <a:buNone/>
            </a:pPr>
            <a:endParaRPr lang="en-US" sz="2400" dirty="0">
              <a:latin typeface="Arial" charset="0"/>
            </a:endParaRPr>
          </a:p>
          <a:p>
            <a:pPr eaLnBrk="1" hangingPunct="1"/>
            <a:r>
              <a:rPr lang="en-US" dirty="0">
                <a:latin typeface="Arial" charset="0"/>
              </a:rPr>
              <a:t>With replicated weights </a:t>
            </a:r>
            <a:r>
              <a:rPr lang="en-US" dirty="0" smtClean="0">
                <a:latin typeface="Arial" charset="0"/>
              </a:rPr>
              <a:t>this rule </a:t>
            </a:r>
            <a:r>
              <a:rPr lang="en-US" dirty="0">
                <a:latin typeface="Arial" charset="0"/>
              </a:rPr>
              <a:t>becomes:</a:t>
            </a:r>
          </a:p>
        </p:txBody>
      </p:sp>
      <p:graphicFrame>
        <p:nvGraphicFramePr>
          <p:cNvPr id="72706" name="Object 3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715977024"/>
              </p:ext>
            </p:extLst>
          </p:nvPr>
        </p:nvGraphicFramePr>
        <p:xfrm>
          <a:off x="8172450" y="2634060"/>
          <a:ext cx="395288" cy="296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04" name="Equation" r:id="rId4" imgW="177492" imgH="177492" progId="Equation.3">
                  <p:embed/>
                </p:oleObj>
              </mc:Choice>
              <mc:Fallback>
                <p:oleObj name="Equation" r:id="rId4" imgW="177492" imgH="17749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2450" y="2634060"/>
                        <a:ext cx="395288" cy="2964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7" name="Text Box 4"/>
          <p:cNvSpPr txBox="1">
            <a:spLocks noChangeArrowheads="1"/>
          </p:cNvSpPr>
          <p:nvPr/>
        </p:nvSpPr>
        <p:spPr bwMode="auto">
          <a:xfrm>
            <a:off x="6764338" y="2938860"/>
            <a:ext cx="1296987" cy="4001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/>
              <a:t>  </a:t>
            </a:r>
            <a:r>
              <a:rPr lang="en-US" sz="2000" dirty="0" smtClean="0"/>
              <a:t>   </a:t>
            </a:r>
            <a:r>
              <a:rPr lang="en-US" sz="2000" dirty="0"/>
              <a:t>v1</a:t>
            </a:r>
          </a:p>
        </p:txBody>
      </p:sp>
      <p:sp>
        <p:nvSpPr>
          <p:cNvPr id="72708" name="AutoShape 5"/>
          <p:cNvSpPr>
            <a:spLocks noChangeArrowheads="1"/>
          </p:cNvSpPr>
          <p:nvPr/>
        </p:nvSpPr>
        <p:spPr bwMode="auto">
          <a:xfrm>
            <a:off x="7740650" y="3343673"/>
            <a:ext cx="323850" cy="297656"/>
          </a:xfrm>
          <a:prstGeom prst="downArrow">
            <a:avLst>
              <a:gd name="adj1" fmla="val 50000"/>
              <a:gd name="adj2" fmla="val 30637"/>
            </a:avLst>
          </a:prstGeom>
          <a:solidFill>
            <a:srgbClr val="009900"/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sz="2000"/>
          </a:p>
        </p:txBody>
      </p:sp>
      <p:sp>
        <p:nvSpPr>
          <p:cNvPr id="72709" name="Text Box 6"/>
          <p:cNvSpPr txBox="1">
            <a:spLocks noChangeArrowheads="1"/>
          </p:cNvSpPr>
          <p:nvPr/>
        </p:nvSpPr>
        <p:spPr bwMode="auto">
          <a:xfrm>
            <a:off x="6262688" y="2218531"/>
            <a:ext cx="2305050" cy="4001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/>
              <a:t>        </a:t>
            </a:r>
            <a:r>
              <a:rPr lang="en-US" sz="2000" dirty="0" smtClean="0"/>
              <a:t>    h1</a:t>
            </a:r>
            <a:endParaRPr lang="en-US" sz="2000" dirty="0"/>
          </a:p>
        </p:txBody>
      </p:sp>
      <p:sp>
        <p:nvSpPr>
          <p:cNvPr id="72710" name="AutoShape 7"/>
          <p:cNvSpPr>
            <a:spLocks noChangeArrowheads="1"/>
          </p:cNvSpPr>
          <p:nvPr/>
        </p:nvSpPr>
        <p:spPr bwMode="auto">
          <a:xfrm>
            <a:off x="7740650" y="2615010"/>
            <a:ext cx="323850" cy="298847"/>
          </a:xfrm>
          <a:prstGeom prst="downArrow">
            <a:avLst>
              <a:gd name="adj1" fmla="val 50000"/>
              <a:gd name="adj2" fmla="val 30760"/>
            </a:avLst>
          </a:prstGeom>
          <a:solidFill>
            <a:srgbClr val="009900"/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sz="2000"/>
          </a:p>
        </p:txBody>
      </p:sp>
      <p:sp>
        <p:nvSpPr>
          <p:cNvPr id="72711" name="Text Box 8"/>
          <p:cNvSpPr txBox="1">
            <a:spLocks noChangeArrowheads="1"/>
          </p:cNvSpPr>
          <p:nvPr/>
        </p:nvSpPr>
        <p:spPr bwMode="auto">
          <a:xfrm>
            <a:off x="6764338" y="4369991"/>
            <a:ext cx="1296987" cy="4001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/>
              <a:t>  </a:t>
            </a:r>
            <a:r>
              <a:rPr lang="en-US" sz="2000" dirty="0" smtClean="0"/>
              <a:t>   </a:t>
            </a:r>
            <a:r>
              <a:rPr lang="en-US" sz="2000" dirty="0"/>
              <a:t>v0</a:t>
            </a:r>
          </a:p>
        </p:txBody>
      </p:sp>
      <p:sp>
        <p:nvSpPr>
          <p:cNvPr id="72712" name="Text Box 9"/>
          <p:cNvSpPr txBox="1">
            <a:spLocks noChangeArrowheads="1"/>
          </p:cNvSpPr>
          <p:nvPr/>
        </p:nvSpPr>
        <p:spPr bwMode="auto">
          <a:xfrm>
            <a:off x="6262688" y="3649662"/>
            <a:ext cx="2305050" cy="4001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/>
              <a:t>        </a:t>
            </a:r>
            <a:r>
              <a:rPr lang="en-US" sz="2000" dirty="0" smtClean="0"/>
              <a:t>    h0</a:t>
            </a:r>
            <a:endParaRPr lang="en-US" sz="2000" dirty="0"/>
          </a:p>
        </p:txBody>
      </p:sp>
      <p:sp>
        <p:nvSpPr>
          <p:cNvPr id="72713" name="AutoShape 10"/>
          <p:cNvSpPr>
            <a:spLocks noChangeArrowheads="1"/>
          </p:cNvSpPr>
          <p:nvPr/>
        </p:nvSpPr>
        <p:spPr bwMode="auto">
          <a:xfrm>
            <a:off x="7705725" y="4046141"/>
            <a:ext cx="323850" cy="298847"/>
          </a:xfrm>
          <a:prstGeom prst="downArrow">
            <a:avLst>
              <a:gd name="adj1" fmla="val 50000"/>
              <a:gd name="adj2" fmla="val 30760"/>
            </a:avLst>
          </a:prstGeom>
          <a:solidFill>
            <a:srgbClr val="009900"/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sz="2000"/>
          </a:p>
        </p:txBody>
      </p:sp>
      <p:sp>
        <p:nvSpPr>
          <p:cNvPr id="72714" name="Text Box 11"/>
          <p:cNvSpPr txBox="1">
            <a:spLocks noChangeArrowheads="1"/>
          </p:cNvSpPr>
          <p:nvPr/>
        </p:nvSpPr>
        <p:spPr bwMode="auto">
          <a:xfrm>
            <a:off x="6764338" y="1507729"/>
            <a:ext cx="1296987" cy="4001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/>
              <a:t>  </a:t>
            </a:r>
            <a:r>
              <a:rPr lang="en-US" sz="2000" dirty="0" smtClean="0"/>
              <a:t>   </a:t>
            </a:r>
            <a:r>
              <a:rPr lang="en-US" sz="2000" dirty="0"/>
              <a:t>v2</a:t>
            </a:r>
          </a:p>
        </p:txBody>
      </p:sp>
      <p:sp>
        <p:nvSpPr>
          <p:cNvPr id="72715" name="AutoShape 12"/>
          <p:cNvSpPr>
            <a:spLocks noChangeArrowheads="1"/>
          </p:cNvSpPr>
          <p:nvPr/>
        </p:nvSpPr>
        <p:spPr bwMode="auto">
          <a:xfrm>
            <a:off x="7724775" y="1912542"/>
            <a:ext cx="323850" cy="297656"/>
          </a:xfrm>
          <a:prstGeom prst="downArrow">
            <a:avLst>
              <a:gd name="adj1" fmla="val 50000"/>
              <a:gd name="adj2" fmla="val 30637"/>
            </a:avLst>
          </a:prstGeom>
          <a:solidFill>
            <a:srgbClr val="009900"/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sz="2000"/>
          </a:p>
        </p:txBody>
      </p:sp>
      <p:sp>
        <p:nvSpPr>
          <p:cNvPr id="72716" name="Text Box 13"/>
          <p:cNvSpPr txBox="1">
            <a:spLocks noChangeArrowheads="1"/>
          </p:cNvSpPr>
          <p:nvPr/>
        </p:nvSpPr>
        <p:spPr bwMode="auto">
          <a:xfrm>
            <a:off x="6262688" y="787400"/>
            <a:ext cx="2305050" cy="4001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/>
              <a:t>        </a:t>
            </a:r>
            <a:r>
              <a:rPr lang="en-US" sz="2000" dirty="0" smtClean="0"/>
              <a:t>    h2</a:t>
            </a:r>
            <a:endParaRPr lang="en-US" sz="2000" dirty="0"/>
          </a:p>
        </p:txBody>
      </p:sp>
      <p:sp>
        <p:nvSpPr>
          <p:cNvPr id="72717" name="AutoShape 14"/>
          <p:cNvSpPr>
            <a:spLocks noChangeArrowheads="1"/>
          </p:cNvSpPr>
          <p:nvPr/>
        </p:nvSpPr>
        <p:spPr bwMode="auto">
          <a:xfrm>
            <a:off x="7705725" y="1183878"/>
            <a:ext cx="323850" cy="298847"/>
          </a:xfrm>
          <a:prstGeom prst="downArrow">
            <a:avLst>
              <a:gd name="adj1" fmla="val 50000"/>
              <a:gd name="adj2" fmla="val 30760"/>
            </a:avLst>
          </a:prstGeom>
          <a:solidFill>
            <a:srgbClr val="009900"/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sz="2000"/>
          </a:p>
        </p:txBody>
      </p:sp>
      <p:sp>
        <p:nvSpPr>
          <p:cNvPr id="72718" name="AutoShape 15"/>
          <p:cNvSpPr>
            <a:spLocks noChangeArrowheads="1"/>
          </p:cNvSpPr>
          <p:nvPr/>
        </p:nvSpPr>
        <p:spPr bwMode="auto">
          <a:xfrm>
            <a:off x="7723188" y="481410"/>
            <a:ext cx="323850" cy="297656"/>
          </a:xfrm>
          <a:prstGeom prst="downArrow">
            <a:avLst>
              <a:gd name="adj1" fmla="val 50000"/>
              <a:gd name="adj2" fmla="val 30637"/>
            </a:avLst>
          </a:prstGeom>
          <a:solidFill>
            <a:srgbClr val="009900"/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sz="2000"/>
          </a:p>
        </p:txBody>
      </p:sp>
      <p:graphicFrame>
        <p:nvGraphicFramePr>
          <p:cNvPr id="72719" name="Object 16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901230475"/>
              </p:ext>
            </p:extLst>
          </p:nvPr>
        </p:nvGraphicFramePr>
        <p:xfrm>
          <a:off x="8154988" y="3307954"/>
          <a:ext cx="520700" cy="334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05" name="Equation" r:id="rId6" imgW="266584" imgH="228501" progId="Equation.3">
                  <p:embed/>
                </p:oleObj>
              </mc:Choice>
              <mc:Fallback>
                <p:oleObj name="Equation" r:id="rId6" imgW="266584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4988" y="3307954"/>
                        <a:ext cx="520700" cy="3345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20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8590859"/>
              </p:ext>
            </p:extLst>
          </p:nvPr>
        </p:nvGraphicFramePr>
        <p:xfrm>
          <a:off x="8083550" y="1876823"/>
          <a:ext cx="520700" cy="334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06" name="Equation" r:id="rId8" imgW="266584" imgH="228501" progId="Equation.3">
                  <p:embed/>
                </p:oleObj>
              </mc:Choice>
              <mc:Fallback>
                <p:oleObj name="Equation" r:id="rId8" imgW="266584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3550" y="1876823"/>
                        <a:ext cx="520700" cy="3345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21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7221176"/>
              </p:ext>
            </p:extLst>
          </p:nvPr>
        </p:nvGraphicFramePr>
        <p:xfrm>
          <a:off x="8154988" y="381398"/>
          <a:ext cx="520700" cy="334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07" name="Equation" r:id="rId9" imgW="266584" imgH="228501" progId="Equation.3">
                  <p:embed/>
                </p:oleObj>
              </mc:Choice>
              <mc:Fallback>
                <p:oleObj name="Equation" r:id="rId9" imgW="266584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4988" y="381398"/>
                        <a:ext cx="520700" cy="3345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22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1549814"/>
              </p:ext>
            </p:extLst>
          </p:nvPr>
        </p:nvGraphicFramePr>
        <p:xfrm>
          <a:off x="8137525" y="1194594"/>
          <a:ext cx="395288" cy="2964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08" name="Equation" r:id="rId10" imgW="177492" imgH="177492" progId="Equation.3">
                  <p:embed/>
                </p:oleObj>
              </mc:Choice>
              <mc:Fallback>
                <p:oleObj name="Equation" r:id="rId10" imgW="177492" imgH="17749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37525" y="1194594"/>
                        <a:ext cx="395288" cy="2964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23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7782397"/>
              </p:ext>
            </p:extLst>
          </p:nvPr>
        </p:nvGraphicFramePr>
        <p:xfrm>
          <a:off x="8137525" y="4065192"/>
          <a:ext cx="395288" cy="296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09" name="Equation" r:id="rId11" imgW="177492" imgH="177492" progId="Equation.3">
                  <p:embed/>
                </p:oleObj>
              </mc:Choice>
              <mc:Fallback>
                <p:oleObj name="Equation" r:id="rId11" imgW="177492" imgH="17749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37525" y="4065192"/>
                        <a:ext cx="395288" cy="2964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24" name="Text Box 21"/>
          <p:cNvSpPr txBox="1">
            <a:spLocks noChangeArrowheads="1"/>
          </p:cNvSpPr>
          <p:nvPr/>
        </p:nvSpPr>
        <p:spPr bwMode="auto">
          <a:xfrm>
            <a:off x="7507288" y="68263"/>
            <a:ext cx="11160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009900"/>
                </a:solidFill>
              </a:rPr>
              <a:t>etc.</a:t>
            </a:r>
          </a:p>
        </p:txBody>
      </p:sp>
      <p:graphicFrame>
        <p:nvGraphicFramePr>
          <p:cNvPr id="72725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1778535"/>
              </p:ext>
            </p:extLst>
          </p:nvPr>
        </p:nvGraphicFramePr>
        <p:xfrm>
          <a:off x="7680325" y="4334273"/>
          <a:ext cx="420688" cy="4595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10" name="Equation" r:id="rId12" imgW="164957" imgH="241091" progId="Equation.3">
                  <p:embed/>
                </p:oleObj>
              </mc:Choice>
              <mc:Fallback>
                <p:oleObj name="Equation" r:id="rId12" imgW="164957" imgH="2410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0325" y="4334273"/>
                        <a:ext cx="420688" cy="4595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26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6545673"/>
              </p:ext>
            </p:extLst>
          </p:nvPr>
        </p:nvGraphicFramePr>
        <p:xfrm>
          <a:off x="7740650" y="3632994"/>
          <a:ext cx="374650" cy="432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11" name="Equation" r:id="rId14" imgW="164957" imgH="253780" progId="Equation.3">
                  <p:embed/>
                </p:oleObj>
              </mc:Choice>
              <mc:Fallback>
                <p:oleObj name="Equation" r:id="rId14" imgW="164957" imgH="2537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0650" y="3632994"/>
                        <a:ext cx="374650" cy="4321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27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6414886"/>
              </p:ext>
            </p:extLst>
          </p:nvPr>
        </p:nvGraphicFramePr>
        <p:xfrm>
          <a:off x="7775575" y="2200672"/>
          <a:ext cx="374650" cy="432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12" name="Equation" r:id="rId16" imgW="164957" imgH="253780" progId="Equation.3">
                  <p:embed/>
                </p:oleObj>
              </mc:Choice>
              <mc:Fallback>
                <p:oleObj name="Equation" r:id="rId16" imgW="164957" imgH="2537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5575" y="2200672"/>
                        <a:ext cx="374650" cy="4321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28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1137711"/>
              </p:ext>
            </p:extLst>
          </p:nvPr>
        </p:nvGraphicFramePr>
        <p:xfrm>
          <a:off x="7740650" y="743347"/>
          <a:ext cx="374650" cy="432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13" name="Equation" r:id="rId18" imgW="164957" imgH="253780" progId="Equation.3">
                  <p:embed/>
                </p:oleObj>
              </mc:Choice>
              <mc:Fallback>
                <p:oleObj name="Equation" r:id="rId18" imgW="164957" imgH="2537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0650" y="743347"/>
                        <a:ext cx="374650" cy="4321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29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8030292"/>
              </p:ext>
            </p:extLst>
          </p:nvPr>
        </p:nvGraphicFramePr>
        <p:xfrm>
          <a:off x="7712075" y="2875757"/>
          <a:ext cx="388938" cy="4595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14" name="Equation" r:id="rId20" imgW="152334" imgH="241195" progId="Equation.3">
                  <p:embed/>
                </p:oleObj>
              </mc:Choice>
              <mc:Fallback>
                <p:oleObj name="Equation" r:id="rId20" imgW="152334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2075" y="2875757"/>
                        <a:ext cx="388938" cy="4595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30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9845743"/>
              </p:ext>
            </p:extLst>
          </p:nvPr>
        </p:nvGraphicFramePr>
        <p:xfrm>
          <a:off x="7680325" y="1472010"/>
          <a:ext cx="420688" cy="4595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15" name="Equation" r:id="rId22" imgW="164957" imgH="241091" progId="Equation.3">
                  <p:embed/>
                </p:oleObj>
              </mc:Choice>
              <mc:Fallback>
                <p:oleObj name="Equation" r:id="rId22" imgW="164957" imgH="2410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0325" y="1472010"/>
                        <a:ext cx="420688" cy="4595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31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8150147"/>
              </p:ext>
            </p:extLst>
          </p:nvPr>
        </p:nvGraphicFramePr>
        <p:xfrm>
          <a:off x="1143000" y="2479675"/>
          <a:ext cx="4400550" cy="208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16" name="Equation" r:id="rId24" imgW="1993900" imgH="1117600" progId="Equation.3">
                  <p:embed/>
                </p:oleObj>
              </mc:Choice>
              <mc:Fallback>
                <p:oleObj name="Equation" r:id="rId24" imgW="1993900" imgH="1117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479675"/>
                        <a:ext cx="4400550" cy="208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32" name="AutoShape 29"/>
          <p:cNvSpPr>
            <a:spLocks noChangeArrowheads="1"/>
          </p:cNvSpPr>
          <p:nvPr/>
        </p:nvSpPr>
        <p:spPr bwMode="auto">
          <a:xfrm rot="10800000">
            <a:off x="6911975" y="4037807"/>
            <a:ext cx="323850" cy="298847"/>
          </a:xfrm>
          <a:prstGeom prst="downArrow">
            <a:avLst>
              <a:gd name="adj1" fmla="val 50000"/>
              <a:gd name="adj2" fmla="val 3076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sz="2000"/>
          </a:p>
        </p:txBody>
      </p:sp>
      <p:graphicFrame>
        <p:nvGraphicFramePr>
          <p:cNvPr id="72733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1577587"/>
              </p:ext>
            </p:extLst>
          </p:nvPr>
        </p:nvGraphicFramePr>
        <p:xfrm>
          <a:off x="6408738" y="4027092"/>
          <a:ext cx="520700" cy="334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17" name="Equation" r:id="rId26" imgW="266584" imgH="228501" progId="Equation.3">
                  <p:embed/>
                </p:oleObj>
              </mc:Choice>
              <mc:Fallback>
                <p:oleObj name="Equation" r:id="rId26" imgW="266584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8738" y="4027092"/>
                        <a:ext cx="520700" cy="3345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34" name="AutoShape 31"/>
          <p:cNvSpPr>
            <a:spLocks noChangeArrowheads="1"/>
          </p:cNvSpPr>
          <p:nvPr/>
        </p:nvSpPr>
        <p:spPr bwMode="auto">
          <a:xfrm rot="10800000">
            <a:off x="6911975" y="3335338"/>
            <a:ext cx="323850" cy="298847"/>
          </a:xfrm>
          <a:prstGeom prst="downArrow">
            <a:avLst>
              <a:gd name="adj1" fmla="val 50000"/>
              <a:gd name="adj2" fmla="val 3076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sz="2000"/>
          </a:p>
        </p:txBody>
      </p:sp>
      <p:sp>
        <p:nvSpPr>
          <p:cNvPr id="72735" name="AutoShape 32"/>
          <p:cNvSpPr>
            <a:spLocks noChangeArrowheads="1"/>
          </p:cNvSpPr>
          <p:nvPr/>
        </p:nvSpPr>
        <p:spPr bwMode="auto">
          <a:xfrm rot="10800000">
            <a:off x="6911975" y="2606676"/>
            <a:ext cx="323850" cy="298847"/>
          </a:xfrm>
          <a:prstGeom prst="downArrow">
            <a:avLst>
              <a:gd name="adj1" fmla="val 50000"/>
              <a:gd name="adj2" fmla="val 3076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sz="2000"/>
          </a:p>
        </p:txBody>
      </p:sp>
      <p:sp>
        <p:nvSpPr>
          <p:cNvPr id="72736" name="AutoShape 33"/>
          <p:cNvSpPr>
            <a:spLocks noChangeArrowheads="1"/>
          </p:cNvSpPr>
          <p:nvPr/>
        </p:nvSpPr>
        <p:spPr bwMode="auto">
          <a:xfrm rot="10800000">
            <a:off x="6911975" y="1904207"/>
            <a:ext cx="323850" cy="298847"/>
          </a:xfrm>
          <a:prstGeom prst="downArrow">
            <a:avLst>
              <a:gd name="adj1" fmla="val 50000"/>
              <a:gd name="adj2" fmla="val 3076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sz="2000"/>
          </a:p>
        </p:txBody>
      </p:sp>
      <p:sp>
        <p:nvSpPr>
          <p:cNvPr id="72737" name="AutoShape 34"/>
          <p:cNvSpPr>
            <a:spLocks noChangeArrowheads="1"/>
          </p:cNvSpPr>
          <p:nvPr/>
        </p:nvSpPr>
        <p:spPr bwMode="auto">
          <a:xfrm rot="10800000">
            <a:off x="6911975" y="1175544"/>
            <a:ext cx="323850" cy="298847"/>
          </a:xfrm>
          <a:prstGeom prst="downArrow">
            <a:avLst>
              <a:gd name="adj1" fmla="val 50000"/>
              <a:gd name="adj2" fmla="val 3076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sz="2000"/>
          </a:p>
        </p:txBody>
      </p:sp>
      <p:sp>
        <p:nvSpPr>
          <p:cNvPr id="72738" name="AutoShape 35"/>
          <p:cNvSpPr>
            <a:spLocks noChangeArrowheads="1"/>
          </p:cNvSpPr>
          <p:nvPr/>
        </p:nvSpPr>
        <p:spPr bwMode="auto">
          <a:xfrm rot="10800000">
            <a:off x="6911975" y="473076"/>
            <a:ext cx="323850" cy="298847"/>
          </a:xfrm>
          <a:prstGeom prst="downArrow">
            <a:avLst>
              <a:gd name="adj1" fmla="val 50000"/>
              <a:gd name="adj2" fmla="val 3076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sz="2000"/>
          </a:p>
        </p:txBody>
      </p:sp>
      <p:graphicFrame>
        <p:nvGraphicFramePr>
          <p:cNvPr id="72739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5991039"/>
              </p:ext>
            </p:extLst>
          </p:nvPr>
        </p:nvGraphicFramePr>
        <p:xfrm>
          <a:off x="6443663" y="2595960"/>
          <a:ext cx="520700" cy="334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18" name="Equation" r:id="rId27" imgW="266584" imgH="228501" progId="Equation.3">
                  <p:embed/>
                </p:oleObj>
              </mc:Choice>
              <mc:Fallback>
                <p:oleObj name="Equation" r:id="rId27" imgW="266584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2595960"/>
                        <a:ext cx="520700" cy="3345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40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2615498"/>
              </p:ext>
            </p:extLst>
          </p:nvPr>
        </p:nvGraphicFramePr>
        <p:xfrm>
          <a:off x="6443663" y="1164829"/>
          <a:ext cx="520700" cy="334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19" name="Equation" r:id="rId28" imgW="266584" imgH="228501" progId="Equation.3">
                  <p:embed/>
                </p:oleObj>
              </mc:Choice>
              <mc:Fallback>
                <p:oleObj name="Equation" r:id="rId28" imgW="266584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1164829"/>
                        <a:ext cx="520700" cy="3345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41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2520875"/>
              </p:ext>
            </p:extLst>
          </p:nvPr>
        </p:nvGraphicFramePr>
        <p:xfrm>
          <a:off x="6588125" y="3362723"/>
          <a:ext cx="395288" cy="296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20" name="Equation" r:id="rId29" imgW="177492" imgH="177492" progId="Equation.3">
                  <p:embed/>
                </p:oleObj>
              </mc:Choice>
              <mc:Fallback>
                <p:oleObj name="Equation" r:id="rId29" imgW="177492" imgH="17749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5" y="3362723"/>
                        <a:ext cx="395288" cy="2964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42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9874025"/>
              </p:ext>
            </p:extLst>
          </p:nvPr>
        </p:nvGraphicFramePr>
        <p:xfrm>
          <a:off x="6551614" y="1931592"/>
          <a:ext cx="395287" cy="296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21" name="Equation" r:id="rId30" imgW="177492" imgH="177492" progId="Equation.3">
                  <p:embed/>
                </p:oleObj>
              </mc:Choice>
              <mc:Fallback>
                <p:oleObj name="Equation" r:id="rId30" imgW="177492" imgH="17749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1614" y="1931592"/>
                        <a:ext cx="395287" cy="2964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43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0327486"/>
              </p:ext>
            </p:extLst>
          </p:nvPr>
        </p:nvGraphicFramePr>
        <p:xfrm>
          <a:off x="2057400" y="1152525"/>
          <a:ext cx="2306638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22" name="Equation" r:id="rId31" imgW="1054100" imgH="228600" progId="Equation.3">
                  <p:embed/>
                </p:oleObj>
              </mc:Choice>
              <mc:Fallback>
                <p:oleObj name="Equation" r:id="rId31" imgW="1054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152525"/>
                        <a:ext cx="2306638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7680325" y="4046141"/>
            <a:ext cx="384175" cy="323850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705725" y="3341689"/>
            <a:ext cx="384175" cy="323850"/>
          </a:xfrm>
          <a:prstGeom prst="rect">
            <a:avLst/>
          </a:prstGeom>
          <a:noFill/>
          <a:ln w="28575" cmpd="sng"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036638" y="2459434"/>
            <a:ext cx="1897062" cy="504825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027238" y="3018234"/>
            <a:ext cx="1897062" cy="504825"/>
          </a:xfrm>
          <a:prstGeom prst="rect">
            <a:avLst/>
          </a:prstGeom>
          <a:noFill/>
          <a:ln w="28575" cmpd="sng"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612900" y="1578373"/>
            <a:ext cx="347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is an unbiased sample from   </a:t>
            </a:r>
            <a:endParaRPr lang="en-US" dirty="0">
              <a:solidFill>
                <a:srgbClr val="008000"/>
              </a:solidFill>
            </a:endParaRPr>
          </a:p>
        </p:txBody>
      </p:sp>
      <p:graphicFrame>
        <p:nvGraphicFramePr>
          <p:cNvPr id="46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9590918"/>
              </p:ext>
            </p:extLst>
          </p:nvPr>
        </p:nvGraphicFramePr>
        <p:xfrm>
          <a:off x="4485216" y="1469497"/>
          <a:ext cx="446088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23" name="Equation" r:id="rId33" imgW="203200" imgH="254000" progId="Equation.3">
                  <p:embed/>
                </p:oleObj>
              </mc:Choice>
              <mc:Fallback>
                <p:oleObj name="Equation" r:id="rId33" imgW="2032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5216" y="1469497"/>
                        <a:ext cx="446088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4092571"/>
              </p:ext>
            </p:extLst>
          </p:nvPr>
        </p:nvGraphicFramePr>
        <p:xfrm>
          <a:off x="1339850" y="1493045"/>
          <a:ext cx="33655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24" name="Equation" r:id="rId35" imgW="152400" imgH="254000" progId="Equation.3">
                  <p:embed/>
                </p:oleObj>
              </mc:Choice>
              <mc:Fallback>
                <p:oleObj name="Equation" r:id="rId35" imgW="1524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9850" y="1493045"/>
                        <a:ext cx="336550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2717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2" grpId="0" animBg="1"/>
      <p:bldP spid="43" grpId="0" animBg="1"/>
      <p:bldP spid="44" grpId="0" animBg="1"/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05979"/>
            <a:ext cx="5511800" cy="857250"/>
          </a:xfrm>
        </p:spPr>
        <p:txBody>
          <a:bodyPr>
            <a:noAutofit/>
          </a:bodyPr>
          <a:lstStyle/>
          <a:p>
            <a:pPr eaLnBrk="1" hangingPunct="1"/>
            <a:r>
              <a:rPr lang="en-US" dirty="0">
                <a:latin typeface="Arial" charset="0"/>
              </a:rPr>
              <a:t>Learning a deep directed network</a:t>
            </a:r>
          </a:p>
        </p:txBody>
      </p:sp>
      <p:sp>
        <p:nvSpPr>
          <p:cNvPr id="74753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073151"/>
            <a:ext cx="5334000" cy="2137568"/>
          </a:xfrm>
        </p:spPr>
        <p:txBody>
          <a:bodyPr/>
          <a:lstStyle/>
          <a:p>
            <a:r>
              <a:rPr lang="en-US" sz="1800" dirty="0" smtClean="0">
                <a:latin typeface="Arial" charset="0"/>
              </a:rPr>
              <a:t>First </a:t>
            </a:r>
            <a:r>
              <a:rPr lang="en-US" sz="1800" dirty="0">
                <a:latin typeface="Arial" charset="0"/>
              </a:rPr>
              <a:t>learn with all the weights tied. This is exactly equivalent to learning an </a:t>
            </a:r>
            <a:r>
              <a:rPr lang="en-US" sz="1800" dirty="0" smtClean="0">
                <a:latin typeface="Arial" charset="0"/>
              </a:rPr>
              <a:t>RBM.</a:t>
            </a:r>
          </a:p>
          <a:p>
            <a:endParaRPr lang="en-US" sz="1800" dirty="0" smtClean="0">
              <a:latin typeface="Arial" charset="0"/>
            </a:endParaRPr>
          </a:p>
          <a:p>
            <a:endParaRPr lang="en-US" sz="1800" dirty="0">
              <a:latin typeface="Arial" charset="0"/>
            </a:endParaRPr>
          </a:p>
          <a:p>
            <a:endParaRPr lang="en-US" sz="1800" dirty="0" smtClean="0">
              <a:latin typeface="Arial" charset="0"/>
            </a:endParaRPr>
          </a:p>
          <a:p>
            <a:endParaRPr lang="en-US" sz="1800" dirty="0">
              <a:latin typeface="Arial" charset="0"/>
            </a:endParaRPr>
          </a:p>
          <a:p>
            <a:endParaRPr lang="en-US" sz="1800" dirty="0" smtClean="0">
              <a:latin typeface="Arial" charset="0"/>
            </a:endParaRPr>
          </a:p>
          <a:p>
            <a:pPr lvl="1"/>
            <a:r>
              <a:rPr lang="en-US" sz="1800" dirty="0" smtClean="0">
                <a:latin typeface="Arial" charset="0"/>
              </a:rPr>
              <a:t>Think of the symmetric connections as a shorthand notation for an infinite directed net with tied weights.</a:t>
            </a:r>
          </a:p>
          <a:p>
            <a:r>
              <a:rPr lang="en-US" sz="1800" dirty="0" smtClean="0">
                <a:latin typeface="Arial" charset="0"/>
              </a:rPr>
              <a:t>We ought to use maximum likelihood learning, but we use CD1 as a shortcut.</a:t>
            </a:r>
            <a:endParaRPr lang="en-US" sz="1800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  <a:p>
            <a:endParaRPr lang="en-US" dirty="0" smtClean="0">
              <a:latin typeface="Arial" charset="0"/>
            </a:endParaRPr>
          </a:p>
          <a:p>
            <a:endParaRPr lang="en-US" dirty="0">
              <a:latin typeface="Arial" charset="0"/>
            </a:endParaRPr>
          </a:p>
          <a:p>
            <a:pPr marL="0" indent="0">
              <a:buNone/>
            </a:pPr>
            <a:endParaRPr lang="en-US" dirty="0" smtClean="0">
              <a:latin typeface="Arial" charset="0"/>
            </a:endParaRPr>
          </a:p>
        </p:txBody>
      </p:sp>
      <p:graphicFrame>
        <p:nvGraphicFramePr>
          <p:cNvPr id="74755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6422789"/>
              </p:ext>
            </p:extLst>
          </p:nvPr>
        </p:nvGraphicFramePr>
        <p:xfrm>
          <a:off x="3370264" y="2318029"/>
          <a:ext cx="452437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6" name="Equation" r:id="rId4" imgW="203024" imgH="253780" progId="Equation.3">
                  <p:embed/>
                </p:oleObj>
              </mc:Choice>
              <mc:Fallback>
                <p:oleObj name="Equation" r:id="rId4" imgW="203024" imgH="2537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0264" y="2318029"/>
                        <a:ext cx="452437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6" name="AutoShape 29"/>
          <p:cNvSpPr>
            <a:spLocks noChangeArrowheads="1"/>
          </p:cNvSpPr>
          <p:nvPr/>
        </p:nvSpPr>
        <p:spPr bwMode="auto">
          <a:xfrm>
            <a:off x="2951163" y="2331127"/>
            <a:ext cx="323850" cy="378619"/>
          </a:xfrm>
          <a:prstGeom prst="upDownArrow">
            <a:avLst>
              <a:gd name="adj1" fmla="val 50000"/>
              <a:gd name="adj2" fmla="val 31176"/>
            </a:avLst>
          </a:prstGeom>
          <a:solidFill>
            <a:srgbClr val="009900"/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sz="2000"/>
          </a:p>
        </p:txBody>
      </p:sp>
      <p:graphicFrame>
        <p:nvGraphicFramePr>
          <p:cNvPr id="74757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5854630"/>
              </p:ext>
            </p:extLst>
          </p:nvPr>
        </p:nvGraphicFramePr>
        <p:xfrm>
          <a:off x="7905750" y="2628106"/>
          <a:ext cx="395288" cy="2964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7" name="Equation" r:id="rId6" imgW="177492" imgH="177492" progId="Equation.3">
                  <p:embed/>
                </p:oleObj>
              </mc:Choice>
              <mc:Fallback>
                <p:oleObj name="Equation" r:id="rId6" imgW="177492" imgH="17749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5750" y="2628106"/>
                        <a:ext cx="395288" cy="2964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8" name="Text Box 52"/>
          <p:cNvSpPr txBox="1">
            <a:spLocks noChangeArrowheads="1"/>
          </p:cNvSpPr>
          <p:nvPr/>
        </p:nvSpPr>
        <p:spPr bwMode="auto">
          <a:xfrm>
            <a:off x="6967538" y="2932906"/>
            <a:ext cx="1296987" cy="4001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/>
              <a:t>  </a:t>
            </a:r>
            <a:r>
              <a:rPr lang="en-US" sz="2000" dirty="0" smtClean="0"/>
              <a:t>    </a:t>
            </a:r>
            <a:r>
              <a:rPr lang="en-US" sz="2000" dirty="0"/>
              <a:t>v1</a:t>
            </a:r>
          </a:p>
        </p:txBody>
      </p:sp>
      <p:sp>
        <p:nvSpPr>
          <p:cNvPr id="74759" name="AutoShape 53"/>
          <p:cNvSpPr>
            <a:spLocks noChangeArrowheads="1"/>
          </p:cNvSpPr>
          <p:nvPr/>
        </p:nvSpPr>
        <p:spPr bwMode="auto">
          <a:xfrm>
            <a:off x="7473950" y="3337719"/>
            <a:ext cx="323850" cy="297656"/>
          </a:xfrm>
          <a:prstGeom prst="downArrow">
            <a:avLst>
              <a:gd name="adj1" fmla="val 50000"/>
              <a:gd name="adj2" fmla="val 30637"/>
            </a:avLst>
          </a:prstGeom>
          <a:solidFill>
            <a:srgbClr val="009900"/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sz="2000"/>
          </a:p>
        </p:txBody>
      </p:sp>
      <p:sp>
        <p:nvSpPr>
          <p:cNvPr id="74760" name="Text Box 54"/>
          <p:cNvSpPr txBox="1">
            <a:spLocks noChangeArrowheads="1"/>
          </p:cNvSpPr>
          <p:nvPr/>
        </p:nvSpPr>
        <p:spPr bwMode="auto">
          <a:xfrm>
            <a:off x="6465888" y="2212579"/>
            <a:ext cx="2305050" cy="4001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/>
              <a:t>        </a:t>
            </a:r>
            <a:r>
              <a:rPr lang="en-US" sz="2000" dirty="0" smtClean="0"/>
              <a:t>     </a:t>
            </a:r>
            <a:r>
              <a:rPr lang="en-US" sz="2000" dirty="0"/>
              <a:t>h1</a:t>
            </a:r>
          </a:p>
        </p:txBody>
      </p:sp>
      <p:sp>
        <p:nvSpPr>
          <p:cNvPr id="74761" name="AutoShape 55"/>
          <p:cNvSpPr>
            <a:spLocks noChangeArrowheads="1"/>
          </p:cNvSpPr>
          <p:nvPr/>
        </p:nvSpPr>
        <p:spPr bwMode="auto">
          <a:xfrm>
            <a:off x="7473950" y="2609057"/>
            <a:ext cx="323850" cy="298847"/>
          </a:xfrm>
          <a:prstGeom prst="downArrow">
            <a:avLst>
              <a:gd name="adj1" fmla="val 50000"/>
              <a:gd name="adj2" fmla="val 30760"/>
            </a:avLst>
          </a:prstGeom>
          <a:solidFill>
            <a:srgbClr val="009900"/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sz="2000"/>
          </a:p>
        </p:txBody>
      </p:sp>
      <p:sp>
        <p:nvSpPr>
          <p:cNvPr id="74762" name="Text Box 56"/>
          <p:cNvSpPr txBox="1">
            <a:spLocks noChangeArrowheads="1"/>
          </p:cNvSpPr>
          <p:nvPr/>
        </p:nvSpPr>
        <p:spPr bwMode="auto">
          <a:xfrm>
            <a:off x="6967538" y="4364037"/>
            <a:ext cx="1296987" cy="4001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/>
              <a:t>   </a:t>
            </a:r>
            <a:r>
              <a:rPr lang="en-US" sz="2000" dirty="0" smtClean="0"/>
              <a:t>   </a:t>
            </a:r>
            <a:r>
              <a:rPr lang="en-US" sz="2000" dirty="0"/>
              <a:t>v0</a:t>
            </a:r>
          </a:p>
        </p:txBody>
      </p:sp>
      <p:sp>
        <p:nvSpPr>
          <p:cNvPr id="74763" name="Text Box 57"/>
          <p:cNvSpPr txBox="1">
            <a:spLocks noChangeArrowheads="1"/>
          </p:cNvSpPr>
          <p:nvPr/>
        </p:nvSpPr>
        <p:spPr bwMode="auto">
          <a:xfrm>
            <a:off x="6465888" y="3643710"/>
            <a:ext cx="2305050" cy="4001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/>
              <a:t>        </a:t>
            </a:r>
            <a:r>
              <a:rPr lang="en-US" sz="2000" dirty="0" smtClean="0"/>
              <a:t>     </a:t>
            </a:r>
            <a:r>
              <a:rPr lang="en-US" sz="2000" dirty="0"/>
              <a:t>h0</a:t>
            </a:r>
          </a:p>
        </p:txBody>
      </p:sp>
      <p:sp>
        <p:nvSpPr>
          <p:cNvPr id="74764" name="AutoShape 58"/>
          <p:cNvSpPr>
            <a:spLocks noChangeArrowheads="1"/>
          </p:cNvSpPr>
          <p:nvPr/>
        </p:nvSpPr>
        <p:spPr bwMode="auto">
          <a:xfrm>
            <a:off x="7473950" y="4040188"/>
            <a:ext cx="323850" cy="298847"/>
          </a:xfrm>
          <a:prstGeom prst="downArrow">
            <a:avLst>
              <a:gd name="adj1" fmla="val 50000"/>
              <a:gd name="adj2" fmla="val 30760"/>
            </a:avLst>
          </a:prstGeom>
          <a:solidFill>
            <a:srgbClr val="009900"/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sz="2000"/>
          </a:p>
        </p:txBody>
      </p:sp>
      <p:sp>
        <p:nvSpPr>
          <p:cNvPr id="74765" name="Text Box 59"/>
          <p:cNvSpPr txBox="1">
            <a:spLocks noChangeArrowheads="1"/>
          </p:cNvSpPr>
          <p:nvPr/>
        </p:nvSpPr>
        <p:spPr bwMode="auto">
          <a:xfrm>
            <a:off x="6967538" y="1501775"/>
            <a:ext cx="1296987" cy="4001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/>
              <a:t>    </a:t>
            </a:r>
            <a:r>
              <a:rPr lang="en-US" sz="2000" dirty="0" smtClean="0"/>
              <a:t>  v2</a:t>
            </a:r>
            <a:endParaRPr lang="en-US" sz="2000" dirty="0"/>
          </a:p>
        </p:txBody>
      </p:sp>
      <p:sp>
        <p:nvSpPr>
          <p:cNvPr id="74766" name="AutoShape 60"/>
          <p:cNvSpPr>
            <a:spLocks noChangeArrowheads="1"/>
          </p:cNvSpPr>
          <p:nvPr/>
        </p:nvSpPr>
        <p:spPr bwMode="auto">
          <a:xfrm>
            <a:off x="7473950" y="1906588"/>
            <a:ext cx="323850" cy="297656"/>
          </a:xfrm>
          <a:prstGeom prst="downArrow">
            <a:avLst>
              <a:gd name="adj1" fmla="val 50000"/>
              <a:gd name="adj2" fmla="val 30637"/>
            </a:avLst>
          </a:prstGeom>
          <a:solidFill>
            <a:srgbClr val="009900"/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sz="2000"/>
          </a:p>
        </p:txBody>
      </p:sp>
      <p:sp>
        <p:nvSpPr>
          <p:cNvPr id="74767" name="Text Box 61"/>
          <p:cNvSpPr txBox="1">
            <a:spLocks noChangeArrowheads="1"/>
          </p:cNvSpPr>
          <p:nvPr/>
        </p:nvSpPr>
        <p:spPr bwMode="auto">
          <a:xfrm>
            <a:off x="6465888" y="781448"/>
            <a:ext cx="2305050" cy="4001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/>
              <a:t>         </a:t>
            </a:r>
            <a:r>
              <a:rPr lang="en-US" sz="2000" dirty="0" smtClean="0"/>
              <a:t>    h2</a:t>
            </a:r>
            <a:endParaRPr lang="en-US" sz="2000" dirty="0"/>
          </a:p>
        </p:txBody>
      </p:sp>
      <p:sp>
        <p:nvSpPr>
          <p:cNvPr id="74768" name="AutoShape 62"/>
          <p:cNvSpPr>
            <a:spLocks noChangeArrowheads="1"/>
          </p:cNvSpPr>
          <p:nvPr/>
        </p:nvSpPr>
        <p:spPr bwMode="auto">
          <a:xfrm>
            <a:off x="7473950" y="1177926"/>
            <a:ext cx="323850" cy="298847"/>
          </a:xfrm>
          <a:prstGeom prst="downArrow">
            <a:avLst>
              <a:gd name="adj1" fmla="val 50000"/>
              <a:gd name="adj2" fmla="val 30760"/>
            </a:avLst>
          </a:prstGeom>
          <a:solidFill>
            <a:srgbClr val="009900"/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sz="2000"/>
          </a:p>
        </p:txBody>
      </p:sp>
      <p:sp>
        <p:nvSpPr>
          <p:cNvPr id="74769" name="AutoShape 63"/>
          <p:cNvSpPr>
            <a:spLocks noChangeArrowheads="1"/>
          </p:cNvSpPr>
          <p:nvPr/>
        </p:nvSpPr>
        <p:spPr bwMode="auto">
          <a:xfrm>
            <a:off x="7473950" y="475457"/>
            <a:ext cx="323850" cy="297656"/>
          </a:xfrm>
          <a:prstGeom prst="downArrow">
            <a:avLst>
              <a:gd name="adj1" fmla="val 50000"/>
              <a:gd name="adj2" fmla="val 30637"/>
            </a:avLst>
          </a:prstGeom>
          <a:solidFill>
            <a:srgbClr val="009900"/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sz="2000"/>
          </a:p>
        </p:txBody>
      </p:sp>
      <p:graphicFrame>
        <p:nvGraphicFramePr>
          <p:cNvPr id="74770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3624144"/>
              </p:ext>
            </p:extLst>
          </p:nvPr>
        </p:nvGraphicFramePr>
        <p:xfrm>
          <a:off x="7888288" y="3302000"/>
          <a:ext cx="520700" cy="334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8" name="Equation" r:id="rId8" imgW="266584" imgH="228501" progId="Equation.3">
                  <p:embed/>
                </p:oleObj>
              </mc:Choice>
              <mc:Fallback>
                <p:oleObj name="Equation" r:id="rId8" imgW="266584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8288" y="3302000"/>
                        <a:ext cx="520700" cy="3345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1" name="Objec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4252790"/>
              </p:ext>
            </p:extLst>
          </p:nvPr>
        </p:nvGraphicFramePr>
        <p:xfrm>
          <a:off x="7832725" y="1870869"/>
          <a:ext cx="520700" cy="334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9" name="Equation" r:id="rId10" imgW="266584" imgH="228501" progId="Equation.3">
                  <p:embed/>
                </p:oleObj>
              </mc:Choice>
              <mc:Fallback>
                <p:oleObj name="Equation" r:id="rId10" imgW="266584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2725" y="1870869"/>
                        <a:ext cx="520700" cy="3345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2" name="Object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4489168"/>
              </p:ext>
            </p:extLst>
          </p:nvPr>
        </p:nvGraphicFramePr>
        <p:xfrm>
          <a:off x="7905750" y="375444"/>
          <a:ext cx="520700" cy="334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0" name="Equation" r:id="rId11" imgW="266584" imgH="228501" progId="Equation.3">
                  <p:embed/>
                </p:oleObj>
              </mc:Choice>
              <mc:Fallback>
                <p:oleObj name="Equation" r:id="rId11" imgW="266584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5750" y="375444"/>
                        <a:ext cx="520700" cy="3345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3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9127823"/>
              </p:ext>
            </p:extLst>
          </p:nvPr>
        </p:nvGraphicFramePr>
        <p:xfrm>
          <a:off x="7905750" y="1188641"/>
          <a:ext cx="395288" cy="296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1" name="Equation" r:id="rId12" imgW="177492" imgH="177492" progId="Equation.3">
                  <p:embed/>
                </p:oleObj>
              </mc:Choice>
              <mc:Fallback>
                <p:oleObj name="Equation" r:id="rId12" imgW="177492" imgH="17749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5750" y="1188641"/>
                        <a:ext cx="395288" cy="2964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74" name="Text Box 69"/>
          <p:cNvSpPr txBox="1">
            <a:spLocks noChangeArrowheads="1"/>
          </p:cNvSpPr>
          <p:nvPr/>
        </p:nvSpPr>
        <p:spPr bwMode="auto">
          <a:xfrm>
            <a:off x="7258051" y="62310"/>
            <a:ext cx="11160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009900"/>
                </a:solidFill>
              </a:rPr>
              <a:t>etc.</a:t>
            </a:r>
          </a:p>
        </p:txBody>
      </p:sp>
      <p:sp>
        <p:nvSpPr>
          <p:cNvPr id="74775" name="Text Box 70"/>
          <p:cNvSpPr txBox="1">
            <a:spLocks noChangeArrowheads="1"/>
          </p:cNvSpPr>
          <p:nvPr/>
        </p:nvSpPr>
        <p:spPr bwMode="auto">
          <a:xfrm>
            <a:off x="2409825" y="2725223"/>
            <a:ext cx="1296988" cy="4001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/>
              <a:t>    </a:t>
            </a:r>
            <a:r>
              <a:rPr lang="en-US" sz="2000" dirty="0" smtClean="0"/>
              <a:t>  v0</a:t>
            </a:r>
            <a:endParaRPr lang="en-US" sz="2000" dirty="0"/>
          </a:p>
        </p:txBody>
      </p:sp>
      <p:sp>
        <p:nvSpPr>
          <p:cNvPr id="74776" name="Text Box 71"/>
          <p:cNvSpPr txBox="1">
            <a:spLocks noChangeArrowheads="1"/>
          </p:cNvSpPr>
          <p:nvPr/>
        </p:nvSpPr>
        <p:spPr bwMode="auto">
          <a:xfrm>
            <a:off x="1908175" y="1937029"/>
            <a:ext cx="2305050" cy="4001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/>
              <a:t>         </a:t>
            </a:r>
            <a:r>
              <a:rPr lang="en-US" sz="2000" dirty="0" smtClean="0"/>
              <a:t>    h0</a:t>
            </a:r>
            <a:endParaRPr lang="en-US" sz="2000" dirty="0"/>
          </a:p>
        </p:txBody>
      </p:sp>
      <p:graphicFrame>
        <p:nvGraphicFramePr>
          <p:cNvPr id="74777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7848370"/>
              </p:ext>
            </p:extLst>
          </p:nvPr>
        </p:nvGraphicFramePr>
        <p:xfrm>
          <a:off x="7886700" y="4071144"/>
          <a:ext cx="376238" cy="282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2" name="Equation" r:id="rId13" imgW="177492" imgH="177492" progId="Equation.3">
                  <p:embed/>
                </p:oleObj>
              </mc:Choice>
              <mc:Fallback>
                <p:oleObj name="Equation" r:id="rId13" imgW="177492" imgH="17749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6700" y="4071144"/>
                        <a:ext cx="376238" cy="2821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821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6" grpId="0" animBg="1"/>
      <p:bldP spid="74775" grpId="0" animBg="1"/>
      <p:bldP spid="7477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58776" y="330994"/>
            <a:ext cx="5472113" cy="2403872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Arial" charset="0"/>
              </a:rPr>
              <a:t>Then freeze the first layer of weights in both directions and learn the remaining weights (still tied together).</a:t>
            </a:r>
          </a:p>
          <a:p>
            <a:pPr lvl="1" eaLnBrk="1" hangingPunct="1"/>
            <a:r>
              <a:rPr lang="en-US" dirty="0">
                <a:latin typeface="Arial" charset="0"/>
              </a:rPr>
              <a:t>This is equivalent to learning another RBM, using the aggregated posterior distribution of h0 as the data.</a:t>
            </a:r>
          </a:p>
        </p:txBody>
      </p:sp>
      <p:sp>
        <p:nvSpPr>
          <p:cNvPr id="76802" name="AutoShape 3"/>
          <p:cNvSpPr>
            <a:spLocks noChangeArrowheads="1"/>
          </p:cNvSpPr>
          <p:nvPr/>
        </p:nvSpPr>
        <p:spPr bwMode="auto">
          <a:xfrm>
            <a:off x="2519363" y="3223023"/>
            <a:ext cx="323850" cy="378619"/>
          </a:xfrm>
          <a:prstGeom prst="upDownArrow">
            <a:avLst>
              <a:gd name="adj1" fmla="val 50000"/>
              <a:gd name="adj2" fmla="val 31176"/>
            </a:avLst>
          </a:prstGeom>
          <a:solidFill>
            <a:srgbClr val="009900"/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sz="2000"/>
          </a:p>
        </p:txBody>
      </p:sp>
      <p:graphicFrame>
        <p:nvGraphicFramePr>
          <p:cNvPr id="7680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2239540"/>
              </p:ext>
            </p:extLst>
          </p:nvPr>
        </p:nvGraphicFramePr>
        <p:xfrm>
          <a:off x="7613650" y="2551906"/>
          <a:ext cx="395288" cy="2964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18" name="Equation" r:id="rId4" imgW="177492" imgH="177492" progId="Equation.3">
                  <p:embed/>
                </p:oleObj>
              </mc:Choice>
              <mc:Fallback>
                <p:oleObj name="Equation" r:id="rId4" imgW="177492" imgH="17749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3650" y="2551906"/>
                        <a:ext cx="395288" cy="2964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4" name="Text Box 5"/>
          <p:cNvSpPr txBox="1">
            <a:spLocks noChangeArrowheads="1"/>
          </p:cNvSpPr>
          <p:nvPr/>
        </p:nvSpPr>
        <p:spPr bwMode="auto">
          <a:xfrm>
            <a:off x="6675438" y="2856706"/>
            <a:ext cx="1296987" cy="4001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/>
              <a:t>    </a:t>
            </a:r>
            <a:r>
              <a:rPr lang="en-US" sz="2000" dirty="0" smtClean="0"/>
              <a:t>  v1</a:t>
            </a:r>
            <a:endParaRPr lang="en-US" sz="2000" dirty="0"/>
          </a:p>
        </p:txBody>
      </p:sp>
      <p:sp>
        <p:nvSpPr>
          <p:cNvPr id="76805" name="AutoShape 6"/>
          <p:cNvSpPr>
            <a:spLocks noChangeArrowheads="1"/>
          </p:cNvSpPr>
          <p:nvPr/>
        </p:nvSpPr>
        <p:spPr bwMode="auto">
          <a:xfrm>
            <a:off x="7181850" y="3261519"/>
            <a:ext cx="323850" cy="297656"/>
          </a:xfrm>
          <a:prstGeom prst="downArrow">
            <a:avLst>
              <a:gd name="adj1" fmla="val 50000"/>
              <a:gd name="adj2" fmla="val 30637"/>
            </a:avLst>
          </a:prstGeom>
          <a:solidFill>
            <a:srgbClr val="009900"/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sz="2000"/>
          </a:p>
        </p:txBody>
      </p:sp>
      <p:sp>
        <p:nvSpPr>
          <p:cNvPr id="76806" name="Text Box 7"/>
          <p:cNvSpPr txBox="1">
            <a:spLocks noChangeArrowheads="1"/>
          </p:cNvSpPr>
          <p:nvPr/>
        </p:nvSpPr>
        <p:spPr bwMode="auto">
          <a:xfrm>
            <a:off x="6173788" y="2136379"/>
            <a:ext cx="2305050" cy="4001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/>
              <a:t>         </a:t>
            </a:r>
            <a:r>
              <a:rPr lang="en-US" sz="2000" dirty="0" smtClean="0"/>
              <a:t>    h1</a:t>
            </a:r>
            <a:endParaRPr lang="en-US" sz="2000" dirty="0"/>
          </a:p>
        </p:txBody>
      </p:sp>
      <p:sp>
        <p:nvSpPr>
          <p:cNvPr id="76807" name="AutoShape 8"/>
          <p:cNvSpPr>
            <a:spLocks noChangeArrowheads="1"/>
          </p:cNvSpPr>
          <p:nvPr/>
        </p:nvSpPr>
        <p:spPr bwMode="auto">
          <a:xfrm>
            <a:off x="7181850" y="2532857"/>
            <a:ext cx="323850" cy="298847"/>
          </a:xfrm>
          <a:prstGeom prst="downArrow">
            <a:avLst>
              <a:gd name="adj1" fmla="val 50000"/>
              <a:gd name="adj2" fmla="val 30760"/>
            </a:avLst>
          </a:prstGeom>
          <a:solidFill>
            <a:srgbClr val="009900"/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sz="2000"/>
          </a:p>
        </p:txBody>
      </p:sp>
      <p:sp>
        <p:nvSpPr>
          <p:cNvPr id="76808" name="Text Box 9"/>
          <p:cNvSpPr txBox="1">
            <a:spLocks noChangeArrowheads="1"/>
          </p:cNvSpPr>
          <p:nvPr/>
        </p:nvSpPr>
        <p:spPr bwMode="auto">
          <a:xfrm>
            <a:off x="6675438" y="4287837"/>
            <a:ext cx="1296987" cy="4001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/>
              <a:t>    </a:t>
            </a:r>
            <a:r>
              <a:rPr lang="en-US" sz="2000" dirty="0" smtClean="0"/>
              <a:t>  v0</a:t>
            </a:r>
            <a:endParaRPr lang="en-US" sz="2000" dirty="0"/>
          </a:p>
        </p:txBody>
      </p:sp>
      <p:sp>
        <p:nvSpPr>
          <p:cNvPr id="76809" name="Text Box 10"/>
          <p:cNvSpPr txBox="1">
            <a:spLocks noChangeArrowheads="1"/>
          </p:cNvSpPr>
          <p:nvPr/>
        </p:nvSpPr>
        <p:spPr bwMode="auto">
          <a:xfrm>
            <a:off x="6173788" y="3567510"/>
            <a:ext cx="2305050" cy="4001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/>
              <a:t>        </a:t>
            </a:r>
            <a:r>
              <a:rPr lang="en-US" sz="2000" dirty="0" smtClean="0"/>
              <a:t>     </a:t>
            </a:r>
            <a:r>
              <a:rPr lang="en-US" sz="2000" dirty="0"/>
              <a:t>h0</a:t>
            </a:r>
          </a:p>
        </p:txBody>
      </p:sp>
      <p:sp>
        <p:nvSpPr>
          <p:cNvPr id="76810" name="AutoShape 11"/>
          <p:cNvSpPr>
            <a:spLocks noChangeArrowheads="1"/>
          </p:cNvSpPr>
          <p:nvPr/>
        </p:nvSpPr>
        <p:spPr bwMode="auto">
          <a:xfrm>
            <a:off x="7543800" y="3963988"/>
            <a:ext cx="323850" cy="298847"/>
          </a:xfrm>
          <a:prstGeom prst="downArrow">
            <a:avLst>
              <a:gd name="adj1" fmla="val 50000"/>
              <a:gd name="adj2" fmla="val 30760"/>
            </a:avLst>
          </a:prstGeom>
          <a:solidFill>
            <a:srgbClr val="009900"/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sz="2000"/>
          </a:p>
        </p:txBody>
      </p:sp>
      <p:sp>
        <p:nvSpPr>
          <p:cNvPr id="76811" name="Text Box 12"/>
          <p:cNvSpPr txBox="1">
            <a:spLocks noChangeArrowheads="1"/>
          </p:cNvSpPr>
          <p:nvPr/>
        </p:nvSpPr>
        <p:spPr bwMode="auto">
          <a:xfrm>
            <a:off x="6675438" y="1425575"/>
            <a:ext cx="1296987" cy="4001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/>
              <a:t>   </a:t>
            </a:r>
            <a:r>
              <a:rPr lang="en-US" sz="2000" dirty="0" smtClean="0"/>
              <a:t>   </a:t>
            </a:r>
            <a:r>
              <a:rPr lang="en-US" sz="2000" dirty="0"/>
              <a:t>v2</a:t>
            </a:r>
          </a:p>
        </p:txBody>
      </p:sp>
      <p:sp>
        <p:nvSpPr>
          <p:cNvPr id="76812" name="AutoShape 13"/>
          <p:cNvSpPr>
            <a:spLocks noChangeArrowheads="1"/>
          </p:cNvSpPr>
          <p:nvPr/>
        </p:nvSpPr>
        <p:spPr bwMode="auto">
          <a:xfrm>
            <a:off x="7181850" y="1830388"/>
            <a:ext cx="323850" cy="297656"/>
          </a:xfrm>
          <a:prstGeom prst="downArrow">
            <a:avLst>
              <a:gd name="adj1" fmla="val 50000"/>
              <a:gd name="adj2" fmla="val 30637"/>
            </a:avLst>
          </a:prstGeom>
          <a:solidFill>
            <a:srgbClr val="009900"/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sz="2000"/>
          </a:p>
        </p:txBody>
      </p:sp>
      <p:sp>
        <p:nvSpPr>
          <p:cNvPr id="76813" name="Text Box 14"/>
          <p:cNvSpPr txBox="1">
            <a:spLocks noChangeArrowheads="1"/>
          </p:cNvSpPr>
          <p:nvPr/>
        </p:nvSpPr>
        <p:spPr bwMode="auto">
          <a:xfrm>
            <a:off x="6173788" y="705248"/>
            <a:ext cx="2305050" cy="4001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/>
              <a:t>         </a:t>
            </a:r>
            <a:r>
              <a:rPr lang="en-US" sz="2000" dirty="0" smtClean="0"/>
              <a:t>    h2</a:t>
            </a:r>
            <a:endParaRPr lang="en-US" sz="2000" dirty="0"/>
          </a:p>
        </p:txBody>
      </p:sp>
      <p:sp>
        <p:nvSpPr>
          <p:cNvPr id="76814" name="AutoShape 15"/>
          <p:cNvSpPr>
            <a:spLocks noChangeArrowheads="1"/>
          </p:cNvSpPr>
          <p:nvPr/>
        </p:nvSpPr>
        <p:spPr bwMode="auto">
          <a:xfrm>
            <a:off x="7181850" y="1101726"/>
            <a:ext cx="323850" cy="298847"/>
          </a:xfrm>
          <a:prstGeom prst="downArrow">
            <a:avLst>
              <a:gd name="adj1" fmla="val 50000"/>
              <a:gd name="adj2" fmla="val 30760"/>
            </a:avLst>
          </a:prstGeom>
          <a:solidFill>
            <a:srgbClr val="009900"/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sz="2000"/>
          </a:p>
        </p:txBody>
      </p:sp>
      <p:sp>
        <p:nvSpPr>
          <p:cNvPr id="76815" name="AutoShape 16"/>
          <p:cNvSpPr>
            <a:spLocks noChangeArrowheads="1"/>
          </p:cNvSpPr>
          <p:nvPr/>
        </p:nvSpPr>
        <p:spPr bwMode="auto">
          <a:xfrm>
            <a:off x="7181850" y="399257"/>
            <a:ext cx="323850" cy="297656"/>
          </a:xfrm>
          <a:prstGeom prst="downArrow">
            <a:avLst>
              <a:gd name="adj1" fmla="val 50000"/>
              <a:gd name="adj2" fmla="val 30637"/>
            </a:avLst>
          </a:prstGeom>
          <a:solidFill>
            <a:srgbClr val="009900"/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sz="2000"/>
          </a:p>
        </p:txBody>
      </p:sp>
      <p:graphicFrame>
        <p:nvGraphicFramePr>
          <p:cNvPr id="76816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0934013"/>
              </p:ext>
            </p:extLst>
          </p:nvPr>
        </p:nvGraphicFramePr>
        <p:xfrm>
          <a:off x="7596188" y="3225800"/>
          <a:ext cx="520700" cy="334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19" name="Equation" r:id="rId6" imgW="266584" imgH="228501" progId="Equation.3">
                  <p:embed/>
                </p:oleObj>
              </mc:Choice>
              <mc:Fallback>
                <p:oleObj name="Equation" r:id="rId6" imgW="266584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188" y="3225800"/>
                        <a:ext cx="520700" cy="3345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7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1063976"/>
              </p:ext>
            </p:extLst>
          </p:nvPr>
        </p:nvGraphicFramePr>
        <p:xfrm>
          <a:off x="7540625" y="1794669"/>
          <a:ext cx="520700" cy="334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20" name="Equation" r:id="rId8" imgW="266584" imgH="228501" progId="Equation.3">
                  <p:embed/>
                </p:oleObj>
              </mc:Choice>
              <mc:Fallback>
                <p:oleObj name="Equation" r:id="rId8" imgW="266584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0625" y="1794669"/>
                        <a:ext cx="520700" cy="3345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8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5776142"/>
              </p:ext>
            </p:extLst>
          </p:nvPr>
        </p:nvGraphicFramePr>
        <p:xfrm>
          <a:off x="7613650" y="299244"/>
          <a:ext cx="520700" cy="334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21" name="Equation" r:id="rId9" imgW="266584" imgH="228501" progId="Equation.3">
                  <p:embed/>
                </p:oleObj>
              </mc:Choice>
              <mc:Fallback>
                <p:oleObj name="Equation" r:id="rId9" imgW="266584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3650" y="299244"/>
                        <a:ext cx="520700" cy="3345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9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8323789"/>
              </p:ext>
            </p:extLst>
          </p:nvPr>
        </p:nvGraphicFramePr>
        <p:xfrm>
          <a:off x="7613650" y="1112441"/>
          <a:ext cx="395288" cy="296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22" name="Equation" r:id="rId10" imgW="177492" imgH="177492" progId="Equation.3">
                  <p:embed/>
                </p:oleObj>
              </mc:Choice>
              <mc:Fallback>
                <p:oleObj name="Equation" r:id="rId10" imgW="177492" imgH="17749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3650" y="1112441"/>
                        <a:ext cx="395288" cy="2964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20" name="Text Box 21"/>
          <p:cNvSpPr txBox="1">
            <a:spLocks noChangeArrowheads="1"/>
          </p:cNvSpPr>
          <p:nvPr/>
        </p:nvSpPr>
        <p:spPr bwMode="auto">
          <a:xfrm>
            <a:off x="6965951" y="-13890"/>
            <a:ext cx="11160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009900"/>
                </a:solidFill>
              </a:rPr>
              <a:t>etc.</a:t>
            </a:r>
          </a:p>
        </p:txBody>
      </p:sp>
      <p:graphicFrame>
        <p:nvGraphicFramePr>
          <p:cNvPr id="76821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3227449"/>
              </p:ext>
            </p:extLst>
          </p:nvPr>
        </p:nvGraphicFramePr>
        <p:xfrm>
          <a:off x="7880351" y="3944938"/>
          <a:ext cx="995363" cy="3833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23" name="Equation" r:id="rId11" imgW="469696" imgH="241195" progId="Equation.3">
                  <p:embed/>
                </p:oleObj>
              </mc:Choice>
              <mc:Fallback>
                <p:oleObj name="Equation" r:id="rId11" imgW="469696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0351" y="3944938"/>
                        <a:ext cx="995363" cy="3833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22" name="Rectangle 23"/>
          <p:cNvSpPr>
            <a:spLocks noChangeArrowheads="1"/>
          </p:cNvSpPr>
          <p:nvPr/>
        </p:nvSpPr>
        <p:spPr bwMode="auto">
          <a:xfrm>
            <a:off x="5491164" y="3594497"/>
            <a:ext cx="3527425" cy="1079897"/>
          </a:xfrm>
          <a:prstGeom prst="rect">
            <a:avLst/>
          </a:prstGeom>
          <a:solidFill>
            <a:srgbClr val="0000FF">
              <a:alpha val="1882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CA" sz="2000"/>
          </a:p>
        </p:txBody>
      </p:sp>
      <p:sp>
        <p:nvSpPr>
          <p:cNvPr id="76823" name="Text Box 24"/>
          <p:cNvSpPr txBox="1">
            <a:spLocks noChangeArrowheads="1"/>
          </p:cNvSpPr>
          <p:nvPr/>
        </p:nvSpPr>
        <p:spPr bwMode="auto">
          <a:xfrm>
            <a:off x="2012950" y="2790825"/>
            <a:ext cx="1296988" cy="400110"/>
          </a:xfrm>
          <a:prstGeom prst="rect">
            <a:avLst/>
          </a:prstGeom>
          <a:noFill/>
          <a:ln w="285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/>
              <a:t>   </a:t>
            </a:r>
            <a:r>
              <a:rPr lang="en-US" sz="2000" dirty="0" smtClean="0"/>
              <a:t>   </a:t>
            </a:r>
            <a:r>
              <a:rPr lang="en-US" sz="2000" dirty="0"/>
              <a:t>v1</a:t>
            </a:r>
          </a:p>
        </p:txBody>
      </p:sp>
      <p:sp>
        <p:nvSpPr>
          <p:cNvPr id="76824" name="Text Box 25"/>
          <p:cNvSpPr txBox="1">
            <a:spLocks noChangeArrowheads="1"/>
          </p:cNvSpPr>
          <p:nvPr/>
        </p:nvSpPr>
        <p:spPr bwMode="auto">
          <a:xfrm>
            <a:off x="1511300" y="3609975"/>
            <a:ext cx="2305050" cy="400110"/>
          </a:xfrm>
          <a:prstGeom prst="rect">
            <a:avLst/>
          </a:prstGeom>
          <a:noFill/>
          <a:ln w="285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/>
              <a:t>         </a:t>
            </a:r>
            <a:r>
              <a:rPr lang="en-US" sz="2000" dirty="0" smtClean="0"/>
              <a:t>    h0</a:t>
            </a:r>
            <a:endParaRPr lang="en-US" sz="2000" dirty="0"/>
          </a:p>
        </p:txBody>
      </p:sp>
      <p:graphicFrame>
        <p:nvGraphicFramePr>
          <p:cNvPr id="76825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2660720"/>
              </p:ext>
            </p:extLst>
          </p:nvPr>
        </p:nvGraphicFramePr>
        <p:xfrm>
          <a:off x="3019425" y="3287317"/>
          <a:ext cx="347663" cy="259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24" name="Equation" r:id="rId13" imgW="177492" imgH="177492" progId="Equation.3">
                  <p:embed/>
                </p:oleObj>
              </mc:Choice>
              <mc:Fallback>
                <p:oleObj name="Equation" r:id="rId13" imgW="177492" imgH="17749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9425" y="3287317"/>
                        <a:ext cx="347663" cy="2595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26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2265197"/>
              </p:ext>
            </p:extLst>
          </p:nvPr>
        </p:nvGraphicFramePr>
        <p:xfrm>
          <a:off x="5599113" y="3925887"/>
          <a:ext cx="995362" cy="444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25" name="Equation" r:id="rId14" imgW="469900" imgH="279400" progId="Equation.3">
                  <p:embed/>
                </p:oleObj>
              </mc:Choice>
              <mc:Fallback>
                <p:oleObj name="Equation" r:id="rId14" imgW="4699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9113" y="3925887"/>
                        <a:ext cx="995362" cy="4441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27" name="AutoShape 28"/>
          <p:cNvSpPr>
            <a:spLocks noChangeArrowheads="1"/>
          </p:cNvSpPr>
          <p:nvPr/>
        </p:nvSpPr>
        <p:spPr bwMode="auto">
          <a:xfrm rot="10800000">
            <a:off x="6751638" y="3983038"/>
            <a:ext cx="323850" cy="298847"/>
          </a:xfrm>
          <a:prstGeom prst="downArrow">
            <a:avLst>
              <a:gd name="adj1" fmla="val 50000"/>
              <a:gd name="adj2" fmla="val 3076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2885987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2" grpId="0" animBg="1"/>
      <p:bldP spid="76823" grpId="0" animBg="1"/>
      <p:bldP spid="7682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9779"/>
            <a:ext cx="8229600" cy="85725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>
                <a:latin typeface="Arial" charset="0"/>
              </a:rPr>
              <a:t>What happens when the weights in higher layers become different from the weights in the first layer?</a:t>
            </a:r>
          </a:p>
        </p:txBody>
      </p:sp>
      <p:sp>
        <p:nvSpPr>
          <p:cNvPr id="80898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65100" y="1200151"/>
            <a:ext cx="4330700" cy="339447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>
                <a:latin typeface="Arial" charset="0"/>
              </a:rPr>
              <a:t>The higher layers no longer implement a complementary prior.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>
                <a:latin typeface="Arial" charset="0"/>
              </a:rPr>
              <a:t>So performing inference using the frozen weights in the first layer is no longer correct. </a:t>
            </a:r>
            <a:endParaRPr lang="en-US" dirty="0" smtClean="0">
              <a:latin typeface="Arial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dirty="0" smtClean="0">
                <a:latin typeface="Arial" charset="0"/>
              </a:rPr>
              <a:t>But </a:t>
            </a:r>
            <a:r>
              <a:rPr lang="en-US" dirty="0">
                <a:latin typeface="Arial" charset="0"/>
              </a:rPr>
              <a:t>its still pretty good.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>
                <a:latin typeface="Arial" charset="0"/>
              </a:rPr>
              <a:t>Using this incorrect inference procedure gives a </a:t>
            </a:r>
            <a:r>
              <a:rPr lang="en-US" dirty="0" err="1">
                <a:latin typeface="Arial" charset="0"/>
              </a:rPr>
              <a:t>variational</a:t>
            </a:r>
            <a:r>
              <a:rPr lang="en-US" dirty="0">
                <a:latin typeface="Arial" charset="0"/>
              </a:rPr>
              <a:t>  lower bound on the log probability of the data. </a:t>
            </a:r>
          </a:p>
          <a:p>
            <a:pPr lvl="1" eaLnBrk="1" hangingPunct="1">
              <a:lnSpc>
                <a:spcPct val="80000"/>
              </a:lnSpc>
            </a:pPr>
            <a:endParaRPr lang="en-US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292600" cy="339447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The higher layers learn a prior that is closer to the aggregated posterior distribution of the first hidden layer.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Arial" charset="0"/>
              </a:rPr>
              <a:t>This improves the network</a:t>
            </a:r>
            <a:r>
              <a:rPr lang="ja-JP" altLang="en-US" dirty="0">
                <a:latin typeface="Arial" charset="0"/>
              </a:rPr>
              <a:t>’</a:t>
            </a:r>
            <a:r>
              <a:rPr lang="en-US" altLang="ja-JP" dirty="0">
                <a:latin typeface="Arial" charset="0"/>
              </a:rPr>
              <a:t>s model of the </a:t>
            </a:r>
            <a:r>
              <a:rPr lang="en-US" altLang="ja-JP" dirty="0" smtClean="0">
                <a:latin typeface="Arial" charset="0"/>
              </a:rPr>
              <a:t>data.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latin typeface="Arial" charset="0"/>
              </a:rPr>
              <a:t>Hinton</a:t>
            </a:r>
            <a:r>
              <a:rPr lang="en-US" sz="2000" dirty="0">
                <a:latin typeface="Arial" charset="0"/>
              </a:rPr>
              <a:t>, </a:t>
            </a:r>
            <a:r>
              <a:rPr lang="en-US" sz="2000" dirty="0" err="1">
                <a:latin typeface="Arial" charset="0"/>
              </a:rPr>
              <a:t>Osindero</a:t>
            </a:r>
            <a:r>
              <a:rPr lang="en-US" sz="2000" dirty="0">
                <a:latin typeface="Arial" charset="0"/>
              </a:rPr>
              <a:t> and </a:t>
            </a:r>
            <a:r>
              <a:rPr lang="en-US" sz="2000" dirty="0" err="1">
                <a:latin typeface="Arial" charset="0"/>
              </a:rPr>
              <a:t>Teh</a:t>
            </a:r>
            <a:r>
              <a:rPr lang="en-US" sz="2000" dirty="0">
                <a:latin typeface="Arial" charset="0"/>
              </a:rPr>
              <a:t> (2006) prove that this improvement is always bigger than the loss in the </a:t>
            </a:r>
            <a:r>
              <a:rPr lang="en-US" sz="2000" dirty="0" err="1">
                <a:latin typeface="Arial" charset="0"/>
              </a:rPr>
              <a:t>variational</a:t>
            </a:r>
            <a:r>
              <a:rPr lang="en-US" sz="2000" dirty="0">
                <a:latin typeface="Arial" charset="0"/>
              </a:rPr>
              <a:t> bound caused by using less accurate inference.</a:t>
            </a:r>
          </a:p>
          <a:p>
            <a:pPr lvl="1">
              <a:lnSpc>
                <a:spcPct val="80000"/>
              </a:lnSpc>
            </a:pPr>
            <a:endParaRPr lang="en-US" sz="2400" dirty="0">
              <a:latin typeface="Arial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264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254000" y="1084525"/>
            <a:ext cx="5892800" cy="180816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charset="0"/>
              </a:rPr>
              <a:t>Contrastive </a:t>
            </a:r>
            <a:r>
              <a:rPr lang="en-US" dirty="0">
                <a:latin typeface="Arial" charset="0"/>
              </a:rPr>
              <a:t>divergence learning in this RBM is equivalent to 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ignoring</a:t>
            </a:r>
            <a:r>
              <a:rPr lang="en-US" dirty="0">
                <a:latin typeface="Arial" charset="0"/>
              </a:rPr>
              <a:t> the small derivatives contributed by the tied weights </a:t>
            </a:r>
            <a:r>
              <a:rPr lang="en-US" dirty="0" smtClean="0">
                <a:latin typeface="Arial" charset="0"/>
              </a:rPr>
              <a:t>in higher layers.</a:t>
            </a:r>
          </a:p>
        </p:txBody>
      </p:sp>
      <p:sp>
        <p:nvSpPr>
          <p:cNvPr id="74754" name="Rectangle 3"/>
          <p:cNvSpPr>
            <a:spLocks noGrp="1" noChangeArrowheads="1"/>
          </p:cNvSpPr>
          <p:nvPr>
            <p:ph type="title"/>
          </p:nvPr>
        </p:nvSpPr>
        <p:spPr>
          <a:xfrm>
            <a:off x="287338" y="150150"/>
            <a:ext cx="5859462" cy="857250"/>
          </a:xfrm>
        </p:spPr>
        <p:txBody>
          <a:bodyPr>
            <a:no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What is really happening in contrastive </a:t>
            </a:r>
            <a:r>
              <a:rPr lang="en-US" dirty="0">
                <a:latin typeface="Arial" charset="0"/>
              </a:rPr>
              <a:t>d</a:t>
            </a:r>
            <a:r>
              <a:rPr lang="en-US" dirty="0" smtClean="0">
                <a:latin typeface="Arial" charset="0"/>
              </a:rPr>
              <a:t>ivergence learning?</a:t>
            </a:r>
            <a:endParaRPr lang="en-US" dirty="0">
              <a:latin typeface="Arial" charset="0"/>
            </a:endParaRPr>
          </a:p>
        </p:txBody>
      </p:sp>
      <p:graphicFrame>
        <p:nvGraphicFramePr>
          <p:cNvPr id="74755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4685927"/>
              </p:ext>
            </p:extLst>
          </p:nvPr>
        </p:nvGraphicFramePr>
        <p:xfrm>
          <a:off x="3565529" y="4017566"/>
          <a:ext cx="452437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2" name="Equation" r:id="rId4" imgW="203024" imgH="253780" progId="Equation.3">
                  <p:embed/>
                </p:oleObj>
              </mc:Choice>
              <mc:Fallback>
                <p:oleObj name="Equation" r:id="rId4" imgW="203024" imgH="2537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5529" y="4017566"/>
                        <a:ext cx="452437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6" name="AutoShape 29"/>
          <p:cNvSpPr>
            <a:spLocks noChangeArrowheads="1"/>
          </p:cNvSpPr>
          <p:nvPr/>
        </p:nvSpPr>
        <p:spPr bwMode="auto">
          <a:xfrm>
            <a:off x="3146428" y="4030664"/>
            <a:ext cx="323850" cy="378619"/>
          </a:xfrm>
          <a:prstGeom prst="upDownArrow">
            <a:avLst>
              <a:gd name="adj1" fmla="val 50000"/>
              <a:gd name="adj2" fmla="val 31176"/>
            </a:avLst>
          </a:prstGeom>
          <a:solidFill>
            <a:srgbClr val="009900"/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sz="2000"/>
          </a:p>
        </p:txBody>
      </p:sp>
      <p:graphicFrame>
        <p:nvGraphicFramePr>
          <p:cNvPr id="74757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9120795"/>
              </p:ext>
            </p:extLst>
          </p:nvPr>
        </p:nvGraphicFramePr>
        <p:xfrm>
          <a:off x="7905750" y="2628106"/>
          <a:ext cx="395288" cy="2964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3" name="Equation" r:id="rId6" imgW="177492" imgH="177492" progId="Equation.3">
                  <p:embed/>
                </p:oleObj>
              </mc:Choice>
              <mc:Fallback>
                <p:oleObj name="Equation" r:id="rId6" imgW="177492" imgH="17749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5750" y="2628106"/>
                        <a:ext cx="395288" cy="2964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8" name="Text Box 52"/>
          <p:cNvSpPr txBox="1">
            <a:spLocks noChangeArrowheads="1"/>
          </p:cNvSpPr>
          <p:nvPr/>
        </p:nvSpPr>
        <p:spPr bwMode="auto">
          <a:xfrm>
            <a:off x="6967538" y="2932906"/>
            <a:ext cx="1296987" cy="4001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/>
              <a:t>  </a:t>
            </a:r>
            <a:r>
              <a:rPr lang="en-US" sz="2000" dirty="0" smtClean="0"/>
              <a:t>    </a:t>
            </a:r>
            <a:r>
              <a:rPr lang="en-US" sz="2000" dirty="0"/>
              <a:t>v1</a:t>
            </a:r>
          </a:p>
        </p:txBody>
      </p:sp>
      <p:sp>
        <p:nvSpPr>
          <p:cNvPr id="74760" name="Text Box 54"/>
          <p:cNvSpPr txBox="1">
            <a:spLocks noChangeArrowheads="1"/>
          </p:cNvSpPr>
          <p:nvPr/>
        </p:nvSpPr>
        <p:spPr bwMode="auto">
          <a:xfrm>
            <a:off x="6465888" y="2212579"/>
            <a:ext cx="2305050" cy="4001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/>
              <a:t>        </a:t>
            </a:r>
            <a:r>
              <a:rPr lang="en-US" sz="2000" dirty="0" smtClean="0"/>
              <a:t>     </a:t>
            </a:r>
            <a:r>
              <a:rPr lang="en-US" sz="2000" dirty="0"/>
              <a:t>h1</a:t>
            </a:r>
          </a:p>
        </p:txBody>
      </p:sp>
      <p:sp>
        <p:nvSpPr>
          <p:cNvPr id="74761" name="AutoShape 55"/>
          <p:cNvSpPr>
            <a:spLocks noChangeArrowheads="1"/>
          </p:cNvSpPr>
          <p:nvPr/>
        </p:nvSpPr>
        <p:spPr bwMode="auto">
          <a:xfrm>
            <a:off x="7473950" y="2609057"/>
            <a:ext cx="323850" cy="298847"/>
          </a:xfrm>
          <a:prstGeom prst="downArrow">
            <a:avLst>
              <a:gd name="adj1" fmla="val 50000"/>
              <a:gd name="adj2" fmla="val 30760"/>
            </a:avLst>
          </a:prstGeom>
          <a:solidFill>
            <a:srgbClr val="009900"/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sz="2000"/>
          </a:p>
        </p:txBody>
      </p:sp>
      <p:sp>
        <p:nvSpPr>
          <p:cNvPr id="74762" name="Text Box 56"/>
          <p:cNvSpPr txBox="1">
            <a:spLocks noChangeArrowheads="1"/>
          </p:cNvSpPr>
          <p:nvPr/>
        </p:nvSpPr>
        <p:spPr bwMode="auto">
          <a:xfrm>
            <a:off x="6967538" y="4364037"/>
            <a:ext cx="1296987" cy="4001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/>
              <a:t>   </a:t>
            </a:r>
            <a:r>
              <a:rPr lang="en-US" sz="2000" dirty="0" smtClean="0"/>
              <a:t>   </a:t>
            </a:r>
            <a:endParaRPr lang="en-US" sz="2000" dirty="0"/>
          </a:p>
        </p:txBody>
      </p:sp>
      <p:sp>
        <p:nvSpPr>
          <p:cNvPr id="74763" name="Text Box 57"/>
          <p:cNvSpPr txBox="1">
            <a:spLocks noChangeArrowheads="1"/>
          </p:cNvSpPr>
          <p:nvPr/>
        </p:nvSpPr>
        <p:spPr bwMode="auto">
          <a:xfrm>
            <a:off x="6465888" y="3643710"/>
            <a:ext cx="2305050" cy="4001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/>
              <a:t>        </a:t>
            </a:r>
            <a:r>
              <a:rPr lang="en-US" sz="2000" dirty="0" smtClean="0"/>
              <a:t>     </a:t>
            </a:r>
            <a:endParaRPr lang="en-US" sz="2000" dirty="0"/>
          </a:p>
        </p:txBody>
      </p:sp>
      <p:sp>
        <p:nvSpPr>
          <p:cNvPr id="74765" name="Text Box 59"/>
          <p:cNvSpPr txBox="1">
            <a:spLocks noChangeArrowheads="1"/>
          </p:cNvSpPr>
          <p:nvPr/>
        </p:nvSpPr>
        <p:spPr bwMode="auto">
          <a:xfrm>
            <a:off x="6967538" y="1501775"/>
            <a:ext cx="1296987" cy="4001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/>
              <a:t>    </a:t>
            </a:r>
            <a:r>
              <a:rPr lang="en-US" sz="2000" dirty="0" smtClean="0"/>
              <a:t>  v2</a:t>
            </a:r>
            <a:endParaRPr lang="en-US" sz="2000" dirty="0"/>
          </a:p>
        </p:txBody>
      </p:sp>
      <p:sp>
        <p:nvSpPr>
          <p:cNvPr id="74766" name="AutoShape 60"/>
          <p:cNvSpPr>
            <a:spLocks noChangeArrowheads="1"/>
          </p:cNvSpPr>
          <p:nvPr/>
        </p:nvSpPr>
        <p:spPr bwMode="auto">
          <a:xfrm>
            <a:off x="7473950" y="1906588"/>
            <a:ext cx="323850" cy="297656"/>
          </a:xfrm>
          <a:prstGeom prst="downArrow">
            <a:avLst>
              <a:gd name="adj1" fmla="val 50000"/>
              <a:gd name="adj2" fmla="val 30637"/>
            </a:avLst>
          </a:prstGeom>
          <a:solidFill>
            <a:srgbClr val="009900"/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sz="2000"/>
          </a:p>
        </p:txBody>
      </p:sp>
      <p:sp>
        <p:nvSpPr>
          <p:cNvPr id="74767" name="Text Box 61"/>
          <p:cNvSpPr txBox="1">
            <a:spLocks noChangeArrowheads="1"/>
          </p:cNvSpPr>
          <p:nvPr/>
        </p:nvSpPr>
        <p:spPr bwMode="auto">
          <a:xfrm>
            <a:off x="6465888" y="781448"/>
            <a:ext cx="2305050" cy="4001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/>
              <a:t>         </a:t>
            </a:r>
            <a:r>
              <a:rPr lang="en-US" sz="2000" dirty="0" smtClean="0"/>
              <a:t>    h2</a:t>
            </a:r>
            <a:endParaRPr lang="en-US" sz="2000" dirty="0"/>
          </a:p>
        </p:txBody>
      </p:sp>
      <p:sp>
        <p:nvSpPr>
          <p:cNvPr id="74768" name="AutoShape 62"/>
          <p:cNvSpPr>
            <a:spLocks noChangeArrowheads="1"/>
          </p:cNvSpPr>
          <p:nvPr/>
        </p:nvSpPr>
        <p:spPr bwMode="auto">
          <a:xfrm>
            <a:off x="7473950" y="1177926"/>
            <a:ext cx="323850" cy="298847"/>
          </a:xfrm>
          <a:prstGeom prst="downArrow">
            <a:avLst>
              <a:gd name="adj1" fmla="val 50000"/>
              <a:gd name="adj2" fmla="val 30760"/>
            </a:avLst>
          </a:prstGeom>
          <a:solidFill>
            <a:srgbClr val="009900"/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sz="2000"/>
          </a:p>
        </p:txBody>
      </p:sp>
      <p:sp>
        <p:nvSpPr>
          <p:cNvPr id="74769" name="AutoShape 63"/>
          <p:cNvSpPr>
            <a:spLocks noChangeArrowheads="1"/>
          </p:cNvSpPr>
          <p:nvPr/>
        </p:nvSpPr>
        <p:spPr bwMode="auto">
          <a:xfrm>
            <a:off x="7473950" y="475457"/>
            <a:ext cx="323850" cy="297656"/>
          </a:xfrm>
          <a:prstGeom prst="downArrow">
            <a:avLst>
              <a:gd name="adj1" fmla="val 50000"/>
              <a:gd name="adj2" fmla="val 30637"/>
            </a:avLst>
          </a:prstGeom>
          <a:solidFill>
            <a:srgbClr val="009900"/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sz="2000"/>
          </a:p>
        </p:txBody>
      </p:sp>
      <p:graphicFrame>
        <p:nvGraphicFramePr>
          <p:cNvPr id="74770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8229094"/>
              </p:ext>
            </p:extLst>
          </p:nvPr>
        </p:nvGraphicFramePr>
        <p:xfrm>
          <a:off x="7888288" y="3302000"/>
          <a:ext cx="520700" cy="334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4" name="Equation" r:id="rId8" imgW="266584" imgH="228501" progId="Equation.3">
                  <p:embed/>
                </p:oleObj>
              </mc:Choice>
              <mc:Fallback>
                <p:oleObj name="Equation" r:id="rId8" imgW="266584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8288" y="3302000"/>
                        <a:ext cx="520700" cy="3345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1" name="Objec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9938867"/>
              </p:ext>
            </p:extLst>
          </p:nvPr>
        </p:nvGraphicFramePr>
        <p:xfrm>
          <a:off x="7832725" y="1870869"/>
          <a:ext cx="520700" cy="334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5" name="Equation" r:id="rId10" imgW="266584" imgH="228501" progId="Equation.3">
                  <p:embed/>
                </p:oleObj>
              </mc:Choice>
              <mc:Fallback>
                <p:oleObj name="Equation" r:id="rId10" imgW="266584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2725" y="1870869"/>
                        <a:ext cx="520700" cy="3345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2" name="Object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7649919"/>
              </p:ext>
            </p:extLst>
          </p:nvPr>
        </p:nvGraphicFramePr>
        <p:xfrm>
          <a:off x="7905750" y="375444"/>
          <a:ext cx="520700" cy="334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6" name="Equation" r:id="rId11" imgW="266584" imgH="228501" progId="Equation.3">
                  <p:embed/>
                </p:oleObj>
              </mc:Choice>
              <mc:Fallback>
                <p:oleObj name="Equation" r:id="rId11" imgW="266584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5750" y="375444"/>
                        <a:ext cx="520700" cy="3345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3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8987804"/>
              </p:ext>
            </p:extLst>
          </p:nvPr>
        </p:nvGraphicFramePr>
        <p:xfrm>
          <a:off x="7905750" y="1188641"/>
          <a:ext cx="395288" cy="296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7" name="Equation" r:id="rId12" imgW="177492" imgH="177492" progId="Equation.3">
                  <p:embed/>
                </p:oleObj>
              </mc:Choice>
              <mc:Fallback>
                <p:oleObj name="Equation" r:id="rId12" imgW="177492" imgH="17749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5750" y="1188641"/>
                        <a:ext cx="395288" cy="2964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74" name="Text Box 69"/>
          <p:cNvSpPr txBox="1">
            <a:spLocks noChangeArrowheads="1"/>
          </p:cNvSpPr>
          <p:nvPr/>
        </p:nvSpPr>
        <p:spPr bwMode="auto">
          <a:xfrm>
            <a:off x="7258051" y="62310"/>
            <a:ext cx="11160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009900"/>
                </a:solidFill>
              </a:rPr>
              <a:t>etc.</a:t>
            </a:r>
          </a:p>
        </p:txBody>
      </p:sp>
      <p:sp>
        <p:nvSpPr>
          <p:cNvPr id="74775" name="Text Box 70"/>
          <p:cNvSpPr txBox="1">
            <a:spLocks noChangeArrowheads="1"/>
          </p:cNvSpPr>
          <p:nvPr/>
        </p:nvSpPr>
        <p:spPr bwMode="auto">
          <a:xfrm>
            <a:off x="2605090" y="4424760"/>
            <a:ext cx="1296988" cy="4001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/>
              <a:t>    </a:t>
            </a:r>
            <a:r>
              <a:rPr lang="en-US" sz="2000" dirty="0" smtClean="0"/>
              <a:t>  v0</a:t>
            </a:r>
            <a:endParaRPr lang="en-US" sz="2000" dirty="0"/>
          </a:p>
        </p:txBody>
      </p:sp>
      <p:sp>
        <p:nvSpPr>
          <p:cNvPr id="74776" name="Text Box 71"/>
          <p:cNvSpPr txBox="1">
            <a:spLocks noChangeArrowheads="1"/>
          </p:cNvSpPr>
          <p:nvPr/>
        </p:nvSpPr>
        <p:spPr bwMode="auto">
          <a:xfrm>
            <a:off x="2103440" y="3636566"/>
            <a:ext cx="2305050" cy="4001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/>
              <a:t>         </a:t>
            </a:r>
            <a:r>
              <a:rPr lang="en-US" sz="2000" dirty="0" smtClean="0"/>
              <a:t>    h0</a:t>
            </a:r>
            <a:endParaRPr lang="en-US" sz="2000" dirty="0"/>
          </a:p>
        </p:txBody>
      </p:sp>
      <p:graphicFrame>
        <p:nvGraphicFramePr>
          <p:cNvPr id="74777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6296962"/>
              </p:ext>
            </p:extLst>
          </p:nvPr>
        </p:nvGraphicFramePr>
        <p:xfrm>
          <a:off x="7886700" y="4071144"/>
          <a:ext cx="376238" cy="282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8" name="Equation" r:id="rId13" imgW="177492" imgH="177492" progId="Equation.3">
                  <p:embed/>
                </p:oleObj>
              </mc:Choice>
              <mc:Fallback>
                <p:oleObj name="Equation" r:id="rId13" imgW="177492" imgH="17749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6700" y="4071144"/>
                        <a:ext cx="376238" cy="2821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Straight Connector 2"/>
          <p:cNvCxnSpPr/>
          <p:nvPr/>
        </p:nvCxnSpPr>
        <p:spPr>
          <a:xfrm>
            <a:off x="6362700" y="2170376"/>
            <a:ext cx="2527300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770460"/>
              </p:ext>
            </p:extLst>
          </p:nvPr>
        </p:nvGraphicFramePr>
        <p:xfrm>
          <a:off x="588963" y="2130425"/>
          <a:ext cx="5162550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9" name="Equation" r:id="rId14" imgW="1993900" imgH="558800" progId="Equation.3">
                  <p:embed/>
                </p:oleObj>
              </mc:Choice>
              <mc:Fallback>
                <p:oleObj name="Equation" r:id="rId14" imgW="1993900" imgH="558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963" y="2130425"/>
                        <a:ext cx="5162550" cy="1222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AutoShape 5"/>
          <p:cNvSpPr>
            <a:spLocks noChangeArrowheads="1"/>
          </p:cNvSpPr>
          <p:nvPr/>
        </p:nvSpPr>
        <p:spPr bwMode="auto">
          <a:xfrm>
            <a:off x="7486655" y="3343673"/>
            <a:ext cx="323850" cy="297656"/>
          </a:xfrm>
          <a:prstGeom prst="downArrow">
            <a:avLst>
              <a:gd name="adj1" fmla="val 50000"/>
              <a:gd name="adj2" fmla="val 30637"/>
            </a:avLst>
          </a:prstGeom>
          <a:solidFill>
            <a:srgbClr val="009900"/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sz="2000"/>
          </a:p>
        </p:txBody>
      </p:sp>
      <p:sp>
        <p:nvSpPr>
          <p:cNvPr id="30" name="AutoShape 10"/>
          <p:cNvSpPr>
            <a:spLocks noChangeArrowheads="1"/>
          </p:cNvSpPr>
          <p:nvPr/>
        </p:nvSpPr>
        <p:spPr bwMode="auto">
          <a:xfrm>
            <a:off x="7451730" y="4046141"/>
            <a:ext cx="323850" cy="298847"/>
          </a:xfrm>
          <a:prstGeom prst="downArrow">
            <a:avLst>
              <a:gd name="adj1" fmla="val 50000"/>
              <a:gd name="adj2" fmla="val 30760"/>
            </a:avLst>
          </a:prstGeom>
          <a:solidFill>
            <a:srgbClr val="009900"/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sz="2000"/>
          </a:p>
        </p:txBody>
      </p:sp>
      <p:graphicFrame>
        <p:nvGraphicFramePr>
          <p:cNvPr id="31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8401144"/>
              </p:ext>
            </p:extLst>
          </p:nvPr>
        </p:nvGraphicFramePr>
        <p:xfrm>
          <a:off x="7426330" y="4334273"/>
          <a:ext cx="420688" cy="4595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0" name="Equation" r:id="rId16" imgW="164957" imgH="241091" progId="Equation.3">
                  <p:embed/>
                </p:oleObj>
              </mc:Choice>
              <mc:Fallback>
                <p:oleObj name="Equation" r:id="rId16" imgW="164957" imgH="2410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6330" y="4334273"/>
                        <a:ext cx="420688" cy="4595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3845021"/>
              </p:ext>
            </p:extLst>
          </p:nvPr>
        </p:nvGraphicFramePr>
        <p:xfrm>
          <a:off x="7486655" y="3632994"/>
          <a:ext cx="374650" cy="432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1" name="Equation" r:id="rId18" imgW="164957" imgH="253780" progId="Equation.3">
                  <p:embed/>
                </p:oleObj>
              </mc:Choice>
              <mc:Fallback>
                <p:oleObj name="Equation" r:id="rId18" imgW="164957" imgH="2537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6655" y="3632994"/>
                        <a:ext cx="374650" cy="4321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32"/>
          <p:cNvSpPr/>
          <p:nvPr/>
        </p:nvSpPr>
        <p:spPr>
          <a:xfrm>
            <a:off x="7426330" y="4046141"/>
            <a:ext cx="384175" cy="323850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451730" y="3341689"/>
            <a:ext cx="384175" cy="323850"/>
          </a:xfrm>
          <a:prstGeom prst="rect">
            <a:avLst/>
          </a:prstGeom>
          <a:noFill/>
          <a:ln w="28575" cmpd="sng"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727200" y="2783815"/>
            <a:ext cx="1743078" cy="552052"/>
          </a:xfrm>
          <a:prstGeom prst="rect">
            <a:avLst/>
          </a:prstGeom>
          <a:noFill/>
          <a:ln w="28575" cmpd="sng"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58826" y="2174230"/>
            <a:ext cx="1743078" cy="552052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4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7079"/>
            <a:ext cx="8229600" cy="85725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Why is it OK to ignore the derivatives in higher layers?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" y="971551"/>
            <a:ext cx="4381500" cy="3394472"/>
          </a:xfrm>
        </p:spPr>
        <p:txBody>
          <a:bodyPr/>
          <a:lstStyle/>
          <a:p>
            <a:r>
              <a:rPr lang="en-US" dirty="0"/>
              <a:t>W</a:t>
            </a:r>
            <a:r>
              <a:rPr lang="en-US" dirty="0" smtClean="0">
                <a:latin typeface="Arial" charset="0"/>
              </a:rPr>
              <a:t>hen </a:t>
            </a:r>
            <a:r>
              <a:rPr lang="en-US" dirty="0">
                <a:latin typeface="Arial" charset="0"/>
              </a:rPr>
              <a:t>the weights are </a:t>
            </a:r>
            <a:r>
              <a:rPr lang="en-US" dirty="0" smtClean="0">
                <a:latin typeface="Arial" charset="0"/>
              </a:rPr>
              <a:t>small, the </a:t>
            </a:r>
            <a:r>
              <a:rPr lang="en-US" dirty="0">
                <a:latin typeface="Arial" charset="0"/>
              </a:rPr>
              <a:t>Markov chain mixes fast.</a:t>
            </a:r>
          </a:p>
          <a:p>
            <a:pPr lvl="1"/>
            <a:r>
              <a:rPr lang="en-US" dirty="0" smtClean="0">
                <a:latin typeface="Arial" charset="0"/>
              </a:rPr>
              <a:t>So the higher layers will be close to the equilibrium distribution (</a:t>
            </a:r>
            <a:r>
              <a:rPr lang="en-US" dirty="0" err="1" smtClean="0">
                <a:latin typeface="Arial" charset="0"/>
              </a:rPr>
              <a:t>i.e</a:t>
            </a:r>
            <a:r>
              <a:rPr lang="en-US" dirty="0" smtClean="0">
                <a:latin typeface="Arial" charset="0"/>
              </a:rPr>
              <a:t> they will have “forgotten” the </a:t>
            </a:r>
            <a:r>
              <a:rPr lang="en-US" dirty="0" err="1" smtClean="0">
                <a:latin typeface="Arial" charset="0"/>
              </a:rPr>
              <a:t>datavector</a:t>
            </a:r>
            <a:r>
              <a:rPr lang="en-US" dirty="0" smtClean="0">
                <a:latin typeface="Arial" charset="0"/>
              </a:rPr>
              <a:t>).</a:t>
            </a:r>
          </a:p>
          <a:p>
            <a:pPr lvl="1"/>
            <a:r>
              <a:rPr lang="en-US" dirty="0" smtClean="0">
                <a:latin typeface="Arial" charset="0"/>
              </a:rPr>
              <a:t>At </a:t>
            </a:r>
            <a:r>
              <a:rPr lang="en-US" dirty="0">
                <a:latin typeface="Arial" charset="0"/>
              </a:rPr>
              <a:t>equilibrium the derivatives must average to zero, because the current weights are </a:t>
            </a:r>
            <a:r>
              <a:rPr lang="en-US" dirty="0" smtClean="0">
                <a:latin typeface="Arial" charset="0"/>
              </a:rPr>
              <a:t>a perfect </a:t>
            </a:r>
            <a:r>
              <a:rPr lang="en-US" dirty="0">
                <a:latin typeface="Arial" charset="0"/>
              </a:rPr>
              <a:t>model of the equilibrium distribution!</a:t>
            </a:r>
          </a:p>
          <a:p>
            <a:endParaRPr lang="en-US" dirty="0" smtClean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 </a:t>
            </a:r>
            <a:endParaRPr lang="en-US" dirty="0" smtClean="0">
              <a:latin typeface="Arial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971551"/>
            <a:ext cx="4038600" cy="3394472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As the weights grow we may need to run more iterations of CD.</a:t>
            </a:r>
          </a:p>
          <a:p>
            <a:pPr lvl="1"/>
            <a:r>
              <a:rPr lang="en-US" dirty="0" smtClean="0">
                <a:latin typeface="Arial" charset="0"/>
              </a:rPr>
              <a:t>This allows CD to continue to be a good approximation to maximum likelihood.</a:t>
            </a:r>
          </a:p>
          <a:p>
            <a:pPr lvl="1"/>
            <a:r>
              <a:rPr lang="en-US" dirty="0" smtClean="0">
                <a:latin typeface="Arial" charset="0"/>
              </a:rPr>
              <a:t>But for learning layers of features, it does not need to be a good approximation to maximum </a:t>
            </a:r>
            <a:r>
              <a:rPr lang="en-US" dirty="0" err="1" smtClean="0">
                <a:latin typeface="Arial" charset="0"/>
              </a:rPr>
              <a:t>likelhood</a:t>
            </a:r>
            <a:r>
              <a:rPr lang="en-US" dirty="0" smtClean="0">
                <a:latin typeface="Arial" charset="0"/>
              </a:rPr>
              <a:t>!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093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679"/>
            <a:ext cx="8229600" cy="85725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Arial" charset="0"/>
              </a:rPr>
              <a:t>The generative model after learning 3 layers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-63500" y="1024335"/>
            <a:ext cx="5740400" cy="339447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400" dirty="0" smtClean="0">
                <a:latin typeface="Arial" charset="0"/>
              </a:rPr>
              <a:t>   </a:t>
            </a:r>
            <a:r>
              <a:rPr lang="en-US" dirty="0" smtClean="0">
                <a:latin typeface="Arial" charset="0"/>
              </a:rPr>
              <a:t>  To </a:t>
            </a:r>
            <a:r>
              <a:rPr lang="en-US" dirty="0">
                <a:latin typeface="Arial" charset="0"/>
              </a:rPr>
              <a:t>generate data: 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dirty="0">
                <a:latin typeface="Arial" charset="0"/>
              </a:rPr>
              <a:t>Get an equilibrium sample from the top-level RBM by performing alternating Gibbs sampling for a long time.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dirty="0">
                <a:latin typeface="Arial" charset="0"/>
              </a:rPr>
              <a:t>Perform a top-down pass to get states for all the other layers.</a:t>
            </a:r>
          </a:p>
          <a:p>
            <a:pPr marL="914400" lvl="1" indent="-457200" eaLnBrk="1" hangingPunct="1">
              <a:buFontTx/>
              <a:buNone/>
            </a:pPr>
            <a:endParaRPr lang="en-US" dirty="0">
              <a:latin typeface="Arial" charset="0"/>
            </a:endParaRPr>
          </a:p>
          <a:p>
            <a:pPr marL="914400" lvl="1" indent="-457200" eaLnBrk="1" hangingPunct="1">
              <a:buFontTx/>
              <a:buNone/>
            </a:pPr>
            <a:r>
              <a:rPr lang="en-US" dirty="0">
                <a:solidFill>
                  <a:schemeClr val="tx1"/>
                </a:solidFill>
                <a:latin typeface="Arial" charset="0"/>
              </a:rPr>
              <a:t>      </a:t>
            </a:r>
            <a:r>
              <a:rPr lang="en-US" dirty="0" smtClean="0">
                <a:solidFill>
                  <a:schemeClr val="tx1"/>
                </a:solidFill>
                <a:latin typeface="Arial" charset="0"/>
              </a:rPr>
              <a:t> The 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lower level bottom-up connections  are 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not 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part of the generative model. They are just used for inference.</a:t>
            </a:r>
          </a:p>
        </p:txBody>
      </p:sp>
      <p:sp>
        <p:nvSpPr>
          <p:cNvPr id="60419" name="AutoShape 4"/>
          <p:cNvSpPr>
            <a:spLocks noChangeArrowheads="1"/>
          </p:cNvSpPr>
          <p:nvPr/>
        </p:nvSpPr>
        <p:spPr bwMode="auto">
          <a:xfrm>
            <a:off x="7534275" y="2763442"/>
            <a:ext cx="323850" cy="439340"/>
          </a:xfrm>
          <a:prstGeom prst="downArrow">
            <a:avLst>
              <a:gd name="adj1" fmla="val 50000"/>
              <a:gd name="adj2" fmla="val 45221"/>
            </a:avLst>
          </a:prstGeom>
          <a:solidFill>
            <a:srgbClr val="009900"/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60420" name="Text Box 5"/>
          <p:cNvSpPr txBox="1">
            <a:spLocks noChangeArrowheads="1"/>
          </p:cNvSpPr>
          <p:nvPr/>
        </p:nvSpPr>
        <p:spPr bwMode="auto">
          <a:xfrm>
            <a:off x="6094414" y="2237185"/>
            <a:ext cx="2339975" cy="52322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/>
              <a:t>         h2</a:t>
            </a:r>
            <a:endParaRPr lang="en-US" sz="2400"/>
          </a:p>
        </p:txBody>
      </p:sp>
      <p:sp>
        <p:nvSpPr>
          <p:cNvPr id="60421" name="Text Box 6"/>
          <p:cNvSpPr txBox="1">
            <a:spLocks noChangeArrowheads="1"/>
          </p:cNvSpPr>
          <p:nvPr/>
        </p:nvSpPr>
        <p:spPr bwMode="auto">
          <a:xfrm>
            <a:off x="6167438" y="4081860"/>
            <a:ext cx="2159000" cy="52322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/>
              <a:t>      data</a:t>
            </a:r>
            <a:endParaRPr lang="en-US" sz="2400"/>
          </a:p>
        </p:txBody>
      </p:sp>
      <p:sp>
        <p:nvSpPr>
          <p:cNvPr id="60422" name="Text Box 7"/>
          <p:cNvSpPr txBox="1">
            <a:spLocks noChangeArrowheads="1"/>
          </p:cNvSpPr>
          <p:nvPr/>
        </p:nvSpPr>
        <p:spPr bwMode="auto">
          <a:xfrm>
            <a:off x="6096000" y="3201591"/>
            <a:ext cx="2305050" cy="52322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dirty="0"/>
              <a:t>         </a:t>
            </a:r>
            <a:r>
              <a:rPr lang="en-US" sz="2800" dirty="0" smtClean="0"/>
              <a:t>h1</a:t>
            </a:r>
            <a:endParaRPr lang="en-US" sz="2400" dirty="0"/>
          </a:p>
        </p:txBody>
      </p:sp>
      <p:sp>
        <p:nvSpPr>
          <p:cNvPr id="60423" name="AutoShape 8"/>
          <p:cNvSpPr>
            <a:spLocks noChangeArrowheads="1"/>
          </p:cNvSpPr>
          <p:nvPr/>
        </p:nvSpPr>
        <p:spPr bwMode="auto">
          <a:xfrm>
            <a:off x="7534275" y="3732212"/>
            <a:ext cx="323850" cy="361950"/>
          </a:xfrm>
          <a:prstGeom prst="downArrow">
            <a:avLst>
              <a:gd name="adj1" fmla="val 50000"/>
              <a:gd name="adj2" fmla="val 37255"/>
            </a:avLst>
          </a:prstGeom>
          <a:solidFill>
            <a:srgbClr val="009900"/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60424" name="AutoShape 9"/>
          <p:cNvSpPr>
            <a:spLocks noChangeArrowheads="1"/>
          </p:cNvSpPr>
          <p:nvPr/>
        </p:nvSpPr>
        <p:spPr bwMode="auto">
          <a:xfrm>
            <a:off x="7031038" y="1941513"/>
            <a:ext cx="323850" cy="284560"/>
          </a:xfrm>
          <a:prstGeom prst="downArrow">
            <a:avLst>
              <a:gd name="adj1" fmla="val 50000"/>
              <a:gd name="adj2" fmla="val 29289"/>
            </a:avLst>
          </a:prstGeom>
          <a:solidFill>
            <a:srgbClr val="009900"/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60425" name="Text Box 10"/>
          <p:cNvSpPr txBox="1">
            <a:spLocks noChangeArrowheads="1"/>
          </p:cNvSpPr>
          <p:nvPr/>
        </p:nvSpPr>
        <p:spPr bwMode="auto">
          <a:xfrm>
            <a:off x="6094413" y="1117998"/>
            <a:ext cx="2305050" cy="52322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/>
              <a:t>        h3</a:t>
            </a:r>
            <a:endParaRPr lang="en-US" sz="2400"/>
          </a:p>
        </p:txBody>
      </p:sp>
      <p:graphicFrame>
        <p:nvGraphicFramePr>
          <p:cNvPr id="6042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8467222"/>
              </p:ext>
            </p:extLst>
          </p:nvPr>
        </p:nvGraphicFramePr>
        <p:xfrm>
          <a:off x="7885113" y="2779713"/>
          <a:ext cx="5334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1" name="Equation" r:id="rId4" imgW="241300" imgH="203200" progId="Equation.3">
                  <p:embed/>
                </p:oleObj>
              </mc:Choice>
              <mc:Fallback>
                <p:oleObj name="Equation" r:id="rId4" imgW="2413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5113" y="2779713"/>
                        <a:ext cx="53340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8498936"/>
              </p:ext>
            </p:extLst>
          </p:nvPr>
        </p:nvGraphicFramePr>
        <p:xfrm>
          <a:off x="7424738" y="1766888"/>
          <a:ext cx="5651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2" name="Equation" r:id="rId6" imgW="241300" imgH="215900" progId="Equation.3">
                  <p:embed/>
                </p:oleObj>
              </mc:Choice>
              <mc:Fallback>
                <p:oleObj name="Equation" r:id="rId6" imgW="2413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4738" y="1766888"/>
                        <a:ext cx="56515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8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2239317"/>
              </p:ext>
            </p:extLst>
          </p:nvPr>
        </p:nvGraphicFramePr>
        <p:xfrm>
          <a:off x="7932738" y="3751263"/>
          <a:ext cx="509587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3" name="Equation" r:id="rId8" imgW="228600" imgH="203200" progId="Equation.3">
                  <p:embed/>
                </p:oleObj>
              </mc:Choice>
              <mc:Fallback>
                <p:oleObj name="Equation" r:id="rId8" imgW="2286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2738" y="3751263"/>
                        <a:ext cx="509587" cy="32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9" name="AutoShape 14"/>
          <p:cNvSpPr>
            <a:spLocks noChangeArrowheads="1"/>
          </p:cNvSpPr>
          <p:nvPr/>
        </p:nvSpPr>
        <p:spPr bwMode="auto">
          <a:xfrm rot="10800000">
            <a:off x="6745288" y="3719513"/>
            <a:ext cx="323850" cy="363141"/>
          </a:xfrm>
          <a:prstGeom prst="downArrow">
            <a:avLst>
              <a:gd name="adj1" fmla="val 50000"/>
              <a:gd name="adj2" fmla="val 3737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60430" name="AutoShape 15"/>
          <p:cNvSpPr>
            <a:spLocks noChangeArrowheads="1"/>
          </p:cNvSpPr>
          <p:nvPr/>
        </p:nvSpPr>
        <p:spPr bwMode="auto">
          <a:xfrm rot="10800000">
            <a:off x="6745288" y="2765425"/>
            <a:ext cx="323850" cy="414338"/>
          </a:xfrm>
          <a:prstGeom prst="downArrow">
            <a:avLst>
              <a:gd name="adj1" fmla="val 50000"/>
              <a:gd name="adj2" fmla="val 4264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60431" name="AutoShape 16"/>
          <p:cNvSpPr>
            <a:spLocks noChangeArrowheads="1"/>
          </p:cNvSpPr>
          <p:nvPr/>
        </p:nvSpPr>
        <p:spPr bwMode="auto">
          <a:xfrm rot="10800000">
            <a:off x="7031038" y="1652191"/>
            <a:ext cx="323850" cy="284559"/>
          </a:xfrm>
          <a:prstGeom prst="downArrow">
            <a:avLst>
              <a:gd name="adj1" fmla="val 50000"/>
              <a:gd name="adj2" fmla="val 29289"/>
            </a:avLst>
          </a:prstGeom>
          <a:solidFill>
            <a:srgbClr val="009900"/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7412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>
                <a:latin typeface="Arial" charset="0"/>
              </a:rPr>
              <a:t>An </a:t>
            </a:r>
            <a:r>
              <a:rPr lang="en-CA" dirty="0">
                <a:latin typeface="Arial" charset="0"/>
              </a:rPr>
              <a:t>aside: Averaging factorial distributions        </a:t>
            </a:r>
          </a:p>
        </p:txBody>
      </p:sp>
      <p:sp>
        <p:nvSpPr>
          <p:cNvPr id="62466" name="Content Placeholder 5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191000" cy="3394472"/>
          </a:xfrm>
        </p:spPr>
        <p:txBody>
          <a:bodyPr/>
          <a:lstStyle/>
          <a:p>
            <a:r>
              <a:rPr lang="en-CA" dirty="0">
                <a:latin typeface="Arial" charset="0"/>
              </a:rPr>
              <a:t>If you average some factorial distributions, you do NOT get a factorial distribution.</a:t>
            </a:r>
          </a:p>
          <a:p>
            <a:pPr lvl="1"/>
            <a:r>
              <a:rPr lang="en-CA" dirty="0">
                <a:latin typeface="Arial" charset="0"/>
              </a:rPr>
              <a:t>In an RBM, the posterior over </a:t>
            </a:r>
            <a:r>
              <a:rPr lang="en-CA" dirty="0" smtClean="0">
                <a:latin typeface="Arial" charset="0"/>
              </a:rPr>
              <a:t>4 hidden </a:t>
            </a:r>
            <a:r>
              <a:rPr lang="en-CA" dirty="0">
                <a:latin typeface="Arial" charset="0"/>
              </a:rPr>
              <a:t>units is factorial </a:t>
            </a:r>
            <a:r>
              <a:rPr lang="en-CA" dirty="0">
                <a:solidFill>
                  <a:srgbClr val="FF0000"/>
                </a:solidFill>
                <a:latin typeface="Arial" charset="0"/>
              </a:rPr>
              <a:t>for each visible vector</a:t>
            </a:r>
            <a:r>
              <a:rPr lang="en-CA" dirty="0" smtClean="0">
                <a:latin typeface="Arial" charset="0"/>
              </a:rPr>
              <a:t>.</a:t>
            </a:r>
          </a:p>
          <a:p>
            <a:r>
              <a:rPr lang="en-CA" sz="1800" dirty="0" smtClean="0">
                <a:latin typeface="Arial" charset="0"/>
              </a:rPr>
              <a:t>Posterior for v1:   0.9, 0.9, 0.1, 0.1 </a:t>
            </a:r>
          </a:p>
          <a:p>
            <a:r>
              <a:rPr lang="en-CA" sz="1800" dirty="0" smtClean="0">
                <a:latin typeface="Arial" charset="0"/>
              </a:rPr>
              <a:t>Posterior for v2:   0.1, 0.1, 0.9</a:t>
            </a:r>
            <a:r>
              <a:rPr lang="en-CA" sz="1800" dirty="0">
                <a:latin typeface="Arial" charset="0"/>
              </a:rPr>
              <a:t>, </a:t>
            </a:r>
            <a:r>
              <a:rPr lang="en-CA" sz="1800" dirty="0" smtClean="0">
                <a:latin typeface="Arial" charset="0"/>
              </a:rPr>
              <a:t>0.9</a:t>
            </a:r>
          </a:p>
          <a:p>
            <a:r>
              <a:rPr lang="en-CA" sz="1800" dirty="0" smtClean="0">
                <a:latin typeface="Arial" charset="0"/>
              </a:rPr>
              <a:t>Aggregated \=      0.5, 0.5, 0.5, 0.5</a:t>
            </a:r>
            <a:endParaRPr lang="en-CA" sz="1800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813300" y="1200151"/>
            <a:ext cx="4152900" cy="3394472"/>
          </a:xfrm>
        </p:spPr>
        <p:txBody>
          <a:bodyPr/>
          <a:lstStyle/>
          <a:p>
            <a:r>
              <a:rPr lang="en-CA" dirty="0" smtClean="0">
                <a:latin typeface="Arial" charset="0"/>
              </a:rPr>
              <a:t>Consider the binary vector </a:t>
            </a:r>
            <a:r>
              <a:rPr lang="en-CA" dirty="0" smtClean="0">
                <a:solidFill>
                  <a:schemeClr val="tx1"/>
                </a:solidFill>
                <a:latin typeface="Arial" charset="0"/>
              </a:rPr>
              <a:t>1,1,0,0. </a:t>
            </a:r>
            <a:endParaRPr lang="en-CA" dirty="0">
              <a:latin typeface="Arial" charset="0"/>
            </a:endParaRPr>
          </a:p>
          <a:p>
            <a:pPr lvl="1"/>
            <a:r>
              <a:rPr lang="en-CA" dirty="0" smtClean="0">
                <a:latin typeface="Arial" charset="0"/>
              </a:rPr>
              <a:t>in the posterior for v1,         p(1,1,0,0) </a:t>
            </a:r>
            <a:r>
              <a:rPr lang="en-CA" dirty="0">
                <a:latin typeface="Arial" charset="0"/>
              </a:rPr>
              <a:t>= 0.9^4 = 0.43 </a:t>
            </a:r>
            <a:endParaRPr lang="en-CA" dirty="0" smtClean="0">
              <a:latin typeface="Arial" charset="0"/>
            </a:endParaRPr>
          </a:p>
          <a:p>
            <a:pPr lvl="1"/>
            <a:r>
              <a:rPr lang="en-CA" dirty="0" smtClean="0">
                <a:latin typeface="Arial" charset="0"/>
              </a:rPr>
              <a:t>in the posterior for v2,</a:t>
            </a:r>
            <a:r>
              <a:rPr lang="en-CA" dirty="0">
                <a:latin typeface="Arial" charset="0"/>
              </a:rPr>
              <a:t> </a:t>
            </a:r>
            <a:r>
              <a:rPr lang="en-CA" dirty="0" smtClean="0">
                <a:latin typeface="Arial" charset="0"/>
              </a:rPr>
              <a:t>p(1,1,0,0) </a:t>
            </a:r>
            <a:r>
              <a:rPr lang="en-CA" dirty="0">
                <a:latin typeface="Arial" charset="0"/>
              </a:rPr>
              <a:t>= 0.1^4 = .0001 </a:t>
            </a:r>
            <a:endParaRPr lang="en-CA" dirty="0" smtClean="0">
              <a:latin typeface="Arial" charset="0"/>
            </a:endParaRPr>
          </a:p>
          <a:p>
            <a:pPr lvl="1"/>
            <a:r>
              <a:rPr lang="en-CA" dirty="0" smtClean="0">
                <a:latin typeface="Arial" charset="0"/>
              </a:rPr>
              <a:t>in the aggregated posterior, p(1,1,0,0) = 0.215.</a:t>
            </a:r>
          </a:p>
          <a:p>
            <a:r>
              <a:rPr lang="en-CA" dirty="0" smtClean="0">
                <a:latin typeface="Arial" charset="0"/>
              </a:rPr>
              <a:t>If the aggregated posterior was factorial it would have p = 0.5^4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692400" y="4140200"/>
            <a:ext cx="1714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670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Why does greedy learning work?</a:t>
            </a:r>
          </a:p>
        </p:txBody>
      </p:sp>
      <p:graphicFrame>
        <p:nvGraphicFramePr>
          <p:cNvPr id="6451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1964639"/>
              </p:ext>
            </p:extLst>
          </p:nvPr>
        </p:nvGraphicFramePr>
        <p:xfrm>
          <a:off x="4897438" y="2189163"/>
          <a:ext cx="3395662" cy="8512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4" name="Equation" r:id="rId4" imgW="1409700" imgH="368300" progId="Equation.3">
                  <p:embed/>
                </p:oleObj>
              </mc:Choice>
              <mc:Fallback>
                <p:oleObj name="Equation" r:id="rId4" imgW="14097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7438" y="2189163"/>
                        <a:ext cx="3395662" cy="8512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5" name="Text Box 4"/>
          <p:cNvSpPr txBox="1">
            <a:spLocks noChangeArrowheads="1"/>
          </p:cNvSpPr>
          <p:nvPr/>
        </p:nvSpPr>
        <p:spPr bwMode="auto">
          <a:xfrm>
            <a:off x="684214" y="1087041"/>
            <a:ext cx="7991475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/>
              <a:t>The weights, W,  in the bottom level RBM define </a:t>
            </a:r>
            <a:r>
              <a:rPr lang="en-US" sz="2000" dirty="0" smtClean="0"/>
              <a:t>many different distributions:  p</a:t>
            </a:r>
            <a:r>
              <a:rPr lang="en-US" sz="2000" dirty="0"/>
              <a:t>(</a:t>
            </a:r>
            <a:r>
              <a:rPr lang="en-US" sz="2000" dirty="0" err="1"/>
              <a:t>v|h</a:t>
            </a:r>
            <a:r>
              <a:rPr lang="en-US" sz="2000" dirty="0" smtClean="0"/>
              <a:t>);  p(</a:t>
            </a:r>
            <a:r>
              <a:rPr lang="en-US" sz="2000" dirty="0" err="1" smtClean="0"/>
              <a:t>h|v</a:t>
            </a:r>
            <a:r>
              <a:rPr lang="en-US" sz="2000" dirty="0" smtClean="0"/>
              <a:t>);  p(</a:t>
            </a:r>
            <a:r>
              <a:rPr lang="en-US" sz="2000" dirty="0" err="1" smtClean="0"/>
              <a:t>v,h</a:t>
            </a:r>
            <a:r>
              <a:rPr lang="en-US" sz="2000" dirty="0" smtClean="0"/>
              <a:t>);  p(h);  p(v).</a:t>
            </a:r>
          </a:p>
          <a:p>
            <a:pPr eaLnBrk="1" hangingPunct="1">
              <a:spcBef>
                <a:spcPct val="50000"/>
              </a:spcBef>
            </a:pPr>
            <a:endParaRPr lang="en-US" sz="2000" dirty="0" smtClean="0"/>
          </a:p>
          <a:p>
            <a:pPr eaLnBrk="1" hangingPunct="1">
              <a:spcBef>
                <a:spcPct val="50000"/>
              </a:spcBef>
            </a:pPr>
            <a:r>
              <a:rPr lang="en-US" sz="2000" dirty="0" smtClean="0"/>
              <a:t>We </a:t>
            </a:r>
            <a:r>
              <a:rPr lang="en-US" sz="2000" dirty="0"/>
              <a:t>can express the RBM model as</a:t>
            </a:r>
          </a:p>
        </p:txBody>
      </p:sp>
      <p:sp>
        <p:nvSpPr>
          <p:cNvPr id="64516" name="Text Box 5"/>
          <p:cNvSpPr txBox="1">
            <a:spLocks noChangeArrowheads="1"/>
          </p:cNvSpPr>
          <p:nvPr/>
        </p:nvSpPr>
        <p:spPr bwMode="auto">
          <a:xfrm>
            <a:off x="679451" y="3193257"/>
            <a:ext cx="8424863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/>
              <a:t>If we leave p(</a:t>
            </a:r>
            <a:r>
              <a:rPr lang="en-US" sz="2000" dirty="0" err="1"/>
              <a:t>v|h</a:t>
            </a:r>
            <a:r>
              <a:rPr lang="en-US" sz="2000" dirty="0"/>
              <a:t>) alone and improve p(h), we will improve p(v). 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dirty="0"/>
              <a:t>To improve p(h), we need it to be a better model </a:t>
            </a:r>
            <a:r>
              <a:rPr lang="en-US" sz="2000" dirty="0" smtClean="0"/>
              <a:t>than p(</a:t>
            </a:r>
            <a:r>
              <a:rPr lang="en-US" sz="2000" dirty="0" err="1" smtClean="0"/>
              <a:t>h;W</a:t>
            </a:r>
            <a:r>
              <a:rPr lang="en-US" sz="2000" dirty="0" smtClean="0"/>
              <a:t>) of </a:t>
            </a:r>
            <a:r>
              <a:rPr lang="en-US" sz="2000" dirty="0"/>
              <a:t>the </a:t>
            </a:r>
            <a:r>
              <a:rPr lang="en-US" sz="2000" dirty="0">
                <a:solidFill>
                  <a:schemeClr val="hlink"/>
                </a:solidFill>
              </a:rPr>
              <a:t>aggregated posterior</a:t>
            </a:r>
            <a:r>
              <a:rPr lang="en-US" sz="2000" dirty="0"/>
              <a:t> distribution over hidden vectors produced by applying W </a:t>
            </a:r>
            <a:r>
              <a:rPr lang="en-US" sz="2000" dirty="0" smtClean="0"/>
              <a:t>transpose to </a:t>
            </a:r>
            <a:r>
              <a:rPr lang="en-US" sz="2000" dirty="0"/>
              <a:t>the data.</a:t>
            </a:r>
          </a:p>
        </p:txBody>
      </p:sp>
    </p:spTree>
    <p:extLst>
      <p:ext uri="{BB962C8B-B14F-4D97-AF65-F5344CB8AC3E}">
        <p14:creationId xmlns:p14="http://schemas.microsoft.com/office/powerpoint/2010/main" val="3673061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ChangeArrowheads="1"/>
          </p:cNvSpPr>
          <p:nvPr>
            <p:ph type="title"/>
          </p:nvPr>
        </p:nvSpPr>
        <p:spPr>
          <a:xfrm>
            <a:off x="-177800" y="235610"/>
            <a:ext cx="9525000" cy="857250"/>
          </a:xfrm>
        </p:spPr>
        <p:txBody>
          <a:bodyPr>
            <a:noAutofit/>
          </a:bodyPr>
          <a:lstStyle/>
          <a:p>
            <a:pPr eaLnBrk="1" hangingPunct="1"/>
            <a:r>
              <a:rPr lang="en-US" sz="2400" dirty="0">
                <a:latin typeface="Arial" charset="0"/>
              </a:rPr>
              <a:t>Fine-tuning with a contrastive </a:t>
            </a:r>
            <a:r>
              <a:rPr lang="en-US" sz="2400" dirty="0" smtClean="0">
                <a:latin typeface="Arial" charset="0"/>
              </a:rPr>
              <a:t>version</a:t>
            </a:r>
            <a:br>
              <a:rPr lang="en-US" sz="2400" dirty="0" smtClean="0">
                <a:latin typeface="Arial" charset="0"/>
              </a:rPr>
            </a:br>
            <a:r>
              <a:rPr lang="en-US" sz="2400" dirty="0" smtClean="0">
                <a:latin typeface="Arial" charset="0"/>
              </a:rPr>
              <a:t> </a:t>
            </a:r>
            <a:r>
              <a:rPr lang="en-US" sz="2400" dirty="0">
                <a:latin typeface="Arial" charset="0"/>
              </a:rPr>
              <a:t>of the </a:t>
            </a:r>
            <a:r>
              <a:rPr lang="en-US" altLang="ja-JP" sz="2400" dirty="0" smtClean="0">
                <a:latin typeface="Arial" charset="0"/>
              </a:rPr>
              <a:t>wake</a:t>
            </a:r>
            <a:r>
              <a:rPr lang="en-US" altLang="ja-JP" sz="2400" dirty="0">
                <a:latin typeface="Arial" charset="0"/>
              </a:rPr>
              <a:t>-</a:t>
            </a:r>
            <a:r>
              <a:rPr lang="en-US" altLang="ja-JP" sz="2400" dirty="0" smtClean="0">
                <a:latin typeface="Arial" charset="0"/>
              </a:rPr>
              <a:t>sleep </a:t>
            </a:r>
            <a:r>
              <a:rPr lang="en-US" altLang="ja-JP" sz="2400" dirty="0">
                <a:latin typeface="Arial" charset="0"/>
              </a:rPr>
              <a:t>algorithm</a:t>
            </a:r>
            <a:endParaRPr lang="en-US" sz="2400" dirty="0">
              <a:latin typeface="Arial" charset="0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4701" y="1255183"/>
            <a:ext cx="7251699" cy="3612356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dirty="0" smtClean="0"/>
              <a:t>     After learning many layers of features, we can fine-tune the features to improve generation.</a:t>
            </a:r>
          </a:p>
          <a:p>
            <a:pPr eaLnBrk="1" hangingPunct="1">
              <a:buFontTx/>
              <a:buNone/>
              <a:defRPr/>
            </a:pPr>
            <a:r>
              <a:rPr lang="en-US" dirty="0" smtClean="0"/>
              <a:t>    </a:t>
            </a:r>
            <a:r>
              <a:rPr lang="en-US" dirty="0" smtClean="0">
                <a:solidFill>
                  <a:srgbClr val="0000FF"/>
                </a:solidFill>
              </a:rPr>
              <a:t>1.  Do a stochastic bottom-up pass</a:t>
            </a:r>
          </a:p>
          <a:p>
            <a:pPr lvl="1" eaLnBrk="1" hangingPunct="1">
              <a:defRPr/>
            </a:pPr>
            <a:r>
              <a:rPr lang="en-US" sz="1800" dirty="0" smtClean="0"/>
              <a:t>Then adjust the top-down weights of lower layers to be good at reconstructing the feature activities in the layer below.</a:t>
            </a:r>
          </a:p>
          <a:p>
            <a:pPr marL="0" indent="0" eaLnBrk="1" hangingPunct="1">
              <a:buNone/>
              <a:defRPr/>
            </a:pPr>
            <a:r>
              <a:rPr lang="en-US" dirty="0" smtClean="0"/>
              <a:t>   </a:t>
            </a:r>
            <a:r>
              <a:rPr lang="en-US" dirty="0" smtClean="0">
                <a:solidFill>
                  <a:srgbClr val="0000FF"/>
                </a:solidFill>
              </a:rPr>
              <a:t> 2.  Do a few iterations of sampling in the top level RBM</a:t>
            </a:r>
          </a:p>
          <a:p>
            <a:pPr marL="0" indent="0" eaLnBrk="1" hangingPunct="1">
              <a:buNone/>
              <a:defRPr/>
            </a:pPr>
            <a:r>
              <a:rPr lang="en-US" sz="1800" dirty="0">
                <a:solidFill>
                  <a:srgbClr val="0000FF"/>
                </a:solidFill>
              </a:rPr>
              <a:t>	</a:t>
            </a:r>
            <a:r>
              <a:rPr lang="en-US" sz="1800" dirty="0" smtClean="0">
                <a:solidFill>
                  <a:srgbClr val="008000"/>
                </a:solidFill>
              </a:rPr>
              <a:t>--   Then adjust the weights in the top-level RBM using CD.</a:t>
            </a:r>
          </a:p>
          <a:p>
            <a:pPr marL="0" indent="0" eaLnBrk="1" hangingPunct="1">
              <a:buNone/>
              <a:defRPr/>
            </a:pPr>
            <a:r>
              <a:rPr lang="en-US" dirty="0" smtClean="0"/>
              <a:t>    </a:t>
            </a:r>
            <a:r>
              <a:rPr lang="en-US" dirty="0" smtClean="0">
                <a:solidFill>
                  <a:srgbClr val="0000FF"/>
                </a:solidFill>
              </a:rPr>
              <a:t>3.  Do a stochastic top-down pass</a:t>
            </a:r>
          </a:p>
          <a:p>
            <a:pPr lvl="1" eaLnBrk="1" hangingPunct="1">
              <a:defRPr/>
            </a:pPr>
            <a:r>
              <a:rPr lang="en-US" sz="1800" dirty="0" smtClean="0"/>
              <a:t>Then Adjust the bottom-up weights to be good at reconstructing the feature activities in the layer above.</a:t>
            </a:r>
          </a:p>
        </p:txBody>
      </p:sp>
    </p:spTree>
    <p:extLst>
      <p:ext uri="{BB962C8B-B14F-4D97-AF65-F5344CB8AC3E}">
        <p14:creationId xmlns:p14="http://schemas.microsoft.com/office/powerpoint/2010/main" val="141774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latin typeface="Arial" charset="0"/>
              </a:rPr>
              <a:t>The DBN used for modeling the joint distribution of MNIST digits and their labels</a:t>
            </a:r>
            <a:endParaRPr lang="en-CA" dirty="0">
              <a:latin typeface="Arial" charset="0"/>
            </a:endParaRPr>
          </a:p>
        </p:txBody>
      </p:sp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5076826" y="1271054"/>
            <a:ext cx="3059113" cy="40011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 smtClean="0"/>
              <a:t>             2000 units </a:t>
            </a:r>
            <a:endParaRPr lang="en-US" sz="2000" dirty="0"/>
          </a:p>
        </p:txBody>
      </p:sp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6527801" y="2155688"/>
            <a:ext cx="1858963" cy="40011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 smtClean="0"/>
              <a:t>    500 </a:t>
            </a:r>
            <a:r>
              <a:rPr lang="en-US" sz="2000" dirty="0"/>
              <a:t>units </a:t>
            </a:r>
          </a:p>
        </p:txBody>
      </p:sp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6529388" y="2882366"/>
            <a:ext cx="1858962" cy="40011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 smtClean="0"/>
              <a:t>    500 </a:t>
            </a:r>
            <a:r>
              <a:rPr lang="en-US" sz="2000" dirty="0"/>
              <a:t>units </a:t>
            </a:r>
          </a:p>
        </p:txBody>
      </p:sp>
      <p:sp>
        <p:nvSpPr>
          <p:cNvPr id="84998" name="Text Box 6"/>
          <p:cNvSpPr txBox="1">
            <a:spLocks noChangeArrowheads="1"/>
          </p:cNvSpPr>
          <p:nvPr/>
        </p:nvSpPr>
        <p:spPr bwMode="auto">
          <a:xfrm>
            <a:off x="6924675" y="3605075"/>
            <a:ext cx="1023939" cy="92333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/>
              <a:t>28 x 28 pixel     image </a:t>
            </a:r>
          </a:p>
        </p:txBody>
      </p:sp>
      <p:sp>
        <p:nvSpPr>
          <p:cNvPr id="84999" name="AutoShape 7"/>
          <p:cNvSpPr>
            <a:spLocks noChangeArrowheads="1"/>
          </p:cNvSpPr>
          <p:nvPr/>
        </p:nvSpPr>
        <p:spPr bwMode="auto">
          <a:xfrm>
            <a:off x="7304089" y="1667929"/>
            <a:ext cx="255587" cy="459581"/>
          </a:xfrm>
          <a:prstGeom prst="upDownArrow">
            <a:avLst>
              <a:gd name="adj1" fmla="val 50000"/>
              <a:gd name="adj2" fmla="val 48572"/>
            </a:avLst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85000" name="AutoShape 8"/>
          <p:cNvSpPr>
            <a:spLocks noChangeArrowheads="1"/>
          </p:cNvSpPr>
          <p:nvPr/>
        </p:nvSpPr>
        <p:spPr bwMode="auto">
          <a:xfrm>
            <a:off x="7627939" y="2554547"/>
            <a:ext cx="219075" cy="323850"/>
          </a:xfrm>
          <a:prstGeom prst="downArrow">
            <a:avLst>
              <a:gd name="adj1" fmla="val 50000"/>
              <a:gd name="adj2" fmla="val 49914"/>
            </a:avLst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85001" name="AutoShape 9"/>
          <p:cNvSpPr>
            <a:spLocks noChangeArrowheads="1"/>
          </p:cNvSpPr>
          <p:nvPr/>
        </p:nvSpPr>
        <p:spPr bwMode="auto">
          <a:xfrm>
            <a:off x="7664450" y="3289956"/>
            <a:ext cx="219075" cy="323850"/>
          </a:xfrm>
          <a:prstGeom prst="downArrow">
            <a:avLst>
              <a:gd name="adj1" fmla="val 50000"/>
              <a:gd name="adj2" fmla="val 49914"/>
            </a:avLst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85002" name="AutoShape 10"/>
          <p:cNvSpPr>
            <a:spLocks noChangeArrowheads="1"/>
          </p:cNvSpPr>
          <p:nvPr/>
        </p:nvSpPr>
        <p:spPr bwMode="auto">
          <a:xfrm>
            <a:off x="7051675" y="3289956"/>
            <a:ext cx="255588" cy="323850"/>
          </a:xfrm>
          <a:prstGeom prst="upArrow">
            <a:avLst>
              <a:gd name="adj1" fmla="val 50000"/>
              <a:gd name="adj2" fmla="val 4278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85003" name="AutoShape 11"/>
          <p:cNvSpPr>
            <a:spLocks noChangeArrowheads="1"/>
          </p:cNvSpPr>
          <p:nvPr/>
        </p:nvSpPr>
        <p:spPr bwMode="auto">
          <a:xfrm>
            <a:off x="7051675" y="2552562"/>
            <a:ext cx="255588" cy="323850"/>
          </a:xfrm>
          <a:prstGeom prst="upArrow">
            <a:avLst>
              <a:gd name="adj1" fmla="val 50000"/>
              <a:gd name="adj2" fmla="val 4278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85004" name="Text Box 3"/>
          <p:cNvSpPr txBox="1">
            <a:spLocks noChangeArrowheads="1"/>
          </p:cNvSpPr>
          <p:nvPr/>
        </p:nvSpPr>
        <p:spPr bwMode="auto">
          <a:xfrm>
            <a:off x="4822826" y="2154497"/>
            <a:ext cx="1509713" cy="40011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/>
              <a:t>10 labels</a:t>
            </a:r>
          </a:p>
        </p:txBody>
      </p:sp>
      <p:sp>
        <p:nvSpPr>
          <p:cNvPr id="85005" name="AutoShape 7"/>
          <p:cNvSpPr>
            <a:spLocks noChangeArrowheads="1"/>
          </p:cNvSpPr>
          <p:nvPr/>
        </p:nvSpPr>
        <p:spPr bwMode="auto">
          <a:xfrm>
            <a:off x="5543550" y="1670310"/>
            <a:ext cx="255588" cy="459581"/>
          </a:xfrm>
          <a:prstGeom prst="upDownArrow">
            <a:avLst>
              <a:gd name="adj1" fmla="val 50000"/>
              <a:gd name="adj2" fmla="val 48572"/>
            </a:avLst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319077"/>
            <a:ext cx="4152900" cy="3394472"/>
          </a:xfrm>
        </p:spPr>
        <p:txBody>
          <a:bodyPr/>
          <a:lstStyle/>
          <a:p>
            <a:r>
              <a:rPr lang="en-US" dirty="0" smtClean="0"/>
              <a:t>The first two hidden layers are learned without using labels.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The top layer is learned as an RBM for modeling the labels concatenated with the features in the second hidden layer.</a:t>
            </a:r>
          </a:p>
          <a:p>
            <a:r>
              <a:rPr lang="en-US" dirty="0" smtClean="0"/>
              <a:t>The weights are then fine-tuned to be a better generative model using contrastive wake-sleep.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45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animBg="1"/>
      <p:bldP spid="84996" grpId="0" animBg="1"/>
      <p:bldP spid="84997" grpId="0" animBg="1"/>
      <p:bldP spid="84998" grpId="0" animBg="1"/>
      <p:bldP spid="84999" grpId="0" animBg="1"/>
      <p:bldP spid="85000" grpId="0" animBg="1"/>
      <p:bldP spid="85001" grpId="0" animBg="1"/>
      <p:bldP spid="85002" grpId="0" animBg="1"/>
      <p:bldP spid="85003" grpId="0" animBg="1"/>
      <p:bldP spid="85004" grpId="0" animBg="1"/>
      <p:bldP spid="8500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432" y="228600"/>
            <a:ext cx="9254067" cy="2159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+mn-lt"/>
              </a:rPr>
              <a:t>Neural Networks for Machine Learning</a:t>
            </a:r>
            <a:r>
              <a:rPr lang="en-US" dirty="0" smtClean="0">
                <a:latin typeface="+mn-lt"/>
              </a:rPr>
              <a:t/>
            </a:r>
            <a:br>
              <a:rPr lang="en-US" dirty="0" smtClean="0">
                <a:latin typeface="+mn-lt"/>
              </a:rPr>
            </a:br>
            <a:r>
              <a:rPr lang="en-US" dirty="0">
                <a:latin typeface="+mn-lt"/>
              </a:rPr>
              <a:t/>
            </a:r>
            <a:br>
              <a:rPr lang="en-US" dirty="0">
                <a:latin typeface="+mn-lt"/>
              </a:rPr>
            </a:br>
            <a:r>
              <a:rPr lang="en-US" dirty="0" smtClean="0">
                <a:latin typeface="+mn-lt"/>
              </a:rPr>
              <a:t>Lecture 14b</a:t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Discriminative fine-tuning for DBNs</a:t>
            </a:r>
            <a:endParaRPr lang="en-US" sz="24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70203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14533</TotalTime>
  <Words>2701</Words>
  <Application>Microsoft Macintosh PowerPoint</Application>
  <PresentationFormat>On-screen Show (16:9)</PresentationFormat>
  <Paragraphs>328</Paragraphs>
  <Slides>39</Slides>
  <Notes>33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1" baseType="lpstr">
      <vt:lpstr>Office Theme</vt:lpstr>
      <vt:lpstr>Equation</vt:lpstr>
      <vt:lpstr>Neural Networks for Machine Learning  Lecture 14a Learning layers of features by stacking RBMs</vt:lpstr>
      <vt:lpstr>Training a deep network by stacking RBMs</vt:lpstr>
      <vt:lpstr>Combining two RBMs to make a DBN</vt:lpstr>
      <vt:lpstr>The generative model after learning 3 layers</vt:lpstr>
      <vt:lpstr>An aside: Averaging factorial distributions        </vt:lpstr>
      <vt:lpstr>Why does greedy learning work?</vt:lpstr>
      <vt:lpstr>Fine-tuning with a contrastive version  of the wake-sleep algorithm</vt:lpstr>
      <vt:lpstr>The DBN used for modeling the joint distribution of MNIST digits and their labels</vt:lpstr>
      <vt:lpstr>Neural Networks for Machine Learning  Lecture 14b Discriminative fine-tuning for DBNs</vt:lpstr>
      <vt:lpstr>Fine-tuning for discrimination</vt:lpstr>
      <vt:lpstr>Why backpropagation works better with  greedy pre-training: The optimization view</vt:lpstr>
      <vt:lpstr>Why backpropagation works better with greedy pre-training: The overfitting view</vt:lpstr>
      <vt:lpstr>First, model the distribution of digit images</vt:lpstr>
      <vt:lpstr>Results on the permutation-invariant MNIST task</vt:lpstr>
      <vt:lpstr>Unsupervised “pre-training” also helps for models that have more data and better priors</vt:lpstr>
      <vt:lpstr>Phone recognition on the TIMIT benchmark  (Mohamed, Dahl, &amp; Hinton, 2009 &amp; 2012)</vt:lpstr>
      <vt:lpstr>Neural Networks for Machine Learning  Lecture 14c What happens during discriminative fine-tuning?</vt:lpstr>
      <vt:lpstr>Learning Dynamics of Deep Nets  the next 4 slides describe work by Yoshua Bengio’s group</vt:lpstr>
      <vt:lpstr>Effect of Unsupervised Pre-training</vt:lpstr>
      <vt:lpstr>Effect of Depth</vt:lpstr>
      <vt:lpstr>Trajectories of the learning in function space  (a 2-D visualization produced with t-SNE)</vt:lpstr>
      <vt:lpstr>Why unsupervised pre-training makes sense</vt:lpstr>
      <vt:lpstr>Neural Networks for Machine Learning  Lecture 14d Modeling real-valued data with an RBM</vt:lpstr>
      <vt:lpstr>Modeling real-valued data</vt:lpstr>
      <vt:lpstr>A standard type of real-valued visible unit</vt:lpstr>
      <vt:lpstr>Gaussian-Binary RBM’s</vt:lpstr>
      <vt:lpstr>Stepped sigmoid units: A neat way to implement integer values</vt:lpstr>
      <vt:lpstr>Fast approximations</vt:lpstr>
      <vt:lpstr>A nice property of rectified linear units </vt:lpstr>
      <vt:lpstr>Neural Networks for Machine Learning  Lecture 14e RBMs are Infinite Sigmoid Belief Nets ADVANCED MATERIAL: NOT ON QUIZZES OR FINAL TEST</vt:lpstr>
      <vt:lpstr>Another view of why layer-by-layer learning works (Hinton, Osindero &amp; Teh 2006)</vt:lpstr>
      <vt:lpstr>An infinite sigmoid belief net that is equivalent to an RBM</vt:lpstr>
      <vt:lpstr>Inference in an infinite sigmoid belief net</vt:lpstr>
      <vt:lpstr>PowerPoint Presentation</vt:lpstr>
      <vt:lpstr>Learning a deep directed network</vt:lpstr>
      <vt:lpstr>PowerPoint Presentation</vt:lpstr>
      <vt:lpstr>What happens when the weights in higher layers become different from the weights in the first layer?</vt:lpstr>
      <vt:lpstr>What is really happening in contrastive divergence learning?</vt:lpstr>
      <vt:lpstr>Why is it OK to ignore the derivatives in higher layers?</vt:lpstr>
    </vt:vector>
  </TitlesOfParts>
  <Company>University of Toronto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Geoffrey Hinton</dc:creator>
  <cp:lastModifiedBy>Geoffrey Hinton</cp:lastModifiedBy>
  <cp:revision>388</cp:revision>
  <dcterms:created xsi:type="dcterms:W3CDTF">2012-09-27T16:39:13Z</dcterms:created>
  <dcterms:modified xsi:type="dcterms:W3CDTF">2012-11-12T00:22:27Z</dcterms:modified>
</cp:coreProperties>
</file>