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556" r:id="rId2"/>
    <p:sldId id="606" r:id="rId3"/>
    <p:sldId id="607" r:id="rId4"/>
    <p:sldId id="604" r:id="rId5"/>
    <p:sldId id="611" r:id="rId6"/>
    <p:sldId id="597" r:id="rId7"/>
    <p:sldId id="560" r:id="rId8"/>
    <p:sldId id="561" r:id="rId9"/>
    <p:sldId id="562" r:id="rId10"/>
    <p:sldId id="612" r:id="rId11"/>
    <p:sldId id="567" r:id="rId12"/>
    <p:sldId id="568" r:id="rId13"/>
    <p:sldId id="569" r:id="rId14"/>
    <p:sldId id="570" r:id="rId15"/>
    <p:sldId id="578" r:id="rId16"/>
    <p:sldId id="572" r:id="rId17"/>
    <p:sldId id="573" r:id="rId18"/>
    <p:sldId id="613" r:id="rId19"/>
    <p:sldId id="579" r:id="rId20"/>
    <p:sldId id="580" r:id="rId21"/>
    <p:sldId id="581" r:id="rId22"/>
    <p:sldId id="614" r:id="rId23"/>
    <p:sldId id="583" r:id="rId24"/>
    <p:sldId id="584" r:id="rId25"/>
    <p:sldId id="587" r:id="rId26"/>
    <p:sldId id="588" r:id="rId27"/>
    <p:sldId id="590" r:id="rId28"/>
    <p:sldId id="593" r:id="rId29"/>
    <p:sldId id="594" r:id="rId30"/>
    <p:sldId id="595" r:id="rId31"/>
    <p:sldId id="615" r:id="rId32"/>
    <p:sldId id="616" r:id="rId33"/>
    <p:sldId id="617" r:id="rId34"/>
    <p:sldId id="618" r:id="rId35"/>
    <p:sldId id="619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556"/>
    <a:srgbClr val="AA4341"/>
    <a:srgbClr val="D3A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7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5D932B-BF46-0348-861F-238A06695A52}" type="slidenum">
              <a:rPr lang="en-CA" sz="1200"/>
              <a:pPr eaLnBrk="1" hangingPunct="1"/>
              <a:t>15</a:t>
            </a:fld>
            <a:endParaRPr lang="en-CA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C7D973-A4B7-944F-8B3E-9F80E0AC2A20}" type="slidenum">
              <a:rPr lang="en-CA" sz="1200"/>
              <a:pPr eaLnBrk="1" hangingPunct="1"/>
              <a:t>19</a:t>
            </a:fld>
            <a:endParaRPr lang="en-CA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D80F8B-19E8-2946-AF34-0174A42D2C32}" type="slidenum">
              <a:rPr lang="en-CA" sz="1200"/>
              <a:pPr eaLnBrk="1" hangingPunct="1"/>
              <a:t>20</a:t>
            </a:fld>
            <a:endParaRPr lang="en-CA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CA8126-BC36-5943-81C1-FB817D040E3B}" type="slidenum">
              <a:rPr lang="en-CA" sz="1200"/>
              <a:pPr eaLnBrk="1" hangingPunct="1"/>
              <a:t>21</a:t>
            </a:fld>
            <a:endParaRPr lang="en-CA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0B6A63-67CB-174B-86BC-33AC3F14366B}" type="slidenum">
              <a:rPr lang="en-CA" sz="1200"/>
              <a:pPr eaLnBrk="1" hangingPunct="1"/>
              <a:t>23</a:t>
            </a:fld>
            <a:endParaRPr lang="en-CA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49C8F2-04AC-DC49-9C1F-C0AFDF7E6EA2}" type="slidenum">
              <a:rPr lang="en-CA" sz="1200"/>
              <a:pPr eaLnBrk="1" hangingPunct="1"/>
              <a:t>24</a:t>
            </a:fld>
            <a:endParaRPr lang="en-CA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9E80A5-54FD-D247-B761-D256F7D62D53}" type="slidenum">
              <a:rPr lang="en-CA" sz="1200"/>
              <a:pPr eaLnBrk="1" hangingPunct="1"/>
              <a:t>25</a:t>
            </a:fld>
            <a:endParaRPr lang="en-CA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DD7B8-B018-9043-8532-2BED9DB47580}" type="slidenum">
              <a:rPr lang="en-CA" sz="1200"/>
              <a:pPr eaLnBrk="1" hangingPunct="1"/>
              <a:t>27</a:t>
            </a:fld>
            <a:endParaRPr lang="en-CA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74BB20-2398-0A47-8864-E3F209C29902}" type="slidenum">
              <a:rPr lang="en-CA" sz="1200"/>
              <a:pPr eaLnBrk="1" hangingPunct="1"/>
              <a:t>28</a:t>
            </a:fld>
            <a:endParaRPr lang="en-CA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AFC-53DE-EF42-941D-45C09943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3F09-A548-B54C-B6CA-ABBA4F7B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FAB3-0816-9141-9CDD-60EB3251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15a</a:t>
            </a:r>
            <a:br>
              <a:rPr lang="en-US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From Principal Components Analysis to </a:t>
            </a:r>
            <a:r>
              <a:rPr lang="en-US" sz="2800" dirty="0" err="1" smtClean="0">
                <a:latin typeface="+mn-lt"/>
              </a:rPr>
              <a:t>Autoencoders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20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15c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Deep </a:t>
            </a:r>
            <a:r>
              <a:rPr lang="en-US" dirty="0" err="1">
                <a:latin typeface="+mn-lt"/>
              </a:rPr>
              <a:t>a</a:t>
            </a:r>
            <a:r>
              <a:rPr lang="en-US" dirty="0" err="1" smtClean="0">
                <a:latin typeface="+mn-lt"/>
              </a:rPr>
              <a:t>utoencoders</a:t>
            </a:r>
            <a:r>
              <a:rPr lang="en-US" dirty="0" smtClean="0">
                <a:latin typeface="+mn-lt"/>
              </a:rPr>
              <a:t> for document retrieval and visualization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25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479"/>
            <a:ext cx="8229600" cy="857250"/>
          </a:xfrm>
        </p:spPr>
        <p:txBody>
          <a:bodyPr>
            <a:noAutofit/>
          </a:bodyPr>
          <a:lstStyle/>
          <a:p>
            <a:r>
              <a:rPr lang="en-US" sz="2400" dirty="0"/>
              <a:t>How to find documents that are similar to a query document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2350"/>
            <a:ext cx="6375400" cy="3333750"/>
          </a:xfrm>
        </p:spPr>
        <p:txBody>
          <a:bodyPr>
            <a:normAutofit/>
          </a:bodyPr>
          <a:lstStyle/>
          <a:p>
            <a:r>
              <a:rPr lang="en-US" dirty="0"/>
              <a:t>Convert each document into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bag of words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a vector of word counts ignoring </a:t>
            </a:r>
            <a:r>
              <a:rPr lang="en-US" dirty="0" smtClean="0"/>
              <a:t> </a:t>
            </a:r>
            <a:r>
              <a:rPr lang="en-US" dirty="0"/>
              <a:t>order. </a:t>
            </a:r>
          </a:p>
          <a:p>
            <a:pPr lvl="1"/>
            <a:r>
              <a:rPr lang="en-US" dirty="0"/>
              <a:t>Ignore stop words (like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over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</a:t>
            </a:r>
          </a:p>
          <a:p>
            <a:r>
              <a:rPr lang="en-US" dirty="0"/>
              <a:t>We could compare the word counts of the query document and millions of other documents but this is too slow. </a:t>
            </a:r>
          </a:p>
          <a:p>
            <a:pPr lvl="1"/>
            <a:r>
              <a:rPr lang="en-US" dirty="0"/>
              <a:t>So we reduce each query vector to a much smaller vector that still contains most of the information about the content of the document.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7559676" y="779067"/>
            <a:ext cx="12604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fish cheese vector count school query reduce bag pulpit </a:t>
            </a:r>
            <a:r>
              <a:rPr lang="en-US" sz="2000" dirty="0" err="1">
                <a:solidFill>
                  <a:srgbClr val="3333CC"/>
                </a:solidFill>
              </a:rPr>
              <a:t>iraq</a:t>
            </a:r>
            <a:r>
              <a:rPr lang="en-US" sz="2000" dirty="0">
                <a:solidFill>
                  <a:srgbClr val="3333CC"/>
                </a:solidFill>
              </a:rPr>
              <a:t>  </a:t>
            </a:r>
            <a:r>
              <a:rPr lang="en-US" sz="2000" dirty="0" smtClean="0">
                <a:solidFill>
                  <a:srgbClr val="3333CC"/>
                </a:solidFill>
              </a:rPr>
              <a:t>word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7056438" y="784622"/>
            <a:ext cx="3603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0 0 2 2 0 2 1 1 0 0 2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7056438" y="848122"/>
            <a:ext cx="360362" cy="337072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391173" grpId="0"/>
      <p:bldP spid="3911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010"/>
            <a:ext cx="8229600" cy="857251"/>
          </a:xfrm>
        </p:spPr>
        <p:txBody>
          <a:bodyPr/>
          <a:lstStyle/>
          <a:p>
            <a:r>
              <a:rPr lang="en-US" dirty="0"/>
              <a:t>How to compress the count vector 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19700" y="1200151"/>
            <a:ext cx="38989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We train the neural network to reproduce its input vector as its output</a:t>
            </a:r>
          </a:p>
          <a:p>
            <a:r>
              <a:rPr lang="en-US" sz="1800" dirty="0"/>
              <a:t>This forces it to compress as much information as possible into the 10 numbers in the central bottleneck.</a:t>
            </a:r>
          </a:p>
          <a:p>
            <a:r>
              <a:rPr lang="en-US" sz="1800" dirty="0"/>
              <a:t>These 10 numbers are then a good way to compare documents.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973139" y="784622"/>
            <a:ext cx="3527425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 2000  reconstructed counts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1657351" y="1353344"/>
            <a:ext cx="2195513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500 neurons</a:t>
            </a:r>
          </a:p>
        </p:txBody>
      </p:sp>
      <p:sp>
        <p:nvSpPr>
          <p:cNvPr id="392198" name="AutoShape 6"/>
          <p:cNvSpPr>
            <a:spLocks noChangeArrowheads="1"/>
          </p:cNvSpPr>
          <p:nvPr/>
        </p:nvSpPr>
        <p:spPr bwMode="auto">
          <a:xfrm>
            <a:off x="2628900" y="1125141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971551" y="4194969"/>
            <a:ext cx="3527425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     2000  word counts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1693864" y="3631804"/>
            <a:ext cx="2230437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500 neurons 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1908175" y="3058319"/>
            <a:ext cx="1728788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250 neurons 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1908176" y="1920479"/>
            <a:ext cx="1763713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250 neurons 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2484438" y="2484835"/>
            <a:ext cx="576262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10  </a:t>
            </a:r>
          </a:p>
        </p:txBody>
      </p:sp>
      <p:sp>
        <p:nvSpPr>
          <p:cNvPr id="392204" name="AutoShape 12"/>
          <p:cNvSpPr>
            <a:spLocks noChangeArrowheads="1"/>
          </p:cNvSpPr>
          <p:nvPr/>
        </p:nvSpPr>
        <p:spPr bwMode="auto">
          <a:xfrm>
            <a:off x="2663825" y="1693862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2205" name="AutoShape 13"/>
          <p:cNvSpPr>
            <a:spLocks noChangeArrowheads="1"/>
          </p:cNvSpPr>
          <p:nvPr/>
        </p:nvSpPr>
        <p:spPr bwMode="auto">
          <a:xfrm>
            <a:off x="2663825" y="2265362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2206" name="AutoShape 14"/>
          <p:cNvSpPr>
            <a:spLocks noChangeArrowheads="1"/>
          </p:cNvSpPr>
          <p:nvPr/>
        </p:nvSpPr>
        <p:spPr bwMode="auto">
          <a:xfrm>
            <a:off x="2663825" y="2826147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2207" name="AutoShape 15"/>
          <p:cNvSpPr>
            <a:spLocks noChangeArrowheads="1"/>
          </p:cNvSpPr>
          <p:nvPr/>
        </p:nvSpPr>
        <p:spPr bwMode="auto">
          <a:xfrm>
            <a:off x="2700338" y="3399631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2208" name="AutoShape 16"/>
          <p:cNvSpPr>
            <a:spLocks noChangeArrowheads="1"/>
          </p:cNvSpPr>
          <p:nvPr/>
        </p:nvSpPr>
        <p:spPr bwMode="auto">
          <a:xfrm>
            <a:off x="2700338" y="3983831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4557714" y="3955257"/>
            <a:ext cx="11509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input vector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4557714" y="573882"/>
            <a:ext cx="11509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output vector</a:t>
            </a:r>
          </a:p>
        </p:txBody>
      </p:sp>
    </p:spTree>
    <p:extLst>
      <p:ext uri="{BB962C8B-B14F-4D97-AF65-F5344CB8AC3E}">
        <p14:creationId xmlns:p14="http://schemas.microsoft.com/office/powerpoint/2010/main" val="59124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non-linearity used for reconstructing bags of words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7866" y="1200151"/>
            <a:ext cx="5181601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Divide the counts in a bag of words vector by N, where N is the total number of non-stop words in the document.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resulting </a:t>
            </a:r>
            <a:r>
              <a:rPr lang="en-US" dirty="0">
                <a:solidFill>
                  <a:srgbClr val="3333CC"/>
                </a:solidFill>
              </a:rPr>
              <a:t>probability vector</a:t>
            </a:r>
            <a:r>
              <a:rPr lang="en-US" dirty="0"/>
              <a:t> gives the probability of getting a particular word if we pick a non-stop word at random from the document.</a:t>
            </a:r>
          </a:p>
          <a:p>
            <a:pPr>
              <a:lnSpc>
                <a:spcPct val="90000"/>
              </a:lnSpc>
            </a:pPr>
            <a:r>
              <a:rPr lang="en-US" dirty="0"/>
              <a:t>At the output of the </a:t>
            </a:r>
            <a:r>
              <a:rPr lang="en-US" dirty="0" err="1"/>
              <a:t>autoencoder</a:t>
            </a:r>
            <a:r>
              <a:rPr lang="en-US" dirty="0"/>
              <a:t>, we use a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probability vector defines the desired outputs of the </a:t>
            </a:r>
            <a:r>
              <a:rPr lang="en-US" dirty="0" err="1"/>
              <a:t>softmax</a:t>
            </a:r>
            <a:r>
              <a:rPr lang="en-US" dirty="0"/>
              <a:t>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333992" y="1200151"/>
            <a:ext cx="3606803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we train the first RBM in the stack we use the same trick.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treat the word counts as probabilities, but we make the visible to hidden weights N times bigger than the hidden to visible because we have N observations from the probability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Performance of the </a:t>
            </a:r>
            <a:r>
              <a:rPr lang="en-US" dirty="0" err="1"/>
              <a:t>autoencoder</a:t>
            </a:r>
            <a:r>
              <a:rPr lang="en-US" dirty="0"/>
              <a:t> at document retrieval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1749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Train on bags of 2000 words for 400,000 training cases of business documents.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First train a stack of RBM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s. Then fine-tune with </a:t>
            </a:r>
            <a:r>
              <a:rPr lang="en-US" dirty="0" err="1"/>
              <a:t>backprop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Test on a separate 400,000 documents.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Pick one test document as a query. Rank order all the other test documents by using the cosine of the angle between codes.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Repeat this using each of the 400,000 test documents as the query </a:t>
            </a:r>
            <a:r>
              <a:rPr lang="en-US" dirty="0">
                <a:solidFill>
                  <a:srgbClr val="3333CC"/>
                </a:solidFill>
              </a:rPr>
              <a:t>(requires 0.16 trillion comparisons).</a:t>
            </a:r>
          </a:p>
          <a:p>
            <a:pPr>
              <a:lnSpc>
                <a:spcPct val="80000"/>
              </a:lnSpc>
            </a:pPr>
            <a:r>
              <a:rPr lang="en-US" dirty="0"/>
              <a:t>Plot the number of retrieved documents against the proportion that are in the same hand-labeled class as the query document. Compare with LSA (a version of PCA).</a:t>
            </a:r>
          </a:p>
        </p:txBody>
      </p:sp>
    </p:spTree>
    <p:extLst>
      <p:ext uri="{BB962C8B-B14F-4D97-AF65-F5344CB8AC3E}">
        <p14:creationId xmlns:p14="http://schemas.microsoft.com/office/powerpoint/2010/main" val="361252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" y="18256"/>
            <a:ext cx="9169400" cy="857250"/>
          </a:xfrm>
        </p:spPr>
        <p:txBody>
          <a:bodyPr>
            <a:noAutofit/>
          </a:bodyPr>
          <a:lstStyle/>
          <a:p>
            <a:r>
              <a:rPr lang="en-CA" sz="2400" dirty="0">
                <a:latin typeface="Arial" charset="0"/>
              </a:rPr>
              <a:t>Retrieval performance on 400,000 Reuters business news stories</a:t>
            </a:r>
          </a:p>
        </p:txBody>
      </p:sp>
      <p:pic>
        <p:nvPicPr>
          <p:cNvPr id="44035" name="Picture 2" descr="RPgraphtes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t="4420"/>
          <a:stretch>
            <a:fillRect/>
          </a:stretch>
        </p:blipFill>
        <p:spPr bwMode="auto">
          <a:xfrm>
            <a:off x="884239" y="901304"/>
            <a:ext cx="7704137" cy="414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09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5269" name="Picture 5" descr="2dL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6" y="197644"/>
            <a:ext cx="5986463" cy="49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250826" y="195530"/>
            <a:ext cx="8893175" cy="8925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First compress all documents to 2 numbers </a:t>
            </a:r>
            <a:r>
              <a:rPr lang="en-US" sz="2400" dirty="0" smtClean="0">
                <a:solidFill>
                  <a:srgbClr val="3333CC"/>
                </a:solidFill>
              </a:rPr>
              <a:t>using </a:t>
            </a:r>
            <a:r>
              <a:rPr lang="en-US" sz="2400" dirty="0">
                <a:solidFill>
                  <a:srgbClr val="3333CC"/>
                </a:solidFill>
              </a:rPr>
              <a:t>PCA </a:t>
            </a:r>
            <a:r>
              <a:rPr lang="en-US" sz="2400" dirty="0" smtClean="0">
                <a:solidFill>
                  <a:srgbClr val="3333CC"/>
                </a:solidFill>
              </a:rPr>
              <a:t>on log(1+count). </a:t>
            </a:r>
            <a:r>
              <a:rPr lang="en-US" sz="2400" dirty="0">
                <a:solidFill>
                  <a:srgbClr val="3333CC"/>
                </a:solidFill>
              </a:rPr>
              <a:t>Then use different colors</a:t>
            </a:r>
            <a:r>
              <a:rPr lang="en-US" sz="2800" dirty="0">
                <a:solidFill>
                  <a:srgbClr val="3333CC"/>
                </a:solidFill>
              </a:rPr>
              <a:t> </a:t>
            </a:r>
            <a:r>
              <a:rPr lang="en-US" sz="2400" dirty="0">
                <a:solidFill>
                  <a:srgbClr val="3333CC"/>
                </a:solidFill>
              </a:rPr>
              <a:t>for </a:t>
            </a:r>
            <a:r>
              <a:rPr lang="en-US" sz="2400" dirty="0" smtClean="0">
                <a:solidFill>
                  <a:srgbClr val="3333CC"/>
                </a:solidFill>
              </a:rPr>
              <a:t>different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316256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2d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4300"/>
            <a:ext cx="7720012" cy="50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250827" y="0"/>
            <a:ext cx="889317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3333CC"/>
                </a:solidFill>
              </a:rPr>
              <a:t>First </a:t>
            </a:r>
            <a:r>
              <a:rPr lang="en-US" sz="2400" dirty="0">
                <a:solidFill>
                  <a:srgbClr val="3333CC"/>
                </a:solidFill>
              </a:rPr>
              <a:t>compress all documents to 2 </a:t>
            </a:r>
            <a:r>
              <a:rPr lang="en-US" sz="2400" dirty="0" smtClean="0">
                <a:solidFill>
                  <a:srgbClr val="3333CC"/>
                </a:solidFill>
              </a:rPr>
              <a:t>numbers using deep auto.       Then </a:t>
            </a:r>
            <a:r>
              <a:rPr lang="en-US" sz="2400" dirty="0">
                <a:solidFill>
                  <a:srgbClr val="3333CC"/>
                </a:solidFill>
              </a:rPr>
              <a:t>use different colors for different document categories</a:t>
            </a:r>
          </a:p>
        </p:txBody>
      </p:sp>
    </p:spTree>
    <p:extLst>
      <p:ext uri="{BB962C8B-B14F-4D97-AF65-F5344CB8AC3E}">
        <p14:creationId xmlns:p14="http://schemas.microsoft.com/office/powerpoint/2010/main" val="257566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15d</a:t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emantic hashing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65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Finding binary codes for documents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16769"/>
            <a:ext cx="4895850" cy="448270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Train an auto-encoder using 30 logistic units for the code layer.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During the fine-tuning stage, add noise to the inputs to the code units.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noise forces their activities  to become bimodal in order to resist the effects of the noise.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Arial" charset="0"/>
              </a:rPr>
              <a:t>Then we simply threshold the activities of the 30 code units to get a binary code</a:t>
            </a:r>
            <a:r>
              <a:rPr lang="en-US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Arial" charset="0"/>
              </a:rPr>
              <a:t>Krizhevsky</a:t>
            </a:r>
            <a:r>
              <a:rPr lang="en-US" dirty="0" smtClean="0">
                <a:latin typeface="Arial" charset="0"/>
              </a:rPr>
              <a:t> discovered later that its easier to just use binary stochastic units in the code layer during training.</a:t>
            </a:r>
            <a:endParaRPr lang="en-US" dirty="0">
              <a:latin typeface="Arial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257801" y="810022"/>
            <a:ext cx="3527425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 2000  reconstructed counts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942013" y="1366044"/>
            <a:ext cx="2195512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500 neurons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913563" y="1163241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256214" y="4182269"/>
            <a:ext cx="3527425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     2000  word counts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978525" y="3619104"/>
            <a:ext cx="2230438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500 neurons 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192839" y="3058319"/>
            <a:ext cx="1728787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250 neurons 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6192838" y="1920479"/>
            <a:ext cx="1763712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250 neurons 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769100" y="2484835"/>
            <a:ext cx="539750" cy="3385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30  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6948488" y="1706562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6948488" y="2265362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6948488" y="2826147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6985000" y="3399631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auto">
          <a:xfrm>
            <a:off x="6985000" y="3971131"/>
            <a:ext cx="215900" cy="204788"/>
          </a:xfrm>
          <a:prstGeom prst="upArrow">
            <a:avLst>
              <a:gd name="adj1" fmla="val 50000"/>
              <a:gd name="adj2" fmla="val 3161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2" name="TextBox 1"/>
          <p:cNvSpPr txBox="1"/>
          <p:nvPr/>
        </p:nvSpPr>
        <p:spPr>
          <a:xfrm>
            <a:off x="7446963" y="2454057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2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979"/>
            <a:ext cx="822960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Principal Components 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9" y="958850"/>
            <a:ext cx="8704261" cy="394335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This takes N-dimensional data and finds the M orthogonal directions </a:t>
            </a:r>
            <a:r>
              <a:rPr lang="en-US" dirty="0" smtClean="0">
                <a:latin typeface="Arial" charset="0"/>
              </a:rPr>
              <a:t>     in </a:t>
            </a:r>
            <a:r>
              <a:rPr lang="en-US" dirty="0">
                <a:latin typeface="Arial" charset="0"/>
              </a:rPr>
              <a:t>which the data have the most </a:t>
            </a:r>
            <a:r>
              <a:rPr lang="en-US" dirty="0" smtClean="0">
                <a:latin typeface="Arial" charset="0"/>
              </a:rPr>
              <a:t>variance.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These M principal directions form a </a:t>
            </a:r>
            <a:r>
              <a:rPr lang="en-US" dirty="0" smtClean="0">
                <a:latin typeface="Arial" charset="0"/>
              </a:rPr>
              <a:t>lower-dimensional subspace</a:t>
            </a:r>
            <a:r>
              <a:rPr lang="en-US" dirty="0">
                <a:latin typeface="Arial" charset="0"/>
              </a:rPr>
              <a:t>.</a:t>
            </a:r>
          </a:p>
          <a:p>
            <a:pPr lvl="1" eaLnBrk="1" hangingPunct="1"/>
            <a:r>
              <a:rPr lang="en-US" dirty="0">
                <a:latin typeface="Arial" charset="0"/>
              </a:rPr>
              <a:t>We can represent an N-dimensional </a:t>
            </a:r>
            <a:r>
              <a:rPr lang="en-US" dirty="0" err="1">
                <a:latin typeface="Arial" charset="0"/>
              </a:rPr>
              <a:t>datapoint</a:t>
            </a:r>
            <a:r>
              <a:rPr lang="en-US" dirty="0">
                <a:latin typeface="Arial" charset="0"/>
              </a:rPr>
              <a:t> by its projections </a:t>
            </a:r>
            <a:r>
              <a:rPr lang="en-US" dirty="0" smtClean="0">
                <a:latin typeface="Arial" charset="0"/>
              </a:rPr>
              <a:t>  onto </a:t>
            </a:r>
            <a:r>
              <a:rPr lang="en-US" dirty="0">
                <a:latin typeface="Arial" charset="0"/>
              </a:rPr>
              <a:t>the M principal </a:t>
            </a:r>
            <a:r>
              <a:rPr lang="en-US" dirty="0" smtClean="0">
                <a:latin typeface="Arial" charset="0"/>
              </a:rPr>
              <a:t>directions.</a:t>
            </a:r>
          </a:p>
          <a:p>
            <a:pPr lvl="1" eaLnBrk="1" hangingPunct="1"/>
            <a:r>
              <a:rPr lang="en-US" sz="2000" dirty="0" smtClean="0">
                <a:latin typeface="Arial" charset="0"/>
              </a:rPr>
              <a:t>This </a:t>
            </a:r>
            <a:r>
              <a:rPr lang="en-US" sz="2000" dirty="0">
                <a:latin typeface="Arial" charset="0"/>
              </a:rPr>
              <a:t>loses all information about where the </a:t>
            </a:r>
            <a:r>
              <a:rPr lang="en-US" sz="2000" dirty="0" err="1">
                <a:latin typeface="Arial" charset="0"/>
              </a:rPr>
              <a:t>datapoint</a:t>
            </a:r>
            <a:r>
              <a:rPr lang="en-US" sz="2000" dirty="0">
                <a:latin typeface="Arial" charset="0"/>
              </a:rPr>
              <a:t> is located in </a:t>
            </a:r>
            <a:r>
              <a:rPr lang="en-US" sz="2000" dirty="0" smtClean="0">
                <a:latin typeface="Arial" charset="0"/>
              </a:rPr>
              <a:t>   the </a:t>
            </a:r>
            <a:r>
              <a:rPr lang="en-US" sz="2000" dirty="0">
                <a:latin typeface="Arial" charset="0"/>
              </a:rPr>
              <a:t>remaining orthogonal directions</a:t>
            </a:r>
            <a:r>
              <a:rPr lang="en-US" sz="2000" dirty="0" smtClean="0">
                <a:latin typeface="Arial" charset="0"/>
              </a:rPr>
              <a:t>.</a:t>
            </a:r>
          </a:p>
          <a:p>
            <a:r>
              <a:rPr lang="en-US" dirty="0" smtClean="0">
                <a:latin typeface="Arial" charset="0"/>
              </a:rPr>
              <a:t>We </a:t>
            </a:r>
            <a:r>
              <a:rPr lang="en-US" dirty="0">
                <a:latin typeface="Arial" charset="0"/>
              </a:rPr>
              <a:t>reconstruct by using the mean value (over all the data) on the </a:t>
            </a:r>
            <a:r>
              <a:rPr lang="en-US" dirty="0" smtClean="0">
                <a:latin typeface="Arial" charset="0"/>
              </a:rPr>
              <a:t>       N</a:t>
            </a:r>
            <a:r>
              <a:rPr lang="en-US" dirty="0">
                <a:latin typeface="Arial" charset="0"/>
              </a:rPr>
              <a:t>-M directions that are not </a:t>
            </a:r>
            <a:r>
              <a:rPr lang="en-US" dirty="0" smtClean="0">
                <a:latin typeface="Arial" charset="0"/>
              </a:rPr>
              <a:t>represented.</a:t>
            </a:r>
          </a:p>
          <a:p>
            <a:pPr lvl="1"/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reconstruction error is the sum over all these unrepresented directions of the squared differences </a:t>
            </a:r>
            <a:r>
              <a:rPr lang="en-US" dirty="0" smtClean="0">
                <a:latin typeface="Arial" charset="0"/>
              </a:rPr>
              <a:t>of the </a:t>
            </a:r>
            <a:r>
              <a:rPr lang="en-US" dirty="0" err="1" smtClean="0">
                <a:latin typeface="Arial" charset="0"/>
              </a:rPr>
              <a:t>datapoint</a:t>
            </a:r>
            <a:r>
              <a:rPr lang="en-US" dirty="0" smtClean="0">
                <a:latin typeface="Arial" charset="0"/>
              </a:rPr>
              <a:t> from </a:t>
            </a:r>
            <a:r>
              <a:rPr lang="en-US" dirty="0">
                <a:latin typeface="Arial" charset="0"/>
              </a:rPr>
              <a:t>the mean.</a:t>
            </a:r>
          </a:p>
        </p:txBody>
      </p:sp>
    </p:spTree>
    <p:extLst>
      <p:ext uri="{BB962C8B-B14F-4D97-AF65-F5344CB8AC3E}">
        <p14:creationId xmlns:p14="http://schemas.microsoft.com/office/powerpoint/2010/main" val="377564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4060"/>
            <a:ext cx="7488238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Using a deep </a:t>
            </a:r>
            <a:r>
              <a:rPr lang="en-US" sz="2400" dirty="0" err="1">
                <a:latin typeface="Arial" charset="0"/>
              </a:rPr>
              <a:t>autoencoder</a:t>
            </a:r>
            <a:r>
              <a:rPr lang="en-US" sz="2400" dirty="0">
                <a:latin typeface="Arial" charset="0"/>
              </a:rPr>
              <a:t> as a hash-function for finding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approximate</a:t>
            </a:r>
            <a:r>
              <a:rPr lang="en-US" sz="2400" dirty="0">
                <a:latin typeface="Arial" charset="0"/>
              </a:rPr>
              <a:t> matches</a:t>
            </a:r>
          </a:p>
        </p:txBody>
      </p:sp>
      <p:pic>
        <p:nvPicPr>
          <p:cNvPr id="46083" name="Picture 3" descr="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70" y="951310"/>
            <a:ext cx="7308850" cy="404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67467" y="3810000"/>
            <a:ext cx="270933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425576" y="3499251"/>
            <a:ext cx="1366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hash function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6903498" y="855396"/>
            <a:ext cx="2627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009900"/>
                </a:solidFill>
              </a:rPr>
              <a:t>supermarket search</a:t>
            </a:r>
            <a:endParaRPr lang="en-US" sz="24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0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</a:rPr>
              <a:t>Another view of semantic hashing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charset="0"/>
              </a:rPr>
              <a:t>Fast retrieval methods typically work by intersecting stored lists that are associated with cues extracted from the query.</a:t>
            </a:r>
          </a:p>
          <a:p>
            <a:r>
              <a:rPr lang="en-CA" dirty="0">
                <a:latin typeface="Arial" charset="0"/>
              </a:rPr>
              <a:t>Computers have special hardware that can intersect  32 very long lists in one instruction.</a:t>
            </a:r>
          </a:p>
          <a:p>
            <a:pPr lvl="1"/>
            <a:r>
              <a:rPr lang="en-CA" dirty="0">
                <a:latin typeface="Arial" charset="0"/>
              </a:rPr>
              <a:t>Each bit in a 32-bit binary code specifies a list of half the addresses in the memory.</a:t>
            </a:r>
          </a:p>
          <a:p>
            <a:r>
              <a:rPr lang="en-CA" dirty="0">
                <a:latin typeface="Arial" charset="0"/>
              </a:rPr>
              <a:t>Semantic hashing uses machine learning to map the retrieval problem onto the type of list intersection the computer is good at.</a:t>
            </a:r>
          </a:p>
        </p:txBody>
      </p:sp>
    </p:spTree>
    <p:extLst>
      <p:ext uri="{BB962C8B-B14F-4D97-AF65-F5344CB8AC3E}">
        <p14:creationId xmlns:p14="http://schemas.microsoft.com/office/powerpoint/2010/main" val="359378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15e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Learning binary codes for image retrieval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51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Arial" charset="0"/>
              </a:rPr>
              <a:t>Binary codes</a:t>
            </a:r>
            <a:r>
              <a:rPr lang="en-CA" dirty="0" smtClean="0">
                <a:latin typeface="Arial" charset="0"/>
              </a:rPr>
              <a:t> </a:t>
            </a:r>
            <a:r>
              <a:rPr lang="en-CA" dirty="0">
                <a:latin typeface="Arial" charset="0"/>
              </a:rPr>
              <a:t>for image retrieval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199" y="1098551"/>
            <a:ext cx="8500533" cy="3394472"/>
          </a:xfrm>
        </p:spPr>
        <p:txBody>
          <a:bodyPr/>
          <a:lstStyle/>
          <a:p>
            <a:r>
              <a:rPr lang="en-CA" dirty="0">
                <a:latin typeface="Arial" charset="0"/>
              </a:rPr>
              <a:t>I</a:t>
            </a:r>
            <a:r>
              <a:rPr lang="en-CA" dirty="0" smtClean="0">
                <a:latin typeface="Arial" charset="0"/>
              </a:rPr>
              <a:t>mage </a:t>
            </a:r>
            <a:r>
              <a:rPr lang="en-CA" dirty="0">
                <a:latin typeface="Arial" charset="0"/>
              </a:rPr>
              <a:t>retrieval is typically done by using the captions. Why not use </a:t>
            </a:r>
            <a:r>
              <a:rPr lang="en-CA" dirty="0" smtClean="0">
                <a:latin typeface="Arial" charset="0"/>
              </a:rPr>
              <a:t> the </a:t>
            </a:r>
            <a:r>
              <a:rPr lang="en-CA" dirty="0">
                <a:latin typeface="Arial" charset="0"/>
              </a:rPr>
              <a:t>images too?</a:t>
            </a:r>
          </a:p>
          <a:p>
            <a:pPr lvl="1"/>
            <a:r>
              <a:rPr lang="en-CA" dirty="0">
                <a:latin typeface="Arial" charset="0"/>
              </a:rPr>
              <a:t>Pixels are not like words: individual pixels do not tell us </a:t>
            </a:r>
            <a:r>
              <a:rPr lang="en-CA" dirty="0" smtClean="0">
                <a:latin typeface="Arial" charset="0"/>
              </a:rPr>
              <a:t>much  </a:t>
            </a:r>
            <a:r>
              <a:rPr lang="en-CA" dirty="0">
                <a:latin typeface="Arial" charset="0"/>
              </a:rPr>
              <a:t>about the content.</a:t>
            </a:r>
          </a:p>
          <a:p>
            <a:pPr lvl="1"/>
            <a:r>
              <a:rPr lang="en-CA" dirty="0">
                <a:latin typeface="Arial" charset="0"/>
              </a:rPr>
              <a:t>Extracting object classes from images is </a:t>
            </a:r>
            <a:r>
              <a:rPr lang="en-CA" dirty="0" smtClean="0">
                <a:latin typeface="Arial" charset="0"/>
              </a:rPr>
              <a:t>hard </a:t>
            </a:r>
            <a:r>
              <a:rPr lang="en-CA" dirty="0" smtClean="0">
                <a:solidFill>
                  <a:srgbClr val="0000FF"/>
                </a:solidFill>
                <a:latin typeface="Arial" charset="0"/>
              </a:rPr>
              <a:t>(this is out of date!) </a:t>
            </a:r>
            <a:endParaRPr lang="en-CA" dirty="0">
              <a:solidFill>
                <a:srgbClr val="0000FF"/>
              </a:solidFill>
              <a:latin typeface="Arial" charset="0"/>
            </a:endParaRPr>
          </a:p>
          <a:p>
            <a:r>
              <a:rPr lang="en-CA" dirty="0">
                <a:latin typeface="Arial" charset="0"/>
              </a:rPr>
              <a:t>Maybe we should extract a real-valued vector that has information about the content?</a:t>
            </a:r>
          </a:p>
          <a:p>
            <a:pPr lvl="1"/>
            <a:r>
              <a:rPr lang="en-CA" dirty="0">
                <a:latin typeface="Arial" charset="0"/>
              </a:rPr>
              <a:t>Matching real-valued vectors in a big database is slow </a:t>
            </a:r>
            <a:r>
              <a:rPr lang="en-CA" dirty="0" smtClean="0">
                <a:latin typeface="Arial" charset="0"/>
              </a:rPr>
              <a:t>and  </a:t>
            </a:r>
            <a:r>
              <a:rPr lang="en-CA" dirty="0">
                <a:latin typeface="Arial" charset="0"/>
              </a:rPr>
              <a:t>requires a lot of </a:t>
            </a:r>
            <a:r>
              <a:rPr lang="en-CA" dirty="0" smtClean="0">
                <a:latin typeface="Arial" charset="0"/>
              </a:rPr>
              <a:t>storage.</a:t>
            </a:r>
            <a:endParaRPr lang="en-CA" dirty="0">
              <a:latin typeface="Arial" charset="0"/>
            </a:endParaRPr>
          </a:p>
          <a:p>
            <a:r>
              <a:rPr lang="en-CA" dirty="0">
                <a:latin typeface="Arial" charset="0"/>
              </a:rPr>
              <a:t>Short binary codes are </a:t>
            </a:r>
            <a:r>
              <a:rPr lang="en-CA" dirty="0" smtClean="0">
                <a:latin typeface="Arial" charset="0"/>
              </a:rPr>
              <a:t>very easy </a:t>
            </a:r>
            <a:r>
              <a:rPr lang="en-CA" dirty="0">
                <a:latin typeface="Arial" charset="0"/>
              </a:rPr>
              <a:t>to store and </a:t>
            </a:r>
            <a:r>
              <a:rPr lang="en-CA" dirty="0" smtClean="0">
                <a:latin typeface="Arial" charset="0"/>
              </a:rPr>
              <a:t>match.</a:t>
            </a:r>
            <a:endParaRPr lang="en-C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7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</a:rPr>
              <a:t>A two-stage method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charset="0"/>
              </a:rPr>
              <a:t>First, use semantic hashing with 28-bit binary codes to get a long “shortlist” of  promising images.</a:t>
            </a:r>
          </a:p>
          <a:p>
            <a:r>
              <a:rPr lang="en-CA" dirty="0">
                <a:latin typeface="Arial" charset="0"/>
              </a:rPr>
              <a:t>Then use 256-bit binary codes to do a serial search for good matches.</a:t>
            </a:r>
          </a:p>
          <a:p>
            <a:pPr lvl="1"/>
            <a:r>
              <a:rPr lang="en-CA" dirty="0">
                <a:latin typeface="Arial" charset="0"/>
              </a:rPr>
              <a:t>This only requires a few words of storage per image and the serial search can be done using fast bit-operations.</a:t>
            </a:r>
          </a:p>
          <a:p>
            <a:r>
              <a:rPr lang="en-CA" dirty="0">
                <a:latin typeface="Arial" charset="0"/>
              </a:rPr>
              <a:t>But how good are the 256-bit binary codes?</a:t>
            </a:r>
          </a:p>
          <a:p>
            <a:pPr lvl="1"/>
            <a:r>
              <a:rPr lang="en-CA" dirty="0">
                <a:latin typeface="Arial" charset="0"/>
              </a:rPr>
              <a:t>Do they find images that we think are similar?</a:t>
            </a:r>
          </a:p>
        </p:txBody>
      </p:sp>
    </p:spTree>
    <p:extLst>
      <p:ext uri="{BB962C8B-B14F-4D97-AF65-F5344CB8AC3E}">
        <p14:creationId xmlns:p14="http://schemas.microsoft.com/office/powerpoint/2010/main" val="359877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27013" y="-84535"/>
            <a:ext cx="8763000" cy="857251"/>
          </a:xfrm>
        </p:spPr>
        <p:txBody>
          <a:bodyPr/>
          <a:lstStyle/>
          <a:p>
            <a:r>
              <a:rPr lang="en-CA">
                <a:latin typeface="Arial" charset="0"/>
              </a:rPr>
              <a:t>Krizhevsky’s deep autoencoder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0325" y="4406504"/>
            <a:ext cx="839788" cy="629840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6" name="Rectangle 5"/>
          <p:cNvSpPr/>
          <p:nvPr/>
        </p:nvSpPr>
        <p:spPr>
          <a:xfrm>
            <a:off x="336551" y="3831431"/>
            <a:ext cx="8507413" cy="328613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7" name="Rectangle 6"/>
          <p:cNvSpPr/>
          <p:nvPr/>
        </p:nvSpPr>
        <p:spPr>
          <a:xfrm>
            <a:off x="4316414" y="4406504"/>
            <a:ext cx="839787" cy="629840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8" name="Rectangle 7"/>
          <p:cNvSpPr/>
          <p:nvPr/>
        </p:nvSpPr>
        <p:spPr>
          <a:xfrm>
            <a:off x="5922964" y="4406504"/>
            <a:ext cx="839787" cy="629840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2563814" y="4487466"/>
            <a:ext cx="8667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FF0000"/>
                </a:solidFill>
              </a:rPr>
              <a:t>1024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4279901" y="4487466"/>
            <a:ext cx="8667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009900"/>
                </a:solidFill>
              </a:rPr>
              <a:t>1024</a:t>
            </a: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5975351" y="4487466"/>
            <a:ext cx="8667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 dirty="0">
                <a:solidFill>
                  <a:srgbClr val="3333CC"/>
                </a:solidFill>
              </a:rPr>
              <a:t>1024</a:t>
            </a:r>
          </a:p>
        </p:txBody>
      </p:sp>
      <p:sp>
        <p:nvSpPr>
          <p:cNvPr id="53258" name="TextBox 11"/>
          <p:cNvSpPr txBox="1">
            <a:spLocks noChangeArrowheads="1"/>
          </p:cNvSpPr>
          <p:nvPr/>
        </p:nvSpPr>
        <p:spPr bwMode="auto">
          <a:xfrm>
            <a:off x="4133850" y="3840957"/>
            <a:ext cx="1168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292929"/>
                </a:solidFill>
              </a:rPr>
              <a:t>8192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63813" y="3256360"/>
            <a:ext cx="4241800" cy="328613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14" name="Rectangle 13"/>
          <p:cNvSpPr/>
          <p:nvPr/>
        </p:nvSpPr>
        <p:spPr>
          <a:xfrm>
            <a:off x="3622676" y="2653903"/>
            <a:ext cx="2124075" cy="328613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15" name="Rectangle 14"/>
          <p:cNvSpPr/>
          <p:nvPr/>
        </p:nvSpPr>
        <p:spPr>
          <a:xfrm>
            <a:off x="4097338" y="2078831"/>
            <a:ext cx="1065212" cy="328613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16" name="Rectangle 15"/>
          <p:cNvSpPr/>
          <p:nvPr/>
        </p:nvSpPr>
        <p:spPr>
          <a:xfrm>
            <a:off x="4352925" y="1476375"/>
            <a:ext cx="590550" cy="328613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17" name="Rectangle 16"/>
          <p:cNvSpPr/>
          <p:nvPr/>
        </p:nvSpPr>
        <p:spPr>
          <a:xfrm>
            <a:off x="4498975" y="873919"/>
            <a:ext cx="268288" cy="328613"/>
          </a:xfrm>
          <a:prstGeom prst="rect">
            <a:avLst/>
          </a:prstGeom>
          <a:solidFill>
            <a:srgbClr val="EEECE1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53264" name="TextBox 17"/>
          <p:cNvSpPr txBox="1">
            <a:spLocks noChangeArrowheads="1"/>
          </p:cNvSpPr>
          <p:nvPr/>
        </p:nvSpPr>
        <p:spPr bwMode="auto">
          <a:xfrm>
            <a:off x="4133850" y="3256360"/>
            <a:ext cx="1168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292929"/>
                </a:solidFill>
              </a:rPr>
              <a:t>4096</a:t>
            </a:r>
          </a:p>
        </p:txBody>
      </p:sp>
      <p:sp>
        <p:nvSpPr>
          <p:cNvPr id="53265" name="TextBox 18"/>
          <p:cNvSpPr txBox="1">
            <a:spLocks noChangeArrowheads="1"/>
          </p:cNvSpPr>
          <p:nvPr/>
        </p:nvSpPr>
        <p:spPr bwMode="auto">
          <a:xfrm>
            <a:off x="4206875" y="2653903"/>
            <a:ext cx="1168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292929"/>
                </a:solidFill>
              </a:rPr>
              <a:t>2048</a:t>
            </a:r>
          </a:p>
        </p:txBody>
      </p:sp>
      <p:sp>
        <p:nvSpPr>
          <p:cNvPr id="53266" name="TextBox 19"/>
          <p:cNvSpPr txBox="1">
            <a:spLocks noChangeArrowheads="1"/>
          </p:cNvSpPr>
          <p:nvPr/>
        </p:nvSpPr>
        <p:spPr bwMode="auto">
          <a:xfrm>
            <a:off x="4170363" y="2078832"/>
            <a:ext cx="1168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292929"/>
                </a:solidFill>
              </a:rPr>
              <a:t>1024</a:t>
            </a:r>
          </a:p>
        </p:txBody>
      </p:sp>
      <p:sp>
        <p:nvSpPr>
          <p:cNvPr id="53267" name="TextBox 20"/>
          <p:cNvSpPr txBox="1">
            <a:spLocks noChangeArrowheads="1"/>
          </p:cNvSpPr>
          <p:nvPr/>
        </p:nvSpPr>
        <p:spPr bwMode="auto">
          <a:xfrm>
            <a:off x="4322763" y="1503760"/>
            <a:ext cx="1168400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1600">
                <a:solidFill>
                  <a:srgbClr val="292929"/>
                </a:solidFill>
              </a:rPr>
              <a:t>512</a:t>
            </a:r>
          </a:p>
        </p:txBody>
      </p:sp>
      <p:sp>
        <p:nvSpPr>
          <p:cNvPr id="53268" name="TextBox 21"/>
          <p:cNvSpPr txBox="1">
            <a:spLocks noChangeArrowheads="1"/>
          </p:cNvSpPr>
          <p:nvPr/>
        </p:nvSpPr>
        <p:spPr bwMode="auto">
          <a:xfrm>
            <a:off x="4791075" y="835819"/>
            <a:ext cx="331773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>
                <a:solidFill>
                  <a:srgbClr val="292929"/>
                </a:solidFill>
              </a:rPr>
              <a:t>256-bit binary code</a:t>
            </a:r>
          </a:p>
        </p:txBody>
      </p:sp>
      <p:sp>
        <p:nvSpPr>
          <p:cNvPr id="23" name="Right Arrow 22"/>
          <p:cNvSpPr/>
          <p:nvPr/>
        </p:nvSpPr>
        <p:spPr>
          <a:xfrm rot="16200000">
            <a:off x="4533900" y="3600847"/>
            <a:ext cx="204788" cy="201612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24" name="Right Arrow 23"/>
          <p:cNvSpPr/>
          <p:nvPr/>
        </p:nvSpPr>
        <p:spPr>
          <a:xfrm rot="16200000">
            <a:off x="4533305" y="3012083"/>
            <a:ext cx="205979" cy="201612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25" name="Right Arrow 24"/>
          <p:cNvSpPr/>
          <p:nvPr/>
        </p:nvSpPr>
        <p:spPr>
          <a:xfrm rot="16200000">
            <a:off x="4533305" y="2437012"/>
            <a:ext cx="205978" cy="201612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26" name="Right Arrow 25"/>
          <p:cNvSpPr/>
          <p:nvPr/>
        </p:nvSpPr>
        <p:spPr>
          <a:xfrm rot="16200000">
            <a:off x="4533900" y="1833960"/>
            <a:ext cx="204788" cy="201612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27" name="Right Arrow 26"/>
          <p:cNvSpPr/>
          <p:nvPr/>
        </p:nvSpPr>
        <p:spPr>
          <a:xfrm rot="16200000">
            <a:off x="4514850" y="1231504"/>
            <a:ext cx="204788" cy="201612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28" name="Right Arrow 27"/>
          <p:cNvSpPr/>
          <p:nvPr/>
        </p:nvSpPr>
        <p:spPr>
          <a:xfrm rot="16200000">
            <a:off x="4533305" y="4189612"/>
            <a:ext cx="205978" cy="201612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29" name="Right Arrow 28"/>
          <p:cNvSpPr/>
          <p:nvPr/>
        </p:nvSpPr>
        <p:spPr>
          <a:xfrm rot="16200000">
            <a:off x="6268244" y="4176713"/>
            <a:ext cx="204788" cy="200025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30" name="Right Arrow 29"/>
          <p:cNvSpPr/>
          <p:nvPr/>
        </p:nvSpPr>
        <p:spPr>
          <a:xfrm rot="16200000">
            <a:off x="2853532" y="4176713"/>
            <a:ext cx="204788" cy="200025"/>
          </a:xfrm>
          <a:prstGeom prst="rightArrow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600"/>
          </a:p>
        </p:txBody>
      </p:sp>
      <p:sp>
        <p:nvSpPr>
          <p:cNvPr id="53277" name="TextBox 30"/>
          <p:cNvSpPr txBox="1">
            <a:spLocks noChangeArrowheads="1"/>
          </p:cNvSpPr>
          <p:nvPr/>
        </p:nvSpPr>
        <p:spPr bwMode="auto">
          <a:xfrm>
            <a:off x="555626" y="726281"/>
            <a:ext cx="277177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 smtClean="0">
                <a:solidFill>
                  <a:srgbClr val="3333CC"/>
                </a:solidFill>
              </a:rPr>
              <a:t>The encoder has about 67,000,000 parameters.</a:t>
            </a:r>
            <a:r>
              <a:rPr lang="en-CA" sz="2000" dirty="0" smtClean="0">
                <a:solidFill>
                  <a:srgbClr val="009900"/>
                </a:solidFill>
              </a:rPr>
              <a:t> </a:t>
            </a:r>
            <a:endParaRPr lang="en-CA" sz="2000" dirty="0">
              <a:solidFill>
                <a:srgbClr val="009900"/>
              </a:solidFill>
            </a:endParaRPr>
          </a:p>
        </p:txBody>
      </p:sp>
      <p:sp>
        <p:nvSpPr>
          <p:cNvPr id="53278" name="TextBox 31"/>
          <p:cNvSpPr txBox="1">
            <a:spLocks noChangeArrowheads="1"/>
          </p:cNvSpPr>
          <p:nvPr/>
        </p:nvSpPr>
        <p:spPr bwMode="auto">
          <a:xfrm>
            <a:off x="6148389" y="1497806"/>
            <a:ext cx="277177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>
                <a:solidFill>
                  <a:srgbClr val="FF0000"/>
                </a:solidFill>
              </a:rPr>
              <a:t>There is no theory to justify this architecture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5626" y="1869281"/>
            <a:ext cx="27717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000" dirty="0" smtClean="0">
                <a:solidFill>
                  <a:srgbClr val="009900"/>
                </a:solidFill>
              </a:rPr>
              <a:t>It </a:t>
            </a:r>
            <a:r>
              <a:rPr lang="en-CA" sz="2000" dirty="0">
                <a:solidFill>
                  <a:srgbClr val="009900"/>
                </a:solidFill>
              </a:rPr>
              <a:t>takes a few </a:t>
            </a:r>
            <a:r>
              <a:rPr lang="en-CA" sz="2000" dirty="0" smtClean="0">
                <a:solidFill>
                  <a:srgbClr val="009900"/>
                </a:solidFill>
              </a:rPr>
              <a:t>days on a GTX </a:t>
            </a:r>
            <a:r>
              <a:rPr lang="en-CA" sz="2000" dirty="0">
                <a:solidFill>
                  <a:srgbClr val="009900"/>
                </a:solidFill>
              </a:rPr>
              <a:t>285 </a:t>
            </a:r>
            <a:r>
              <a:rPr lang="en-CA" sz="2000" dirty="0" smtClean="0">
                <a:solidFill>
                  <a:srgbClr val="009900"/>
                </a:solidFill>
              </a:rPr>
              <a:t>GPU </a:t>
            </a:r>
            <a:r>
              <a:rPr lang="en-CA" sz="2000" dirty="0">
                <a:solidFill>
                  <a:srgbClr val="009900"/>
                </a:solidFill>
              </a:rPr>
              <a:t>to train on two million images. </a:t>
            </a:r>
          </a:p>
        </p:txBody>
      </p:sp>
    </p:spTree>
    <p:extLst>
      <p:ext uri="{BB962C8B-B14F-4D97-AF65-F5344CB8AC3E}">
        <p14:creationId xmlns:p14="http://schemas.microsoft.com/office/powerpoint/2010/main" val="341643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7" grpId="0"/>
      <p:bldP spid="53278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charset="0"/>
              </a:rPr>
              <a:t>Reconstructions </a:t>
            </a:r>
            <a:r>
              <a:rPr lang="en-CA" sz="2400" dirty="0" smtClean="0">
                <a:latin typeface="Arial" charset="0"/>
              </a:rPr>
              <a:t>of 32x32 color images from </a:t>
            </a:r>
            <a:r>
              <a:rPr lang="en-CA" sz="2400" dirty="0">
                <a:latin typeface="Arial" charset="0"/>
              </a:rPr>
              <a:t>256-bit codes</a:t>
            </a:r>
          </a:p>
        </p:txBody>
      </p:sp>
      <p:pic>
        <p:nvPicPr>
          <p:cNvPr id="54275" name="Picture 4" descr="recon1-b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4" y="2599135"/>
            <a:ext cx="2524125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recon2-b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3840957"/>
            <a:ext cx="2525712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6" descr="recon3-b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4" y="1302544"/>
            <a:ext cx="2524125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17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bn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" r="110" b="63264"/>
          <a:stretch>
            <a:fillRect/>
          </a:stretch>
        </p:blipFill>
        <p:spPr bwMode="auto">
          <a:xfrm>
            <a:off x="269876" y="619918"/>
            <a:ext cx="8626475" cy="197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3" descr="euclidean-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r="-81" b="63843"/>
          <a:stretch>
            <a:fillRect/>
          </a:stretch>
        </p:blipFill>
        <p:spPr bwMode="auto">
          <a:xfrm>
            <a:off x="219076" y="3213100"/>
            <a:ext cx="868362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81300" y="1778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retrieved using 256 bit codes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0500" y="2819400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retrieved using Euclidean distance in pixel intensity space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076" y="723900"/>
            <a:ext cx="1012824" cy="88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276" y="3327400"/>
            <a:ext cx="1012824" cy="88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 descr="db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" r="-311" b="62843"/>
          <a:stretch>
            <a:fillRect/>
          </a:stretch>
        </p:blipFill>
        <p:spPr bwMode="auto">
          <a:xfrm>
            <a:off x="233364" y="343932"/>
            <a:ext cx="8689975" cy="218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3" descr="euclidean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r="-81" b="63310"/>
          <a:stretch>
            <a:fillRect/>
          </a:stretch>
        </p:blipFill>
        <p:spPr bwMode="auto">
          <a:xfrm>
            <a:off x="246064" y="3054351"/>
            <a:ext cx="8683625" cy="207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81300" y="762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retrieved using 256 bit codes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2692400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retrieved using Euclidean distance in pixel intensity space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976" y="584200"/>
            <a:ext cx="1012824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909" y="3197225"/>
            <a:ext cx="1012824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image retrieval more sensitive to objects and less sensitive to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200151"/>
            <a:ext cx="4508500" cy="3394472"/>
          </a:xfrm>
        </p:spPr>
        <p:txBody>
          <a:bodyPr/>
          <a:lstStyle/>
          <a:p>
            <a:r>
              <a:rPr lang="en-US" dirty="0" smtClean="0"/>
              <a:t>First train a big net to recognize lots of different types of object in real images.</a:t>
            </a:r>
          </a:p>
          <a:p>
            <a:pPr lvl="1"/>
            <a:r>
              <a:rPr lang="en-US" sz="1800" dirty="0" smtClean="0"/>
              <a:t>We saw how to do that in lecture 5.</a:t>
            </a:r>
          </a:p>
          <a:p>
            <a:r>
              <a:rPr lang="en-US" dirty="0" smtClean="0"/>
              <a:t>Then use the activity vector in the last hidden layer as the representation of the image.</a:t>
            </a:r>
          </a:p>
          <a:p>
            <a:pPr lvl="1"/>
            <a:r>
              <a:rPr lang="en-US" sz="1800" dirty="0" smtClean="0"/>
              <a:t>This should be a much better representation to match than the pixel intensities.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203700" cy="3394472"/>
          </a:xfrm>
        </p:spPr>
        <p:txBody>
          <a:bodyPr/>
          <a:lstStyle/>
          <a:p>
            <a:r>
              <a:rPr lang="en-US" dirty="0" smtClean="0"/>
              <a:t>To see if this approach is likely to work, we can use the net described in lecture 5 </a:t>
            </a:r>
            <a:r>
              <a:rPr lang="en-US" dirty="0"/>
              <a:t>that won the </a:t>
            </a:r>
            <a:r>
              <a:rPr lang="en-US" dirty="0" err="1" smtClean="0"/>
              <a:t>ImageNet</a:t>
            </a:r>
            <a:r>
              <a:rPr lang="en-US" dirty="0" smtClean="0"/>
              <a:t> competition.</a:t>
            </a:r>
          </a:p>
          <a:p>
            <a:r>
              <a:rPr lang="en-US" dirty="0" smtClean="0"/>
              <a:t>So far we have only tried using the Euclidian distance between the activity vectors in the last hidden layer.</a:t>
            </a:r>
          </a:p>
          <a:p>
            <a:pPr lvl="1"/>
            <a:r>
              <a:rPr lang="en-US" sz="1800" dirty="0" smtClean="0"/>
              <a:t>It works really well! </a:t>
            </a:r>
          </a:p>
          <a:p>
            <a:pPr lvl="1"/>
            <a:r>
              <a:rPr lang="en-US" sz="1800" dirty="0" smtClean="0"/>
              <a:t>Will it work with binary codes?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9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979"/>
            <a:ext cx="822960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picture of PCA with N=2 and M=1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 rot="-1763113">
            <a:off x="2051050" y="1896666"/>
            <a:ext cx="6661150" cy="107989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5148263" y="2518172"/>
            <a:ext cx="36512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4606926" y="2409825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4824413" y="2706291"/>
            <a:ext cx="36512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4284663" y="2706291"/>
            <a:ext cx="36512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606926" y="3031332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5111751" y="2868216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6443663" y="1572816"/>
            <a:ext cx="36512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7056438" y="1113235"/>
            <a:ext cx="36512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7740651" y="1329929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6835776" y="1789510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7632701" y="1006078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7272338" y="1788319"/>
            <a:ext cx="36512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7667626" y="1977629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6543676" y="2676525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6" name="Oval 19"/>
          <p:cNvSpPr>
            <a:spLocks noChangeArrowheads="1"/>
          </p:cNvSpPr>
          <p:nvPr/>
        </p:nvSpPr>
        <p:spPr bwMode="auto">
          <a:xfrm>
            <a:off x="4608513" y="1869282"/>
            <a:ext cx="36512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7" name="Oval 20"/>
          <p:cNvSpPr>
            <a:spLocks noChangeArrowheads="1"/>
          </p:cNvSpPr>
          <p:nvPr/>
        </p:nvSpPr>
        <p:spPr bwMode="auto">
          <a:xfrm>
            <a:off x="5219700" y="1686322"/>
            <a:ext cx="107950" cy="11152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4967288" y="2138363"/>
            <a:ext cx="36512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9" name="Oval 22"/>
          <p:cNvSpPr>
            <a:spLocks noChangeArrowheads="1"/>
          </p:cNvSpPr>
          <p:nvPr/>
        </p:nvSpPr>
        <p:spPr bwMode="auto">
          <a:xfrm>
            <a:off x="5832476" y="1843088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0" name="Oval 23"/>
          <p:cNvSpPr>
            <a:spLocks noChangeArrowheads="1"/>
          </p:cNvSpPr>
          <p:nvPr/>
        </p:nvSpPr>
        <p:spPr bwMode="auto">
          <a:xfrm>
            <a:off x="6624638" y="2031207"/>
            <a:ext cx="36512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1" name="Oval 24"/>
          <p:cNvSpPr>
            <a:spLocks noChangeArrowheads="1"/>
          </p:cNvSpPr>
          <p:nvPr/>
        </p:nvSpPr>
        <p:spPr bwMode="auto">
          <a:xfrm>
            <a:off x="6515101" y="2193132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2" name="Oval 25"/>
          <p:cNvSpPr>
            <a:spLocks noChangeArrowheads="1"/>
          </p:cNvSpPr>
          <p:nvPr/>
        </p:nvSpPr>
        <p:spPr bwMode="auto">
          <a:xfrm>
            <a:off x="6156326" y="2247900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3" name="Oval 26"/>
          <p:cNvSpPr>
            <a:spLocks noChangeArrowheads="1"/>
          </p:cNvSpPr>
          <p:nvPr/>
        </p:nvSpPr>
        <p:spPr bwMode="auto">
          <a:xfrm>
            <a:off x="5864226" y="2811066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4" name="Oval 27"/>
          <p:cNvSpPr>
            <a:spLocks noChangeArrowheads="1"/>
          </p:cNvSpPr>
          <p:nvPr/>
        </p:nvSpPr>
        <p:spPr bwMode="auto">
          <a:xfrm>
            <a:off x="2879726" y="3193257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5" name="Oval 28"/>
          <p:cNvSpPr>
            <a:spLocks noChangeArrowheads="1"/>
          </p:cNvSpPr>
          <p:nvPr/>
        </p:nvSpPr>
        <p:spPr bwMode="auto">
          <a:xfrm>
            <a:off x="2846388" y="2840832"/>
            <a:ext cx="36512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6" name="Oval 29"/>
          <p:cNvSpPr>
            <a:spLocks noChangeArrowheads="1"/>
          </p:cNvSpPr>
          <p:nvPr/>
        </p:nvSpPr>
        <p:spPr bwMode="auto">
          <a:xfrm>
            <a:off x="3851276" y="2733675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7" name="Oval 30"/>
          <p:cNvSpPr>
            <a:spLocks noChangeArrowheads="1"/>
          </p:cNvSpPr>
          <p:nvPr/>
        </p:nvSpPr>
        <p:spPr bwMode="auto">
          <a:xfrm>
            <a:off x="2232026" y="3651647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8" name="Oval 31"/>
          <p:cNvSpPr>
            <a:spLocks noChangeArrowheads="1"/>
          </p:cNvSpPr>
          <p:nvPr/>
        </p:nvSpPr>
        <p:spPr bwMode="auto">
          <a:xfrm>
            <a:off x="3311526" y="3031332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9" name="Oval 32"/>
          <p:cNvSpPr>
            <a:spLocks noChangeArrowheads="1"/>
          </p:cNvSpPr>
          <p:nvPr/>
        </p:nvSpPr>
        <p:spPr bwMode="auto">
          <a:xfrm>
            <a:off x="3563938" y="3378994"/>
            <a:ext cx="36512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20" name="Oval 33"/>
          <p:cNvSpPr>
            <a:spLocks noChangeArrowheads="1"/>
          </p:cNvSpPr>
          <p:nvPr/>
        </p:nvSpPr>
        <p:spPr bwMode="auto">
          <a:xfrm>
            <a:off x="3743326" y="3327797"/>
            <a:ext cx="36513" cy="2738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21" name="Oval 34"/>
          <p:cNvSpPr>
            <a:spLocks noChangeArrowheads="1"/>
          </p:cNvSpPr>
          <p:nvPr/>
        </p:nvSpPr>
        <p:spPr bwMode="auto">
          <a:xfrm>
            <a:off x="3924301" y="3355182"/>
            <a:ext cx="36513" cy="2738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22" name="Line 35"/>
          <p:cNvSpPr>
            <a:spLocks noChangeShapeType="1"/>
          </p:cNvSpPr>
          <p:nvPr/>
        </p:nvSpPr>
        <p:spPr bwMode="auto">
          <a:xfrm flipV="1">
            <a:off x="2268539" y="660399"/>
            <a:ext cx="6280094" cy="356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Text Box 36"/>
          <p:cNvSpPr txBox="1">
            <a:spLocks noChangeArrowheads="1"/>
          </p:cNvSpPr>
          <p:nvPr/>
        </p:nvSpPr>
        <p:spPr bwMode="auto">
          <a:xfrm>
            <a:off x="4904527" y="3449242"/>
            <a:ext cx="45061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direction of first </a:t>
            </a:r>
            <a:r>
              <a:rPr lang="en-US" sz="2000" dirty="0">
                <a:solidFill>
                  <a:srgbClr val="3333CC"/>
                </a:solidFill>
              </a:rPr>
              <a:t>principal </a:t>
            </a:r>
            <a:r>
              <a:rPr lang="en-US" sz="2000" dirty="0" smtClean="0">
                <a:solidFill>
                  <a:srgbClr val="3333CC"/>
                </a:solidFill>
              </a:rPr>
              <a:t>component </a:t>
            </a:r>
            <a:r>
              <a:rPr lang="en-US" sz="2000" i="1" dirty="0" smtClean="0">
                <a:solidFill>
                  <a:srgbClr val="3333CC"/>
                </a:solidFill>
              </a:rPr>
              <a:t>i.e. </a:t>
            </a:r>
            <a:r>
              <a:rPr lang="en-US" sz="2000" dirty="0">
                <a:solidFill>
                  <a:srgbClr val="3333CC"/>
                </a:solidFill>
              </a:rPr>
              <a:t>d</a:t>
            </a:r>
            <a:r>
              <a:rPr lang="en-US" sz="2000" dirty="0" smtClean="0">
                <a:solidFill>
                  <a:srgbClr val="3333CC"/>
                </a:solidFill>
              </a:rPr>
              <a:t>irection </a:t>
            </a:r>
            <a:r>
              <a:rPr lang="en-US" sz="2000" dirty="0">
                <a:solidFill>
                  <a:srgbClr val="3333CC"/>
                </a:solidFill>
              </a:rPr>
              <a:t>of greatest variance</a:t>
            </a:r>
          </a:p>
        </p:txBody>
      </p:sp>
      <p:sp>
        <p:nvSpPr>
          <p:cNvPr id="12324" name="AutoShape 37"/>
          <p:cNvSpPr>
            <a:spLocks noChangeArrowheads="1"/>
          </p:cNvSpPr>
          <p:nvPr/>
        </p:nvSpPr>
        <p:spPr bwMode="auto">
          <a:xfrm rot="3606046">
            <a:off x="7157744" y="2179370"/>
            <a:ext cx="199027" cy="151352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25" name="Line 38"/>
          <p:cNvSpPr>
            <a:spLocks noChangeShapeType="1"/>
          </p:cNvSpPr>
          <p:nvPr/>
        </p:nvSpPr>
        <p:spPr bwMode="auto">
          <a:xfrm>
            <a:off x="5308601" y="1789510"/>
            <a:ext cx="307974" cy="5393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Rectangle 39"/>
          <p:cNvSpPr>
            <a:spLocks noChangeArrowheads="1"/>
          </p:cNvSpPr>
          <p:nvPr/>
        </p:nvSpPr>
        <p:spPr bwMode="auto">
          <a:xfrm rot="-1724775">
            <a:off x="5560222" y="2130186"/>
            <a:ext cx="180975" cy="15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27" name="Oval 40"/>
          <p:cNvSpPr>
            <a:spLocks noChangeArrowheads="1"/>
          </p:cNvSpPr>
          <p:nvPr/>
        </p:nvSpPr>
        <p:spPr bwMode="auto">
          <a:xfrm>
            <a:off x="5580063" y="2301478"/>
            <a:ext cx="107950" cy="108347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28" name="Text Box 41"/>
          <p:cNvSpPr txBox="1">
            <a:spLocks noChangeArrowheads="1"/>
          </p:cNvSpPr>
          <p:nvPr/>
        </p:nvSpPr>
        <p:spPr bwMode="auto">
          <a:xfrm>
            <a:off x="358774" y="1168004"/>
            <a:ext cx="42481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The red point is represented by the green point. </a:t>
            </a:r>
            <a:r>
              <a:rPr lang="en-US" sz="2000" dirty="0" smtClean="0"/>
              <a:t>The </a:t>
            </a:r>
            <a:r>
              <a:rPr lang="ja-JP" altLang="en-US" sz="2000" dirty="0"/>
              <a:t>“</a:t>
            </a:r>
            <a:r>
              <a:rPr lang="en-US" sz="2000" dirty="0"/>
              <a:t>reconstruction</a:t>
            </a:r>
            <a:r>
              <a:rPr lang="ja-JP" altLang="en-US" sz="2000" dirty="0"/>
              <a:t>”</a:t>
            </a:r>
            <a:r>
              <a:rPr lang="en-US" sz="2000" dirty="0"/>
              <a:t> </a:t>
            </a:r>
            <a:r>
              <a:rPr lang="en-US" sz="2000" dirty="0" smtClean="0"/>
              <a:t> of </a:t>
            </a:r>
            <a:r>
              <a:rPr lang="en-US" sz="2000" dirty="0"/>
              <a:t>the red point has an error </a:t>
            </a:r>
            <a:r>
              <a:rPr lang="en-US" sz="2000" dirty="0" smtClean="0"/>
              <a:t>    equal </a:t>
            </a:r>
            <a:r>
              <a:rPr lang="en-US" sz="2000" dirty="0"/>
              <a:t>to the </a:t>
            </a:r>
            <a:r>
              <a:rPr lang="en-US" sz="2000" dirty="0" smtClean="0"/>
              <a:t>squared            distance between                          </a:t>
            </a:r>
            <a:r>
              <a:rPr lang="en-US" sz="2000" dirty="0"/>
              <a:t>red and green </a:t>
            </a:r>
            <a:r>
              <a:rPr lang="en-US" sz="2000" dirty="0" smtClean="0"/>
              <a:t>                        points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119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phantretriev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8" y="12700"/>
            <a:ext cx="6950282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647700"/>
            <a:ext cx="195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Leftmost column is the search image.</a:t>
            </a:r>
          </a:p>
          <a:p>
            <a:endParaRPr lang="en-US" dirty="0"/>
          </a:p>
          <a:p>
            <a:r>
              <a:rPr lang="en-US" dirty="0" smtClean="0"/>
              <a:t>Other columns are the images that have the most similar feature activities in the last hidden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15f</a:t>
            </a:r>
            <a:br>
              <a:rPr lang="en-US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Shallow </a:t>
            </a:r>
            <a:r>
              <a:rPr lang="en-US" sz="2800" dirty="0" err="1" smtClean="0">
                <a:latin typeface="+mn-lt"/>
              </a:rPr>
              <a:t>autoencoders</a:t>
            </a:r>
            <a:r>
              <a:rPr lang="en-US" sz="2800" dirty="0" smtClean="0">
                <a:latin typeface="+mn-lt"/>
              </a:rPr>
              <a:t> for pre-training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59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RBM’s as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111251"/>
            <a:ext cx="4673600" cy="3394472"/>
          </a:xfrm>
        </p:spPr>
        <p:txBody>
          <a:bodyPr/>
          <a:lstStyle/>
          <a:p>
            <a:r>
              <a:rPr lang="en-US" dirty="0" smtClean="0"/>
              <a:t>When we train an RBM with one-step contrastive divergence, it tries to make the reconstructions look like data. </a:t>
            </a:r>
          </a:p>
          <a:p>
            <a:pPr lvl="1"/>
            <a:r>
              <a:rPr lang="en-US" dirty="0" smtClean="0"/>
              <a:t>It’s like an </a:t>
            </a:r>
            <a:r>
              <a:rPr lang="en-US" dirty="0" err="1" smtClean="0"/>
              <a:t>autoencoder</a:t>
            </a:r>
            <a:r>
              <a:rPr lang="en-US" dirty="0" smtClean="0"/>
              <a:t>, but  it’s strongly regularized by using binary activities in the hidden layer.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When trained with maximum likelihood, RBMs are not like </a:t>
            </a:r>
            <a:r>
              <a:rPr lang="en-US" dirty="0" err="1" smtClean="0"/>
              <a:t>autoencoders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3800" y="1200151"/>
            <a:ext cx="3746500" cy="3394472"/>
          </a:xfrm>
        </p:spPr>
        <p:txBody>
          <a:bodyPr/>
          <a:lstStyle/>
          <a:p>
            <a:r>
              <a:rPr lang="en-US" dirty="0" smtClean="0"/>
              <a:t>Maybe </a:t>
            </a:r>
            <a:r>
              <a:rPr lang="en-US" dirty="0"/>
              <a:t>we can replace the stack  of RBM’s used for pre-training by  a stack of shallow </a:t>
            </a:r>
            <a:r>
              <a:rPr lang="en-US" dirty="0" err="1" smtClean="0"/>
              <a:t>autoencoders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Pre-training is not as effective (for subsequent discrimination) if the shallow </a:t>
            </a:r>
            <a:r>
              <a:rPr lang="en-US" dirty="0" err="1" smtClean="0"/>
              <a:t>autoencoders</a:t>
            </a:r>
            <a:r>
              <a:rPr lang="en-US" dirty="0" smtClean="0"/>
              <a:t> are regularized by penalizing the squared weights.</a:t>
            </a:r>
          </a:p>
        </p:txBody>
      </p:sp>
    </p:spTree>
    <p:extLst>
      <p:ext uri="{BB962C8B-B14F-4D97-AF65-F5344CB8AC3E}">
        <p14:creationId xmlns:p14="http://schemas.microsoft.com/office/powerpoint/2010/main" val="4828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79"/>
            <a:ext cx="8229600" cy="857250"/>
          </a:xfrm>
        </p:spPr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r>
              <a:rPr lang="en-US" dirty="0" smtClean="0"/>
              <a:t> </a:t>
            </a:r>
            <a:r>
              <a:rPr lang="en-US" sz="2400" dirty="0" smtClean="0"/>
              <a:t>(Vincent </a:t>
            </a:r>
            <a:r>
              <a:rPr lang="en-US" sz="2400" i="1" dirty="0" smtClean="0"/>
              <a:t>et. </a:t>
            </a:r>
            <a:r>
              <a:rPr lang="en-US" sz="2400" i="1" dirty="0"/>
              <a:t>al.</a:t>
            </a:r>
            <a:r>
              <a:rPr lang="en-US" sz="2400" dirty="0"/>
              <a:t> </a:t>
            </a:r>
            <a:r>
              <a:rPr lang="en-US" sz="2400" dirty="0" smtClean="0"/>
              <a:t>2008</a:t>
            </a:r>
            <a:r>
              <a:rPr lang="en-US" sz="24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22351"/>
            <a:ext cx="4191000" cy="3394472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r>
              <a:rPr lang="en-US" dirty="0" smtClean="0"/>
              <a:t> add   noise to the input vector          by setting many of its components to zero (like dropout, but for inputs). </a:t>
            </a:r>
          </a:p>
          <a:p>
            <a:pPr lvl="1"/>
            <a:r>
              <a:rPr lang="en-US" dirty="0" smtClean="0"/>
              <a:t>They are still required to reconstruct these components so they must extract features that capture correlations between inputs.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1022351"/>
            <a:ext cx="4775200" cy="3394472"/>
          </a:xfrm>
        </p:spPr>
        <p:txBody>
          <a:bodyPr/>
          <a:lstStyle/>
          <a:p>
            <a:r>
              <a:rPr lang="en-US" dirty="0" smtClean="0"/>
              <a:t>Pre-training is very effective if we use a stack of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as good as or better than pre-training with RBMs.</a:t>
            </a:r>
          </a:p>
          <a:p>
            <a:pPr lvl="1"/>
            <a:r>
              <a:rPr lang="en-US" dirty="0" smtClean="0"/>
              <a:t>It’s also simpler to evaluate the pre-training because we can easily compute the  value of the objective function. </a:t>
            </a:r>
          </a:p>
          <a:p>
            <a:pPr lvl="1"/>
            <a:r>
              <a:rPr lang="en-US" dirty="0" smtClean="0"/>
              <a:t>It lacks the nice </a:t>
            </a:r>
            <a:r>
              <a:rPr lang="en-US" dirty="0" err="1" smtClean="0"/>
              <a:t>variational</a:t>
            </a:r>
            <a:r>
              <a:rPr lang="en-US" dirty="0" smtClean="0"/>
              <a:t> bound we get with RBMs, but this is only of theoretical interest.</a:t>
            </a:r>
          </a:p>
        </p:txBody>
      </p:sp>
    </p:spTree>
    <p:extLst>
      <p:ext uri="{BB962C8B-B14F-4D97-AF65-F5344CB8AC3E}">
        <p14:creationId xmlns:p14="http://schemas.microsoft.com/office/powerpoint/2010/main" val="60158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9"/>
            <a:ext cx="8229600" cy="857250"/>
          </a:xfrm>
        </p:spPr>
        <p:txBody>
          <a:bodyPr/>
          <a:lstStyle/>
          <a:p>
            <a:r>
              <a:rPr lang="en-US" dirty="0" smtClean="0"/>
              <a:t>Contractive </a:t>
            </a:r>
            <a:r>
              <a:rPr lang="en-US" dirty="0" err="1" smtClean="0"/>
              <a:t>autoencoders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Rifai</a:t>
            </a:r>
            <a:r>
              <a:rPr lang="en-US" sz="2400" dirty="0" smtClean="0"/>
              <a:t> et. al. 2011)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0751"/>
            <a:ext cx="4038600" cy="3394472"/>
          </a:xfrm>
        </p:spPr>
        <p:txBody>
          <a:bodyPr/>
          <a:lstStyle/>
          <a:p>
            <a:r>
              <a:rPr lang="en-US" dirty="0" smtClean="0"/>
              <a:t>Another way to regularize an </a:t>
            </a:r>
            <a:r>
              <a:rPr lang="en-US" dirty="0" err="1" smtClean="0"/>
              <a:t>autoencoder</a:t>
            </a:r>
            <a:r>
              <a:rPr lang="en-US" dirty="0" smtClean="0"/>
              <a:t> is to try to make the activities of the hidden units as insensitive as possible to the inputs.</a:t>
            </a:r>
          </a:p>
          <a:p>
            <a:pPr lvl="1"/>
            <a:r>
              <a:rPr lang="en-US" dirty="0" smtClean="0"/>
              <a:t>But they cannot just ignore the inputs because they must reconstruct them.</a:t>
            </a:r>
          </a:p>
          <a:p>
            <a:r>
              <a:rPr lang="en-US" dirty="0" smtClean="0"/>
              <a:t>We achieve </a:t>
            </a:r>
            <a:r>
              <a:rPr lang="en-US" dirty="0"/>
              <a:t>this by penalizing the squared gradient of each hidden activity </a:t>
            </a:r>
            <a:r>
              <a:rPr lang="en-US" dirty="0" err="1"/>
              <a:t>w.r.t</a:t>
            </a:r>
            <a:r>
              <a:rPr lang="en-US" dirty="0"/>
              <a:t>. the inputs.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1" y="920751"/>
            <a:ext cx="4682068" cy="3394472"/>
          </a:xfrm>
        </p:spPr>
        <p:txBody>
          <a:bodyPr/>
          <a:lstStyle/>
          <a:p>
            <a:r>
              <a:rPr lang="en-US" dirty="0" smtClean="0"/>
              <a:t>Contractive </a:t>
            </a:r>
            <a:r>
              <a:rPr lang="en-US" dirty="0" err="1" smtClean="0"/>
              <a:t>autoencoders</a:t>
            </a:r>
            <a:r>
              <a:rPr lang="en-US" dirty="0" smtClean="0"/>
              <a:t> work very well for pre-training.</a:t>
            </a:r>
          </a:p>
          <a:p>
            <a:pPr lvl="1"/>
            <a:r>
              <a:rPr lang="en-US" dirty="0" smtClean="0"/>
              <a:t>The codes tend to have the property that only a small </a:t>
            </a:r>
            <a:r>
              <a:rPr lang="en-US" dirty="0" smtClean="0"/>
              <a:t>  subset </a:t>
            </a:r>
            <a:r>
              <a:rPr lang="en-US" dirty="0" smtClean="0"/>
              <a:t>of the hidden units </a:t>
            </a:r>
            <a:r>
              <a:rPr lang="en-US" dirty="0" smtClean="0"/>
              <a:t>       are </a:t>
            </a:r>
            <a:r>
              <a:rPr lang="en-US" dirty="0" smtClean="0"/>
              <a:t>sensitive to changes </a:t>
            </a:r>
            <a:r>
              <a:rPr lang="en-US" dirty="0" smtClean="0"/>
              <a:t>in      </a:t>
            </a:r>
            <a:r>
              <a:rPr lang="en-US" dirty="0" smtClean="0"/>
              <a:t>the input. </a:t>
            </a:r>
          </a:p>
          <a:p>
            <a:pPr lvl="1"/>
            <a:r>
              <a:rPr lang="en-US" dirty="0" smtClean="0"/>
              <a:t>But for different parts of </a:t>
            </a:r>
            <a:r>
              <a:rPr lang="en-US" dirty="0" smtClean="0"/>
              <a:t>the  </a:t>
            </a:r>
            <a:r>
              <a:rPr lang="en-US" dirty="0" smtClean="0"/>
              <a:t>input space, its a different subset</a:t>
            </a:r>
            <a:r>
              <a:rPr lang="en-US" dirty="0" smtClean="0"/>
              <a:t>. The active set is sparse.</a:t>
            </a:r>
            <a:endParaRPr lang="en-US" dirty="0" smtClean="0"/>
          </a:p>
          <a:p>
            <a:pPr lvl="1"/>
            <a:r>
              <a:rPr lang="en-US" dirty="0" smtClean="0"/>
              <a:t>RBMs behave similarly.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6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8229600" cy="857250"/>
          </a:xfrm>
        </p:spPr>
        <p:txBody>
          <a:bodyPr/>
          <a:lstStyle/>
          <a:p>
            <a:r>
              <a:rPr lang="en-US" dirty="0" smtClean="0"/>
              <a:t>Conclusions about pre-training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" y="1022351"/>
            <a:ext cx="4152900" cy="3394472"/>
          </a:xfrm>
        </p:spPr>
        <p:txBody>
          <a:bodyPr/>
          <a:lstStyle/>
          <a:p>
            <a:r>
              <a:rPr lang="en-US" dirty="0" smtClean="0"/>
              <a:t>There are now many different ways to do layer-by-layer pre-training of features. </a:t>
            </a:r>
          </a:p>
          <a:p>
            <a:pPr lvl="1"/>
            <a:r>
              <a:rPr lang="en-US" dirty="0" smtClean="0"/>
              <a:t>For datasets that do not have huge numbers of labeled cases, pre-training helps subsequent discriminative learning.</a:t>
            </a:r>
          </a:p>
          <a:p>
            <a:pPr lvl="2"/>
            <a:r>
              <a:rPr lang="en-US" dirty="0" smtClean="0"/>
              <a:t>Especially if there is extra data that is unlabeled but can be used for </a:t>
            </a:r>
            <a:r>
              <a:rPr lang="en-US" dirty="0" err="1" smtClean="0"/>
              <a:t>pretraining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3700" y="1022351"/>
            <a:ext cx="4660900" cy="3394472"/>
          </a:xfrm>
        </p:spPr>
        <p:txBody>
          <a:bodyPr/>
          <a:lstStyle/>
          <a:p>
            <a:r>
              <a:rPr lang="en-US" dirty="0" smtClean="0"/>
              <a:t>For very large, labeled datasets, initializing the weights used in supervised learning by using unsupervised pre-training is not necessary, even for deep nets.</a:t>
            </a:r>
          </a:p>
          <a:p>
            <a:pPr lvl="1"/>
            <a:r>
              <a:rPr lang="en-US" dirty="0" smtClean="0"/>
              <a:t>Pre-training was the first good way to initialize the weights for deep nets, but now there are other ways.</a:t>
            </a:r>
          </a:p>
          <a:p>
            <a:r>
              <a:rPr lang="en-US" dirty="0" smtClean="0"/>
              <a:t>But if we make the nets much larger we will need pre-training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8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21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Using </a:t>
            </a:r>
            <a:r>
              <a:rPr lang="en-US" sz="2400" dirty="0" err="1" smtClean="0">
                <a:latin typeface="Arial" charset="0"/>
              </a:rPr>
              <a:t>backpropagation</a:t>
            </a:r>
            <a:r>
              <a:rPr lang="en-US" sz="2400" dirty="0" smtClean="0">
                <a:latin typeface="Arial" charset="0"/>
              </a:rPr>
              <a:t> to implement PCA inefficiently</a:t>
            </a:r>
            <a:endParaRPr lang="en-US" sz="2400" dirty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844551"/>
            <a:ext cx="4038600" cy="339447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Try to make the output be the same as the input in a network with a central </a:t>
            </a:r>
            <a:r>
              <a:rPr lang="en-US" dirty="0" smtClean="0">
                <a:latin typeface="Arial" charset="0"/>
              </a:rPr>
              <a:t>bottleneck.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activities of the hidden units in the bottleneck form an efficient code.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895351"/>
            <a:ext cx="43815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the hidden and output </a:t>
            </a:r>
            <a:r>
              <a:rPr lang="en-US" dirty="0">
                <a:latin typeface="Arial" charset="0"/>
              </a:rPr>
              <a:t>layers are linear, it will learn hidden units that are a linear function of the data and minimize the squared reconstruction error.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This is exactly </a:t>
            </a:r>
            <a:r>
              <a:rPr lang="en-US" sz="1800" dirty="0" smtClean="0">
                <a:latin typeface="Arial" charset="0"/>
              </a:rPr>
              <a:t>what PCA does. </a:t>
            </a: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 M hidden units will span the same space as the first </a:t>
            </a:r>
            <a:r>
              <a:rPr lang="en-US" dirty="0" smtClean="0">
                <a:latin typeface="Arial" charset="0"/>
              </a:rPr>
              <a:t>M </a:t>
            </a:r>
            <a:r>
              <a:rPr lang="en-US" dirty="0">
                <a:latin typeface="Arial" charset="0"/>
              </a:rPr>
              <a:t>components found by PCA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Their weight vectors may not be </a:t>
            </a:r>
            <a:r>
              <a:rPr lang="en-US" sz="1800" dirty="0" smtClean="0">
                <a:latin typeface="Arial" charset="0"/>
              </a:rPr>
              <a:t>orthogonal.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They will tend to have equal </a:t>
            </a:r>
            <a:r>
              <a:rPr lang="en-US" sz="1800" dirty="0" smtClean="0">
                <a:latin typeface="Arial" charset="0"/>
              </a:rPr>
              <a:t>variances.</a:t>
            </a:r>
            <a:endParaRPr lang="en-US" sz="18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69989" y="3156148"/>
            <a:ext cx="2447925" cy="35123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168401" y="2017911"/>
            <a:ext cx="2447925" cy="35123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925639" y="2597348"/>
            <a:ext cx="1042987" cy="323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1814514" y="3183533"/>
            <a:ext cx="180022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3333CC"/>
                </a:solidFill>
              </a:rPr>
              <a:t>input vector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1636714" y="2017911"/>
            <a:ext cx="180022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3333CC"/>
                </a:solidFill>
              </a:rPr>
              <a:t>output vector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2068514" y="2596158"/>
            <a:ext cx="757237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3333CC"/>
                </a:solidFill>
              </a:rPr>
              <a:t>code</a:t>
            </a: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2355851" y="2936677"/>
            <a:ext cx="180975" cy="216694"/>
          </a:xfrm>
          <a:prstGeom prst="upArrow">
            <a:avLst>
              <a:gd name="adj1" fmla="val 50000"/>
              <a:gd name="adj2" fmla="val 399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2357439" y="2372717"/>
            <a:ext cx="180975" cy="216694"/>
          </a:xfrm>
          <a:prstGeom prst="upArrow">
            <a:avLst>
              <a:gd name="adj1" fmla="val 50000"/>
              <a:gd name="adj2" fmla="val 399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96445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5" grpId="0"/>
      <p:bldP spid="9226" grpId="0"/>
      <p:bldP spid="9227" grpId="0"/>
      <p:bldP spid="9228" grpId="0" animBg="1"/>
      <p:bldP spid="92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195263"/>
            <a:ext cx="868680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Using </a:t>
            </a:r>
            <a:r>
              <a:rPr lang="en-US" dirty="0" err="1" smtClean="0">
                <a:latin typeface="Arial" charset="0"/>
              </a:rPr>
              <a:t>backpropagation</a:t>
            </a:r>
            <a:r>
              <a:rPr lang="en-US" dirty="0" smtClean="0">
                <a:latin typeface="Arial" charset="0"/>
              </a:rPr>
              <a:t> to generalize PCA</a:t>
            </a:r>
            <a:endParaRPr lang="en-US" dirty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060450"/>
            <a:ext cx="4038600" cy="39433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With non-linear layers before and after the code, it should be possible to efficiently represent data that lies on or near a non-linear manifold.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The encoder converts coordinates in the input space to coordinates on the manifold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/>
            <a:r>
              <a:rPr lang="en-US" dirty="0" smtClean="0">
                <a:latin typeface="Arial" charset="0"/>
              </a:rPr>
              <a:t>The decoder does the inverse mapping. </a:t>
            </a:r>
            <a:endParaRPr lang="en-US" dirty="0">
              <a:latin typeface="Arial" charset="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195889" y="4083844"/>
            <a:ext cx="2447925" cy="35123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5194301" y="1383507"/>
            <a:ext cx="2447925" cy="35123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951539" y="2788444"/>
            <a:ext cx="1042987" cy="3238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5554663" y="3489723"/>
            <a:ext cx="1763712" cy="2964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5554663" y="2112169"/>
            <a:ext cx="1763712" cy="29646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5662614" y="4111229"/>
            <a:ext cx="180022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3333CC"/>
                </a:solidFill>
              </a:rPr>
              <a:t>input vector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5662614" y="1383507"/>
            <a:ext cx="180022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3333CC"/>
                </a:solidFill>
              </a:rPr>
              <a:t>output vector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6094414" y="2787254"/>
            <a:ext cx="757237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3333CC"/>
                </a:solidFill>
              </a:rPr>
              <a:t>code</a:t>
            </a: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6381751" y="3165873"/>
            <a:ext cx="180975" cy="216694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6383339" y="1814513"/>
            <a:ext cx="180975" cy="216694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6383339" y="2490788"/>
            <a:ext cx="180975" cy="216694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6383339" y="3813573"/>
            <a:ext cx="180975" cy="216694"/>
          </a:xfrm>
          <a:prstGeom prst="upArrow">
            <a:avLst>
              <a:gd name="adj1" fmla="val 50000"/>
              <a:gd name="adj2" fmla="val 39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sz="1600"/>
          </a:p>
        </p:txBody>
      </p:sp>
      <p:sp>
        <p:nvSpPr>
          <p:cNvPr id="3" name="TextBox 2"/>
          <p:cNvSpPr txBox="1"/>
          <p:nvPr/>
        </p:nvSpPr>
        <p:spPr>
          <a:xfrm>
            <a:off x="7783514" y="3165873"/>
            <a:ext cx="125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encoding weights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8114" y="2031207"/>
            <a:ext cx="125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decoding weights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8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  <p:bldP spid="9224" grpId="0" animBg="1"/>
      <p:bldP spid="9225" grpId="0"/>
      <p:bldP spid="9226" grpId="0"/>
      <p:bldP spid="9227" grpId="0"/>
      <p:bldP spid="9228" grpId="0" animBg="1"/>
      <p:bldP spid="9229" grpId="0" animBg="1"/>
      <p:bldP spid="9230" grpId="0" animBg="1"/>
      <p:bldP spid="923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2" y="228600"/>
            <a:ext cx="9254067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Neural Networks for Machine Learning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Lecture 15b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Deep </a:t>
            </a:r>
            <a:r>
              <a:rPr lang="en-US" dirty="0" err="1" smtClean="0">
                <a:latin typeface="+mn-lt"/>
              </a:rPr>
              <a:t>Autoencoders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65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Autoencoders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199" y="1200151"/>
            <a:ext cx="3945467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They always looked like a really nice way to do non-linear dimensionality reduction: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provide </a:t>
            </a:r>
            <a:r>
              <a:rPr lang="en-US" dirty="0" smtClean="0"/>
              <a:t>flexible mappings </a:t>
            </a:r>
            <a:r>
              <a:rPr lang="en-US" dirty="0"/>
              <a:t>both </a:t>
            </a:r>
            <a:r>
              <a:rPr lang="en-US" dirty="0" smtClean="0"/>
              <a:t>ways.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learning time is linear (or better) in the number of training cases.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final </a:t>
            </a:r>
            <a:r>
              <a:rPr lang="en-US" dirty="0" smtClean="0"/>
              <a:t>encoding model </a:t>
            </a:r>
            <a:r>
              <a:rPr lang="en-US" dirty="0"/>
              <a:t>is </a:t>
            </a:r>
            <a:r>
              <a:rPr lang="en-US" dirty="0" smtClean="0"/>
              <a:t>fairly compact </a:t>
            </a:r>
            <a:r>
              <a:rPr lang="en-US" dirty="0"/>
              <a:t>and fast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02666" y="1200151"/>
            <a:ext cx="4538134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But it turned out to be </a:t>
            </a:r>
            <a:r>
              <a:rPr lang="en-US" dirty="0" smtClean="0"/>
              <a:t>very </a:t>
            </a:r>
            <a:r>
              <a:rPr lang="en-US" dirty="0"/>
              <a:t>difficult to optimize deep </a:t>
            </a:r>
            <a:r>
              <a:rPr lang="en-US" dirty="0" err="1"/>
              <a:t>autoencoders</a:t>
            </a:r>
            <a:r>
              <a:rPr lang="en-US" dirty="0"/>
              <a:t> using </a:t>
            </a:r>
            <a:r>
              <a:rPr lang="en-US" dirty="0" err="1" smtClean="0"/>
              <a:t>backpropagation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 small initial weights the </a:t>
            </a:r>
            <a:r>
              <a:rPr lang="en-US" dirty="0" err="1" smtClean="0"/>
              <a:t>backpropagated</a:t>
            </a:r>
            <a:r>
              <a:rPr lang="en-US" dirty="0" smtClean="0"/>
              <a:t> gradient dies.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We now </a:t>
            </a:r>
            <a:r>
              <a:rPr lang="en-US" dirty="0"/>
              <a:t>have a much better </a:t>
            </a:r>
            <a:r>
              <a:rPr lang="en-US" dirty="0" smtClean="0"/>
              <a:t>ways </a:t>
            </a:r>
            <a:r>
              <a:rPr lang="en-US" dirty="0"/>
              <a:t>to optimize them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unsupervised layer-by-layer pre-training.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Or just initialize the weights carefully as in Echo-State Nets.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4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845"/>
            <a:ext cx="8229600" cy="8572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first really successful deep </a:t>
            </a:r>
            <a:r>
              <a:rPr lang="en-US" dirty="0" err="1" smtClean="0"/>
              <a:t>autoencoders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(Hinton &amp; </a:t>
            </a:r>
            <a:r>
              <a:rPr lang="en-US" sz="2400" dirty="0" err="1" smtClean="0"/>
              <a:t>Salakhutdinov</a:t>
            </a:r>
            <a:r>
              <a:rPr lang="en-US" sz="2400" dirty="0" smtClean="0"/>
              <a:t>, Science, 2006)</a:t>
            </a:r>
            <a:endParaRPr lang="en-US" sz="2400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68300" y="1516190"/>
            <a:ext cx="8318500" cy="1718071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 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9900"/>
                </a:solidFill>
              </a:rPr>
              <a:t>784 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sym typeface="Wingdings" charset="0"/>
              </a:rPr>
              <a:t>  1000     500   </a:t>
            </a:r>
            <a:r>
              <a:rPr lang="en-US" sz="2400" dirty="0">
                <a:solidFill>
                  <a:srgbClr val="009900"/>
                </a:solidFill>
                <a:sym typeface="Wingdings" charset="0"/>
              </a:rPr>
              <a:t> </a:t>
            </a:r>
            <a:r>
              <a:rPr lang="en-US" sz="2400" dirty="0" smtClean="0">
                <a:solidFill>
                  <a:srgbClr val="009900"/>
                </a:solidFill>
                <a:sym typeface="Wingdings" charset="0"/>
              </a:rPr>
              <a:t> 250  </a:t>
            </a:r>
            <a:endParaRPr lang="en-US" sz="2400" dirty="0">
              <a:solidFill>
                <a:srgbClr val="009900"/>
              </a:solidFill>
              <a:sym typeface="Wingdings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9900"/>
                </a:solidFill>
                <a:sym typeface="Wingdings" charset="0"/>
              </a:rPr>
              <a:t>                                                         </a:t>
            </a:r>
            <a:r>
              <a:rPr lang="en-US" sz="2400" dirty="0" smtClean="0">
                <a:solidFill>
                  <a:srgbClr val="009900"/>
                </a:solidFill>
                <a:sym typeface="Wingdings" charset="0"/>
              </a:rPr>
              <a:t>      30 </a:t>
            </a:r>
            <a:r>
              <a:rPr lang="en-US" sz="2400" dirty="0">
                <a:solidFill>
                  <a:srgbClr val="009900"/>
                </a:solidFill>
                <a:sym typeface="Wingdings" charset="0"/>
              </a:rPr>
              <a:t>linear units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9900"/>
                </a:solidFill>
              </a:rPr>
              <a:t>     784 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sym typeface="Wingdings" charset="0"/>
              </a:rPr>
              <a:t>  </a:t>
            </a:r>
            <a:r>
              <a:rPr lang="en-US" sz="2400" dirty="0">
                <a:solidFill>
                  <a:srgbClr val="009900"/>
                </a:solidFill>
                <a:sym typeface="Wingdings" charset="0"/>
              </a:rPr>
              <a:t>1000 </a:t>
            </a:r>
            <a:r>
              <a:rPr lang="en-US" sz="2400" dirty="0" smtClean="0">
                <a:solidFill>
                  <a:srgbClr val="009900"/>
                </a:solidFill>
                <a:sym typeface="Wingdings" charset="0"/>
              </a:rPr>
              <a:t>    </a:t>
            </a:r>
            <a:r>
              <a:rPr lang="en-US" sz="2400" dirty="0">
                <a:solidFill>
                  <a:srgbClr val="009900"/>
                </a:solidFill>
                <a:sym typeface="Wingdings" charset="0"/>
              </a:rPr>
              <a:t>500  </a:t>
            </a:r>
            <a:r>
              <a:rPr lang="en-US" sz="2400" dirty="0" smtClean="0">
                <a:solidFill>
                  <a:srgbClr val="009900"/>
                </a:solidFill>
                <a:sym typeface="Wingdings" charset="0"/>
              </a:rPr>
              <a:t>   </a:t>
            </a:r>
            <a:r>
              <a:rPr lang="en-US" sz="2400" dirty="0">
                <a:solidFill>
                  <a:srgbClr val="009900"/>
                </a:solidFill>
                <a:sym typeface="Wingdings" charset="0"/>
              </a:rPr>
              <a:t>250</a:t>
            </a:r>
            <a:r>
              <a:rPr lang="en-US" sz="2400" dirty="0">
                <a:sym typeface="Wingdings" charset="0"/>
              </a:rPr>
              <a:t> </a:t>
            </a:r>
          </a:p>
          <a:p>
            <a:pPr>
              <a:buFontTx/>
              <a:buNone/>
            </a:pPr>
            <a:endParaRPr lang="en-US" dirty="0">
              <a:sym typeface="Wingding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93700" y="3183461"/>
            <a:ext cx="8280400" cy="1746249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ym typeface="Wingdings" charset="0"/>
              </a:rPr>
              <a:t>     We </a:t>
            </a:r>
            <a:r>
              <a:rPr lang="en-US" sz="1800" dirty="0">
                <a:sym typeface="Wingdings" charset="0"/>
              </a:rPr>
              <a:t>train a stack of 4 RBM</a:t>
            </a:r>
            <a:r>
              <a:rPr lang="ja-JP" altLang="en-US" sz="1800" dirty="0">
                <a:sym typeface="Wingdings" charset="0"/>
              </a:rPr>
              <a:t>’</a:t>
            </a:r>
            <a:r>
              <a:rPr lang="en-US" sz="1800" dirty="0">
                <a:sym typeface="Wingdings" charset="0"/>
              </a:rPr>
              <a:t>s and then </a:t>
            </a:r>
            <a:r>
              <a:rPr lang="ja-JP" altLang="en-US" sz="1800" dirty="0">
                <a:sym typeface="Wingdings" charset="0"/>
              </a:rPr>
              <a:t>“</a:t>
            </a:r>
            <a:r>
              <a:rPr lang="en-US" sz="1800" dirty="0">
                <a:sym typeface="Wingdings" charset="0"/>
              </a:rPr>
              <a:t>unroll</a:t>
            </a:r>
            <a:r>
              <a:rPr lang="ja-JP" altLang="en-US" sz="1800" dirty="0">
                <a:sym typeface="Wingdings" charset="0"/>
              </a:rPr>
              <a:t>”</a:t>
            </a:r>
            <a:r>
              <a:rPr lang="en-US" sz="1800" dirty="0">
                <a:sym typeface="Wingdings" charset="0"/>
              </a:rPr>
              <a:t> them.  </a:t>
            </a:r>
            <a:endParaRPr lang="en-US" sz="1800" dirty="0" smtClean="0">
              <a:sym typeface="Wingdings" charset="0"/>
            </a:endParaRPr>
          </a:p>
          <a:p>
            <a:pPr>
              <a:buFontTx/>
              <a:buNone/>
            </a:pPr>
            <a:r>
              <a:rPr lang="en-US" sz="1800" dirty="0">
                <a:sym typeface="Wingdings" charset="0"/>
              </a:rPr>
              <a:t> </a:t>
            </a:r>
            <a:r>
              <a:rPr lang="en-US" sz="1800" dirty="0" smtClean="0">
                <a:sym typeface="Wingdings" charset="0"/>
              </a:rPr>
              <a:t>    Then </a:t>
            </a:r>
            <a:r>
              <a:rPr lang="en-US" sz="1800" dirty="0">
                <a:sym typeface="Wingdings" charset="0"/>
              </a:rPr>
              <a:t>we </a:t>
            </a:r>
            <a:r>
              <a:rPr lang="en-US" sz="1800" dirty="0" smtClean="0">
                <a:sym typeface="Wingdings" charset="0"/>
              </a:rPr>
              <a:t>fine</a:t>
            </a:r>
            <a:r>
              <a:rPr lang="en-US" sz="1800" dirty="0">
                <a:sym typeface="Wingdings" charset="0"/>
              </a:rPr>
              <a:t>-tune </a:t>
            </a:r>
            <a:r>
              <a:rPr lang="en-US" sz="1800" dirty="0" smtClean="0">
                <a:sym typeface="Wingdings" charset="0"/>
              </a:rPr>
              <a:t>with gentle </a:t>
            </a:r>
            <a:r>
              <a:rPr lang="en-US" sz="1800" dirty="0" err="1">
                <a:sym typeface="Wingdings" charset="0"/>
              </a:rPr>
              <a:t>backprop</a:t>
            </a:r>
            <a:r>
              <a:rPr lang="en-US" sz="1800" dirty="0" smtClean="0">
                <a:sym typeface="Wingdings" charset="0"/>
              </a:rPr>
              <a:t>.</a:t>
            </a:r>
            <a:endParaRPr lang="en-US" sz="1800" dirty="0">
              <a:sym typeface="Wingdings" charset="0"/>
            </a:endParaRPr>
          </a:p>
        </p:txBody>
      </p:sp>
      <p:sp>
        <p:nvSpPr>
          <p:cNvPr id="378884" name="AutoShape 4"/>
          <p:cNvSpPr>
            <a:spLocks noChangeArrowheads="1"/>
          </p:cNvSpPr>
          <p:nvPr/>
        </p:nvSpPr>
        <p:spPr bwMode="auto">
          <a:xfrm rot="1960199">
            <a:off x="5178713" y="1916047"/>
            <a:ext cx="431800" cy="80963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5" name="AutoShape 5"/>
          <p:cNvSpPr>
            <a:spLocks noChangeArrowheads="1"/>
          </p:cNvSpPr>
          <p:nvPr/>
        </p:nvSpPr>
        <p:spPr bwMode="auto">
          <a:xfrm rot="8861212">
            <a:off x="5198731" y="2303588"/>
            <a:ext cx="431800" cy="80963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24456"/>
              </p:ext>
            </p:extLst>
          </p:nvPr>
        </p:nvGraphicFramePr>
        <p:xfrm>
          <a:off x="1358901" y="1273699"/>
          <a:ext cx="3149600" cy="34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3" imgW="1447800" imgH="215900" progId="Equation.3">
                  <p:embed/>
                </p:oleObj>
              </mc:Choice>
              <mc:Fallback>
                <p:oleObj name="Equation" r:id="rId3" imgW="144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1" y="1273699"/>
                        <a:ext cx="3149600" cy="349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43997"/>
              </p:ext>
            </p:extLst>
          </p:nvPr>
        </p:nvGraphicFramePr>
        <p:xfrm>
          <a:off x="1482725" y="2148412"/>
          <a:ext cx="3190875" cy="376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5" imgW="1600200" imgH="254000" progId="Equation.3">
                  <p:embed/>
                </p:oleObj>
              </mc:Choice>
              <mc:Fallback>
                <p:oleObj name="Equation" r:id="rId5" imgW="1600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148412"/>
                        <a:ext cx="3190875" cy="376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79937"/>
              </p:ext>
            </p:extLst>
          </p:nvPr>
        </p:nvGraphicFramePr>
        <p:xfrm>
          <a:off x="5349875" y="1542780"/>
          <a:ext cx="434975" cy="32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7" imgW="215640" imgH="215640" progId="Equation.3">
                  <p:embed/>
                </p:oleObj>
              </mc:Choice>
              <mc:Fallback>
                <p:oleObj name="Equation" r:id="rId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1542780"/>
                        <a:ext cx="434975" cy="326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99949"/>
              </p:ext>
            </p:extLst>
          </p:nvPr>
        </p:nvGraphicFramePr>
        <p:xfrm>
          <a:off x="5321189" y="2340498"/>
          <a:ext cx="528638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9" imgW="266400" imgH="253800" progId="Equation.3">
                  <p:embed/>
                </p:oleObj>
              </mc:Choice>
              <mc:Fallback>
                <p:oleObj name="Equation" r:id="rId9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189" y="2340498"/>
                        <a:ext cx="528638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8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 comparison of methods for compressing digit images to 30 real </a:t>
            </a:r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399365" name="Picture 5" descr="digits_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3785"/>
            <a:ext cx="7437438" cy="225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7416800" y="1595042"/>
            <a:ext cx="161925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3333CC"/>
                </a:solidFill>
              </a:rPr>
              <a:t>real              data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3333CC"/>
                </a:solidFill>
              </a:rPr>
              <a:t>30-D       deep auto</a:t>
            </a:r>
          </a:p>
          <a:p>
            <a:pPr>
              <a:spcBef>
                <a:spcPct val="50000"/>
              </a:spcBef>
            </a:pPr>
            <a:endParaRPr lang="en-US" dirty="0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3333CC"/>
                </a:solidFill>
              </a:rPr>
              <a:t>30-D         PCA</a:t>
            </a:r>
          </a:p>
        </p:txBody>
      </p:sp>
      <p:sp>
        <p:nvSpPr>
          <p:cNvPr id="2" name="Rectangle 1"/>
          <p:cNvSpPr/>
          <p:nvPr/>
        </p:nvSpPr>
        <p:spPr>
          <a:xfrm>
            <a:off x="-101600" y="2844800"/>
            <a:ext cx="7539038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15452</TotalTime>
  <Words>2162</Words>
  <Application>Microsoft Macintosh PowerPoint</Application>
  <PresentationFormat>On-screen Show (16:9)</PresentationFormat>
  <Paragraphs>203</Paragraphs>
  <Slides>35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Neural Networks for Machine Learning  Lecture 15a From Principal Components Analysis to Autoencoders</vt:lpstr>
      <vt:lpstr>Principal Components Analysis</vt:lpstr>
      <vt:lpstr>A picture of PCA with N=2 and M=1</vt:lpstr>
      <vt:lpstr>Using backpropagation to implement PCA inefficiently</vt:lpstr>
      <vt:lpstr>Using backpropagation to generalize PCA</vt:lpstr>
      <vt:lpstr>Neural Networks for Machine Learning  Lecture 15b Deep Autoencoders</vt:lpstr>
      <vt:lpstr>Deep Autoencoders</vt:lpstr>
      <vt:lpstr>The first really successful deep autoencoders  (Hinton &amp; Salakhutdinov, Science, 2006)</vt:lpstr>
      <vt:lpstr>A comparison of methods for compressing digit images to 30 real numbers</vt:lpstr>
      <vt:lpstr>Neural Networks for Machine Learning  Lecture 15c Deep autoencoders for document retrieval and visualization</vt:lpstr>
      <vt:lpstr>How to find documents that are similar to a query document</vt:lpstr>
      <vt:lpstr>How to compress the count vector </vt:lpstr>
      <vt:lpstr>The non-linearity used for reconstructing bags of words</vt:lpstr>
      <vt:lpstr>Performance of the autoencoder at document retrieval</vt:lpstr>
      <vt:lpstr>Retrieval performance on 400,000 Reuters business news stories</vt:lpstr>
      <vt:lpstr>PowerPoint Presentation</vt:lpstr>
      <vt:lpstr>PowerPoint Presentation</vt:lpstr>
      <vt:lpstr>Neural Networks for Machine Learning  Lecture 15d Semantic hashing</vt:lpstr>
      <vt:lpstr>Finding binary codes for documents</vt:lpstr>
      <vt:lpstr>Using a deep autoencoder as a hash-function for finding approximate matches</vt:lpstr>
      <vt:lpstr>Another view of semantic hashing</vt:lpstr>
      <vt:lpstr>Neural Networks for Machine Learning  Lecture 15e Learning binary codes for image retrieval</vt:lpstr>
      <vt:lpstr>Binary codes for image retrieval</vt:lpstr>
      <vt:lpstr>A two-stage method</vt:lpstr>
      <vt:lpstr>Krizhevsky’s deep autoencoder</vt:lpstr>
      <vt:lpstr>Reconstructions of 32x32 color images from 256-bit codes</vt:lpstr>
      <vt:lpstr>PowerPoint Presentation</vt:lpstr>
      <vt:lpstr>PowerPoint Presentation</vt:lpstr>
      <vt:lpstr>How to make image retrieval more sensitive to objects and less sensitive to pixels</vt:lpstr>
      <vt:lpstr>PowerPoint Presentation</vt:lpstr>
      <vt:lpstr>Neural Networks for Machine Learning  Lecture 15f Shallow autoencoders for pre-training </vt:lpstr>
      <vt:lpstr>RBM’s as autoencoders</vt:lpstr>
      <vt:lpstr>Denoising autoencoders (Vincent et. al. 2008) </vt:lpstr>
      <vt:lpstr>Contractive autoencoders (Rifai et. al. 2011)</vt:lpstr>
      <vt:lpstr>Conclusions about pre-training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403</cp:revision>
  <dcterms:created xsi:type="dcterms:W3CDTF">2012-09-27T16:39:13Z</dcterms:created>
  <dcterms:modified xsi:type="dcterms:W3CDTF">2012-11-18T17:54:37Z</dcterms:modified>
</cp:coreProperties>
</file>