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556" r:id="rId2"/>
    <p:sldId id="605" r:id="rId3"/>
    <p:sldId id="598" r:id="rId4"/>
    <p:sldId id="616" r:id="rId5"/>
    <p:sldId id="607" r:id="rId6"/>
    <p:sldId id="608" r:id="rId7"/>
    <p:sldId id="609" r:id="rId8"/>
    <p:sldId id="610" r:id="rId9"/>
    <p:sldId id="611" r:id="rId10"/>
    <p:sldId id="612" r:id="rId11"/>
    <p:sldId id="599" r:id="rId12"/>
    <p:sldId id="600" r:id="rId13"/>
    <p:sldId id="601" r:id="rId14"/>
    <p:sldId id="602" r:id="rId15"/>
    <p:sldId id="603" r:id="rId16"/>
    <p:sldId id="604" r:id="rId17"/>
    <p:sldId id="614" r:id="rId18"/>
    <p:sldId id="613" r:id="rId19"/>
    <p:sldId id="615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A556"/>
    <a:srgbClr val="AA4341"/>
    <a:srgbClr val="D3A4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2064" y="-3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4.wmf"/><Relationship Id="rId5" Type="http://schemas.openxmlformats.org/officeDocument/2006/relationships/image" Target="../media/image5.wmf"/><Relationship Id="rId6" Type="http://schemas.openxmlformats.org/officeDocument/2006/relationships/image" Target="../media/image6.emf"/><Relationship Id="rId7" Type="http://schemas.openxmlformats.org/officeDocument/2006/relationships/image" Target="../media/image7.emf"/><Relationship Id="rId8" Type="http://schemas.openxmlformats.org/officeDocument/2006/relationships/image" Target="../media/image8.emf"/><Relationship Id="rId9" Type="http://schemas.openxmlformats.org/officeDocument/2006/relationships/image" Target="../media/image9.emf"/><Relationship Id="rId10" Type="http://schemas.openxmlformats.org/officeDocument/2006/relationships/image" Target="../media/image10.emf"/><Relationship Id="rId1" Type="http://schemas.openxmlformats.org/officeDocument/2006/relationships/image" Target="../media/image1.wmf"/><Relationship Id="rId2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4" Type="http://schemas.openxmlformats.org/officeDocument/2006/relationships/image" Target="../media/image14.wmf"/><Relationship Id="rId5" Type="http://schemas.openxmlformats.org/officeDocument/2006/relationships/image" Target="../media/image15.wmf"/><Relationship Id="rId6" Type="http://schemas.openxmlformats.org/officeDocument/2006/relationships/image" Target="../media/image16.wmf"/><Relationship Id="rId7" Type="http://schemas.openxmlformats.org/officeDocument/2006/relationships/image" Target="../media/image17.wmf"/><Relationship Id="rId8" Type="http://schemas.openxmlformats.org/officeDocument/2006/relationships/image" Target="../media/image18.wmf"/><Relationship Id="rId9" Type="http://schemas.openxmlformats.org/officeDocument/2006/relationships/image" Target="../media/image19.wmf"/><Relationship Id="rId1" Type="http://schemas.openxmlformats.org/officeDocument/2006/relationships/image" Target="../media/image11.wmf"/><Relationship Id="rId2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DD088F-36AD-C749-A172-3EAF16ACA6E1}" type="datetimeFigureOut">
              <a:rPr lang="en-US" smtClean="0"/>
              <a:t>12-11-25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8F058F-AE6E-9D43-ADBF-DF34D6D44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14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942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C8D852C-EB87-4A41-BD1E-C58893AFB92F}" type="slidenum">
              <a:rPr lang="en-US" sz="1200"/>
              <a:pPr eaLnBrk="1" hangingPunct="1"/>
              <a:t>4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28600"/>
            <a:ext cx="7772400" cy="2159000"/>
          </a:xfrm>
        </p:spPr>
        <p:txBody>
          <a:bodyPr/>
          <a:lstStyle>
            <a:lvl1pPr>
              <a:defRPr sz="3200" baseline="0">
                <a:solidFill>
                  <a:srgbClr val="000090"/>
                </a:solidFill>
              </a:defRPr>
            </a:lvl1pPr>
          </a:lstStyle>
          <a:p>
            <a:r>
              <a:rPr lang="en-US" dirty="0" smtClean="0"/>
              <a:t>Neural Networks for Machine Learning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Lecture 1a</a:t>
            </a:r>
            <a:br>
              <a:rPr lang="en-US" dirty="0" smtClean="0"/>
            </a:br>
            <a:r>
              <a:rPr lang="en-US" dirty="0" err="1" smtClean="0"/>
              <a:t>Bla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308099" y="3162300"/>
            <a:ext cx="323003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Geoffrey Hinton </a:t>
            </a:r>
          </a:p>
          <a:p>
            <a:r>
              <a:rPr lang="en-US" sz="2000" dirty="0" err="1" smtClean="0"/>
              <a:t>Nitish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Srivastava</a:t>
            </a:r>
            <a:r>
              <a:rPr lang="en-US" sz="2000" baseline="0" dirty="0" smtClean="0"/>
              <a:t>,</a:t>
            </a:r>
          </a:p>
          <a:p>
            <a:r>
              <a:rPr lang="en-US" sz="2000" baseline="0" dirty="0" smtClean="0"/>
              <a:t>Kevin </a:t>
            </a:r>
            <a:r>
              <a:rPr lang="en-US" sz="2000" baseline="0" dirty="0" err="1" smtClean="0"/>
              <a:t>Swersky</a:t>
            </a:r>
            <a:endParaRPr lang="en-US" sz="2000" baseline="0" dirty="0" smtClean="0"/>
          </a:p>
          <a:p>
            <a:r>
              <a:rPr lang="en-US" sz="2000" baseline="0" dirty="0" err="1" smtClean="0"/>
              <a:t>Tijmen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Tieleman</a:t>
            </a:r>
            <a:endParaRPr lang="en-US" sz="2000" baseline="0" dirty="0" smtClean="0"/>
          </a:p>
          <a:p>
            <a:r>
              <a:rPr lang="en-US" sz="2000" baseline="0" dirty="0" smtClean="0"/>
              <a:t>Abdel-</a:t>
            </a:r>
            <a:r>
              <a:rPr lang="en-US" sz="2000" baseline="0" dirty="0" err="1" smtClean="0"/>
              <a:t>rahman</a:t>
            </a:r>
            <a:r>
              <a:rPr lang="en-US" sz="2000" baseline="0" dirty="0" smtClean="0"/>
              <a:t> Mohamed 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020765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9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CB4AFC-53DE-EF42-941D-45C099433D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56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E3ACF88-D40C-934B-A9F5-AC2BAE6924D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38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435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8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rgbClr val="00009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008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FF000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4" Type="http://schemas.openxmlformats.org/officeDocument/2006/relationships/image" Target="../media/image20.emf"/><Relationship Id="rId5" Type="http://schemas.openxmlformats.org/officeDocument/2006/relationships/oleObject" Target="../embeddings/oleObject30.bin"/><Relationship Id="rId6" Type="http://schemas.openxmlformats.org/officeDocument/2006/relationships/oleObject" Target="../embeddings/oleObject31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wmf"/><Relationship Id="rId20" Type="http://schemas.openxmlformats.org/officeDocument/2006/relationships/oleObject" Target="../embeddings/oleObject10.bin"/><Relationship Id="rId21" Type="http://schemas.openxmlformats.org/officeDocument/2006/relationships/oleObject" Target="../embeddings/oleObject11.bin"/><Relationship Id="rId22" Type="http://schemas.openxmlformats.org/officeDocument/2006/relationships/image" Target="../media/image8.emf"/><Relationship Id="rId23" Type="http://schemas.openxmlformats.org/officeDocument/2006/relationships/oleObject" Target="../embeddings/oleObject12.bin"/><Relationship Id="rId24" Type="http://schemas.openxmlformats.org/officeDocument/2006/relationships/image" Target="../media/image9.emf"/><Relationship Id="rId25" Type="http://schemas.openxmlformats.org/officeDocument/2006/relationships/oleObject" Target="../embeddings/oleObject13.bin"/><Relationship Id="rId26" Type="http://schemas.openxmlformats.org/officeDocument/2006/relationships/oleObject" Target="../embeddings/oleObject14.bin"/><Relationship Id="rId27" Type="http://schemas.openxmlformats.org/officeDocument/2006/relationships/image" Target="../media/image10.emf"/><Relationship Id="rId28" Type="http://schemas.openxmlformats.org/officeDocument/2006/relationships/oleObject" Target="../embeddings/oleObject15.bin"/><Relationship Id="rId29" Type="http://schemas.openxmlformats.org/officeDocument/2006/relationships/oleObject" Target="../embeddings/oleObject16.bin"/><Relationship Id="rId30" Type="http://schemas.openxmlformats.org/officeDocument/2006/relationships/oleObject" Target="../embeddings/oleObject17.bin"/><Relationship Id="rId31" Type="http://schemas.openxmlformats.org/officeDocument/2006/relationships/oleObject" Target="../embeddings/oleObject18.bin"/><Relationship Id="rId32" Type="http://schemas.openxmlformats.org/officeDocument/2006/relationships/oleObject" Target="../embeddings/oleObject19.bin"/><Relationship Id="rId10" Type="http://schemas.openxmlformats.org/officeDocument/2006/relationships/oleObject" Target="../embeddings/oleObject4.bin"/><Relationship Id="rId11" Type="http://schemas.openxmlformats.org/officeDocument/2006/relationships/image" Target="../media/image4.wmf"/><Relationship Id="rId12" Type="http://schemas.openxmlformats.org/officeDocument/2006/relationships/oleObject" Target="../embeddings/oleObject5.bin"/><Relationship Id="rId13" Type="http://schemas.openxmlformats.org/officeDocument/2006/relationships/oleObject" Target="../embeddings/oleObject6.bin"/><Relationship Id="rId14" Type="http://schemas.openxmlformats.org/officeDocument/2006/relationships/image" Target="../media/image5.wmf"/><Relationship Id="rId15" Type="http://schemas.openxmlformats.org/officeDocument/2006/relationships/oleObject" Target="../embeddings/oleObject7.bin"/><Relationship Id="rId16" Type="http://schemas.openxmlformats.org/officeDocument/2006/relationships/oleObject" Target="../embeddings/oleObject8.bin"/><Relationship Id="rId17" Type="http://schemas.openxmlformats.org/officeDocument/2006/relationships/image" Target="../media/image6.emf"/><Relationship Id="rId18" Type="http://schemas.openxmlformats.org/officeDocument/2006/relationships/oleObject" Target="../embeddings/oleObject9.bin"/><Relationship Id="rId19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2.emf"/><Relationship Id="rId8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.bin"/><Relationship Id="rId20" Type="http://schemas.openxmlformats.org/officeDocument/2006/relationships/image" Target="../media/image19.wmf"/><Relationship Id="rId10" Type="http://schemas.openxmlformats.org/officeDocument/2006/relationships/image" Target="../media/image14.wmf"/><Relationship Id="rId11" Type="http://schemas.openxmlformats.org/officeDocument/2006/relationships/oleObject" Target="../embeddings/oleObject24.bin"/><Relationship Id="rId12" Type="http://schemas.openxmlformats.org/officeDocument/2006/relationships/image" Target="../media/image15.wmf"/><Relationship Id="rId13" Type="http://schemas.openxmlformats.org/officeDocument/2006/relationships/oleObject" Target="../embeddings/oleObject25.bin"/><Relationship Id="rId14" Type="http://schemas.openxmlformats.org/officeDocument/2006/relationships/image" Target="../media/image16.wmf"/><Relationship Id="rId15" Type="http://schemas.openxmlformats.org/officeDocument/2006/relationships/oleObject" Target="../embeddings/oleObject26.bin"/><Relationship Id="rId16" Type="http://schemas.openxmlformats.org/officeDocument/2006/relationships/image" Target="../media/image17.wmf"/><Relationship Id="rId17" Type="http://schemas.openxmlformats.org/officeDocument/2006/relationships/oleObject" Target="../embeddings/oleObject27.bin"/><Relationship Id="rId18" Type="http://schemas.openxmlformats.org/officeDocument/2006/relationships/image" Target="../media/image18.wmf"/><Relationship Id="rId19" Type="http://schemas.openxmlformats.org/officeDocument/2006/relationships/oleObject" Target="../embeddings/oleObject28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3.xml"/><Relationship Id="rId3" Type="http://schemas.openxmlformats.org/officeDocument/2006/relationships/oleObject" Target="../embeddings/oleObject20.bin"/><Relationship Id="rId4" Type="http://schemas.openxmlformats.org/officeDocument/2006/relationships/image" Target="../media/image11.wmf"/><Relationship Id="rId5" Type="http://schemas.openxmlformats.org/officeDocument/2006/relationships/oleObject" Target="../embeddings/oleObject21.bin"/><Relationship Id="rId6" Type="http://schemas.openxmlformats.org/officeDocument/2006/relationships/image" Target="../media/image12.wmf"/><Relationship Id="rId7" Type="http://schemas.openxmlformats.org/officeDocument/2006/relationships/oleObject" Target="../embeddings/oleObject22.bin"/><Relationship Id="rId8" Type="http://schemas.openxmlformats.org/officeDocument/2006/relationships/image" Target="../media/image13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432" y="228600"/>
            <a:ext cx="9254067" cy="2159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+mn-lt"/>
              </a:rPr>
              <a:t>Neural Networks for Machine Learning</a:t>
            </a:r>
            <a:r>
              <a:rPr lang="en-US" dirty="0" smtClean="0">
                <a:latin typeface="+mn-lt"/>
              </a:rPr>
              <a:t/>
            </a:r>
            <a:br>
              <a:rPr lang="en-US" dirty="0" smtClean="0">
                <a:latin typeface="+mn-lt"/>
              </a:rPr>
            </a:br>
            <a:r>
              <a:rPr lang="en-US" dirty="0">
                <a:latin typeface="+mn-lt"/>
              </a:rPr>
              <a:t/>
            </a:r>
            <a:br>
              <a:rPr lang="en-US" dirty="0">
                <a:latin typeface="+mn-lt"/>
              </a:rPr>
            </a:br>
            <a:r>
              <a:rPr lang="en-US" dirty="0" smtClean="0">
                <a:latin typeface="+mn-lt"/>
              </a:rPr>
              <a:t>Lecture 16a</a:t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Learning a joint model of images and captions</a:t>
            </a:r>
            <a:endParaRPr lang="en-US" sz="24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70203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25152" y="391716"/>
            <a:ext cx="9011344" cy="857250"/>
          </a:xfrm>
        </p:spPr>
        <p:txBody>
          <a:bodyPr>
            <a:normAutofit fontScale="90000"/>
          </a:bodyPr>
          <a:lstStyle/>
          <a:p>
            <a:r>
              <a:rPr lang="en-CA" sz="2800" dirty="0">
                <a:latin typeface="Arial" charset="0"/>
              </a:rPr>
              <a:t>E</a:t>
            </a:r>
            <a:r>
              <a:rPr lang="en-CA" sz="2800" dirty="0" smtClean="0">
                <a:latin typeface="Arial" charset="0"/>
              </a:rPr>
              <a:t>vidence </a:t>
            </a:r>
            <a:r>
              <a:rPr lang="en-CA" sz="2800" dirty="0">
                <a:latin typeface="Arial" charset="0"/>
              </a:rPr>
              <a:t>that our visual systems impose coordinate frames in order to represent shapes </a:t>
            </a:r>
            <a:r>
              <a:rPr lang="en-CA" sz="2400" dirty="0">
                <a:latin typeface="Arial" charset="0"/>
              </a:rPr>
              <a:t>(after Irvin Rock)</a:t>
            </a:r>
          </a:p>
        </p:txBody>
      </p:sp>
      <p:sp>
        <p:nvSpPr>
          <p:cNvPr id="6" name="Freeform 5"/>
          <p:cNvSpPr/>
          <p:nvPr/>
        </p:nvSpPr>
        <p:spPr>
          <a:xfrm rot="21150023">
            <a:off x="1316010" y="1505873"/>
            <a:ext cx="2558248" cy="2032179"/>
          </a:xfrm>
          <a:custGeom>
            <a:avLst/>
            <a:gdLst>
              <a:gd name="connsiteX0" fmla="*/ 6531 w 3542211"/>
              <a:gd name="connsiteY0" fmla="*/ 1269273 h 2640873"/>
              <a:gd name="connsiteX1" fmla="*/ 163286 w 3542211"/>
              <a:gd name="connsiteY1" fmla="*/ 1595845 h 2640873"/>
              <a:gd name="connsiteX2" fmla="*/ 241663 w 3542211"/>
              <a:gd name="connsiteY2" fmla="*/ 1857102 h 2640873"/>
              <a:gd name="connsiteX3" fmla="*/ 463731 w 3542211"/>
              <a:gd name="connsiteY3" fmla="*/ 2118359 h 2640873"/>
              <a:gd name="connsiteX4" fmla="*/ 685800 w 3542211"/>
              <a:gd name="connsiteY4" fmla="*/ 2275113 h 2640873"/>
              <a:gd name="connsiteX5" fmla="*/ 1051560 w 3542211"/>
              <a:gd name="connsiteY5" fmla="*/ 2170610 h 2640873"/>
              <a:gd name="connsiteX6" fmla="*/ 1299754 w 3542211"/>
              <a:gd name="connsiteY6" fmla="*/ 1830976 h 2640873"/>
              <a:gd name="connsiteX7" fmla="*/ 1469571 w 3542211"/>
              <a:gd name="connsiteY7" fmla="*/ 1687285 h 2640873"/>
              <a:gd name="connsiteX8" fmla="*/ 1547948 w 3542211"/>
              <a:gd name="connsiteY8" fmla="*/ 1569719 h 2640873"/>
              <a:gd name="connsiteX9" fmla="*/ 1809206 w 3542211"/>
              <a:gd name="connsiteY9" fmla="*/ 1817913 h 2640873"/>
              <a:gd name="connsiteX10" fmla="*/ 2057400 w 3542211"/>
              <a:gd name="connsiteY10" fmla="*/ 1791788 h 2640873"/>
              <a:gd name="connsiteX11" fmla="*/ 2436223 w 3542211"/>
              <a:gd name="connsiteY11" fmla="*/ 2079170 h 2640873"/>
              <a:gd name="connsiteX12" fmla="*/ 2906486 w 3542211"/>
              <a:gd name="connsiteY12" fmla="*/ 2301239 h 2640873"/>
              <a:gd name="connsiteX13" fmla="*/ 3246120 w 3542211"/>
              <a:gd name="connsiteY13" fmla="*/ 2510245 h 2640873"/>
              <a:gd name="connsiteX14" fmla="*/ 3402874 w 3542211"/>
              <a:gd name="connsiteY14" fmla="*/ 2562496 h 2640873"/>
              <a:gd name="connsiteX15" fmla="*/ 3507377 w 3542211"/>
              <a:gd name="connsiteY15" fmla="*/ 2039982 h 2640873"/>
              <a:gd name="connsiteX16" fmla="*/ 3193868 w 3542211"/>
              <a:gd name="connsiteY16" fmla="*/ 1452153 h 2640873"/>
              <a:gd name="connsiteX17" fmla="*/ 3206931 w 3542211"/>
              <a:gd name="connsiteY17" fmla="*/ 1282336 h 2640873"/>
              <a:gd name="connsiteX18" fmla="*/ 2762794 w 3542211"/>
              <a:gd name="connsiteY18" fmla="*/ 890450 h 2640873"/>
              <a:gd name="connsiteX19" fmla="*/ 2723606 w 3542211"/>
              <a:gd name="connsiteY19" fmla="*/ 746759 h 2640873"/>
              <a:gd name="connsiteX20" fmla="*/ 2723606 w 3542211"/>
              <a:gd name="connsiteY20" fmla="*/ 380999 h 2640873"/>
              <a:gd name="connsiteX21" fmla="*/ 2527663 w 3542211"/>
              <a:gd name="connsiteY21" fmla="*/ 54428 h 2640873"/>
              <a:gd name="connsiteX22" fmla="*/ 2423160 w 3542211"/>
              <a:gd name="connsiteY22" fmla="*/ 54428 h 2640873"/>
              <a:gd name="connsiteX23" fmla="*/ 2370908 w 3542211"/>
              <a:gd name="connsiteY23" fmla="*/ 263433 h 2640873"/>
              <a:gd name="connsiteX24" fmla="*/ 2266406 w 3542211"/>
              <a:gd name="connsiteY24" fmla="*/ 250370 h 2640873"/>
              <a:gd name="connsiteX25" fmla="*/ 1365068 w 3542211"/>
              <a:gd name="connsiteY25" fmla="*/ 54428 h 2640873"/>
              <a:gd name="connsiteX26" fmla="*/ 1312817 w 3542211"/>
              <a:gd name="connsiteY26" fmla="*/ 54428 h 2640873"/>
              <a:gd name="connsiteX27" fmla="*/ 1195251 w 3542211"/>
              <a:gd name="connsiteY27" fmla="*/ 185056 h 2640873"/>
              <a:gd name="connsiteX28" fmla="*/ 1051560 w 3542211"/>
              <a:gd name="connsiteY28" fmla="*/ 289559 h 2640873"/>
              <a:gd name="connsiteX29" fmla="*/ 907868 w 3542211"/>
              <a:gd name="connsiteY29" fmla="*/ 328748 h 2640873"/>
              <a:gd name="connsiteX30" fmla="*/ 868680 w 3542211"/>
              <a:gd name="connsiteY30" fmla="*/ 511628 h 2640873"/>
              <a:gd name="connsiteX31" fmla="*/ 646611 w 3542211"/>
              <a:gd name="connsiteY31" fmla="*/ 576942 h 2640873"/>
              <a:gd name="connsiteX32" fmla="*/ 346166 w 3542211"/>
              <a:gd name="connsiteY32" fmla="*/ 629193 h 2640873"/>
              <a:gd name="connsiteX33" fmla="*/ 280851 w 3542211"/>
              <a:gd name="connsiteY33" fmla="*/ 694508 h 2640873"/>
              <a:gd name="connsiteX34" fmla="*/ 202474 w 3542211"/>
              <a:gd name="connsiteY34" fmla="*/ 877388 h 2640873"/>
              <a:gd name="connsiteX35" fmla="*/ 6531 w 3542211"/>
              <a:gd name="connsiteY35" fmla="*/ 1269273 h 264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542211" h="2640873">
                <a:moveTo>
                  <a:pt x="6531" y="1269273"/>
                </a:moveTo>
                <a:cubicBezTo>
                  <a:pt x="0" y="1389016"/>
                  <a:pt x="124097" y="1497874"/>
                  <a:pt x="163286" y="1595845"/>
                </a:cubicBezTo>
                <a:cubicBezTo>
                  <a:pt x="202475" y="1693816"/>
                  <a:pt x="191589" y="1770016"/>
                  <a:pt x="241663" y="1857102"/>
                </a:cubicBezTo>
                <a:cubicBezTo>
                  <a:pt x="291737" y="1944188"/>
                  <a:pt x="389708" y="2048691"/>
                  <a:pt x="463731" y="2118359"/>
                </a:cubicBezTo>
                <a:cubicBezTo>
                  <a:pt x="537754" y="2188028"/>
                  <a:pt x="587829" y="2266405"/>
                  <a:pt x="685800" y="2275113"/>
                </a:cubicBezTo>
                <a:cubicBezTo>
                  <a:pt x="783771" y="2283821"/>
                  <a:pt x="949234" y="2244633"/>
                  <a:pt x="1051560" y="2170610"/>
                </a:cubicBezTo>
                <a:cubicBezTo>
                  <a:pt x="1153886" y="2096587"/>
                  <a:pt x="1230086" y="1911530"/>
                  <a:pt x="1299754" y="1830976"/>
                </a:cubicBezTo>
                <a:cubicBezTo>
                  <a:pt x="1369422" y="1750422"/>
                  <a:pt x="1428205" y="1730828"/>
                  <a:pt x="1469571" y="1687285"/>
                </a:cubicBezTo>
                <a:cubicBezTo>
                  <a:pt x="1510937" y="1643742"/>
                  <a:pt x="1491342" y="1547948"/>
                  <a:pt x="1547948" y="1569719"/>
                </a:cubicBezTo>
                <a:cubicBezTo>
                  <a:pt x="1604554" y="1591490"/>
                  <a:pt x="1724297" y="1780902"/>
                  <a:pt x="1809206" y="1817913"/>
                </a:cubicBezTo>
                <a:cubicBezTo>
                  <a:pt x="1894115" y="1854924"/>
                  <a:pt x="1952897" y="1748245"/>
                  <a:pt x="2057400" y="1791788"/>
                </a:cubicBezTo>
                <a:cubicBezTo>
                  <a:pt x="2161903" y="1835331"/>
                  <a:pt x="2294709" y="1994262"/>
                  <a:pt x="2436223" y="2079170"/>
                </a:cubicBezTo>
                <a:cubicBezTo>
                  <a:pt x="2577737" y="2164078"/>
                  <a:pt x="2771503" y="2229393"/>
                  <a:pt x="2906486" y="2301239"/>
                </a:cubicBezTo>
                <a:cubicBezTo>
                  <a:pt x="3041469" y="2373085"/>
                  <a:pt x="3163389" y="2466702"/>
                  <a:pt x="3246120" y="2510245"/>
                </a:cubicBezTo>
                <a:cubicBezTo>
                  <a:pt x="3328851" y="2553788"/>
                  <a:pt x="3359331" y="2640873"/>
                  <a:pt x="3402874" y="2562496"/>
                </a:cubicBezTo>
                <a:cubicBezTo>
                  <a:pt x="3446417" y="2484119"/>
                  <a:pt x="3542211" y="2225039"/>
                  <a:pt x="3507377" y="2039982"/>
                </a:cubicBezTo>
                <a:cubicBezTo>
                  <a:pt x="3472543" y="1854925"/>
                  <a:pt x="3243942" y="1578427"/>
                  <a:pt x="3193868" y="1452153"/>
                </a:cubicBezTo>
                <a:cubicBezTo>
                  <a:pt x="3143794" y="1325879"/>
                  <a:pt x="3278777" y="1375953"/>
                  <a:pt x="3206931" y="1282336"/>
                </a:cubicBezTo>
                <a:cubicBezTo>
                  <a:pt x="3135085" y="1188719"/>
                  <a:pt x="2843348" y="979713"/>
                  <a:pt x="2762794" y="890450"/>
                </a:cubicBezTo>
                <a:cubicBezTo>
                  <a:pt x="2682240" y="801187"/>
                  <a:pt x="2730137" y="831667"/>
                  <a:pt x="2723606" y="746759"/>
                </a:cubicBezTo>
                <a:cubicBezTo>
                  <a:pt x="2717075" y="661851"/>
                  <a:pt x="2756263" y="496388"/>
                  <a:pt x="2723606" y="380999"/>
                </a:cubicBezTo>
                <a:cubicBezTo>
                  <a:pt x="2690949" y="265610"/>
                  <a:pt x="2577737" y="108856"/>
                  <a:pt x="2527663" y="54428"/>
                </a:cubicBezTo>
                <a:cubicBezTo>
                  <a:pt x="2477589" y="0"/>
                  <a:pt x="2449286" y="19594"/>
                  <a:pt x="2423160" y="54428"/>
                </a:cubicBezTo>
                <a:cubicBezTo>
                  <a:pt x="2397034" y="89262"/>
                  <a:pt x="2397034" y="230776"/>
                  <a:pt x="2370908" y="263433"/>
                </a:cubicBezTo>
                <a:cubicBezTo>
                  <a:pt x="2344782" y="296090"/>
                  <a:pt x="2266406" y="250370"/>
                  <a:pt x="2266406" y="250370"/>
                </a:cubicBezTo>
                <a:lnTo>
                  <a:pt x="1365068" y="54428"/>
                </a:lnTo>
                <a:cubicBezTo>
                  <a:pt x="1206137" y="21771"/>
                  <a:pt x="1341120" y="32657"/>
                  <a:pt x="1312817" y="54428"/>
                </a:cubicBezTo>
                <a:cubicBezTo>
                  <a:pt x="1284514" y="76199"/>
                  <a:pt x="1238794" y="145868"/>
                  <a:pt x="1195251" y="185056"/>
                </a:cubicBezTo>
                <a:cubicBezTo>
                  <a:pt x="1151708" y="224244"/>
                  <a:pt x="1099457" y="265610"/>
                  <a:pt x="1051560" y="289559"/>
                </a:cubicBezTo>
                <a:cubicBezTo>
                  <a:pt x="1003663" y="313508"/>
                  <a:pt x="938348" y="291737"/>
                  <a:pt x="907868" y="328748"/>
                </a:cubicBezTo>
                <a:cubicBezTo>
                  <a:pt x="877388" y="365759"/>
                  <a:pt x="912223" y="470262"/>
                  <a:pt x="868680" y="511628"/>
                </a:cubicBezTo>
                <a:cubicBezTo>
                  <a:pt x="825137" y="552994"/>
                  <a:pt x="733697" y="557348"/>
                  <a:pt x="646611" y="576942"/>
                </a:cubicBezTo>
                <a:cubicBezTo>
                  <a:pt x="559525" y="596536"/>
                  <a:pt x="407126" y="609599"/>
                  <a:pt x="346166" y="629193"/>
                </a:cubicBezTo>
                <a:cubicBezTo>
                  <a:pt x="285206" y="648787"/>
                  <a:pt x="304800" y="653142"/>
                  <a:pt x="280851" y="694508"/>
                </a:cubicBezTo>
                <a:cubicBezTo>
                  <a:pt x="256902" y="735874"/>
                  <a:pt x="248194" y="783771"/>
                  <a:pt x="202474" y="877388"/>
                </a:cubicBezTo>
                <a:cubicBezTo>
                  <a:pt x="156754" y="971005"/>
                  <a:pt x="13062" y="1149530"/>
                  <a:pt x="6531" y="1269273"/>
                </a:cubicBezTo>
                <a:close/>
              </a:path>
            </a:pathLst>
          </a:custGeom>
          <a:solidFill>
            <a:srgbClr val="EEECE1"/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5" name="Rectangle 4"/>
          <p:cNvSpPr/>
          <p:nvPr/>
        </p:nvSpPr>
        <p:spPr>
          <a:xfrm rot="19038707">
            <a:off x="6138792" y="1744391"/>
            <a:ext cx="1223380" cy="1222672"/>
          </a:xfrm>
          <a:prstGeom prst="rect">
            <a:avLst/>
          </a:prstGeom>
          <a:solidFill>
            <a:srgbClr val="EEECE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" name="TextBox 1"/>
          <p:cNvSpPr txBox="1"/>
          <p:nvPr/>
        </p:nvSpPr>
        <p:spPr>
          <a:xfrm>
            <a:off x="1259632" y="3579862"/>
            <a:ext cx="2524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What country is this? Hint: </a:t>
            </a:r>
            <a:r>
              <a:rPr lang="en-US" sz="2000" dirty="0" smtClean="0">
                <a:solidFill>
                  <a:srgbClr val="008000"/>
                </a:solidFill>
              </a:rPr>
              <a:t>Sarah Palin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72856" y="3284279"/>
            <a:ext cx="4392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square and the diamond are very different percepts that make different properties obvious.</a:t>
            </a:r>
            <a:endParaRPr lang="en-US" sz="20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1194332" y="1491630"/>
            <a:ext cx="346601" cy="2863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448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432" y="228600"/>
            <a:ext cx="9254067" cy="2159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+mn-lt"/>
              </a:rPr>
              <a:t>Neural Networks for Machine Learning</a:t>
            </a:r>
            <a:r>
              <a:rPr lang="en-US" dirty="0" smtClean="0">
                <a:latin typeface="+mn-lt"/>
              </a:rPr>
              <a:t/>
            </a:r>
            <a:br>
              <a:rPr lang="en-US" dirty="0" smtClean="0">
                <a:latin typeface="+mn-lt"/>
              </a:rPr>
            </a:br>
            <a:r>
              <a:rPr lang="en-US" dirty="0">
                <a:latin typeface="+mn-lt"/>
              </a:rPr>
              <a:t/>
            </a:r>
            <a:br>
              <a:rPr lang="en-US" dirty="0">
                <a:latin typeface="+mn-lt"/>
              </a:rPr>
            </a:br>
            <a:r>
              <a:rPr lang="en-US" dirty="0" smtClean="0">
                <a:latin typeface="+mn-lt"/>
              </a:rPr>
              <a:t>Lecture </a:t>
            </a:r>
            <a:r>
              <a:rPr lang="en-US" dirty="0" smtClean="0">
                <a:latin typeface="+mn-lt"/>
              </a:rPr>
              <a:t>16c</a:t>
            </a:r>
            <a:r>
              <a:rPr lang="en-US" dirty="0" smtClean="0">
                <a:latin typeface="+mn-lt"/>
              </a:rPr>
              <a:t/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Bayesian optimization of neural network </a:t>
            </a:r>
            <a:r>
              <a:rPr lang="en-US" dirty="0" err="1" smtClean="0">
                <a:latin typeface="+mn-lt"/>
              </a:rPr>
              <a:t>hyperparameters</a:t>
            </a:r>
            <a:endParaRPr lang="en-US" sz="24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4491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3" y="142482"/>
            <a:ext cx="8686800" cy="857250"/>
          </a:xfrm>
        </p:spPr>
        <p:txBody>
          <a:bodyPr/>
          <a:lstStyle/>
          <a:p>
            <a:r>
              <a:rPr lang="en-US" dirty="0" smtClean="0"/>
              <a:t>Let machine learning figure out the hyper-parameters!</a:t>
            </a:r>
            <a:br>
              <a:rPr lang="en-US" dirty="0" smtClean="0"/>
            </a:br>
            <a:r>
              <a:rPr lang="en-US" sz="2400" dirty="0" smtClean="0"/>
              <a:t>(</a:t>
            </a:r>
            <a:r>
              <a:rPr lang="en-US" sz="2400" dirty="0" err="1" smtClean="0"/>
              <a:t>Snoek</a:t>
            </a:r>
            <a:r>
              <a:rPr lang="en-US" sz="2400" dirty="0" smtClean="0"/>
              <a:t>, </a:t>
            </a:r>
            <a:r>
              <a:rPr lang="en-US" sz="2400" dirty="0" err="1" smtClean="0"/>
              <a:t>Larochelle</a:t>
            </a:r>
            <a:r>
              <a:rPr lang="en-US" sz="2400" dirty="0" smtClean="0"/>
              <a:t> &amp; Adams, NIPS 2012)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00151"/>
            <a:ext cx="4191000" cy="3394472"/>
          </a:xfrm>
        </p:spPr>
        <p:txBody>
          <a:bodyPr/>
          <a:lstStyle/>
          <a:p>
            <a:r>
              <a:rPr lang="en-US" dirty="0" smtClean="0"/>
              <a:t>One of the commonest reasons for not using neural networks is that it requires a lot of skill to set hyper-parameters.</a:t>
            </a:r>
          </a:p>
          <a:p>
            <a:pPr lvl="1"/>
            <a:r>
              <a:rPr lang="en-US" dirty="0" smtClean="0"/>
              <a:t>Number of layers</a:t>
            </a:r>
          </a:p>
          <a:p>
            <a:pPr lvl="1"/>
            <a:r>
              <a:rPr lang="en-US" dirty="0" smtClean="0"/>
              <a:t>Number of units per layer</a:t>
            </a:r>
          </a:p>
          <a:p>
            <a:pPr lvl="1"/>
            <a:r>
              <a:rPr lang="en-US" dirty="0" smtClean="0"/>
              <a:t>Type of unit</a:t>
            </a:r>
          </a:p>
          <a:p>
            <a:pPr lvl="1"/>
            <a:r>
              <a:rPr lang="en-US" dirty="0" smtClean="0"/>
              <a:t>Weight penalty</a:t>
            </a:r>
          </a:p>
          <a:p>
            <a:pPr lvl="1"/>
            <a:r>
              <a:rPr lang="en-US" dirty="0" smtClean="0"/>
              <a:t>Learning rate</a:t>
            </a:r>
          </a:p>
          <a:p>
            <a:pPr lvl="1"/>
            <a:r>
              <a:rPr lang="en-US" dirty="0" smtClean="0"/>
              <a:t>Momentum  </a:t>
            </a:r>
            <a:r>
              <a:rPr lang="en-US" i="1" dirty="0" smtClean="0"/>
              <a:t>etc. etc.</a:t>
            </a:r>
            <a:endParaRPr lang="en-US" i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43399" y="882651"/>
            <a:ext cx="4648203" cy="3394472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Naive grid search: </a:t>
            </a:r>
            <a:r>
              <a:rPr lang="en-US" dirty="0" smtClean="0"/>
              <a:t>Make a list of alternative values for each hyper-parameter and then try all possible combinations.</a:t>
            </a:r>
          </a:p>
          <a:p>
            <a:pPr lvl="1"/>
            <a:r>
              <a:rPr lang="en-US" dirty="0" smtClean="0"/>
              <a:t>Can we do better than this?</a:t>
            </a:r>
          </a:p>
          <a:p>
            <a:r>
              <a:rPr lang="en-US" dirty="0">
                <a:solidFill>
                  <a:srgbClr val="0000FF"/>
                </a:solidFill>
              </a:rPr>
              <a:t>S</a:t>
            </a:r>
            <a:r>
              <a:rPr lang="en-US" dirty="0" smtClean="0">
                <a:solidFill>
                  <a:srgbClr val="0000FF"/>
                </a:solidFill>
              </a:rPr>
              <a:t>ampling random combinations: </a:t>
            </a:r>
            <a:r>
              <a:rPr lang="en-US" dirty="0" smtClean="0"/>
              <a:t>This is much better if  some hyper-parameters have no effect.</a:t>
            </a:r>
          </a:p>
          <a:p>
            <a:pPr lvl="1"/>
            <a:r>
              <a:rPr lang="en-US" dirty="0" smtClean="0"/>
              <a:t>Its a big waste to exactly repeat the settings of the other hyper-parameters.</a:t>
            </a:r>
          </a:p>
        </p:txBody>
      </p:sp>
    </p:spTree>
    <p:extLst>
      <p:ext uri="{BB962C8B-B14F-4D97-AF65-F5344CB8AC3E}">
        <p14:creationId xmlns:p14="http://schemas.microsoft.com/office/powerpoint/2010/main" val="2703048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to the rescue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00151"/>
            <a:ext cx="4191000" cy="3394472"/>
          </a:xfrm>
        </p:spPr>
        <p:txBody>
          <a:bodyPr/>
          <a:lstStyle/>
          <a:p>
            <a:r>
              <a:rPr lang="en-US" dirty="0" smtClean="0"/>
              <a:t>Instead of using random combinations of values for the hyper-parameters, why not look at the results so far?</a:t>
            </a:r>
          </a:p>
          <a:p>
            <a:pPr lvl="1"/>
            <a:r>
              <a:rPr lang="en-US" dirty="0" smtClean="0"/>
              <a:t>Predict regions of the hyper-parameter space that might give better results.</a:t>
            </a:r>
          </a:p>
          <a:p>
            <a:pPr lvl="1"/>
            <a:r>
              <a:rPr lang="en-US" dirty="0" smtClean="0"/>
              <a:t>We need to predict how well a new combination will do and also model the uncertainty of that prediction.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We assume that the amount of computation involved in evaluating one setting of the hyper-parameters is huge.</a:t>
            </a:r>
          </a:p>
          <a:p>
            <a:pPr lvl="1"/>
            <a:r>
              <a:rPr lang="en-US" dirty="0" smtClean="0"/>
              <a:t>Much more than the work involved in building a model that predicts the result from knowing previous results with different settings of the hyper-parameters.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697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Gaussian Process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035051"/>
            <a:ext cx="4343400" cy="3394472"/>
          </a:xfrm>
        </p:spPr>
        <p:txBody>
          <a:bodyPr/>
          <a:lstStyle/>
          <a:p>
            <a:r>
              <a:rPr lang="en-US" dirty="0" smtClean="0"/>
              <a:t>These models assume that similar inputs give similar outputs. </a:t>
            </a:r>
          </a:p>
          <a:p>
            <a:pPr lvl="1"/>
            <a:r>
              <a:rPr lang="en-US" dirty="0" smtClean="0"/>
              <a:t>This is a very weak but very sensible prior for the effects of hyper-parameters.</a:t>
            </a:r>
          </a:p>
          <a:p>
            <a:r>
              <a:rPr lang="en-US" dirty="0" smtClean="0"/>
              <a:t>For </a:t>
            </a:r>
            <a:r>
              <a:rPr lang="en-US" dirty="0"/>
              <a:t>each input dimension, they </a:t>
            </a:r>
            <a:r>
              <a:rPr lang="en-US" dirty="0" smtClean="0"/>
              <a:t> </a:t>
            </a:r>
            <a:r>
              <a:rPr lang="en-US" dirty="0"/>
              <a:t>learn the appropriate scale for measuring </a:t>
            </a:r>
            <a:r>
              <a:rPr lang="en-US" dirty="0" smtClean="0"/>
              <a:t>similarity.</a:t>
            </a:r>
          </a:p>
          <a:p>
            <a:pPr lvl="1"/>
            <a:r>
              <a:rPr lang="en-US" dirty="0" smtClean="0"/>
              <a:t>Is </a:t>
            </a:r>
            <a:r>
              <a:rPr lang="en-US" dirty="0"/>
              <a:t>200 similar to 300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Look to see if they give similar results in the data so far.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35051"/>
            <a:ext cx="4038600" cy="3394472"/>
          </a:xfrm>
        </p:spPr>
        <p:txBody>
          <a:bodyPr/>
          <a:lstStyle/>
          <a:p>
            <a:r>
              <a:rPr lang="en-US" dirty="0" smtClean="0"/>
              <a:t>GP models do more than just predicting a single value.</a:t>
            </a:r>
          </a:p>
          <a:p>
            <a:pPr lvl="1"/>
            <a:r>
              <a:rPr lang="en-US" dirty="0" smtClean="0"/>
              <a:t>They predict a Gaussian distribution of values.</a:t>
            </a:r>
          </a:p>
          <a:p>
            <a:r>
              <a:rPr lang="en-US" dirty="0" smtClean="0"/>
              <a:t>For test cases that are close to several, consistent training cases the predictions are fairly sharp.</a:t>
            </a:r>
          </a:p>
          <a:p>
            <a:r>
              <a:rPr lang="en-US" dirty="0" smtClean="0"/>
              <a:t>For test cases far from any training cases, the predictions have high variance.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462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sensible way to decide what to 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" y="1073151"/>
            <a:ext cx="4305300" cy="3394472"/>
          </a:xfrm>
        </p:spPr>
        <p:txBody>
          <a:bodyPr/>
          <a:lstStyle/>
          <a:p>
            <a:r>
              <a:rPr lang="en-US" dirty="0" smtClean="0"/>
              <a:t>Keep track of the best setting so far.</a:t>
            </a:r>
          </a:p>
          <a:p>
            <a:r>
              <a:rPr lang="en-US" dirty="0" smtClean="0"/>
              <a:t>After each experiment this might stay the same or it might improve if the latest result is the best.</a:t>
            </a:r>
          </a:p>
          <a:p>
            <a:r>
              <a:rPr lang="en-US" dirty="0" smtClean="0"/>
              <a:t>Pick a setting of the hyper-parameters such that the </a:t>
            </a:r>
            <a:r>
              <a:rPr lang="en-US" b="1" dirty="0" smtClean="0"/>
              <a:t>expected improvement </a:t>
            </a:r>
            <a:r>
              <a:rPr lang="en-US" dirty="0" smtClean="0"/>
              <a:t>in our best setting is big.</a:t>
            </a:r>
          </a:p>
          <a:p>
            <a:pPr lvl="1"/>
            <a:r>
              <a:rPr lang="en-US" dirty="0" smtClean="0"/>
              <a:t>don’t worry about the downside (hedge funds!)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054600" y="1522631"/>
            <a:ext cx="12700" cy="269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184900" y="1522631"/>
            <a:ext cx="12700" cy="269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505700" y="1063229"/>
            <a:ext cx="12700" cy="31518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4635500" y="2424331"/>
            <a:ext cx="31877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912100" y="2119531"/>
            <a:ext cx="1257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current best value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5054600" y="2032000"/>
            <a:ext cx="571500" cy="685800"/>
          </a:xfrm>
          <a:custGeom>
            <a:avLst/>
            <a:gdLst>
              <a:gd name="connsiteX0" fmla="*/ 0 w 571500"/>
              <a:gd name="connsiteY0" fmla="*/ 0 h 685800"/>
              <a:gd name="connsiteX1" fmla="*/ 38100 w 571500"/>
              <a:gd name="connsiteY1" fmla="*/ 190500 h 685800"/>
              <a:gd name="connsiteX2" fmla="*/ 152400 w 571500"/>
              <a:gd name="connsiteY2" fmla="*/ 457200 h 685800"/>
              <a:gd name="connsiteX3" fmla="*/ 292100 w 571500"/>
              <a:gd name="connsiteY3" fmla="*/ 558800 h 685800"/>
              <a:gd name="connsiteX4" fmla="*/ 393700 w 571500"/>
              <a:gd name="connsiteY4" fmla="*/ 584200 h 685800"/>
              <a:gd name="connsiteX5" fmla="*/ 520700 w 571500"/>
              <a:gd name="connsiteY5" fmla="*/ 635000 h 685800"/>
              <a:gd name="connsiteX6" fmla="*/ 571500 w 571500"/>
              <a:gd name="connsiteY6" fmla="*/ 685800 h 685800"/>
              <a:gd name="connsiteX7" fmla="*/ 571500 w 571500"/>
              <a:gd name="connsiteY7" fmla="*/ 685800 h 685800"/>
              <a:gd name="connsiteX8" fmla="*/ 571500 w 571500"/>
              <a:gd name="connsiteY8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1500" h="685800">
                <a:moveTo>
                  <a:pt x="0" y="0"/>
                </a:moveTo>
                <a:cubicBezTo>
                  <a:pt x="6350" y="57150"/>
                  <a:pt x="12700" y="114300"/>
                  <a:pt x="38100" y="190500"/>
                </a:cubicBezTo>
                <a:cubicBezTo>
                  <a:pt x="63500" y="266700"/>
                  <a:pt x="110067" y="395817"/>
                  <a:pt x="152400" y="457200"/>
                </a:cubicBezTo>
                <a:cubicBezTo>
                  <a:pt x="194733" y="518583"/>
                  <a:pt x="251883" y="537633"/>
                  <a:pt x="292100" y="558800"/>
                </a:cubicBezTo>
                <a:cubicBezTo>
                  <a:pt x="332317" y="579967"/>
                  <a:pt x="355600" y="571500"/>
                  <a:pt x="393700" y="584200"/>
                </a:cubicBezTo>
                <a:cubicBezTo>
                  <a:pt x="431800" y="596900"/>
                  <a:pt x="491067" y="618067"/>
                  <a:pt x="520700" y="635000"/>
                </a:cubicBezTo>
                <a:cubicBezTo>
                  <a:pt x="550333" y="651933"/>
                  <a:pt x="571500" y="685800"/>
                  <a:pt x="571500" y="685800"/>
                </a:cubicBezTo>
                <a:lnTo>
                  <a:pt x="571500" y="685800"/>
                </a:lnTo>
                <a:lnTo>
                  <a:pt x="571500" y="685800"/>
                </a:lnTo>
              </a:path>
            </a:pathLst>
          </a:custGeom>
          <a:ln>
            <a:solidFill>
              <a:srgbClr val="36A55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 flipV="1">
            <a:off x="5067300" y="2729131"/>
            <a:ext cx="571500" cy="546100"/>
          </a:xfrm>
          <a:custGeom>
            <a:avLst/>
            <a:gdLst>
              <a:gd name="connsiteX0" fmla="*/ 0 w 571500"/>
              <a:gd name="connsiteY0" fmla="*/ 0 h 685800"/>
              <a:gd name="connsiteX1" fmla="*/ 38100 w 571500"/>
              <a:gd name="connsiteY1" fmla="*/ 190500 h 685800"/>
              <a:gd name="connsiteX2" fmla="*/ 152400 w 571500"/>
              <a:gd name="connsiteY2" fmla="*/ 457200 h 685800"/>
              <a:gd name="connsiteX3" fmla="*/ 292100 w 571500"/>
              <a:gd name="connsiteY3" fmla="*/ 558800 h 685800"/>
              <a:gd name="connsiteX4" fmla="*/ 393700 w 571500"/>
              <a:gd name="connsiteY4" fmla="*/ 584200 h 685800"/>
              <a:gd name="connsiteX5" fmla="*/ 520700 w 571500"/>
              <a:gd name="connsiteY5" fmla="*/ 635000 h 685800"/>
              <a:gd name="connsiteX6" fmla="*/ 571500 w 571500"/>
              <a:gd name="connsiteY6" fmla="*/ 685800 h 685800"/>
              <a:gd name="connsiteX7" fmla="*/ 571500 w 571500"/>
              <a:gd name="connsiteY7" fmla="*/ 685800 h 685800"/>
              <a:gd name="connsiteX8" fmla="*/ 571500 w 571500"/>
              <a:gd name="connsiteY8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1500" h="685800">
                <a:moveTo>
                  <a:pt x="0" y="0"/>
                </a:moveTo>
                <a:cubicBezTo>
                  <a:pt x="6350" y="57150"/>
                  <a:pt x="12700" y="114300"/>
                  <a:pt x="38100" y="190500"/>
                </a:cubicBezTo>
                <a:cubicBezTo>
                  <a:pt x="63500" y="266700"/>
                  <a:pt x="110067" y="395817"/>
                  <a:pt x="152400" y="457200"/>
                </a:cubicBezTo>
                <a:cubicBezTo>
                  <a:pt x="194733" y="518583"/>
                  <a:pt x="251883" y="537633"/>
                  <a:pt x="292100" y="558800"/>
                </a:cubicBezTo>
                <a:cubicBezTo>
                  <a:pt x="332317" y="579967"/>
                  <a:pt x="355600" y="571500"/>
                  <a:pt x="393700" y="584200"/>
                </a:cubicBezTo>
                <a:cubicBezTo>
                  <a:pt x="431800" y="596900"/>
                  <a:pt x="491067" y="618067"/>
                  <a:pt x="520700" y="635000"/>
                </a:cubicBezTo>
                <a:cubicBezTo>
                  <a:pt x="550333" y="651933"/>
                  <a:pt x="571500" y="685800"/>
                  <a:pt x="571500" y="685800"/>
                </a:cubicBezTo>
                <a:lnTo>
                  <a:pt x="571500" y="685800"/>
                </a:lnTo>
                <a:lnTo>
                  <a:pt x="571500" y="685800"/>
                </a:lnTo>
              </a:path>
            </a:pathLst>
          </a:custGeom>
          <a:ln>
            <a:solidFill>
              <a:srgbClr val="36A55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7518400" y="923529"/>
            <a:ext cx="304800" cy="1826021"/>
          </a:xfrm>
          <a:custGeom>
            <a:avLst/>
            <a:gdLst>
              <a:gd name="connsiteX0" fmla="*/ 0 w 571500"/>
              <a:gd name="connsiteY0" fmla="*/ 0 h 685800"/>
              <a:gd name="connsiteX1" fmla="*/ 38100 w 571500"/>
              <a:gd name="connsiteY1" fmla="*/ 190500 h 685800"/>
              <a:gd name="connsiteX2" fmla="*/ 152400 w 571500"/>
              <a:gd name="connsiteY2" fmla="*/ 457200 h 685800"/>
              <a:gd name="connsiteX3" fmla="*/ 292100 w 571500"/>
              <a:gd name="connsiteY3" fmla="*/ 558800 h 685800"/>
              <a:gd name="connsiteX4" fmla="*/ 393700 w 571500"/>
              <a:gd name="connsiteY4" fmla="*/ 584200 h 685800"/>
              <a:gd name="connsiteX5" fmla="*/ 520700 w 571500"/>
              <a:gd name="connsiteY5" fmla="*/ 635000 h 685800"/>
              <a:gd name="connsiteX6" fmla="*/ 571500 w 571500"/>
              <a:gd name="connsiteY6" fmla="*/ 685800 h 685800"/>
              <a:gd name="connsiteX7" fmla="*/ 571500 w 571500"/>
              <a:gd name="connsiteY7" fmla="*/ 685800 h 685800"/>
              <a:gd name="connsiteX8" fmla="*/ 571500 w 571500"/>
              <a:gd name="connsiteY8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1500" h="685800">
                <a:moveTo>
                  <a:pt x="0" y="0"/>
                </a:moveTo>
                <a:cubicBezTo>
                  <a:pt x="6350" y="57150"/>
                  <a:pt x="12700" y="114300"/>
                  <a:pt x="38100" y="190500"/>
                </a:cubicBezTo>
                <a:cubicBezTo>
                  <a:pt x="63500" y="266700"/>
                  <a:pt x="110067" y="395817"/>
                  <a:pt x="152400" y="457200"/>
                </a:cubicBezTo>
                <a:cubicBezTo>
                  <a:pt x="194733" y="518583"/>
                  <a:pt x="251883" y="537633"/>
                  <a:pt x="292100" y="558800"/>
                </a:cubicBezTo>
                <a:cubicBezTo>
                  <a:pt x="332317" y="579967"/>
                  <a:pt x="355600" y="571500"/>
                  <a:pt x="393700" y="584200"/>
                </a:cubicBezTo>
                <a:cubicBezTo>
                  <a:pt x="431800" y="596900"/>
                  <a:pt x="491067" y="618067"/>
                  <a:pt x="520700" y="635000"/>
                </a:cubicBezTo>
                <a:cubicBezTo>
                  <a:pt x="550333" y="651933"/>
                  <a:pt x="571500" y="685800"/>
                  <a:pt x="571500" y="685800"/>
                </a:cubicBezTo>
                <a:lnTo>
                  <a:pt x="571500" y="685800"/>
                </a:lnTo>
                <a:lnTo>
                  <a:pt x="571500" y="685800"/>
                </a:lnTo>
              </a:path>
            </a:pathLst>
          </a:custGeom>
          <a:ln>
            <a:solidFill>
              <a:srgbClr val="36A55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 flipV="1">
            <a:off x="7531100" y="2741927"/>
            <a:ext cx="284480" cy="1454054"/>
          </a:xfrm>
          <a:custGeom>
            <a:avLst/>
            <a:gdLst>
              <a:gd name="connsiteX0" fmla="*/ 0 w 571500"/>
              <a:gd name="connsiteY0" fmla="*/ 0 h 685800"/>
              <a:gd name="connsiteX1" fmla="*/ 38100 w 571500"/>
              <a:gd name="connsiteY1" fmla="*/ 190500 h 685800"/>
              <a:gd name="connsiteX2" fmla="*/ 152400 w 571500"/>
              <a:gd name="connsiteY2" fmla="*/ 457200 h 685800"/>
              <a:gd name="connsiteX3" fmla="*/ 292100 w 571500"/>
              <a:gd name="connsiteY3" fmla="*/ 558800 h 685800"/>
              <a:gd name="connsiteX4" fmla="*/ 393700 w 571500"/>
              <a:gd name="connsiteY4" fmla="*/ 584200 h 685800"/>
              <a:gd name="connsiteX5" fmla="*/ 520700 w 571500"/>
              <a:gd name="connsiteY5" fmla="*/ 635000 h 685800"/>
              <a:gd name="connsiteX6" fmla="*/ 571500 w 571500"/>
              <a:gd name="connsiteY6" fmla="*/ 685800 h 685800"/>
              <a:gd name="connsiteX7" fmla="*/ 571500 w 571500"/>
              <a:gd name="connsiteY7" fmla="*/ 685800 h 685800"/>
              <a:gd name="connsiteX8" fmla="*/ 571500 w 571500"/>
              <a:gd name="connsiteY8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1500" h="685800">
                <a:moveTo>
                  <a:pt x="0" y="0"/>
                </a:moveTo>
                <a:cubicBezTo>
                  <a:pt x="6350" y="57150"/>
                  <a:pt x="12700" y="114300"/>
                  <a:pt x="38100" y="190500"/>
                </a:cubicBezTo>
                <a:cubicBezTo>
                  <a:pt x="63500" y="266700"/>
                  <a:pt x="110067" y="395817"/>
                  <a:pt x="152400" y="457200"/>
                </a:cubicBezTo>
                <a:cubicBezTo>
                  <a:pt x="194733" y="518583"/>
                  <a:pt x="251883" y="537633"/>
                  <a:pt x="292100" y="558800"/>
                </a:cubicBezTo>
                <a:cubicBezTo>
                  <a:pt x="332317" y="579967"/>
                  <a:pt x="355600" y="571500"/>
                  <a:pt x="393700" y="584200"/>
                </a:cubicBezTo>
                <a:cubicBezTo>
                  <a:pt x="431800" y="596900"/>
                  <a:pt x="491067" y="618067"/>
                  <a:pt x="520700" y="635000"/>
                </a:cubicBezTo>
                <a:cubicBezTo>
                  <a:pt x="550333" y="651933"/>
                  <a:pt x="571500" y="685800"/>
                  <a:pt x="571500" y="685800"/>
                </a:cubicBezTo>
                <a:lnTo>
                  <a:pt x="571500" y="685800"/>
                </a:lnTo>
                <a:lnTo>
                  <a:pt x="571500" y="685800"/>
                </a:lnTo>
              </a:path>
            </a:pathLst>
          </a:custGeom>
          <a:ln>
            <a:solidFill>
              <a:srgbClr val="36A55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6184900" y="2155912"/>
            <a:ext cx="1092200" cy="344619"/>
          </a:xfrm>
          <a:custGeom>
            <a:avLst/>
            <a:gdLst>
              <a:gd name="connsiteX0" fmla="*/ 0 w 571500"/>
              <a:gd name="connsiteY0" fmla="*/ 0 h 685800"/>
              <a:gd name="connsiteX1" fmla="*/ 38100 w 571500"/>
              <a:gd name="connsiteY1" fmla="*/ 190500 h 685800"/>
              <a:gd name="connsiteX2" fmla="*/ 152400 w 571500"/>
              <a:gd name="connsiteY2" fmla="*/ 457200 h 685800"/>
              <a:gd name="connsiteX3" fmla="*/ 292100 w 571500"/>
              <a:gd name="connsiteY3" fmla="*/ 558800 h 685800"/>
              <a:gd name="connsiteX4" fmla="*/ 393700 w 571500"/>
              <a:gd name="connsiteY4" fmla="*/ 584200 h 685800"/>
              <a:gd name="connsiteX5" fmla="*/ 520700 w 571500"/>
              <a:gd name="connsiteY5" fmla="*/ 635000 h 685800"/>
              <a:gd name="connsiteX6" fmla="*/ 571500 w 571500"/>
              <a:gd name="connsiteY6" fmla="*/ 685800 h 685800"/>
              <a:gd name="connsiteX7" fmla="*/ 571500 w 571500"/>
              <a:gd name="connsiteY7" fmla="*/ 685800 h 685800"/>
              <a:gd name="connsiteX8" fmla="*/ 571500 w 571500"/>
              <a:gd name="connsiteY8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1500" h="685800">
                <a:moveTo>
                  <a:pt x="0" y="0"/>
                </a:moveTo>
                <a:cubicBezTo>
                  <a:pt x="6350" y="57150"/>
                  <a:pt x="12700" y="114300"/>
                  <a:pt x="38100" y="190500"/>
                </a:cubicBezTo>
                <a:cubicBezTo>
                  <a:pt x="63500" y="266700"/>
                  <a:pt x="110067" y="395817"/>
                  <a:pt x="152400" y="457200"/>
                </a:cubicBezTo>
                <a:cubicBezTo>
                  <a:pt x="194733" y="518583"/>
                  <a:pt x="251883" y="537633"/>
                  <a:pt x="292100" y="558800"/>
                </a:cubicBezTo>
                <a:cubicBezTo>
                  <a:pt x="332317" y="579967"/>
                  <a:pt x="355600" y="571500"/>
                  <a:pt x="393700" y="584200"/>
                </a:cubicBezTo>
                <a:cubicBezTo>
                  <a:pt x="431800" y="596900"/>
                  <a:pt x="491067" y="618067"/>
                  <a:pt x="520700" y="635000"/>
                </a:cubicBezTo>
                <a:cubicBezTo>
                  <a:pt x="550333" y="651933"/>
                  <a:pt x="571500" y="685800"/>
                  <a:pt x="571500" y="685800"/>
                </a:cubicBezTo>
                <a:lnTo>
                  <a:pt x="571500" y="685800"/>
                </a:lnTo>
                <a:lnTo>
                  <a:pt x="571500" y="685800"/>
                </a:lnTo>
              </a:path>
            </a:pathLst>
          </a:custGeom>
          <a:ln>
            <a:solidFill>
              <a:srgbClr val="36A55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 flipV="1">
            <a:off x="6197600" y="2497443"/>
            <a:ext cx="1092200" cy="274419"/>
          </a:xfrm>
          <a:custGeom>
            <a:avLst/>
            <a:gdLst>
              <a:gd name="connsiteX0" fmla="*/ 0 w 571500"/>
              <a:gd name="connsiteY0" fmla="*/ 0 h 685800"/>
              <a:gd name="connsiteX1" fmla="*/ 38100 w 571500"/>
              <a:gd name="connsiteY1" fmla="*/ 190500 h 685800"/>
              <a:gd name="connsiteX2" fmla="*/ 152400 w 571500"/>
              <a:gd name="connsiteY2" fmla="*/ 457200 h 685800"/>
              <a:gd name="connsiteX3" fmla="*/ 292100 w 571500"/>
              <a:gd name="connsiteY3" fmla="*/ 558800 h 685800"/>
              <a:gd name="connsiteX4" fmla="*/ 393700 w 571500"/>
              <a:gd name="connsiteY4" fmla="*/ 584200 h 685800"/>
              <a:gd name="connsiteX5" fmla="*/ 520700 w 571500"/>
              <a:gd name="connsiteY5" fmla="*/ 635000 h 685800"/>
              <a:gd name="connsiteX6" fmla="*/ 571500 w 571500"/>
              <a:gd name="connsiteY6" fmla="*/ 685800 h 685800"/>
              <a:gd name="connsiteX7" fmla="*/ 571500 w 571500"/>
              <a:gd name="connsiteY7" fmla="*/ 685800 h 685800"/>
              <a:gd name="connsiteX8" fmla="*/ 571500 w 571500"/>
              <a:gd name="connsiteY8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1500" h="685800">
                <a:moveTo>
                  <a:pt x="0" y="0"/>
                </a:moveTo>
                <a:cubicBezTo>
                  <a:pt x="6350" y="57150"/>
                  <a:pt x="12700" y="114300"/>
                  <a:pt x="38100" y="190500"/>
                </a:cubicBezTo>
                <a:cubicBezTo>
                  <a:pt x="63500" y="266700"/>
                  <a:pt x="110067" y="395817"/>
                  <a:pt x="152400" y="457200"/>
                </a:cubicBezTo>
                <a:cubicBezTo>
                  <a:pt x="194733" y="518583"/>
                  <a:pt x="251883" y="537633"/>
                  <a:pt x="292100" y="558800"/>
                </a:cubicBezTo>
                <a:cubicBezTo>
                  <a:pt x="332317" y="579967"/>
                  <a:pt x="355600" y="571500"/>
                  <a:pt x="393700" y="584200"/>
                </a:cubicBezTo>
                <a:cubicBezTo>
                  <a:pt x="431800" y="596900"/>
                  <a:pt x="491067" y="618067"/>
                  <a:pt x="520700" y="635000"/>
                </a:cubicBezTo>
                <a:cubicBezTo>
                  <a:pt x="550333" y="651933"/>
                  <a:pt x="571500" y="685800"/>
                  <a:pt x="571500" y="685800"/>
                </a:cubicBezTo>
                <a:lnTo>
                  <a:pt x="571500" y="685800"/>
                </a:lnTo>
                <a:lnTo>
                  <a:pt x="571500" y="685800"/>
                </a:lnTo>
              </a:path>
            </a:pathLst>
          </a:custGeom>
          <a:ln>
            <a:solidFill>
              <a:srgbClr val="36A55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023100" y="4203700"/>
            <a:ext cx="100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best bet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21200" y="4203700"/>
            <a:ext cx="123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worst </a:t>
            </a:r>
            <a:r>
              <a:rPr lang="en-US" dirty="0">
                <a:solidFill>
                  <a:srgbClr val="0000FF"/>
                </a:solidFill>
              </a:rPr>
              <a:t>bet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864100" y="1073151"/>
            <a:ext cx="295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               B                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96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/>
      <p:bldP spid="22" grpId="0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well does Bayesian optimization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900" y="1200151"/>
            <a:ext cx="7797800" cy="3394472"/>
          </a:xfrm>
        </p:spPr>
        <p:txBody>
          <a:bodyPr/>
          <a:lstStyle/>
          <a:p>
            <a:r>
              <a:rPr lang="en-US" dirty="0" smtClean="0"/>
              <a:t>If you have the resources to run a lot of experiments, Bayesian optimization is much better than a person at finding good combinations of hyper-parameters.</a:t>
            </a:r>
          </a:p>
          <a:p>
            <a:pPr lvl="1"/>
            <a:r>
              <a:rPr lang="en-US" dirty="0" smtClean="0"/>
              <a:t>This is not the kind of task we are good at.</a:t>
            </a:r>
          </a:p>
          <a:p>
            <a:pPr lvl="1"/>
            <a:r>
              <a:rPr lang="en-US" dirty="0" smtClean="0"/>
              <a:t>We cannot keep in mind the results of 50 different experiments and see what they predict.</a:t>
            </a:r>
          </a:p>
          <a:p>
            <a:r>
              <a:rPr lang="en-US" dirty="0" smtClean="0"/>
              <a:t>It’s much less prone to doing a good job for the method we like and a bad job for the method we are comparing with.</a:t>
            </a:r>
          </a:p>
          <a:p>
            <a:pPr lvl="1"/>
            <a:r>
              <a:rPr lang="en-US" dirty="0" smtClean="0"/>
              <a:t>People cannot help doing this. They try much harder for their own method because they know it ought to work better!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348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771550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Neural Networks for Machine Learning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 Lecture </a:t>
            </a:r>
            <a:r>
              <a:rPr lang="en-US" sz="3200" dirty="0" smtClean="0"/>
              <a:t>16d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 The fog of progress  </a:t>
            </a:r>
            <a:endParaRPr lang="en-US" sz="3200" dirty="0"/>
          </a:p>
        </p:txBody>
      </p:sp>
      <p:sp>
        <p:nvSpPr>
          <p:cNvPr id="2" name="Rectangle 1"/>
          <p:cNvSpPr/>
          <p:nvPr/>
        </p:nvSpPr>
        <p:spPr>
          <a:xfrm>
            <a:off x="1080120" y="2905655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Geoffrey Hinton </a:t>
            </a:r>
          </a:p>
          <a:p>
            <a:r>
              <a:rPr lang="en-US" sz="2400" dirty="0"/>
              <a:t>with</a:t>
            </a:r>
          </a:p>
          <a:p>
            <a:r>
              <a:rPr lang="en-US" sz="2400" dirty="0" err="1"/>
              <a:t>Nitish</a:t>
            </a:r>
            <a:r>
              <a:rPr lang="en-US" sz="2400" dirty="0"/>
              <a:t> </a:t>
            </a:r>
            <a:r>
              <a:rPr lang="en-US" sz="2400" dirty="0" err="1"/>
              <a:t>Srivastava</a:t>
            </a:r>
            <a:r>
              <a:rPr lang="en-US" sz="2400" dirty="0"/>
              <a:t> </a:t>
            </a:r>
          </a:p>
          <a:p>
            <a:r>
              <a:rPr lang="en-US" sz="2400" dirty="0"/>
              <a:t>Kevin </a:t>
            </a:r>
            <a:r>
              <a:rPr lang="en-US" sz="2400" dirty="0" err="1"/>
              <a:t>Swersky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41045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cannot predict the long-term future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8115300" cy="3394472"/>
          </a:xfrm>
        </p:spPr>
        <p:txBody>
          <a:bodyPr/>
          <a:lstStyle/>
          <a:p>
            <a:r>
              <a:rPr lang="en-US" dirty="0" smtClean="0"/>
              <a:t>Consider driving at night. The number of photons you receive from the tail-lights of the car in front</a:t>
            </a:r>
            <a:r>
              <a:rPr lang="en-US" sz="2800" dirty="0" smtClean="0"/>
              <a:t> </a:t>
            </a:r>
            <a:r>
              <a:rPr lang="en-US" dirty="0" smtClean="0"/>
              <a:t>falls off as</a:t>
            </a:r>
          </a:p>
          <a:p>
            <a:r>
              <a:rPr lang="en-US" dirty="0" smtClean="0"/>
              <a:t>Now suppose there is fog.</a:t>
            </a:r>
          </a:p>
          <a:p>
            <a:pPr lvl="1"/>
            <a:r>
              <a:rPr lang="en-US" dirty="0" smtClean="0"/>
              <a:t>For small distances its still</a:t>
            </a:r>
          </a:p>
          <a:p>
            <a:pPr lvl="1"/>
            <a:r>
              <a:rPr lang="en-US" dirty="0" smtClean="0"/>
              <a:t>But for big distances its </a:t>
            </a:r>
            <a:r>
              <a:rPr lang="en-US" dirty="0" err="1" smtClean="0">
                <a:solidFill>
                  <a:schemeClr val="tx1"/>
                </a:solidFill>
              </a:rPr>
              <a:t>exp</a:t>
            </a:r>
            <a:r>
              <a:rPr lang="en-US" dirty="0" smtClean="0">
                <a:solidFill>
                  <a:schemeClr val="tx1"/>
                </a:solidFill>
              </a:rPr>
              <a:t>(-d) </a:t>
            </a:r>
            <a:r>
              <a:rPr lang="en-US" dirty="0" smtClean="0"/>
              <a:t>because fog absorbs a certain fraction of the photons per unit distance.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So </a:t>
            </a:r>
            <a:r>
              <a:rPr lang="en-US" dirty="0"/>
              <a:t>the car in front becomes completely invisible at a distance at which our</a:t>
            </a:r>
            <a:r>
              <a:rPr lang="en-US" sz="2800" dirty="0"/>
              <a:t> </a:t>
            </a:r>
            <a:r>
              <a:rPr lang="en-US" dirty="0"/>
              <a:t>short-range        </a:t>
            </a:r>
            <a:r>
              <a:rPr lang="en-US" dirty="0" smtClean="0"/>
              <a:t>     model </a:t>
            </a:r>
            <a:r>
              <a:rPr lang="en-US" dirty="0"/>
              <a:t>predicts it will be very visible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This kills people.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	 </a:t>
            </a:r>
          </a:p>
          <a:p>
            <a:pPr lvl="1"/>
            <a:endParaRPr lang="en-US" dirty="0" smtClean="0"/>
          </a:p>
        </p:txBody>
      </p:sp>
      <p:graphicFrame>
        <p:nvGraphicFramePr>
          <p:cNvPr id="7" name="Content Placeholder 6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80945764"/>
              </p:ext>
            </p:extLst>
          </p:nvPr>
        </p:nvGraphicFramePr>
        <p:xfrm>
          <a:off x="5564246" y="1472407"/>
          <a:ext cx="803392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7" name="Equation" r:id="rId3" imgW="330200" imgH="215900" progId="Equation.3">
                  <p:embed/>
                </p:oleObj>
              </mc:Choice>
              <mc:Fallback>
                <p:oleObj name="Equation" r:id="rId3" imgW="3302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64246" y="1472407"/>
                        <a:ext cx="803392" cy="525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Content Placeholder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4049508"/>
              </p:ext>
            </p:extLst>
          </p:nvPr>
        </p:nvGraphicFramePr>
        <p:xfrm>
          <a:off x="4324350" y="2213769"/>
          <a:ext cx="803392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8" name="Equation" r:id="rId5" imgW="330200" imgH="215900" progId="Equation.3">
                  <p:embed/>
                </p:oleObj>
              </mc:Choice>
              <mc:Fallback>
                <p:oleObj name="Equation" r:id="rId5" imgW="3302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24350" y="2213769"/>
                        <a:ext cx="803392" cy="525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Content Placeholder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9110141"/>
              </p:ext>
            </p:extLst>
          </p:nvPr>
        </p:nvGraphicFramePr>
        <p:xfrm>
          <a:off x="3422650" y="3686969"/>
          <a:ext cx="803392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" name="Equation" r:id="rId6" imgW="330200" imgH="215900" progId="Equation.3">
                  <p:embed/>
                </p:oleObj>
              </mc:Choice>
              <mc:Fallback>
                <p:oleObj name="Equation" r:id="rId6" imgW="3302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22650" y="3686969"/>
                        <a:ext cx="803392" cy="525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7582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effect of exponential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Over the short term, things change slowly and its easy to predict progress.</a:t>
            </a:r>
          </a:p>
          <a:p>
            <a:pPr lvl="1"/>
            <a:r>
              <a:rPr lang="en-US" dirty="0" smtClean="0"/>
              <a:t>We can all make quite good guesses about what will be in the iPhone 6.</a:t>
            </a:r>
          </a:p>
          <a:p>
            <a:r>
              <a:rPr lang="en-US" dirty="0" smtClean="0"/>
              <a:t>But in the longer run our perception of the future hits a wall, just like fog.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So the long term future of machine learning and neural nets is a total mystery.</a:t>
            </a:r>
          </a:p>
          <a:p>
            <a:pPr lvl="1"/>
            <a:r>
              <a:rPr lang="en-US" dirty="0" smtClean="0"/>
              <a:t>But over the next five years, its highly probable that big, deep neural networks will do amazing things.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336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the joint density of images and captions</a:t>
            </a:r>
            <a:br>
              <a:rPr lang="en-US" dirty="0" smtClean="0"/>
            </a:br>
            <a:r>
              <a:rPr lang="en-US" sz="2400" dirty="0" smtClean="0"/>
              <a:t>(</a:t>
            </a:r>
            <a:r>
              <a:rPr lang="en-US" sz="2400" dirty="0" err="1" smtClean="0"/>
              <a:t>Srivastava</a:t>
            </a:r>
            <a:r>
              <a:rPr lang="en-US" sz="2400" dirty="0" smtClean="0"/>
              <a:t> and </a:t>
            </a:r>
            <a:r>
              <a:rPr lang="en-US" sz="2400" dirty="0" err="1" smtClean="0"/>
              <a:t>Salakhutdinov</a:t>
            </a:r>
            <a:r>
              <a:rPr lang="en-US" sz="2400" dirty="0" smtClean="0"/>
              <a:t>, NIPS 2012)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3454400" cy="3394472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rgbClr val="0000FF"/>
                </a:solidFill>
              </a:rPr>
              <a:t>Goal: </a:t>
            </a:r>
            <a:r>
              <a:rPr lang="en-US" sz="1800" dirty="0" smtClean="0"/>
              <a:t>To build a joint density model of captions and standard computer vision feature vectors extracted from real photographs.</a:t>
            </a:r>
          </a:p>
          <a:p>
            <a:pPr lvl="1"/>
            <a:r>
              <a:rPr lang="en-US" sz="1800" dirty="0" smtClean="0"/>
              <a:t>This needs a lot more computation than </a:t>
            </a:r>
            <a:r>
              <a:rPr lang="en-US" sz="1800" dirty="0"/>
              <a:t>building a joint density model of labels and digit </a:t>
            </a:r>
            <a:r>
              <a:rPr lang="en-US" sz="1800" dirty="0" smtClean="0"/>
              <a:t>images!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81500" y="1200151"/>
            <a:ext cx="43180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1.  </a:t>
            </a:r>
            <a:r>
              <a:rPr lang="en-US" sz="1800" dirty="0" smtClean="0"/>
              <a:t>Train a multilayer model of images.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2.  </a:t>
            </a:r>
            <a:r>
              <a:rPr lang="en-US" sz="1800" dirty="0" smtClean="0"/>
              <a:t>Train a separate multilayer model of  word-count vectors.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3.  </a:t>
            </a:r>
            <a:r>
              <a:rPr lang="en-US" sz="1800" dirty="0" smtClean="0"/>
              <a:t>Then add a new top layer that is connected to the top layers of both individual models.</a:t>
            </a:r>
          </a:p>
          <a:p>
            <a:pPr lvl="1"/>
            <a:r>
              <a:rPr lang="en-US" sz="1800" dirty="0" smtClean="0"/>
              <a:t>Use further joint training of the whole system to allow each modality to improve the earlier layers of the other modality.</a:t>
            </a:r>
          </a:p>
        </p:txBody>
      </p:sp>
    </p:spTree>
    <p:extLst>
      <p:ext uri="{BB962C8B-B14F-4D97-AF65-F5344CB8AC3E}">
        <p14:creationId xmlns:p14="http://schemas.microsoft.com/office/powerpoint/2010/main" val="2581025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Modeling the joint density of images and captions</a:t>
            </a:r>
            <a:br>
              <a:rPr lang="en-US" sz="2400" dirty="0" smtClean="0"/>
            </a:br>
            <a:r>
              <a:rPr lang="en-US" sz="2000" dirty="0" smtClean="0"/>
              <a:t>(</a:t>
            </a:r>
            <a:r>
              <a:rPr lang="en-US" sz="2000" dirty="0" err="1" smtClean="0"/>
              <a:t>Srivastava</a:t>
            </a:r>
            <a:r>
              <a:rPr lang="en-US" sz="2000" dirty="0" smtClean="0"/>
              <a:t> and </a:t>
            </a:r>
            <a:r>
              <a:rPr lang="en-US" sz="2000" dirty="0" err="1" smtClean="0"/>
              <a:t>Salakhutdinov</a:t>
            </a:r>
            <a:r>
              <a:rPr lang="en-US" sz="2000" dirty="0" smtClean="0"/>
              <a:t>, NIPS 2012)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6700" y="1200151"/>
            <a:ext cx="7696200" cy="3394472"/>
          </a:xfrm>
        </p:spPr>
        <p:txBody>
          <a:bodyPr>
            <a:normAutofit/>
          </a:bodyPr>
          <a:lstStyle/>
          <a:p>
            <a:r>
              <a:rPr lang="en-US" sz="1800" dirty="0" smtClean="0"/>
              <a:t>Instead of using a deep belief net, use a deep Boltzmann machine that has symmetric connections between all pairs of layers.</a:t>
            </a:r>
          </a:p>
          <a:p>
            <a:pPr lvl="1"/>
            <a:r>
              <a:rPr lang="en-US" sz="1800" dirty="0"/>
              <a:t>Further joint training of the whole DBM allows each modality to improve the earlier layers of the other modality.</a:t>
            </a:r>
          </a:p>
          <a:p>
            <a:pPr lvl="1"/>
            <a:r>
              <a:rPr lang="en-US" sz="1800" dirty="0"/>
              <a:t>That’s why they used a </a:t>
            </a:r>
            <a:r>
              <a:rPr lang="en-US" sz="1800" dirty="0" smtClean="0"/>
              <a:t>DBM.</a:t>
            </a:r>
          </a:p>
          <a:p>
            <a:pPr lvl="1"/>
            <a:r>
              <a:rPr lang="en-US" sz="1800" dirty="0" smtClean="0"/>
              <a:t>They could also have used a DBN and done generative fine-tuning with contrastive wake-sleep.</a:t>
            </a:r>
          </a:p>
          <a:p>
            <a:r>
              <a:rPr lang="en-US" sz="1800" dirty="0" smtClean="0"/>
              <a:t>But </a:t>
            </a:r>
            <a:r>
              <a:rPr lang="en-US" sz="1800" dirty="0"/>
              <a:t>how did they pre-train the hidden layers of a deep Boltzmann Machine</a:t>
            </a:r>
            <a:r>
              <a:rPr lang="en-US" sz="1800" dirty="0" smtClean="0"/>
              <a:t>?</a:t>
            </a:r>
          </a:p>
          <a:p>
            <a:pPr lvl="1"/>
            <a:r>
              <a:rPr lang="en-US" sz="1800" dirty="0" smtClean="0"/>
              <a:t>Standard pre-training leads to composite model that is a DBN not a DBM.</a:t>
            </a: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35939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le 1"/>
          <p:cNvSpPr>
            <a:spLocks noGrp="1"/>
          </p:cNvSpPr>
          <p:nvPr>
            <p:ph type="title"/>
          </p:nvPr>
        </p:nvSpPr>
        <p:spPr>
          <a:xfrm>
            <a:off x="457200" y="180579"/>
            <a:ext cx="8229600" cy="857250"/>
          </a:xfrm>
        </p:spPr>
        <p:txBody>
          <a:bodyPr>
            <a:normAutofit/>
          </a:bodyPr>
          <a:lstStyle/>
          <a:p>
            <a:r>
              <a:rPr lang="en-CA" sz="2400" dirty="0">
                <a:latin typeface="Arial" charset="0"/>
              </a:rPr>
              <a:t>Combining </a:t>
            </a:r>
            <a:r>
              <a:rPr lang="en-CA" sz="2400" dirty="0" smtClean="0">
                <a:latin typeface="Arial" charset="0"/>
              </a:rPr>
              <a:t>three </a:t>
            </a:r>
            <a:r>
              <a:rPr lang="en-CA" sz="2400" dirty="0">
                <a:latin typeface="Arial" charset="0"/>
              </a:rPr>
              <a:t>RBMs to make a </a:t>
            </a:r>
            <a:r>
              <a:rPr lang="en-CA" sz="2400" dirty="0" smtClean="0">
                <a:latin typeface="Arial" charset="0"/>
              </a:rPr>
              <a:t>DBM</a:t>
            </a:r>
            <a:endParaRPr lang="en-CA" sz="2400" dirty="0">
              <a:latin typeface="Arial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304800" y="1200151"/>
            <a:ext cx="2933700" cy="3394472"/>
          </a:xfrm>
        </p:spPr>
        <p:txBody>
          <a:bodyPr>
            <a:normAutofit/>
          </a:bodyPr>
          <a:lstStyle/>
          <a:p>
            <a:r>
              <a:rPr lang="en-US" sz="1800" dirty="0" smtClean="0"/>
              <a:t>The top and bottom RBMs must be pre-trained with the weights in one direction twice as big as in the other direction.</a:t>
            </a:r>
          </a:p>
          <a:p>
            <a:pPr lvl="1"/>
            <a:r>
              <a:rPr lang="en-US" sz="1800" dirty="0" smtClean="0"/>
              <a:t>This can be justified!</a:t>
            </a:r>
          </a:p>
          <a:p>
            <a:r>
              <a:rPr lang="en-US" sz="1800" dirty="0" smtClean="0"/>
              <a:t>The middle layers do geometric model averaging.</a:t>
            </a:r>
            <a:endParaRPr lang="en-US" sz="1800" dirty="0"/>
          </a:p>
        </p:txBody>
      </p:sp>
      <p:sp>
        <p:nvSpPr>
          <p:cNvPr id="3" name="Rectangle 2"/>
          <p:cNvSpPr/>
          <p:nvPr/>
        </p:nvSpPr>
        <p:spPr>
          <a:xfrm>
            <a:off x="3922816" y="4485078"/>
            <a:ext cx="1296883" cy="345281"/>
          </a:xfrm>
          <a:prstGeom prst="rect">
            <a:avLst/>
          </a:prstGeom>
          <a:solidFill>
            <a:schemeClr val="bg2"/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3790950" y="2364292"/>
            <a:ext cx="1647825" cy="317104"/>
          </a:xfrm>
          <a:prstGeom prst="rect">
            <a:avLst/>
          </a:prstGeom>
          <a:solidFill>
            <a:schemeClr val="bg2"/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3606800" y="3103013"/>
            <a:ext cx="2030412" cy="320675"/>
          </a:xfrm>
          <a:prstGeom prst="rect">
            <a:avLst/>
          </a:prstGeom>
          <a:solidFill>
            <a:schemeClr val="bg2"/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3606799" y="3733790"/>
            <a:ext cx="2030413" cy="345281"/>
          </a:xfrm>
          <a:prstGeom prst="rect">
            <a:avLst/>
          </a:prstGeom>
          <a:solidFill>
            <a:schemeClr val="bg2"/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graphicFrame>
        <p:nvGraphicFramePr>
          <p:cNvPr id="93197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2732434"/>
              </p:ext>
            </p:extLst>
          </p:nvPr>
        </p:nvGraphicFramePr>
        <p:xfrm>
          <a:off x="5072375" y="4104471"/>
          <a:ext cx="410140" cy="3296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5" name="Equation" r:id="rId4" imgW="177646" imgH="190335" progId="Equation.3">
                  <p:embed/>
                </p:oleObj>
              </mc:Choice>
              <mc:Fallback>
                <p:oleObj name="Equation" r:id="rId4" imgW="177646" imgH="1903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2375" y="4104471"/>
                        <a:ext cx="410140" cy="3296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9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8605060"/>
              </p:ext>
            </p:extLst>
          </p:nvPr>
        </p:nvGraphicFramePr>
        <p:xfrm>
          <a:off x="3551238" y="2738438"/>
          <a:ext cx="605884" cy="3042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6" name="Equation" r:id="rId6" imgW="304800" imgH="203200" progId="Equation.3">
                  <p:embed/>
                </p:oleObj>
              </mc:Choice>
              <mc:Fallback>
                <p:oleObj name="Equation" r:id="rId6" imgW="3048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1238" y="2738438"/>
                        <a:ext cx="605884" cy="3042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01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9383212"/>
              </p:ext>
            </p:extLst>
          </p:nvPr>
        </p:nvGraphicFramePr>
        <p:xfrm>
          <a:off x="4338157" y="2295022"/>
          <a:ext cx="446567" cy="420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7" name="Equation" r:id="rId8" imgW="152334" imgH="190417" progId="Equation.3">
                  <p:embed/>
                </p:oleObj>
              </mc:Choice>
              <mc:Fallback>
                <p:oleObj name="Equation" r:id="rId8" imgW="152334" imgH="190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8157" y="2295022"/>
                        <a:ext cx="446567" cy="4205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02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7191004"/>
              </p:ext>
            </p:extLst>
          </p:nvPr>
        </p:nvGraphicFramePr>
        <p:xfrm>
          <a:off x="4280051" y="3042720"/>
          <a:ext cx="401487" cy="409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8" name="Equation" r:id="rId10" imgW="139639" imgH="190417" progId="Equation.3">
                  <p:embed/>
                </p:oleObj>
              </mc:Choice>
              <mc:Fallback>
                <p:oleObj name="Equation" r:id="rId10" imgW="139639" imgH="190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0051" y="3042720"/>
                        <a:ext cx="401487" cy="4099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03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5324769"/>
              </p:ext>
            </p:extLst>
          </p:nvPr>
        </p:nvGraphicFramePr>
        <p:xfrm>
          <a:off x="4335464" y="3686958"/>
          <a:ext cx="408904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9" name="Equation" r:id="rId12" imgW="139639" imgH="190417" progId="Equation.3">
                  <p:embed/>
                </p:oleObj>
              </mc:Choice>
              <mc:Fallback>
                <p:oleObj name="Equation" r:id="rId12" imgW="139639" imgH="190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5464" y="3686958"/>
                        <a:ext cx="408904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04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0556388"/>
              </p:ext>
            </p:extLst>
          </p:nvPr>
        </p:nvGraphicFramePr>
        <p:xfrm>
          <a:off x="4346575" y="4482697"/>
          <a:ext cx="328612" cy="308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0" name="Equation" r:id="rId13" imgW="101424" imgH="126780" progId="Equation.3">
                  <p:embed/>
                </p:oleObj>
              </mc:Choice>
              <mc:Fallback>
                <p:oleObj name="Equation" r:id="rId13" imgW="101424" imgH="1267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6575" y="4482697"/>
                        <a:ext cx="328612" cy="3083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Down Arrow 13"/>
          <p:cNvSpPr/>
          <p:nvPr/>
        </p:nvSpPr>
        <p:spPr>
          <a:xfrm>
            <a:off x="4916488" y="2700581"/>
            <a:ext cx="217488" cy="383382"/>
          </a:xfrm>
          <a:prstGeom prst="downArrow">
            <a:avLst/>
          </a:prstGeom>
          <a:solidFill>
            <a:srgbClr val="36A556"/>
          </a:solidFill>
          <a:ln>
            <a:solidFill>
              <a:srgbClr val="36A55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930900" y="2678668"/>
            <a:ext cx="457200" cy="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790953" y="1765291"/>
            <a:ext cx="1647825" cy="317104"/>
          </a:xfrm>
          <a:prstGeom prst="rect">
            <a:avLst/>
          </a:prstGeom>
          <a:solidFill>
            <a:schemeClr val="bg2"/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graphicFrame>
        <p:nvGraphicFramePr>
          <p:cNvPr id="33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1413581"/>
              </p:ext>
            </p:extLst>
          </p:nvPr>
        </p:nvGraphicFramePr>
        <p:xfrm>
          <a:off x="4338160" y="1696021"/>
          <a:ext cx="446567" cy="420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1" name="Equation" r:id="rId15" imgW="152334" imgH="190417" progId="Equation.3">
                  <p:embed/>
                </p:oleObj>
              </mc:Choice>
              <mc:Fallback>
                <p:oleObj name="Equation" r:id="rId15" imgW="152334" imgH="190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8160" y="1696021"/>
                        <a:ext cx="446567" cy="4205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/>
          <p:cNvSpPr/>
          <p:nvPr/>
        </p:nvSpPr>
        <p:spPr>
          <a:xfrm>
            <a:off x="3943351" y="1043521"/>
            <a:ext cx="1339850" cy="317104"/>
          </a:xfrm>
          <a:prstGeom prst="rect">
            <a:avLst/>
          </a:prstGeom>
          <a:solidFill>
            <a:schemeClr val="bg2"/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graphicFrame>
        <p:nvGraphicFramePr>
          <p:cNvPr id="35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126834"/>
              </p:ext>
            </p:extLst>
          </p:nvPr>
        </p:nvGraphicFramePr>
        <p:xfrm>
          <a:off x="4471989" y="1009650"/>
          <a:ext cx="387810" cy="38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2" name="Equation" r:id="rId16" imgW="165100" imgH="215900" progId="Equation.3">
                  <p:embed/>
                </p:oleObj>
              </mc:Choice>
              <mc:Fallback>
                <p:oleObj name="Equation" r:id="rId16" imgW="1651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1989" y="1009650"/>
                        <a:ext cx="387810" cy="382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Down Arrow 35"/>
          <p:cNvSpPr/>
          <p:nvPr/>
        </p:nvSpPr>
        <p:spPr>
          <a:xfrm>
            <a:off x="4878848" y="1367072"/>
            <a:ext cx="217488" cy="383382"/>
          </a:xfrm>
          <a:prstGeom prst="downArrow">
            <a:avLst/>
          </a:prstGeom>
          <a:solidFill>
            <a:srgbClr val="36A556"/>
          </a:solidFill>
          <a:ln>
            <a:solidFill>
              <a:srgbClr val="36A55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wn Arrow 36"/>
          <p:cNvSpPr/>
          <p:nvPr/>
        </p:nvSpPr>
        <p:spPr>
          <a:xfrm>
            <a:off x="4855036" y="4096507"/>
            <a:ext cx="217488" cy="383382"/>
          </a:xfrm>
          <a:prstGeom prst="downArrow">
            <a:avLst/>
          </a:prstGeom>
          <a:solidFill>
            <a:srgbClr val="36A556"/>
          </a:solidFill>
          <a:ln>
            <a:solidFill>
              <a:srgbClr val="36A55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wn Arrow 37"/>
          <p:cNvSpPr/>
          <p:nvPr/>
        </p:nvSpPr>
        <p:spPr>
          <a:xfrm rot="10800000">
            <a:off x="4173998" y="1367072"/>
            <a:ext cx="217488" cy="383382"/>
          </a:xfrm>
          <a:prstGeom prst="downArrow">
            <a:avLst/>
          </a:prstGeom>
          <a:solidFill>
            <a:srgbClr val="36A556"/>
          </a:solidFill>
          <a:ln>
            <a:solidFill>
              <a:srgbClr val="36A55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own Arrow 38"/>
          <p:cNvSpPr/>
          <p:nvPr/>
        </p:nvSpPr>
        <p:spPr>
          <a:xfrm rot="10800000">
            <a:off x="4062563" y="2688590"/>
            <a:ext cx="217488" cy="383382"/>
          </a:xfrm>
          <a:prstGeom prst="downArrow">
            <a:avLst/>
          </a:prstGeom>
          <a:solidFill>
            <a:srgbClr val="36A556"/>
          </a:solidFill>
          <a:ln>
            <a:solidFill>
              <a:srgbClr val="36A55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Down Arrow 39"/>
          <p:cNvSpPr/>
          <p:nvPr/>
        </p:nvSpPr>
        <p:spPr>
          <a:xfrm rot="10800000">
            <a:off x="4161298" y="4076690"/>
            <a:ext cx="217488" cy="383382"/>
          </a:xfrm>
          <a:prstGeom prst="downArrow">
            <a:avLst/>
          </a:prstGeom>
          <a:solidFill>
            <a:srgbClr val="36A556"/>
          </a:solidFill>
          <a:ln>
            <a:solidFill>
              <a:srgbClr val="36A55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1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7141601"/>
              </p:ext>
            </p:extLst>
          </p:nvPr>
        </p:nvGraphicFramePr>
        <p:xfrm>
          <a:off x="3642220" y="4130273"/>
          <a:ext cx="557092" cy="3038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3" name="Equation" r:id="rId18" imgW="279400" imgH="203200" progId="Equation.3">
                  <p:embed/>
                </p:oleObj>
              </mc:Choice>
              <mc:Fallback>
                <p:oleObj name="Equation" r:id="rId18" imgW="2794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2220" y="4130273"/>
                        <a:ext cx="557092" cy="3038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5697340"/>
              </p:ext>
            </p:extLst>
          </p:nvPr>
        </p:nvGraphicFramePr>
        <p:xfrm>
          <a:off x="5072375" y="2738438"/>
          <a:ext cx="605884" cy="3042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4" name="Equation" r:id="rId20" imgW="304800" imgH="203200" progId="Equation.3">
                  <p:embed/>
                </p:oleObj>
              </mc:Choice>
              <mc:Fallback>
                <p:oleObj name="Equation" r:id="rId20" imgW="3048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2375" y="2738438"/>
                        <a:ext cx="605884" cy="3042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2972181"/>
              </p:ext>
            </p:extLst>
          </p:nvPr>
        </p:nvGraphicFramePr>
        <p:xfrm>
          <a:off x="5140325" y="1436688"/>
          <a:ext cx="579438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5" name="Equation" r:id="rId21" imgW="292100" imgH="215900" progId="Equation.3">
                  <p:embed/>
                </p:oleObj>
              </mc:Choice>
              <mc:Fallback>
                <p:oleObj name="Equation" r:id="rId21" imgW="2921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0325" y="1436688"/>
                        <a:ext cx="579438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7141178"/>
              </p:ext>
            </p:extLst>
          </p:nvPr>
        </p:nvGraphicFramePr>
        <p:xfrm>
          <a:off x="3706813" y="1404938"/>
          <a:ext cx="403225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6" name="Equation" r:id="rId23" imgW="203200" imgH="215900" progId="Equation.3">
                  <p:embed/>
                </p:oleObj>
              </mc:Choice>
              <mc:Fallback>
                <p:oleObj name="Equation" r:id="rId23" imgW="2032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6813" y="1404938"/>
                        <a:ext cx="403225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Rectangle 45"/>
          <p:cNvSpPr/>
          <p:nvPr/>
        </p:nvSpPr>
        <p:spPr>
          <a:xfrm>
            <a:off x="6958116" y="3964393"/>
            <a:ext cx="1296883" cy="345281"/>
          </a:xfrm>
          <a:prstGeom prst="rect">
            <a:avLst/>
          </a:prstGeom>
          <a:solidFill>
            <a:schemeClr val="bg2"/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47" name="Rectangle 46"/>
          <p:cNvSpPr/>
          <p:nvPr/>
        </p:nvSpPr>
        <p:spPr>
          <a:xfrm>
            <a:off x="6826250" y="2338895"/>
            <a:ext cx="1647825" cy="317104"/>
          </a:xfrm>
          <a:prstGeom prst="rect">
            <a:avLst/>
          </a:prstGeom>
          <a:solidFill>
            <a:schemeClr val="bg2"/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48" name="Rectangle 47"/>
          <p:cNvSpPr/>
          <p:nvPr/>
        </p:nvSpPr>
        <p:spPr>
          <a:xfrm>
            <a:off x="6661150" y="3138487"/>
            <a:ext cx="1949677" cy="320675"/>
          </a:xfrm>
          <a:prstGeom prst="rect">
            <a:avLst/>
          </a:prstGeom>
          <a:solidFill>
            <a:schemeClr val="bg2"/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graphicFrame>
        <p:nvGraphicFramePr>
          <p:cNvPr id="50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3664538"/>
              </p:ext>
            </p:extLst>
          </p:nvPr>
        </p:nvGraphicFramePr>
        <p:xfrm>
          <a:off x="7767950" y="3494886"/>
          <a:ext cx="410140" cy="3296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7" name="Equation" r:id="rId25" imgW="177646" imgH="190335" progId="Equation.3">
                  <p:embed/>
                </p:oleObj>
              </mc:Choice>
              <mc:Fallback>
                <p:oleObj name="Equation" r:id="rId25" imgW="177646" imgH="1903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7950" y="3494886"/>
                        <a:ext cx="410140" cy="3296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3754866"/>
              </p:ext>
            </p:extLst>
          </p:nvPr>
        </p:nvGraphicFramePr>
        <p:xfrm>
          <a:off x="7747877" y="2737920"/>
          <a:ext cx="4302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8" name="Equation" r:id="rId26" imgW="215900" imgH="203200" progId="Equation.3">
                  <p:embed/>
                </p:oleObj>
              </mc:Choice>
              <mc:Fallback>
                <p:oleObj name="Equation" r:id="rId26" imgW="2159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7877" y="2737920"/>
                        <a:ext cx="4302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1990807"/>
              </p:ext>
            </p:extLst>
          </p:nvPr>
        </p:nvGraphicFramePr>
        <p:xfrm>
          <a:off x="7373457" y="2269625"/>
          <a:ext cx="446567" cy="420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9" name="Equation" r:id="rId28" imgW="152334" imgH="190417" progId="Equation.3">
                  <p:embed/>
                </p:oleObj>
              </mc:Choice>
              <mc:Fallback>
                <p:oleObj name="Equation" r:id="rId28" imgW="152334" imgH="190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3457" y="2269625"/>
                        <a:ext cx="446567" cy="4205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9704912"/>
              </p:ext>
            </p:extLst>
          </p:nvPr>
        </p:nvGraphicFramePr>
        <p:xfrm>
          <a:off x="7315351" y="3080823"/>
          <a:ext cx="401487" cy="409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" name="Equation" r:id="rId29" imgW="139639" imgH="190417" progId="Equation.3">
                  <p:embed/>
                </p:oleObj>
              </mc:Choice>
              <mc:Fallback>
                <p:oleObj name="Equation" r:id="rId29" imgW="139639" imgH="190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351" y="3080823"/>
                        <a:ext cx="401487" cy="4099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3687129"/>
              </p:ext>
            </p:extLst>
          </p:nvPr>
        </p:nvGraphicFramePr>
        <p:xfrm>
          <a:off x="7381875" y="3987412"/>
          <a:ext cx="328612" cy="308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1" name="Equation" r:id="rId30" imgW="101424" imgH="126780" progId="Equation.3">
                  <p:embed/>
                </p:oleObj>
              </mc:Choice>
              <mc:Fallback>
                <p:oleObj name="Equation" r:id="rId30" imgW="101424" imgH="1267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1875" y="3987412"/>
                        <a:ext cx="328612" cy="3083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Rectangle 59"/>
          <p:cNvSpPr/>
          <p:nvPr/>
        </p:nvSpPr>
        <p:spPr>
          <a:xfrm>
            <a:off x="6978651" y="1534581"/>
            <a:ext cx="1339850" cy="317104"/>
          </a:xfrm>
          <a:prstGeom prst="rect">
            <a:avLst/>
          </a:prstGeom>
          <a:solidFill>
            <a:schemeClr val="bg2"/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graphicFrame>
        <p:nvGraphicFramePr>
          <p:cNvPr id="61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9955544"/>
              </p:ext>
            </p:extLst>
          </p:nvPr>
        </p:nvGraphicFramePr>
        <p:xfrm>
          <a:off x="7507289" y="1500710"/>
          <a:ext cx="387810" cy="38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2" name="Equation" r:id="rId31" imgW="165100" imgH="215900" progId="Equation.3">
                  <p:embed/>
                </p:oleObj>
              </mc:Choice>
              <mc:Fallback>
                <p:oleObj name="Equation" r:id="rId31" imgW="1651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7289" y="1500710"/>
                        <a:ext cx="387810" cy="382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1748619"/>
              </p:ext>
            </p:extLst>
          </p:nvPr>
        </p:nvGraphicFramePr>
        <p:xfrm>
          <a:off x="7747877" y="1941398"/>
          <a:ext cx="403225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3" name="Equation" r:id="rId32" imgW="203200" imgH="215900" progId="Equation.3">
                  <p:embed/>
                </p:oleObj>
              </mc:Choice>
              <mc:Fallback>
                <p:oleObj name="Equation" r:id="rId32" imgW="2032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7877" y="1941398"/>
                        <a:ext cx="403225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Up-Down Arrow 3"/>
          <p:cNvSpPr/>
          <p:nvPr/>
        </p:nvSpPr>
        <p:spPr>
          <a:xfrm>
            <a:off x="7490354" y="1862158"/>
            <a:ext cx="220133" cy="464037"/>
          </a:xfrm>
          <a:prstGeom prst="upDownArrow">
            <a:avLst/>
          </a:prstGeom>
          <a:solidFill>
            <a:srgbClr val="36A556"/>
          </a:solidFill>
          <a:ln>
            <a:solidFill>
              <a:srgbClr val="36A55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Up-Down Arrow 71"/>
          <p:cNvSpPr/>
          <p:nvPr/>
        </p:nvSpPr>
        <p:spPr>
          <a:xfrm>
            <a:off x="7480829" y="2671874"/>
            <a:ext cx="220133" cy="461851"/>
          </a:xfrm>
          <a:prstGeom prst="upDownArrow">
            <a:avLst/>
          </a:prstGeom>
          <a:solidFill>
            <a:srgbClr val="36A556"/>
          </a:solidFill>
          <a:ln>
            <a:solidFill>
              <a:srgbClr val="36A55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Up-Down Arrow 72"/>
          <p:cNvSpPr/>
          <p:nvPr/>
        </p:nvSpPr>
        <p:spPr>
          <a:xfrm>
            <a:off x="7490354" y="3474488"/>
            <a:ext cx="220133" cy="461851"/>
          </a:xfrm>
          <a:prstGeom prst="upDownArrow">
            <a:avLst/>
          </a:prstGeom>
          <a:solidFill>
            <a:srgbClr val="36A556"/>
          </a:solidFill>
          <a:ln>
            <a:solidFill>
              <a:srgbClr val="36A55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85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8" grpId="0" animBg="1"/>
      <p:bldP spid="14" grpId="0" animBg="1"/>
      <p:bldP spid="32" grpId="0" animBg="1"/>
      <p:bldP spid="34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6" grpId="0" animBg="1"/>
      <p:bldP spid="47" grpId="0" animBg="1"/>
      <p:bldP spid="48" grpId="0" animBg="1"/>
      <p:bldP spid="60" grpId="0" animBg="1"/>
      <p:bldP spid="4" grpId="0" animBg="1"/>
      <p:bldP spid="72" grpId="0" animBg="1"/>
      <p:bldP spid="7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771550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Neural Networks for Machine Learning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 Lecture </a:t>
            </a:r>
            <a:r>
              <a:rPr lang="en-US" sz="3200" dirty="0" smtClean="0"/>
              <a:t>16</a:t>
            </a:r>
            <a:r>
              <a:rPr lang="en-US" sz="3200" dirty="0"/>
              <a:t>b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 Hierarchical </a:t>
            </a:r>
            <a:r>
              <a:rPr lang="en-US" sz="3200" dirty="0"/>
              <a:t>coordinate </a:t>
            </a:r>
            <a:r>
              <a:rPr lang="en-US" sz="3200" dirty="0" smtClean="0"/>
              <a:t>frames  </a:t>
            </a:r>
            <a:endParaRPr lang="en-US" sz="3200" dirty="0"/>
          </a:p>
        </p:txBody>
      </p:sp>
      <p:sp>
        <p:nvSpPr>
          <p:cNvPr id="2" name="Rectangle 1"/>
          <p:cNvSpPr/>
          <p:nvPr/>
        </p:nvSpPr>
        <p:spPr>
          <a:xfrm>
            <a:off x="1080120" y="2905655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Geoffrey Hinton </a:t>
            </a:r>
          </a:p>
          <a:p>
            <a:r>
              <a:rPr lang="en-US" sz="2400" dirty="0"/>
              <a:t>with</a:t>
            </a:r>
          </a:p>
          <a:p>
            <a:r>
              <a:rPr lang="en-US" sz="2400" dirty="0" err="1"/>
              <a:t>Nitish</a:t>
            </a:r>
            <a:r>
              <a:rPr lang="en-US" sz="2400" dirty="0"/>
              <a:t> </a:t>
            </a:r>
            <a:r>
              <a:rPr lang="en-US" sz="2400" dirty="0" err="1"/>
              <a:t>Srivastava</a:t>
            </a:r>
            <a:r>
              <a:rPr lang="en-US" sz="2400" dirty="0"/>
              <a:t> </a:t>
            </a:r>
          </a:p>
          <a:p>
            <a:r>
              <a:rPr lang="en-US" sz="2400" dirty="0"/>
              <a:t>Kevin </a:t>
            </a:r>
            <a:r>
              <a:rPr lang="en-US" sz="2400" dirty="0" err="1"/>
              <a:t>Swersky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04698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2800" dirty="0">
                <a:latin typeface="Arial" charset="0"/>
              </a:rPr>
              <a:t>Why convolutional neural networks are doomed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sz="2000" dirty="0" smtClean="0">
                <a:latin typeface="Arial" charset="0"/>
              </a:rPr>
              <a:t>Pooling </a:t>
            </a:r>
            <a:r>
              <a:rPr lang="en-CA" sz="2000" dirty="0">
                <a:latin typeface="Arial" charset="0"/>
              </a:rPr>
              <a:t>loses the precise spatial relationships </a:t>
            </a:r>
            <a:r>
              <a:rPr lang="en-CA" sz="2000" dirty="0" smtClean="0">
                <a:latin typeface="Arial" charset="0"/>
              </a:rPr>
              <a:t>between </a:t>
            </a:r>
            <a:r>
              <a:rPr lang="en-CA" sz="2000" dirty="0">
                <a:latin typeface="Arial" charset="0"/>
              </a:rPr>
              <a:t>higher-level parts such as a nose and a mouth. </a:t>
            </a:r>
            <a:endParaRPr lang="en-CA" sz="2000" dirty="0" smtClean="0">
              <a:latin typeface="Arial" charset="0"/>
            </a:endParaRPr>
          </a:p>
          <a:p>
            <a:pPr lvl="1"/>
            <a:r>
              <a:rPr lang="en-CA" sz="2000" dirty="0" smtClean="0">
                <a:latin typeface="Arial" charset="0"/>
              </a:rPr>
              <a:t>The </a:t>
            </a:r>
            <a:r>
              <a:rPr lang="en-CA" sz="2000" dirty="0">
                <a:latin typeface="Arial" charset="0"/>
              </a:rPr>
              <a:t>precise spatial relationships are needed for identity </a:t>
            </a:r>
            <a:r>
              <a:rPr lang="en-CA" sz="2000" dirty="0" smtClean="0">
                <a:latin typeface="Arial" charset="0"/>
              </a:rPr>
              <a:t>recognition.</a:t>
            </a:r>
          </a:p>
          <a:p>
            <a:pPr lvl="1"/>
            <a:r>
              <a:rPr lang="en-CA" sz="2000" dirty="0" smtClean="0">
                <a:latin typeface="Arial" charset="0"/>
              </a:rPr>
              <a:t>Overlapping the </a:t>
            </a:r>
            <a:r>
              <a:rPr lang="en-CA" sz="2000" dirty="0">
                <a:latin typeface="Arial" charset="0"/>
              </a:rPr>
              <a:t>pools helps a bit.</a:t>
            </a:r>
          </a:p>
          <a:p>
            <a:pPr lvl="2"/>
            <a:endParaRPr lang="en-CA" sz="2000" dirty="0"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sz="2000" dirty="0" smtClean="0">
                <a:latin typeface="Arial" charset="0"/>
              </a:rPr>
              <a:t>Convolutional nets that just use translations</a:t>
            </a:r>
            <a:r>
              <a:rPr lang="en-CA" sz="2000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CA" sz="2000" dirty="0">
                <a:solidFill>
                  <a:schemeClr val="tx1"/>
                </a:solidFill>
                <a:latin typeface="Arial" charset="0"/>
              </a:rPr>
              <a:t>cannot extrapolate their understanding of </a:t>
            </a:r>
            <a:r>
              <a:rPr lang="en-CA" sz="2000" dirty="0" smtClean="0">
                <a:solidFill>
                  <a:schemeClr val="tx1"/>
                </a:solidFill>
                <a:latin typeface="Arial" charset="0"/>
              </a:rPr>
              <a:t>geometric relationships </a:t>
            </a:r>
            <a:r>
              <a:rPr lang="en-CA" sz="2000" dirty="0">
                <a:solidFill>
                  <a:schemeClr val="tx1"/>
                </a:solidFill>
                <a:latin typeface="Arial" charset="0"/>
              </a:rPr>
              <a:t>to radically new viewpoints</a:t>
            </a:r>
            <a:r>
              <a:rPr lang="en-CA" sz="2000" dirty="0" smtClean="0">
                <a:solidFill>
                  <a:schemeClr val="tx1"/>
                </a:solidFill>
                <a:latin typeface="Arial" charset="0"/>
              </a:rPr>
              <a:t>.</a:t>
            </a:r>
          </a:p>
          <a:p>
            <a:pPr lvl="1"/>
            <a:r>
              <a:rPr lang="en-CA" sz="2000" dirty="0" smtClean="0">
                <a:solidFill>
                  <a:srgbClr val="008000"/>
                </a:solidFill>
                <a:latin typeface="Arial" charset="0"/>
              </a:rPr>
              <a:t>People are very good at extrapolating. After seeing a new shape once they can recognize it from a different viewpoint.</a:t>
            </a:r>
            <a:endParaRPr lang="en-CA" sz="2000" dirty="0">
              <a:solidFill>
                <a:srgbClr val="008000"/>
              </a:solidFill>
              <a:latin typeface="Arial" charset="0"/>
            </a:endParaRP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347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7579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The </a:t>
            </a:r>
            <a:r>
              <a:rPr lang="en-US" sz="2800" dirty="0" smtClean="0"/>
              <a:t>hierarchical coordinate frame  approach</a:t>
            </a:r>
            <a:br>
              <a:rPr lang="en-US" sz="2800" dirty="0" smtClean="0"/>
            </a:br>
            <a:endParaRPr lang="en-US" sz="2400" dirty="0"/>
          </a:p>
        </p:txBody>
      </p:sp>
      <p:sp>
        <p:nvSpPr>
          <p:cNvPr id="18125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984251"/>
            <a:ext cx="4038600" cy="3394472"/>
          </a:xfrm>
        </p:spPr>
        <p:txBody>
          <a:bodyPr/>
          <a:lstStyle/>
          <a:p>
            <a:r>
              <a:rPr lang="en-US" sz="2000" dirty="0" smtClean="0"/>
              <a:t>Use a group of neurons to represent the conjunction of the shape of a feature and its pose relative to the retina. </a:t>
            </a:r>
          </a:p>
          <a:p>
            <a:pPr lvl="1"/>
            <a:r>
              <a:rPr lang="en-US" sz="2000" dirty="0" smtClean="0"/>
              <a:t>The pose relative to the retina is the relationship between the coordinate frame of the retina and the intrinsic coordinate frame of the feature.</a:t>
            </a:r>
          </a:p>
          <a:p>
            <a:pPr lvl="1"/>
            <a:endParaRPr lang="en-US" sz="2000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984251"/>
            <a:ext cx="4038600" cy="3394472"/>
          </a:xfrm>
        </p:spPr>
        <p:txBody>
          <a:bodyPr/>
          <a:lstStyle/>
          <a:p>
            <a:r>
              <a:rPr lang="en-US" sz="2000" dirty="0"/>
              <a:t>Recognize larger features by using the consistency of the poses of </a:t>
            </a:r>
            <a:r>
              <a:rPr lang="en-US" sz="2000" dirty="0" smtClean="0"/>
              <a:t>their parts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Freeform 1"/>
          <p:cNvSpPr/>
          <p:nvPr/>
        </p:nvSpPr>
        <p:spPr>
          <a:xfrm rot="1392185">
            <a:off x="5092247" y="2927317"/>
            <a:ext cx="748341" cy="135055"/>
          </a:xfrm>
          <a:custGeom>
            <a:avLst/>
            <a:gdLst>
              <a:gd name="connsiteX0" fmla="*/ 453 w 748341"/>
              <a:gd name="connsiteY0" fmla="*/ 6383 h 135055"/>
              <a:gd name="connsiteX1" fmla="*/ 216353 w 748341"/>
              <a:gd name="connsiteY1" fmla="*/ 120683 h 135055"/>
              <a:gd name="connsiteX2" fmla="*/ 394153 w 748341"/>
              <a:gd name="connsiteY2" fmla="*/ 133383 h 135055"/>
              <a:gd name="connsiteX3" fmla="*/ 571953 w 748341"/>
              <a:gd name="connsiteY3" fmla="*/ 120683 h 135055"/>
              <a:gd name="connsiteX4" fmla="*/ 737053 w 748341"/>
              <a:gd name="connsiteY4" fmla="*/ 31783 h 135055"/>
              <a:gd name="connsiteX5" fmla="*/ 711653 w 748341"/>
              <a:gd name="connsiteY5" fmla="*/ 31783 h 135055"/>
              <a:gd name="connsiteX6" fmla="*/ 533853 w 748341"/>
              <a:gd name="connsiteY6" fmla="*/ 57183 h 135055"/>
              <a:gd name="connsiteX7" fmla="*/ 356053 w 748341"/>
              <a:gd name="connsiteY7" fmla="*/ 57183 h 135055"/>
              <a:gd name="connsiteX8" fmla="*/ 165553 w 748341"/>
              <a:gd name="connsiteY8" fmla="*/ 19083 h 135055"/>
              <a:gd name="connsiteX9" fmla="*/ 453 w 748341"/>
              <a:gd name="connsiteY9" fmla="*/ 6383 h 13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8341" h="135055">
                <a:moveTo>
                  <a:pt x="453" y="6383"/>
                </a:moveTo>
                <a:cubicBezTo>
                  <a:pt x="8920" y="23316"/>
                  <a:pt x="150736" y="99516"/>
                  <a:pt x="216353" y="120683"/>
                </a:cubicBezTo>
                <a:cubicBezTo>
                  <a:pt x="281970" y="141850"/>
                  <a:pt x="334886" y="133383"/>
                  <a:pt x="394153" y="133383"/>
                </a:cubicBezTo>
                <a:cubicBezTo>
                  <a:pt x="453420" y="133383"/>
                  <a:pt x="514803" y="137616"/>
                  <a:pt x="571953" y="120683"/>
                </a:cubicBezTo>
                <a:cubicBezTo>
                  <a:pt x="629103" y="103750"/>
                  <a:pt x="713770" y="46600"/>
                  <a:pt x="737053" y="31783"/>
                </a:cubicBezTo>
                <a:cubicBezTo>
                  <a:pt x="760336" y="16966"/>
                  <a:pt x="745520" y="27550"/>
                  <a:pt x="711653" y="31783"/>
                </a:cubicBezTo>
                <a:cubicBezTo>
                  <a:pt x="677786" y="36016"/>
                  <a:pt x="593120" y="52950"/>
                  <a:pt x="533853" y="57183"/>
                </a:cubicBezTo>
                <a:cubicBezTo>
                  <a:pt x="474586" y="61416"/>
                  <a:pt x="417436" y="63533"/>
                  <a:pt x="356053" y="57183"/>
                </a:cubicBezTo>
                <a:cubicBezTo>
                  <a:pt x="294670" y="50833"/>
                  <a:pt x="226936" y="27550"/>
                  <a:pt x="165553" y="19083"/>
                </a:cubicBezTo>
                <a:cubicBezTo>
                  <a:pt x="104170" y="10616"/>
                  <a:pt x="-8014" y="-10550"/>
                  <a:pt x="453" y="6383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rgbClr val="A6A6A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 rot="1392185">
            <a:off x="5561573" y="2143683"/>
            <a:ext cx="353355" cy="498651"/>
          </a:xfrm>
          <a:custGeom>
            <a:avLst/>
            <a:gdLst>
              <a:gd name="connsiteX0" fmla="*/ 216927 w 353355"/>
              <a:gd name="connsiteY0" fmla="*/ 2617 h 498651"/>
              <a:gd name="connsiteX1" fmla="*/ 153427 w 353355"/>
              <a:gd name="connsiteY1" fmla="*/ 104217 h 498651"/>
              <a:gd name="connsiteX2" fmla="*/ 89927 w 353355"/>
              <a:gd name="connsiteY2" fmla="*/ 243917 h 498651"/>
              <a:gd name="connsiteX3" fmla="*/ 1027 w 353355"/>
              <a:gd name="connsiteY3" fmla="*/ 396317 h 498651"/>
              <a:gd name="connsiteX4" fmla="*/ 153427 w 353355"/>
              <a:gd name="connsiteY4" fmla="*/ 497917 h 498651"/>
              <a:gd name="connsiteX5" fmla="*/ 343927 w 353355"/>
              <a:gd name="connsiteY5" fmla="*/ 434417 h 498651"/>
              <a:gd name="connsiteX6" fmla="*/ 318527 w 353355"/>
              <a:gd name="connsiteY6" fmla="*/ 294717 h 498651"/>
              <a:gd name="connsiteX7" fmla="*/ 267727 w 353355"/>
              <a:gd name="connsiteY7" fmla="*/ 155017 h 498651"/>
              <a:gd name="connsiteX8" fmla="*/ 255027 w 353355"/>
              <a:gd name="connsiteY8" fmla="*/ 40717 h 498651"/>
              <a:gd name="connsiteX9" fmla="*/ 216927 w 353355"/>
              <a:gd name="connsiteY9" fmla="*/ 2617 h 498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3355" h="498651">
                <a:moveTo>
                  <a:pt x="216927" y="2617"/>
                </a:moveTo>
                <a:cubicBezTo>
                  <a:pt x="199994" y="13200"/>
                  <a:pt x="174594" y="64000"/>
                  <a:pt x="153427" y="104217"/>
                </a:cubicBezTo>
                <a:cubicBezTo>
                  <a:pt x="132260" y="144434"/>
                  <a:pt x="115327" y="195234"/>
                  <a:pt x="89927" y="243917"/>
                </a:cubicBezTo>
                <a:cubicBezTo>
                  <a:pt x="64527" y="292600"/>
                  <a:pt x="-9556" y="353984"/>
                  <a:pt x="1027" y="396317"/>
                </a:cubicBezTo>
                <a:cubicBezTo>
                  <a:pt x="11610" y="438650"/>
                  <a:pt x="96277" y="491567"/>
                  <a:pt x="153427" y="497917"/>
                </a:cubicBezTo>
                <a:cubicBezTo>
                  <a:pt x="210577" y="504267"/>
                  <a:pt x="316410" y="468284"/>
                  <a:pt x="343927" y="434417"/>
                </a:cubicBezTo>
                <a:cubicBezTo>
                  <a:pt x="371444" y="400550"/>
                  <a:pt x="331227" y="341284"/>
                  <a:pt x="318527" y="294717"/>
                </a:cubicBezTo>
                <a:cubicBezTo>
                  <a:pt x="305827" y="248150"/>
                  <a:pt x="278310" y="197350"/>
                  <a:pt x="267727" y="155017"/>
                </a:cubicBezTo>
                <a:cubicBezTo>
                  <a:pt x="257144" y="112684"/>
                  <a:pt x="261377" y="66117"/>
                  <a:pt x="255027" y="40717"/>
                </a:cubicBezTo>
                <a:cubicBezTo>
                  <a:pt x="248677" y="15317"/>
                  <a:pt x="233860" y="-7966"/>
                  <a:pt x="216927" y="2617"/>
                </a:cubicBezTo>
                <a:close/>
              </a:path>
            </a:pathLst>
          </a:custGeom>
          <a:solidFill>
            <a:srgbClr val="EEECE1"/>
          </a:solidFill>
          <a:ln>
            <a:solidFill>
              <a:srgbClr val="A6A6A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 rot="1392185">
            <a:off x="5105400" y="2866437"/>
            <a:ext cx="736600" cy="79963"/>
          </a:xfrm>
          <a:custGeom>
            <a:avLst/>
            <a:gdLst>
              <a:gd name="connsiteX0" fmla="*/ 0 w 736600"/>
              <a:gd name="connsiteY0" fmla="*/ 41863 h 79963"/>
              <a:gd name="connsiteX1" fmla="*/ 190500 w 736600"/>
              <a:gd name="connsiteY1" fmla="*/ 3763 h 79963"/>
              <a:gd name="connsiteX2" fmla="*/ 368300 w 736600"/>
              <a:gd name="connsiteY2" fmla="*/ 3763 h 79963"/>
              <a:gd name="connsiteX3" fmla="*/ 508000 w 736600"/>
              <a:gd name="connsiteY3" fmla="*/ 3763 h 79963"/>
              <a:gd name="connsiteX4" fmla="*/ 660400 w 736600"/>
              <a:gd name="connsiteY4" fmla="*/ 54563 h 79963"/>
              <a:gd name="connsiteX5" fmla="*/ 736600 w 736600"/>
              <a:gd name="connsiteY5" fmla="*/ 79963 h 79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6600" h="79963">
                <a:moveTo>
                  <a:pt x="0" y="41863"/>
                </a:moveTo>
                <a:cubicBezTo>
                  <a:pt x="64558" y="25988"/>
                  <a:pt x="129117" y="10113"/>
                  <a:pt x="190500" y="3763"/>
                </a:cubicBezTo>
                <a:cubicBezTo>
                  <a:pt x="251883" y="-2587"/>
                  <a:pt x="368300" y="3763"/>
                  <a:pt x="368300" y="3763"/>
                </a:cubicBezTo>
                <a:cubicBezTo>
                  <a:pt x="421217" y="3763"/>
                  <a:pt x="459317" y="-4704"/>
                  <a:pt x="508000" y="3763"/>
                </a:cubicBezTo>
                <a:cubicBezTo>
                  <a:pt x="556683" y="12230"/>
                  <a:pt x="660400" y="54563"/>
                  <a:pt x="660400" y="54563"/>
                </a:cubicBezTo>
                <a:lnTo>
                  <a:pt x="736600" y="79963"/>
                </a:lnTo>
              </a:path>
            </a:pathLst>
          </a:custGeom>
          <a:solidFill>
            <a:srgbClr val="EEECE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 rot="19669753">
            <a:off x="6908347" y="2952717"/>
            <a:ext cx="748341" cy="135055"/>
          </a:xfrm>
          <a:custGeom>
            <a:avLst/>
            <a:gdLst>
              <a:gd name="connsiteX0" fmla="*/ 453 w 748341"/>
              <a:gd name="connsiteY0" fmla="*/ 6383 h 135055"/>
              <a:gd name="connsiteX1" fmla="*/ 216353 w 748341"/>
              <a:gd name="connsiteY1" fmla="*/ 120683 h 135055"/>
              <a:gd name="connsiteX2" fmla="*/ 394153 w 748341"/>
              <a:gd name="connsiteY2" fmla="*/ 133383 h 135055"/>
              <a:gd name="connsiteX3" fmla="*/ 571953 w 748341"/>
              <a:gd name="connsiteY3" fmla="*/ 120683 h 135055"/>
              <a:gd name="connsiteX4" fmla="*/ 737053 w 748341"/>
              <a:gd name="connsiteY4" fmla="*/ 31783 h 135055"/>
              <a:gd name="connsiteX5" fmla="*/ 711653 w 748341"/>
              <a:gd name="connsiteY5" fmla="*/ 31783 h 135055"/>
              <a:gd name="connsiteX6" fmla="*/ 533853 w 748341"/>
              <a:gd name="connsiteY6" fmla="*/ 57183 h 135055"/>
              <a:gd name="connsiteX7" fmla="*/ 356053 w 748341"/>
              <a:gd name="connsiteY7" fmla="*/ 57183 h 135055"/>
              <a:gd name="connsiteX8" fmla="*/ 165553 w 748341"/>
              <a:gd name="connsiteY8" fmla="*/ 19083 h 135055"/>
              <a:gd name="connsiteX9" fmla="*/ 453 w 748341"/>
              <a:gd name="connsiteY9" fmla="*/ 6383 h 13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8341" h="135055">
                <a:moveTo>
                  <a:pt x="453" y="6383"/>
                </a:moveTo>
                <a:cubicBezTo>
                  <a:pt x="8920" y="23316"/>
                  <a:pt x="150736" y="99516"/>
                  <a:pt x="216353" y="120683"/>
                </a:cubicBezTo>
                <a:cubicBezTo>
                  <a:pt x="281970" y="141850"/>
                  <a:pt x="334886" y="133383"/>
                  <a:pt x="394153" y="133383"/>
                </a:cubicBezTo>
                <a:cubicBezTo>
                  <a:pt x="453420" y="133383"/>
                  <a:pt x="514803" y="137616"/>
                  <a:pt x="571953" y="120683"/>
                </a:cubicBezTo>
                <a:cubicBezTo>
                  <a:pt x="629103" y="103750"/>
                  <a:pt x="713770" y="46600"/>
                  <a:pt x="737053" y="31783"/>
                </a:cubicBezTo>
                <a:cubicBezTo>
                  <a:pt x="760336" y="16966"/>
                  <a:pt x="745520" y="27550"/>
                  <a:pt x="711653" y="31783"/>
                </a:cubicBezTo>
                <a:cubicBezTo>
                  <a:pt x="677786" y="36016"/>
                  <a:pt x="593120" y="52950"/>
                  <a:pt x="533853" y="57183"/>
                </a:cubicBezTo>
                <a:cubicBezTo>
                  <a:pt x="474586" y="61416"/>
                  <a:pt x="417436" y="63533"/>
                  <a:pt x="356053" y="57183"/>
                </a:cubicBezTo>
                <a:cubicBezTo>
                  <a:pt x="294670" y="50833"/>
                  <a:pt x="226936" y="27550"/>
                  <a:pt x="165553" y="19083"/>
                </a:cubicBezTo>
                <a:cubicBezTo>
                  <a:pt x="104170" y="10616"/>
                  <a:pt x="-8014" y="-10550"/>
                  <a:pt x="453" y="6383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rgbClr val="A6A6A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 rot="1439318">
            <a:off x="7872973" y="2397683"/>
            <a:ext cx="353355" cy="498651"/>
          </a:xfrm>
          <a:custGeom>
            <a:avLst/>
            <a:gdLst>
              <a:gd name="connsiteX0" fmla="*/ 216927 w 353355"/>
              <a:gd name="connsiteY0" fmla="*/ 2617 h 498651"/>
              <a:gd name="connsiteX1" fmla="*/ 153427 w 353355"/>
              <a:gd name="connsiteY1" fmla="*/ 104217 h 498651"/>
              <a:gd name="connsiteX2" fmla="*/ 89927 w 353355"/>
              <a:gd name="connsiteY2" fmla="*/ 243917 h 498651"/>
              <a:gd name="connsiteX3" fmla="*/ 1027 w 353355"/>
              <a:gd name="connsiteY3" fmla="*/ 396317 h 498651"/>
              <a:gd name="connsiteX4" fmla="*/ 153427 w 353355"/>
              <a:gd name="connsiteY4" fmla="*/ 497917 h 498651"/>
              <a:gd name="connsiteX5" fmla="*/ 343927 w 353355"/>
              <a:gd name="connsiteY5" fmla="*/ 434417 h 498651"/>
              <a:gd name="connsiteX6" fmla="*/ 318527 w 353355"/>
              <a:gd name="connsiteY6" fmla="*/ 294717 h 498651"/>
              <a:gd name="connsiteX7" fmla="*/ 267727 w 353355"/>
              <a:gd name="connsiteY7" fmla="*/ 155017 h 498651"/>
              <a:gd name="connsiteX8" fmla="*/ 255027 w 353355"/>
              <a:gd name="connsiteY8" fmla="*/ 40717 h 498651"/>
              <a:gd name="connsiteX9" fmla="*/ 216927 w 353355"/>
              <a:gd name="connsiteY9" fmla="*/ 2617 h 498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3355" h="498651">
                <a:moveTo>
                  <a:pt x="216927" y="2617"/>
                </a:moveTo>
                <a:cubicBezTo>
                  <a:pt x="199994" y="13200"/>
                  <a:pt x="174594" y="64000"/>
                  <a:pt x="153427" y="104217"/>
                </a:cubicBezTo>
                <a:cubicBezTo>
                  <a:pt x="132260" y="144434"/>
                  <a:pt x="115327" y="195234"/>
                  <a:pt x="89927" y="243917"/>
                </a:cubicBezTo>
                <a:cubicBezTo>
                  <a:pt x="64527" y="292600"/>
                  <a:pt x="-9556" y="353984"/>
                  <a:pt x="1027" y="396317"/>
                </a:cubicBezTo>
                <a:cubicBezTo>
                  <a:pt x="11610" y="438650"/>
                  <a:pt x="96277" y="491567"/>
                  <a:pt x="153427" y="497917"/>
                </a:cubicBezTo>
                <a:cubicBezTo>
                  <a:pt x="210577" y="504267"/>
                  <a:pt x="316410" y="468284"/>
                  <a:pt x="343927" y="434417"/>
                </a:cubicBezTo>
                <a:cubicBezTo>
                  <a:pt x="371444" y="400550"/>
                  <a:pt x="331227" y="341284"/>
                  <a:pt x="318527" y="294717"/>
                </a:cubicBezTo>
                <a:cubicBezTo>
                  <a:pt x="305827" y="248150"/>
                  <a:pt x="278310" y="197350"/>
                  <a:pt x="267727" y="155017"/>
                </a:cubicBezTo>
                <a:cubicBezTo>
                  <a:pt x="257144" y="112684"/>
                  <a:pt x="261377" y="66117"/>
                  <a:pt x="255027" y="40717"/>
                </a:cubicBezTo>
                <a:cubicBezTo>
                  <a:pt x="248677" y="15317"/>
                  <a:pt x="233860" y="-7966"/>
                  <a:pt x="216927" y="2617"/>
                </a:cubicBezTo>
                <a:close/>
              </a:path>
            </a:pathLst>
          </a:custGeom>
          <a:solidFill>
            <a:srgbClr val="EEECE1"/>
          </a:solidFill>
          <a:ln>
            <a:solidFill>
              <a:srgbClr val="A6A6A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 rot="19669753">
            <a:off x="6896100" y="2904537"/>
            <a:ext cx="736600" cy="79963"/>
          </a:xfrm>
          <a:custGeom>
            <a:avLst/>
            <a:gdLst>
              <a:gd name="connsiteX0" fmla="*/ 0 w 736600"/>
              <a:gd name="connsiteY0" fmla="*/ 41863 h 79963"/>
              <a:gd name="connsiteX1" fmla="*/ 190500 w 736600"/>
              <a:gd name="connsiteY1" fmla="*/ 3763 h 79963"/>
              <a:gd name="connsiteX2" fmla="*/ 368300 w 736600"/>
              <a:gd name="connsiteY2" fmla="*/ 3763 h 79963"/>
              <a:gd name="connsiteX3" fmla="*/ 508000 w 736600"/>
              <a:gd name="connsiteY3" fmla="*/ 3763 h 79963"/>
              <a:gd name="connsiteX4" fmla="*/ 660400 w 736600"/>
              <a:gd name="connsiteY4" fmla="*/ 54563 h 79963"/>
              <a:gd name="connsiteX5" fmla="*/ 736600 w 736600"/>
              <a:gd name="connsiteY5" fmla="*/ 79963 h 79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6600" h="79963">
                <a:moveTo>
                  <a:pt x="0" y="41863"/>
                </a:moveTo>
                <a:cubicBezTo>
                  <a:pt x="64558" y="25988"/>
                  <a:pt x="129117" y="10113"/>
                  <a:pt x="190500" y="3763"/>
                </a:cubicBezTo>
                <a:cubicBezTo>
                  <a:pt x="251883" y="-2587"/>
                  <a:pt x="368300" y="3763"/>
                  <a:pt x="368300" y="3763"/>
                </a:cubicBezTo>
                <a:cubicBezTo>
                  <a:pt x="421217" y="3763"/>
                  <a:pt x="459317" y="-4704"/>
                  <a:pt x="508000" y="3763"/>
                </a:cubicBezTo>
                <a:cubicBezTo>
                  <a:pt x="556683" y="12230"/>
                  <a:pt x="660400" y="54563"/>
                  <a:pt x="660400" y="54563"/>
                </a:cubicBezTo>
                <a:lnTo>
                  <a:pt x="736600" y="79963"/>
                </a:lnTo>
              </a:path>
            </a:pathLst>
          </a:custGeom>
          <a:solidFill>
            <a:srgbClr val="EEECE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914900" y="3467100"/>
            <a:ext cx="17653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nose and mouth make consistent predictions for pose of face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46900" y="3454400"/>
            <a:ext cx="1930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nose and mouth make inconsistent predictions for pose of face</a:t>
            </a:r>
            <a:endParaRPr lang="en-US" sz="1600" dirty="0">
              <a:solidFill>
                <a:srgbClr val="0000FF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680200" y="2184400"/>
            <a:ext cx="0" cy="23599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681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8" grpId="0" animBg="1"/>
      <p:bldP spid="9" grpId="0" animBg="1"/>
      <p:bldP spid="10" grpId="0" animBg="1"/>
      <p:bldP spid="5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457200" y="60722"/>
            <a:ext cx="8229600" cy="857250"/>
          </a:xfrm>
        </p:spPr>
        <p:txBody>
          <a:bodyPr/>
          <a:lstStyle/>
          <a:p>
            <a:r>
              <a:rPr lang="en-CA" sz="2800" dirty="0">
                <a:latin typeface="Arial" charset="0"/>
              </a:rPr>
              <a:t>Two layers in a hierarchy of parts</a:t>
            </a:r>
          </a:p>
        </p:txBody>
      </p:sp>
      <p:sp>
        <p:nvSpPr>
          <p:cNvPr id="28674" name="Content Placeholder 60"/>
          <p:cNvSpPr>
            <a:spLocks noGrp="1"/>
          </p:cNvSpPr>
          <p:nvPr>
            <p:ph idx="1"/>
          </p:nvPr>
        </p:nvSpPr>
        <p:spPr>
          <a:xfrm>
            <a:off x="431800" y="816769"/>
            <a:ext cx="8712200" cy="1026319"/>
          </a:xfrm>
        </p:spPr>
        <p:txBody>
          <a:bodyPr/>
          <a:lstStyle/>
          <a:p>
            <a:r>
              <a:rPr lang="en-CA" sz="2000" dirty="0">
                <a:latin typeface="Arial" charset="0"/>
              </a:rPr>
              <a:t>A higher level visual entity is present if several lower level visual entities can agree on their predictions for its </a:t>
            </a:r>
            <a:r>
              <a:rPr lang="en-CA" sz="2000" dirty="0" smtClean="0">
                <a:latin typeface="Arial" charset="0"/>
              </a:rPr>
              <a:t>pose</a:t>
            </a:r>
            <a:r>
              <a:rPr lang="en-CA" sz="2000" dirty="0">
                <a:latin typeface="Arial" charset="0"/>
              </a:rPr>
              <a:t> </a:t>
            </a:r>
            <a:r>
              <a:rPr lang="en-CA" sz="2000" dirty="0" smtClean="0">
                <a:solidFill>
                  <a:srgbClr val="008000"/>
                </a:solidFill>
                <a:latin typeface="Arial" charset="0"/>
              </a:rPr>
              <a:t>(inverse computer graphics!)</a:t>
            </a:r>
            <a:endParaRPr lang="en-CA" sz="2000" dirty="0">
              <a:solidFill>
                <a:srgbClr val="008000"/>
              </a:solidFill>
              <a:latin typeface="Arial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2095992" y="3637721"/>
            <a:ext cx="1151656" cy="432197"/>
          </a:xfrm>
          <a:prstGeom prst="ellipse">
            <a:avLst/>
          </a:prstGeom>
          <a:solidFill>
            <a:srgbClr val="EEECE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4" name="Oval 3"/>
          <p:cNvSpPr/>
          <p:nvPr/>
        </p:nvSpPr>
        <p:spPr>
          <a:xfrm>
            <a:off x="5082079" y="3637721"/>
            <a:ext cx="1152838" cy="432197"/>
          </a:xfrm>
          <a:prstGeom prst="ellipse">
            <a:avLst/>
          </a:prstGeom>
          <a:solidFill>
            <a:srgbClr val="EEECE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6" name="Oval 5"/>
          <p:cNvSpPr/>
          <p:nvPr/>
        </p:nvSpPr>
        <p:spPr>
          <a:xfrm>
            <a:off x="2130917" y="1710098"/>
            <a:ext cx="1152838" cy="432197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7" name="Oval 6"/>
          <p:cNvSpPr/>
          <p:nvPr/>
        </p:nvSpPr>
        <p:spPr>
          <a:xfrm>
            <a:off x="4759817" y="1710098"/>
            <a:ext cx="1151656" cy="432197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8" name="Oval 7"/>
          <p:cNvSpPr/>
          <p:nvPr/>
        </p:nvSpPr>
        <p:spPr>
          <a:xfrm>
            <a:off x="7604617" y="1710098"/>
            <a:ext cx="1151656" cy="432197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graphicFrame>
        <p:nvGraphicFramePr>
          <p:cNvPr id="2868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6935344"/>
              </p:ext>
            </p:extLst>
          </p:nvPr>
        </p:nvGraphicFramePr>
        <p:xfrm>
          <a:off x="2490788" y="3600450"/>
          <a:ext cx="376237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2" name="Equation" r:id="rId3" imgW="139639" imgH="190417" progId="Equation.3">
                  <p:embed/>
                </p:oleObj>
              </mc:Choice>
              <mc:Fallback>
                <p:oleObj name="Equation" r:id="rId3" imgW="139639" imgH="190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0788" y="3600450"/>
                        <a:ext cx="376237" cy="515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Straight Arrow Connector 19"/>
          <p:cNvCxnSpPr/>
          <p:nvPr/>
        </p:nvCxnSpPr>
        <p:spPr>
          <a:xfrm flipV="1">
            <a:off x="2851643" y="2105387"/>
            <a:ext cx="2135187" cy="154900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6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8305359"/>
              </p:ext>
            </p:extLst>
          </p:nvPr>
        </p:nvGraphicFramePr>
        <p:xfrm>
          <a:off x="5155873" y="1629136"/>
          <a:ext cx="409871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3" name="Equation" r:id="rId5" imgW="152268" imgH="215713" progId="Equation.3">
                  <p:embed/>
                </p:oleObj>
              </mc:Choice>
              <mc:Fallback>
                <p:oleObj name="Equation" r:id="rId5" imgW="152268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5873" y="1629136"/>
                        <a:ext cx="409871" cy="585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7805475"/>
              </p:ext>
            </p:extLst>
          </p:nvPr>
        </p:nvGraphicFramePr>
        <p:xfrm>
          <a:off x="3442192" y="2385182"/>
          <a:ext cx="444126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4" name="Equation" r:id="rId7" imgW="164885" imgH="215619" progId="Equation.3">
                  <p:embed/>
                </p:oleObj>
              </mc:Choice>
              <mc:Fallback>
                <p:oleObj name="Equation" r:id="rId7" imgW="164885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2192" y="2385182"/>
                        <a:ext cx="444126" cy="585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Oval 24"/>
          <p:cNvSpPr/>
          <p:nvPr/>
        </p:nvSpPr>
        <p:spPr>
          <a:xfrm>
            <a:off x="1591167" y="3665105"/>
            <a:ext cx="348450" cy="351234"/>
          </a:xfrm>
          <a:prstGeom prst="ellipse">
            <a:avLst/>
          </a:prstGeom>
          <a:solidFill>
            <a:srgbClr val="EEECE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6" name="Oval 25"/>
          <p:cNvSpPr/>
          <p:nvPr/>
        </p:nvSpPr>
        <p:spPr>
          <a:xfrm>
            <a:off x="4578842" y="3665105"/>
            <a:ext cx="348450" cy="351234"/>
          </a:xfrm>
          <a:prstGeom prst="ellipse">
            <a:avLst/>
          </a:prstGeom>
          <a:solidFill>
            <a:srgbClr val="EEECE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8" name="Oval 27"/>
          <p:cNvSpPr/>
          <p:nvPr/>
        </p:nvSpPr>
        <p:spPr>
          <a:xfrm>
            <a:off x="1627681" y="1763677"/>
            <a:ext cx="348450" cy="351235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9" name="Oval 28"/>
          <p:cNvSpPr/>
          <p:nvPr/>
        </p:nvSpPr>
        <p:spPr>
          <a:xfrm>
            <a:off x="7099792" y="1763677"/>
            <a:ext cx="348450" cy="351235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30" name="Oval 29"/>
          <p:cNvSpPr/>
          <p:nvPr/>
        </p:nvSpPr>
        <p:spPr>
          <a:xfrm>
            <a:off x="4254992" y="1763677"/>
            <a:ext cx="348450" cy="351235"/>
          </a:xfrm>
          <a:prstGeom prst="ellipse">
            <a:avLst/>
          </a:prstGeom>
          <a:solidFill>
            <a:srgbClr val="EEECE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graphicFrame>
        <p:nvGraphicFramePr>
          <p:cNvPr id="2868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7023217"/>
              </p:ext>
            </p:extLst>
          </p:nvPr>
        </p:nvGraphicFramePr>
        <p:xfrm>
          <a:off x="1585913" y="3584575"/>
          <a:ext cx="360362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5" name="Equation" r:id="rId9" imgW="164957" imgH="190335" progId="Equation.3">
                  <p:embed/>
                </p:oleObj>
              </mc:Choice>
              <mc:Fallback>
                <p:oleObj name="Equation" r:id="rId9" imgW="164957" imgH="1903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5913" y="3584575"/>
                        <a:ext cx="360362" cy="414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6200803"/>
              </p:ext>
            </p:extLst>
          </p:nvPr>
        </p:nvGraphicFramePr>
        <p:xfrm>
          <a:off x="4240706" y="1682714"/>
          <a:ext cx="386248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6" name="Equation" r:id="rId11" imgW="177569" imgH="215619" progId="Equation.3">
                  <p:embed/>
                </p:oleObj>
              </mc:Choice>
              <mc:Fallback>
                <p:oleObj name="Equation" r:id="rId11" imgW="177569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0706" y="1682714"/>
                        <a:ext cx="386248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Oval 32"/>
          <p:cNvSpPr/>
          <p:nvPr/>
        </p:nvSpPr>
        <p:spPr>
          <a:xfrm>
            <a:off x="7568105" y="3628196"/>
            <a:ext cx="1151657" cy="432197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graphicFrame>
        <p:nvGraphicFramePr>
          <p:cNvPr id="2869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846628"/>
              </p:ext>
            </p:extLst>
          </p:nvPr>
        </p:nvGraphicFramePr>
        <p:xfrm>
          <a:off x="7964185" y="3597239"/>
          <a:ext cx="409871" cy="516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7" name="Equation" r:id="rId13" imgW="152334" imgH="190417" progId="Equation.3">
                  <p:embed/>
                </p:oleObj>
              </mc:Choice>
              <mc:Fallback>
                <p:oleObj name="Equation" r:id="rId13" imgW="152334" imgH="190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4185" y="3597239"/>
                        <a:ext cx="409871" cy="5167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Oval 37"/>
          <p:cNvSpPr/>
          <p:nvPr/>
        </p:nvSpPr>
        <p:spPr>
          <a:xfrm>
            <a:off x="7064868" y="3655580"/>
            <a:ext cx="347269" cy="350044"/>
          </a:xfrm>
          <a:prstGeom prst="ellipse">
            <a:avLst/>
          </a:prstGeom>
          <a:solidFill>
            <a:srgbClr val="EEECE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graphicFrame>
        <p:nvGraphicFramePr>
          <p:cNvPr id="2869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4704072"/>
              </p:ext>
            </p:extLst>
          </p:nvPr>
        </p:nvGraphicFramePr>
        <p:xfrm>
          <a:off x="7041056" y="3573427"/>
          <a:ext cx="386248" cy="416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" name="Equation" r:id="rId15" imgW="177646" imgH="190335" progId="Equation.3">
                  <p:embed/>
                </p:oleObj>
              </mc:Choice>
              <mc:Fallback>
                <p:oleObj name="Equation" r:id="rId15" imgW="177646" imgH="1903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1056" y="3573427"/>
                        <a:ext cx="386248" cy="4167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0" name="Straight Arrow Connector 39"/>
          <p:cNvCxnSpPr>
            <a:endCxn id="7" idx="5"/>
          </p:cNvCxnSpPr>
          <p:nvPr/>
        </p:nvCxnSpPr>
        <p:spPr>
          <a:xfrm flipH="1" flipV="1">
            <a:off x="5742817" y="2079001"/>
            <a:ext cx="2617450" cy="157538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69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2392039"/>
              </p:ext>
            </p:extLst>
          </p:nvPr>
        </p:nvGraphicFramePr>
        <p:xfrm>
          <a:off x="7028355" y="2357798"/>
          <a:ext cx="512635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" name="Equation" r:id="rId17" imgW="190335" imgH="215713" progId="Equation.3">
                  <p:embed/>
                </p:oleObj>
              </mc:Choice>
              <mc:Fallback>
                <p:oleObj name="Equation" r:id="rId17" imgW="190335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8355" y="2357798"/>
                        <a:ext cx="512635" cy="585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7" name="TextBox 38"/>
          <p:cNvSpPr txBox="1">
            <a:spLocks noChangeArrowheads="1"/>
          </p:cNvSpPr>
          <p:nvPr/>
        </p:nvSpPr>
        <p:spPr bwMode="auto">
          <a:xfrm>
            <a:off x="2346818" y="4102064"/>
            <a:ext cx="9650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CA" sz="2000" dirty="0">
                <a:solidFill>
                  <a:srgbClr val="3333CC"/>
                </a:solidFill>
              </a:rPr>
              <a:t>mouth</a:t>
            </a:r>
          </a:p>
        </p:txBody>
      </p:sp>
      <p:sp>
        <p:nvSpPr>
          <p:cNvPr id="28698" name="TextBox 40"/>
          <p:cNvSpPr txBox="1">
            <a:spLocks noChangeArrowheads="1"/>
          </p:cNvSpPr>
          <p:nvPr/>
        </p:nvSpPr>
        <p:spPr bwMode="auto">
          <a:xfrm>
            <a:off x="7855443" y="4097302"/>
            <a:ext cx="9650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CA" sz="2000" dirty="0">
                <a:solidFill>
                  <a:srgbClr val="3333CC"/>
                </a:solidFill>
              </a:rPr>
              <a:t>nose</a:t>
            </a:r>
          </a:p>
        </p:txBody>
      </p:sp>
      <p:sp>
        <p:nvSpPr>
          <p:cNvPr id="28699" name="TextBox 41"/>
          <p:cNvSpPr txBox="1">
            <a:spLocks noChangeArrowheads="1"/>
          </p:cNvSpPr>
          <p:nvPr/>
        </p:nvSpPr>
        <p:spPr bwMode="auto">
          <a:xfrm>
            <a:off x="5083667" y="2087527"/>
            <a:ext cx="7500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CA" sz="2400" dirty="0">
                <a:solidFill>
                  <a:srgbClr val="3333CC"/>
                </a:solidFill>
              </a:rPr>
              <a:t> </a:t>
            </a:r>
            <a:r>
              <a:rPr lang="en-CA" sz="2000" dirty="0" smtClean="0">
                <a:solidFill>
                  <a:srgbClr val="3333CC"/>
                </a:solidFill>
              </a:rPr>
              <a:t>face</a:t>
            </a:r>
            <a:r>
              <a:rPr lang="en-CA" sz="2400" dirty="0" smtClean="0">
                <a:solidFill>
                  <a:srgbClr val="3333CC"/>
                </a:solidFill>
              </a:rPr>
              <a:t> </a:t>
            </a:r>
            <a:endParaRPr lang="en-CA" sz="2400" dirty="0">
              <a:solidFill>
                <a:srgbClr val="3333CC"/>
              </a:solidFill>
            </a:endParaRPr>
          </a:p>
        </p:txBody>
      </p:sp>
      <p:graphicFrame>
        <p:nvGraphicFramePr>
          <p:cNvPr id="2870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0482798"/>
              </p:ext>
            </p:extLst>
          </p:nvPr>
        </p:nvGraphicFramePr>
        <p:xfrm>
          <a:off x="4542329" y="2628070"/>
          <a:ext cx="1554441" cy="522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" name="Equation" r:id="rId19" imgW="647419" imgH="215806" progId="Equation.3">
                  <p:embed/>
                </p:oleObj>
              </mc:Choice>
              <mc:Fallback>
                <p:oleObj name="Equation" r:id="rId19" imgW="647419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2329" y="2628070"/>
                        <a:ext cx="1554441" cy="5226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Rectangle 43"/>
          <p:cNvSpPr/>
          <p:nvPr/>
        </p:nvSpPr>
        <p:spPr>
          <a:xfrm>
            <a:off x="4543918" y="2628070"/>
            <a:ext cx="1580427" cy="540544"/>
          </a:xfrm>
          <a:prstGeom prst="rect">
            <a:avLst/>
          </a:prstGeom>
          <a:noFill/>
          <a:ln>
            <a:solidFill>
              <a:srgbClr val="33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8702" name="TextBox 44"/>
          <p:cNvSpPr txBox="1">
            <a:spLocks noChangeArrowheads="1"/>
          </p:cNvSpPr>
          <p:nvPr/>
        </p:nvSpPr>
        <p:spPr bwMode="auto">
          <a:xfrm>
            <a:off x="899593" y="2427734"/>
            <a:ext cx="194421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CA" sz="2000" dirty="0">
                <a:solidFill>
                  <a:srgbClr val="FF0000"/>
                </a:solidFill>
              </a:rPr>
              <a:t>pose of mouth </a:t>
            </a:r>
            <a:r>
              <a:rPr lang="en-CA" sz="2000" i="1" dirty="0" smtClean="0">
                <a:solidFill>
                  <a:srgbClr val="FF0000"/>
                </a:solidFill>
              </a:rPr>
              <a:t>i.e</a:t>
            </a:r>
            <a:r>
              <a:rPr lang="en-CA" sz="2000" i="1" dirty="0">
                <a:solidFill>
                  <a:srgbClr val="FF0000"/>
                </a:solidFill>
              </a:rPr>
              <a:t>. </a:t>
            </a:r>
            <a:r>
              <a:rPr lang="en-CA" sz="2000" dirty="0">
                <a:solidFill>
                  <a:srgbClr val="FF0000"/>
                </a:solidFill>
              </a:rPr>
              <a:t>relationship </a:t>
            </a:r>
            <a:r>
              <a:rPr lang="en-CA" sz="2000" dirty="0" smtClean="0">
                <a:solidFill>
                  <a:srgbClr val="FF0000"/>
                </a:solidFill>
              </a:rPr>
              <a:t>  to </a:t>
            </a:r>
            <a:r>
              <a:rPr lang="en-CA" sz="2000" dirty="0">
                <a:solidFill>
                  <a:srgbClr val="FF0000"/>
                </a:solidFill>
              </a:rPr>
              <a:t>camera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2195736" y="3291830"/>
            <a:ext cx="144016" cy="36004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05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7" grpId="0" animBg="1"/>
      <p:bldP spid="8" grpId="0" animBg="1"/>
      <p:bldP spid="25" grpId="0" animBg="1"/>
      <p:bldP spid="26" grpId="0" animBg="1"/>
      <p:bldP spid="28" grpId="0" animBg="1"/>
      <p:bldP spid="29" grpId="0" animBg="1"/>
      <p:bldP spid="30" grpId="0" animBg="1"/>
      <p:bldP spid="33" grpId="0" animBg="1"/>
      <p:bldP spid="38" grpId="0" animBg="1"/>
      <p:bldP spid="28697" grpId="0"/>
      <p:bldP spid="28698" grpId="0"/>
      <p:bldP spid="28699" grpId="0"/>
      <p:bldP spid="28699" grpId="1"/>
      <p:bldP spid="44" grpId="0" animBg="1"/>
      <p:bldP spid="2870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2800" dirty="0">
                <a:latin typeface="Arial" charset="0"/>
              </a:rPr>
              <a:t>A crucial property of the pose vectors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sz="2000" dirty="0">
                <a:latin typeface="Arial" charset="0"/>
              </a:rPr>
              <a:t>They allow spatial transformations to be modeled by linear operations.</a:t>
            </a:r>
          </a:p>
          <a:p>
            <a:pPr lvl="1"/>
            <a:r>
              <a:rPr lang="en-CA" sz="2000" dirty="0">
                <a:latin typeface="Arial" charset="0"/>
              </a:rPr>
              <a:t>This makes it easy to learn a hierarchy of visual entities.</a:t>
            </a:r>
          </a:p>
          <a:p>
            <a:pPr lvl="1"/>
            <a:r>
              <a:rPr lang="en-CA" sz="2000" dirty="0">
                <a:latin typeface="Arial" charset="0"/>
              </a:rPr>
              <a:t>It makes it easy to generalize across viewpoints.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sz="2000" dirty="0">
                <a:latin typeface="Arial" charset="0"/>
              </a:rPr>
              <a:t>The invariant geometric properties of a shape are in the weights, not in the activities.</a:t>
            </a:r>
          </a:p>
          <a:p>
            <a:pPr lvl="1"/>
            <a:r>
              <a:rPr lang="en-CA" sz="2000" dirty="0">
                <a:latin typeface="Arial" charset="0"/>
              </a:rPr>
              <a:t>The activities are </a:t>
            </a:r>
            <a:r>
              <a:rPr lang="en-CA" sz="2000" dirty="0" err="1">
                <a:latin typeface="Arial" charset="0"/>
              </a:rPr>
              <a:t>equivariant</a:t>
            </a:r>
            <a:r>
              <a:rPr lang="en-CA" sz="2000" dirty="0">
                <a:latin typeface="Arial" charset="0"/>
              </a:rPr>
              <a:t>: As the pose of the object varies, the activities all vary. </a:t>
            </a:r>
            <a:endParaRPr lang="en-CA" sz="2000" dirty="0" smtClean="0">
              <a:latin typeface="Arial" charset="0"/>
            </a:endParaRPr>
          </a:p>
          <a:p>
            <a:pPr lvl="1"/>
            <a:r>
              <a:rPr lang="en-CA" sz="2000" dirty="0" smtClean="0">
                <a:latin typeface="Arial" charset="0"/>
              </a:rPr>
              <a:t>The </a:t>
            </a:r>
            <a:r>
              <a:rPr lang="en-CA" sz="2000" dirty="0">
                <a:latin typeface="Arial" charset="0"/>
              </a:rPr>
              <a:t>percept of an object changes as the viewpoint changes.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155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19027</TotalTime>
  <Words>1362</Words>
  <Application>Microsoft Macintosh PowerPoint</Application>
  <PresentationFormat>On-screen Show (16:9)</PresentationFormat>
  <Paragraphs>117</Paragraphs>
  <Slides>19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Office Theme</vt:lpstr>
      <vt:lpstr>Equation</vt:lpstr>
      <vt:lpstr>Neural Networks for Machine Learning  Lecture 16a Learning a joint model of images and captions</vt:lpstr>
      <vt:lpstr>Modeling the joint density of images and captions (Srivastava and Salakhutdinov, NIPS 2012)</vt:lpstr>
      <vt:lpstr>Modeling the joint density of images and captions (Srivastava and Salakhutdinov, NIPS 2012)</vt:lpstr>
      <vt:lpstr>Combining three RBMs to make a DBM</vt:lpstr>
      <vt:lpstr> Neural Networks for Machine Learning   Lecture 16b  Hierarchical coordinate frames  </vt:lpstr>
      <vt:lpstr>Why convolutional neural networks are doomed</vt:lpstr>
      <vt:lpstr>The hierarchical coordinate frame  approach </vt:lpstr>
      <vt:lpstr>Two layers in a hierarchy of parts</vt:lpstr>
      <vt:lpstr>A crucial property of the pose vectors</vt:lpstr>
      <vt:lpstr>Evidence that our visual systems impose coordinate frames in order to represent shapes (after Irvin Rock)</vt:lpstr>
      <vt:lpstr>Neural Networks for Machine Learning  Lecture 16c Bayesian optimization of neural network hyperparameters</vt:lpstr>
      <vt:lpstr>Let machine learning figure out the hyper-parameters! (Snoek, Larochelle &amp; Adams, NIPS 2012)</vt:lpstr>
      <vt:lpstr>Machine learning to the rescue</vt:lpstr>
      <vt:lpstr>Gaussian Process models</vt:lpstr>
      <vt:lpstr>A sensible way to decide what to try</vt:lpstr>
      <vt:lpstr>How well does Bayesian optimization work?</vt:lpstr>
      <vt:lpstr> Neural Networks for Machine Learning   Lecture 16d  The fog of progress  </vt:lpstr>
      <vt:lpstr>Why we cannot predict the long-term future</vt:lpstr>
      <vt:lpstr>The effect of exponential progress</vt:lpstr>
    </vt:vector>
  </TitlesOfParts>
  <Company>University of Toronto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Geoffrey Hinton</dc:creator>
  <cp:lastModifiedBy>Geoffrey Hinton</cp:lastModifiedBy>
  <cp:revision>423</cp:revision>
  <dcterms:created xsi:type="dcterms:W3CDTF">2012-09-27T16:39:13Z</dcterms:created>
  <dcterms:modified xsi:type="dcterms:W3CDTF">2012-11-25T22:57:21Z</dcterms:modified>
</cp:coreProperties>
</file>