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9" r:id="rId2"/>
    <p:sldId id="298" r:id="rId3"/>
    <p:sldId id="299" r:id="rId4"/>
    <p:sldId id="336" r:id="rId5"/>
    <p:sldId id="338" r:id="rId6"/>
    <p:sldId id="343" r:id="rId7"/>
    <p:sldId id="300" r:id="rId8"/>
    <p:sldId id="337" r:id="rId9"/>
    <p:sldId id="313" r:id="rId10"/>
    <p:sldId id="312" r:id="rId11"/>
    <p:sldId id="340" r:id="rId12"/>
    <p:sldId id="307" r:id="rId13"/>
    <p:sldId id="306" r:id="rId14"/>
    <p:sldId id="308" r:id="rId15"/>
    <p:sldId id="342" r:id="rId16"/>
    <p:sldId id="317" r:id="rId17"/>
    <p:sldId id="318" r:id="rId18"/>
    <p:sldId id="309" r:id="rId19"/>
    <p:sldId id="320" r:id="rId20"/>
    <p:sldId id="319" r:id="rId21"/>
    <p:sldId id="325" r:id="rId22"/>
    <p:sldId id="326" r:id="rId23"/>
    <p:sldId id="310" r:id="rId24"/>
    <p:sldId id="322" r:id="rId25"/>
    <p:sldId id="321" r:id="rId26"/>
    <p:sldId id="324" r:id="rId27"/>
    <p:sldId id="323" r:id="rId28"/>
    <p:sldId id="311" r:id="rId29"/>
    <p:sldId id="333" r:id="rId30"/>
    <p:sldId id="334" r:id="rId31"/>
    <p:sldId id="341" r:id="rId32"/>
    <p:sldId id="329" r:id="rId3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C0C0"/>
    <a:srgbClr val="292929"/>
    <a:srgbClr val="DDDDDD"/>
    <a:srgbClr val="CC9900"/>
    <a:srgbClr val="009900"/>
    <a:srgbClr val="3333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00"/>
  </p:normalViewPr>
  <p:slideViewPr>
    <p:cSldViewPr>
      <p:cViewPr>
        <p:scale>
          <a:sx n="99" d="100"/>
          <a:sy n="99" d="100"/>
        </p:scale>
        <p:origin x="-944" y="192"/>
      </p:cViewPr>
      <p:guideLst>
        <p:guide orient="horz" pos="17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w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11.emf"/><Relationship Id="rId1" Type="http://schemas.openxmlformats.org/officeDocument/2006/relationships/image" Target="../media/image10.emf"/><Relationship Id="rId2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305C8-88CC-7441-92B3-E09C3EB902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8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F3403-872E-1E44-B44A-6F0006D06B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6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E8C72-D59B-9D42-B1D1-B646ABC70D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7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27EB22E9-A294-9A4F-AE79-090C23984A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35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058CD698-C331-4043-8100-FE5E2927F0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5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CEC1D-69EB-C641-95D9-18ED192C26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1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F4D5A-BAE0-1F44-A7A3-D875564A47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5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4618B-EED5-9C4C-BF5E-6BCF6796B3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60287-6931-D049-B9E9-41C8316559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3885F-454C-054D-BD99-454039AA59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D3CF1-6F69-A44E-8D8E-9FB08ACA4E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7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BC00E-AF66-1847-BE37-F44864028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0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A6B9B-7C57-0F42-9164-D1DA317350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6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BEB1268-6649-7247-A892-CE1DA1632E3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99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89385"/>
            <a:ext cx="7772400" cy="1102519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/>
            </a:r>
            <a:br>
              <a:rPr lang="en-US" sz="3200" dirty="0" smtClean="0">
                <a:solidFill>
                  <a:srgbClr val="000000"/>
                </a:solidFill>
              </a:rPr>
            </a:br>
            <a:r>
              <a:rPr lang="en-US" sz="3200" dirty="0" smtClean="0">
                <a:solidFill>
                  <a:srgbClr val="000000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 2a</a:t>
            </a:r>
            <a:br>
              <a:rPr lang="en-US" sz="3200" dirty="0" smtClean="0"/>
            </a:br>
            <a:r>
              <a:rPr lang="en-US" sz="3200" dirty="0" smtClean="0"/>
              <a:t>An overview of the main types of neural network architecture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91837"/>
            <a:ext cx="2664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0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792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23528" y="904428"/>
            <a:ext cx="4752528" cy="2963466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1800" dirty="0" smtClean="0"/>
              <a:t>Convert the raw input vector into a vector of feature activations. </a:t>
            </a:r>
          </a:p>
          <a:p>
            <a:pPr marL="400050" lvl="1" indent="0">
              <a:buNone/>
            </a:pPr>
            <a:r>
              <a:rPr lang="en-US" sz="1800" dirty="0" smtClean="0"/>
              <a:t>Use hand-written programs based on common-sense to define the features.</a:t>
            </a:r>
          </a:p>
          <a:p>
            <a:pPr marL="457200" indent="-457200">
              <a:buAutoNum type="arabicPeriod" startAt="2"/>
            </a:pPr>
            <a:r>
              <a:rPr lang="en-US" sz="1800" dirty="0" smtClean="0">
                <a:solidFill>
                  <a:srgbClr val="FF0000"/>
                </a:solidFill>
              </a:rPr>
              <a:t>Learn</a:t>
            </a:r>
            <a:r>
              <a:rPr lang="en-US" sz="1800" dirty="0" smtClean="0"/>
              <a:t> how to weight each of the feature activations to get a single scalar quantity.</a:t>
            </a:r>
          </a:p>
          <a:p>
            <a:pPr marL="457200" indent="-457200">
              <a:buAutoNum type="arabicPeriod" startAt="3"/>
            </a:pPr>
            <a:r>
              <a:rPr lang="en-US" sz="1800" dirty="0" smtClean="0"/>
              <a:t>If this quantity is above some threshold, decide that the input vector is a positive example of the target class. </a:t>
            </a:r>
          </a:p>
          <a:p>
            <a:pPr marL="457200" indent="-457200">
              <a:buAutoNum type="arabicPeriod" startAt="3"/>
            </a:pPr>
            <a:endParaRPr lang="en-US" sz="1800" dirty="0"/>
          </a:p>
        </p:txBody>
      </p:sp>
      <p:sp>
        <p:nvSpPr>
          <p:cNvPr id="10" name="Title 4"/>
          <p:cNvSpPr txBox="1">
            <a:spLocks/>
          </p:cNvSpPr>
          <p:nvPr/>
        </p:nvSpPr>
        <p:spPr bwMode="auto">
          <a:xfrm>
            <a:off x="4427984" y="202332"/>
            <a:ext cx="468052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charset="0"/>
                <a:ea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charset="0"/>
                <a:ea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charset="0"/>
                <a:ea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 smtClean="0"/>
              <a:t>The standard Perceptron</a:t>
            </a:r>
          </a:p>
          <a:p>
            <a:r>
              <a:rPr lang="en-US" sz="2400" dirty="0" smtClean="0"/>
              <a:t>architecture                                    </a:t>
            </a:r>
            <a:endParaRPr lang="en-US" sz="24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012160" y="1491630"/>
            <a:ext cx="266700" cy="200025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7020272" y="2427734"/>
            <a:ext cx="1455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3333CC"/>
                </a:solidFill>
              </a:rPr>
              <a:t>feature </a:t>
            </a:r>
            <a:r>
              <a:rPr lang="en-US" sz="1800" dirty="0">
                <a:solidFill>
                  <a:srgbClr val="3333CC"/>
                </a:solidFill>
              </a:rPr>
              <a:t>units</a:t>
            </a:r>
          </a:p>
        </p:txBody>
      </p:sp>
      <p:sp>
        <p:nvSpPr>
          <p:cNvPr id="21" name="Text Box 45"/>
          <p:cNvSpPr txBox="1">
            <a:spLocks noChangeArrowheads="1"/>
          </p:cNvSpPr>
          <p:nvPr/>
        </p:nvSpPr>
        <p:spPr bwMode="auto">
          <a:xfrm>
            <a:off x="6588224" y="1329612"/>
            <a:ext cx="14678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3333CC"/>
                </a:solidFill>
              </a:rPr>
              <a:t>decision unit</a:t>
            </a:r>
            <a:endParaRPr lang="en-US" sz="1800" dirty="0">
              <a:solidFill>
                <a:srgbClr val="3333CC"/>
              </a:solidFill>
            </a:endParaRPr>
          </a:p>
        </p:txBody>
      </p:sp>
      <p:sp>
        <p:nvSpPr>
          <p:cNvPr id="22" name="Oval 46"/>
          <p:cNvSpPr>
            <a:spLocks noChangeArrowheads="1"/>
          </p:cNvSpPr>
          <p:nvPr/>
        </p:nvSpPr>
        <p:spPr bwMode="auto">
          <a:xfrm>
            <a:off x="6177756" y="2587848"/>
            <a:ext cx="266700" cy="200025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47"/>
          <p:cNvSpPr>
            <a:spLocks noChangeArrowheads="1"/>
          </p:cNvSpPr>
          <p:nvPr/>
        </p:nvSpPr>
        <p:spPr bwMode="auto">
          <a:xfrm>
            <a:off x="6609556" y="2587848"/>
            <a:ext cx="266700" cy="200025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48"/>
          <p:cNvSpPr>
            <a:spLocks noChangeArrowheads="1"/>
          </p:cNvSpPr>
          <p:nvPr/>
        </p:nvSpPr>
        <p:spPr bwMode="auto">
          <a:xfrm>
            <a:off x="5508104" y="3884755"/>
            <a:ext cx="266700" cy="200025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49"/>
          <p:cNvSpPr>
            <a:spLocks noChangeArrowheads="1"/>
          </p:cNvSpPr>
          <p:nvPr/>
        </p:nvSpPr>
        <p:spPr bwMode="auto">
          <a:xfrm>
            <a:off x="5939904" y="3884755"/>
            <a:ext cx="266700" cy="200025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50"/>
          <p:cNvSpPr>
            <a:spLocks noChangeArrowheads="1"/>
          </p:cNvSpPr>
          <p:nvPr/>
        </p:nvSpPr>
        <p:spPr bwMode="auto">
          <a:xfrm>
            <a:off x="6371704" y="3884755"/>
            <a:ext cx="266700" cy="200025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51"/>
          <p:cNvSpPr>
            <a:spLocks noChangeArrowheads="1"/>
          </p:cNvSpPr>
          <p:nvPr/>
        </p:nvSpPr>
        <p:spPr bwMode="auto">
          <a:xfrm>
            <a:off x="5745956" y="2587848"/>
            <a:ext cx="266700" cy="200025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52"/>
          <p:cNvSpPr>
            <a:spLocks noChangeArrowheads="1"/>
          </p:cNvSpPr>
          <p:nvPr/>
        </p:nvSpPr>
        <p:spPr bwMode="auto">
          <a:xfrm>
            <a:off x="5314156" y="2572370"/>
            <a:ext cx="266700" cy="200025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85"/>
          <p:cNvSpPr txBox="1">
            <a:spLocks noChangeArrowheads="1"/>
          </p:cNvSpPr>
          <p:nvPr/>
        </p:nvSpPr>
        <p:spPr bwMode="auto">
          <a:xfrm>
            <a:off x="6948264" y="3795886"/>
            <a:ext cx="2179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3333CC"/>
                </a:solidFill>
              </a:rPr>
              <a:t>input units</a:t>
            </a:r>
          </a:p>
        </p:txBody>
      </p:sp>
      <p:cxnSp>
        <p:nvCxnSpPr>
          <p:cNvPr id="40" name="Straight Arrow Connector 39"/>
          <p:cNvCxnSpPr>
            <a:stCxn id="28" idx="0"/>
            <a:endCxn id="11" idx="3"/>
          </p:cNvCxnSpPr>
          <p:nvPr/>
        </p:nvCxnSpPr>
        <p:spPr>
          <a:xfrm flipV="1">
            <a:off x="5447506" y="1662362"/>
            <a:ext cx="603711" cy="910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0"/>
            <a:endCxn id="11" idx="4"/>
          </p:cNvCxnSpPr>
          <p:nvPr/>
        </p:nvCxnSpPr>
        <p:spPr>
          <a:xfrm flipV="1">
            <a:off x="5879306" y="1691655"/>
            <a:ext cx="266204" cy="8961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0"/>
            <a:endCxn id="11" idx="4"/>
          </p:cNvCxnSpPr>
          <p:nvPr/>
        </p:nvCxnSpPr>
        <p:spPr>
          <a:xfrm flipH="1" flipV="1">
            <a:off x="6145510" y="1691655"/>
            <a:ext cx="165596" cy="8961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0"/>
            <a:endCxn id="11" idx="5"/>
          </p:cNvCxnSpPr>
          <p:nvPr/>
        </p:nvCxnSpPr>
        <p:spPr>
          <a:xfrm flipH="1" flipV="1">
            <a:off x="6239803" y="1662362"/>
            <a:ext cx="503103" cy="9254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Up Arrow 49"/>
          <p:cNvSpPr/>
          <p:nvPr/>
        </p:nvSpPr>
        <p:spPr>
          <a:xfrm>
            <a:off x="6012160" y="3075806"/>
            <a:ext cx="144016" cy="540060"/>
          </a:xfrm>
          <a:prstGeom prst="up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372200" y="300379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008000"/>
                </a:solidFill>
              </a:rPr>
              <a:t>and-coded weights or programs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88224" y="18696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l</a:t>
            </a:r>
            <a:r>
              <a:rPr lang="en-US" sz="1800" dirty="0" smtClean="0">
                <a:solidFill>
                  <a:srgbClr val="FF0000"/>
                </a:solidFill>
              </a:rPr>
              <a:t>earned weights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9" name="Title 4"/>
          <p:cNvSpPr txBox="1">
            <a:spLocks/>
          </p:cNvSpPr>
          <p:nvPr/>
        </p:nvSpPr>
        <p:spPr bwMode="auto">
          <a:xfrm>
            <a:off x="107504" y="202332"/>
            <a:ext cx="468052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charset="0"/>
                <a:ea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charset="0"/>
                <a:ea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charset="0"/>
                <a:ea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 smtClean="0"/>
              <a:t>The standard paradigm for statistical pattern recognition                      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2397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20" grpId="0"/>
      <p:bldP spid="21" grpId="0"/>
      <p:bldP spid="21" grpId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8" grpId="0"/>
      <p:bldP spid="50" grpId="0" animBg="1"/>
      <p:bldP spid="51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sz="2400" dirty="0" smtClean="0"/>
              <a:t>The history of </a:t>
            </a:r>
            <a:r>
              <a:rPr lang="en-US" sz="2400" dirty="0" err="1" smtClean="0"/>
              <a:t>perceptrons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5192" y="789553"/>
            <a:ext cx="8507288" cy="3394472"/>
          </a:xfrm>
        </p:spPr>
        <p:txBody>
          <a:bodyPr/>
          <a:lstStyle/>
          <a:p>
            <a:r>
              <a:rPr lang="en-US" sz="2000" dirty="0" smtClean="0"/>
              <a:t>They were </a:t>
            </a:r>
            <a:r>
              <a:rPr lang="en-US" sz="2000" dirty="0" err="1" smtClean="0"/>
              <a:t>popularised</a:t>
            </a:r>
            <a:r>
              <a:rPr lang="en-US" sz="2000" dirty="0" smtClean="0"/>
              <a:t> by Frank Rosenblatt in the early 1960’s.</a:t>
            </a:r>
          </a:p>
          <a:p>
            <a:pPr lvl="1"/>
            <a:r>
              <a:rPr lang="en-US" sz="2000" dirty="0" smtClean="0"/>
              <a:t>They appeared to have a very powerful learning algorithm.</a:t>
            </a:r>
          </a:p>
          <a:p>
            <a:pPr lvl="1"/>
            <a:r>
              <a:rPr lang="en-US" sz="2000" dirty="0" smtClean="0"/>
              <a:t>Lots of grand claims were made for what they could learn to do.</a:t>
            </a:r>
          </a:p>
          <a:p>
            <a:r>
              <a:rPr lang="en-US" sz="2000" dirty="0" smtClean="0"/>
              <a:t>In 1969, </a:t>
            </a:r>
            <a:r>
              <a:rPr lang="en-US" sz="2000" dirty="0" err="1" smtClean="0"/>
              <a:t>Minsky</a:t>
            </a:r>
            <a:r>
              <a:rPr lang="en-US" sz="2000" dirty="0" smtClean="0"/>
              <a:t> and </a:t>
            </a:r>
            <a:r>
              <a:rPr lang="en-US" sz="2000" dirty="0" err="1" smtClean="0"/>
              <a:t>Papert</a:t>
            </a:r>
            <a:r>
              <a:rPr lang="en-US" sz="2000" dirty="0" smtClean="0"/>
              <a:t> published a book called “</a:t>
            </a:r>
            <a:r>
              <a:rPr lang="en-US" sz="2000" dirty="0" err="1" smtClean="0"/>
              <a:t>Perceptrons</a:t>
            </a:r>
            <a:r>
              <a:rPr lang="en-US" sz="2000" dirty="0" smtClean="0"/>
              <a:t>” that </a:t>
            </a:r>
            <a:r>
              <a:rPr lang="en-US" sz="2000" dirty="0" err="1" smtClean="0"/>
              <a:t>analysed</a:t>
            </a:r>
            <a:r>
              <a:rPr lang="en-US" sz="2000" dirty="0" smtClean="0"/>
              <a:t> what they could do and showed their limitations.</a:t>
            </a:r>
          </a:p>
          <a:p>
            <a:pPr lvl="1"/>
            <a:r>
              <a:rPr lang="en-US" sz="2000" dirty="0" smtClean="0"/>
              <a:t>Many people thought these limitations applied to all neural network models.</a:t>
            </a:r>
          </a:p>
          <a:p>
            <a:r>
              <a:rPr lang="en-US" sz="2000" dirty="0" smtClean="0"/>
              <a:t>The perceptron learning procedure is still widely used today for tasks with enormous feature vectors that contain many millions of features.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175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8"/>
            <a:ext cx="8229600" cy="857250"/>
          </a:xfrm>
        </p:spPr>
        <p:txBody>
          <a:bodyPr/>
          <a:lstStyle/>
          <a:p>
            <a:r>
              <a:rPr lang="en-US" sz="2400" dirty="0"/>
              <a:t>Binary threshold </a:t>
            </a:r>
            <a:r>
              <a:rPr lang="en-US" sz="2400" dirty="0" smtClean="0"/>
              <a:t>neurons (decision units)</a:t>
            </a:r>
            <a:endParaRPr lang="en-US" sz="2400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89384"/>
            <a:ext cx="8229600" cy="2451497"/>
          </a:xfrm>
        </p:spPr>
        <p:txBody>
          <a:bodyPr/>
          <a:lstStyle/>
          <a:p>
            <a:r>
              <a:rPr lang="en-US" sz="2000" dirty="0"/>
              <a:t>McCulloch-Pitts (1943)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First compute a weighted sum of the inputs from other </a:t>
            </a:r>
            <a:r>
              <a:rPr lang="en-US" sz="2000" dirty="0" smtClean="0"/>
              <a:t>neurons (plus a bias).</a:t>
            </a:r>
            <a:endParaRPr lang="en-US" sz="2000" dirty="0"/>
          </a:p>
          <a:p>
            <a:pPr lvl="1"/>
            <a:r>
              <a:rPr lang="en-US" sz="2000" dirty="0"/>
              <a:t>Then output a 1 if the weighted sum exceeds </a:t>
            </a:r>
            <a:r>
              <a:rPr lang="en-US" sz="2000" dirty="0" smtClean="0"/>
              <a:t>zero.</a:t>
            </a:r>
            <a:endParaRPr lang="en-US" sz="2000" dirty="0"/>
          </a:p>
          <a:p>
            <a:pPr lvl="1"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5051" name="Rectangle 11"/>
          <p:cNvSpPr>
            <a:spLocks noChangeArrowheads="1"/>
          </p:cNvSpPr>
          <p:nvPr/>
        </p:nvSpPr>
        <p:spPr bwMode="auto">
          <a:xfrm>
            <a:off x="5312345" y="2814129"/>
            <a:ext cx="295275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5052" name="Text Box 12"/>
          <p:cNvSpPr txBox="1">
            <a:spLocks noChangeArrowheads="1"/>
          </p:cNvSpPr>
          <p:nvPr/>
        </p:nvSpPr>
        <p:spPr bwMode="auto">
          <a:xfrm>
            <a:off x="4644008" y="349159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</a:t>
            </a:r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 flipV="1">
            <a:off x="4860032" y="2613675"/>
            <a:ext cx="0" cy="1870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054" name="Line 14"/>
          <p:cNvSpPr>
            <a:spLocks noChangeShapeType="1"/>
          </p:cNvSpPr>
          <p:nvPr/>
        </p:nvSpPr>
        <p:spPr bwMode="auto">
          <a:xfrm flipV="1">
            <a:off x="7976170" y="416429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055" name="Text Box 15"/>
          <p:cNvSpPr txBox="1">
            <a:spLocks noChangeArrowheads="1"/>
          </p:cNvSpPr>
          <p:nvPr/>
        </p:nvSpPr>
        <p:spPr bwMode="auto">
          <a:xfrm>
            <a:off x="7615808" y="397737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z</a:t>
            </a:r>
          </a:p>
        </p:txBody>
      </p:sp>
      <p:sp>
        <p:nvSpPr>
          <p:cNvPr id="215056" name="Line 16"/>
          <p:cNvSpPr>
            <a:spLocks noChangeShapeType="1"/>
          </p:cNvSpPr>
          <p:nvPr/>
        </p:nvSpPr>
        <p:spPr bwMode="auto">
          <a:xfrm>
            <a:off x="5312346" y="4002373"/>
            <a:ext cx="1439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057" name="Line 17"/>
          <p:cNvSpPr>
            <a:spLocks noChangeShapeType="1"/>
          </p:cNvSpPr>
          <p:nvPr/>
        </p:nvSpPr>
        <p:spPr bwMode="auto">
          <a:xfrm flipV="1">
            <a:off x="6752208" y="3137979"/>
            <a:ext cx="0" cy="86439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058" name="Line 18"/>
          <p:cNvSpPr>
            <a:spLocks noChangeShapeType="1"/>
          </p:cNvSpPr>
          <p:nvPr/>
        </p:nvSpPr>
        <p:spPr bwMode="auto">
          <a:xfrm>
            <a:off x="6752208" y="3137979"/>
            <a:ext cx="15113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 flipV="1">
            <a:off x="6752208" y="3947604"/>
            <a:ext cx="0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060" name="Line 20"/>
          <p:cNvSpPr>
            <a:spLocks noChangeShapeType="1"/>
          </p:cNvSpPr>
          <p:nvPr/>
        </p:nvSpPr>
        <p:spPr bwMode="auto">
          <a:xfrm flipV="1">
            <a:off x="5167884" y="3137979"/>
            <a:ext cx="142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5061" name="Text Box 21"/>
          <p:cNvSpPr txBox="1">
            <a:spLocks noChangeArrowheads="1"/>
          </p:cNvSpPr>
          <p:nvPr/>
        </p:nvSpPr>
        <p:spPr bwMode="auto">
          <a:xfrm>
            <a:off x="4913884" y="2976055"/>
            <a:ext cx="3130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215062" name="Text Box 22"/>
          <p:cNvSpPr txBox="1">
            <a:spLocks noChangeArrowheads="1"/>
          </p:cNvSpPr>
          <p:nvPr/>
        </p:nvSpPr>
        <p:spPr bwMode="auto">
          <a:xfrm>
            <a:off x="4931346" y="3799967"/>
            <a:ext cx="3130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</a:p>
        </p:txBody>
      </p:sp>
      <p:sp>
        <p:nvSpPr>
          <p:cNvPr id="215063" name="Text Box 23"/>
          <p:cNvSpPr txBox="1">
            <a:spLocks noChangeArrowheads="1"/>
          </p:cNvSpPr>
          <p:nvPr/>
        </p:nvSpPr>
        <p:spPr bwMode="auto">
          <a:xfrm>
            <a:off x="6607968" y="4105958"/>
            <a:ext cx="5034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0</a:t>
            </a:r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489686"/>
              </p:ext>
            </p:extLst>
          </p:nvPr>
        </p:nvGraphicFramePr>
        <p:xfrm>
          <a:off x="1013861" y="3658788"/>
          <a:ext cx="514307" cy="251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Equation" r:id="rId3" imgW="253800" imgH="164880" progId="Equation.3">
                  <p:embed/>
                </p:oleObj>
              </mc:Choice>
              <mc:Fallback>
                <p:oleObj name="Equation" r:id="rId3" imgW="2538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861" y="3658788"/>
                        <a:ext cx="514307" cy="251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708205"/>
              </p:ext>
            </p:extLst>
          </p:nvPr>
        </p:nvGraphicFramePr>
        <p:xfrm>
          <a:off x="972046" y="2499742"/>
          <a:ext cx="1797011" cy="572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Equation" r:id="rId5" imgW="927100" imgH="393700" progId="Equation.3">
                  <p:embed/>
                </p:oleObj>
              </mc:Choice>
              <mc:Fallback>
                <p:oleObj name="Equation" r:id="rId5" imgW="927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046" y="2499742"/>
                        <a:ext cx="1797011" cy="572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285557"/>
              </p:ext>
            </p:extLst>
          </p:nvPr>
        </p:nvGraphicFramePr>
        <p:xfrm>
          <a:off x="2536280" y="3314122"/>
          <a:ext cx="654108" cy="30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Equation" r:id="rId7" imgW="304800" imgH="190500" progId="Equation.3">
                  <p:embed/>
                </p:oleObj>
              </mc:Choice>
              <mc:Fallback>
                <p:oleObj name="Equation" r:id="rId7" imgW="3048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280" y="3314122"/>
                        <a:ext cx="654108" cy="307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1960216" y="3261747"/>
            <a:ext cx="587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1 if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2032224" y="3837811"/>
            <a:ext cx="18840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0 otherwise</a:t>
            </a:r>
          </a:p>
        </p:txBody>
      </p:sp>
      <p:sp>
        <p:nvSpPr>
          <p:cNvPr id="28" name="AutoShape 15"/>
          <p:cNvSpPr>
            <a:spLocks/>
          </p:cNvSpPr>
          <p:nvPr/>
        </p:nvSpPr>
        <p:spPr bwMode="auto">
          <a:xfrm>
            <a:off x="1744192" y="3477771"/>
            <a:ext cx="136128" cy="574911"/>
          </a:xfrm>
          <a:prstGeom prst="leftBrace">
            <a:avLst>
              <a:gd name="adj1" fmla="val 3529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8042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How to learn biases using the same rule </a:t>
            </a:r>
            <a:br>
              <a:rPr lang="en-US" sz="2400" dirty="0" smtClean="0"/>
            </a:br>
            <a:r>
              <a:rPr lang="en-US" sz="2400" dirty="0" smtClean="0"/>
              <a:t>as we use for learning weights</a:t>
            </a:r>
            <a:endParaRPr lang="en-US" sz="2400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75606"/>
            <a:ext cx="4906888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A threshold is equivalent to having a negative bias.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We can avoid having to figure out a separate learning rule for the bias by using a trick: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bias is exactly equivalent to a weight on an extra input line that always has an activity of </a:t>
            </a:r>
            <a:r>
              <a:rPr lang="en-US" sz="2000" dirty="0" smtClean="0"/>
              <a:t>1.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We can now learn a bias as if it were a weight. </a:t>
            </a:r>
          </a:p>
        </p:txBody>
      </p:sp>
      <p:graphicFrame>
        <p:nvGraphicFramePr>
          <p:cNvPr id="205837" name="Object 1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9625861"/>
              </p:ext>
            </p:extLst>
          </p:nvPr>
        </p:nvGraphicFramePr>
        <p:xfrm>
          <a:off x="6864946" y="2583955"/>
          <a:ext cx="1639887" cy="486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Equation" r:id="rId3" imgW="609600" imgH="241300" progId="Equation.3">
                  <p:embed/>
                </p:oleObj>
              </mc:Choice>
              <mc:Fallback>
                <p:oleObj name="Equation" r:id="rId3" imgW="609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946" y="2583955"/>
                        <a:ext cx="1639887" cy="486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1" name="Oval 7"/>
          <p:cNvSpPr>
            <a:spLocks noChangeArrowheads="1"/>
          </p:cNvSpPr>
          <p:nvPr/>
        </p:nvSpPr>
        <p:spPr bwMode="auto">
          <a:xfrm>
            <a:off x="7028061" y="2004120"/>
            <a:ext cx="684212" cy="5131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 flipV="1">
            <a:off x="6272411" y="2408932"/>
            <a:ext cx="792162" cy="7024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33" name="Line 9"/>
          <p:cNvSpPr>
            <a:spLocks noChangeShapeType="1"/>
          </p:cNvSpPr>
          <p:nvPr/>
        </p:nvSpPr>
        <p:spPr bwMode="auto">
          <a:xfrm flipV="1">
            <a:off x="7353498" y="2570857"/>
            <a:ext cx="0" cy="5405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34" name="Line 10"/>
          <p:cNvSpPr>
            <a:spLocks noChangeShapeType="1"/>
          </p:cNvSpPr>
          <p:nvPr/>
        </p:nvSpPr>
        <p:spPr bwMode="auto">
          <a:xfrm flipH="1" flipV="1">
            <a:off x="7677348" y="2436317"/>
            <a:ext cx="50323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35" name="Line 11"/>
          <p:cNvSpPr>
            <a:spLocks noChangeShapeType="1"/>
          </p:cNvSpPr>
          <p:nvPr/>
        </p:nvSpPr>
        <p:spPr bwMode="auto">
          <a:xfrm flipV="1">
            <a:off x="7388423" y="1707655"/>
            <a:ext cx="0" cy="2964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5839" name="Object 1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47970612"/>
              </p:ext>
            </p:extLst>
          </p:nvPr>
        </p:nvGraphicFramePr>
        <p:xfrm>
          <a:off x="6093024" y="3132832"/>
          <a:ext cx="2511425" cy="54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Equation" r:id="rId5" imgW="876240" imgH="253800" progId="Equation.3">
                  <p:embed/>
                </p:oleObj>
              </mc:Choice>
              <mc:Fallback>
                <p:oleObj name="Equation" r:id="rId5" imgW="876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3024" y="3132832"/>
                        <a:ext cx="2511425" cy="545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014174"/>
              </p:ext>
            </p:extLst>
          </p:nvPr>
        </p:nvGraphicFramePr>
        <p:xfrm>
          <a:off x="6219304" y="2616752"/>
          <a:ext cx="341312" cy="35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7" imgW="127000" imgH="177800" progId="Equation.3">
                  <p:embed/>
                </p:oleObj>
              </mc:Choice>
              <mc:Fallback>
                <p:oleObj name="Equation" r:id="rId7" imgW="1270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304" y="2616752"/>
                        <a:ext cx="341312" cy="359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096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perceptron convergence procedure: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Training </a:t>
            </a:r>
            <a:r>
              <a:rPr lang="en-US" sz="2400" dirty="0"/>
              <a:t>binary output neurons as classifiers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1" y="1200151"/>
            <a:ext cx="8507413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Add an extra component with value 1 to each input vector. The </a:t>
            </a:r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bias</a:t>
            </a:r>
            <a:r>
              <a:rPr lang="ja-JP" altLang="en-US" sz="1800" dirty="0">
                <a:latin typeface="Arial"/>
              </a:rPr>
              <a:t>”</a:t>
            </a:r>
            <a:r>
              <a:rPr lang="en-US" sz="1800" dirty="0"/>
              <a:t> weight on this component is minus the threshold. Now we can forget the threshold.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Pick training cases using any policy that ensures that every training case will keep getting </a:t>
            </a:r>
            <a:r>
              <a:rPr lang="en-US" sz="1800" dirty="0" smtClean="0"/>
              <a:t>picked.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If the output unit is correct, leave its weights alone.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the output unit incorrectly outputs a zero, add the input vector to the weight vector.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the output unit incorrectly outputs a 1, subtract the input vector from the weight  vector.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This is guaranteed to find </a:t>
            </a:r>
            <a:r>
              <a:rPr lang="en-US" sz="1800" dirty="0" smtClean="0"/>
              <a:t>a </a:t>
            </a:r>
            <a:r>
              <a:rPr lang="en-US" sz="1800" dirty="0"/>
              <a:t>set of weights </a:t>
            </a:r>
            <a:r>
              <a:rPr lang="en-US" sz="1800" dirty="0" smtClean="0"/>
              <a:t>that gets the right answer for all the training cases </a:t>
            </a:r>
            <a:r>
              <a:rPr lang="en-US" sz="1800" dirty="0" smtClean="0">
                <a:solidFill>
                  <a:srgbClr val="FF0000"/>
                </a:solidFill>
              </a:rPr>
              <a:t>if </a:t>
            </a:r>
            <a:r>
              <a:rPr lang="en-US" sz="1800" dirty="0">
                <a:solidFill>
                  <a:srgbClr val="FF0000"/>
                </a:solidFill>
              </a:rPr>
              <a:t>any such set exists.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60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89385"/>
            <a:ext cx="7772400" cy="1102519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/>
            </a:r>
            <a:br>
              <a:rPr lang="en-US" sz="3200" dirty="0" smtClean="0">
                <a:solidFill>
                  <a:srgbClr val="000000"/>
                </a:solidFill>
              </a:rPr>
            </a:br>
            <a:r>
              <a:rPr lang="en-US" sz="3200" dirty="0" smtClean="0">
                <a:solidFill>
                  <a:srgbClr val="000000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 </a:t>
            </a:r>
            <a:r>
              <a:rPr lang="en-US" sz="3200" dirty="0" smtClean="0"/>
              <a:t>2c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A geometrical view of </a:t>
            </a:r>
            <a:r>
              <a:rPr lang="en-US" sz="3200" dirty="0" err="1" smtClean="0"/>
              <a:t>perceptrons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719829"/>
            <a:ext cx="2664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0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9906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468"/>
            <a:ext cx="8229600" cy="857250"/>
          </a:xfrm>
        </p:spPr>
        <p:txBody>
          <a:bodyPr/>
          <a:lstStyle/>
          <a:p>
            <a:r>
              <a:rPr lang="en-US" sz="2800" dirty="0" smtClean="0"/>
              <a:t>Warning!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92" y="897565"/>
            <a:ext cx="8507288" cy="3394472"/>
          </a:xfrm>
        </p:spPr>
        <p:txBody>
          <a:bodyPr/>
          <a:lstStyle/>
          <a:p>
            <a:r>
              <a:rPr lang="en-US" sz="2000" dirty="0" smtClean="0"/>
              <a:t>For non-mathematicians, this is going to be tougher than the previous material. </a:t>
            </a:r>
          </a:p>
          <a:p>
            <a:pPr lvl="1"/>
            <a:r>
              <a:rPr lang="en-US" sz="2000" dirty="0" smtClean="0"/>
              <a:t>You may have to spend a long time studying the next two parts.</a:t>
            </a:r>
          </a:p>
          <a:p>
            <a:r>
              <a:rPr lang="en-US" sz="2000" dirty="0" smtClean="0"/>
              <a:t>If you are not used to thinking about hyper-planes in high-dimensional spaces, now is the time to learn. </a:t>
            </a:r>
          </a:p>
          <a:p>
            <a:r>
              <a:rPr lang="en-US" sz="2000" dirty="0" smtClean="0"/>
              <a:t>To deal with hyper-planes in a 14-dimensional space, visualize a 3-D space and say “fourteen” to yourself very loudly. Everyone does it.</a:t>
            </a:r>
          </a:p>
          <a:p>
            <a:pPr lvl="2"/>
            <a:r>
              <a:rPr lang="en-US" sz="2000" dirty="0" smtClean="0"/>
              <a:t>But remember that going from 13-D to 14-D creates as much extra complexity as going from 2-D to 3-D.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355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Weight-space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This space has one dimension per weight.</a:t>
            </a:r>
          </a:p>
          <a:p>
            <a:endParaRPr lang="en-US" sz="2000" dirty="0" smtClean="0"/>
          </a:p>
          <a:p>
            <a:r>
              <a:rPr lang="en-US" sz="2000" dirty="0" smtClean="0"/>
              <a:t>A point in the space represents a particular setting of all the weights.</a:t>
            </a:r>
          </a:p>
          <a:p>
            <a:endParaRPr lang="en-US" sz="2000" dirty="0"/>
          </a:p>
          <a:p>
            <a:r>
              <a:rPr lang="en-US" sz="2000" dirty="0" smtClean="0"/>
              <a:t>Assuming that we have eliminated the threshold, each training case can be represented as a </a:t>
            </a:r>
            <a:r>
              <a:rPr lang="en-US" sz="2000" dirty="0" err="1" smtClean="0"/>
              <a:t>hyperplane</a:t>
            </a:r>
            <a:r>
              <a:rPr lang="en-US" sz="2000" dirty="0" smtClean="0"/>
              <a:t> through the origin. </a:t>
            </a:r>
          </a:p>
          <a:p>
            <a:pPr lvl="1"/>
            <a:r>
              <a:rPr lang="en-US" sz="2000" dirty="0" smtClean="0"/>
              <a:t>The weights must lie on one side of this hyper-plane to get the answer correct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2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9608" y="123478"/>
            <a:ext cx="5770984" cy="857250"/>
          </a:xfrm>
        </p:spPr>
        <p:txBody>
          <a:bodyPr/>
          <a:lstStyle/>
          <a:p>
            <a:r>
              <a:rPr lang="en-US" sz="2800" dirty="0"/>
              <a:t>Weight space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6" y="483518"/>
            <a:ext cx="4753099" cy="394335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training case defines a </a:t>
            </a:r>
            <a:r>
              <a:rPr lang="en-US" sz="2000" dirty="0" smtClean="0"/>
              <a:t>plane</a:t>
            </a:r>
            <a:r>
              <a:rPr lang="en-US" sz="2000" dirty="0"/>
              <a:t> </a:t>
            </a:r>
            <a:r>
              <a:rPr lang="en-US" sz="2000" dirty="0" smtClean="0"/>
              <a:t>(shown as a black line)</a:t>
            </a:r>
          </a:p>
          <a:p>
            <a:pPr lvl="1"/>
            <a:r>
              <a:rPr lang="en-US" sz="2000" dirty="0" smtClean="0"/>
              <a:t>The plane goes through the origin and is perpendicular to the </a:t>
            </a:r>
            <a:r>
              <a:rPr lang="en-US" sz="2000" dirty="0" smtClean="0">
                <a:solidFill>
                  <a:srgbClr val="000090"/>
                </a:solidFill>
              </a:rPr>
              <a:t>input vector.</a:t>
            </a:r>
            <a:endParaRPr lang="en-US" sz="2000" dirty="0">
              <a:solidFill>
                <a:srgbClr val="000090"/>
              </a:solidFill>
            </a:endParaRPr>
          </a:p>
          <a:p>
            <a:pPr lvl="1"/>
            <a:r>
              <a:rPr lang="en-US" sz="2000" dirty="0"/>
              <a:t>On one side of the plane the output is </a:t>
            </a:r>
            <a:r>
              <a:rPr lang="en-US" sz="2000" dirty="0" smtClean="0">
                <a:solidFill>
                  <a:srgbClr val="FF0000"/>
                </a:solidFill>
              </a:rPr>
              <a:t>wrong</a:t>
            </a:r>
            <a:r>
              <a:rPr lang="en-US" sz="2000" dirty="0"/>
              <a:t> </a:t>
            </a:r>
            <a:r>
              <a:rPr lang="en-US" sz="2000" dirty="0" smtClean="0"/>
              <a:t>because the scalar product of the weight vector with the input vector has the wrong sign.</a:t>
            </a:r>
            <a:endParaRPr lang="en-US" sz="2000" dirty="0"/>
          </a:p>
        </p:txBody>
      </p:sp>
      <p:sp>
        <p:nvSpPr>
          <p:cNvPr id="217092" name="Line 4"/>
          <p:cNvSpPr>
            <a:spLocks noChangeShapeType="1"/>
          </p:cNvSpPr>
          <p:nvPr/>
        </p:nvSpPr>
        <p:spPr bwMode="auto">
          <a:xfrm>
            <a:off x="4932040" y="2601098"/>
            <a:ext cx="4032449" cy="3777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 rot="453004">
            <a:off x="5731563" y="2387837"/>
            <a:ext cx="158312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9900"/>
                </a:solidFill>
              </a:rPr>
              <a:t>right side</a:t>
            </a:r>
            <a:endParaRPr lang="en-US" sz="1800" dirty="0">
              <a:solidFill>
                <a:srgbClr val="0099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w</a:t>
            </a:r>
            <a:r>
              <a:rPr lang="en-US" sz="1800" dirty="0" smtClean="0">
                <a:solidFill>
                  <a:srgbClr val="FF0000"/>
                </a:solidFill>
              </a:rPr>
              <a:t>rong side</a:t>
            </a:r>
            <a:endParaRPr lang="en-US" sz="1800" dirty="0">
              <a:solidFill>
                <a:srgbClr val="009900"/>
              </a:solidFill>
            </a:endParaRPr>
          </a:p>
          <a:p>
            <a:endParaRPr lang="en-US" sz="1800" dirty="0">
              <a:solidFill>
                <a:srgbClr val="3333CC"/>
              </a:solidFill>
            </a:endParaRPr>
          </a:p>
        </p:txBody>
      </p:sp>
      <p:sp>
        <p:nvSpPr>
          <p:cNvPr id="217097" name="Text Box 9"/>
          <p:cNvSpPr txBox="1">
            <a:spLocks noChangeArrowheads="1"/>
          </p:cNvSpPr>
          <p:nvPr/>
        </p:nvSpPr>
        <p:spPr bwMode="auto">
          <a:xfrm>
            <a:off x="7719888" y="1161355"/>
            <a:ext cx="81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/>
          </a:p>
        </p:txBody>
      </p:sp>
      <p:sp>
        <p:nvSpPr>
          <p:cNvPr id="217098" name="Text Box 10"/>
          <p:cNvSpPr txBox="1">
            <a:spLocks noChangeArrowheads="1"/>
          </p:cNvSpPr>
          <p:nvPr/>
        </p:nvSpPr>
        <p:spPr bwMode="auto">
          <a:xfrm>
            <a:off x="7380164" y="987574"/>
            <a:ext cx="15843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3333CC"/>
                </a:solidFill>
              </a:rPr>
              <a:t>an input vector with correct answer=1</a:t>
            </a:r>
          </a:p>
        </p:txBody>
      </p:sp>
      <p:sp>
        <p:nvSpPr>
          <p:cNvPr id="217101" name="Text Box 13"/>
          <p:cNvSpPr txBox="1">
            <a:spLocks noChangeArrowheads="1"/>
          </p:cNvSpPr>
          <p:nvPr/>
        </p:nvSpPr>
        <p:spPr bwMode="auto">
          <a:xfrm>
            <a:off x="5724128" y="1196609"/>
            <a:ext cx="11430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9900"/>
                </a:solidFill>
              </a:rPr>
              <a:t>g</a:t>
            </a:r>
            <a:r>
              <a:rPr lang="en-US" sz="1800" dirty="0" smtClean="0">
                <a:solidFill>
                  <a:srgbClr val="009900"/>
                </a:solidFill>
              </a:rPr>
              <a:t>ood</a:t>
            </a:r>
            <a:endParaRPr lang="en-US" sz="1800" dirty="0">
              <a:solidFill>
                <a:srgbClr val="009900"/>
              </a:solidFill>
            </a:endParaRPr>
          </a:p>
          <a:p>
            <a:r>
              <a:rPr lang="en-US" sz="1800" dirty="0">
                <a:solidFill>
                  <a:srgbClr val="009900"/>
                </a:solidFill>
              </a:rPr>
              <a:t>w</a:t>
            </a:r>
            <a:r>
              <a:rPr lang="en-US" sz="1800" dirty="0" smtClean="0">
                <a:solidFill>
                  <a:srgbClr val="009900"/>
                </a:solidFill>
              </a:rPr>
              <a:t>eight vector</a:t>
            </a:r>
            <a:endParaRPr lang="en-US" sz="1800" dirty="0">
              <a:solidFill>
                <a:srgbClr val="009900"/>
              </a:solidFill>
            </a:endParaRPr>
          </a:p>
        </p:txBody>
      </p:sp>
      <p:sp>
        <p:nvSpPr>
          <p:cNvPr id="217102" name="Text Box 14"/>
          <p:cNvSpPr txBox="1">
            <a:spLocks noChangeArrowheads="1"/>
          </p:cNvSpPr>
          <p:nvPr/>
        </p:nvSpPr>
        <p:spPr bwMode="auto">
          <a:xfrm>
            <a:off x="7798122" y="2643738"/>
            <a:ext cx="3130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3333CC"/>
                </a:solidFill>
              </a:rPr>
              <a:t>o</a:t>
            </a:r>
          </a:p>
        </p:txBody>
      </p:sp>
      <p:sp>
        <p:nvSpPr>
          <p:cNvPr id="217103" name="AutoShape 15"/>
          <p:cNvSpPr>
            <a:spLocks noChangeArrowheads="1"/>
          </p:cNvSpPr>
          <p:nvPr/>
        </p:nvSpPr>
        <p:spPr bwMode="auto">
          <a:xfrm rot="9723183">
            <a:off x="6259547" y="3124785"/>
            <a:ext cx="1800225" cy="108347"/>
          </a:xfrm>
          <a:prstGeom prst="rightArrow">
            <a:avLst>
              <a:gd name="adj1" fmla="val 50000"/>
              <a:gd name="adj2" fmla="val 31154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7104" name="AutoShape 16"/>
          <p:cNvSpPr>
            <a:spLocks noChangeArrowheads="1"/>
          </p:cNvSpPr>
          <p:nvPr/>
        </p:nvSpPr>
        <p:spPr bwMode="auto">
          <a:xfrm rot="12995726">
            <a:off x="6373306" y="2297510"/>
            <a:ext cx="1800225" cy="108347"/>
          </a:xfrm>
          <a:prstGeom prst="rightArrow">
            <a:avLst>
              <a:gd name="adj1" fmla="val 50000"/>
              <a:gd name="adj2" fmla="val 311537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7105" name="AutoShape 17"/>
          <p:cNvSpPr>
            <a:spLocks noChangeArrowheads="1"/>
          </p:cNvSpPr>
          <p:nvPr/>
        </p:nvSpPr>
        <p:spPr bwMode="auto">
          <a:xfrm rot="-4897082">
            <a:off x="7750816" y="2430986"/>
            <a:ext cx="647700" cy="2159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7107" name="Text Box 19"/>
          <p:cNvSpPr txBox="1">
            <a:spLocks noChangeArrowheads="1"/>
          </p:cNvSpPr>
          <p:nvPr/>
        </p:nvSpPr>
        <p:spPr bwMode="auto">
          <a:xfrm>
            <a:off x="7735764" y="3005539"/>
            <a:ext cx="10847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</a:rPr>
              <a:t>the origin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724128" y="3351185"/>
            <a:ext cx="11430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bad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w</a:t>
            </a:r>
            <a:r>
              <a:rPr lang="en-US" sz="1800" dirty="0" smtClean="0">
                <a:solidFill>
                  <a:srgbClr val="FF0000"/>
                </a:solidFill>
              </a:rPr>
              <a:t>eight vector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07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9648" y="256338"/>
            <a:ext cx="5266928" cy="857250"/>
          </a:xfrm>
        </p:spPr>
        <p:txBody>
          <a:bodyPr/>
          <a:lstStyle/>
          <a:p>
            <a:r>
              <a:rPr lang="en-US" sz="2800" dirty="0"/>
              <a:t>Weight space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6" y="555526"/>
            <a:ext cx="4753099" cy="394335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training case defines a </a:t>
            </a:r>
            <a:r>
              <a:rPr lang="en-US" sz="2000" dirty="0" smtClean="0"/>
              <a:t>plane</a:t>
            </a:r>
            <a:r>
              <a:rPr lang="en-US" sz="2000" dirty="0"/>
              <a:t> </a:t>
            </a:r>
            <a:r>
              <a:rPr lang="en-US" sz="2000" dirty="0" smtClean="0"/>
              <a:t>(shown as a black line)</a:t>
            </a:r>
          </a:p>
          <a:p>
            <a:pPr lvl="1"/>
            <a:r>
              <a:rPr lang="en-US" sz="2000" dirty="0" smtClean="0"/>
              <a:t>The plane goes through the origin and is perpendicular to the input vector.</a:t>
            </a:r>
            <a:endParaRPr lang="en-US" sz="2000" dirty="0"/>
          </a:p>
          <a:p>
            <a:pPr lvl="1"/>
            <a:r>
              <a:rPr lang="en-US" sz="2000" dirty="0"/>
              <a:t>On one side of the plane the output is </a:t>
            </a:r>
            <a:r>
              <a:rPr lang="en-US" sz="2000" dirty="0" smtClean="0">
                <a:solidFill>
                  <a:srgbClr val="FF0000"/>
                </a:solidFill>
              </a:rPr>
              <a:t>wrong</a:t>
            </a:r>
            <a:r>
              <a:rPr lang="en-US" sz="2000" dirty="0"/>
              <a:t> </a:t>
            </a:r>
            <a:r>
              <a:rPr lang="en-US" sz="2000" dirty="0" smtClean="0"/>
              <a:t>because the scalar product of the weight vector with the input vector has the wrong sign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5219923" y="1257392"/>
            <a:ext cx="2880320" cy="34563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 rot="18872563">
            <a:off x="5355894" y="1581554"/>
            <a:ext cx="7012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>
              <a:solidFill>
                <a:srgbClr val="009900"/>
              </a:solidFill>
            </a:endParaRPr>
          </a:p>
          <a:p>
            <a:endParaRPr lang="en-US" sz="1800">
              <a:solidFill>
                <a:srgbClr val="3333CC"/>
              </a:solidFill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 rot="3091133">
            <a:off x="5058426" y="1581783"/>
            <a:ext cx="13516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</a:t>
            </a:r>
            <a:r>
              <a:rPr lang="en-US" sz="1800" dirty="0" smtClean="0">
                <a:solidFill>
                  <a:srgbClr val="FF0000"/>
                </a:solidFill>
              </a:rPr>
              <a:t>rong side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009900"/>
                </a:solidFill>
              </a:rPr>
              <a:t>r</a:t>
            </a:r>
            <a:r>
              <a:rPr lang="en-US" sz="1800" dirty="0" smtClean="0">
                <a:solidFill>
                  <a:srgbClr val="009900"/>
                </a:solidFill>
              </a:rPr>
              <a:t>ight side</a:t>
            </a:r>
            <a:endParaRPr lang="en-US" sz="1800" dirty="0">
              <a:solidFill>
                <a:srgbClr val="009900"/>
              </a:solidFill>
            </a:endParaRPr>
          </a:p>
          <a:p>
            <a:endParaRPr lang="en-US" sz="1800" dirty="0">
              <a:solidFill>
                <a:srgbClr val="3333CC"/>
              </a:solidFill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4911130" y="3555521"/>
            <a:ext cx="81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 flipH="1">
            <a:off x="6734522" y="2553841"/>
            <a:ext cx="28575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6655858" y="1905316"/>
            <a:ext cx="9801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bad</a:t>
            </a:r>
          </a:p>
          <a:p>
            <a:r>
              <a:rPr lang="en-US" sz="1800">
                <a:solidFill>
                  <a:srgbClr val="FF0000"/>
                </a:solidFill>
              </a:rPr>
              <a:t>weights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5176020" y="2573491"/>
            <a:ext cx="9801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9900"/>
                </a:solidFill>
              </a:rPr>
              <a:t>good</a:t>
            </a:r>
          </a:p>
          <a:p>
            <a:r>
              <a:rPr lang="en-US" sz="1800" dirty="0">
                <a:solidFill>
                  <a:srgbClr val="009900"/>
                </a:solidFill>
              </a:rPr>
              <a:t>weights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7157507" y="3568618"/>
            <a:ext cx="3130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3333CC"/>
                </a:solidFill>
              </a:rPr>
              <a:t>o</a:t>
            </a:r>
          </a:p>
        </p:txBody>
      </p:sp>
      <p:sp>
        <p:nvSpPr>
          <p:cNvPr id="27" name="AutoShape 15"/>
          <p:cNvSpPr>
            <a:spLocks noChangeArrowheads="1"/>
          </p:cNvSpPr>
          <p:nvPr/>
        </p:nvSpPr>
        <p:spPr bwMode="auto">
          <a:xfrm rot="15535789">
            <a:off x="6545699" y="3119270"/>
            <a:ext cx="1350169" cy="144462"/>
          </a:xfrm>
          <a:prstGeom prst="rightArrow">
            <a:avLst>
              <a:gd name="adj1" fmla="val 50000"/>
              <a:gd name="adj2" fmla="val 31154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8" name="AutoShape 16"/>
          <p:cNvSpPr>
            <a:spLocks noChangeArrowheads="1"/>
          </p:cNvSpPr>
          <p:nvPr/>
        </p:nvSpPr>
        <p:spPr bwMode="auto">
          <a:xfrm rot="12995726">
            <a:off x="5987126" y="3280545"/>
            <a:ext cx="1464003" cy="158554"/>
          </a:xfrm>
          <a:prstGeom prst="rightArrow">
            <a:avLst>
              <a:gd name="adj1" fmla="val 50000"/>
              <a:gd name="adj2" fmla="val 311537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 rot="8836681" flipH="1">
            <a:off x="7309644" y="3460127"/>
            <a:ext cx="936625" cy="161925"/>
          </a:xfrm>
          <a:prstGeom prst="rightArrow">
            <a:avLst>
              <a:gd name="adj1" fmla="val 50000"/>
              <a:gd name="adj2" fmla="val 108456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6919108" y="3822221"/>
            <a:ext cx="7492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</a:rPr>
              <a:t>the </a:t>
            </a:r>
            <a:endParaRPr lang="en-US" sz="1800" dirty="0" smtClean="0">
              <a:solidFill>
                <a:srgbClr val="800000"/>
              </a:solidFill>
            </a:endParaRPr>
          </a:p>
          <a:p>
            <a:r>
              <a:rPr lang="en-US" sz="1800" dirty="0" smtClean="0">
                <a:solidFill>
                  <a:srgbClr val="800000"/>
                </a:solidFill>
              </a:rPr>
              <a:t>origin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7668196" y="2067694"/>
            <a:ext cx="15843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3333CC"/>
                </a:solidFill>
              </a:rPr>
              <a:t>an input vector with correct answer=0</a:t>
            </a:r>
          </a:p>
        </p:txBody>
      </p:sp>
    </p:spTree>
    <p:extLst>
      <p:ext uri="{BB962C8B-B14F-4D97-AF65-F5344CB8AC3E}">
        <p14:creationId xmlns:p14="http://schemas.microsoft.com/office/powerpoint/2010/main" val="329504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Feed-forward neural networks</a:t>
            </a:r>
            <a:endParaRPr lang="en-US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3" y="1200150"/>
            <a:ext cx="5256583" cy="3943350"/>
          </a:xfrm>
        </p:spPr>
        <p:txBody>
          <a:bodyPr/>
          <a:lstStyle/>
          <a:p>
            <a:r>
              <a:rPr lang="en-US" sz="1800" dirty="0" smtClean="0"/>
              <a:t>These are the commonest type of neural network in practical applications.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first layer is the input and the last layer is the </a:t>
            </a:r>
            <a:r>
              <a:rPr lang="en-US" sz="1800" dirty="0" smtClean="0"/>
              <a:t>output.</a:t>
            </a:r>
          </a:p>
          <a:p>
            <a:pPr lvl="1"/>
            <a:r>
              <a:rPr lang="en-US" sz="1800" dirty="0" smtClean="0"/>
              <a:t>If there is more than one hidden layer, we call them “deep” neural networks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smtClean="0"/>
              <a:t>They </a:t>
            </a:r>
            <a:r>
              <a:rPr lang="en-US" sz="1800" dirty="0"/>
              <a:t>compute a series of </a:t>
            </a:r>
            <a:r>
              <a:rPr lang="en-US" sz="1800" dirty="0" smtClean="0"/>
              <a:t>transformations that change the similarities between cases.</a:t>
            </a:r>
            <a:endParaRPr lang="en-US" sz="1800" dirty="0"/>
          </a:p>
          <a:p>
            <a:pPr lvl="1"/>
            <a:r>
              <a:rPr lang="en-US" sz="1800" dirty="0"/>
              <a:t>The activities of the neurons in each layer are a non-linear function of the activities in the layer below.</a:t>
            </a:r>
          </a:p>
          <a:p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153610" name="Oval 10"/>
          <p:cNvSpPr>
            <a:spLocks noChangeArrowheads="1"/>
          </p:cNvSpPr>
          <p:nvPr/>
        </p:nvSpPr>
        <p:spPr bwMode="auto">
          <a:xfrm>
            <a:off x="6228456" y="2032620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1" name="Oval 11"/>
          <p:cNvSpPr>
            <a:spLocks noChangeArrowheads="1"/>
          </p:cNvSpPr>
          <p:nvPr/>
        </p:nvSpPr>
        <p:spPr bwMode="auto">
          <a:xfrm>
            <a:off x="6660256" y="2032620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21" name="Line 21"/>
          <p:cNvSpPr>
            <a:spLocks noChangeShapeType="1"/>
          </p:cNvSpPr>
          <p:nvPr/>
        </p:nvSpPr>
        <p:spPr bwMode="auto">
          <a:xfrm flipV="1">
            <a:off x="6012556" y="2194545"/>
            <a:ext cx="287338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22" name="Line 22"/>
          <p:cNvSpPr>
            <a:spLocks noChangeShapeType="1"/>
          </p:cNvSpPr>
          <p:nvPr/>
        </p:nvSpPr>
        <p:spPr bwMode="auto">
          <a:xfrm flipV="1">
            <a:off x="6444356" y="2194545"/>
            <a:ext cx="287338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1" name="Line 31"/>
          <p:cNvSpPr>
            <a:spLocks noChangeShapeType="1"/>
          </p:cNvSpPr>
          <p:nvPr/>
        </p:nvSpPr>
        <p:spPr bwMode="auto">
          <a:xfrm flipH="1" flipV="1">
            <a:off x="6876156" y="2194546"/>
            <a:ext cx="217488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2" name="Line 32"/>
          <p:cNvSpPr>
            <a:spLocks noChangeShapeType="1"/>
          </p:cNvSpPr>
          <p:nvPr/>
        </p:nvSpPr>
        <p:spPr bwMode="auto">
          <a:xfrm flipH="1" flipV="1">
            <a:off x="6444356" y="2194545"/>
            <a:ext cx="287338" cy="5393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7" name="Line 37"/>
          <p:cNvSpPr>
            <a:spLocks noChangeShapeType="1"/>
          </p:cNvSpPr>
          <p:nvPr/>
        </p:nvSpPr>
        <p:spPr bwMode="auto">
          <a:xfrm flipH="1" flipV="1">
            <a:off x="6515794" y="2193354"/>
            <a:ext cx="576262" cy="54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9" name="Line 39"/>
          <p:cNvSpPr>
            <a:spLocks noChangeShapeType="1"/>
          </p:cNvSpPr>
          <p:nvPr/>
        </p:nvSpPr>
        <p:spPr bwMode="auto">
          <a:xfrm flipH="1" flipV="1">
            <a:off x="6804720" y="2248123"/>
            <a:ext cx="1587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0" name="Line 40"/>
          <p:cNvSpPr>
            <a:spLocks noChangeShapeType="1"/>
          </p:cNvSpPr>
          <p:nvPr/>
        </p:nvSpPr>
        <p:spPr bwMode="auto">
          <a:xfrm flipH="1" flipV="1">
            <a:off x="6372919" y="2248123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4" name="Text Box 44"/>
          <p:cNvSpPr txBox="1">
            <a:spLocks noChangeArrowheads="1"/>
          </p:cNvSpPr>
          <p:nvPr/>
        </p:nvSpPr>
        <p:spPr bwMode="auto">
          <a:xfrm>
            <a:off x="7380981" y="2607691"/>
            <a:ext cx="15678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hidden units</a:t>
            </a:r>
          </a:p>
        </p:txBody>
      </p:sp>
      <p:sp>
        <p:nvSpPr>
          <p:cNvPr id="153645" name="Text Box 45"/>
          <p:cNvSpPr txBox="1">
            <a:spLocks noChangeArrowheads="1"/>
          </p:cNvSpPr>
          <p:nvPr/>
        </p:nvSpPr>
        <p:spPr bwMode="auto">
          <a:xfrm>
            <a:off x="7092057" y="1924273"/>
            <a:ext cx="1510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output units</a:t>
            </a:r>
          </a:p>
        </p:txBody>
      </p:sp>
      <p:sp>
        <p:nvSpPr>
          <p:cNvPr id="153646" name="Oval 46"/>
          <p:cNvSpPr>
            <a:spLocks noChangeArrowheads="1"/>
          </p:cNvSpPr>
          <p:nvPr/>
        </p:nvSpPr>
        <p:spPr bwMode="auto">
          <a:xfrm>
            <a:off x="6660256" y="2695798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7" name="Oval 47"/>
          <p:cNvSpPr>
            <a:spLocks noChangeArrowheads="1"/>
          </p:cNvSpPr>
          <p:nvPr/>
        </p:nvSpPr>
        <p:spPr bwMode="auto">
          <a:xfrm>
            <a:off x="7092056" y="2695798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8" name="Oval 48"/>
          <p:cNvSpPr>
            <a:spLocks noChangeArrowheads="1"/>
          </p:cNvSpPr>
          <p:nvPr/>
        </p:nvSpPr>
        <p:spPr bwMode="auto">
          <a:xfrm>
            <a:off x="6012556" y="3398267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9" name="Oval 49"/>
          <p:cNvSpPr>
            <a:spLocks noChangeArrowheads="1"/>
          </p:cNvSpPr>
          <p:nvPr/>
        </p:nvSpPr>
        <p:spPr bwMode="auto">
          <a:xfrm>
            <a:off x="6444356" y="3398267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0" name="Oval 50"/>
          <p:cNvSpPr>
            <a:spLocks noChangeArrowheads="1"/>
          </p:cNvSpPr>
          <p:nvPr/>
        </p:nvSpPr>
        <p:spPr bwMode="auto">
          <a:xfrm>
            <a:off x="6876156" y="3398267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1" name="Oval 51"/>
          <p:cNvSpPr>
            <a:spLocks noChangeArrowheads="1"/>
          </p:cNvSpPr>
          <p:nvPr/>
        </p:nvSpPr>
        <p:spPr bwMode="auto">
          <a:xfrm>
            <a:off x="6228456" y="2695798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2" name="Oval 52"/>
          <p:cNvSpPr>
            <a:spLocks noChangeArrowheads="1"/>
          </p:cNvSpPr>
          <p:nvPr/>
        </p:nvSpPr>
        <p:spPr bwMode="auto">
          <a:xfrm>
            <a:off x="5796656" y="2680320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3" name="Line 53"/>
          <p:cNvSpPr>
            <a:spLocks noChangeShapeType="1"/>
          </p:cNvSpPr>
          <p:nvPr/>
        </p:nvSpPr>
        <p:spPr bwMode="auto">
          <a:xfrm flipV="1">
            <a:off x="6157019" y="2897014"/>
            <a:ext cx="2159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4" name="Line 54"/>
          <p:cNvSpPr>
            <a:spLocks noChangeShapeType="1"/>
          </p:cNvSpPr>
          <p:nvPr/>
        </p:nvSpPr>
        <p:spPr bwMode="auto">
          <a:xfrm flipV="1">
            <a:off x="7020619" y="2897014"/>
            <a:ext cx="2159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5" name="Line 55"/>
          <p:cNvSpPr>
            <a:spLocks noChangeShapeType="1"/>
          </p:cNvSpPr>
          <p:nvPr/>
        </p:nvSpPr>
        <p:spPr bwMode="auto">
          <a:xfrm flipH="1" flipV="1">
            <a:off x="6804720" y="2895823"/>
            <a:ext cx="217487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6" name="Line 56"/>
          <p:cNvSpPr>
            <a:spLocks noChangeShapeType="1"/>
          </p:cNvSpPr>
          <p:nvPr/>
        </p:nvSpPr>
        <p:spPr bwMode="auto">
          <a:xfrm flipH="1" flipV="1">
            <a:off x="6372920" y="2895823"/>
            <a:ext cx="217487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7" name="Line 57"/>
          <p:cNvSpPr>
            <a:spLocks noChangeShapeType="1"/>
          </p:cNvSpPr>
          <p:nvPr/>
        </p:nvSpPr>
        <p:spPr bwMode="auto">
          <a:xfrm flipH="1" flipV="1">
            <a:off x="6444356" y="2895823"/>
            <a:ext cx="503238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8" name="Line 58"/>
          <p:cNvSpPr>
            <a:spLocks noChangeShapeType="1"/>
          </p:cNvSpPr>
          <p:nvPr/>
        </p:nvSpPr>
        <p:spPr bwMode="auto">
          <a:xfrm flipH="1" flipV="1">
            <a:off x="6012556" y="2895823"/>
            <a:ext cx="503238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9" name="Line 59"/>
          <p:cNvSpPr>
            <a:spLocks noChangeShapeType="1"/>
          </p:cNvSpPr>
          <p:nvPr/>
        </p:nvSpPr>
        <p:spPr bwMode="auto">
          <a:xfrm flipH="1" flipV="1">
            <a:off x="5939531" y="2895823"/>
            <a:ext cx="217488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0" name="Line 60"/>
          <p:cNvSpPr>
            <a:spLocks noChangeShapeType="1"/>
          </p:cNvSpPr>
          <p:nvPr/>
        </p:nvSpPr>
        <p:spPr bwMode="auto">
          <a:xfrm flipV="1">
            <a:off x="6588819" y="2897014"/>
            <a:ext cx="2159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1" name="Line 61"/>
          <p:cNvSpPr>
            <a:spLocks noChangeShapeType="1"/>
          </p:cNvSpPr>
          <p:nvPr/>
        </p:nvSpPr>
        <p:spPr bwMode="auto">
          <a:xfrm flipV="1">
            <a:off x="6660257" y="2895823"/>
            <a:ext cx="50482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5" name="Text Box 85"/>
          <p:cNvSpPr txBox="1">
            <a:spLocks noChangeArrowheads="1"/>
          </p:cNvSpPr>
          <p:nvPr/>
        </p:nvSpPr>
        <p:spPr bwMode="auto">
          <a:xfrm>
            <a:off x="7288906" y="3308970"/>
            <a:ext cx="21796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input units</a:t>
            </a:r>
          </a:p>
        </p:txBody>
      </p:sp>
    </p:spTree>
    <p:extLst>
      <p:ext uri="{BB962C8B-B14F-4D97-AF65-F5344CB8AC3E}">
        <p14:creationId xmlns:p14="http://schemas.microsoft.com/office/powerpoint/2010/main" val="3915640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857250"/>
          </a:xfrm>
        </p:spPr>
        <p:txBody>
          <a:bodyPr/>
          <a:lstStyle/>
          <a:p>
            <a:r>
              <a:rPr lang="en-US" sz="2800" dirty="0" smtClean="0"/>
              <a:t>The cone of feasible solutions</a:t>
            </a:r>
            <a:endParaRPr lang="en-US" sz="2800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9582"/>
            <a:ext cx="5004048" cy="3394472"/>
          </a:xfrm>
        </p:spPr>
        <p:txBody>
          <a:bodyPr/>
          <a:lstStyle/>
          <a:p>
            <a:r>
              <a:rPr lang="en-US" sz="2000" dirty="0" smtClean="0"/>
              <a:t>To </a:t>
            </a:r>
            <a:r>
              <a:rPr lang="en-US" sz="2000" dirty="0"/>
              <a:t>get all training cases right we need to find a point on the right side of all the planes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There may not be any such point!</a:t>
            </a:r>
          </a:p>
          <a:p>
            <a:r>
              <a:rPr lang="en-US" sz="2000" dirty="0" smtClean="0"/>
              <a:t>If there are any weight vectors that get the right answer for all cases, they lie in a hyper-cone with its apex at the origin.</a:t>
            </a:r>
          </a:p>
          <a:p>
            <a:pPr lvl="1"/>
            <a:r>
              <a:rPr lang="en-US" sz="2000" dirty="0" smtClean="0"/>
              <a:t>So the average of two good weight vectors is a good weight vector.</a:t>
            </a:r>
          </a:p>
          <a:p>
            <a:pPr lvl="2"/>
            <a:r>
              <a:rPr lang="en-US" sz="2000" dirty="0" smtClean="0"/>
              <a:t>The problem is convex.</a:t>
            </a:r>
          </a:p>
        </p:txBody>
      </p:sp>
      <p:sp>
        <p:nvSpPr>
          <p:cNvPr id="217092" name="Line 4"/>
          <p:cNvSpPr>
            <a:spLocks noChangeShapeType="1"/>
          </p:cNvSpPr>
          <p:nvPr/>
        </p:nvSpPr>
        <p:spPr bwMode="auto">
          <a:xfrm>
            <a:off x="5364087" y="3249172"/>
            <a:ext cx="2879924" cy="2343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7093" name="Line 5"/>
          <p:cNvSpPr>
            <a:spLocks noChangeShapeType="1"/>
          </p:cNvSpPr>
          <p:nvPr/>
        </p:nvSpPr>
        <p:spPr bwMode="auto">
          <a:xfrm>
            <a:off x="6300191" y="1232948"/>
            <a:ext cx="1943821" cy="2250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 rot="212928">
            <a:off x="6671236" y="3017868"/>
            <a:ext cx="9350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9900"/>
                </a:solidFill>
              </a:rPr>
              <a:t>right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wrong</a:t>
            </a:r>
            <a:endParaRPr lang="en-US" sz="1800" dirty="0">
              <a:solidFill>
                <a:srgbClr val="009900"/>
              </a:solidFill>
            </a:endParaRPr>
          </a:p>
          <a:p>
            <a:endParaRPr lang="en-US" sz="1800" dirty="0">
              <a:solidFill>
                <a:srgbClr val="3333CC"/>
              </a:solidFill>
            </a:endParaRPr>
          </a:p>
        </p:txBody>
      </p:sp>
      <p:sp>
        <p:nvSpPr>
          <p:cNvPr id="217095" name="Text Box 7"/>
          <p:cNvSpPr txBox="1">
            <a:spLocks noChangeArrowheads="1"/>
          </p:cNvSpPr>
          <p:nvPr/>
        </p:nvSpPr>
        <p:spPr bwMode="auto">
          <a:xfrm rot="-2727437">
            <a:off x="6202685" y="1269079"/>
            <a:ext cx="7012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>
              <a:solidFill>
                <a:srgbClr val="009900"/>
              </a:solidFill>
            </a:endParaRPr>
          </a:p>
          <a:p>
            <a:endParaRPr lang="en-US" sz="1800">
              <a:solidFill>
                <a:srgbClr val="3333CC"/>
              </a:solidFill>
            </a:endParaRPr>
          </a:p>
        </p:txBody>
      </p:sp>
      <p:sp>
        <p:nvSpPr>
          <p:cNvPr id="217096" name="Text Box 8"/>
          <p:cNvSpPr txBox="1">
            <a:spLocks noChangeArrowheads="1"/>
          </p:cNvSpPr>
          <p:nvPr/>
        </p:nvSpPr>
        <p:spPr bwMode="auto">
          <a:xfrm rot="2976336">
            <a:off x="6403787" y="1602219"/>
            <a:ext cx="9331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wrong</a:t>
            </a:r>
          </a:p>
          <a:p>
            <a:r>
              <a:rPr lang="en-US" sz="1800" dirty="0">
                <a:solidFill>
                  <a:srgbClr val="009900"/>
                </a:solidFill>
              </a:rPr>
              <a:t>right</a:t>
            </a:r>
          </a:p>
          <a:p>
            <a:endParaRPr lang="en-US" sz="1800" dirty="0">
              <a:solidFill>
                <a:srgbClr val="3333CC"/>
              </a:solidFill>
            </a:endParaRPr>
          </a:p>
        </p:txBody>
      </p:sp>
      <p:sp>
        <p:nvSpPr>
          <p:cNvPr id="217097" name="Text Box 9"/>
          <p:cNvSpPr txBox="1">
            <a:spLocks noChangeArrowheads="1"/>
          </p:cNvSpPr>
          <p:nvPr/>
        </p:nvSpPr>
        <p:spPr bwMode="auto">
          <a:xfrm>
            <a:off x="5713974" y="3284450"/>
            <a:ext cx="81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/>
          </a:p>
        </p:txBody>
      </p:sp>
      <p:sp>
        <p:nvSpPr>
          <p:cNvPr id="217098" name="Text Box 10"/>
          <p:cNvSpPr txBox="1">
            <a:spLocks noChangeArrowheads="1"/>
          </p:cNvSpPr>
          <p:nvPr/>
        </p:nvSpPr>
        <p:spPr bwMode="auto">
          <a:xfrm>
            <a:off x="5291931" y="3243629"/>
            <a:ext cx="15843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3333CC"/>
                </a:solidFill>
              </a:rPr>
              <a:t>an input vector with correct answer=1</a:t>
            </a:r>
          </a:p>
        </p:txBody>
      </p:sp>
      <p:sp>
        <p:nvSpPr>
          <p:cNvPr id="217099" name="Line 11"/>
          <p:cNvSpPr>
            <a:spLocks noChangeShapeType="1"/>
          </p:cNvSpPr>
          <p:nvPr/>
        </p:nvSpPr>
        <p:spPr bwMode="auto">
          <a:xfrm flipH="1">
            <a:off x="7236295" y="2133048"/>
            <a:ext cx="573782" cy="3960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7100" name="Text Box 12"/>
          <p:cNvSpPr txBox="1">
            <a:spLocks noChangeArrowheads="1"/>
          </p:cNvSpPr>
          <p:nvPr/>
        </p:nvSpPr>
        <p:spPr bwMode="auto">
          <a:xfrm>
            <a:off x="8056339" y="1809012"/>
            <a:ext cx="9801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bad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weights</a:t>
            </a:r>
          </a:p>
        </p:txBody>
      </p:sp>
      <p:sp>
        <p:nvSpPr>
          <p:cNvPr id="217101" name="Text Box 13"/>
          <p:cNvSpPr txBox="1">
            <a:spLocks noChangeArrowheads="1"/>
          </p:cNvSpPr>
          <p:nvPr/>
        </p:nvSpPr>
        <p:spPr bwMode="auto">
          <a:xfrm>
            <a:off x="5940151" y="2025036"/>
            <a:ext cx="9801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9900"/>
                </a:solidFill>
              </a:rPr>
              <a:t>good</a:t>
            </a:r>
          </a:p>
          <a:p>
            <a:r>
              <a:rPr lang="en-US" sz="1800" dirty="0">
                <a:solidFill>
                  <a:srgbClr val="009900"/>
                </a:solidFill>
              </a:rPr>
              <a:t>weights</a:t>
            </a:r>
          </a:p>
        </p:txBody>
      </p:sp>
      <p:sp>
        <p:nvSpPr>
          <p:cNvPr id="217102" name="Text Box 14"/>
          <p:cNvSpPr txBox="1">
            <a:spLocks noChangeArrowheads="1"/>
          </p:cNvSpPr>
          <p:nvPr/>
        </p:nvSpPr>
        <p:spPr bwMode="auto">
          <a:xfrm>
            <a:off x="8004298" y="3256143"/>
            <a:ext cx="3130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3333CC"/>
                </a:solidFill>
              </a:rPr>
              <a:t>o</a:t>
            </a:r>
          </a:p>
        </p:txBody>
      </p:sp>
      <p:sp>
        <p:nvSpPr>
          <p:cNvPr id="217103" name="AutoShape 15"/>
          <p:cNvSpPr>
            <a:spLocks noChangeArrowheads="1"/>
          </p:cNvSpPr>
          <p:nvPr/>
        </p:nvSpPr>
        <p:spPr bwMode="auto">
          <a:xfrm rot="15535789">
            <a:off x="7352233" y="2681468"/>
            <a:ext cx="1350169" cy="144462"/>
          </a:xfrm>
          <a:prstGeom prst="rightArrow">
            <a:avLst>
              <a:gd name="adj1" fmla="val 50000"/>
              <a:gd name="adj2" fmla="val 31154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7104" name="AutoShape 16"/>
          <p:cNvSpPr>
            <a:spLocks noChangeArrowheads="1"/>
          </p:cNvSpPr>
          <p:nvPr/>
        </p:nvSpPr>
        <p:spPr bwMode="auto">
          <a:xfrm rot="12995726">
            <a:off x="6589329" y="2902924"/>
            <a:ext cx="1800225" cy="108347"/>
          </a:xfrm>
          <a:prstGeom prst="rightArrow">
            <a:avLst>
              <a:gd name="adj1" fmla="val 50000"/>
              <a:gd name="adj2" fmla="val 311537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7105" name="AutoShape 17"/>
          <p:cNvSpPr>
            <a:spLocks noChangeArrowheads="1"/>
          </p:cNvSpPr>
          <p:nvPr/>
        </p:nvSpPr>
        <p:spPr bwMode="auto">
          <a:xfrm rot="16424098">
            <a:off x="5529094" y="2827031"/>
            <a:ext cx="647700" cy="2159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7106" name="AutoShape 18"/>
          <p:cNvSpPr>
            <a:spLocks noChangeArrowheads="1"/>
          </p:cNvSpPr>
          <p:nvPr/>
        </p:nvSpPr>
        <p:spPr bwMode="auto">
          <a:xfrm rot="8503107" flipH="1">
            <a:off x="6494226" y="1175939"/>
            <a:ext cx="936625" cy="161925"/>
          </a:xfrm>
          <a:prstGeom prst="rightArrow">
            <a:avLst>
              <a:gd name="adj1" fmla="val 50000"/>
              <a:gd name="adj2" fmla="val 108456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7107" name="Text Box 19"/>
          <p:cNvSpPr txBox="1">
            <a:spLocks noChangeArrowheads="1"/>
          </p:cNvSpPr>
          <p:nvPr/>
        </p:nvSpPr>
        <p:spPr bwMode="auto">
          <a:xfrm>
            <a:off x="7797924" y="3509746"/>
            <a:ext cx="11342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</a:rPr>
              <a:t>the origin</a:t>
            </a:r>
          </a:p>
        </p:txBody>
      </p:sp>
      <p:sp>
        <p:nvSpPr>
          <p:cNvPr id="217108" name="Text Box 20"/>
          <p:cNvSpPr txBox="1">
            <a:spLocks noChangeArrowheads="1"/>
          </p:cNvSpPr>
          <p:nvPr/>
        </p:nvSpPr>
        <p:spPr bwMode="auto">
          <a:xfrm>
            <a:off x="7452171" y="555526"/>
            <a:ext cx="15843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3333CC"/>
                </a:solidFill>
              </a:rPr>
              <a:t>an input vector with correct answer=0</a:t>
            </a:r>
          </a:p>
        </p:txBody>
      </p:sp>
    </p:spTree>
    <p:extLst>
      <p:ext uri="{BB962C8B-B14F-4D97-AF65-F5344CB8AC3E}">
        <p14:creationId xmlns:p14="http://schemas.microsoft.com/office/powerpoint/2010/main" val="155121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89385"/>
            <a:ext cx="7772400" cy="1102519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/>
            </a:r>
            <a:br>
              <a:rPr lang="en-US" sz="3200" dirty="0" smtClean="0">
                <a:solidFill>
                  <a:srgbClr val="000000"/>
                </a:solidFill>
              </a:rPr>
            </a:br>
            <a:r>
              <a:rPr lang="en-US" sz="3200" dirty="0" smtClean="0">
                <a:solidFill>
                  <a:srgbClr val="000000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 </a:t>
            </a:r>
            <a:r>
              <a:rPr lang="en-US" sz="3200" dirty="0" smtClean="0"/>
              <a:t>2d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Why the learning works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647821"/>
            <a:ext cx="2664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0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03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Why the learning procedure </a:t>
            </a:r>
            <a:r>
              <a:rPr lang="en-US" sz="2800" dirty="0" smtClean="0"/>
              <a:t>works</a:t>
            </a:r>
            <a:r>
              <a:rPr lang="en-US" sz="2800" dirty="0"/>
              <a:t> </a:t>
            </a:r>
            <a:r>
              <a:rPr lang="en-US" sz="2400" dirty="0" smtClean="0"/>
              <a:t>(first attempt)</a:t>
            </a:r>
            <a:endParaRPr lang="en-US" sz="2400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8143"/>
            <a:ext cx="8229600" cy="3394472"/>
          </a:xfrm>
        </p:spPr>
        <p:txBody>
          <a:bodyPr/>
          <a:lstStyle/>
          <a:p>
            <a:r>
              <a:rPr lang="en-US" sz="2000" dirty="0"/>
              <a:t>Consider the squared distance </a:t>
            </a:r>
            <a:r>
              <a:rPr lang="en-US" sz="2000" dirty="0" smtClean="0"/>
              <a:t>                between </a:t>
            </a:r>
            <a:r>
              <a:rPr lang="en-US" sz="2000" dirty="0"/>
              <a:t>any </a:t>
            </a:r>
            <a:r>
              <a:rPr lang="en-US" sz="2000" dirty="0" smtClean="0"/>
              <a:t>feasible </a:t>
            </a:r>
            <a:r>
              <a:rPr lang="en-US" sz="2000" dirty="0"/>
              <a:t>weight vector and the current weight vector.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</a:rPr>
              <a:t>Hopeful claim: </a:t>
            </a:r>
            <a:r>
              <a:rPr lang="en-US" sz="2000" dirty="0" smtClean="0"/>
              <a:t>Every </a:t>
            </a:r>
            <a:r>
              <a:rPr lang="en-US" sz="2000" dirty="0"/>
              <a:t>time the perceptron makes a mistake, the learning algorithm moves the current weight vector </a:t>
            </a:r>
            <a:r>
              <a:rPr lang="en-US" sz="2000" dirty="0" smtClean="0"/>
              <a:t>closer to </a:t>
            </a:r>
            <a:r>
              <a:rPr lang="en-US" sz="2000" dirty="0"/>
              <a:t>all </a:t>
            </a:r>
            <a:r>
              <a:rPr lang="en-US" sz="2000" dirty="0" smtClean="0"/>
              <a:t>feasible weight vectors.</a:t>
            </a:r>
            <a:endParaRPr lang="en-US" sz="2000" dirty="0">
              <a:solidFill>
                <a:schemeClr val="hlink"/>
              </a:solidFill>
            </a:endParaRPr>
          </a:p>
        </p:txBody>
      </p:sp>
      <p:sp>
        <p:nvSpPr>
          <p:cNvPr id="218117" name="Oval 5"/>
          <p:cNvSpPr>
            <a:spLocks noChangeArrowheads="1"/>
          </p:cNvSpPr>
          <p:nvPr/>
        </p:nvSpPr>
        <p:spPr bwMode="auto">
          <a:xfrm>
            <a:off x="6228507" y="4101994"/>
            <a:ext cx="143693" cy="1259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18" name="Line 6"/>
          <p:cNvSpPr>
            <a:spLocks noChangeShapeType="1"/>
          </p:cNvSpPr>
          <p:nvPr/>
        </p:nvSpPr>
        <p:spPr bwMode="auto">
          <a:xfrm flipH="1" flipV="1">
            <a:off x="6084392" y="3363838"/>
            <a:ext cx="143792" cy="539484"/>
          </a:xfrm>
          <a:prstGeom prst="line">
            <a:avLst/>
          </a:prstGeom>
          <a:noFill/>
          <a:ln w="76200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19" name="Line 7"/>
          <p:cNvSpPr>
            <a:spLocks noChangeShapeType="1"/>
          </p:cNvSpPr>
          <p:nvPr/>
        </p:nvSpPr>
        <p:spPr bwMode="auto">
          <a:xfrm flipV="1">
            <a:off x="4500760" y="3292053"/>
            <a:ext cx="4103688" cy="10798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24" name="Oval 12"/>
          <p:cNvSpPr>
            <a:spLocks noChangeArrowheads="1"/>
          </p:cNvSpPr>
          <p:nvPr/>
        </p:nvSpPr>
        <p:spPr bwMode="auto">
          <a:xfrm>
            <a:off x="6875661" y="2931791"/>
            <a:ext cx="144611" cy="14476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5" name="Oval 13"/>
          <p:cNvSpPr>
            <a:spLocks noChangeArrowheads="1"/>
          </p:cNvSpPr>
          <p:nvPr/>
        </p:nvSpPr>
        <p:spPr bwMode="auto">
          <a:xfrm>
            <a:off x="4788098" y="4083918"/>
            <a:ext cx="143942" cy="126349"/>
          </a:xfrm>
          <a:prstGeom prst="ellipse">
            <a:avLst/>
          </a:prstGeom>
          <a:solidFill>
            <a:srgbClr val="CC9900"/>
          </a:solidFill>
          <a:ln w="9525">
            <a:solidFill>
              <a:srgbClr val="2929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 rot="20775117">
            <a:off x="7083274" y="3201238"/>
            <a:ext cx="8960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9900"/>
                </a:solidFill>
              </a:rPr>
              <a:t>right</a:t>
            </a:r>
          </a:p>
          <a:p>
            <a:r>
              <a:rPr lang="en-US" sz="2000" dirty="0">
                <a:solidFill>
                  <a:schemeClr val="hlink"/>
                </a:solidFill>
              </a:rPr>
              <a:t>wrong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028137"/>
              </p:ext>
            </p:extLst>
          </p:nvPr>
        </p:nvGraphicFramePr>
        <p:xfrm>
          <a:off x="4355976" y="1059582"/>
          <a:ext cx="1153401" cy="45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" name="Equation" r:id="rId3" imgW="482600" imgH="254000" progId="Equation.3">
                  <p:embed/>
                </p:oleObj>
              </mc:Choice>
              <mc:Fallback>
                <p:oleObj name="Equation" r:id="rId3" imgW="482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5976" y="1059582"/>
                        <a:ext cx="1153401" cy="45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21040" y="28057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feasible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72968" y="4017861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current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3363838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C9900"/>
                </a:solidFill>
              </a:rPr>
              <a:t>Problem case: The weight vector may not get closer to this feasible vector!</a:t>
            </a:r>
            <a:endParaRPr lang="en-US" sz="2000" dirty="0">
              <a:solidFill>
                <a:srgbClr val="CC99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23928" y="4155926"/>
            <a:ext cx="720080" cy="18002"/>
          </a:xfrm>
          <a:prstGeom prst="straightConnector1">
            <a:avLst/>
          </a:prstGeom>
          <a:ln w="38100" cmpd="sng">
            <a:solidFill>
              <a:srgbClr val="CC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805983"/>
              </p:ext>
            </p:extLst>
          </p:nvPr>
        </p:nvGraphicFramePr>
        <p:xfrm>
          <a:off x="5364856" y="3520040"/>
          <a:ext cx="474662" cy="473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" name="Equation" r:id="rId5" imgW="190500" imgH="254000" progId="Equation.3">
                  <p:embed/>
                </p:oleObj>
              </mc:Choice>
              <mc:Fallback>
                <p:oleObj name="Equation" r:id="rId5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4856" y="3520040"/>
                        <a:ext cx="474662" cy="473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803430"/>
              </p:ext>
            </p:extLst>
          </p:nvPr>
        </p:nvGraphicFramePr>
        <p:xfrm>
          <a:off x="5970314" y="2643758"/>
          <a:ext cx="474662" cy="473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" name="Equation" r:id="rId7" imgW="190500" imgH="254000" progId="Equation.3">
                  <p:embed/>
                </p:oleObj>
              </mc:Choice>
              <mc:Fallback>
                <p:oleObj name="Equation" r:id="rId7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70314" y="2643758"/>
                        <a:ext cx="474662" cy="473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>
            <a:stCxn id="218124" idx="2"/>
          </p:cNvCxnSpPr>
          <p:nvPr/>
        </p:nvCxnSpPr>
        <p:spPr>
          <a:xfrm flipH="1">
            <a:off x="5868913" y="3004171"/>
            <a:ext cx="1006748" cy="2876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68144" y="3291830"/>
            <a:ext cx="288800" cy="9181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41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25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68"/>
            <a:ext cx="8229600" cy="857250"/>
          </a:xfrm>
        </p:spPr>
        <p:txBody>
          <a:bodyPr/>
          <a:lstStyle/>
          <a:p>
            <a:r>
              <a:rPr lang="en-US" sz="2800" dirty="0"/>
              <a:t>Why the learning procedure works</a:t>
            </a:r>
          </a:p>
        </p:txBody>
      </p:sp>
      <p:sp>
        <p:nvSpPr>
          <p:cNvPr id="218116" name="Rectangle 4"/>
          <p:cNvSpPr>
            <a:spLocks noGrp="1" noChangeArrowheads="1"/>
          </p:cNvSpPr>
          <p:nvPr>
            <p:ph idx="1"/>
          </p:nvPr>
        </p:nvSpPr>
        <p:spPr>
          <a:xfrm>
            <a:off x="323528" y="771550"/>
            <a:ext cx="8496944" cy="3394472"/>
          </a:xfrm>
        </p:spPr>
        <p:txBody>
          <a:bodyPr/>
          <a:lstStyle/>
          <a:p>
            <a:r>
              <a:rPr lang="en-US" sz="2000" dirty="0"/>
              <a:t>So consider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generously </a:t>
            </a:r>
            <a:r>
              <a:rPr lang="en-US" sz="2000" dirty="0" smtClean="0"/>
              <a:t>feasible</a:t>
            </a:r>
            <a:r>
              <a:rPr lang="ja-JP" altLang="en-US" sz="2000" dirty="0" smtClean="0">
                <a:latin typeface="Arial"/>
              </a:rPr>
              <a:t>”</a:t>
            </a:r>
            <a:r>
              <a:rPr lang="en-US" sz="2000" dirty="0" smtClean="0"/>
              <a:t> </a:t>
            </a:r>
            <a:r>
              <a:rPr lang="en-US" sz="2000" dirty="0"/>
              <a:t>weight vectors that lie within the feasible region by a margin at least as great as the </a:t>
            </a:r>
            <a:r>
              <a:rPr lang="en-US" sz="2000" dirty="0" smtClean="0"/>
              <a:t>length of the input vector that defines each constraint plane.</a:t>
            </a:r>
            <a:endParaRPr lang="en-US" sz="2000" dirty="0"/>
          </a:p>
          <a:p>
            <a:pPr lvl="1"/>
            <a:r>
              <a:rPr lang="en-US" sz="2000" dirty="0"/>
              <a:t>Every time the perceptron makes a mistake, the squared distance to all of </a:t>
            </a:r>
            <a:r>
              <a:rPr lang="en-US" sz="2000" dirty="0" smtClean="0"/>
              <a:t>these generously feasible </a:t>
            </a:r>
            <a:r>
              <a:rPr lang="en-US" sz="2000" dirty="0"/>
              <a:t>weight vectors is always decreased by at least the squared length of </a:t>
            </a:r>
            <a:r>
              <a:rPr lang="en-US" sz="2000" dirty="0" smtClean="0"/>
              <a:t>the </a:t>
            </a:r>
            <a:r>
              <a:rPr lang="en-US" sz="2000" dirty="0"/>
              <a:t>update vector.</a:t>
            </a:r>
          </a:p>
          <a:p>
            <a:endParaRPr lang="en-US" sz="2000" dirty="0"/>
          </a:p>
        </p:txBody>
      </p:sp>
      <p:sp>
        <p:nvSpPr>
          <p:cNvPr id="218117" name="Oval 5"/>
          <p:cNvSpPr>
            <a:spLocks noChangeArrowheads="1"/>
          </p:cNvSpPr>
          <p:nvPr/>
        </p:nvSpPr>
        <p:spPr bwMode="auto">
          <a:xfrm>
            <a:off x="3698581" y="4355956"/>
            <a:ext cx="144463" cy="10834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18" name="Line 6"/>
          <p:cNvSpPr>
            <a:spLocks noChangeShapeType="1"/>
          </p:cNvSpPr>
          <p:nvPr/>
        </p:nvSpPr>
        <p:spPr bwMode="auto">
          <a:xfrm flipH="1" flipV="1">
            <a:off x="3483003" y="3492195"/>
            <a:ext cx="216024" cy="666074"/>
          </a:xfrm>
          <a:prstGeom prst="line">
            <a:avLst/>
          </a:prstGeom>
          <a:noFill/>
          <a:ln w="38100" cmpd="sng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19" name="Line 7"/>
          <p:cNvSpPr>
            <a:spLocks noChangeShapeType="1"/>
          </p:cNvSpPr>
          <p:nvPr/>
        </p:nvSpPr>
        <p:spPr bwMode="auto">
          <a:xfrm flipV="1">
            <a:off x="1899199" y="3546220"/>
            <a:ext cx="4103688" cy="10798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20" name="Line 8"/>
          <p:cNvSpPr>
            <a:spLocks noChangeShapeType="1"/>
          </p:cNvSpPr>
          <p:nvPr/>
        </p:nvSpPr>
        <p:spPr bwMode="auto">
          <a:xfrm flipV="1">
            <a:off x="1610274" y="2952136"/>
            <a:ext cx="4103688" cy="107989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22" name="Line 10"/>
          <p:cNvSpPr>
            <a:spLocks noChangeShapeType="1"/>
          </p:cNvSpPr>
          <p:nvPr/>
        </p:nvSpPr>
        <p:spPr bwMode="auto">
          <a:xfrm>
            <a:off x="5787259" y="3060147"/>
            <a:ext cx="144190" cy="487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 rot="4366509">
            <a:off x="5618887" y="3082948"/>
            <a:ext cx="8902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margin</a:t>
            </a:r>
          </a:p>
        </p:txBody>
      </p:sp>
      <p:sp>
        <p:nvSpPr>
          <p:cNvPr id="218124" name="Oval 12"/>
          <p:cNvSpPr>
            <a:spLocks noChangeArrowheads="1"/>
          </p:cNvSpPr>
          <p:nvPr/>
        </p:nvSpPr>
        <p:spPr bwMode="auto">
          <a:xfrm>
            <a:off x="4274100" y="3114153"/>
            <a:ext cx="144463" cy="108347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5" name="Oval 13"/>
          <p:cNvSpPr>
            <a:spLocks noChangeArrowheads="1"/>
          </p:cNvSpPr>
          <p:nvPr/>
        </p:nvSpPr>
        <p:spPr bwMode="auto">
          <a:xfrm>
            <a:off x="2114851" y="4356291"/>
            <a:ext cx="144462" cy="108347"/>
          </a:xfrm>
          <a:prstGeom prst="ellipse">
            <a:avLst/>
          </a:prstGeom>
          <a:solidFill>
            <a:srgbClr val="CC9900"/>
          </a:solidFill>
          <a:ln w="9525">
            <a:solidFill>
              <a:srgbClr val="2929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 rot="-826015">
            <a:off x="4481713" y="3455405"/>
            <a:ext cx="8960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9900"/>
                </a:solidFill>
              </a:rPr>
              <a:t>right</a:t>
            </a:r>
          </a:p>
          <a:p>
            <a:r>
              <a:rPr lang="en-US" sz="2000">
                <a:solidFill>
                  <a:schemeClr val="hlink"/>
                </a:solidFill>
              </a:rPr>
              <a:t>wrong</a:t>
            </a:r>
          </a:p>
        </p:txBody>
      </p:sp>
    </p:spTree>
    <p:extLst>
      <p:ext uri="{BB962C8B-B14F-4D97-AF65-F5344CB8AC3E}">
        <p14:creationId xmlns:p14="http://schemas.microsoft.com/office/powerpoint/2010/main" val="184517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Informal sketch of proof of convergence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Each time the perceptron makes a mistake, the current weight vector moves to decrease its squared distance from every weight vector in the “generously feasible” region.</a:t>
            </a:r>
          </a:p>
          <a:p>
            <a:r>
              <a:rPr lang="en-US" sz="2000" dirty="0" smtClean="0"/>
              <a:t>The squared distance decreases by at least the squared length of the input vector.</a:t>
            </a:r>
          </a:p>
          <a:p>
            <a:r>
              <a:rPr lang="en-US" sz="2000" dirty="0" smtClean="0"/>
              <a:t>So after a finite number of mistakes, the weight vector must lie in the feasible region </a:t>
            </a:r>
            <a:r>
              <a:rPr lang="en-US" sz="2000" dirty="0" smtClean="0">
                <a:solidFill>
                  <a:srgbClr val="FF0000"/>
                </a:solidFill>
              </a:rPr>
              <a:t>if this region exists.</a:t>
            </a:r>
          </a:p>
        </p:txBody>
      </p:sp>
    </p:spTree>
    <p:extLst>
      <p:ext uri="{BB962C8B-B14F-4D97-AF65-F5344CB8AC3E}">
        <p14:creationId xmlns:p14="http://schemas.microsoft.com/office/powerpoint/2010/main" val="2790494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89385"/>
            <a:ext cx="7772400" cy="1102519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/>
            </a:r>
            <a:br>
              <a:rPr lang="en-US" sz="3200" dirty="0" smtClean="0">
                <a:solidFill>
                  <a:srgbClr val="000000"/>
                </a:solidFill>
              </a:rPr>
            </a:br>
            <a:r>
              <a:rPr lang="en-US" sz="3200" dirty="0" smtClean="0">
                <a:solidFill>
                  <a:srgbClr val="000000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 </a:t>
            </a:r>
            <a:r>
              <a:rPr lang="en-US" sz="3200" dirty="0" smtClean="0"/>
              <a:t>2e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What </a:t>
            </a:r>
            <a:r>
              <a:rPr lang="en-US" sz="3200" dirty="0" err="1" smtClean="0"/>
              <a:t>perceptrons</a:t>
            </a:r>
            <a:r>
              <a:rPr lang="en-US" sz="3200" dirty="0" smtClean="0"/>
              <a:t> can’t do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647821"/>
            <a:ext cx="2664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0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89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 limitations of </a:t>
            </a:r>
            <a:r>
              <a:rPr lang="en-US" sz="2800" dirty="0" err="1"/>
              <a:t>P</a:t>
            </a:r>
            <a:r>
              <a:rPr lang="en-US" sz="2800" dirty="0" err="1" smtClean="0"/>
              <a:t>erceptrons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9"/>
            <a:ext cx="8229600" cy="3394472"/>
          </a:xfrm>
        </p:spPr>
        <p:txBody>
          <a:bodyPr/>
          <a:lstStyle/>
          <a:p>
            <a:r>
              <a:rPr lang="en-US" sz="2000" dirty="0" smtClean="0"/>
              <a:t>If you are allowed to choose the features by hand and if you use enough features, you can do almost anything.</a:t>
            </a:r>
          </a:p>
          <a:p>
            <a:pPr lvl="1"/>
            <a:r>
              <a:rPr lang="en-US" sz="2000" dirty="0" smtClean="0"/>
              <a:t>For binary input vectors, we can have a separate feature unit for each of the exponentially many binary vectors and so we can make any possible discrimination on binary input vectors.</a:t>
            </a:r>
          </a:p>
          <a:p>
            <a:pPr lvl="2"/>
            <a:r>
              <a:rPr lang="en-US" sz="2000" dirty="0"/>
              <a:t>T</a:t>
            </a:r>
            <a:r>
              <a:rPr lang="en-US" sz="2000" dirty="0" smtClean="0"/>
              <a:t>his type of table look-up won’t generalize.</a:t>
            </a:r>
          </a:p>
          <a:p>
            <a:r>
              <a:rPr lang="en-US" sz="2000" dirty="0" smtClean="0"/>
              <a:t>But once the hand-coded features have been determined, there are very strong limitations on what a perceptron can learn.</a:t>
            </a:r>
          </a:p>
        </p:txBody>
      </p:sp>
    </p:spTree>
    <p:extLst>
      <p:ext uri="{BB962C8B-B14F-4D97-AF65-F5344CB8AC3E}">
        <p14:creationId xmlns:p14="http://schemas.microsoft.com/office/powerpoint/2010/main" val="143589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/>
          <a:lstStyle/>
          <a:p>
            <a:r>
              <a:rPr lang="en-US" sz="2800" dirty="0"/>
              <a:t>What binary threshold neurons cannot do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55526"/>
            <a:ext cx="8964488" cy="3102769"/>
          </a:xfrm>
        </p:spPr>
        <p:txBody>
          <a:bodyPr/>
          <a:lstStyle/>
          <a:p>
            <a:endParaRPr lang="en-US" sz="2400" dirty="0"/>
          </a:p>
          <a:p>
            <a:r>
              <a:rPr lang="en-US" sz="2000" dirty="0"/>
              <a:t>A binary threshold output unit cannot even tell if two single bit </a:t>
            </a:r>
            <a:r>
              <a:rPr lang="en-US" sz="2000" dirty="0" smtClean="0"/>
              <a:t>features </a:t>
            </a:r>
            <a:r>
              <a:rPr lang="en-US" sz="2000" dirty="0"/>
              <a:t>are the same!</a:t>
            </a:r>
          </a:p>
          <a:p>
            <a:pPr lvl="1">
              <a:buFontTx/>
              <a:buNone/>
            </a:pPr>
            <a:r>
              <a:rPr lang="en-US" sz="2000" dirty="0" smtClean="0">
                <a:solidFill>
                  <a:srgbClr val="3333CC"/>
                </a:solidFill>
              </a:rPr>
              <a:t>Positive cases (same)</a:t>
            </a:r>
            <a:r>
              <a:rPr lang="en-US" sz="2000" dirty="0" smtClean="0"/>
              <a:t>:         (</a:t>
            </a:r>
            <a:r>
              <a:rPr lang="en-US" sz="2000" dirty="0"/>
              <a:t>1,1) </a:t>
            </a:r>
            <a:r>
              <a:rPr lang="en-US" sz="2000" dirty="0">
                <a:sym typeface="Wingdings" charset="0"/>
              </a:rPr>
              <a:t> 1;  </a:t>
            </a:r>
            <a:r>
              <a:rPr lang="en-US" sz="2000" dirty="0" smtClean="0">
                <a:sym typeface="Wingdings" charset="0"/>
              </a:rPr>
              <a:t>     (</a:t>
            </a:r>
            <a:r>
              <a:rPr lang="en-US" sz="2000" dirty="0">
                <a:sym typeface="Wingdings" charset="0"/>
              </a:rPr>
              <a:t>0,0)  1  </a:t>
            </a:r>
          </a:p>
          <a:p>
            <a:pPr lvl="1">
              <a:buFontTx/>
              <a:buNone/>
            </a:pPr>
            <a:r>
              <a:rPr lang="en-US" sz="2000" dirty="0" smtClean="0">
                <a:solidFill>
                  <a:srgbClr val="3333CC"/>
                </a:solidFill>
                <a:sym typeface="Wingdings" charset="0"/>
              </a:rPr>
              <a:t>Negative cases (different)</a:t>
            </a:r>
            <a:r>
              <a:rPr lang="en-US" sz="2000" dirty="0" smtClean="0">
                <a:sym typeface="Wingdings" charset="0"/>
              </a:rPr>
              <a:t>:    (</a:t>
            </a:r>
            <a:r>
              <a:rPr lang="en-US" sz="2000" dirty="0">
                <a:sym typeface="Wingdings" charset="0"/>
              </a:rPr>
              <a:t>1,0)  0;  </a:t>
            </a:r>
            <a:r>
              <a:rPr lang="en-US" sz="2000" dirty="0" smtClean="0">
                <a:sym typeface="Wingdings" charset="0"/>
              </a:rPr>
              <a:t>    (</a:t>
            </a:r>
            <a:r>
              <a:rPr lang="en-US" sz="2000" dirty="0">
                <a:sym typeface="Wingdings" charset="0"/>
              </a:rPr>
              <a:t>0,1)  </a:t>
            </a:r>
            <a:r>
              <a:rPr lang="en-US" sz="2000" dirty="0" smtClean="0">
                <a:sym typeface="Wingdings" charset="0"/>
              </a:rPr>
              <a:t>0</a:t>
            </a:r>
            <a:endParaRPr lang="en-US" sz="2000" dirty="0">
              <a:sym typeface="Wingdings" charset="0"/>
            </a:endParaRPr>
          </a:p>
          <a:p>
            <a:r>
              <a:rPr lang="en-US" sz="2000" dirty="0"/>
              <a:t>The four input-output pairs  give four inequalities that are impossible to satisfy:</a:t>
            </a:r>
          </a:p>
          <a:p>
            <a:pPr lvl="1">
              <a:buFontTx/>
              <a:buNone/>
            </a:pPr>
            <a:r>
              <a:rPr lang="en-US" sz="2000" dirty="0">
                <a:sym typeface="Wingdings" charset="0"/>
              </a:rPr>
              <a:t>			</a:t>
            </a:r>
          </a:p>
        </p:txBody>
      </p:sp>
      <p:graphicFrame>
        <p:nvGraphicFramePr>
          <p:cNvPr id="21914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9169475"/>
              </p:ext>
            </p:extLst>
          </p:nvPr>
        </p:nvGraphicFramePr>
        <p:xfrm>
          <a:off x="900113" y="3291830"/>
          <a:ext cx="2879799" cy="92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" name="Equation" r:id="rId3" imgW="1308100" imgH="444500" progId="Equation.3">
                  <p:embed/>
                </p:oleObj>
              </mc:Choice>
              <mc:Fallback>
                <p:oleObj name="Equation" r:id="rId3" imgW="1308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91830"/>
                        <a:ext cx="2879799" cy="921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162064"/>
              </p:ext>
            </p:extLst>
          </p:nvPr>
        </p:nvGraphicFramePr>
        <p:xfrm>
          <a:off x="6139511" y="3463443"/>
          <a:ext cx="1362015" cy="404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9" name="Equation" r:id="rId5" imgW="609600" imgH="241300" progId="Equation.3">
                  <p:embed/>
                </p:oleObj>
              </mc:Choice>
              <mc:Fallback>
                <p:oleObj name="Equation" r:id="rId5" imgW="609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9511" y="3463443"/>
                        <a:ext cx="1362015" cy="404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6213171" y="3075806"/>
            <a:ext cx="568275" cy="3691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 flipV="1">
            <a:off x="5629318" y="3434578"/>
            <a:ext cx="657933" cy="5053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6538608" y="3435846"/>
            <a:ext cx="0" cy="3888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6709438" y="3401968"/>
            <a:ext cx="417966" cy="4659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99801"/>
              </p:ext>
            </p:extLst>
          </p:nvPr>
        </p:nvGraphicFramePr>
        <p:xfrm>
          <a:off x="5557310" y="3898979"/>
          <a:ext cx="1846648" cy="40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" name="Equation" r:id="rId7" imgW="876240" imgH="253800" progId="Equation.3">
                  <p:embed/>
                </p:oleObj>
              </mc:Choice>
              <mc:Fallback>
                <p:oleObj name="Equation" r:id="rId7" imgW="876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310" y="3898979"/>
                        <a:ext cx="1846648" cy="40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09526"/>
              </p:ext>
            </p:extLst>
          </p:nvPr>
        </p:nvGraphicFramePr>
        <p:xfrm>
          <a:off x="5508104" y="3424597"/>
          <a:ext cx="481254" cy="298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" name="Equation" r:id="rId9" imgW="215900" imgH="177800" progId="Equation.3">
                  <p:embed/>
                </p:oleObj>
              </mc:Choice>
              <mc:Fallback>
                <p:oleObj name="Equation" r:id="rId9" imgW="2159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424597"/>
                        <a:ext cx="481254" cy="298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2026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688" y="51470"/>
            <a:ext cx="8686800" cy="857250"/>
          </a:xfrm>
        </p:spPr>
        <p:txBody>
          <a:bodyPr/>
          <a:lstStyle/>
          <a:p>
            <a:r>
              <a:rPr lang="en-US" sz="2400" dirty="0" smtClean="0"/>
              <a:t>A geometric view of what binary </a:t>
            </a:r>
            <a:r>
              <a:rPr lang="en-US" sz="2400" dirty="0"/>
              <a:t>threshold neurons cannot </a:t>
            </a:r>
            <a:r>
              <a:rPr lang="en-US" sz="2400" dirty="0" smtClean="0"/>
              <a:t>do</a:t>
            </a:r>
            <a:endParaRPr lang="en-US" sz="2400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180528" y="483518"/>
            <a:ext cx="4824536" cy="3102769"/>
          </a:xfrm>
        </p:spPr>
        <p:txBody>
          <a:bodyPr/>
          <a:lstStyle/>
          <a:p>
            <a:endParaRPr lang="en-US" sz="2400" dirty="0"/>
          </a:p>
          <a:p>
            <a:r>
              <a:rPr lang="en-US" sz="2000" dirty="0" smtClean="0"/>
              <a:t>Imagine “data-space” in which the axes correspond to components of an input vector.</a:t>
            </a:r>
          </a:p>
          <a:p>
            <a:pPr lvl="1"/>
            <a:r>
              <a:rPr lang="en-US" sz="2000" dirty="0" smtClean="0"/>
              <a:t>Each input vector is a point in this space. </a:t>
            </a:r>
          </a:p>
          <a:p>
            <a:pPr lvl="1"/>
            <a:r>
              <a:rPr lang="en-US" sz="2000" dirty="0" smtClean="0">
                <a:sym typeface="Wingdings" charset="0"/>
              </a:rPr>
              <a:t>A weight vector defines a plane in data-space.</a:t>
            </a:r>
          </a:p>
          <a:p>
            <a:pPr lvl="1"/>
            <a:r>
              <a:rPr lang="en-US" sz="2000" dirty="0" smtClean="0">
                <a:sym typeface="Wingdings" charset="0"/>
              </a:rPr>
              <a:t>The weight plane is perpendicular to the weight vector and misses the origin by a distance equal to the threshold.</a:t>
            </a:r>
            <a:r>
              <a:rPr lang="en-US" sz="2000" dirty="0">
                <a:sym typeface="Wingdings" charset="0"/>
              </a:rPr>
              <a:t>			</a:t>
            </a:r>
          </a:p>
        </p:txBody>
      </p:sp>
      <p:sp>
        <p:nvSpPr>
          <p:cNvPr id="219142" name="Rectangle 6"/>
          <p:cNvSpPr>
            <a:spLocks noChangeArrowheads="1"/>
          </p:cNvSpPr>
          <p:nvPr/>
        </p:nvSpPr>
        <p:spPr bwMode="auto">
          <a:xfrm>
            <a:off x="5796410" y="1131069"/>
            <a:ext cx="2663825" cy="1890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5218573" y="987574"/>
            <a:ext cx="50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0,1</a:t>
            </a:r>
          </a:p>
        </p:txBody>
      </p:sp>
      <p:sp>
        <p:nvSpPr>
          <p:cNvPr id="219144" name="Text Box 8"/>
          <p:cNvSpPr txBox="1">
            <a:spLocks noChangeArrowheads="1"/>
          </p:cNvSpPr>
          <p:nvPr/>
        </p:nvSpPr>
        <p:spPr bwMode="auto">
          <a:xfrm>
            <a:off x="5218573" y="2931790"/>
            <a:ext cx="50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9900"/>
                </a:solidFill>
              </a:rPr>
              <a:t>0,0</a:t>
            </a:r>
          </a:p>
        </p:txBody>
      </p:sp>
      <p:sp>
        <p:nvSpPr>
          <p:cNvPr id="219145" name="Text Box 9"/>
          <p:cNvSpPr txBox="1">
            <a:spLocks noChangeArrowheads="1"/>
          </p:cNvSpPr>
          <p:nvPr/>
        </p:nvSpPr>
        <p:spPr bwMode="auto">
          <a:xfrm>
            <a:off x="8460754" y="2967757"/>
            <a:ext cx="50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1,0</a:t>
            </a:r>
          </a:p>
        </p:txBody>
      </p:sp>
      <p:sp>
        <p:nvSpPr>
          <p:cNvPr id="219146" name="Text Box 10"/>
          <p:cNvSpPr txBox="1">
            <a:spLocks noChangeArrowheads="1"/>
          </p:cNvSpPr>
          <p:nvPr/>
        </p:nvSpPr>
        <p:spPr bwMode="auto">
          <a:xfrm>
            <a:off x="8501509" y="915566"/>
            <a:ext cx="50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9900"/>
                </a:solidFill>
              </a:rPr>
              <a:t>1,1</a:t>
            </a:r>
          </a:p>
        </p:txBody>
      </p:sp>
      <p:sp>
        <p:nvSpPr>
          <p:cNvPr id="219147" name="Oval 11"/>
          <p:cNvSpPr>
            <a:spLocks noChangeArrowheads="1"/>
          </p:cNvSpPr>
          <p:nvPr/>
        </p:nvSpPr>
        <p:spPr bwMode="auto">
          <a:xfrm>
            <a:off x="5724972" y="1078682"/>
            <a:ext cx="142875" cy="10715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9148" name="Oval 12"/>
          <p:cNvSpPr>
            <a:spLocks noChangeArrowheads="1"/>
          </p:cNvSpPr>
          <p:nvPr/>
        </p:nvSpPr>
        <p:spPr bwMode="auto">
          <a:xfrm>
            <a:off x="8390385" y="1077492"/>
            <a:ext cx="142875" cy="107156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9149" name="Oval 13"/>
          <p:cNvSpPr>
            <a:spLocks noChangeArrowheads="1"/>
          </p:cNvSpPr>
          <p:nvPr/>
        </p:nvSpPr>
        <p:spPr bwMode="auto">
          <a:xfrm>
            <a:off x="8390385" y="2968205"/>
            <a:ext cx="142875" cy="10715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9150" name="Oval 14"/>
          <p:cNvSpPr>
            <a:spLocks noChangeArrowheads="1"/>
          </p:cNvSpPr>
          <p:nvPr/>
        </p:nvSpPr>
        <p:spPr bwMode="auto">
          <a:xfrm>
            <a:off x="5724972" y="2968205"/>
            <a:ext cx="142875" cy="107156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9151" name="Line 15"/>
          <p:cNvSpPr>
            <a:spLocks noChangeShapeType="1"/>
          </p:cNvSpPr>
          <p:nvPr/>
        </p:nvSpPr>
        <p:spPr bwMode="auto">
          <a:xfrm>
            <a:off x="5220146" y="1833538"/>
            <a:ext cx="3816350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9152" name="Text Box 16"/>
          <p:cNvSpPr txBox="1">
            <a:spLocks noChangeArrowheads="1"/>
          </p:cNvSpPr>
          <p:nvPr/>
        </p:nvSpPr>
        <p:spPr bwMode="auto">
          <a:xfrm rot="673474">
            <a:off x="5207531" y="1988567"/>
            <a:ext cx="1493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weight plane</a:t>
            </a:r>
          </a:p>
        </p:txBody>
      </p:sp>
      <p:sp>
        <p:nvSpPr>
          <p:cNvPr id="219153" name="Text Box 17"/>
          <p:cNvSpPr txBox="1">
            <a:spLocks noChangeArrowheads="1"/>
          </p:cNvSpPr>
          <p:nvPr/>
        </p:nvSpPr>
        <p:spPr bwMode="auto">
          <a:xfrm rot="760460">
            <a:off x="7188031" y="2042376"/>
            <a:ext cx="11537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3333CC"/>
                </a:solidFill>
              </a:rPr>
              <a:t>output =1</a:t>
            </a:r>
          </a:p>
          <a:p>
            <a:r>
              <a:rPr lang="en-US" sz="1800" dirty="0">
                <a:solidFill>
                  <a:srgbClr val="3333CC"/>
                </a:solidFill>
              </a:rPr>
              <a:t>output =0</a:t>
            </a:r>
          </a:p>
        </p:txBody>
      </p:sp>
      <p:sp>
        <p:nvSpPr>
          <p:cNvPr id="219154" name="Text Box 18"/>
          <p:cNvSpPr txBox="1">
            <a:spLocks noChangeArrowheads="1"/>
          </p:cNvSpPr>
          <p:nvPr/>
        </p:nvSpPr>
        <p:spPr bwMode="auto">
          <a:xfrm>
            <a:off x="5337991" y="3449217"/>
            <a:ext cx="34824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positive and negative cases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cannot be separated by a plane</a:t>
            </a:r>
          </a:p>
        </p:txBody>
      </p:sp>
    </p:spTree>
    <p:extLst>
      <p:ext uri="{BB962C8B-B14F-4D97-AF65-F5344CB8AC3E}">
        <p14:creationId xmlns:p14="http://schemas.microsoft.com/office/powerpoint/2010/main" val="74453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2" grpId="0" animBg="1"/>
      <p:bldP spid="219143" grpId="0"/>
      <p:bldP spid="219144" grpId="0"/>
      <p:bldP spid="219145" grpId="0"/>
      <p:bldP spid="219146" grpId="0"/>
      <p:bldP spid="219147" grpId="0" animBg="1"/>
      <p:bldP spid="219148" grpId="0" animBg="1"/>
      <p:bldP spid="219149" grpId="0" animBg="1"/>
      <p:bldP spid="219150" grpId="0" animBg="1"/>
      <p:bldP spid="219151" grpId="0" animBg="1"/>
      <p:bldP spid="219152" grpId="0"/>
      <p:bldP spid="219153" grpId="0"/>
      <p:bldP spid="2191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Discriminating simple patterns </a:t>
            </a:r>
            <a:br>
              <a:rPr lang="en-US" sz="2800" dirty="0" smtClean="0"/>
            </a:br>
            <a:r>
              <a:rPr lang="en-US" sz="2800" dirty="0" smtClean="0"/>
              <a:t>under translation with wrap-around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67544" y="1409526"/>
            <a:ext cx="4248472" cy="3394472"/>
          </a:xfrm>
        </p:spPr>
        <p:txBody>
          <a:bodyPr/>
          <a:lstStyle/>
          <a:p>
            <a:r>
              <a:rPr lang="en-US" sz="2000" dirty="0" smtClean="0"/>
              <a:t>Suppose we just use pixels as the features.</a:t>
            </a:r>
            <a:endParaRPr lang="en-US" sz="2000" dirty="0"/>
          </a:p>
          <a:p>
            <a:r>
              <a:rPr lang="en-US" sz="2000" dirty="0" smtClean="0"/>
              <a:t>Can a binary threshold unit discriminate between different patterns that have the same number of on pixels?</a:t>
            </a:r>
          </a:p>
          <a:p>
            <a:pPr lvl="1"/>
            <a:r>
              <a:rPr lang="en-US" sz="2000" dirty="0" smtClean="0"/>
              <a:t>Not if the patterns can translate with wrap-around!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004048" y="1563638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56448" y="1563638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92080" y="1563638"/>
            <a:ext cx="144016" cy="10801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44480" y="1563638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580112" y="1563638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732512" y="1563638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68144" y="1563638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20544" y="1563638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56176" y="1563638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08576" y="1563638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44208" y="1563638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596608" y="1563638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732240" y="1563638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84640" y="1563638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020272" y="1563638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172672" y="1563638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012432" y="199568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164832" y="199568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00464" y="199568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452864" y="199568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588496" y="1995686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40896" y="199568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876528" y="199568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028928" y="1995686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64560" y="1995686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316960" y="199568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452592" y="199568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604992" y="1995686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40624" y="199568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893024" y="199568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28656" y="199568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181056" y="199568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164288" y="2427734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012432" y="242773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148064" y="242773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300464" y="2427734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436096" y="242773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588496" y="242773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724128" y="242773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876528" y="242773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020544" y="242773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64560" y="242773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308576" y="242773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452592" y="242773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588224" y="2427734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740624" y="242773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876256" y="242773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028656" y="2427734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012432" y="325582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164832" y="325582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00464" y="3255826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452864" y="3255826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588496" y="325582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740896" y="325582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876528" y="325582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28928" y="3255826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164560" y="3255826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316960" y="325582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452592" y="325582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604992" y="325582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740624" y="325582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893024" y="325582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028656" y="325582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181056" y="3255826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020816" y="368787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173216" y="368787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308848" y="368787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461248" y="368787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596880" y="3687874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749280" y="3687874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884912" y="368787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037312" y="368787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172944" y="368787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325344" y="3687874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460976" y="3687874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613376" y="368787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749008" y="368787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901408" y="368787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037040" y="368787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189440" y="3687874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020816" y="4119922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173216" y="4119922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308848" y="4119922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461248" y="4119922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5596880" y="4119922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749280" y="4119922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884912" y="4119922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037312" y="4119922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181328" y="4119922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325344" y="4119922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469360" y="4119922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613376" y="4119922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749008" y="4119922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901408" y="4119922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037040" y="4119922"/>
            <a:ext cx="144016" cy="10801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7189440" y="4119922"/>
            <a:ext cx="144016" cy="10801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380312" y="1815666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p</a:t>
            </a:r>
            <a:r>
              <a:rPr lang="en-US" sz="2000" dirty="0" smtClean="0">
                <a:solidFill>
                  <a:srgbClr val="000090"/>
                </a:solidFill>
              </a:rPr>
              <a:t>attern A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380312" y="2217661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p</a:t>
            </a:r>
            <a:r>
              <a:rPr lang="en-US" sz="2000" dirty="0" smtClean="0">
                <a:solidFill>
                  <a:srgbClr val="000090"/>
                </a:solidFill>
              </a:rPr>
              <a:t>attern A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380312" y="1383618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p</a:t>
            </a:r>
            <a:r>
              <a:rPr lang="en-US" sz="2000" dirty="0" smtClean="0">
                <a:solidFill>
                  <a:srgbClr val="000090"/>
                </a:solidFill>
              </a:rPr>
              <a:t>attern A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532713" y="3507854"/>
            <a:ext cx="1225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p</a:t>
            </a:r>
            <a:r>
              <a:rPr lang="en-US" sz="2000" dirty="0" smtClean="0">
                <a:solidFill>
                  <a:srgbClr val="000090"/>
                </a:solidFill>
              </a:rPr>
              <a:t>attern B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532713" y="3909849"/>
            <a:ext cx="1225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p</a:t>
            </a:r>
            <a:r>
              <a:rPr lang="en-US" sz="2000" dirty="0" smtClean="0">
                <a:solidFill>
                  <a:srgbClr val="000090"/>
                </a:solidFill>
              </a:rPr>
              <a:t>attern B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532713" y="3075806"/>
            <a:ext cx="1225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p</a:t>
            </a:r>
            <a:r>
              <a:rPr lang="en-US" sz="2000" dirty="0" smtClean="0">
                <a:solidFill>
                  <a:srgbClr val="000090"/>
                </a:solidFill>
              </a:rPr>
              <a:t>attern B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809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  <p:bldP spid="139" grpId="0"/>
      <p:bldP spid="140" grpId="0"/>
      <p:bldP spid="140" grpId="1"/>
      <p:bldP spid="141" grpId="0"/>
      <p:bldP spid="142" grpId="0"/>
      <p:bldP spid="143" grpId="0"/>
      <p:bldP spid="14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68"/>
            <a:ext cx="8229600" cy="857250"/>
          </a:xfrm>
        </p:spPr>
        <p:txBody>
          <a:bodyPr/>
          <a:lstStyle/>
          <a:p>
            <a:r>
              <a:rPr lang="en-US" sz="2800" dirty="0" smtClean="0"/>
              <a:t>Recurrent networks</a:t>
            </a:r>
            <a:endParaRPr lang="en-US" sz="2800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3" y="1112676"/>
            <a:ext cx="5975772" cy="3943350"/>
          </a:xfrm>
        </p:spPr>
        <p:txBody>
          <a:bodyPr/>
          <a:lstStyle/>
          <a:p>
            <a:r>
              <a:rPr lang="en-US" sz="2000" dirty="0" smtClean="0"/>
              <a:t>These </a:t>
            </a:r>
            <a:r>
              <a:rPr lang="en-US" sz="2000" dirty="0"/>
              <a:t>have directed cycles in their connection graph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That means you can sometimes get back to where you started by following the arrows. </a:t>
            </a:r>
          </a:p>
          <a:p>
            <a:r>
              <a:rPr lang="en-US" sz="2000" dirty="0" smtClean="0"/>
              <a:t>They </a:t>
            </a:r>
            <a:r>
              <a:rPr lang="en-US" sz="2000" dirty="0"/>
              <a:t>can have complicated </a:t>
            </a:r>
            <a:r>
              <a:rPr lang="en-US" sz="2000" dirty="0" smtClean="0"/>
              <a:t>dynamics and this can make them very difficult to train.</a:t>
            </a:r>
          </a:p>
          <a:p>
            <a:pPr lvl="1"/>
            <a:r>
              <a:rPr lang="en-US" sz="2000" dirty="0" smtClean="0"/>
              <a:t>There is a lot of interest at present in finding efficient ways of training recurrent nets.</a:t>
            </a:r>
          </a:p>
          <a:p>
            <a:r>
              <a:rPr lang="en-US" sz="2000" dirty="0" smtClean="0"/>
              <a:t>They are </a:t>
            </a:r>
            <a:r>
              <a:rPr lang="en-US" sz="2000" dirty="0"/>
              <a:t>m</a:t>
            </a:r>
            <a:r>
              <a:rPr lang="en-US" sz="2000" dirty="0" smtClean="0"/>
              <a:t>ore </a:t>
            </a:r>
            <a:r>
              <a:rPr lang="en-US" sz="2000" dirty="0"/>
              <a:t>biologically </a:t>
            </a:r>
            <a:r>
              <a:rPr lang="en-US" sz="2000" dirty="0" smtClean="0"/>
              <a:t>realistic. </a:t>
            </a:r>
            <a:endParaRPr lang="en-US" sz="2000" dirty="0"/>
          </a:p>
        </p:txBody>
      </p:sp>
      <p:sp>
        <p:nvSpPr>
          <p:cNvPr id="153662" name="Oval 62"/>
          <p:cNvSpPr>
            <a:spLocks noChangeArrowheads="1"/>
          </p:cNvSpPr>
          <p:nvPr/>
        </p:nvSpPr>
        <p:spPr bwMode="auto">
          <a:xfrm>
            <a:off x="7617916" y="1381225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3" name="Oval 63"/>
          <p:cNvSpPr>
            <a:spLocks noChangeArrowheads="1"/>
          </p:cNvSpPr>
          <p:nvPr/>
        </p:nvSpPr>
        <p:spPr bwMode="auto">
          <a:xfrm>
            <a:off x="8049716" y="1381225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4" name="Oval 64"/>
          <p:cNvSpPr>
            <a:spLocks noChangeArrowheads="1"/>
          </p:cNvSpPr>
          <p:nvPr/>
        </p:nvSpPr>
        <p:spPr bwMode="auto">
          <a:xfrm>
            <a:off x="6970216" y="2083693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5" name="Oval 65"/>
          <p:cNvSpPr>
            <a:spLocks noChangeArrowheads="1"/>
          </p:cNvSpPr>
          <p:nvPr/>
        </p:nvSpPr>
        <p:spPr bwMode="auto">
          <a:xfrm>
            <a:off x="7402016" y="2083693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6" name="Oval 66"/>
          <p:cNvSpPr>
            <a:spLocks noChangeArrowheads="1"/>
          </p:cNvSpPr>
          <p:nvPr/>
        </p:nvSpPr>
        <p:spPr bwMode="auto">
          <a:xfrm>
            <a:off x="7833816" y="2083693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7" name="Oval 67"/>
          <p:cNvSpPr>
            <a:spLocks noChangeArrowheads="1"/>
          </p:cNvSpPr>
          <p:nvPr/>
        </p:nvSpPr>
        <p:spPr bwMode="auto">
          <a:xfrm>
            <a:off x="7186116" y="1381225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8" name="Oval 68"/>
          <p:cNvSpPr>
            <a:spLocks noChangeArrowheads="1"/>
          </p:cNvSpPr>
          <p:nvPr/>
        </p:nvSpPr>
        <p:spPr bwMode="auto">
          <a:xfrm>
            <a:off x="6754316" y="1365746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9" name="Line 69"/>
          <p:cNvSpPr>
            <a:spLocks noChangeShapeType="1"/>
          </p:cNvSpPr>
          <p:nvPr/>
        </p:nvSpPr>
        <p:spPr bwMode="auto">
          <a:xfrm flipV="1">
            <a:off x="7114678" y="1582440"/>
            <a:ext cx="2159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0" name="Line 70"/>
          <p:cNvSpPr>
            <a:spLocks noChangeShapeType="1"/>
          </p:cNvSpPr>
          <p:nvPr/>
        </p:nvSpPr>
        <p:spPr bwMode="auto">
          <a:xfrm flipV="1">
            <a:off x="7978278" y="1582440"/>
            <a:ext cx="2159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1" name="Line 71"/>
          <p:cNvSpPr>
            <a:spLocks noChangeShapeType="1"/>
          </p:cNvSpPr>
          <p:nvPr/>
        </p:nvSpPr>
        <p:spPr bwMode="auto">
          <a:xfrm flipH="1" flipV="1">
            <a:off x="7762378" y="1581250"/>
            <a:ext cx="217488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2" name="Line 72"/>
          <p:cNvSpPr>
            <a:spLocks noChangeShapeType="1"/>
          </p:cNvSpPr>
          <p:nvPr/>
        </p:nvSpPr>
        <p:spPr bwMode="auto">
          <a:xfrm flipH="1" flipV="1">
            <a:off x="7330578" y="1581250"/>
            <a:ext cx="217488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3" name="Line 73"/>
          <p:cNvSpPr>
            <a:spLocks noChangeShapeType="1"/>
          </p:cNvSpPr>
          <p:nvPr/>
        </p:nvSpPr>
        <p:spPr bwMode="auto">
          <a:xfrm flipH="1" flipV="1">
            <a:off x="7402017" y="1581250"/>
            <a:ext cx="503237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4" name="Line 74"/>
          <p:cNvSpPr>
            <a:spLocks noChangeShapeType="1"/>
          </p:cNvSpPr>
          <p:nvPr/>
        </p:nvSpPr>
        <p:spPr bwMode="auto">
          <a:xfrm flipH="1" flipV="1">
            <a:off x="6970217" y="1581250"/>
            <a:ext cx="503237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5" name="Line 75"/>
          <p:cNvSpPr>
            <a:spLocks noChangeShapeType="1"/>
          </p:cNvSpPr>
          <p:nvPr/>
        </p:nvSpPr>
        <p:spPr bwMode="auto">
          <a:xfrm flipH="1" flipV="1">
            <a:off x="6897192" y="1581250"/>
            <a:ext cx="217487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6" name="Line 76"/>
          <p:cNvSpPr>
            <a:spLocks noChangeShapeType="1"/>
          </p:cNvSpPr>
          <p:nvPr/>
        </p:nvSpPr>
        <p:spPr bwMode="auto">
          <a:xfrm flipV="1">
            <a:off x="7546478" y="1582440"/>
            <a:ext cx="2159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7" name="Line 77"/>
          <p:cNvSpPr>
            <a:spLocks noChangeShapeType="1"/>
          </p:cNvSpPr>
          <p:nvPr/>
        </p:nvSpPr>
        <p:spPr bwMode="auto">
          <a:xfrm flipV="1">
            <a:off x="7617917" y="1581250"/>
            <a:ext cx="50482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3678" name="AutoShape 78"/>
          <p:cNvCxnSpPr>
            <a:cxnSpLocks noChangeShapeType="1"/>
            <a:stCxn id="153668" idx="0"/>
            <a:endCxn id="153667" idx="0"/>
          </p:cNvCxnSpPr>
          <p:nvPr/>
        </p:nvCxnSpPr>
        <p:spPr bwMode="auto">
          <a:xfrm rot="5400000" flipV="1">
            <a:off x="7095827" y="1157585"/>
            <a:ext cx="15479" cy="431800"/>
          </a:xfrm>
          <a:prstGeom prst="curvedConnector3">
            <a:avLst>
              <a:gd name="adj1" fmla="val -203846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3680" name="AutoShape 80"/>
          <p:cNvCxnSpPr>
            <a:cxnSpLocks noChangeShapeType="1"/>
            <a:stCxn id="153667" idx="6"/>
            <a:endCxn id="153662" idx="1"/>
          </p:cNvCxnSpPr>
          <p:nvPr/>
        </p:nvCxnSpPr>
        <p:spPr bwMode="auto">
          <a:xfrm flipV="1">
            <a:off x="7452817" y="1410990"/>
            <a:ext cx="204787" cy="70247"/>
          </a:xfrm>
          <a:prstGeom prst="curvedConnector4">
            <a:avLst>
              <a:gd name="adj1" fmla="val 40310"/>
              <a:gd name="adj2" fmla="val 38644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3681" name="AutoShape 81"/>
          <p:cNvCxnSpPr>
            <a:cxnSpLocks noChangeShapeType="1"/>
            <a:stCxn id="153668" idx="1"/>
            <a:endCxn id="153662" idx="0"/>
          </p:cNvCxnSpPr>
          <p:nvPr/>
        </p:nvCxnSpPr>
        <p:spPr bwMode="auto">
          <a:xfrm rot="16200000">
            <a:off x="7265491" y="909737"/>
            <a:ext cx="14288" cy="957263"/>
          </a:xfrm>
          <a:prstGeom prst="curvedConnector3">
            <a:avLst>
              <a:gd name="adj1" fmla="val 414166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3683" name="AutoShape 83"/>
          <p:cNvCxnSpPr>
            <a:cxnSpLocks noChangeShapeType="1"/>
            <a:stCxn id="153667" idx="2"/>
            <a:endCxn id="153668" idx="7"/>
          </p:cNvCxnSpPr>
          <p:nvPr/>
        </p:nvCxnSpPr>
        <p:spPr bwMode="auto">
          <a:xfrm rot="10800000">
            <a:off x="6981328" y="1395512"/>
            <a:ext cx="204788" cy="85725"/>
          </a:xfrm>
          <a:prstGeom prst="curvedConnector4">
            <a:avLst>
              <a:gd name="adj1" fmla="val 40310"/>
              <a:gd name="adj2" fmla="val 28472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3684" name="AutoShape 84"/>
          <p:cNvCxnSpPr>
            <a:cxnSpLocks noChangeShapeType="1"/>
            <a:stCxn id="153662" idx="6"/>
            <a:endCxn id="153663" idx="1"/>
          </p:cNvCxnSpPr>
          <p:nvPr/>
        </p:nvCxnSpPr>
        <p:spPr bwMode="auto">
          <a:xfrm flipV="1">
            <a:off x="7884617" y="1410990"/>
            <a:ext cx="204787" cy="70247"/>
          </a:xfrm>
          <a:prstGeom prst="curvedConnector4">
            <a:avLst>
              <a:gd name="adj1" fmla="val 40310"/>
              <a:gd name="adj2" fmla="val 30677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3687" name="AutoShape 87"/>
          <p:cNvCxnSpPr>
            <a:cxnSpLocks noChangeShapeType="1"/>
            <a:stCxn id="153663" idx="0"/>
            <a:endCxn id="153667" idx="7"/>
          </p:cNvCxnSpPr>
          <p:nvPr/>
        </p:nvCxnSpPr>
        <p:spPr bwMode="auto">
          <a:xfrm rot="16200000" flipH="1" flipV="1">
            <a:off x="7783215" y="1011138"/>
            <a:ext cx="29765" cy="769938"/>
          </a:xfrm>
          <a:prstGeom prst="curvedConnector3">
            <a:avLst>
              <a:gd name="adj1" fmla="val -1924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444208" y="2535747"/>
            <a:ext cx="25922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90"/>
                </a:solidFill>
              </a:rPr>
              <a:t>Recurrent nets with multiple hidden layers are just a special case that has some of the </a:t>
            </a:r>
            <a:r>
              <a:rPr lang="en-US" sz="1800" dirty="0" err="1" smtClean="0">
                <a:solidFill>
                  <a:srgbClr val="000090"/>
                </a:solidFill>
              </a:rPr>
              <a:t>hidden</a:t>
            </a:r>
            <a:r>
              <a:rPr lang="en-US" sz="1800" dirty="0" err="1" smtClean="0">
                <a:solidFill>
                  <a:srgbClr val="000090"/>
                </a:solidFill>
                <a:sym typeface="Wingdings"/>
              </a:rPr>
              <a:t></a:t>
            </a:r>
            <a:r>
              <a:rPr lang="en-US" sz="1800" dirty="0" err="1" smtClean="0">
                <a:solidFill>
                  <a:srgbClr val="000090"/>
                </a:solidFill>
              </a:rPr>
              <a:t>hidden</a:t>
            </a:r>
            <a:r>
              <a:rPr lang="en-US" sz="1800" dirty="0" smtClean="0">
                <a:solidFill>
                  <a:srgbClr val="000090"/>
                </a:solidFill>
              </a:rPr>
              <a:t> connections missing.</a:t>
            </a:r>
            <a:endParaRPr lang="en-US" sz="18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640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Sketch of a proof that a binary decision unit cannot discriminate patterns with the same number of on pixels </a:t>
            </a:r>
            <a:br>
              <a:rPr lang="en-US" sz="2400" dirty="0" smtClean="0"/>
            </a:br>
            <a:r>
              <a:rPr lang="en-US" sz="2000" dirty="0" smtClean="0">
                <a:solidFill>
                  <a:srgbClr val="000090"/>
                </a:solidFill>
              </a:rPr>
              <a:t>(assuming translation with wraparound)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1200151"/>
            <a:ext cx="8579296" cy="3394472"/>
          </a:xfrm>
        </p:spPr>
        <p:txBody>
          <a:bodyPr/>
          <a:lstStyle/>
          <a:p>
            <a:r>
              <a:rPr lang="en-US" sz="1800" dirty="0"/>
              <a:t>For pattern A, use training cases in all possible </a:t>
            </a:r>
            <a:r>
              <a:rPr lang="en-US" sz="1800" dirty="0" smtClean="0"/>
              <a:t>translations.</a:t>
            </a:r>
          </a:p>
          <a:p>
            <a:pPr lvl="1"/>
            <a:r>
              <a:rPr lang="en-US" sz="1800" dirty="0" smtClean="0"/>
              <a:t>Each </a:t>
            </a:r>
            <a:r>
              <a:rPr lang="en-US" sz="1800" dirty="0"/>
              <a:t>pixel will be </a:t>
            </a:r>
            <a:r>
              <a:rPr lang="en-US" sz="1800" dirty="0" smtClean="0"/>
              <a:t>activated by 4 different translations of pattern A.</a:t>
            </a:r>
          </a:p>
          <a:p>
            <a:pPr lvl="1"/>
            <a:r>
              <a:rPr lang="en-US" sz="1800" dirty="0" smtClean="0"/>
              <a:t>So the total input received by the decision unit over all these patterns will be four times the sum of all the weights.</a:t>
            </a:r>
          </a:p>
          <a:p>
            <a:r>
              <a:rPr lang="en-US" sz="1800" dirty="0"/>
              <a:t>For pattern </a:t>
            </a:r>
            <a:r>
              <a:rPr lang="en-US" sz="1800" dirty="0" smtClean="0"/>
              <a:t>B, </a:t>
            </a:r>
            <a:r>
              <a:rPr lang="en-US" sz="1800" dirty="0"/>
              <a:t>use training cases in all possible </a:t>
            </a:r>
            <a:r>
              <a:rPr lang="en-US" sz="1800" dirty="0" smtClean="0"/>
              <a:t>translations.</a:t>
            </a:r>
          </a:p>
          <a:p>
            <a:pPr lvl="1"/>
            <a:r>
              <a:rPr lang="en-US" sz="1800" dirty="0" smtClean="0"/>
              <a:t>Each </a:t>
            </a:r>
            <a:r>
              <a:rPr lang="en-US" sz="1800" dirty="0"/>
              <a:t>pixel will be activated by 4 different </a:t>
            </a:r>
            <a:r>
              <a:rPr lang="en-US" sz="1800" dirty="0" smtClean="0"/>
              <a:t>translations </a:t>
            </a:r>
            <a:r>
              <a:rPr lang="en-US" sz="1800" dirty="0"/>
              <a:t>of pattern </a:t>
            </a:r>
            <a:r>
              <a:rPr lang="en-US" sz="1800" dirty="0" smtClean="0"/>
              <a:t>B.</a:t>
            </a:r>
          </a:p>
          <a:p>
            <a:pPr lvl="1"/>
            <a:r>
              <a:rPr lang="en-US" sz="1800" dirty="0"/>
              <a:t>So the total input received by the decision unit over all these patterns will be four times the sum of </a:t>
            </a:r>
            <a:r>
              <a:rPr lang="en-US" sz="1800" dirty="0" smtClean="0"/>
              <a:t>all the </a:t>
            </a:r>
            <a:r>
              <a:rPr lang="en-US" sz="1800" dirty="0"/>
              <a:t>weights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But to discriminate correctly, every single case of pattern A must provide more input to the decision unit than every single case of pattern B.</a:t>
            </a:r>
          </a:p>
          <a:p>
            <a:pPr lvl="1"/>
            <a:r>
              <a:rPr lang="en-US" sz="1800" dirty="0" smtClean="0"/>
              <a:t>This is impossible if the sums over cases are the same. </a:t>
            </a:r>
            <a:endParaRPr lang="en-US" sz="1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26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05979"/>
            <a:ext cx="8795320" cy="857250"/>
          </a:xfrm>
        </p:spPr>
        <p:txBody>
          <a:bodyPr/>
          <a:lstStyle/>
          <a:p>
            <a:r>
              <a:rPr lang="en-US" sz="2800" dirty="0" smtClean="0"/>
              <a:t>Why this result is devastating for </a:t>
            </a:r>
            <a:r>
              <a:rPr lang="en-US" sz="2800" dirty="0" err="1" smtClean="0"/>
              <a:t>Perceptrons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92" y="1113589"/>
            <a:ext cx="8435280" cy="3394472"/>
          </a:xfrm>
        </p:spPr>
        <p:txBody>
          <a:bodyPr/>
          <a:lstStyle/>
          <a:p>
            <a:r>
              <a:rPr lang="en-US" sz="2000" dirty="0" smtClean="0"/>
              <a:t>The whole point of pattern recognition is to recognize patterns despite transformations like translation. </a:t>
            </a:r>
          </a:p>
          <a:p>
            <a:r>
              <a:rPr lang="en-US" sz="2000" dirty="0" err="1" smtClean="0"/>
              <a:t>Minsky</a:t>
            </a:r>
            <a:r>
              <a:rPr lang="en-US" sz="2000" dirty="0" smtClean="0"/>
              <a:t> and </a:t>
            </a:r>
            <a:r>
              <a:rPr lang="en-US" sz="2000" dirty="0" err="1" smtClean="0"/>
              <a:t>Papert’s</a:t>
            </a:r>
            <a:r>
              <a:rPr lang="en-US" sz="2000" dirty="0" smtClean="0"/>
              <a:t> “Group Invariance Theorem” says that the part of a Perceptron that learns cannot learn to do this if the transformations form a group.</a:t>
            </a:r>
          </a:p>
          <a:p>
            <a:pPr lvl="1"/>
            <a:r>
              <a:rPr lang="en-US" sz="2000" dirty="0" smtClean="0"/>
              <a:t>Translations with wrap-around form a group.</a:t>
            </a:r>
          </a:p>
          <a:p>
            <a:r>
              <a:rPr lang="en-US" sz="2000" dirty="0" smtClean="0"/>
              <a:t>To deal with such transformations, a Perceptron needs to use multiple feature units to recognize transformations of informative sub-patterns. </a:t>
            </a:r>
          </a:p>
          <a:p>
            <a:pPr lvl="1"/>
            <a:r>
              <a:rPr lang="en-US" sz="2000" dirty="0" smtClean="0"/>
              <a:t>So the tricky part of pattern recognition must be solved by the hand-coded feature detectors, not the learning procedure.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728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Learning with hidden units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26616"/>
            <a:ext cx="8856984" cy="4137422"/>
          </a:xfrm>
        </p:spPr>
        <p:txBody>
          <a:bodyPr/>
          <a:lstStyle/>
          <a:p>
            <a:r>
              <a:rPr lang="en-US" sz="1800" dirty="0"/>
              <a:t>Networks without hidden units are very limited in the input-output mappings they can </a:t>
            </a:r>
            <a:r>
              <a:rPr lang="en-US" sz="1800" dirty="0" smtClean="0"/>
              <a:t>learn to model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More layers of linear units do not help. Its still linear.</a:t>
            </a:r>
          </a:p>
          <a:p>
            <a:pPr lvl="1"/>
            <a:r>
              <a:rPr lang="en-US" sz="1800" dirty="0"/>
              <a:t>Fixed output non-</a:t>
            </a:r>
            <a:r>
              <a:rPr lang="en-US" sz="1800" dirty="0" err="1"/>
              <a:t>linearities</a:t>
            </a:r>
            <a:r>
              <a:rPr lang="en-US" sz="1800" dirty="0"/>
              <a:t> are not </a:t>
            </a:r>
            <a:r>
              <a:rPr lang="en-US" sz="1800" dirty="0" smtClean="0"/>
              <a:t>enough.</a:t>
            </a:r>
            <a:endParaRPr lang="en-US" sz="1800" dirty="0"/>
          </a:p>
          <a:p>
            <a:r>
              <a:rPr lang="en-US" sz="1800" dirty="0"/>
              <a:t>We need multiple layers of </a:t>
            </a:r>
            <a:r>
              <a:rPr lang="en-US" sz="1800" dirty="0" smtClean="0">
                <a:solidFill>
                  <a:srgbClr val="FF0000"/>
                </a:solidFill>
              </a:rPr>
              <a:t>adaptive, </a:t>
            </a:r>
            <a:r>
              <a:rPr lang="en-US" sz="1800" dirty="0"/>
              <a:t>non-linear hidden units. </a:t>
            </a:r>
            <a:r>
              <a:rPr lang="en-US" sz="1800" dirty="0" smtClean="0"/>
              <a:t> </a:t>
            </a:r>
            <a:r>
              <a:rPr lang="en-US" sz="1800" dirty="0"/>
              <a:t>But how can we train such nets?</a:t>
            </a:r>
          </a:p>
          <a:p>
            <a:pPr lvl="1"/>
            <a:r>
              <a:rPr lang="en-US" sz="1800" dirty="0"/>
              <a:t>We need an efficient way of adapting </a:t>
            </a:r>
            <a:r>
              <a:rPr lang="en-US" sz="1800" dirty="0">
                <a:solidFill>
                  <a:srgbClr val="FF0000"/>
                </a:solidFill>
              </a:rPr>
              <a:t>all</a:t>
            </a:r>
            <a:r>
              <a:rPr lang="en-US" sz="1800" dirty="0"/>
              <a:t> the weights, not just the last layer. This is hard. </a:t>
            </a:r>
            <a:endParaRPr lang="en-US" sz="1800" dirty="0" smtClean="0"/>
          </a:p>
          <a:p>
            <a:pPr lvl="1"/>
            <a:r>
              <a:rPr lang="en-US" sz="1800" dirty="0" smtClean="0"/>
              <a:t>Learning </a:t>
            </a:r>
            <a:r>
              <a:rPr lang="en-US" sz="1800" dirty="0"/>
              <a:t>the weights going into hidden units is equivalent to learning features. </a:t>
            </a:r>
          </a:p>
          <a:p>
            <a:pPr lvl="1"/>
            <a:r>
              <a:rPr lang="en-US" sz="1800" dirty="0" smtClean="0"/>
              <a:t>This is difficult because nobody </a:t>
            </a:r>
            <a:r>
              <a:rPr lang="en-US" sz="1800" dirty="0"/>
              <a:t>is telling us directly what </a:t>
            </a:r>
            <a:r>
              <a:rPr lang="en-US" sz="1800" dirty="0" smtClean="0"/>
              <a:t>the hidden units </a:t>
            </a:r>
            <a:r>
              <a:rPr lang="en-US" sz="1800" dirty="0"/>
              <a:t>should do.</a:t>
            </a:r>
          </a:p>
          <a:p>
            <a:pPr lvl="1">
              <a:buFontTx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6859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504" y="-20538"/>
            <a:ext cx="8568952" cy="857250"/>
          </a:xfrm>
        </p:spPr>
        <p:txBody>
          <a:bodyPr/>
          <a:lstStyle/>
          <a:p>
            <a:r>
              <a:rPr lang="en-US" sz="2400" dirty="0" smtClean="0"/>
              <a:t>Recurrent neural networks for modeling sequences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843558"/>
            <a:ext cx="5256584" cy="3747863"/>
          </a:xfrm>
        </p:spPr>
        <p:txBody>
          <a:bodyPr/>
          <a:lstStyle/>
          <a:p>
            <a:r>
              <a:rPr lang="en-US" sz="1800" dirty="0" smtClean="0"/>
              <a:t>Recurrent neural networks are a very natural way to model sequential data:</a:t>
            </a:r>
          </a:p>
          <a:p>
            <a:pPr lvl="1"/>
            <a:r>
              <a:rPr lang="en-US" sz="1800" dirty="0" smtClean="0"/>
              <a:t>They are equivalent to very deep nets with one hidden layer per time slice.</a:t>
            </a:r>
          </a:p>
          <a:p>
            <a:pPr lvl="1"/>
            <a:r>
              <a:rPr lang="en-US" sz="1800" dirty="0" smtClean="0"/>
              <a:t>Except that they use the same </a:t>
            </a:r>
            <a:r>
              <a:rPr lang="en-US" sz="1800" dirty="0" smtClean="0">
                <a:sym typeface="Wingdings"/>
              </a:rPr>
              <a:t>weights at every time slice and they get input at every time slice.</a:t>
            </a:r>
          </a:p>
          <a:p>
            <a:r>
              <a:rPr lang="en-US" sz="1800" dirty="0" smtClean="0">
                <a:sym typeface="Wingdings"/>
              </a:rPr>
              <a:t>They have the ability to remember information in their hidden state for a long time.</a:t>
            </a:r>
          </a:p>
          <a:p>
            <a:pPr lvl="1"/>
            <a:r>
              <a:rPr lang="en-US" sz="1800" dirty="0" smtClean="0">
                <a:sym typeface="Wingdings"/>
              </a:rPr>
              <a:t>But its very hard to train them to use this potential.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315000" y="3755236"/>
            <a:ext cx="720080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input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7060922" y="3755236"/>
            <a:ext cx="720080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input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7878560" y="3764237"/>
            <a:ext cx="702078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input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6242993" y="2603108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hidden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7005463" y="2603109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hidden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7795810" y="2639111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hidden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6242993" y="1414975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output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7005463" y="1414975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output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7797551" y="1414975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output</a:t>
            </a:r>
            <a:endParaRPr lang="en-US" sz="1800" dirty="0"/>
          </a:p>
        </p:txBody>
      </p:sp>
      <p:cxnSp>
        <p:nvCxnSpPr>
          <p:cNvPr id="20" name="Straight Arrow Connector 19"/>
          <p:cNvCxnSpPr>
            <a:stCxn id="11" idx="0"/>
            <a:endCxn id="12" idx="2"/>
          </p:cNvCxnSpPr>
          <p:nvPr/>
        </p:nvCxnSpPr>
        <p:spPr>
          <a:xfrm>
            <a:off x="6859707" y="2787774"/>
            <a:ext cx="39313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13" idx="2"/>
          </p:cNvCxnSpPr>
          <p:nvPr/>
        </p:nvCxnSpPr>
        <p:spPr>
          <a:xfrm>
            <a:off x="7622177" y="2787775"/>
            <a:ext cx="421015" cy="360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156176" y="2787774"/>
            <a:ext cx="25841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15" idx="3"/>
          </p:cNvCxnSpPr>
          <p:nvPr/>
        </p:nvCxnSpPr>
        <p:spPr>
          <a:xfrm flipV="1">
            <a:off x="6675041" y="2031689"/>
            <a:ext cx="0" cy="324037"/>
          </a:xfrm>
          <a:prstGeom prst="straightConnector1">
            <a:avLst/>
          </a:prstGeom>
          <a:ln>
            <a:solidFill>
              <a:srgbClr val="CC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1"/>
            <a:endCxn id="16" idx="3"/>
          </p:cNvCxnSpPr>
          <p:nvPr/>
        </p:nvCxnSpPr>
        <p:spPr>
          <a:xfrm flipV="1">
            <a:off x="7437511" y="2031689"/>
            <a:ext cx="0" cy="324038"/>
          </a:xfrm>
          <a:prstGeom prst="straightConnector1">
            <a:avLst/>
          </a:prstGeom>
          <a:ln>
            <a:solidFill>
              <a:srgbClr val="CC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1"/>
            <a:endCxn id="17" idx="3"/>
          </p:cNvCxnSpPr>
          <p:nvPr/>
        </p:nvCxnSpPr>
        <p:spPr>
          <a:xfrm flipV="1">
            <a:off x="8227858" y="2031689"/>
            <a:ext cx="1741" cy="360040"/>
          </a:xfrm>
          <a:prstGeom prst="straightConnector1">
            <a:avLst/>
          </a:prstGeom>
          <a:ln>
            <a:solidFill>
              <a:srgbClr val="CC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1"/>
            <a:endCxn id="11" idx="3"/>
          </p:cNvCxnSpPr>
          <p:nvPr/>
        </p:nvCxnSpPr>
        <p:spPr>
          <a:xfrm flipV="1">
            <a:off x="6675040" y="3219822"/>
            <a:ext cx="1" cy="36004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1"/>
            <a:endCxn id="12" idx="3"/>
          </p:cNvCxnSpPr>
          <p:nvPr/>
        </p:nvCxnSpPr>
        <p:spPr>
          <a:xfrm flipV="1">
            <a:off x="7420962" y="3219823"/>
            <a:ext cx="16549" cy="36003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1"/>
            <a:endCxn id="13" idx="3"/>
          </p:cNvCxnSpPr>
          <p:nvPr/>
        </p:nvCxnSpPr>
        <p:spPr>
          <a:xfrm flipH="1" flipV="1">
            <a:off x="8227858" y="3255825"/>
            <a:ext cx="1741" cy="34203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36296" y="69025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</a:t>
            </a:r>
            <a:r>
              <a:rPr lang="en-US" sz="1800" dirty="0" smtClean="0">
                <a:solidFill>
                  <a:srgbClr val="FF0000"/>
                </a:solidFill>
              </a:rPr>
              <a:t>ime 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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56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An example of what recurrent neural nets can now do </a:t>
            </a:r>
            <a:br>
              <a:rPr lang="en-US" sz="2400" dirty="0" smtClean="0"/>
            </a:br>
            <a:r>
              <a:rPr lang="en-US" sz="2400" dirty="0" smtClean="0"/>
              <a:t>(to whet your interest!)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/>
          <a:lstStyle/>
          <a:p>
            <a:r>
              <a:rPr lang="en-US" sz="2000" dirty="0" err="1" smtClean="0"/>
              <a:t>Ilya</a:t>
            </a:r>
            <a:r>
              <a:rPr lang="en-US" sz="2000" dirty="0" smtClean="0"/>
              <a:t> </a:t>
            </a:r>
            <a:r>
              <a:rPr lang="en-US" sz="2000" dirty="0" err="1" smtClean="0"/>
              <a:t>Sutskever</a:t>
            </a:r>
            <a:r>
              <a:rPr lang="en-US" sz="2000" dirty="0" smtClean="0"/>
              <a:t> (2011) trained a special type of recurrent neural net to predict the next character in a sequence. </a:t>
            </a:r>
          </a:p>
          <a:p>
            <a:endParaRPr lang="en-US" sz="2000" dirty="0" smtClean="0"/>
          </a:p>
          <a:p>
            <a:r>
              <a:rPr lang="en-US" sz="2000" dirty="0" smtClean="0"/>
              <a:t>After training for a long time on a string of half a billion characters from English Wikipedia, he got it to generate new text.</a:t>
            </a:r>
          </a:p>
          <a:p>
            <a:pPr lvl="1"/>
            <a:r>
              <a:rPr lang="en-US" sz="2000" dirty="0" smtClean="0"/>
              <a:t>It generates by predicting the probability distribution for the next character and then sampling a character from this distribution.</a:t>
            </a:r>
          </a:p>
          <a:p>
            <a:pPr lvl="1"/>
            <a:r>
              <a:rPr lang="en-US" sz="2000" dirty="0" smtClean="0"/>
              <a:t>The next slide shows an example of the kind of text it generates. Notice how much it knows!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675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ChangeArrowheads="1"/>
          </p:cNvSpPr>
          <p:nvPr/>
        </p:nvSpPr>
        <p:spPr bwMode="auto">
          <a:xfrm>
            <a:off x="1512192" y="1059582"/>
            <a:ext cx="7380288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CA" sz="2000" dirty="0"/>
              <a:t>In 1974 Northern Denver had been </a:t>
            </a:r>
            <a:endParaRPr lang="en-CA" sz="2000" dirty="0" smtClean="0"/>
          </a:p>
          <a:p>
            <a:r>
              <a:rPr lang="en-CA" sz="2000" dirty="0" smtClean="0"/>
              <a:t>overshadowed </a:t>
            </a:r>
            <a:r>
              <a:rPr lang="en-CA" sz="2000" dirty="0"/>
              <a:t>by CNL, and several Irish </a:t>
            </a:r>
            <a:endParaRPr lang="en-CA" sz="2000" dirty="0" smtClean="0"/>
          </a:p>
          <a:p>
            <a:r>
              <a:rPr lang="en-CA" sz="2000" dirty="0" smtClean="0"/>
              <a:t>intelligence </a:t>
            </a:r>
            <a:r>
              <a:rPr lang="en-CA" sz="2000" dirty="0"/>
              <a:t>agencies in the Mediterranean </a:t>
            </a:r>
            <a:endParaRPr lang="en-CA" sz="2000" dirty="0" smtClean="0"/>
          </a:p>
          <a:p>
            <a:r>
              <a:rPr lang="en-CA" sz="2000" dirty="0" smtClean="0"/>
              <a:t>region</a:t>
            </a:r>
            <a:r>
              <a:rPr lang="en-CA" sz="2000" dirty="0"/>
              <a:t>. However, on the Victoria, Kings </a:t>
            </a:r>
            <a:endParaRPr lang="en-CA" sz="2000" dirty="0" smtClean="0"/>
          </a:p>
          <a:p>
            <a:r>
              <a:rPr lang="en-CA" sz="2000" dirty="0" smtClean="0"/>
              <a:t>Hebrew </a:t>
            </a:r>
            <a:r>
              <a:rPr lang="en-CA" sz="2000" dirty="0"/>
              <a:t>stated that Charles decided to </a:t>
            </a:r>
            <a:endParaRPr lang="en-CA" sz="2000" dirty="0" smtClean="0"/>
          </a:p>
          <a:p>
            <a:r>
              <a:rPr lang="en-CA" sz="2000" dirty="0" smtClean="0"/>
              <a:t>escape </a:t>
            </a:r>
            <a:r>
              <a:rPr lang="en-CA" sz="2000" dirty="0"/>
              <a:t>during an alliance. The mansion </a:t>
            </a:r>
            <a:endParaRPr lang="en-CA" sz="2000" dirty="0" smtClean="0"/>
          </a:p>
          <a:p>
            <a:r>
              <a:rPr lang="en-CA" sz="2000" dirty="0" smtClean="0"/>
              <a:t>house </a:t>
            </a:r>
            <a:r>
              <a:rPr lang="en-CA" sz="2000" dirty="0"/>
              <a:t>was completed in 1882, the second in </a:t>
            </a:r>
            <a:endParaRPr lang="en-CA" sz="2000" dirty="0" smtClean="0"/>
          </a:p>
          <a:p>
            <a:r>
              <a:rPr lang="en-CA" sz="2000" dirty="0" smtClean="0"/>
              <a:t>its </a:t>
            </a:r>
            <a:r>
              <a:rPr lang="en-CA" sz="2000" dirty="0"/>
              <a:t>bridge are omitted, while closing is the </a:t>
            </a:r>
            <a:endParaRPr lang="en-CA" sz="2000" dirty="0" smtClean="0"/>
          </a:p>
          <a:p>
            <a:r>
              <a:rPr lang="en-CA" sz="2000" dirty="0" smtClean="0"/>
              <a:t>proton </a:t>
            </a:r>
            <a:r>
              <a:rPr lang="en-CA" sz="2000" dirty="0"/>
              <a:t>reticulum composed below it aims, </a:t>
            </a:r>
            <a:endParaRPr lang="en-CA" sz="2000" dirty="0" smtClean="0"/>
          </a:p>
          <a:p>
            <a:r>
              <a:rPr lang="en-CA" sz="2000" dirty="0" smtClean="0"/>
              <a:t>such </a:t>
            </a:r>
            <a:r>
              <a:rPr lang="en-CA" sz="2000" dirty="0"/>
              <a:t>that it is the blurring of appearing on any </a:t>
            </a:r>
            <a:endParaRPr lang="en-CA" sz="2000" dirty="0" smtClean="0"/>
          </a:p>
          <a:p>
            <a:r>
              <a:rPr lang="en-CA" sz="2000" dirty="0" smtClean="0"/>
              <a:t>well</a:t>
            </a:r>
            <a:r>
              <a:rPr lang="en-CA" sz="2000" dirty="0"/>
              <a:t>-paid type of box printer.</a:t>
            </a:r>
          </a:p>
        </p:txBody>
      </p:sp>
      <p:sp>
        <p:nvSpPr>
          <p:cNvPr id="36867" name="Title 2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CA" sz="2400" dirty="0">
                <a:latin typeface="Arial" charset="0"/>
              </a:rPr>
              <a:t>Some text generated </a:t>
            </a:r>
            <a:r>
              <a:rPr lang="en-CA" sz="2400" dirty="0" smtClean="0">
                <a:solidFill>
                  <a:srgbClr val="FF0000"/>
                </a:solidFill>
                <a:latin typeface="Arial" charset="0"/>
              </a:rPr>
              <a:t>one character at a time </a:t>
            </a:r>
            <a:br>
              <a:rPr lang="en-CA" sz="2400" dirty="0" smtClean="0">
                <a:solidFill>
                  <a:srgbClr val="FF0000"/>
                </a:solidFill>
                <a:latin typeface="Arial" charset="0"/>
              </a:rPr>
            </a:br>
            <a:r>
              <a:rPr lang="en-CA" sz="2400" dirty="0" smtClean="0">
                <a:latin typeface="Arial" charset="0"/>
              </a:rPr>
              <a:t>by </a:t>
            </a:r>
            <a:r>
              <a:rPr lang="en-CA" sz="2400" dirty="0" err="1" smtClean="0">
                <a:latin typeface="Arial" charset="0"/>
              </a:rPr>
              <a:t>Ilya</a:t>
            </a:r>
            <a:r>
              <a:rPr lang="en-CA" sz="2400" dirty="0" smtClean="0">
                <a:latin typeface="Arial" charset="0"/>
              </a:rPr>
              <a:t> </a:t>
            </a:r>
            <a:r>
              <a:rPr lang="en-CA" sz="2400" dirty="0" err="1" smtClean="0">
                <a:latin typeface="Arial" charset="0"/>
              </a:rPr>
              <a:t>Sutskever’s</a:t>
            </a:r>
            <a:r>
              <a:rPr lang="en-CA" sz="2400" dirty="0" smtClean="0">
                <a:latin typeface="Arial" charset="0"/>
              </a:rPr>
              <a:t> recurrent neural network</a:t>
            </a:r>
            <a:endParaRPr lang="en-CA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0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Symmetrically connected networks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552" y="1059582"/>
            <a:ext cx="8280920" cy="3394472"/>
          </a:xfrm>
        </p:spPr>
        <p:txBody>
          <a:bodyPr/>
          <a:lstStyle/>
          <a:p>
            <a:r>
              <a:rPr lang="en-US" sz="2000" dirty="0" smtClean="0"/>
              <a:t>These are like recurrent networks, but the connections between units are symmetrical (they have the same weight in both directions).</a:t>
            </a:r>
          </a:p>
          <a:p>
            <a:pPr lvl="1"/>
            <a:r>
              <a:rPr lang="en-US" sz="2000" dirty="0" smtClean="0"/>
              <a:t>John Hopfield (and </a:t>
            </a:r>
            <a:r>
              <a:rPr lang="en-US" sz="2000" dirty="0"/>
              <a:t>o</a:t>
            </a:r>
            <a:r>
              <a:rPr lang="en-US" sz="2000" dirty="0" smtClean="0"/>
              <a:t>thers) realized that symmetric networks are much easier to analyze than recurrent networks.</a:t>
            </a:r>
          </a:p>
          <a:p>
            <a:pPr lvl="1"/>
            <a:r>
              <a:rPr lang="en-US" sz="2000" dirty="0" smtClean="0"/>
              <a:t>They are also more restricted in what they can do. because they obey an energy function.</a:t>
            </a:r>
          </a:p>
          <a:p>
            <a:pPr lvl="2"/>
            <a:r>
              <a:rPr lang="en-US" dirty="0" smtClean="0"/>
              <a:t>For example, they cannot model cycles.</a:t>
            </a:r>
          </a:p>
          <a:p>
            <a:r>
              <a:rPr lang="en-US" sz="2000" dirty="0" smtClean="0"/>
              <a:t>Symmetrically connected nets without hidden units are called “Hopfield nets”.</a:t>
            </a:r>
          </a:p>
        </p:txBody>
      </p:sp>
    </p:spTree>
    <p:extLst>
      <p:ext uri="{BB962C8B-B14F-4D97-AF65-F5344CB8AC3E}">
        <p14:creationId xmlns:p14="http://schemas.microsoft.com/office/powerpoint/2010/main" val="296642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72362"/>
            <a:ext cx="8229600" cy="857250"/>
          </a:xfrm>
        </p:spPr>
        <p:txBody>
          <a:bodyPr/>
          <a:lstStyle/>
          <a:p>
            <a:r>
              <a:rPr lang="en-US" sz="2400" dirty="0" smtClean="0"/>
              <a:t>Symmetrically </a:t>
            </a:r>
            <a:r>
              <a:rPr lang="en-US" sz="2400" dirty="0"/>
              <a:t>connected networks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with </a:t>
            </a:r>
            <a:r>
              <a:rPr lang="en-US" sz="2400" dirty="0"/>
              <a:t>hidden units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45232" y="1545637"/>
            <a:ext cx="7787208" cy="3394472"/>
          </a:xfrm>
        </p:spPr>
        <p:txBody>
          <a:bodyPr/>
          <a:lstStyle/>
          <a:p>
            <a:r>
              <a:rPr lang="en-US" sz="2000" dirty="0" smtClean="0"/>
              <a:t>These are called “Boltzmann machines”.</a:t>
            </a:r>
          </a:p>
          <a:p>
            <a:pPr lvl="1"/>
            <a:r>
              <a:rPr lang="en-US" sz="2000" dirty="0" smtClean="0"/>
              <a:t>They are much more powerful models than Hopfield nets.</a:t>
            </a:r>
          </a:p>
          <a:p>
            <a:pPr lvl="1"/>
            <a:r>
              <a:rPr lang="en-US" sz="2000" dirty="0" smtClean="0"/>
              <a:t>They are less powerful than recurrent neural networks.</a:t>
            </a:r>
          </a:p>
          <a:p>
            <a:pPr lvl="1"/>
            <a:r>
              <a:rPr lang="en-US" sz="2000" dirty="0" smtClean="0"/>
              <a:t>They have a beautifully simple learning algorithm.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We will cover Boltzmann machines towards the end of the course.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945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93167"/>
            <a:ext cx="7772400" cy="1102519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/>
            </a:r>
            <a:br>
              <a:rPr lang="en-US" sz="3200" dirty="0" smtClean="0">
                <a:solidFill>
                  <a:srgbClr val="000000"/>
                </a:solidFill>
              </a:rPr>
            </a:br>
            <a:r>
              <a:rPr lang="en-US" sz="3200" dirty="0" smtClean="0">
                <a:solidFill>
                  <a:srgbClr val="000000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 2b</a:t>
            </a:r>
            <a:br>
              <a:rPr lang="en-US" sz="3200" dirty="0" smtClean="0"/>
            </a:br>
            <a:r>
              <a:rPr lang="en-US" sz="3200" dirty="0" err="1" smtClean="0"/>
              <a:t>Perceptrons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 smtClean="0"/>
              <a:t>The first generation of neural networks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863845"/>
            <a:ext cx="2664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0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760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9756</TotalTime>
  <Words>2415</Words>
  <Application>Microsoft Macintosh PowerPoint</Application>
  <PresentationFormat>On-screen Show (16:9)</PresentationFormat>
  <Paragraphs>271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Default Design</vt:lpstr>
      <vt:lpstr>Equation</vt:lpstr>
      <vt:lpstr> Neural Networks for Machine Learning  Lecture 2a An overview of the main types of neural network architecture  </vt:lpstr>
      <vt:lpstr>Feed-forward neural networks</vt:lpstr>
      <vt:lpstr>Recurrent networks</vt:lpstr>
      <vt:lpstr>Recurrent neural networks for modeling sequences</vt:lpstr>
      <vt:lpstr>An example of what recurrent neural nets can now do  (to whet your interest!)</vt:lpstr>
      <vt:lpstr>Some text generated one character at a time  by Ilya Sutskever’s recurrent neural network</vt:lpstr>
      <vt:lpstr>Symmetrically connected networks</vt:lpstr>
      <vt:lpstr>Symmetrically connected networks  with hidden units </vt:lpstr>
      <vt:lpstr> Neural Networks for Machine Learning  Lecture 2b Perceptrons: The first generation of neural networks  </vt:lpstr>
      <vt:lpstr>PowerPoint Presentation</vt:lpstr>
      <vt:lpstr>The history of perceptrons</vt:lpstr>
      <vt:lpstr>Binary threshold neurons (decision units)</vt:lpstr>
      <vt:lpstr>How to learn biases using the same rule  as we use for learning weights</vt:lpstr>
      <vt:lpstr>The perceptron convergence procedure:  Training binary output neurons as classifiers</vt:lpstr>
      <vt:lpstr> Neural Networks for Machine Learning  Lecture 2c A geometrical view of perceptrons  </vt:lpstr>
      <vt:lpstr>Warning!</vt:lpstr>
      <vt:lpstr>Weight-space</vt:lpstr>
      <vt:lpstr>Weight space</vt:lpstr>
      <vt:lpstr>Weight space</vt:lpstr>
      <vt:lpstr>The cone of feasible solutions</vt:lpstr>
      <vt:lpstr> Neural Networks for Machine Learning  Lecture 2d Why the learning works  </vt:lpstr>
      <vt:lpstr>Why the learning procedure works (first attempt)</vt:lpstr>
      <vt:lpstr>Why the learning procedure works</vt:lpstr>
      <vt:lpstr>Informal sketch of proof of convergence</vt:lpstr>
      <vt:lpstr> Neural Networks for Machine Learning  Lecture 2e What perceptrons can’t do  </vt:lpstr>
      <vt:lpstr>The limitations of Perceptrons</vt:lpstr>
      <vt:lpstr>What binary threshold neurons cannot do</vt:lpstr>
      <vt:lpstr>A geometric view of what binary threshold neurons cannot do</vt:lpstr>
      <vt:lpstr>Discriminating simple patterns  under translation with wrap-around</vt:lpstr>
      <vt:lpstr>Sketch of a proof that a binary decision unit cannot discriminate patterns with the same number of on pixels  (assuming translation with wraparound)</vt:lpstr>
      <vt:lpstr>Why this result is devastating for Perceptrons</vt:lpstr>
      <vt:lpstr>Learning with hidden units</vt:lpstr>
    </vt:vector>
  </TitlesOfParts>
  <Company>university of toronto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Energy-Based Models of High-Dimensional Data</dc:title>
  <dc:creator> hinton</dc:creator>
  <cp:lastModifiedBy>Geoffrey Hinton</cp:lastModifiedBy>
  <cp:revision>181</cp:revision>
  <dcterms:created xsi:type="dcterms:W3CDTF">2002-09-28T03:36:33Z</dcterms:created>
  <dcterms:modified xsi:type="dcterms:W3CDTF">2012-09-21T00:04:44Z</dcterms:modified>
</cp:coreProperties>
</file>