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10" r:id="rId2"/>
    <p:sldId id="297" r:id="rId3"/>
    <p:sldId id="298" r:id="rId4"/>
    <p:sldId id="266" r:id="rId5"/>
    <p:sldId id="314" r:id="rId6"/>
    <p:sldId id="279" r:id="rId7"/>
    <p:sldId id="274" r:id="rId8"/>
    <p:sldId id="278" r:id="rId9"/>
    <p:sldId id="275" r:id="rId10"/>
    <p:sldId id="267" r:id="rId11"/>
    <p:sldId id="276" r:id="rId12"/>
    <p:sldId id="316" r:id="rId13"/>
    <p:sldId id="293" r:id="rId14"/>
    <p:sldId id="268" r:id="rId15"/>
    <p:sldId id="269" r:id="rId16"/>
    <p:sldId id="299" r:id="rId17"/>
    <p:sldId id="294" r:id="rId18"/>
    <p:sldId id="305" r:id="rId19"/>
    <p:sldId id="307" r:id="rId20"/>
    <p:sldId id="320" r:id="rId21"/>
    <p:sldId id="308" r:id="rId22"/>
    <p:sldId id="303" r:id="rId23"/>
    <p:sldId id="280" r:id="rId24"/>
    <p:sldId id="281" r:id="rId25"/>
    <p:sldId id="309" r:id="rId26"/>
    <p:sldId id="282" r:id="rId27"/>
    <p:sldId id="285" r:id="rId28"/>
    <p:sldId id="286" r:id="rId29"/>
    <p:sldId id="322" r:id="rId30"/>
    <p:sldId id="321" r:id="rId31"/>
    <p:sldId id="287" r:id="rId32"/>
    <p:sldId id="317" r:id="rId33"/>
    <p:sldId id="318" r:id="rId34"/>
    <p:sldId id="319" r:id="rId35"/>
  </p:sldIdLst>
  <p:sldSz cx="9144000" cy="5143500" type="screen16x9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C0C0"/>
    <a:srgbClr val="292929"/>
    <a:srgbClr val="DDDDDD"/>
    <a:srgbClr val="CC9900"/>
    <a:srgbClr val="009900"/>
    <a:srgbClr val="3333CC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0"/>
  </p:normalViewPr>
  <p:slideViewPr>
    <p:cSldViewPr>
      <p:cViewPr>
        <p:scale>
          <a:sx n="94" d="100"/>
          <a:sy n="94" d="100"/>
        </p:scale>
        <p:origin x="-1088" y="-80"/>
      </p:cViewPr>
      <p:guideLst>
        <p:guide orient="horz" pos="1722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emf"/><Relationship Id="rId1" Type="http://schemas.openxmlformats.org/officeDocument/2006/relationships/image" Target="../media/image9.emf"/><Relationship Id="rId2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Relationship Id="rId3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1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1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C54180-AF25-D649-A829-D183890AC9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96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E458F-BF88-5540-9D47-E22F83238515}" type="datetimeFigureOut">
              <a:rPr lang="en-US" smtClean="0"/>
              <a:t>12-09-20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2A28D-1765-7845-9853-7EDB9756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8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2A28D-1765-7845-9853-7EDB9756B5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9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A9579-2E6D-6E41-8A4B-36CE09C3EB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5F265-198B-9A42-B522-E4B366AFC0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6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34CAC-2AFC-5549-8FE7-29DEA788EE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23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00151"/>
            <a:ext cx="4038600" cy="1639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2953943"/>
            <a:ext cx="4038600" cy="1640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92DEB1A9-1139-D341-997A-E3E7FCC861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4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FD846658-A9C7-7548-97CD-112BEFA74E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10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00151"/>
            <a:ext cx="4038600" cy="1639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53943"/>
            <a:ext cx="4038600" cy="1640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AC38D565-B1F3-A14C-AFC6-588AE5E8A1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4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57AB51-ED66-524A-9BA1-025FBC82C1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CC2DF2-F633-894C-8E7F-9EBD5E044B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1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C65C6-85CC-9B47-9D31-B3F7DE3FA7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3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25A1A-386C-EC45-9A17-7E96B00F77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9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FD26FE-C86C-2E46-8D6C-F7C4760E08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5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1C66A3-C1CB-E646-BB33-E063566E22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1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305F53-F452-C044-9B10-7A01D79F81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2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B56810-0CE9-244B-8212-FE4523D715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9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CCA87C-A8EB-AF49-AB1F-0215C3E65AF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009900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0.w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1.wmf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7.bin"/><Relationship Id="rId12" Type="http://schemas.openxmlformats.org/officeDocument/2006/relationships/image" Target="../media/image1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4.e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5.emf"/><Relationship Id="rId9" Type="http://schemas.openxmlformats.org/officeDocument/2006/relationships/oleObject" Target="../embeddings/oleObject16.bin"/><Relationship Id="rId10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8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9.e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2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1.e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2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3.e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4.e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2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0.bin"/><Relationship Id="rId12" Type="http://schemas.openxmlformats.org/officeDocument/2006/relationships/image" Target="../media/image3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26.bin"/><Relationship Id="rId4" Type="http://schemas.openxmlformats.org/officeDocument/2006/relationships/image" Target="../media/image26.e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27.emf"/><Relationship Id="rId7" Type="http://schemas.openxmlformats.org/officeDocument/2006/relationships/oleObject" Target="../embeddings/oleObject28.bin"/><Relationship Id="rId8" Type="http://schemas.openxmlformats.org/officeDocument/2006/relationships/image" Target="../media/image28.emf"/><Relationship Id="rId9" Type="http://schemas.openxmlformats.org/officeDocument/2006/relationships/oleObject" Target="../embeddings/oleObject29.bin"/><Relationship Id="rId10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3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789386"/>
            <a:ext cx="8496944" cy="1102519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/>
            </a:r>
            <a:br>
              <a:rPr lang="en-US" sz="3200" dirty="0" smtClean="0">
                <a:solidFill>
                  <a:srgbClr val="000000"/>
                </a:solidFill>
              </a:rPr>
            </a:br>
            <a:r>
              <a:rPr lang="en-US" sz="3200" dirty="0" smtClean="0">
                <a:solidFill>
                  <a:srgbClr val="000000"/>
                </a:solidFill>
              </a:rPr>
              <a:t>Neural Networks for Machine Learning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>Lecture 3a </a:t>
            </a:r>
            <a:br>
              <a:rPr lang="en-US" sz="3200" dirty="0"/>
            </a:br>
            <a:r>
              <a:rPr lang="en-US" sz="3200" dirty="0"/>
              <a:t>Learning the weights of a linear </a:t>
            </a:r>
            <a:r>
              <a:rPr lang="en-US" sz="3200" dirty="0" smtClean="0"/>
              <a:t>neuron 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35596" y="2607754"/>
            <a:ext cx="26642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Geoffrey Hinton </a:t>
            </a:r>
          </a:p>
          <a:p>
            <a:r>
              <a:rPr lang="en-US" sz="2000" dirty="0"/>
              <a:t>with</a:t>
            </a:r>
          </a:p>
          <a:p>
            <a:r>
              <a:rPr lang="en-US" sz="2400" dirty="0" err="1"/>
              <a:t>Nitish</a:t>
            </a:r>
            <a:r>
              <a:rPr lang="en-US" sz="2400" dirty="0"/>
              <a:t> </a:t>
            </a:r>
            <a:r>
              <a:rPr lang="en-US" sz="2400" dirty="0" err="1"/>
              <a:t>Srivastava</a:t>
            </a:r>
            <a:r>
              <a:rPr lang="en-US" sz="2400" dirty="0"/>
              <a:t> </a:t>
            </a:r>
          </a:p>
          <a:p>
            <a:r>
              <a:rPr lang="en-US" sz="2400" dirty="0" smtClean="0"/>
              <a:t>Kevin </a:t>
            </a:r>
            <a:r>
              <a:rPr lang="en-US" sz="2400" dirty="0" err="1" smtClean="0"/>
              <a:t>Swersky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7702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470"/>
            <a:ext cx="8229600" cy="857250"/>
          </a:xfrm>
        </p:spPr>
        <p:txBody>
          <a:bodyPr/>
          <a:lstStyle/>
          <a:p>
            <a:r>
              <a:rPr lang="en-US" sz="2800" dirty="0"/>
              <a:t>Deriving the delta rule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dirty="0"/>
              <a:t>Define the error as the squared residuals summed over all training </a:t>
            </a:r>
            <a:r>
              <a:rPr lang="en-US" sz="2000" dirty="0" smtClean="0"/>
              <a:t>cases:</a:t>
            </a:r>
          </a:p>
          <a:p>
            <a:r>
              <a:rPr lang="en-US" sz="2000" dirty="0" smtClean="0"/>
              <a:t>Now </a:t>
            </a:r>
            <a:r>
              <a:rPr lang="en-US" sz="2000" dirty="0"/>
              <a:t>differentiate to get error derivatives for </a:t>
            </a:r>
            <a:r>
              <a:rPr lang="en-US" sz="2000" dirty="0" smtClean="0"/>
              <a:t>weights</a:t>
            </a:r>
          </a:p>
          <a:p>
            <a:r>
              <a:rPr lang="en-US" sz="2000" dirty="0" smtClean="0"/>
              <a:t>The </a:t>
            </a:r>
            <a:r>
              <a:rPr lang="en-US" sz="2000" dirty="0">
                <a:solidFill>
                  <a:srgbClr val="009900"/>
                </a:solidFill>
              </a:rPr>
              <a:t>batch</a:t>
            </a:r>
            <a:r>
              <a:rPr lang="en-US" sz="2000" dirty="0"/>
              <a:t> delta rule changes the weights in proportion to their error derivatives </a:t>
            </a:r>
            <a:r>
              <a:rPr lang="en-US" sz="2000" dirty="0">
                <a:solidFill>
                  <a:srgbClr val="009900"/>
                </a:solidFill>
              </a:rPr>
              <a:t>summed over all training cases</a:t>
            </a:r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17203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02961998"/>
              </p:ext>
            </p:extLst>
          </p:nvPr>
        </p:nvGraphicFramePr>
        <p:xfrm>
          <a:off x="5292080" y="1023578"/>
          <a:ext cx="2889250" cy="735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44" name="Equation" r:id="rId3" imgW="1447800" imgH="419100" progId="Equation.3">
                  <p:embed/>
                </p:oleObj>
              </mc:Choice>
              <mc:Fallback>
                <p:oleObj name="Equation" r:id="rId3" imgW="14478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1023578"/>
                        <a:ext cx="2889250" cy="735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9" name="AutoShape 7"/>
          <p:cNvSpPr>
            <a:spLocks noChangeArrowheads="1"/>
          </p:cNvSpPr>
          <p:nvPr/>
        </p:nvSpPr>
        <p:spPr bwMode="auto">
          <a:xfrm>
            <a:off x="4572003" y="1275606"/>
            <a:ext cx="432045" cy="108011"/>
          </a:xfrm>
          <a:prstGeom prst="rightArrow">
            <a:avLst>
              <a:gd name="adj1" fmla="val 50000"/>
              <a:gd name="adj2" fmla="val 99451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40" name="AutoShape 8"/>
          <p:cNvSpPr>
            <a:spLocks noChangeArrowheads="1"/>
          </p:cNvSpPr>
          <p:nvPr/>
        </p:nvSpPr>
        <p:spPr bwMode="auto">
          <a:xfrm>
            <a:off x="4283968" y="2355726"/>
            <a:ext cx="574675" cy="108347"/>
          </a:xfrm>
          <a:prstGeom prst="rightArrow">
            <a:avLst>
              <a:gd name="adj1" fmla="val 50000"/>
              <a:gd name="adj2" fmla="val 99450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41" name="AutoShape 9"/>
          <p:cNvSpPr>
            <a:spLocks noChangeArrowheads="1"/>
          </p:cNvSpPr>
          <p:nvPr/>
        </p:nvSpPr>
        <p:spPr bwMode="auto">
          <a:xfrm>
            <a:off x="4211960" y="3975906"/>
            <a:ext cx="574675" cy="108347"/>
          </a:xfrm>
          <a:prstGeom prst="rightArrow">
            <a:avLst>
              <a:gd name="adj1" fmla="val 50000"/>
              <a:gd name="adj2" fmla="val 99450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376152"/>
              </p:ext>
            </p:extLst>
          </p:nvPr>
        </p:nvGraphicFramePr>
        <p:xfrm>
          <a:off x="5256076" y="1887674"/>
          <a:ext cx="2711450" cy="1719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45" name="Equation" r:id="rId5" imgW="1358900" imgH="889000" progId="Equation.3">
                  <p:embed/>
                </p:oleObj>
              </mc:Choice>
              <mc:Fallback>
                <p:oleObj name="Equation" r:id="rId5" imgW="13589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076" y="1887674"/>
                        <a:ext cx="2711450" cy="1719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496772"/>
              </p:ext>
            </p:extLst>
          </p:nvPr>
        </p:nvGraphicFramePr>
        <p:xfrm>
          <a:off x="4974976" y="3622203"/>
          <a:ext cx="3773488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46" name="Equation" r:id="rId7" imgW="1892300" imgH="457200" progId="Equation.3">
                  <p:embed/>
                </p:oleObj>
              </mc:Choice>
              <mc:Fallback>
                <p:oleObj name="Equation" r:id="rId7" imgW="1892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4976" y="3622203"/>
                        <a:ext cx="3773488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9" grpId="0" animBg="1"/>
      <p:bldP spid="172040" grpId="0" animBg="1"/>
      <p:bldP spid="1720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Behaviour</a:t>
            </a:r>
            <a:r>
              <a:rPr lang="en-US" sz="2800" dirty="0"/>
              <a:t> of the iterative learning procedure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Does the </a:t>
            </a:r>
            <a:r>
              <a:rPr lang="en-US" sz="2000" dirty="0"/>
              <a:t>learning procedure eventually get the right answer? </a:t>
            </a:r>
            <a:endParaRPr lang="en-US" sz="2000" dirty="0" smtClean="0"/>
          </a:p>
          <a:p>
            <a:pPr lvl="1"/>
            <a:r>
              <a:rPr lang="en-US" sz="1800" dirty="0" smtClean="0"/>
              <a:t>There may be no perfect answer.</a:t>
            </a:r>
          </a:p>
          <a:p>
            <a:pPr lvl="1"/>
            <a:r>
              <a:rPr lang="en-US" sz="1800" dirty="0" smtClean="0"/>
              <a:t>By making </a:t>
            </a:r>
            <a:r>
              <a:rPr lang="en-US" sz="1800" dirty="0" smtClean="0">
                <a:solidFill>
                  <a:srgbClr val="009900"/>
                </a:solidFill>
              </a:rPr>
              <a:t>the </a:t>
            </a:r>
            <a:r>
              <a:rPr lang="en-US" sz="1800" dirty="0">
                <a:solidFill>
                  <a:srgbClr val="009900"/>
                </a:solidFill>
              </a:rPr>
              <a:t>learning </a:t>
            </a:r>
            <a:r>
              <a:rPr lang="en-US" sz="1800" dirty="0" smtClean="0">
                <a:solidFill>
                  <a:srgbClr val="009900"/>
                </a:solidFill>
              </a:rPr>
              <a:t>rate small enough we can get as close as we desire to the best answer.</a:t>
            </a:r>
          </a:p>
          <a:p>
            <a:pPr lvl="1"/>
            <a:endParaRPr lang="en-US" sz="2000" dirty="0">
              <a:solidFill>
                <a:srgbClr val="009900"/>
              </a:solidFill>
            </a:endParaRPr>
          </a:p>
          <a:p>
            <a:r>
              <a:rPr lang="en-US" sz="2000" dirty="0"/>
              <a:t>How quickly do the weights converge to their correct values? </a:t>
            </a:r>
            <a:endParaRPr lang="en-US" sz="2000" dirty="0" smtClean="0"/>
          </a:p>
          <a:p>
            <a:pPr lvl="1"/>
            <a:r>
              <a:rPr lang="en-US" sz="1800" dirty="0" smtClean="0">
                <a:solidFill>
                  <a:srgbClr val="008000"/>
                </a:solidFill>
              </a:rPr>
              <a:t>It </a:t>
            </a:r>
            <a:r>
              <a:rPr lang="en-US" sz="1800" dirty="0">
                <a:solidFill>
                  <a:srgbClr val="008000"/>
                </a:solidFill>
              </a:rPr>
              <a:t>can be very slow if two input dimensions are highly </a:t>
            </a:r>
            <a:r>
              <a:rPr lang="en-US" sz="1800" dirty="0" smtClean="0">
                <a:solidFill>
                  <a:srgbClr val="008000"/>
                </a:solidFill>
              </a:rPr>
              <a:t>correlated. If you almost always have the same number of portions of ketchup and chips, it is hard to decide how to divide the price between ketchup and chips.</a:t>
            </a:r>
            <a:endParaRPr lang="en-US" sz="18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12" y="205979"/>
            <a:ext cx="7931224" cy="857250"/>
          </a:xfrm>
        </p:spPr>
        <p:txBody>
          <a:bodyPr/>
          <a:lstStyle/>
          <a:p>
            <a:r>
              <a:rPr lang="en-US" sz="2800" dirty="0" smtClean="0"/>
              <a:t>The relationship between the online delta-rule and the learning rule for </a:t>
            </a:r>
            <a:r>
              <a:rPr lang="en-US" sz="2800" dirty="0" err="1" smtClean="0"/>
              <a:t>perceptrons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 perceptron learning, we increment or decrement the weight vector by the input vector.</a:t>
            </a:r>
          </a:p>
          <a:p>
            <a:pPr lvl="1"/>
            <a:r>
              <a:rPr lang="en-US" sz="2000" dirty="0" smtClean="0"/>
              <a:t>But we only change the weights when we make an error.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In the online version of the delta-rule we increment or decrement the weight vector by the input vector scaled by the residual error and the learning rate.</a:t>
            </a:r>
          </a:p>
          <a:p>
            <a:pPr lvl="1"/>
            <a:r>
              <a:rPr lang="en-US" sz="2000" dirty="0" smtClean="0"/>
              <a:t>So we have to choose a learning rate. This is annoying.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79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89386"/>
            <a:ext cx="7772400" cy="1102519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/>
            </a:r>
            <a:br>
              <a:rPr lang="en-US" sz="3200" dirty="0" smtClean="0">
                <a:solidFill>
                  <a:srgbClr val="000000"/>
                </a:solidFill>
              </a:rPr>
            </a:br>
            <a:r>
              <a:rPr lang="en-US" sz="3200" dirty="0" smtClean="0">
                <a:solidFill>
                  <a:srgbClr val="000000"/>
                </a:solidFill>
              </a:rPr>
              <a:t>Neural Networks for Machine Learning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Lecture 3b </a:t>
            </a:r>
            <a:br>
              <a:rPr lang="en-US" sz="3200" dirty="0" smtClean="0"/>
            </a:br>
            <a:r>
              <a:rPr lang="en-US" sz="3200" dirty="0" smtClean="0"/>
              <a:t>The error surface for a linear neuron</a:t>
            </a:r>
            <a:endParaRPr lang="en-US" sz="32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73025" y="2409732"/>
            <a:ext cx="9324975" cy="1710928"/>
          </a:xfrm>
        </p:spPr>
        <p:txBody>
          <a:bodyPr/>
          <a:lstStyle/>
          <a:p>
            <a:endParaRPr lang="en-US" sz="2400" dirty="0"/>
          </a:p>
          <a:p>
            <a:endParaRPr lang="en-US" dirty="0">
              <a:solidFill>
                <a:srgbClr val="3333CC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863845"/>
            <a:ext cx="26642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Geoffrey Hinton </a:t>
            </a:r>
          </a:p>
          <a:p>
            <a:r>
              <a:rPr lang="en-US" sz="2000" dirty="0"/>
              <a:t>with</a:t>
            </a:r>
          </a:p>
          <a:p>
            <a:r>
              <a:rPr lang="en-US" sz="2400" dirty="0" err="1"/>
              <a:t>Nitish</a:t>
            </a:r>
            <a:r>
              <a:rPr lang="en-US" sz="2400" dirty="0"/>
              <a:t> </a:t>
            </a:r>
            <a:r>
              <a:rPr lang="en-US" sz="2400" dirty="0" err="1"/>
              <a:t>Srivastava</a:t>
            </a:r>
            <a:r>
              <a:rPr lang="en-US" sz="2400" dirty="0"/>
              <a:t> </a:t>
            </a:r>
          </a:p>
          <a:p>
            <a:r>
              <a:rPr lang="en-US" sz="2400" dirty="0" smtClean="0"/>
              <a:t>Kevin </a:t>
            </a:r>
            <a:r>
              <a:rPr lang="en-US" sz="2400" dirty="0" err="1" smtClean="0"/>
              <a:t>Swersky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818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010"/>
            <a:ext cx="8229600" cy="857251"/>
          </a:xfrm>
        </p:spPr>
        <p:txBody>
          <a:bodyPr/>
          <a:lstStyle/>
          <a:p>
            <a:r>
              <a:rPr lang="en-US" sz="2800" dirty="0"/>
              <a:t>The error </a:t>
            </a:r>
            <a:r>
              <a:rPr lang="en-US" sz="2800" dirty="0" smtClean="0"/>
              <a:t>surface in extended weight space</a:t>
            </a:r>
            <a:endParaRPr lang="en-US" sz="2800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08" y="771550"/>
            <a:ext cx="5148572" cy="3942941"/>
          </a:xfrm>
        </p:spPr>
        <p:txBody>
          <a:bodyPr/>
          <a:lstStyle/>
          <a:p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error surface lies in a space with a horizontal axis for each weight and one vertical axis for the error. </a:t>
            </a:r>
          </a:p>
          <a:p>
            <a:pPr lvl="1"/>
            <a:r>
              <a:rPr lang="en-US" sz="2000" dirty="0"/>
              <a:t>For a linear </a:t>
            </a:r>
            <a:r>
              <a:rPr lang="en-US" sz="2000" dirty="0" smtClean="0"/>
              <a:t>neuron</a:t>
            </a:r>
            <a:r>
              <a:rPr lang="en-US" sz="2000" dirty="0"/>
              <a:t> </a:t>
            </a:r>
            <a:r>
              <a:rPr lang="en-US" sz="2000" dirty="0" smtClean="0"/>
              <a:t>with a squared error, it </a:t>
            </a:r>
            <a:r>
              <a:rPr lang="en-US" sz="2000" dirty="0"/>
              <a:t>is a quadratic bowl. </a:t>
            </a:r>
          </a:p>
          <a:p>
            <a:pPr lvl="1"/>
            <a:r>
              <a:rPr lang="en-US" sz="2000" dirty="0"/>
              <a:t>Vertical cross-sections are parabolas. </a:t>
            </a:r>
          </a:p>
          <a:p>
            <a:pPr lvl="1"/>
            <a:r>
              <a:rPr lang="en-US" sz="2000" dirty="0"/>
              <a:t>Horizontal cross-sections are </a:t>
            </a:r>
            <a:r>
              <a:rPr lang="en-US" sz="2000" dirty="0" smtClean="0"/>
              <a:t>ellipses.</a:t>
            </a:r>
            <a:endParaRPr lang="en-US" sz="1600" dirty="0"/>
          </a:p>
          <a:p>
            <a:r>
              <a:rPr lang="en-US" sz="2000" dirty="0" smtClean="0"/>
              <a:t>For multi-layer, non-linear nets the error surface is much more complicated.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6192180" y="912609"/>
            <a:ext cx="2484279" cy="135016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35" name="Freeform 7"/>
          <p:cNvSpPr>
            <a:spLocks/>
          </p:cNvSpPr>
          <p:nvPr/>
        </p:nvSpPr>
        <p:spPr bwMode="auto">
          <a:xfrm>
            <a:off x="6371980" y="857839"/>
            <a:ext cx="1081087" cy="1313260"/>
          </a:xfrm>
          <a:custGeom>
            <a:avLst/>
            <a:gdLst>
              <a:gd name="T0" fmla="*/ 0 w 681"/>
              <a:gd name="T1" fmla="*/ 0 h 1103"/>
              <a:gd name="T2" fmla="*/ 46 w 681"/>
              <a:gd name="T3" fmla="*/ 272 h 1103"/>
              <a:gd name="T4" fmla="*/ 182 w 681"/>
              <a:gd name="T5" fmla="*/ 680 h 1103"/>
              <a:gd name="T6" fmla="*/ 408 w 681"/>
              <a:gd name="T7" fmla="*/ 997 h 1103"/>
              <a:gd name="T8" fmla="*/ 590 w 681"/>
              <a:gd name="T9" fmla="*/ 1088 h 1103"/>
              <a:gd name="T10" fmla="*/ 681 w 681"/>
              <a:gd name="T11" fmla="*/ 1088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1" h="1103">
                <a:moveTo>
                  <a:pt x="0" y="0"/>
                </a:moveTo>
                <a:cubicBezTo>
                  <a:pt x="8" y="79"/>
                  <a:pt x="16" y="159"/>
                  <a:pt x="46" y="272"/>
                </a:cubicBezTo>
                <a:cubicBezTo>
                  <a:pt x="76" y="385"/>
                  <a:pt x="122" y="559"/>
                  <a:pt x="182" y="680"/>
                </a:cubicBezTo>
                <a:cubicBezTo>
                  <a:pt x="242" y="801"/>
                  <a:pt x="340" y="929"/>
                  <a:pt x="408" y="997"/>
                </a:cubicBezTo>
                <a:cubicBezTo>
                  <a:pt x="476" y="1065"/>
                  <a:pt x="545" y="1073"/>
                  <a:pt x="590" y="1088"/>
                </a:cubicBezTo>
                <a:cubicBezTo>
                  <a:pt x="635" y="1103"/>
                  <a:pt x="666" y="1088"/>
                  <a:pt x="681" y="10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6" name="Freeform 8"/>
          <p:cNvSpPr>
            <a:spLocks/>
          </p:cNvSpPr>
          <p:nvPr/>
        </p:nvSpPr>
        <p:spPr bwMode="auto">
          <a:xfrm flipH="1">
            <a:off x="7451477" y="857839"/>
            <a:ext cx="1223962" cy="1313260"/>
          </a:xfrm>
          <a:custGeom>
            <a:avLst/>
            <a:gdLst>
              <a:gd name="T0" fmla="*/ 0 w 681"/>
              <a:gd name="T1" fmla="*/ 0 h 1103"/>
              <a:gd name="T2" fmla="*/ 46 w 681"/>
              <a:gd name="T3" fmla="*/ 272 h 1103"/>
              <a:gd name="T4" fmla="*/ 182 w 681"/>
              <a:gd name="T5" fmla="*/ 680 h 1103"/>
              <a:gd name="T6" fmla="*/ 408 w 681"/>
              <a:gd name="T7" fmla="*/ 997 h 1103"/>
              <a:gd name="T8" fmla="*/ 590 w 681"/>
              <a:gd name="T9" fmla="*/ 1088 h 1103"/>
              <a:gd name="T10" fmla="*/ 681 w 681"/>
              <a:gd name="T11" fmla="*/ 1088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1" h="1103">
                <a:moveTo>
                  <a:pt x="0" y="0"/>
                </a:moveTo>
                <a:cubicBezTo>
                  <a:pt x="8" y="79"/>
                  <a:pt x="16" y="159"/>
                  <a:pt x="46" y="272"/>
                </a:cubicBezTo>
                <a:cubicBezTo>
                  <a:pt x="76" y="385"/>
                  <a:pt x="122" y="559"/>
                  <a:pt x="182" y="680"/>
                </a:cubicBezTo>
                <a:cubicBezTo>
                  <a:pt x="242" y="801"/>
                  <a:pt x="340" y="929"/>
                  <a:pt x="408" y="997"/>
                </a:cubicBezTo>
                <a:cubicBezTo>
                  <a:pt x="476" y="1065"/>
                  <a:pt x="545" y="1073"/>
                  <a:pt x="590" y="1088"/>
                </a:cubicBezTo>
                <a:cubicBezTo>
                  <a:pt x="635" y="1103"/>
                  <a:pt x="666" y="1088"/>
                  <a:pt x="681" y="10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5632204" y="1359094"/>
            <a:ext cx="3899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E</a:t>
            </a:r>
          </a:p>
        </p:txBody>
      </p:sp>
      <p:sp>
        <p:nvSpPr>
          <p:cNvPr id="176142" name="Line 14"/>
          <p:cNvSpPr>
            <a:spLocks noChangeShapeType="1"/>
          </p:cNvSpPr>
          <p:nvPr/>
        </p:nvSpPr>
        <p:spPr bwMode="auto">
          <a:xfrm flipV="1">
            <a:off x="5795714" y="1129301"/>
            <a:ext cx="0" cy="2155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6233716" y="2738767"/>
            <a:ext cx="2449512" cy="14761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53" name="Text Box 25"/>
          <p:cNvSpPr txBox="1">
            <a:spLocks noChangeArrowheads="1"/>
          </p:cNvSpPr>
          <p:nvPr/>
        </p:nvSpPr>
        <p:spPr bwMode="auto">
          <a:xfrm>
            <a:off x="5724128" y="3215979"/>
            <a:ext cx="5253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w1</a:t>
            </a:r>
          </a:p>
        </p:txBody>
      </p:sp>
      <p:sp>
        <p:nvSpPr>
          <p:cNvPr id="176154" name="Text Box 26"/>
          <p:cNvSpPr txBox="1">
            <a:spLocks noChangeArrowheads="1"/>
          </p:cNvSpPr>
          <p:nvPr/>
        </p:nvSpPr>
        <p:spPr bwMode="auto">
          <a:xfrm>
            <a:off x="7237017" y="4295876"/>
            <a:ext cx="5253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w2</a:t>
            </a:r>
          </a:p>
        </p:txBody>
      </p:sp>
      <p:sp>
        <p:nvSpPr>
          <p:cNvPr id="176155" name="Line 27"/>
          <p:cNvSpPr>
            <a:spLocks noChangeShapeType="1"/>
          </p:cNvSpPr>
          <p:nvPr/>
        </p:nvSpPr>
        <p:spPr bwMode="auto">
          <a:xfrm flipV="1">
            <a:off x="5946378" y="2918323"/>
            <a:ext cx="0" cy="2702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56" name="Line 28"/>
          <p:cNvSpPr>
            <a:spLocks noChangeShapeType="1"/>
          </p:cNvSpPr>
          <p:nvPr/>
        </p:nvSpPr>
        <p:spPr bwMode="auto">
          <a:xfrm>
            <a:off x="7818041" y="4430416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57" name="Oval 29"/>
          <p:cNvSpPr>
            <a:spLocks noChangeArrowheads="1"/>
          </p:cNvSpPr>
          <p:nvPr/>
        </p:nvSpPr>
        <p:spPr bwMode="auto">
          <a:xfrm rot="2463579">
            <a:off x="7097316" y="2702821"/>
            <a:ext cx="792162" cy="145851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58" name="Oval 30"/>
          <p:cNvSpPr>
            <a:spLocks noChangeArrowheads="1"/>
          </p:cNvSpPr>
          <p:nvPr/>
        </p:nvSpPr>
        <p:spPr bwMode="auto">
          <a:xfrm rot="2463579">
            <a:off x="7192566" y="2864746"/>
            <a:ext cx="615950" cy="113466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59" name="Oval 31"/>
          <p:cNvSpPr>
            <a:spLocks noChangeArrowheads="1"/>
          </p:cNvSpPr>
          <p:nvPr/>
        </p:nvSpPr>
        <p:spPr bwMode="auto">
          <a:xfrm rot="2463579">
            <a:off x="7241778" y="3057625"/>
            <a:ext cx="452438" cy="833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60" name="Oval 32"/>
          <p:cNvSpPr>
            <a:spLocks noChangeArrowheads="1"/>
          </p:cNvSpPr>
          <p:nvPr/>
        </p:nvSpPr>
        <p:spPr bwMode="auto">
          <a:xfrm rot="2463579">
            <a:off x="7308456" y="3132634"/>
            <a:ext cx="352425" cy="64889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75" name="Rectangle 2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843558"/>
            <a:ext cx="4038600" cy="3394472"/>
          </a:xfrm>
        </p:spPr>
        <p:txBody>
          <a:bodyPr/>
          <a:lstStyle/>
          <a:p>
            <a:r>
              <a:rPr lang="en-US" sz="2000" dirty="0" smtClean="0"/>
              <a:t>The simplest kind of batch </a:t>
            </a:r>
            <a:r>
              <a:rPr lang="en-US" sz="2000" dirty="0"/>
              <a:t>learning does steepest descent on the error </a:t>
            </a:r>
            <a:r>
              <a:rPr lang="en-US" sz="2000" dirty="0" smtClean="0"/>
              <a:t>surface.</a:t>
            </a:r>
          </a:p>
          <a:p>
            <a:pPr lvl="1"/>
            <a:r>
              <a:rPr lang="en-US" sz="1800" dirty="0" smtClean="0"/>
              <a:t>This travels perpendicular to the contour lines.</a:t>
            </a:r>
            <a:endParaRPr lang="en-US" sz="1800" dirty="0"/>
          </a:p>
        </p:txBody>
      </p:sp>
      <p:sp>
        <p:nvSpPr>
          <p:cNvPr id="177176" name="Rectangle 2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807554"/>
            <a:ext cx="4038600" cy="3394472"/>
          </a:xfrm>
          <a:noFill/>
        </p:spPr>
        <p:txBody>
          <a:bodyPr/>
          <a:lstStyle/>
          <a:p>
            <a:r>
              <a:rPr lang="en-US" sz="2000" dirty="0" smtClean="0"/>
              <a:t>The simplest kind of online </a:t>
            </a:r>
            <a:r>
              <a:rPr lang="en-US" sz="2000" dirty="0"/>
              <a:t>learning </a:t>
            </a:r>
            <a:r>
              <a:rPr lang="en-US" sz="2000" dirty="0" err="1"/>
              <a:t>zig-zags</a:t>
            </a:r>
            <a:r>
              <a:rPr lang="en-US" sz="2000" dirty="0"/>
              <a:t> around the direction of steepest </a:t>
            </a:r>
            <a:r>
              <a:rPr lang="en-US" sz="2000" dirty="0" smtClean="0"/>
              <a:t>descent:</a:t>
            </a:r>
            <a:endParaRPr lang="en-US" sz="2000" dirty="0"/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6046924" y="2322301"/>
            <a:ext cx="2449512" cy="178236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5535750" y="3143748"/>
            <a:ext cx="5253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w1</a:t>
            </a:r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6834325" y="4047914"/>
            <a:ext cx="5253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w2</a:t>
            </a:r>
          </a:p>
        </p:txBody>
      </p:sp>
      <p:sp>
        <p:nvSpPr>
          <p:cNvPr id="177159" name="Line 7"/>
          <p:cNvSpPr>
            <a:spLocks noChangeShapeType="1"/>
          </p:cNvSpPr>
          <p:nvPr/>
        </p:nvSpPr>
        <p:spPr bwMode="auto">
          <a:xfrm flipV="1">
            <a:off x="5757999" y="2951896"/>
            <a:ext cx="0" cy="2702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60" name="Line 8"/>
          <p:cNvSpPr>
            <a:spLocks noChangeShapeType="1"/>
          </p:cNvSpPr>
          <p:nvPr/>
        </p:nvSpPr>
        <p:spPr bwMode="auto">
          <a:xfrm>
            <a:off x="7416316" y="4263938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61" name="Oval 9"/>
          <p:cNvSpPr>
            <a:spLocks noChangeArrowheads="1"/>
          </p:cNvSpPr>
          <p:nvPr/>
        </p:nvSpPr>
        <p:spPr bwMode="auto">
          <a:xfrm rot="2463579">
            <a:off x="6908936" y="2484226"/>
            <a:ext cx="792163" cy="145851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62" name="Oval 10"/>
          <p:cNvSpPr>
            <a:spLocks noChangeArrowheads="1"/>
          </p:cNvSpPr>
          <p:nvPr/>
        </p:nvSpPr>
        <p:spPr bwMode="auto">
          <a:xfrm rot="2463579">
            <a:off x="7004186" y="2646151"/>
            <a:ext cx="615950" cy="113466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63" name="Oval 11"/>
          <p:cNvSpPr>
            <a:spLocks noChangeArrowheads="1"/>
          </p:cNvSpPr>
          <p:nvPr/>
        </p:nvSpPr>
        <p:spPr bwMode="auto">
          <a:xfrm rot="2463579">
            <a:off x="7053402" y="2839033"/>
            <a:ext cx="452437" cy="833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64" name="Oval 12"/>
          <p:cNvSpPr>
            <a:spLocks noChangeArrowheads="1"/>
          </p:cNvSpPr>
          <p:nvPr/>
        </p:nvSpPr>
        <p:spPr bwMode="auto">
          <a:xfrm rot="2463579">
            <a:off x="7120074" y="2914043"/>
            <a:ext cx="352425" cy="64889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65" name="Rectangle 13"/>
          <p:cNvSpPr>
            <a:spLocks noChangeArrowheads="1"/>
          </p:cNvSpPr>
          <p:nvPr/>
        </p:nvSpPr>
        <p:spPr bwMode="auto">
          <a:xfrm>
            <a:off x="1258888" y="2499742"/>
            <a:ext cx="2449512" cy="158417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66" name="Text Box 14"/>
          <p:cNvSpPr txBox="1">
            <a:spLocks noChangeArrowheads="1"/>
          </p:cNvSpPr>
          <p:nvPr/>
        </p:nvSpPr>
        <p:spPr bwMode="auto">
          <a:xfrm>
            <a:off x="684214" y="3071963"/>
            <a:ext cx="5253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w1</a:t>
            </a:r>
          </a:p>
        </p:txBody>
      </p:sp>
      <p:sp>
        <p:nvSpPr>
          <p:cNvPr id="177167" name="Text Box 15"/>
          <p:cNvSpPr txBox="1">
            <a:spLocks noChangeArrowheads="1"/>
          </p:cNvSpPr>
          <p:nvPr/>
        </p:nvSpPr>
        <p:spPr bwMode="auto">
          <a:xfrm>
            <a:off x="2197100" y="4083918"/>
            <a:ext cx="5253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w2</a:t>
            </a:r>
          </a:p>
        </p:txBody>
      </p:sp>
      <p:sp>
        <p:nvSpPr>
          <p:cNvPr id="177168" name="Line 16"/>
          <p:cNvSpPr>
            <a:spLocks noChangeShapeType="1"/>
          </p:cNvSpPr>
          <p:nvPr/>
        </p:nvSpPr>
        <p:spPr bwMode="auto">
          <a:xfrm flipV="1">
            <a:off x="906463" y="2774306"/>
            <a:ext cx="0" cy="2702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69" name="Line 17"/>
          <p:cNvSpPr>
            <a:spLocks noChangeShapeType="1"/>
          </p:cNvSpPr>
          <p:nvPr/>
        </p:nvSpPr>
        <p:spPr bwMode="auto">
          <a:xfrm>
            <a:off x="2778125" y="4218458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70" name="Oval 18"/>
          <p:cNvSpPr>
            <a:spLocks noChangeArrowheads="1"/>
          </p:cNvSpPr>
          <p:nvPr/>
        </p:nvSpPr>
        <p:spPr bwMode="auto">
          <a:xfrm rot="2463579">
            <a:off x="2051053" y="2558803"/>
            <a:ext cx="792163" cy="145851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71" name="Oval 19"/>
          <p:cNvSpPr>
            <a:spLocks noChangeArrowheads="1"/>
          </p:cNvSpPr>
          <p:nvPr/>
        </p:nvSpPr>
        <p:spPr bwMode="auto">
          <a:xfrm rot="2463579">
            <a:off x="2152650" y="2720728"/>
            <a:ext cx="615950" cy="113466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72" name="Oval 20"/>
          <p:cNvSpPr>
            <a:spLocks noChangeArrowheads="1"/>
          </p:cNvSpPr>
          <p:nvPr/>
        </p:nvSpPr>
        <p:spPr bwMode="auto">
          <a:xfrm rot="2463579">
            <a:off x="2201866" y="2913610"/>
            <a:ext cx="452437" cy="833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73" name="Oval 21"/>
          <p:cNvSpPr>
            <a:spLocks noChangeArrowheads="1"/>
          </p:cNvSpPr>
          <p:nvPr/>
        </p:nvSpPr>
        <p:spPr bwMode="auto">
          <a:xfrm rot="2463579">
            <a:off x="2268541" y="2988620"/>
            <a:ext cx="352425" cy="64889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79" name="Line 27"/>
          <p:cNvSpPr>
            <a:spLocks noChangeShapeType="1"/>
          </p:cNvSpPr>
          <p:nvPr/>
        </p:nvSpPr>
        <p:spPr bwMode="auto">
          <a:xfrm>
            <a:off x="1800228" y="3557739"/>
            <a:ext cx="144463" cy="535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80" name="Line 28"/>
          <p:cNvSpPr>
            <a:spLocks noChangeShapeType="1"/>
          </p:cNvSpPr>
          <p:nvPr/>
        </p:nvSpPr>
        <p:spPr bwMode="auto">
          <a:xfrm flipV="1">
            <a:off x="1943100" y="3557739"/>
            <a:ext cx="215900" cy="535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81" name="Line 29"/>
          <p:cNvSpPr>
            <a:spLocks noChangeShapeType="1"/>
          </p:cNvSpPr>
          <p:nvPr/>
        </p:nvSpPr>
        <p:spPr bwMode="auto">
          <a:xfrm flipV="1">
            <a:off x="2159000" y="3476776"/>
            <a:ext cx="109538" cy="80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82" name="Oval 30"/>
          <p:cNvSpPr>
            <a:spLocks noChangeArrowheads="1"/>
          </p:cNvSpPr>
          <p:nvPr/>
        </p:nvSpPr>
        <p:spPr bwMode="auto">
          <a:xfrm>
            <a:off x="2232025" y="3450583"/>
            <a:ext cx="71438" cy="5357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83" name="Oval 31"/>
          <p:cNvSpPr>
            <a:spLocks noChangeArrowheads="1"/>
          </p:cNvSpPr>
          <p:nvPr/>
        </p:nvSpPr>
        <p:spPr bwMode="auto">
          <a:xfrm>
            <a:off x="2124075" y="3531544"/>
            <a:ext cx="71438" cy="5357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85" name="Oval 33"/>
          <p:cNvSpPr>
            <a:spLocks noChangeArrowheads="1"/>
          </p:cNvSpPr>
          <p:nvPr/>
        </p:nvSpPr>
        <p:spPr bwMode="auto">
          <a:xfrm>
            <a:off x="1908175" y="3585123"/>
            <a:ext cx="71438" cy="5357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86" name="Rectangle 34"/>
          <p:cNvSpPr>
            <a:spLocks noGrp="1" noChangeArrowheads="1"/>
          </p:cNvSpPr>
          <p:nvPr>
            <p:ph type="title"/>
          </p:nvPr>
        </p:nvSpPr>
        <p:spPr>
          <a:xfrm>
            <a:off x="457200" y="6465"/>
            <a:ext cx="8229600" cy="857250"/>
          </a:xfrm>
        </p:spPr>
        <p:txBody>
          <a:bodyPr/>
          <a:lstStyle/>
          <a:p>
            <a:r>
              <a:rPr lang="en-US" sz="2800" dirty="0"/>
              <a:t>Online versus batch learning</a:t>
            </a:r>
          </a:p>
        </p:txBody>
      </p:sp>
      <p:sp>
        <p:nvSpPr>
          <p:cNvPr id="177187" name="Line 35"/>
          <p:cNvSpPr>
            <a:spLocks noChangeShapeType="1"/>
          </p:cNvSpPr>
          <p:nvPr/>
        </p:nvSpPr>
        <p:spPr bwMode="auto">
          <a:xfrm flipV="1">
            <a:off x="6046927" y="2754498"/>
            <a:ext cx="2447925" cy="9715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88" name="Line 36"/>
          <p:cNvSpPr>
            <a:spLocks noChangeShapeType="1"/>
          </p:cNvSpPr>
          <p:nvPr/>
        </p:nvSpPr>
        <p:spPr bwMode="auto">
          <a:xfrm flipH="1">
            <a:off x="6767649" y="2322301"/>
            <a:ext cx="1079500" cy="1782366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90" name="Text Box 38"/>
          <p:cNvSpPr txBox="1">
            <a:spLocks noChangeArrowheads="1"/>
          </p:cNvSpPr>
          <p:nvPr/>
        </p:nvSpPr>
        <p:spPr bwMode="auto">
          <a:xfrm>
            <a:off x="4283968" y="1997427"/>
            <a:ext cx="17112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3333CC"/>
                </a:solidFill>
              </a:rPr>
              <a:t>constraint from </a:t>
            </a:r>
          </a:p>
          <a:p>
            <a:r>
              <a:rPr lang="en-US" sz="1800" dirty="0">
                <a:solidFill>
                  <a:srgbClr val="3333CC"/>
                </a:solidFill>
              </a:rPr>
              <a:t>training case 1</a:t>
            </a:r>
          </a:p>
        </p:txBody>
      </p:sp>
      <p:sp>
        <p:nvSpPr>
          <p:cNvPr id="177191" name="Text Box 39"/>
          <p:cNvSpPr txBox="1">
            <a:spLocks noChangeArrowheads="1"/>
          </p:cNvSpPr>
          <p:nvPr/>
        </p:nvSpPr>
        <p:spPr bwMode="auto">
          <a:xfrm>
            <a:off x="4318136" y="3795886"/>
            <a:ext cx="17112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3333CC"/>
                </a:solidFill>
              </a:rPr>
              <a:t>constraint from </a:t>
            </a:r>
          </a:p>
          <a:p>
            <a:r>
              <a:rPr lang="en-US" sz="1800" dirty="0">
                <a:solidFill>
                  <a:srgbClr val="3333CC"/>
                </a:solidFill>
              </a:rPr>
              <a:t>training case 2</a:t>
            </a:r>
          </a:p>
        </p:txBody>
      </p:sp>
      <p:sp>
        <p:nvSpPr>
          <p:cNvPr id="177193" name="AutoShape 41"/>
          <p:cNvSpPr>
            <a:spLocks noChangeArrowheads="1"/>
          </p:cNvSpPr>
          <p:nvPr/>
        </p:nvSpPr>
        <p:spPr bwMode="auto">
          <a:xfrm rot="20833572">
            <a:off x="5397307" y="3742127"/>
            <a:ext cx="499934" cy="82070"/>
          </a:xfrm>
          <a:prstGeom prst="rightArrow">
            <a:avLst>
              <a:gd name="adj1" fmla="val 50000"/>
              <a:gd name="adj2" fmla="val 172282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94" name="AutoShape 42"/>
          <p:cNvSpPr>
            <a:spLocks noChangeArrowheads="1"/>
          </p:cNvSpPr>
          <p:nvPr/>
        </p:nvSpPr>
        <p:spPr bwMode="auto">
          <a:xfrm rot="527759">
            <a:off x="6000773" y="2326645"/>
            <a:ext cx="1669486" cy="45719"/>
          </a:xfrm>
          <a:prstGeom prst="rightArrow">
            <a:avLst>
              <a:gd name="adj1" fmla="val 50000"/>
              <a:gd name="adj2" fmla="val 172282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95" name="Oval 43"/>
          <p:cNvSpPr>
            <a:spLocks noChangeArrowheads="1"/>
          </p:cNvSpPr>
          <p:nvPr/>
        </p:nvSpPr>
        <p:spPr bwMode="auto">
          <a:xfrm>
            <a:off x="1763716" y="3531544"/>
            <a:ext cx="71437" cy="5357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96" name="Oval 44"/>
          <p:cNvSpPr>
            <a:spLocks noChangeArrowheads="1"/>
          </p:cNvSpPr>
          <p:nvPr/>
        </p:nvSpPr>
        <p:spPr bwMode="auto">
          <a:xfrm>
            <a:off x="6551752" y="3564124"/>
            <a:ext cx="71437" cy="5357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97" name="Oval 45"/>
          <p:cNvSpPr>
            <a:spLocks noChangeArrowheads="1"/>
          </p:cNvSpPr>
          <p:nvPr/>
        </p:nvSpPr>
        <p:spPr bwMode="auto">
          <a:xfrm>
            <a:off x="6839086" y="3672471"/>
            <a:ext cx="71438" cy="5357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98" name="Oval 46"/>
          <p:cNvSpPr>
            <a:spLocks noChangeArrowheads="1"/>
          </p:cNvSpPr>
          <p:nvPr/>
        </p:nvSpPr>
        <p:spPr bwMode="auto">
          <a:xfrm>
            <a:off x="6767652" y="3510546"/>
            <a:ext cx="71437" cy="5357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99" name="Oval 47"/>
          <p:cNvSpPr>
            <a:spLocks noChangeArrowheads="1"/>
          </p:cNvSpPr>
          <p:nvPr/>
        </p:nvSpPr>
        <p:spPr bwMode="auto">
          <a:xfrm>
            <a:off x="6910527" y="3564124"/>
            <a:ext cx="71437" cy="5357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01" name="Line 49"/>
          <p:cNvSpPr>
            <a:spLocks noChangeShapeType="1"/>
          </p:cNvSpPr>
          <p:nvPr/>
        </p:nvSpPr>
        <p:spPr bwMode="auto">
          <a:xfrm>
            <a:off x="6802577" y="3537929"/>
            <a:ext cx="73025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202" name="Line 50"/>
          <p:cNvSpPr>
            <a:spLocks noChangeShapeType="1"/>
          </p:cNvSpPr>
          <p:nvPr/>
        </p:nvSpPr>
        <p:spPr bwMode="auto">
          <a:xfrm>
            <a:off x="6802574" y="3537931"/>
            <a:ext cx="144462" cy="535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203" name="Line 51"/>
          <p:cNvSpPr>
            <a:spLocks noChangeShapeType="1"/>
          </p:cNvSpPr>
          <p:nvPr/>
        </p:nvSpPr>
        <p:spPr bwMode="auto">
          <a:xfrm>
            <a:off x="6621602" y="3591509"/>
            <a:ext cx="217487" cy="1083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471"/>
            <a:ext cx="8229600" cy="857250"/>
          </a:xfrm>
        </p:spPr>
        <p:txBody>
          <a:bodyPr/>
          <a:lstStyle/>
          <a:p>
            <a:r>
              <a:rPr lang="en-US" sz="2800" dirty="0" smtClean="0"/>
              <a:t>Why learning can be slow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59583"/>
            <a:ext cx="5014900" cy="3672407"/>
          </a:xfrm>
        </p:spPr>
        <p:txBody>
          <a:bodyPr/>
          <a:lstStyle/>
          <a:p>
            <a:r>
              <a:rPr lang="en-US" sz="2000" dirty="0" smtClean="0"/>
              <a:t>If the ellipse is very elongated, the direction of steepest descent is almost perpendicular to the direction towards the minimum!</a:t>
            </a:r>
          </a:p>
          <a:p>
            <a:pPr lvl="1"/>
            <a:r>
              <a:rPr lang="en-US" sz="2000" dirty="0" smtClean="0"/>
              <a:t>The red gradient vector has a large component along the short axis of the ellipse and a small component along the long axis of the ellipse.</a:t>
            </a:r>
          </a:p>
          <a:p>
            <a:pPr lvl="1"/>
            <a:r>
              <a:rPr lang="en-US" sz="2000" dirty="0" smtClean="0"/>
              <a:t>This is just the opposite of what we want.</a:t>
            </a:r>
          </a:p>
        </p:txBody>
      </p:sp>
      <p:sp>
        <p:nvSpPr>
          <p:cNvPr id="34" name="Oval 18"/>
          <p:cNvSpPr>
            <a:spLocks noChangeArrowheads="1"/>
          </p:cNvSpPr>
          <p:nvPr/>
        </p:nvSpPr>
        <p:spPr bwMode="auto">
          <a:xfrm rot="2463579">
            <a:off x="6922005" y="125303"/>
            <a:ext cx="578145" cy="489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19"/>
          <p:cNvSpPr>
            <a:spLocks noChangeArrowheads="1"/>
          </p:cNvSpPr>
          <p:nvPr/>
        </p:nvSpPr>
        <p:spPr bwMode="auto">
          <a:xfrm rot="2463579">
            <a:off x="6929960" y="712617"/>
            <a:ext cx="449539" cy="380769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20"/>
          <p:cNvSpPr>
            <a:spLocks noChangeArrowheads="1"/>
          </p:cNvSpPr>
          <p:nvPr/>
        </p:nvSpPr>
        <p:spPr bwMode="auto">
          <a:xfrm rot="2463579">
            <a:off x="6892171" y="1301208"/>
            <a:ext cx="330202" cy="27968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21"/>
          <p:cNvSpPr>
            <a:spLocks noChangeArrowheads="1"/>
          </p:cNvSpPr>
          <p:nvPr/>
        </p:nvSpPr>
        <p:spPr bwMode="auto">
          <a:xfrm rot="2463579">
            <a:off x="6929207" y="1618666"/>
            <a:ext cx="257211" cy="217753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5673691" y="4047914"/>
            <a:ext cx="71437" cy="5357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14"/>
          <p:cNvSpPr txBox="1">
            <a:spLocks noChangeArrowheads="1"/>
          </p:cNvSpPr>
          <p:nvPr/>
        </p:nvSpPr>
        <p:spPr bwMode="auto">
          <a:xfrm>
            <a:off x="6638934" y="1573262"/>
            <a:ext cx="5253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w1</a:t>
            </a:r>
          </a:p>
        </p:txBody>
      </p:sp>
      <p:sp>
        <p:nvSpPr>
          <p:cNvPr id="57" name="Line 16"/>
          <p:cNvSpPr>
            <a:spLocks noChangeShapeType="1"/>
          </p:cNvSpPr>
          <p:nvPr/>
        </p:nvSpPr>
        <p:spPr bwMode="auto">
          <a:xfrm flipV="1">
            <a:off x="6861183" y="1419622"/>
            <a:ext cx="0" cy="2702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Text Box 15"/>
          <p:cNvSpPr txBox="1">
            <a:spLocks noChangeArrowheads="1"/>
          </p:cNvSpPr>
          <p:nvPr/>
        </p:nvSpPr>
        <p:spPr bwMode="auto">
          <a:xfrm>
            <a:off x="7807647" y="2535746"/>
            <a:ext cx="5253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w2</a:t>
            </a:r>
          </a:p>
        </p:txBody>
      </p:sp>
      <p:sp>
        <p:nvSpPr>
          <p:cNvPr id="59" name="Line 17"/>
          <p:cNvSpPr>
            <a:spLocks noChangeShapeType="1"/>
          </p:cNvSpPr>
          <p:nvPr/>
        </p:nvSpPr>
        <p:spPr bwMode="auto">
          <a:xfrm>
            <a:off x="8330849" y="2755836"/>
            <a:ext cx="34560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745414" y="4083918"/>
            <a:ext cx="396329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721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63538"/>
            <a:ext cx="7772400" cy="1102519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/>
            </a:r>
            <a:br>
              <a:rPr lang="en-US" sz="3200" dirty="0" smtClean="0">
                <a:solidFill>
                  <a:srgbClr val="000000"/>
                </a:solidFill>
              </a:rPr>
            </a:br>
            <a:r>
              <a:rPr lang="en-US" sz="3200" dirty="0" smtClean="0">
                <a:solidFill>
                  <a:srgbClr val="000000"/>
                </a:solidFill>
              </a:rPr>
              <a:t>Neural Networks for Machine Learning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Lecture 3c </a:t>
            </a:r>
            <a:br>
              <a:rPr lang="en-US" sz="3200" dirty="0" smtClean="0"/>
            </a:br>
            <a:r>
              <a:rPr lang="en-US" sz="3200" dirty="0"/>
              <a:t>L</a:t>
            </a:r>
            <a:r>
              <a:rPr lang="en-US" sz="3200" dirty="0" smtClean="0"/>
              <a:t>earning the weights of a logistic </a:t>
            </a:r>
            <a:br>
              <a:rPr lang="en-US" sz="3200" dirty="0" smtClean="0"/>
            </a:br>
            <a:r>
              <a:rPr lang="en-US" sz="3200" dirty="0" smtClean="0"/>
              <a:t>output neuron</a:t>
            </a:r>
            <a:endParaRPr lang="en-US" sz="32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73025" y="2409732"/>
            <a:ext cx="9324975" cy="1710928"/>
          </a:xfrm>
        </p:spPr>
        <p:txBody>
          <a:bodyPr/>
          <a:lstStyle/>
          <a:p>
            <a:endParaRPr lang="en-US" sz="2400" dirty="0"/>
          </a:p>
          <a:p>
            <a:endParaRPr lang="en-US" dirty="0">
              <a:solidFill>
                <a:srgbClr val="3333CC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1660" y="2971857"/>
            <a:ext cx="26642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Geoffrey Hinton </a:t>
            </a:r>
          </a:p>
          <a:p>
            <a:r>
              <a:rPr lang="en-US" sz="2000" dirty="0"/>
              <a:t>with</a:t>
            </a:r>
          </a:p>
          <a:p>
            <a:r>
              <a:rPr lang="en-US" sz="2400" dirty="0" err="1"/>
              <a:t>Nitish</a:t>
            </a:r>
            <a:r>
              <a:rPr lang="en-US" sz="2400" dirty="0"/>
              <a:t> </a:t>
            </a:r>
            <a:r>
              <a:rPr lang="en-US" sz="2400" dirty="0" err="1"/>
              <a:t>Srivastava</a:t>
            </a:r>
            <a:r>
              <a:rPr lang="en-US" sz="2400" dirty="0"/>
              <a:t> </a:t>
            </a:r>
          </a:p>
          <a:p>
            <a:r>
              <a:rPr lang="en-US" sz="2400" dirty="0" smtClean="0"/>
              <a:t>Kevin </a:t>
            </a:r>
            <a:r>
              <a:rPr lang="en-US" sz="2400" dirty="0" err="1" smtClean="0"/>
              <a:t>Swersky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818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Logistic </a:t>
            </a:r>
            <a:r>
              <a:rPr lang="en-US" sz="2800" dirty="0"/>
              <a:t>neurons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200150"/>
            <a:ext cx="3492388" cy="3943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These give a real-valued output that is a smooth and bounded function of their total input</a:t>
            </a:r>
            <a:r>
              <a:rPr lang="en-US" sz="2000" dirty="0" smtClean="0"/>
              <a:t>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They </a:t>
            </a:r>
            <a:r>
              <a:rPr lang="en-US" sz="2000" dirty="0"/>
              <a:t>have nice derivatives which make learning </a:t>
            </a:r>
            <a:r>
              <a:rPr lang="en-US" sz="2000" dirty="0" smtClean="0"/>
              <a:t>easy.</a:t>
            </a:r>
            <a:endParaRPr lang="en-US" sz="2000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  <p:graphicFrame>
        <p:nvGraphicFramePr>
          <p:cNvPr id="144390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071402730"/>
              </p:ext>
            </p:extLst>
          </p:nvPr>
        </p:nvGraphicFramePr>
        <p:xfrm>
          <a:off x="7027490" y="1095586"/>
          <a:ext cx="15049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49" name="Equation" r:id="rId3" imgW="698500" imgH="431800" progId="Equation.3">
                  <p:embed/>
                </p:oleObj>
              </mc:Choice>
              <mc:Fallback>
                <p:oleObj name="Equation" r:id="rId3" imgW="698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7490" y="1095586"/>
                        <a:ext cx="150495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2" name="Rectangle 8"/>
          <p:cNvSpPr>
            <a:spLocks noChangeArrowheads="1"/>
          </p:cNvSpPr>
          <p:nvPr/>
        </p:nvSpPr>
        <p:spPr bwMode="auto">
          <a:xfrm>
            <a:off x="5127377" y="2398798"/>
            <a:ext cx="2952750" cy="129659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4" name="Line 10"/>
          <p:cNvSpPr>
            <a:spLocks noChangeShapeType="1"/>
          </p:cNvSpPr>
          <p:nvPr/>
        </p:nvSpPr>
        <p:spPr bwMode="auto">
          <a:xfrm flipV="1">
            <a:off x="4982914" y="3046497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95" name="Line 11"/>
          <p:cNvSpPr>
            <a:spLocks noChangeShapeType="1"/>
          </p:cNvSpPr>
          <p:nvPr/>
        </p:nvSpPr>
        <p:spPr bwMode="auto">
          <a:xfrm flipV="1">
            <a:off x="6567239" y="3695389"/>
            <a:ext cx="0" cy="1071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98" name="Text Box 14"/>
          <p:cNvSpPr txBox="1">
            <a:spLocks noChangeArrowheads="1"/>
          </p:cNvSpPr>
          <p:nvPr/>
        </p:nvSpPr>
        <p:spPr bwMode="auto">
          <a:xfrm>
            <a:off x="4478091" y="2884573"/>
            <a:ext cx="5412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0.5</a:t>
            </a:r>
          </a:p>
        </p:txBody>
      </p:sp>
      <p:sp>
        <p:nvSpPr>
          <p:cNvPr id="144399" name="Text Box 15"/>
          <p:cNvSpPr txBox="1">
            <a:spLocks noChangeArrowheads="1"/>
          </p:cNvSpPr>
          <p:nvPr/>
        </p:nvSpPr>
        <p:spPr bwMode="auto">
          <a:xfrm>
            <a:off x="6422777" y="3775160"/>
            <a:ext cx="3444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0</a:t>
            </a:r>
          </a:p>
        </p:txBody>
      </p:sp>
      <p:sp>
        <p:nvSpPr>
          <p:cNvPr id="144401" name="Text Box 17"/>
          <p:cNvSpPr txBox="1">
            <a:spLocks noChangeArrowheads="1"/>
          </p:cNvSpPr>
          <p:nvPr/>
        </p:nvSpPr>
        <p:spPr bwMode="auto">
          <a:xfrm>
            <a:off x="4782889" y="3533464"/>
            <a:ext cx="344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0</a:t>
            </a:r>
          </a:p>
        </p:txBody>
      </p:sp>
      <p:sp>
        <p:nvSpPr>
          <p:cNvPr id="144402" name="Text Box 18"/>
          <p:cNvSpPr txBox="1">
            <a:spLocks noChangeArrowheads="1"/>
          </p:cNvSpPr>
          <p:nvPr/>
        </p:nvSpPr>
        <p:spPr bwMode="auto">
          <a:xfrm>
            <a:off x="4767014" y="2263066"/>
            <a:ext cx="344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1</a:t>
            </a:r>
          </a:p>
        </p:txBody>
      </p:sp>
      <p:graphicFrame>
        <p:nvGraphicFramePr>
          <p:cNvPr id="14440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448879"/>
              </p:ext>
            </p:extLst>
          </p:nvPr>
        </p:nvGraphicFramePr>
        <p:xfrm>
          <a:off x="7050363" y="3831890"/>
          <a:ext cx="341313" cy="25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50" name="Equation" r:id="rId5" imgW="126720" imgH="126720" progId="Equation.3">
                  <p:embed/>
                </p:oleObj>
              </mc:Choice>
              <mc:Fallback>
                <p:oleObj name="Equation" r:id="rId5" imgW="1267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0363" y="3831890"/>
                        <a:ext cx="341313" cy="255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93251"/>
              </p:ext>
            </p:extLst>
          </p:nvPr>
        </p:nvGraphicFramePr>
        <p:xfrm>
          <a:off x="4139952" y="3029830"/>
          <a:ext cx="360362" cy="321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51" name="Equation" r:id="rId7" imgW="139680" imgH="164880" progId="Equation.3">
                  <p:embed/>
                </p:oleObj>
              </mc:Choice>
              <mc:Fallback>
                <p:oleObj name="Equation" r:id="rId7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3029830"/>
                        <a:ext cx="360362" cy="321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6" name="Line 22"/>
          <p:cNvSpPr>
            <a:spLocks noChangeShapeType="1"/>
          </p:cNvSpPr>
          <p:nvPr/>
        </p:nvSpPr>
        <p:spPr bwMode="auto">
          <a:xfrm>
            <a:off x="7451998" y="3934282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07" name="Line 23"/>
          <p:cNvSpPr>
            <a:spLocks noChangeShapeType="1"/>
          </p:cNvSpPr>
          <p:nvPr/>
        </p:nvSpPr>
        <p:spPr bwMode="auto">
          <a:xfrm flipV="1">
            <a:off x="4262189" y="2723840"/>
            <a:ext cx="0" cy="2690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10" name="Freeform 26"/>
          <p:cNvSpPr>
            <a:spLocks/>
          </p:cNvSpPr>
          <p:nvPr/>
        </p:nvSpPr>
        <p:spPr bwMode="auto">
          <a:xfrm>
            <a:off x="5127377" y="3047689"/>
            <a:ext cx="1439862" cy="594122"/>
          </a:xfrm>
          <a:custGeom>
            <a:avLst/>
            <a:gdLst>
              <a:gd name="T0" fmla="*/ 0 w 907"/>
              <a:gd name="T1" fmla="*/ 499 h 499"/>
              <a:gd name="T2" fmla="*/ 454 w 907"/>
              <a:gd name="T3" fmla="*/ 453 h 499"/>
              <a:gd name="T4" fmla="*/ 726 w 907"/>
              <a:gd name="T5" fmla="*/ 317 h 499"/>
              <a:gd name="T6" fmla="*/ 907 w 907"/>
              <a:gd name="T7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7" h="499">
                <a:moveTo>
                  <a:pt x="0" y="499"/>
                </a:moveTo>
                <a:cubicBezTo>
                  <a:pt x="166" y="491"/>
                  <a:pt x="333" y="483"/>
                  <a:pt x="454" y="453"/>
                </a:cubicBezTo>
                <a:cubicBezTo>
                  <a:pt x="575" y="423"/>
                  <a:pt x="651" y="392"/>
                  <a:pt x="726" y="317"/>
                </a:cubicBezTo>
                <a:cubicBezTo>
                  <a:pt x="801" y="242"/>
                  <a:pt x="877" y="53"/>
                  <a:pt x="90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11" name="Freeform 27"/>
          <p:cNvSpPr>
            <a:spLocks/>
          </p:cNvSpPr>
          <p:nvPr/>
        </p:nvSpPr>
        <p:spPr bwMode="auto">
          <a:xfrm rot="10800000">
            <a:off x="6567240" y="2453566"/>
            <a:ext cx="1439863" cy="594122"/>
          </a:xfrm>
          <a:custGeom>
            <a:avLst/>
            <a:gdLst>
              <a:gd name="T0" fmla="*/ 0 w 907"/>
              <a:gd name="T1" fmla="*/ 499 h 499"/>
              <a:gd name="T2" fmla="*/ 454 w 907"/>
              <a:gd name="T3" fmla="*/ 453 h 499"/>
              <a:gd name="T4" fmla="*/ 726 w 907"/>
              <a:gd name="T5" fmla="*/ 317 h 499"/>
              <a:gd name="T6" fmla="*/ 907 w 907"/>
              <a:gd name="T7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7" h="499">
                <a:moveTo>
                  <a:pt x="0" y="499"/>
                </a:moveTo>
                <a:cubicBezTo>
                  <a:pt x="166" y="491"/>
                  <a:pt x="333" y="483"/>
                  <a:pt x="454" y="453"/>
                </a:cubicBezTo>
                <a:cubicBezTo>
                  <a:pt x="575" y="423"/>
                  <a:pt x="651" y="392"/>
                  <a:pt x="726" y="317"/>
                </a:cubicBezTo>
                <a:cubicBezTo>
                  <a:pt x="801" y="242"/>
                  <a:pt x="877" y="53"/>
                  <a:pt x="90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945211691"/>
              </p:ext>
            </p:extLst>
          </p:nvPr>
        </p:nvGraphicFramePr>
        <p:xfrm>
          <a:off x="4330740" y="1283407"/>
          <a:ext cx="1825436" cy="820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52" name="Equation" r:id="rId9" imgW="876300" imgH="393700" progId="Equation.3">
                  <p:embed/>
                </p:oleObj>
              </mc:Choice>
              <mc:Fallback>
                <p:oleObj name="Equation" r:id="rId9" imgW="876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40" y="1283407"/>
                        <a:ext cx="1825436" cy="820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29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2" grpId="0" animBg="1"/>
      <p:bldP spid="144394" grpId="0" animBg="1"/>
      <p:bldP spid="144395" grpId="0" animBg="1"/>
      <p:bldP spid="144398" grpId="0"/>
      <p:bldP spid="144399" grpId="0"/>
      <p:bldP spid="144401" grpId="0"/>
      <p:bldP spid="144402" grpId="0"/>
      <p:bldP spid="144406" grpId="0" animBg="1"/>
      <p:bldP spid="144407" grpId="0" animBg="1"/>
      <p:bldP spid="144410" grpId="0" animBg="1"/>
      <p:bldP spid="1444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derivatives of a logistic neuron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113588"/>
            <a:ext cx="4038600" cy="1749642"/>
          </a:xfrm>
        </p:spPr>
        <p:txBody>
          <a:bodyPr/>
          <a:lstStyle/>
          <a:p>
            <a:r>
              <a:rPr lang="en-US" sz="2000" dirty="0"/>
              <a:t>The derivatives of the </a:t>
            </a:r>
            <a:r>
              <a:rPr lang="en-US" sz="2000" dirty="0" err="1" smtClean="0"/>
              <a:t>logit</a:t>
            </a:r>
            <a:r>
              <a:rPr lang="en-US" sz="2000" dirty="0" smtClean="0"/>
              <a:t>, </a:t>
            </a:r>
            <a:r>
              <a:rPr lang="en-US" sz="2000" dirty="0"/>
              <a:t>z, with respect to the </a:t>
            </a:r>
            <a:r>
              <a:rPr lang="en-US" sz="2000" dirty="0" smtClean="0"/>
              <a:t>inputs and </a:t>
            </a:r>
            <a:r>
              <a:rPr lang="en-US" sz="2000" dirty="0"/>
              <a:t>the weights are very simple: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35996" y="1131590"/>
            <a:ext cx="4280284" cy="1587624"/>
          </a:xfrm>
        </p:spPr>
        <p:txBody>
          <a:bodyPr/>
          <a:lstStyle/>
          <a:p>
            <a:r>
              <a:rPr lang="en-US" sz="2000" dirty="0" smtClean="0"/>
              <a:t>The derivative of the output with respect to the </a:t>
            </a:r>
            <a:r>
              <a:rPr lang="en-US" sz="2000" dirty="0" err="1" smtClean="0"/>
              <a:t>logit</a:t>
            </a:r>
            <a:r>
              <a:rPr lang="en-US" sz="2000" dirty="0" smtClean="0"/>
              <a:t> is simple if you express it in terms of the output:</a:t>
            </a:r>
            <a:endParaRPr lang="en-US" sz="2000" dirty="0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868326"/>
              </p:ext>
            </p:extLst>
          </p:nvPr>
        </p:nvGraphicFramePr>
        <p:xfrm>
          <a:off x="1403648" y="2225985"/>
          <a:ext cx="21272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Equation" r:id="rId3" imgW="876300" imgH="393700" progId="Equation.3">
                  <p:embed/>
                </p:oleObj>
              </mc:Choice>
              <mc:Fallback>
                <p:oleObj name="Equation" r:id="rId3" imgW="876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225985"/>
                        <a:ext cx="212725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715640"/>
              </p:ext>
            </p:extLst>
          </p:nvPr>
        </p:nvGraphicFramePr>
        <p:xfrm>
          <a:off x="5015582" y="2355850"/>
          <a:ext cx="164465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Equation" r:id="rId5" imgW="698500" imgH="431800" progId="Equation.3">
                  <p:embed/>
                </p:oleObj>
              </mc:Choice>
              <mc:Fallback>
                <p:oleObj name="Equation" r:id="rId5" imgW="698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582" y="2355850"/>
                        <a:ext cx="164465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200636"/>
              </p:ext>
            </p:extLst>
          </p:nvPr>
        </p:nvGraphicFramePr>
        <p:xfrm>
          <a:off x="685900" y="3221968"/>
          <a:ext cx="1293812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Equation" r:id="rId7" imgW="533400" imgH="431800" progId="Equation.3">
                  <p:embed/>
                </p:oleObj>
              </mc:Choice>
              <mc:Fallback>
                <p:oleObj name="Equation" r:id="rId7" imgW="533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00" y="3221968"/>
                        <a:ext cx="1293812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571083"/>
              </p:ext>
            </p:extLst>
          </p:nvPr>
        </p:nvGraphicFramePr>
        <p:xfrm>
          <a:off x="2768290" y="3220380"/>
          <a:ext cx="12636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Equation" r:id="rId9" imgW="520700" imgH="431800" progId="Equation.3">
                  <p:embed/>
                </p:oleObj>
              </mc:Choice>
              <mc:Fallback>
                <p:oleObj name="Equation" r:id="rId9" imgW="520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290" y="3220380"/>
                        <a:ext cx="12636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951281"/>
              </p:ext>
            </p:extLst>
          </p:nvPr>
        </p:nvGraphicFramePr>
        <p:xfrm>
          <a:off x="4968044" y="3471850"/>
          <a:ext cx="19129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Equation" r:id="rId11" imgW="812800" imgH="406400" progId="Equation.3">
                  <p:embed/>
                </p:oleObj>
              </mc:Choice>
              <mc:Fallback>
                <p:oleObj name="Equation" r:id="rId11" imgW="812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044" y="3471850"/>
                        <a:ext cx="191293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5345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Why the perceptron learning procedure cannot be </a:t>
            </a:r>
            <a:r>
              <a:rPr lang="en-US" sz="2800" dirty="0" err="1" smtClean="0"/>
              <a:t>generalised</a:t>
            </a:r>
            <a:r>
              <a:rPr lang="en-US" sz="2800" dirty="0" smtClean="0"/>
              <a:t> to hidden layers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perceptron convergence procedure works by ensuring that every time the weights change, they get closer to every “generously feasible” set of  weights.</a:t>
            </a:r>
          </a:p>
          <a:p>
            <a:pPr lvl="1"/>
            <a:r>
              <a:rPr lang="en-US" sz="2000" dirty="0" smtClean="0"/>
              <a:t>This type of guarantee cannot be extended to more complex networks in which the average of two good solutions may be a bad solution.</a:t>
            </a:r>
          </a:p>
          <a:p>
            <a:r>
              <a:rPr lang="en-US" sz="2000" dirty="0" smtClean="0"/>
              <a:t>So “multi-layer” neural networks do not use the perceptron learning procedure.</a:t>
            </a:r>
          </a:p>
          <a:p>
            <a:pPr lvl="1"/>
            <a:r>
              <a:rPr lang="en-US" sz="2000" dirty="0" smtClean="0"/>
              <a:t>They should never have been called multi-layer </a:t>
            </a:r>
            <a:r>
              <a:rPr lang="en-US" sz="2000" dirty="0" err="1" smtClean="0"/>
              <a:t>perceptrons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3368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derivatives of a logistic neuron</a:t>
            </a: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565739"/>
              </p:ext>
            </p:extLst>
          </p:nvPr>
        </p:nvGraphicFramePr>
        <p:xfrm>
          <a:off x="1007604" y="1023578"/>
          <a:ext cx="3408362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2" name="Equation" r:id="rId3" imgW="1447800" imgH="431800" progId="Equation.3">
                  <p:embed/>
                </p:oleObj>
              </mc:Choice>
              <mc:Fallback>
                <p:oleObj name="Equation" r:id="rId3" imgW="1447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604" y="1023578"/>
                        <a:ext cx="3408362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386306"/>
              </p:ext>
            </p:extLst>
          </p:nvPr>
        </p:nvGraphicFramePr>
        <p:xfrm>
          <a:off x="912254" y="2065338"/>
          <a:ext cx="729615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3" name="Equation" r:id="rId5" imgW="3098800" imgH="571500" progId="Equation.3">
                  <p:embed/>
                </p:oleObj>
              </mc:Choice>
              <mc:Fallback>
                <p:oleObj name="Equation" r:id="rId5" imgW="30988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254" y="2065338"/>
                        <a:ext cx="729615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297806"/>
              </p:ext>
            </p:extLst>
          </p:nvPr>
        </p:nvGraphicFramePr>
        <p:xfrm>
          <a:off x="1692659" y="3454400"/>
          <a:ext cx="72358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4" name="Equation" r:id="rId7" imgW="3073400" imgH="495300" progId="Equation.3">
                  <p:embed/>
                </p:oleObj>
              </mc:Choice>
              <mc:Fallback>
                <p:oleObj name="Equation" r:id="rId7" imgW="30734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659" y="3454400"/>
                        <a:ext cx="723582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9552" y="3795886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because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823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Using the chain rule to get the derivatives needed for learning the weights of a logistic unit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00151"/>
            <a:ext cx="7967228" cy="3394472"/>
          </a:xfrm>
        </p:spPr>
        <p:txBody>
          <a:bodyPr/>
          <a:lstStyle/>
          <a:p>
            <a:r>
              <a:rPr lang="en-US" sz="2000" dirty="0" smtClean="0"/>
              <a:t>To learn the weights we need the derivative of the output with respect to each weight:</a:t>
            </a:r>
            <a:endParaRPr lang="en-US" sz="2000" dirty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42321"/>
              </p:ext>
            </p:extLst>
          </p:nvPr>
        </p:nvGraphicFramePr>
        <p:xfrm>
          <a:off x="1890899" y="1959682"/>
          <a:ext cx="4013249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50" name="Equation" r:id="rId3" imgW="1778000" imgH="431800" progId="Equation.3">
                  <p:embed/>
                </p:oleObj>
              </mc:Choice>
              <mc:Fallback>
                <p:oleObj name="Equation" r:id="rId3" imgW="1778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899" y="1959682"/>
                        <a:ext cx="4013249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723263"/>
              </p:ext>
            </p:extLst>
          </p:nvPr>
        </p:nvGraphicFramePr>
        <p:xfrm>
          <a:off x="785813" y="3086100"/>
          <a:ext cx="724852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51" name="Equation" r:id="rId5" imgW="3136900" imgH="482600" progId="Equation.3">
                  <p:embed/>
                </p:oleObj>
              </mc:Choice>
              <mc:Fallback>
                <p:oleObj name="Equation" r:id="rId5" imgW="3136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086100"/>
                        <a:ext cx="724852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184068" y="3255826"/>
            <a:ext cx="1512168" cy="59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04248" y="3255826"/>
            <a:ext cx="1260140" cy="594000"/>
          </a:xfrm>
          <a:prstGeom prst="rect">
            <a:avLst/>
          </a:prstGeom>
          <a:noFill/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44008" y="3255826"/>
            <a:ext cx="468052" cy="594000"/>
          </a:xfrm>
          <a:prstGeom prst="rect">
            <a:avLst/>
          </a:prstGeom>
          <a:noFill/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28084" y="267976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9900"/>
                </a:solidFill>
              </a:rPr>
              <a:t>delta-rule</a:t>
            </a:r>
            <a:endParaRPr lang="en-US" sz="2000" dirty="0">
              <a:solidFill>
                <a:srgbClr val="0099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588224" y="2967794"/>
            <a:ext cx="540060" cy="216024"/>
          </a:xfrm>
          <a:prstGeom prst="straightConnector1">
            <a:avLst/>
          </a:prstGeom>
          <a:ln>
            <a:solidFill>
              <a:srgbClr val="009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932040" y="2915821"/>
            <a:ext cx="396044" cy="267997"/>
          </a:xfrm>
          <a:prstGeom prst="straightConnector1">
            <a:avLst/>
          </a:prstGeom>
          <a:ln>
            <a:solidFill>
              <a:srgbClr val="009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55976" y="4115856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</a:t>
            </a:r>
            <a:r>
              <a:rPr lang="en-US" sz="2000" dirty="0" smtClean="0">
                <a:solidFill>
                  <a:srgbClr val="FF0000"/>
                </a:solidFill>
              </a:rPr>
              <a:t>xtra term = slope of logistic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endCxn id="10" idx="2"/>
          </p:cNvCxnSpPr>
          <p:nvPr/>
        </p:nvCxnSpPr>
        <p:spPr>
          <a:xfrm flipV="1">
            <a:off x="5940152" y="3849826"/>
            <a:ext cx="0" cy="306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418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89386"/>
            <a:ext cx="7772400" cy="1102519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/>
            </a:r>
            <a:br>
              <a:rPr lang="en-US" sz="3200" dirty="0" smtClean="0">
                <a:solidFill>
                  <a:srgbClr val="000000"/>
                </a:solidFill>
              </a:rPr>
            </a:br>
            <a:r>
              <a:rPr lang="en-US" sz="3200" dirty="0" smtClean="0">
                <a:solidFill>
                  <a:srgbClr val="000000"/>
                </a:solidFill>
              </a:rPr>
              <a:t>Neural Networks for Machine Learning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Lecture 3d</a:t>
            </a:r>
            <a:br>
              <a:rPr lang="en-US" sz="3200" dirty="0" smtClean="0"/>
            </a:br>
            <a:r>
              <a:rPr lang="en-US" sz="3200" dirty="0" smtClean="0"/>
              <a:t>The </a:t>
            </a:r>
            <a:r>
              <a:rPr lang="en-US" sz="3200" dirty="0" err="1" smtClean="0"/>
              <a:t>backpropagation</a:t>
            </a:r>
            <a:r>
              <a:rPr lang="en-US" sz="3200" dirty="0" smtClean="0"/>
              <a:t> algorithm</a:t>
            </a:r>
            <a:endParaRPr lang="en-US" sz="32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73025" y="2409732"/>
            <a:ext cx="9324975" cy="171092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>
              <a:solidFill>
                <a:srgbClr val="3333CC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755833"/>
            <a:ext cx="26642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Geoffrey Hinton </a:t>
            </a:r>
          </a:p>
          <a:p>
            <a:r>
              <a:rPr lang="en-US" sz="2000" dirty="0"/>
              <a:t>with</a:t>
            </a:r>
          </a:p>
          <a:p>
            <a:r>
              <a:rPr lang="en-US" sz="2400" dirty="0" err="1"/>
              <a:t>Nitish</a:t>
            </a:r>
            <a:r>
              <a:rPr lang="en-US" sz="2400" dirty="0"/>
              <a:t> </a:t>
            </a:r>
            <a:r>
              <a:rPr lang="en-US" sz="2400" dirty="0" err="1"/>
              <a:t>Srivastava</a:t>
            </a:r>
            <a:r>
              <a:rPr lang="en-US" sz="2400" dirty="0"/>
              <a:t> </a:t>
            </a:r>
          </a:p>
          <a:p>
            <a:r>
              <a:rPr lang="en-US" sz="2400" dirty="0" smtClean="0"/>
              <a:t>Kevin </a:t>
            </a:r>
            <a:r>
              <a:rPr lang="en-US" sz="2400" dirty="0" err="1" smtClean="0"/>
              <a:t>Swersky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2199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4320"/>
            <a:ext cx="8229600" cy="857250"/>
          </a:xfrm>
        </p:spPr>
        <p:txBody>
          <a:bodyPr/>
          <a:lstStyle/>
          <a:p>
            <a:r>
              <a:rPr lang="en-US" sz="2800" dirty="0"/>
              <a:t>Learning with hidden </a:t>
            </a:r>
            <a:r>
              <a:rPr lang="en-US" sz="2800" dirty="0" smtClean="0"/>
              <a:t>units (again)</a:t>
            </a:r>
            <a:endParaRPr lang="en-US" sz="2800" dirty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12"/>
            <a:ext cx="8229600" cy="4137422"/>
          </a:xfrm>
        </p:spPr>
        <p:txBody>
          <a:bodyPr/>
          <a:lstStyle/>
          <a:p>
            <a:r>
              <a:rPr lang="en-US" sz="2000" dirty="0"/>
              <a:t>Networks without hidden units are very limited in the input-output mappings they can model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Adding a layer of hand-coded features (as in a perceptron) makes them much more powerful but the hard bit is designing the features.</a:t>
            </a:r>
          </a:p>
          <a:p>
            <a:pPr lvl="1"/>
            <a:r>
              <a:rPr lang="en-US" sz="1800" dirty="0" smtClean="0"/>
              <a:t>We would like to find good features without requiring insights into the task or repeated trial and error where we guess some features and see how well they work.</a:t>
            </a:r>
          </a:p>
          <a:p>
            <a:pPr lvl="1"/>
            <a:endParaRPr lang="en-US" sz="2000" dirty="0" smtClean="0"/>
          </a:p>
          <a:p>
            <a:r>
              <a:rPr lang="en-US" sz="2000" dirty="0"/>
              <a:t>W</a:t>
            </a:r>
            <a:r>
              <a:rPr lang="en-US" sz="2000" dirty="0" smtClean="0"/>
              <a:t>e need to automate the loop of designing features for a particular task and seeing how well they work.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492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1323"/>
            <a:ext cx="8229600" cy="857250"/>
          </a:xfrm>
        </p:spPr>
        <p:txBody>
          <a:bodyPr/>
          <a:lstStyle/>
          <a:p>
            <a:r>
              <a:rPr lang="en-US" sz="2800" dirty="0"/>
              <a:t>Learning by perturbing </a:t>
            </a:r>
            <a:r>
              <a:rPr lang="en-US" sz="2800" dirty="0" smtClean="0"/>
              <a:t>weights</a:t>
            </a:r>
            <a:br>
              <a:rPr lang="en-US" sz="2800" dirty="0" smtClean="0"/>
            </a:br>
            <a:r>
              <a:rPr lang="en-US" sz="2400" dirty="0" smtClean="0"/>
              <a:t>(this idea occurs to everyone who knows about evolution)</a:t>
            </a:r>
            <a:endParaRPr lang="en-US" sz="2400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498" y="1194384"/>
            <a:ext cx="5112569" cy="383464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Randomly perturb one weight and see if it improves performance. If so, save the change</a:t>
            </a:r>
            <a:r>
              <a:rPr lang="en-US" sz="2000" dirty="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This is a form of reinforcement learning.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</a:rPr>
              <a:t>Very inefficient</a:t>
            </a:r>
            <a:r>
              <a:rPr lang="en-US" sz="1800" dirty="0"/>
              <a:t>. We need to do multiple forward passes  on a representative set of training </a:t>
            </a:r>
            <a:r>
              <a:rPr lang="en-US" sz="1800" dirty="0" smtClean="0"/>
              <a:t>cases </a:t>
            </a:r>
            <a:r>
              <a:rPr lang="en-US" sz="1800" dirty="0"/>
              <a:t>just to change one weight</a:t>
            </a:r>
            <a:r>
              <a:rPr lang="en-US" sz="1800" dirty="0" smtClean="0"/>
              <a:t>. </a:t>
            </a:r>
            <a:r>
              <a:rPr lang="en-US" sz="1800" dirty="0" err="1" smtClean="0"/>
              <a:t>Backpropagation</a:t>
            </a:r>
            <a:r>
              <a:rPr lang="en-US" sz="1800" dirty="0" smtClean="0"/>
              <a:t> is much better.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Towards the end of learning, large weight perturbations will nearly always make things </a:t>
            </a:r>
            <a:r>
              <a:rPr lang="en-US" sz="1800" dirty="0" smtClean="0">
                <a:solidFill>
                  <a:srgbClr val="FF0000"/>
                </a:solidFill>
              </a:rPr>
              <a:t>worse</a:t>
            </a:r>
            <a:r>
              <a:rPr lang="en-US" sz="1800" dirty="0" smtClean="0"/>
              <a:t>, because the weights need to have the right relative values.</a:t>
            </a:r>
            <a:endParaRPr lang="en-US" sz="1800" dirty="0"/>
          </a:p>
        </p:txBody>
      </p:sp>
      <p:sp>
        <p:nvSpPr>
          <p:cNvPr id="185388" name="Oval 44"/>
          <p:cNvSpPr>
            <a:spLocks noChangeArrowheads="1"/>
          </p:cNvSpPr>
          <p:nvPr/>
        </p:nvSpPr>
        <p:spPr bwMode="auto">
          <a:xfrm>
            <a:off x="6088063" y="1901926"/>
            <a:ext cx="266700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89" name="Oval 45"/>
          <p:cNvSpPr>
            <a:spLocks noChangeArrowheads="1"/>
          </p:cNvSpPr>
          <p:nvPr/>
        </p:nvSpPr>
        <p:spPr bwMode="auto">
          <a:xfrm>
            <a:off x="6519863" y="1901926"/>
            <a:ext cx="266700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90" name="Line 46"/>
          <p:cNvSpPr>
            <a:spLocks noChangeShapeType="1"/>
          </p:cNvSpPr>
          <p:nvPr/>
        </p:nvSpPr>
        <p:spPr bwMode="auto">
          <a:xfrm flipV="1">
            <a:off x="5872166" y="2063851"/>
            <a:ext cx="287337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91" name="Line 47"/>
          <p:cNvSpPr>
            <a:spLocks noChangeShapeType="1"/>
          </p:cNvSpPr>
          <p:nvPr/>
        </p:nvSpPr>
        <p:spPr bwMode="auto">
          <a:xfrm flipV="1">
            <a:off x="6303966" y="2063851"/>
            <a:ext cx="287337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92" name="Line 48"/>
          <p:cNvSpPr>
            <a:spLocks noChangeShapeType="1"/>
          </p:cNvSpPr>
          <p:nvPr/>
        </p:nvSpPr>
        <p:spPr bwMode="auto">
          <a:xfrm flipH="1" flipV="1">
            <a:off x="6735766" y="2063850"/>
            <a:ext cx="217487" cy="4869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93" name="Line 49"/>
          <p:cNvSpPr>
            <a:spLocks noChangeShapeType="1"/>
          </p:cNvSpPr>
          <p:nvPr/>
        </p:nvSpPr>
        <p:spPr bwMode="auto">
          <a:xfrm flipH="1" flipV="1">
            <a:off x="6303966" y="2063850"/>
            <a:ext cx="287337" cy="5393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94" name="Line 50"/>
          <p:cNvSpPr>
            <a:spLocks noChangeShapeType="1"/>
          </p:cNvSpPr>
          <p:nvPr/>
        </p:nvSpPr>
        <p:spPr bwMode="auto">
          <a:xfrm flipH="1" flipV="1">
            <a:off x="6375403" y="2062661"/>
            <a:ext cx="576263" cy="54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95" name="Line 51"/>
          <p:cNvSpPr>
            <a:spLocks noChangeShapeType="1"/>
          </p:cNvSpPr>
          <p:nvPr/>
        </p:nvSpPr>
        <p:spPr bwMode="auto">
          <a:xfrm flipH="1" flipV="1">
            <a:off x="6664325" y="2117429"/>
            <a:ext cx="1588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96" name="Line 52"/>
          <p:cNvSpPr>
            <a:spLocks noChangeShapeType="1"/>
          </p:cNvSpPr>
          <p:nvPr/>
        </p:nvSpPr>
        <p:spPr bwMode="auto">
          <a:xfrm flipH="1" flipV="1">
            <a:off x="6232525" y="2117429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97" name="Text Box 53"/>
          <p:cNvSpPr txBox="1">
            <a:spLocks noChangeArrowheads="1"/>
          </p:cNvSpPr>
          <p:nvPr/>
        </p:nvSpPr>
        <p:spPr bwMode="auto">
          <a:xfrm>
            <a:off x="7308307" y="2459139"/>
            <a:ext cx="15678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hidden units</a:t>
            </a:r>
          </a:p>
        </p:txBody>
      </p:sp>
      <p:sp>
        <p:nvSpPr>
          <p:cNvPr id="185398" name="Text Box 54"/>
          <p:cNvSpPr txBox="1">
            <a:spLocks noChangeArrowheads="1"/>
          </p:cNvSpPr>
          <p:nvPr/>
        </p:nvSpPr>
        <p:spPr bwMode="auto">
          <a:xfrm>
            <a:off x="7167566" y="1793579"/>
            <a:ext cx="1510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output units</a:t>
            </a:r>
          </a:p>
        </p:txBody>
      </p:sp>
      <p:sp>
        <p:nvSpPr>
          <p:cNvPr id="185399" name="Oval 55"/>
          <p:cNvSpPr>
            <a:spLocks noChangeArrowheads="1"/>
          </p:cNvSpPr>
          <p:nvPr/>
        </p:nvSpPr>
        <p:spPr bwMode="auto">
          <a:xfrm>
            <a:off x="6519863" y="2565103"/>
            <a:ext cx="266700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400" name="Oval 56"/>
          <p:cNvSpPr>
            <a:spLocks noChangeArrowheads="1"/>
          </p:cNvSpPr>
          <p:nvPr/>
        </p:nvSpPr>
        <p:spPr bwMode="auto">
          <a:xfrm>
            <a:off x="6951663" y="2565103"/>
            <a:ext cx="266700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401" name="Oval 57"/>
          <p:cNvSpPr>
            <a:spLocks noChangeArrowheads="1"/>
          </p:cNvSpPr>
          <p:nvPr/>
        </p:nvSpPr>
        <p:spPr bwMode="auto">
          <a:xfrm>
            <a:off x="5872163" y="3267573"/>
            <a:ext cx="266700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402" name="Oval 58"/>
          <p:cNvSpPr>
            <a:spLocks noChangeArrowheads="1"/>
          </p:cNvSpPr>
          <p:nvPr/>
        </p:nvSpPr>
        <p:spPr bwMode="auto">
          <a:xfrm>
            <a:off x="6303963" y="3267573"/>
            <a:ext cx="266700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403" name="Oval 59"/>
          <p:cNvSpPr>
            <a:spLocks noChangeArrowheads="1"/>
          </p:cNvSpPr>
          <p:nvPr/>
        </p:nvSpPr>
        <p:spPr bwMode="auto">
          <a:xfrm>
            <a:off x="6735763" y="3267573"/>
            <a:ext cx="266700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404" name="Oval 60"/>
          <p:cNvSpPr>
            <a:spLocks noChangeArrowheads="1"/>
          </p:cNvSpPr>
          <p:nvPr/>
        </p:nvSpPr>
        <p:spPr bwMode="auto">
          <a:xfrm>
            <a:off x="6088063" y="2565103"/>
            <a:ext cx="266700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405" name="Oval 61"/>
          <p:cNvSpPr>
            <a:spLocks noChangeArrowheads="1"/>
          </p:cNvSpPr>
          <p:nvPr/>
        </p:nvSpPr>
        <p:spPr bwMode="auto">
          <a:xfrm>
            <a:off x="5656263" y="2549626"/>
            <a:ext cx="266700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406" name="Line 62"/>
          <p:cNvSpPr>
            <a:spLocks noChangeShapeType="1"/>
          </p:cNvSpPr>
          <p:nvPr/>
        </p:nvSpPr>
        <p:spPr bwMode="auto">
          <a:xfrm flipV="1">
            <a:off x="6016625" y="2766319"/>
            <a:ext cx="2159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407" name="Line 63"/>
          <p:cNvSpPr>
            <a:spLocks noChangeShapeType="1"/>
          </p:cNvSpPr>
          <p:nvPr/>
        </p:nvSpPr>
        <p:spPr bwMode="auto">
          <a:xfrm flipV="1">
            <a:off x="6880225" y="2766319"/>
            <a:ext cx="2159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408" name="Line 64"/>
          <p:cNvSpPr>
            <a:spLocks noChangeShapeType="1"/>
          </p:cNvSpPr>
          <p:nvPr/>
        </p:nvSpPr>
        <p:spPr bwMode="auto">
          <a:xfrm flipH="1" flipV="1">
            <a:off x="6664325" y="2765130"/>
            <a:ext cx="217488" cy="486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409" name="Line 65"/>
          <p:cNvSpPr>
            <a:spLocks noChangeShapeType="1"/>
          </p:cNvSpPr>
          <p:nvPr/>
        </p:nvSpPr>
        <p:spPr bwMode="auto">
          <a:xfrm flipH="1" flipV="1">
            <a:off x="6232525" y="2765130"/>
            <a:ext cx="217488" cy="486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410" name="Line 66"/>
          <p:cNvSpPr>
            <a:spLocks noChangeShapeType="1"/>
          </p:cNvSpPr>
          <p:nvPr/>
        </p:nvSpPr>
        <p:spPr bwMode="auto">
          <a:xfrm flipH="1" flipV="1">
            <a:off x="6303963" y="2765130"/>
            <a:ext cx="503237" cy="486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411" name="Line 67"/>
          <p:cNvSpPr>
            <a:spLocks noChangeShapeType="1"/>
          </p:cNvSpPr>
          <p:nvPr/>
        </p:nvSpPr>
        <p:spPr bwMode="auto">
          <a:xfrm flipH="1" flipV="1">
            <a:off x="5872166" y="2765130"/>
            <a:ext cx="503237" cy="486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412" name="Line 68"/>
          <p:cNvSpPr>
            <a:spLocks noChangeShapeType="1"/>
          </p:cNvSpPr>
          <p:nvPr/>
        </p:nvSpPr>
        <p:spPr bwMode="auto">
          <a:xfrm flipH="1" flipV="1">
            <a:off x="5799141" y="2765130"/>
            <a:ext cx="217487" cy="486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413" name="Line 69"/>
          <p:cNvSpPr>
            <a:spLocks noChangeShapeType="1"/>
          </p:cNvSpPr>
          <p:nvPr/>
        </p:nvSpPr>
        <p:spPr bwMode="auto">
          <a:xfrm flipV="1">
            <a:off x="6448425" y="2766319"/>
            <a:ext cx="2159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414" name="Line 70"/>
          <p:cNvSpPr>
            <a:spLocks noChangeShapeType="1"/>
          </p:cNvSpPr>
          <p:nvPr/>
        </p:nvSpPr>
        <p:spPr bwMode="auto">
          <a:xfrm flipV="1">
            <a:off x="6519866" y="2765128"/>
            <a:ext cx="504825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415" name="Text Box 71"/>
          <p:cNvSpPr txBox="1">
            <a:spLocks noChangeArrowheads="1"/>
          </p:cNvSpPr>
          <p:nvPr/>
        </p:nvSpPr>
        <p:spPr bwMode="auto">
          <a:xfrm>
            <a:off x="7312028" y="3143748"/>
            <a:ext cx="16033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input units</a:t>
            </a:r>
          </a:p>
        </p:txBody>
      </p:sp>
      <p:sp>
        <p:nvSpPr>
          <p:cNvPr id="185416" name="Oval 72"/>
          <p:cNvSpPr>
            <a:spLocks noChangeArrowheads="1"/>
          </p:cNvSpPr>
          <p:nvPr/>
        </p:nvSpPr>
        <p:spPr bwMode="auto">
          <a:xfrm>
            <a:off x="6011863" y="2190057"/>
            <a:ext cx="107950" cy="80963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417" name="Oval 73"/>
          <p:cNvSpPr>
            <a:spLocks noChangeArrowheads="1"/>
          </p:cNvSpPr>
          <p:nvPr/>
        </p:nvSpPr>
        <p:spPr bwMode="auto">
          <a:xfrm>
            <a:off x="6156325" y="2190057"/>
            <a:ext cx="107950" cy="80963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418" name="Oval 74"/>
          <p:cNvSpPr>
            <a:spLocks noChangeArrowheads="1"/>
          </p:cNvSpPr>
          <p:nvPr/>
        </p:nvSpPr>
        <p:spPr bwMode="auto">
          <a:xfrm>
            <a:off x="6335713" y="2162673"/>
            <a:ext cx="107950" cy="80963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419" name="Oval 75"/>
          <p:cNvSpPr>
            <a:spLocks noChangeArrowheads="1"/>
          </p:cNvSpPr>
          <p:nvPr/>
        </p:nvSpPr>
        <p:spPr bwMode="auto">
          <a:xfrm>
            <a:off x="6119813" y="2837757"/>
            <a:ext cx="107950" cy="809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420" name="Oval 76"/>
          <p:cNvSpPr>
            <a:spLocks noChangeArrowheads="1"/>
          </p:cNvSpPr>
          <p:nvPr/>
        </p:nvSpPr>
        <p:spPr bwMode="auto">
          <a:xfrm>
            <a:off x="6227763" y="2837757"/>
            <a:ext cx="107950" cy="809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421" name="Oval 77"/>
          <p:cNvSpPr>
            <a:spLocks noChangeArrowheads="1"/>
          </p:cNvSpPr>
          <p:nvPr/>
        </p:nvSpPr>
        <p:spPr bwMode="auto">
          <a:xfrm>
            <a:off x="6372225" y="2837757"/>
            <a:ext cx="107950" cy="809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1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47625"/>
            <a:ext cx="8229600" cy="857250"/>
          </a:xfrm>
        </p:spPr>
        <p:txBody>
          <a:bodyPr/>
          <a:lstStyle/>
          <a:p>
            <a:r>
              <a:rPr lang="en-US" sz="2800" dirty="0"/>
              <a:t>Learning by </a:t>
            </a:r>
            <a:r>
              <a:rPr lang="en-US" sz="2800" dirty="0" smtClean="0"/>
              <a:t>using perturbations</a:t>
            </a:r>
            <a:endParaRPr lang="en-US" sz="2800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9514" y="870349"/>
            <a:ext cx="6516725" cy="427315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We </a:t>
            </a:r>
            <a:r>
              <a:rPr lang="en-US" sz="2000" dirty="0"/>
              <a:t>could randomly perturb all the weights in parallel and correlate the performance gain with the weight changes. 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Not any better because we need lots of trials </a:t>
            </a:r>
            <a:r>
              <a:rPr lang="en-US" sz="1800" dirty="0" smtClean="0"/>
              <a:t>on each training case to </a:t>
            </a:r>
            <a:r>
              <a:rPr lang="ja-JP" altLang="en-US" sz="1800" dirty="0">
                <a:latin typeface="Arial"/>
              </a:rPr>
              <a:t>“</a:t>
            </a:r>
            <a:r>
              <a:rPr lang="en-US" sz="1800" dirty="0"/>
              <a:t>see</a:t>
            </a:r>
            <a:r>
              <a:rPr lang="ja-JP" altLang="en-US" sz="1800" dirty="0">
                <a:latin typeface="Arial"/>
              </a:rPr>
              <a:t>”</a:t>
            </a:r>
            <a:r>
              <a:rPr lang="en-US" sz="1800" dirty="0"/>
              <a:t> the effect of changing one weight through the noise created by all the </a:t>
            </a:r>
            <a:r>
              <a:rPr lang="en-US" sz="1800" dirty="0" smtClean="0"/>
              <a:t>changes to other weights.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A better idea: Randomly perturb the activities of the hidden units.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Once we know how we want a hidden activity to change on a given training case, we can</a:t>
            </a:r>
            <a:r>
              <a:rPr lang="en-US" sz="1800" dirty="0" smtClean="0">
                <a:solidFill>
                  <a:srgbClr val="FF0000"/>
                </a:solidFill>
              </a:rPr>
              <a:t> compute </a:t>
            </a:r>
            <a:r>
              <a:rPr lang="en-US" sz="1800" dirty="0" smtClean="0"/>
              <a:t>how to change the weights.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There are fewer activities than weights, but </a:t>
            </a:r>
            <a:r>
              <a:rPr lang="en-US" sz="1800" dirty="0" err="1"/>
              <a:t>b</a:t>
            </a:r>
            <a:r>
              <a:rPr lang="en-US" sz="1800" dirty="0" err="1" smtClean="0"/>
              <a:t>ackpropagation</a:t>
            </a:r>
            <a:r>
              <a:rPr lang="en-US" sz="1800" dirty="0" smtClean="0"/>
              <a:t> still wins by a factor of the number of neurons. </a:t>
            </a:r>
            <a:endParaRPr lang="en-US" sz="18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185388" name="Oval 44"/>
          <p:cNvSpPr>
            <a:spLocks noChangeArrowheads="1"/>
          </p:cNvSpPr>
          <p:nvPr/>
        </p:nvSpPr>
        <p:spPr bwMode="auto">
          <a:xfrm>
            <a:off x="7402140" y="1743658"/>
            <a:ext cx="266700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89" name="Oval 45"/>
          <p:cNvSpPr>
            <a:spLocks noChangeArrowheads="1"/>
          </p:cNvSpPr>
          <p:nvPr/>
        </p:nvSpPr>
        <p:spPr bwMode="auto">
          <a:xfrm>
            <a:off x="7833940" y="1743658"/>
            <a:ext cx="266700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90" name="Line 46"/>
          <p:cNvSpPr>
            <a:spLocks noChangeShapeType="1"/>
          </p:cNvSpPr>
          <p:nvPr/>
        </p:nvSpPr>
        <p:spPr bwMode="auto">
          <a:xfrm flipV="1">
            <a:off x="7186243" y="1905583"/>
            <a:ext cx="287337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91" name="Line 47"/>
          <p:cNvSpPr>
            <a:spLocks noChangeShapeType="1"/>
          </p:cNvSpPr>
          <p:nvPr/>
        </p:nvSpPr>
        <p:spPr bwMode="auto">
          <a:xfrm flipV="1">
            <a:off x="7618043" y="1905583"/>
            <a:ext cx="287337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92" name="Line 48"/>
          <p:cNvSpPr>
            <a:spLocks noChangeShapeType="1"/>
          </p:cNvSpPr>
          <p:nvPr/>
        </p:nvSpPr>
        <p:spPr bwMode="auto">
          <a:xfrm flipH="1" flipV="1">
            <a:off x="8049843" y="1905582"/>
            <a:ext cx="217487" cy="4869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93" name="Line 49"/>
          <p:cNvSpPr>
            <a:spLocks noChangeShapeType="1"/>
          </p:cNvSpPr>
          <p:nvPr/>
        </p:nvSpPr>
        <p:spPr bwMode="auto">
          <a:xfrm flipH="1" flipV="1">
            <a:off x="7618043" y="1905582"/>
            <a:ext cx="287337" cy="5393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94" name="Line 50"/>
          <p:cNvSpPr>
            <a:spLocks noChangeShapeType="1"/>
          </p:cNvSpPr>
          <p:nvPr/>
        </p:nvSpPr>
        <p:spPr bwMode="auto">
          <a:xfrm flipH="1" flipV="1">
            <a:off x="7689480" y="1904393"/>
            <a:ext cx="576263" cy="54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95" name="Line 51"/>
          <p:cNvSpPr>
            <a:spLocks noChangeShapeType="1"/>
          </p:cNvSpPr>
          <p:nvPr/>
        </p:nvSpPr>
        <p:spPr bwMode="auto">
          <a:xfrm flipH="1" flipV="1">
            <a:off x="7978402" y="1959161"/>
            <a:ext cx="1588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96" name="Line 52"/>
          <p:cNvSpPr>
            <a:spLocks noChangeShapeType="1"/>
          </p:cNvSpPr>
          <p:nvPr/>
        </p:nvSpPr>
        <p:spPr bwMode="auto">
          <a:xfrm flipH="1" flipV="1">
            <a:off x="7546602" y="1959161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99" name="Oval 55"/>
          <p:cNvSpPr>
            <a:spLocks noChangeArrowheads="1"/>
          </p:cNvSpPr>
          <p:nvPr/>
        </p:nvSpPr>
        <p:spPr bwMode="auto">
          <a:xfrm>
            <a:off x="7833940" y="2406835"/>
            <a:ext cx="266700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400" name="Oval 56"/>
          <p:cNvSpPr>
            <a:spLocks noChangeArrowheads="1"/>
          </p:cNvSpPr>
          <p:nvPr/>
        </p:nvSpPr>
        <p:spPr bwMode="auto">
          <a:xfrm>
            <a:off x="8265740" y="2406835"/>
            <a:ext cx="266700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401" name="Oval 57"/>
          <p:cNvSpPr>
            <a:spLocks noChangeArrowheads="1"/>
          </p:cNvSpPr>
          <p:nvPr/>
        </p:nvSpPr>
        <p:spPr bwMode="auto">
          <a:xfrm>
            <a:off x="7186240" y="3109305"/>
            <a:ext cx="266700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402" name="Oval 58"/>
          <p:cNvSpPr>
            <a:spLocks noChangeArrowheads="1"/>
          </p:cNvSpPr>
          <p:nvPr/>
        </p:nvSpPr>
        <p:spPr bwMode="auto">
          <a:xfrm>
            <a:off x="7618040" y="3109305"/>
            <a:ext cx="266700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403" name="Oval 59"/>
          <p:cNvSpPr>
            <a:spLocks noChangeArrowheads="1"/>
          </p:cNvSpPr>
          <p:nvPr/>
        </p:nvSpPr>
        <p:spPr bwMode="auto">
          <a:xfrm>
            <a:off x="8049840" y="3109305"/>
            <a:ext cx="266700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404" name="Oval 60"/>
          <p:cNvSpPr>
            <a:spLocks noChangeArrowheads="1"/>
          </p:cNvSpPr>
          <p:nvPr/>
        </p:nvSpPr>
        <p:spPr bwMode="auto">
          <a:xfrm>
            <a:off x="7402140" y="2406835"/>
            <a:ext cx="266700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405" name="Oval 61"/>
          <p:cNvSpPr>
            <a:spLocks noChangeArrowheads="1"/>
          </p:cNvSpPr>
          <p:nvPr/>
        </p:nvSpPr>
        <p:spPr bwMode="auto">
          <a:xfrm>
            <a:off x="6970340" y="2391358"/>
            <a:ext cx="266700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406" name="Line 62"/>
          <p:cNvSpPr>
            <a:spLocks noChangeShapeType="1"/>
          </p:cNvSpPr>
          <p:nvPr/>
        </p:nvSpPr>
        <p:spPr bwMode="auto">
          <a:xfrm flipV="1">
            <a:off x="7330702" y="2608051"/>
            <a:ext cx="2159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407" name="Line 63"/>
          <p:cNvSpPr>
            <a:spLocks noChangeShapeType="1"/>
          </p:cNvSpPr>
          <p:nvPr/>
        </p:nvSpPr>
        <p:spPr bwMode="auto">
          <a:xfrm flipV="1">
            <a:off x="8194302" y="2608051"/>
            <a:ext cx="2159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408" name="Line 64"/>
          <p:cNvSpPr>
            <a:spLocks noChangeShapeType="1"/>
          </p:cNvSpPr>
          <p:nvPr/>
        </p:nvSpPr>
        <p:spPr bwMode="auto">
          <a:xfrm flipH="1" flipV="1">
            <a:off x="7978402" y="2606862"/>
            <a:ext cx="217488" cy="486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409" name="Line 65"/>
          <p:cNvSpPr>
            <a:spLocks noChangeShapeType="1"/>
          </p:cNvSpPr>
          <p:nvPr/>
        </p:nvSpPr>
        <p:spPr bwMode="auto">
          <a:xfrm flipH="1" flipV="1">
            <a:off x="7546602" y="2606862"/>
            <a:ext cx="217488" cy="486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410" name="Line 66"/>
          <p:cNvSpPr>
            <a:spLocks noChangeShapeType="1"/>
          </p:cNvSpPr>
          <p:nvPr/>
        </p:nvSpPr>
        <p:spPr bwMode="auto">
          <a:xfrm flipH="1" flipV="1">
            <a:off x="7618043" y="2606862"/>
            <a:ext cx="503237" cy="486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411" name="Line 67"/>
          <p:cNvSpPr>
            <a:spLocks noChangeShapeType="1"/>
          </p:cNvSpPr>
          <p:nvPr/>
        </p:nvSpPr>
        <p:spPr bwMode="auto">
          <a:xfrm flipH="1" flipV="1">
            <a:off x="7186243" y="2606862"/>
            <a:ext cx="503237" cy="486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412" name="Line 68"/>
          <p:cNvSpPr>
            <a:spLocks noChangeShapeType="1"/>
          </p:cNvSpPr>
          <p:nvPr/>
        </p:nvSpPr>
        <p:spPr bwMode="auto">
          <a:xfrm flipH="1" flipV="1">
            <a:off x="7113216" y="2606862"/>
            <a:ext cx="217487" cy="486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413" name="Line 69"/>
          <p:cNvSpPr>
            <a:spLocks noChangeShapeType="1"/>
          </p:cNvSpPr>
          <p:nvPr/>
        </p:nvSpPr>
        <p:spPr bwMode="auto">
          <a:xfrm flipV="1">
            <a:off x="7762502" y="2608051"/>
            <a:ext cx="2159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414" name="Line 70"/>
          <p:cNvSpPr>
            <a:spLocks noChangeShapeType="1"/>
          </p:cNvSpPr>
          <p:nvPr/>
        </p:nvSpPr>
        <p:spPr bwMode="auto">
          <a:xfrm flipV="1">
            <a:off x="7833943" y="2606860"/>
            <a:ext cx="504825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416" name="Oval 72"/>
          <p:cNvSpPr>
            <a:spLocks noChangeArrowheads="1"/>
          </p:cNvSpPr>
          <p:nvPr/>
        </p:nvSpPr>
        <p:spPr bwMode="auto">
          <a:xfrm>
            <a:off x="7325940" y="2031789"/>
            <a:ext cx="107950" cy="80963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417" name="Oval 73"/>
          <p:cNvSpPr>
            <a:spLocks noChangeArrowheads="1"/>
          </p:cNvSpPr>
          <p:nvPr/>
        </p:nvSpPr>
        <p:spPr bwMode="auto">
          <a:xfrm>
            <a:off x="7470402" y="2031789"/>
            <a:ext cx="107950" cy="80963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418" name="Oval 74"/>
          <p:cNvSpPr>
            <a:spLocks noChangeArrowheads="1"/>
          </p:cNvSpPr>
          <p:nvPr/>
        </p:nvSpPr>
        <p:spPr bwMode="auto">
          <a:xfrm>
            <a:off x="7649790" y="2004405"/>
            <a:ext cx="107950" cy="80963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419" name="Oval 75"/>
          <p:cNvSpPr>
            <a:spLocks noChangeArrowheads="1"/>
          </p:cNvSpPr>
          <p:nvPr/>
        </p:nvSpPr>
        <p:spPr bwMode="auto">
          <a:xfrm>
            <a:off x="7433890" y="2679489"/>
            <a:ext cx="107950" cy="809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420" name="Oval 76"/>
          <p:cNvSpPr>
            <a:spLocks noChangeArrowheads="1"/>
          </p:cNvSpPr>
          <p:nvPr/>
        </p:nvSpPr>
        <p:spPr bwMode="auto">
          <a:xfrm>
            <a:off x="7541840" y="2679489"/>
            <a:ext cx="107950" cy="809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421" name="Oval 77"/>
          <p:cNvSpPr>
            <a:spLocks noChangeArrowheads="1"/>
          </p:cNvSpPr>
          <p:nvPr/>
        </p:nvSpPr>
        <p:spPr bwMode="auto">
          <a:xfrm>
            <a:off x="7686302" y="2679489"/>
            <a:ext cx="107950" cy="809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99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idea behind </a:t>
            </a:r>
            <a:r>
              <a:rPr lang="en-US" sz="2800" dirty="0" err="1"/>
              <a:t>backpropagation</a:t>
            </a:r>
            <a:endParaRPr lang="en-US" sz="2800" dirty="0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1829" y="1131590"/>
            <a:ext cx="8290631" cy="339447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We don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t know what the hidden units ought to do, but we can compute how fast the error changes as we change a hidden activity.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 Instead of using desired activities to train the hidden units, use </a:t>
            </a:r>
            <a:r>
              <a:rPr lang="en-US" sz="2000" dirty="0">
                <a:solidFill>
                  <a:srgbClr val="FF0000"/>
                </a:solidFill>
              </a:rPr>
              <a:t>error derivatives </a:t>
            </a:r>
            <a:r>
              <a:rPr lang="en-US" sz="2000" dirty="0" err="1">
                <a:solidFill>
                  <a:srgbClr val="FF0000"/>
                </a:solidFill>
              </a:rPr>
              <a:t>w.r.t</a:t>
            </a:r>
            <a:r>
              <a:rPr lang="en-US" sz="2000" dirty="0">
                <a:solidFill>
                  <a:srgbClr val="FF0000"/>
                </a:solidFill>
              </a:rPr>
              <a:t>. hidden activities</a:t>
            </a:r>
            <a:r>
              <a:rPr lang="en-US" sz="2000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008000"/>
                </a:solidFill>
              </a:rPr>
              <a:t>Each hidden activity can affect many output units and can therefore have many separate effects on the error. These effects must be </a:t>
            </a:r>
            <a:r>
              <a:rPr lang="en-US" sz="2000" dirty="0" smtClean="0">
                <a:solidFill>
                  <a:srgbClr val="008000"/>
                </a:solidFill>
              </a:rPr>
              <a:t>combined.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We </a:t>
            </a:r>
            <a:r>
              <a:rPr lang="en-US" sz="2000" dirty="0"/>
              <a:t>can compute error derivatives for all the hidden units </a:t>
            </a:r>
            <a:r>
              <a:rPr lang="en-US" sz="2000" dirty="0" smtClean="0"/>
              <a:t>efficiently at the same time. 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008000"/>
                </a:solidFill>
              </a:rPr>
              <a:t>Once we have the error derivatives for the hidden activities, its easy to get the error derivatives for the weights going into a hidden unit</a:t>
            </a:r>
            <a:r>
              <a:rPr lang="en-US" sz="2000" dirty="0" smtClean="0">
                <a:solidFill>
                  <a:srgbClr val="008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4681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9532" y="15466"/>
            <a:ext cx="8507288" cy="857250"/>
          </a:xfrm>
        </p:spPr>
        <p:txBody>
          <a:bodyPr/>
          <a:lstStyle/>
          <a:p>
            <a:r>
              <a:rPr lang="en-US" sz="2400" dirty="0"/>
              <a:t>Sketch of the </a:t>
            </a:r>
            <a:r>
              <a:rPr lang="en-US" sz="2400" dirty="0" err="1"/>
              <a:t>backpropagation</a:t>
            </a:r>
            <a:r>
              <a:rPr lang="en-US" sz="2400" dirty="0"/>
              <a:t> </a:t>
            </a:r>
            <a:r>
              <a:rPr lang="en-US" sz="2400" dirty="0" smtClean="0"/>
              <a:t>algorithm on </a:t>
            </a:r>
            <a:r>
              <a:rPr lang="en-US" sz="2400" dirty="0"/>
              <a:t>a single </a:t>
            </a:r>
            <a:r>
              <a:rPr lang="en-US" sz="2400" dirty="0" smtClean="0"/>
              <a:t>case</a:t>
            </a:r>
            <a:endParaRPr lang="en-US" sz="2400" dirty="0"/>
          </a:p>
        </p:txBody>
      </p:sp>
      <p:sp>
        <p:nvSpPr>
          <p:cNvPr id="20070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112676"/>
            <a:ext cx="4691062" cy="3943350"/>
          </a:xfrm>
        </p:spPr>
        <p:txBody>
          <a:bodyPr/>
          <a:lstStyle/>
          <a:p>
            <a:r>
              <a:rPr lang="en-US" sz="2000" dirty="0"/>
              <a:t>First convert the discrepancy between each output and its target value into an error </a:t>
            </a:r>
            <a:r>
              <a:rPr lang="en-US" sz="2000" dirty="0" smtClean="0"/>
              <a:t>derivative.</a:t>
            </a:r>
          </a:p>
          <a:p>
            <a:r>
              <a:rPr lang="en-US" sz="2000" dirty="0" smtClean="0"/>
              <a:t>Then </a:t>
            </a:r>
            <a:r>
              <a:rPr lang="en-US" sz="2000" dirty="0"/>
              <a:t>compute error derivatives in each hidden layer from error derivatives in the layer </a:t>
            </a:r>
            <a:r>
              <a:rPr lang="en-US" sz="2000" dirty="0" smtClean="0"/>
              <a:t>above.</a:t>
            </a:r>
          </a:p>
          <a:p>
            <a:r>
              <a:rPr lang="en-US" sz="2000" dirty="0" smtClean="0"/>
              <a:t>Then </a:t>
            </a:r>
            <a:r>
              <a:rPr lang="en-US" sz="2000" dirty="0"/>
              <a:t>use error derivatives </a:t>
            </a:r>
            <a:r>
              <a:rPr lang="en-US" sz="2000" i="1" dirty="0" err="1"/>
              <a:t>w.r.t</a:t>
            </a:r>
            <a:r>
              <a:rPr lang="en-US" sz="2000" i="1" dirty="0"/>
              <a:t>. </a:t>
            </a:r>
            <a:r>
              <a:rPr lang="en-US" sz="2000" dirty="0"/>
              <a:t>activities to get error derivatives </a:t>
            </a:r>
            <a:r>
              <a:rPr lang="en-US" sz="2000" i="1" dirty="0" err="1"/>
              <a:t>w.r.t</a:t>
            </a:r>
            <a:r>
              <a:rPr lang="en-US" sz="2000" i="1" dirty="0"/>
              <a:t>. </a:t>
            </a:r>
            <a:r>
              <a:rPr lang="en-US" sz="2000" dirty="0"/>
              <a:t>the </a:t>
            </a:r>
            <a:r>
              <a:rPr lang="en-US" sz="2000" dirty="0" smtClean="0"/>
              <a:t>incoming weights</a:t>
            </a:r>
            <a:r>
              <a:rPr lang="en-US" sz="2000" dirty="0"/>
              <a:t>.</a:t>
            </a:r>
          </a:p>
        </p:txBody>
      </p:sp>
      <p:graphicFrame>
        <p:nvGraphicFramePr>
          <p:cNvPr id="200710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0636007"/>
              </p:ext>
            </p:extLst>
          </p:nvPr>
        </p:nvGraphicFramePr>
        <p:xfrm>
          <a:off x="5436096" y="951570"/>
          <a:ext cx="2772308" cy="1485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79" name="Equation" r:id="rId3" imgW="1435100" imgH="876300" progId="Equation.3">
                  <p:embed/>
                </p:oleObj>
              </mc:Choice>
              <mc:Fallback>
                <p:oleObj name="Equation" r:id="rId3" imgW="14351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951570"/>
                        <a:ext cx="2772308" cy="14851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8" name="Oval 14"/>
          <p:cNvSpPr>
            <a:spLocks noChangeArrowheads="1"/>
          </p:cNvSpPr>
          <p:nvPr/>
        </p:nvSpPr>
        <p:spPr bwMode="auto">
          <a:xfrm>
            <a:off x="6662741" y="2635139"/>
            <a:ext cx="935037" cy="701279"/>
          </a:xfrm>
          <a:prstGeom prst="ellipse">
            <a:avLst/>
          </a:prstGeom>
          <a:solidFill>
            <a:schemeClr val="bg2">
              <a:alpha val="1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20" name="Oval 16"/>
          <p:cNvSpPr>
            <a:spLocks noChangeArrowheads="1"/>
          </p:cNvSpPr>
          <p:nvPr/>
        </p:nvSpPr>
        <p:spPr bwMode="auto">
          <a:xfrm>
            <a:off x="7239000" y="3788251"/>
            <a:ext cx="935038" cy="701279"/>
          </a:xfrm>
          <a:prstGeom prst="ellipse">
            <a:avLst/>
          </a:prstGeom>
          <a:solidFill>
            <a:schemeClr val="bg2">
              <a:alpha val="1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21" name="Oval 17"/>
          <p:cNvSpPr>
            <a:spLocks noChangeArrowheads="1"/>
          </p:cNvSpPr>
          <p:nvPr/>
        </p:nvSpPr>
        <p:spPr bwMode="auto">
          <a:xfrm>
            <a:off x="5724525" y="3788251"/>
            <a:ext cx="935038" cy="701279"/>
          </a:xfrm>
          <a:prstGeom prst="ellipse">
            <a:avLst/>
          </a:prstGeom>
          <a:solidFill>
            <a:schemeClr val="bg2">
              <a:alpha val="1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22" name="Oval 18"/>
          <p:cNvSpPr>
            <a:spLocks noChangeArrowheads="1"/>
          </p:cNvSpPr>
          <p:nvPr/>
        </p:nvSpPr>
        <p:spPr bwMode="auto">
          <a:xfrm>
            <a:off x="7958141" y="2607754"/>
            <a:ext cx="935037" cy="701278"/>
          </a:xfrm>
          <a:prstGeom prst="ellipse">
            <a:avLst/>
          </a:prstGeom>
          <a:solidFill>
            <a:schemeClr val="bg2">
              <a:alpha val="1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23" name="Oval 19"/>
          <p:cNvSpPr>
            <a:spLocks noChangeArrowheads="1"/>
          </p:cNvSpPr>
          <p:nvPr/>
        </p:nvSpPr>
        <p:spPr bwMode="auto">
          <a:xfrm>
            <a:off x="5257800" y="2662524"/>
            <a:ext cx="935038" cy="701278"/>
          </a:xfrm>
          <a:prstGeom prst="ellipse">
            <a:avLst/>
          </a:prstGeom>
          <a:solidFill>
            <a:schemeClr val="bg2">
              <a:alpha val="1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0724" name="AutoShape 20"/>
          <p:cNvCxnSpPr>
            <a:cxnSpLocks noChangeShapeType="1"/>
            <a:stCxn id="200723" idx="4"/>
            <a:endCxn id="200721" idx="0"/>
          </p:cNvCxnSpPr>
          <p:nvPr/>
        </p:nvCxnSpPr>
        <p:spPr bwMode="auto">
          <a:xfrm>
            <a:off x="5725319" y="3363802"/>
            <a:ext cx="466725" cy="4244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0725" name="AutoShape 21"/>
          <p:cNvCxnSpPr>
            <a:cxnSpLocks noChangeShapeType="1"/>
            <a:stCxn id="200718" idx="4"/>
            <a:endCxn id="200721" idx="0"/>
          </p:cNvCxnSpPr>
          <p:nvPr/>
        </p:nvCxnSpPr>
        <p:spPr bwMode="auto">
          <a:xfrm flipH="1">
            <a:off x="6192044" y="3336418"/>
            <a:ext cx="938216" cy="45183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0726" name="AutoShape 22"/>
          <p:cNvCxnSpPr>
            <a:cxnSpLocks noChangeShapeType="1"/>
            <a:stCxn id="200722" idx="3"/>
            <a:endCxn id="200721" idx="0"/>
          </p:cNvCxnSpPr>
          <p:nvPr/>
        </p:nvCxnSpPr>
        <p:spPr bwMode="auto">
          <a:xfrm flipH="1">
            <a:off x="6192044" y="3206332"/>
            <a:ext cx="1903030" cy="5819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250360"/>
              </p:ext>
            </p:extLst>
          </p:nvPr>
        </p:nvGraphicFramePr>
        <p:xfrm>
          <a:off x="6876256" y="2635324"/>
          <a:ext cx="47250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80" name="Equation" r:id="rId5" imgW="266700" imgH="457200" progId="Equation.3">
                  <p:embed/>
                </p:oleObj>
              </mc:Choice>
              <mc:Fallback>
                <p:oleObj name="Equation" r:id="rId5" imgW="266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2635324"/>
                        <a:ext cx="472505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855502"/>
              </p:ext>
            </p:extLst>
          </p:nvPr>
        </p:nvGraphicFramePr>
        <p:xfrm>
          <a:off x="6012163" y="3787452"/>
          <a:ext cx="396041" cy="659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81" name="Equation" r:id="rId7" imgW="254000" imgH="431800" progId="Equation.3">
                  <p:embed/>
                </p:oleObj>
              </mc:Choice>
              <mc:Fallback>
                <p:oleObj name="Equation" r:id="rId7" imgW="254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3" y="3787452"/>
                        <a:ext cx="396041" cy="659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4820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03" name="Rectangle 27"/>
          <p:cNvSpPr>
            <a:spLocks noGrp="1" noChangeArrowheads="1"/>
          </p:cNvSpPr>
          <p:nvPr>
            <p:ph type="title"/>
          </p:nvPr>
        </p:nvSpPr>
        <p:spPr>
          <a:xfrm>
            <a:off x="770892" y="5954"/>
            <a:ext cx="8229600" cy="857250"/>
          </a:xfrm>
        </p:spPr>
        <p:txBody>
          <a:bodyPr/>
          <a:lstStyle/>
          <a:p>
            <a:r>
              <a:rPr lang="en-US" sz="2800" dirty="0" err="1" smtClean="0"/>
              <a:t>Backpropagating</a:t>
            </a:r>
            <a:r>
              <a:rPr lang="en-US" sz="2800" dirty="0" smtClean="0"/>
              <a:t> </a:t>
            </a:r>
            <a:r>
              <a:rPr lang="en-US" sz="2800" dirty="0" err="1" smtClean="0"/>
              <a:t>dE</a:t>
            </a:r>
            <a:r>
              <a:rPr lang="en-US" sz="2800" dirty="0" smtClean="0"/>
              <a:t>/</a:t>
            </a:r>
            <a:r>
              <a:rPr lang="en-US" sz="2800" dirty="0" err="1" smtClean="0"/>
              <a:t>dy</a:t>
            </a:r>
            <a:endParaRPr lang="en-US" sz="2800" dirty="0"/>
          </a:p>
        </p:txBody>
      </p:sp>
      <p:graphicFrame>
        <p:nvGraphicFramePr>
          <p:cNvPr id="203802" name="Object 2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46504748"/>
              </p:ext>
            </p:extLst>
          </p:nvPr>
        </p:nvGraphicFramePr>
        <p:xfrm>
          <a:off x="4824028" y="1131590"/>
          <a:ext cx="35655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50" name="Equation" r:id="rId3" imgW="2032000" imgH="469900" progId="Equation.3">
                  <p:embed/>
                </p:oleObj>
              </mc:Choice>
              <mc:Fallback>
                <p:oleObj name="Equation" r:id="rId3" imgW="20320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028" y="1131590"/>
                        <a:ext cx="3565525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5" name="Oval 9"/>
          <p:cNvSpPr>
            <a:spLocks noChangeArrowheads="1"/>
          </p:cNvSpPr>
          <p:nvPr/>
        </p:nvSpPr>
        <p:spPr bwMode="auto">
          <a:xfrm>
            <a:off x="3203578" y="3921323"/>
            <a:ext cx="504825" cy="37861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86" name="Oval 10"/>
          <p:cNvSpPr>
            <a:spLocks noChangeArrowheads="1"/>
          </p:cNvSpPr>
          <p:nvPr/>
        </p:nvSpPr>
        <p:spPr bwMode="auto">
          <a:xfrm>
            <a:off x="574675" y="3866554"/>
            <a:ext cx="504825" cy="37861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87" name="Oval 11"/>
          <p:cNvSpPr>
            <a:spLocks noChangeArrowheads="1"/>
          </p:cNvSpPr>
          <p:nvPr/>
        </p:nvSpPr>
        <p:spPr bwMode="auto">
          <a:xfrm>
            <a:off x="1979616" y="3893939"/>
            <a:ext cx="504825" cy="37861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88" name="Oval 12"/>
          <p:cNvSpPr>
            <a:spLocks noChangeArrowheads="1"/>
          </p:cNvSpPr>
          <p:nvPr/>
        </p:nvSpPr>
        <p:spPr bwMode="auto">
          <a:xfrm>
            <a:off x="539750" y="2740880"/>
            <a:ext cx="504825" cy="37861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89" name="Oval 13"/>
          <p:cNvSpPr>
            <a:spLocks noChangeArrowheads="1"/>
          </p:cNvSpPr>
          <p:nvPr/>
        </p:nvSpPr>
        <p:spPr bwMode="auto">
          <a:xfrm>
            <a:off x="3203578" y="2740880"/>
            <a:ext cx="504825" cy="37861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90" name="Oval 14"/>
          <p:cNvSpPr>
            <a:spLocks noChangeArrowheads="1"/>
          </p:cNvSpPr>
          <p:nvPr/>
        </p:nvSpPr>
        <p:spPr bwMode="auto">
          <a:xfrm>
            <a:off x="1976441" y="2740880"/>
            <a:ext cx="504825" cy="378619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91" name="Oval 15"/>
          <p:cNvSpPr>
            <a:spLocks noChangeArrowheads="1"/>
          </p:cNvSpPr>
          <p:nvPr/>
        </p:nvSpPr>
        <p:spPr bwMode="auto">
          <a:xfrm>
            <a:off x="3203578" y="1256171"/>
            <a:ext cx="504825" cy="37861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92" name="Oval 16"/>
          <p:cNvSpPr>
            <a:spLocks noChangeArrowheads="1"/>
          </p:cNvSpPr>
          <p:nvPr/>
        </p:nvSpPr>
        <p:spPr bwMode="auto">
          <a:xfrm>
            <a:off x="2051053" y="1228786"/>
            <a:ext cx="504825" cy="378619"/>
          </a:xfrm>
          <a:prstGeom prst="ellipse">
            <a:avLst/>
          </a:prstGeom>
          <a:solidFill>
            <a:schemeClr val="bg2">
              <a:alpha val="1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93" name="Oval 17"/>
          <p:cNvSpPr>
            <a:spLocks noChangeArrowheads="1"/>
          </p:cNvSpPr>
          <p:nvPr/>
        </p:nvSpPr>
        <p:spPr bwMode="auto">
          <a:xfrm>
            <a:off x="539750" y="1201402"/>
            <a:ext cx="504825" cy="37861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3797" name="AutoShape 21"/>
          <p:cNvCxnSpPr>
            <a:cxnSpLocks noChangeShapeType="1"/>
          </p:cNvCxnSpPr>
          <p:nvPr/>
        </p:nvCxnSpPr>
        <p:spPr bwMode="auto">
          <a:xfrm flipV="1">
            <a:off x="2267744" y="1724621"/>
            <a:ext cx="35722" cy="10055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3798" name="AutoShape 22"/>
          <p:cNvCxnSpPr>
            <a:cxnSpLocks noChangeShapeType="1"/>
            <a:endCxn id="203791" idx="3"/>
          </p:cNvCxnSpPr>
          <p:nvPr/>
        </p:nvCxnSpPr>
        <p:spPr bwMode="auto">
          <a:xfrm flipV="1">
            <a:off x="2447764" y="1579343"/>
            <a:ext cx="829744" cy="12070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3800" name="AutoShape 24"/>
          <p:cNvCxnSpPr>
            <a:cxnSpLocks noChangeShapeType="1"/>
            <a:stCxn id="203790" idx="1"/>
            <a:endCxn id="203793" idx="5"/>
          </p:cNvCxnSpPr>
          <p:nvPr/>
        </p:nvCxnSpPr>
        <p:spPr bwMode="auto">
          <a:xfrm flipH="1" flipV="1">
            <a:off x="970645" y="1524574"/>
            <a:ext cx="1079726" cy="12717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203806" name="Object 30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36971742"/>
              </p:ext>
            </p:extLst>
          </p:nvPr>
        </p:nvGraphicFramePr>
        <p:xfrm>
          <a:off x="1943708" y="601774"/>
          <a:ext cx="466725" cy="265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51" name="Equation" r:id="rId5" imgW="203200" imgH="1155700" progId="Equation.3">
                  <p:embed/>
                </p:oleObj>
              </mc:Choice>
              <mc:Fallback>
                <p:oleObj name="Equation" r:id="rId5" imgW="203200" imgH="1155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708" y="601774"/>
                        <a:ext cx="466725" cy="265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808" name="Line 32"/>
          <p:cNvSpPr>
            <a:spLocks noChangeShapeType="1"/>
          </p:cNvSpPr>
          <p:nvPr/>
        </p:nvSpPr>
        <p:spPr bwMode="auto">
          <a:xfrm flipV="1">
            <a:off x="2339975" y="823973"/>
            <a:ext cx="0" cy="377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810" name="Line 34"/>
          <p:cNvSpPr>
            <a:spLocks noChangeShapeType="1"/>
          </p:cNvSpPr>
          <p:nvPr/>
        </p:nvSpPr>
        <p:spPr bwMode="auto">
          <a:xfrm flipV="1">
            <a:off x="935596" y="1580019"/>
            <a:ext cx="1188482" cy="12064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811" name="Line 35"/>
          <p:cNvSpPr>
            <a:spLocks noChangeShapeType="1"/>
          </p:cNvSpPr>
          <p:nvPr/>
        </p:nvSpPr>
        <p:spPr bwMode="auto">
          <a:xfrm flipH="1" flipV="1">
            <a:off x="2556446" y="1561254"/>
            <a:ext cx="791418" cy="11531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812" name="Line 36"/>
          <p:cNvSpPr>
            <a:spLocks noChangeShapeType="1"/>
          </p:cNvSpPr>
          <p:nvPr/>
        </p:nvSpPr>
        <p:spPr bwMode="auto">
          <a:xfrm flipV="1">
            <a:off x="1007604" y="3074464"/>
            <a:ext cx="1008112" cy="9001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813" name="Line 37"/>
          <p:cNvSpPr>
            <a:spLocks noChangeShapeType="1"/>
          </p:cNvSpPr>
          <p:nvPr/>
        </p:nvSpPr>
        <p:spPr bwMode="auto">
          <a:xfrm flipV="1">
            <a:off x="2231740" y="3119498"/>
            <a:ext cx="285" cy="7830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814" name="Line 38"/>
          <p:cNvSpPr>
            <a:spLocks noChangeShapeType="1"/>
          </p:cNvSpPr>
          <p:nvPr/>
        </p:nvSpPr>
        <p:spPr bwMode="auto">
          <a:xfrm flipH="1" flipV="1">
            <a:off x="2411412" y="3074466"/>
            <a:ext cx="1008459" cy="8280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426865"/>
              </p:ext>
            </p:extLst>
          </p:nvPr>
        </p:nvGraphicFramePr>
        <p:xfrm>
          <a:off x="2339752" y="1598302"/>
          <a:ext cx="3730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52" name="Equation" r:id="rId7" imgW="165100" imgH="228600" progId="Equation.3">
                  <p:embed/>
                </p:oleObj>
              </mc:Choice>
              <mc:Fallback>
                <p:oleObj name="Equation" r:id="rId7" imgW="165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598302"/>
                        <a:ext cx="37306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07065"/>
              </p:ext>
            </p:extLst>
          </p:nvPr>
        </p:nvGraphicFramePr>
        <p:xfrm>
          <a:off x="4860032" y="2337681"/>
          <a:ext cx="332105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53" name="Equation" r:id="rId9" imgW="1892300" imgH="482600" progId="Equation.3">
                  <p:embed/>
                </p:oleObj>
              </mc:Choice>
              <mc:Fallback>
                <p:oleObj name="Equation" r:id="rId9" imgW="189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337681"/>
                        <a:ext cx="3321050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896952"/>
              </p:ext>
            </p:extLst>
          </p:nvPr>
        </p:nvGraphicFramePr>
        <p:xfrm>
          <a:off x="4891360" y="3579862"/>
          <a:ext cx="29210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54" name="Equation" r:id="rId11" imgW="1663700" imgH="469900" progId="Equation.3">
                  <p:embed/>
                </p:oleObj>
              </mc:Choice>
              <mc:Fallback>
                <p:oleObj name="Equation" r:id="rId11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360" y="3579862"/>
                        <a:ext cx="292100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3691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27534"/>
            <a:ext cx="7772400" cy="1102519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/>
            </a:r>
            <a:br>
              <a:rPr lang="en-US" sz="3200" dirty="0" smtClean="0">
                <a:solidFill>
                  <a:srgbClr val="000000"/>
                </a:solidFill>
              </a:rPr>
            </a:br>
            <a:r>
              <a:rPr lang="en-US" sz="3200" dirty="0" smtClean="0">
                <a:solidFill>
                  <a:srgbClr val="000000"/>
                </a:solidFill>
              </a:rPr>
              <a:t>Neural Networks for Machine Learning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Lecture 3e</a:t>
            </a:r>
            <a:br>
              <a:rPr lang="en-US" sz="3200" dirty="0" smtClean="0"/>
            </a:br>
            <a:r>
              <a:rPr lang="en-US" sz="2800" dirty="0" smtClean="0"/>
              <a:t>How to use the derivatives computed by the </a:t>
            </a:r>
            <a:r>
              <a:rPr lang="en-US" sz="2800" dirty="0" err="1" smtClean="0"/>
              <a:t>backpropagation</a:t>
            </a:r>
            <a:r>
              <a:rPr lang="en-US" sz="2800" dirty="0" smtClean="0"/>
              <a:t> algorithm</a:t>
            </a:r>
            <a:endParaRPr lang="en-US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73025" y="2409732"/>
            <a:ext cx="9324975" cy="171092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>
              <a:solidFill>
                <a:srgbClr val="3333CC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863845"/>
            <a:ext cx="26642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Geoffrey Hinton </a:t>
            </a:r>
          </a:p>
          <a:p>
            <a:r>
              <a:rPr lang="en-US" sz="2000" dirty="0"/>
              <a:t>with</a:t>
            </a:r>
          </a:p>
          <a:p>
            <a:r>
              <a:rPr lang="en-US" sz="2400" dirty="0" err="1"/>
              <a:t>Nitish</a:t>
            </a:r>
            <a:r>
              <a:rPr lang="en-US" sz="2400" dirty="0"/>
              <a:t> </a:t>
            </a:r>
            <a:r>
              <a:rPr lang="en-US" sz="2400" dirty="0" err="1"/>
              <a:t>Srivastava</a:t>
            </a:r>
            <a:r>
              <a:rPr lang="en-US" sz="2400" dirty="0"/>
              <a:t> </a:t>
            </a:r>
          </a:p>
          <a:p>
            <a:r>
              <a:rPr lang="en-US" sz="2400" dirty="0" smtClean="0"/>
              <a:t>Kevin </a:t>
            </a:r>
            <a:r>
              <a:rPr lang="en-US" sz="2400" dirty="0" err="1" smtClean="0"/>
              <a:t>Swersky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4423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 different way to show that </a:t>
            </a:r>
            <a:br>
              <a:rPr lang="en-US" sz="2800" dirty="0" smtClean="0"/>
            </a:br>
            <a:r>
              <a:rPr lang="en-US" sz="2800" dirty="0" smtClean="0"/>
              <a:t>a learning procedure makes progress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1514"/>
            <a:ext cx="8363272" cy="3394472"/>
          </a:xfrm>
        </p:spPr>
        <p:txBody>
          <a:bodyPr/>
          <a:lstStyle/>
          <a:p>
            <a:r>
              <a:rPr lang="en-US" sz="2000" dirty="0" smtClean="0"/>
              <a:t>Instead </a:t>
            </a:r>
            <a:r>
              <a:rPr lang="en-US" sz="2000" dirty="0"/>
              <a:t>of showing the weights get closer to a good set </a:t>
            </a:r>
            <a:r>
              <a:rPr lang="en-US" sz="2000" dirty="0" smtClean="0"/>
              <a:t>of weights, show </a:t>
            </a:r>
            <a:r>
              <a:rPr lang="en-US" sz="2000" dirty="0"/>
              <a:t>that the </a:t>
            </a:r>
            <a:r>
              <a:rPr lang="en-US" sz="2000" dirty="0" smtClean="0"/>
              <a:t>actual output values </a:t>
            </a:r>
            <a:r>
              <a:rPr lang="en-US" sz="2000" dirty="0"/>
              <a:t>get </a:t>
            </a:r>
            <a:r>
              <a:rPr lang="en-US" sz="2000" dirty="0" smtClean="0"/>
              <a:t>closer </a:t>
            </a:r>
            <a:r>
              <a:rPr lang="en-US" sz="2000" dirty="0"/>
              <a:t>the target </a:t>
            </a:r>
            <a:r>
              <a:rPr lang="en-US" sz="2000" dirty="0" smtClean="0"/>
              <a:t>values.</a:t>
            </a:r>
          </a:p>
          <a:p>
            <a:pPr lvl="1"/>
            <a:r>
              <a:rPr lang="en-US" sz="2000" dirty="0" smtClean="0"/>
              <a:t>This </a:t>
            </a:r>
            <a:r>
              <a:rPr lang="en-US" sz="2000" dirty="0"/>
              <a:t>can be true even for non-convex problems in which there are many quite different </a:t>
            </a:r>
            <a:r>
              <a:rPr lang="en-US" sz="2000" dirty="0" smtClean="0"/>
              <a:t>sets of weights that work well </a:t>
            </a:r>
            <a:r>
              <a:rPr lang="en-US" sz="2000" dirty="0"/>
              <a:t>and </a:t>
            </a:r>
            <a:r>
              <a:rPr lang="en-US" sz="2000" dirty="0" smtClean="0"/>
              <a:t>averaging </a:t>
            </a:r>
            <a:r>
              <a:rPr lang="en-US" sz="2000" dirty="0"/>
              <a:t>two good </a:t>
            </a:r>
            <a:r>
              <a:rPr lang="en-US" sz="2000" dirty="0" smtClean="0"/>
              <a:t>sets of weights </a:t>
            </a:r>
            <a:r>
              <a:rPr lang="en-US" sz="2000" dirty="0"/>
              <a:t>may give a bad </a:t>
            </a:r>
            <a:r>
              <a:rPr lang="en-US" sz="2000" dirty="0" smtClean="0"/>
              <a:t>set of weights. </a:t>
            </a:r>
          </a:p>
          <a:p>
            <a:pPr lvl="1"/>
            <a:r>
              <a:rPr lang="en-US" sz="2000" dirty="0" smtClean="0"/>
              <a:t>It is not true for perceptron learning.</a:t>
            </a:r>
          </a:p>
          <a:p>
            <a:endParaRPr lang="en-US" sz="2000" dirty="0"/>
          </a:p>
          <a:p>
            <a:r>
              <a:rPr lang="en-US" sz="2000" dirty="0" smtClean="0"/>
              <a:t> The simplest example is a linear neuron with a squared error measure.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73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9512" y="87474"/>
            <a:ext cx="8867328" cy="857250"/>
          </a:xfrm>
        </p:spPr>
        <p:txBody>
          <a:bodyPr/>
          <a:lstStyle/>
          <a:p>
            <a:r>
              <a:rPr lang="en-US" sz="2800" dirty="0" smtClean="0"/>
              <a:t>Converting error derivatives into a learning procedure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3528" y="1095586"/>
            <a:ext cx="8579296" cy="3394472"/>
          </a:xfrm>
        </p:spPr>
        <p:txBody>
          <a:bodyPr/>
          <a:lstStyle/>
          <a:p>
            <a:r>
              <a:rPr lang="en-US" sz="2000" dirty="0" smtClean="0"/>
              <a:t>The </a:t>
            </a:r>
            <a:r>
              <a:rPr lang="en-US" sz="2000" dirty="0" err="1" smtClean="0"/>
              <a:t>backpropagation</a:t>
            </a:r>
            <a:r>
              <a:rPr lang="en-US" sz="2000" dirty="0" smtClean="0"/>
              <a:t> algorithm is an efficie</a:t>
            </a:r>
            <a:r>
              <a:rPr lang="en-US" sz="2000" dirty="0"/>
              <a:t>n</a:t>
            </a:r>
            <a:r>
              <a:rPr lang="en-US" sz="2000" dirty="0" smtClean="0"/>
              <a:t>t way of computing the error derivative  </a:t>
            </a:r>
            <a:r>
              <a:rPr lang="en-US" sz="2000" dirty="0" err="1" smtClean="0"/>
              <a:t>dE</a:t>
            </a:r>
            <a:r>
              <a:rPr lang="en-US" sz="2000" dirty="0" smtClean="0"/>
              <a:t>/</a:t>
            </a:r>
            <a:r>
              <a:rPr lang="en-US" sz="2000" dirty="0" err="1" smtClean="0"/>
              <a:t>dw</a:t>
            </a:r>
            <a:r>
              <a:rPr lang="en-US" sz="2000" dirty="0" smtClean="0"/>
              <a:t>  for every weight on a single training case. </a:t>
            </a:r>
          </a:p>
          <a:p>
            <a:r>
              <a:rPr lang="en-US" sz="2000" dirty="0" smtClean="0"/>
              <a:t>To get a fully specified learning procedure, we still need to make a lot of other decisions about how to use these error derivatives: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Optimization issues: </a:t>
            </a:r>
            <a:r>
              <a:rPr lang="en-US" sz="2000" dirty="0" smtClean="0"/>
              <a:t>How do we use the error derivatives on individual cases to discover a good set of weights? </a:t>
            </a:r>
            <a:r>
              <a:rPr lang="en-US" sz="2000" dirty="0" smtClean="0">
                <a:solidFill>
                  <a:srgbClr val="0000FF"/>
                </a:solidFill>
              </a:rPr>
              <a:t>(lecture 6)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Generalization issues: </a:t>
            </a:r>
            <a:r>
              <a:rPr lang="en-US" sz="2000" dirty="0" smtClean="0"/>
              <a:t>How do we ensure that the learned weights work well for cases we did not see during training? </a:t>
            </a:r>
            <a:r>
              <a:rPr lang="en-US" sz="2000" dirty="0" smtClean="0">
                <a:solidFill>
                  <a:srgbClr val="0000FF"/>
                </a:solidFill>
              </a:rPr>
              <a:t>(lecture 7)</a:t>
            </a:r>
          </a:p>
          <a:p>
            <a:r>
              <a:rPr lang="en-US" sz="2000" dirty="0" smtClean="0"/>
              <a:t>We now have a very brief overview of these two sets of issues.</a:t>
            </a:r>
            <a:endParaRPr lang="en-US" sz="20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289288"/>
              </p:ext>
            </p:extLst>
          </p:nvPr>
        </p:nvGraphicFramePr>
        <p:xfrm>
          <a:off x="4514850" y="24892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8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24892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4844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en-US" sz="2800" dirty="0" smtClean="0"/>
              <a:t>Optimization issues in using the </a:t>
            </a:r>
            <a:r>
              <a:rPr lang="en-US" sz="2800" dirty="0"/>
              <a:t>weight derivatives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23578"/>
            <a:ext cx="7103132" cy="3394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How often to </a:t>
            </a:r>
            <a:r>
              <a:rPr lang="en-US" sz="2000" dirty="0" smtClean="0"/>
              <a:t>update the weights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0090"/>
                </a:solidFill>
              </a:rPr>
              <a:t>Online: </a:t>
            </a:r>
            <a:r>
              <a:rPr lang="en-US" sz="2000" dirty="0" smtClean="0"/>
              <a:t>after </a:t>
            </a:r>
            <a:r>
              <a:rPr lang="en-US" sz="2000" dirty="0"/>
              <a:t>each training </a:t>
            </a:r>
            <a:r>
              <a:rPr lang="en-US" sz="2000" dirty="0" smtClean="0"/>
              <a:t>case</a:t>
            </a:r>
            <a:r>
              <a:rPr lang="en-US" sz="2000" dirty="0"/>
              <a:t>.</a:t>
            </a:r>
            <a:r>
              <a:rPr lang="en-US" sz="20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0090"/>
                </a:solidFill>
              </a:rPr>
              <a:t>Full batch: </a:t>
            </a:r>
            <a:r>
              <a:rPr lang="en-US" sz="2000" dirty="0" smtClean="0"/>
              <a:t>after </a:t>
            </a:r>
            <a:r>
              <a:rPr lang="en-US" sz="2000" dirty="0"/>
              <a:t>a full sweep through the training </a:t>
            </a:r>
            <a:r>
              <a:rPr lang="en-US" sz="2000" dirty="0" smtClean="0"/>
              <a:t>data</a:t>
            </a:r>
            <a:r>
              <a:rPr lang="en-US" sz="2000" dirty="0"/>
              <a:t>.</a:t>
            </a:r>
            <a:endParaRPr lang="en-US" sz="2000" dirty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0090"/>
                </a:solidFill>
              </a:rPr>
              <a:t>Mini</a:t>
            </a:r>
            <a:r>
              <a:rPr lang="en-US" sz="2000" dirty="0">
                <a:solidFill>
                  <a:srgbClr val="000090"/>
                </a:solidFill>
              </a:rPr>
              <a:t>-</a:t>
            </a:r>
            <a:r>
              <a:rPr lang="en-US" sz="2000" dirty="0" smtClean="0">
                <a:solidFill>
                  <a:srgbClr val="000090"/>
                </a:solidFill>
              </a:rPr>
              <a:t>batch</a:t>
            </a:r>
            <a:r>
              <a:rPr lang="en-US" sz="2000" dirty="0">
                <a:solidFill>
                  <a:srgbClr val="000090"/>
                </a:solidFill>
                <a:latin typeface="Arial"/>
              </a:rPr>
              <a:t>:</a:t>
            </a:r>
            <a:r>
              <a:rPr lang="en-US" sz="2000" dirty="0" smtClean="0">
                <a:solidFill>
                  <a:srgbClr val="000090"/>
                </a:solidFill>
              </a:rPr>
              <a:t> </a:t>
            </a:r>
            <a:r>
              <a:rPr lang="en-US" sz="2000" dirty="0" smtClean="0">
                <a:solidFill>
                  <a:srgbClr val="008000"/>
                </a:solidFill>
              </a:rPr>
              <a:t>after a small sample </a:t>
            </a:r>
            <a:r>
              <a:rPr lang="en-US" sz="2000" dirty="0" smtClean="0"/>
              <a:t>of </a:t>
            </a:r>
            <a:r>
              <a:rPr lang="en-US" sz="2000" dirty="0"/>
              <a:t>training </a:t>
            </a:r>
            <a:r>
              <a:rPr lang="en-US" sz="2000" dirty="0" smtClean="0"/>
              <a:t>cases.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How much to </a:t>
            </a:r>
            <a:r>
              <a:rPr lang="en-US" sz="2000" dirty="0" smtClean="0"/>
              <a:t>update (discussed further in lecture 6)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Use a fixed learning rate?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Adapt the </a:t>
            </a:r>
            <a:r>
              <a:rPr lang="en-US" sz="2000" dirty="0" smtClean="0"/>
              <a:t>global learning </a:t>
            </a:r>
            <a:r>
              <a:rPr lang="en-US" sz="2000" dirty="0"/>
              <a:t>rate</a:t>
            </a:r>
            <a:r>
              <a:rPr lang="en-US" sz="2000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Adapt the learning rate on each connection separately?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Don</a:t>
            </a:r>
            <a:r>
              <a:rPr lang="ja-JP" altLang="en-US" sz="2000" dirty="0" smtClean="0">
                <a:latin typeface="Arial"/>
              </a:rPr>
              <a:t>’</a:t>
            </a:r>
            <a:r>
              <a:rPr lang="en-US" sz="2000" dirty="0" smtClean="0"/>
              <a:t>t </a:t>
            </a:r>
            <a:r>
              <a:rPr lang="en-US" sz="2000" dirty="0"/>
              <a:t>use steepest descent?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  <p:sp>
        <p:nvSpPr>
          <p:cNvPr id="4" name="Oval 18"/>
          <p:cNvSpPr>
            <a:spLocks noChangeArrowheads="1"/>
          </p:cNvSpPr>
          <p:nvPr/>
        </p:nvSpPr>
        <p:spPr bwMode="auto">
          <a:xfrm rot="2463579">
            <a:off x="8578189" y="-72577"/>
            <a:ext cx="578145" cy="489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19"/>
          <p:cNvSpPr>
            <a:spLocks noChangeArrowheads="1"/>
          </p:cNvSpPr>
          <p:nvPr/>
        </p:nvSpPr>
        <p:spPr bwMode="auto">
          <a:xfrm rot="2463579">
            <a:off x="8586144" y="514737"/>
            <a:ext cx="449539" cy="380769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20"/>
          <p:cNvSpPr>
            <a:spLocks noChangeArrowheads="1"/>
          </p:cNvSpPr>
          <p:nvPr/>
        </p:nvSpPr>
        <p:spPr bwMode="auto">
          <a:xfrm rot="2463579">
            <a:off x="8548355" y="1103328"/>
            <a:ext cx="330202" cy="27968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21"/>
          <p:cNvSpPr>
            <a:spLocks noChangeArrowheads="1"/>
          </p:cNvSpPr>
          <p:nvPr/>
        </p:nvSpPr>
        <p:spPr bwMode="auto">
          <a:xfrm rot="2463579">
            <a:off x="8585391" y="1420786"/>
            <a:ext cx="257211" cy="217753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7329875" y="3850034"/>
            <a:ext cx="71437" cy="5357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8295118" y="1375382"/>
            <a:ext cx="5253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w1</a:t>
            </a: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 flipV="1">
            <a:off x="8517367" y="1221742"/>
            <a:ext cx="0" cy="2702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8244408" y="3647804"/>
            <a:ext cx="5253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w2</a:t>
            </a: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8767610" y="3867894"/>
            <a:ext cx="34560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401598" y="3886038"/>
            <a:ext cx="396329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184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30324"/>
            <a:ext cx="8820980" cy="857250"/>
          </a:xfrm>
        </p:spPr>
        <p:txBody>
          <a:bodyPr/>
          <a:lstStyle/>
          <a:p>
            <a:r>
              <a:rPr lang="en-US" sz="2800" dirty="0" err="1" smtClean="0"/>
              <a:t>Overfitting</a:t>
            </a:r>
            <a:r>
              <a:rPr lang="en-US" sz="2800" dirty="0" smtClean="0"/>
              <a:t>: The downside of using powerful models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7498"/>
            <a:ext cx="8229600" cy="3394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The training data contains information about the regularities in the mapping from input to output. But it also contains </a:t>
            </a:r>
            <a:r>
              <a:rPr lang="en-US" sz="2000" dirty="0" smtClean="0"/>
              <a:t>two types of noise.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The target values may be </a:t>
            </a:r>
            <a:r>
              <a:rPr lang="en-US" sz="2000" dirty="0" smtClean="0"/>
              <a:t>unreliable (usually only a minor worry).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There is </a:t>
            </a:r>
            <a:r>
              <a:rPr lang="en-US" sz="2000" dirty="0">
                <a:solidFill>
                  <a:srgbClr val="FF0000"/>
                </a:solidFill>
              </a:rPr>
              <a:t>sampling error</a:t>
            </a:r>
            <a:r>
              <a:rPr lang="en-US" sz="2000" dirty="0"/>
              <a:t>. There will be accidental regularities just because of the particular training cases that were chosen.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When we fit the model, it cannot tell which regularities are real and which are caused by sampling error.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 it fits both kinds of regularity.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If the model is very flexible it can model the sampling error really well. </a:t>
            </a:r>
            <a:r>
              <a:rPr lang="en-US" sz="2000" dirty="0">
                <a:solidFill>
                  <a:srgbClr val="FF0000"/>
                </a:solidFill>
              </a:rPr>
              <a:t>This is a disaster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3268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 simple example of </a:t>
            </a:r>
            <a:r>
              <a:rPr lang="en-US" sz="2800" dirty="0" err="1"/>
              <a:t>overfitting</a:t>
            </a:r>
            <a:endParaRPr lang="en-US" sz="2800" dirty="0"/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211638" y="1200151"/>
            <a:ext cx="4475162" cy="3394472"/>
          </a:xfrm>
        </p:spPr>
        <p:txBody>
          <a:bodyPr/>
          <a:lstStyle/>
          <a:p>
            <a:r>
              <a:rPr lang="en-US" sz="2000" dirty="0"/>
              <a:t>Which model do you </a:t>
            </a:r>
            <a:r>
              <a:rPr lang="en-US" sz="2000" dirty="0" smtClean="0"/>
              <a:t>trust?</a:t>
            </a:r>
            <a:endParaRPr lang="en-US" sz="2000" dirty="0"/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The complicated model fits the data better.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But it is not </a:t>
            </a:r>
            <a:r>
              <a:rPr lang="en-US" sz="2000" dirty="0" smtClean="0">
                <a:solidFill>
                  <a:srgbClr val="FF0000"/>
                </a:solidFill>
              </a:rPr>
              <a:t>economical.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A model is convincing when it fits a lot of data surprisingly well.</a:t>
            </a:r>
          </a:p>
          <a:p>
            <a:pPr lvl="1"/>
            <a:r>
              <a:rPr lang="en-US" sz="2000" dirty="0"/>
              <a:t>It is not surprising that a complicated model can fit a small amount of </a:t>
            </a:r>
            <a:r>
              <a:rPr lang="en-US" sz="2000" dirty="0" smtClean="0"/>
              <a:t>data well.</a:t>
            </a:r>
            <a:endParaRPr lang="en-US" sz="2000" dirty="0"/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684213" y="1410892"/>
            <a:ext cx="2808287" cy="194429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23" name="Oval 7"/>
          <p:cNvSpPr>
            <a:spLocks noChangeArrowheads="1"/>
          </p:cNvSpPr>
          <p:nvPr/>
        </p:nvSpPr>
        <p:spPr bwMode="auto">
          <a:xfrm>
            <a:off x="935039" y="2869406"/>
            <a:ext cx="73025" cy="5357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24" name="Freeform 8"/>
          <p:cNvSpPr>
            <a:spLocks/>
          </p:cNvSpPr>
          <p:nvPr/>
        </p:nvSpPr>
        <p:spPr bwMode="auto">
          <a:xfrm>
            <a:off x="935038" y="1893094"/>
            <a:ext cx="2520950" cy="1326356"/>
          </a:xfrm>
          <a:custGeom>
            <a:avLst/>
            <a:gdLst>
              <a:gd name="T0" fmla="*/ 0 w 1588"/>
              <a:gd name="T1" fmla="*/ 888 h 1114"/>
              <a:gd name="T2" fmla="*/ 114 w 1588"/>
              <a:gd name="T3" fmla="*/ 683 h 1114"/>
              <a:gd name="T4" fmla="*/ 250 w 1588"/>
              <a:gd name="T5" fmla="*/ 593 h 1114"/>
              <a:gd name="T6" fmla="*/ 545 w 1588"/>
              <a:gd name="T7" fmla="*/ 615 h 1114"/>
              <a:gd name="T8" fmla="*/ 703 w 1588"/>
              <a:gd name="T9" fmla="*/ 865 h 1114"/>
              <a:gd name="T10" fmla="*/ 885 w 1588"/>
              <a:gd name="T11" fmla="*/ 1024 h 1114"/>
              <a:gd name="T12" fmla="*/ 1066 w 1588"/>
              <a:gd name="T13" fmla="*/ 819 h 1114"/>
              <a:gd name="T14" fmla="*/ 1134 w 1588"/>
              <a:gd name="T15" fmla="*/ 411 h 1114"/>
              <a:gd name="T16" fmla="*/ 1180 w 1588"/>
              <a:gd name="T17" fmla="*/ 139 h 1114"/>
              <a:gd name="T18" fmla="*/ 1202 w 1588"/>
              <a:gd name="T19" fmla="*/ 26 h 1114"/>
              <a:gd name="T20" fmla="*/ 1293 w 1588"/>
              <a:gd name="T21" fmla="*/ 26 h 1114"/>
              <a:gd name="T22" fmla="*/ 1338 w 1588"/>
              <a:gd name="T23" fmla="*/ 184 h 1114"/>
              <a:gd name="T24" fmla="*/ 1384 w 1588"/>
              <a:gd name="T25" fmla="*/ 343 h 1114"/>
              <a:gd name="T26" fmla="*/ 1429 w 1588"/>
              <a:gd name="T27" fmla="*/ 525 h 1114"/>
              <a:gd name="T28" fmla="*/ 1475 w 1588"/>
              <a:gd name="T29" fmla="*/ 706 h 1114"/>
              <a:gd name="T30" fmla="*/ 1520 w 1588"/>
              <a:gd name="T31" fmla="*/ 933 h 1114"/>
              <a:gd name="T32" fmla="*/ 1588 w 1588"/>
              <a:gd name="T33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88" h="1114">
                <a:moveTo>
                  <a:pt x="0" y="888"/>
                </a:moveTo>
                <a:cubicBezTo>
                  <a:pt x="36" y="810"/>
                  <a:pt x="72" y="732"/>
                  <a:pt x="114" y="683"/>
                </a:cubicBezTo>
                <a:cubicBezTo>
                  <a:pt x="156" y="634"/>
                  <a:pt x="178" y="604"/>
                  <a:pt x="250" y="593"/>
                </a:cubicBezTo>
                <a:cubicBezTo>
                  <a:pt x="322" y="582"/>
                  <a:pt x="470" y="570"/>
                  <a:pt x="545" y="615"/>
                </a:cubicBezTo>
                <a:cubicBezTo>
                  <a:pt x="620" y="660"/>
                  <a:pt x="646" y="797"/>
                  <a:pt x="703" y="865"/>
                </a:cubicBezTo>
                <a:cubicBezTo>
                  <a:pt x="760" y="933"/>
                  <a:pt x="825" y="1032"/>
                  <a:pt x="885" y="1024"/>
                </a:cubicBezTo>
                <a:cubicBezTo>
                  <a:pt x="945" y="1016"/>
                  <a:pt x="1024" y="921"/>
                  <a:pt x="1066" y="819"/>
                </a:cubicBezTo>
                <a:cubicBezTo>
                  <a:pt x="1108" y="717"/>
                  <a:pt x="1115" y="524"/>
                  <a:pt x="1134" y="411"/>
                </a:cubicBezTo>
                <a:cubicBezTo>
                  <a:pt x="1153" y="298"/>
                  <a:pt x="1169" y="203"/>
                  <a:pt x="1180" y="139"/>
                </a:cubicBezTo>
                <a:cubicBezTo>
                  <a:pt x="1191" y="75"/>
                  <a:pt x="1183" y="45"/>
                  <a:pt x="1202" y="26"/>
                </a:cubicBezTo>
                <a:cubicBezTo>
                  <a:pt x="1221" y="7"/>
                  <a:pt x="1270" y="0"/>
                  <a:pt x="1293" y="26"/>
                </a:cubicBezTo>
                <a:cubicBezTo>
                  <a:pt x="1316" y="52"/>
                  <a:pt x="1323" y="131"/>
                  <a:pt x="1338" y="184"/>
                </a:cubicBezTo>
                <a:cubicBezTo>
                  <a:pt x="1353" y="237"/>
                  <a:pt x="1369" y="286"/>
                  <a:pt x="1384" y="343"/>
                </a:cubicBezTo>
                <a:cubicBezTo>
                  <a:pt x="1399" y="400"/>
                  <a:pt x="1414" y="465"/>
                  <a:pt x="1429" y="525"/>
                </a:cubicBezTo>
                <a:cubicBezTo>
                  <a:pt x="1444" y="585"/>
                  <a:pt x="1460" y="638"/>
                  <a:pt x="1475" y="706"/>
                </a:cubicBezTo>
                <a:cubicBezTo>
                  <a:pt x="1490" y="774"/>
                  <a:pt x="1501" y="865"/>
                  <a:pt x="1520" y="933"/>
                </a:cubicBezTo>
                <a:cubicBezTo>
                  <a:pt x="1539" y="1001"/>
                  <a:pt x="1577" y="1084"/>
                  <a:pt x="1588" y="1114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25" name="Line 9"/>
          <p:cNvSpPr>
            <a:spLocks noChangeShapeType="1"/>
          </p:cNvSpPr>
          <p:nvPr/>
        </p:nvSpPr>
        <p:spPr bwMode="auto">
          <a:xfrm flipV="1">
            <a:off x="900113" y="2411016"/>
            <a:ext cx="2519362" cy="511969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26" name="Oval 10"/>
          <p:cNvSpPr>
            <a:spLocks noChangeArrowheads="1"/>
          </p:cNvSpPr>
          <p:nvPr/>
        </p:nvSpPr>
        <p:spPr bwMode="auto">
          <a:xfrm>
            <a:off x="1692276" y="2571750"/>
            <a:ext cx="73025" cy="5357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27" name="Oval 11"/>
          <p:cNvSpPr>
            <a:spLocks noChangeArrowheads="1"/>
          </p:cNvSpPr>
          <p:nvPr/>
        </p:nvSpPr>
        <p:spPr bwMode="auto">
          <a:xfrm>
            <a:off x="1943101" y="2814637"/>
            <a:ext cx="73025" cy="5357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28" name="Oval 12"/>
          <p:cNvSpPr>
            <a:spLocks noChangeArrowheads="1"/>
          </p:cNvSpPr>
          <p:nvPr/>
        </p:nvSpPr>
        <p:spPr bwMode="auto">
          <a:xfrm>
            <a:off x="2627314" y="2706291"/>
            <a:ext cx="73025" cy="5357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29" name="Oval 13"/>
          <p:cNvSpPr>
            <a:spLocks noChangeArrowheads="1"/>
          </p:cNvSpPr>
          <p:nvPr/>
        </p:nvSpPr>
        <p:spPr bwMode="auto">
          <a:xfrm>
            <a:off x="2698751" y="2301479"/>
            <a:ext cx="73025" cy="5357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30" name="Oval 14"/>
          <p:cNvSpPr>
            <a:spLocks noChangeArrowheads="1"/>
          </p:cNvSpPr>
          <p:nvPr/>
        </p:nvSpPr>
        <p:spPr bwMode="auto">
          <a:xfrm>
            <a:off x="3167064" y="2490787"/>
            <a:ext cx="73025" cy="5357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411760" y="3363838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3608" y="3941643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Which output value should you predict for this test input?</a:t>
            </a:r>
            <a:endParaRPr lang="en-US" sz="1800" dirty="0"/>
          </a:p>
        </p:txBody>
      </p:sp>
      <p:sp>
        <p:nvSpPr>
          <p:cNvPr id="8" name="Donut 7"/>
          <p:cNvSpPr/>
          <p:nvPr/>
        </p:nvSpPr>
        <p:spPr>
          <a:xfrm>
            <a:off x="2339752" y="3003798"/>
            <a:ext cx="144016" cy="144016"/>
          </a:xfrm>
          <a:prstGeom prst="donu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nut 19"/>
          <p:cNvSpPr/>
          <p:nvPr/>
        </p:nvSpPr>
        <p:spPr>
          <a:xfrm>
            <a:off x="2339752" y="2535746"/>
            <a:ext cx="144016" cy="144016"/>
          </a:xfrm>
          <a:prstGeom prst="donu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5239" y="3327834"/>
            <a:ext cx="140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</a:t>
            </a:r>
            <a:r>
              <a:rPr lang="en-US" sz="1800" dirty="0" smtClean="0"/>
              <a:t>nput = x</a:t>
            </a:r>
            <a:endParaRPr lang="en-US" sz="1800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-264072" y="2154877"/>
            <a:ext cx="140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</a:t>
            </a:r>
            <a:r>
              <a:rPr lang="en-US" sz="1800" dirty="0" smtClean="0"/>
              <a:t>utput = 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07361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en-US" sz="2800" dirty="0" smtClean="0"/>
              <a:t>Ways to reduce </a:t>
            </a:r>
            <a:r>
              <a:rPr lang="en-US" sz="2800" dirty="0" err="1" smtClean="0"/>
              <a:t>overfitting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91530"/>
            <a:ext cx="8229600" cy="3394472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A large number of different methods have been developed.</a:t>
            </a:r>
          </a:p>
          <a:p>
            <a:pPr lvl="1"/>
            <a:r>
              <a:rPr lang="en-US" sz="2000" dirty="0" smtClean="0"/>
              <a:t>Weight-decay </a:t>
            </a:r>
          </a:p>
          <a:p>
            <a:pPr lvl="1"/>
            <a:r>
              <a:rPr lang="en-US" sz="2000" dirty="0" smtClean="0"/>
              <a:t>Weight-sharing </a:t>
            </a:r>
          </a:p>
          <a:p>
            <a:pPr lvl="1"/>
            <a:r>
              <a:rPr lang="en-US" sz="2000" dirty="0" smtClean="0"/>
              <a:t>Early stopping</a:t>
            </a:r>
          </a:p>
          <a:p>
            <a:pPr lvl="1"/>
            <a:r>
              <a:rPr lang="en-US" sz="2000" dirty="0" smtClean="0"/>
              <a:t>Model averaging</a:t>
            </a:r>
          </a:p>
          <a:p>
            <a:pPr lvl="1"/>
            <a:r>
              <a:rPr lang="en-US" sz="2000" dirty="0" smtClean="0"/>
              <a:t>Bayesian fitting of neural nets</a:t>
            </a:r>
          </a:p>
          <a:p>
            <a:pPr lvl="1"/>
            <a:r>
              <a:rPr lang="en-US" sz="2000" dirty="0" smtClean="0"/>
              <a:t>Dropout</a:t>
            </a:r>
          </a:p>
          <a:p>
            <a:pPr lvl="1"/>
            <a:r>
              <a:rPr lang="en-US" sz="2000" dirty="0" smtClean="0"/>
              <a:t>Generative pre-training</a:t>
            </a:r>
          </a:p>
          <a:p>
            <a:r>
              <a:rPr lang="en-US" sz="2000" dirty="0" smtClean="0"/>
              <a:t>Many of these methods will be described in lecture 7.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1633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Linear </a:t>
            </a:r>
            <a:r>
              <a:rPr lang="en-US" sz="2800" dirty="0" smtClean="0"/>
              <a:t>neurons</a:t>
            </a:r>
            <a:r>
              <a:rPr lang="en-US" sz="2800" dirty="0"/>
              <a:t> </a:t>
            </a:r>
            <a:r>
              <a:rPr lang="en-US" sz="2400" dirty="0" smtClean="0"/>
              <a:t>(also called linear filters)</a:t>
            </a:r>
            <a:endParaRPr lang="en-US" sz="2400" dirty="0"/>
          </a:p>
        </p:txBody>
      </p:sp>
      <p:sp>
        <p:nvSpPr>
          <p:cNvPr id="168972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395536" y="1200151"/>
            <a:ext cx="3780987" cy="3394472"/>
          </a:xfrm>
        </p:spPr>
        <p:txBody>
          <a:bodyPr/>
          <a:lstStyle/>
          <a:p>
            <a:r>
              <a:rPr lang="en-US" sz="2000" dirty="0"/>
              <a:t>The neuron has a real-valued output which is a weighted sum of its inputs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aim of learning is to minimize the </a:t>
            </a:r>
            <a:r>
              <a:rPr lang="en-US" sz="2000" dirty="0" smtClean="0"/>
              <a:t>error summed over all training cases.</a:t>
            </a:r>
            <a:endParaRPr lang="en-US" sz="2000" dirty="0"/>
          </a:p>
          <a:p>
            <a:pPr lvl="1"/>
            <a:r>
              <a:rPr lang="en-US" sz="2000" dirty="0" smtClean="0"/>
              <a:t>The error is the squared </a:t>
            </a:r>
            <a:r>
              <a:rPr lang="en-US" sz="2000" dirty="0"/>
              <a:t>difference between the desired output and the actual </a:t>
            </a:r>
            <a:r>
              <a:rPr lang="en-US" sz="2000" dirty="0" smtClean="0"/>
              <a:t>output.</a:t>
            </a:r>
          </a:p>
        </p:txBody>
      </p:sp>
      <p:graphicFrame>
        <p:nvGraphicFramePr>
          <p:cNvPr id="1689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972349"/>
              </p:ext>
            </p:extLst>
          </p:nvPr>
        </p:nvGraphicFramePr>
        <p:xfrm>
          <a:off x="5083500" y="2187241"/>
          <a:ext cx="2790825" cy="961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62" name="Equation" r:id="rId3" imgW="1104900" imgH="393700" progId="Equation.3">
                  <p:embed/>
                </p:oleObj>
              </mc:Choice>
              <mc:Fallback>
                <p:oleObj name="Equation" r:id="rId3" imgW="11049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500" y="2187241"/>
                        <a:ext cx="2790825" cy="961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3" name="Text Box 13"/>
          <p:cNvSpPr txBox="1">
            <a:spLocks noChangeArrowheads="1"/>
          </p:cNvSpPr>
          <p:nvPr/>
        </p:nvSpPr>
        <p:spPr bwMode="auto">
          <a:xfrm>
            <a:off x="4608004" y="3198081"/>
            <a:ext cx="187220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333CC"/>
                </a:solidFill>
              </a:rPr>
              <a:t>n</a:t>
            </a:r>
            <a:r>
              <a:rPr lang="en-US" sz="2000" dirty="0" smtClean="0">
                <a:solidFill>
                  <a:srgbClr val="3333CC"/>
                </a:solidFill>
              </a:rPr>
              <a:t>euron</a:t>
            </a:r>
            <a:r>
              <a:rPr lang="en-US" sz="2000" dirty="0" smtClean="0">
                <a:solidFill>
                  <a:srgbClr val="3333CC"/>
                </a:solidFill>
                <a:latin typeface="Arial"/>
              </a:rPr>
              <a:t>’</a:t>
            </a:r>
            <a:r>
              <a:rPr lang="en-US" sz="2000" dirty="0" smtClean="0">
                <a:solidFill>
                  <a:srgbClr val="3333CC"/>
                </a:solidFill>
              </a:rPr>
              <a:t>s </a:t>
            </a:r>
            <a:r>
              <a:rPr lang="en-US" sz="2000" dirty="0">
                <a:solidFill>
                  <a:srgbClr val="3333CC"/>
                </a:solidFill>
              </a:rPr>
              <a:t>estimate of the desired output</a:t>
            </a:r>
          </a:p>
        </p:txBody>
      </p:sp>
      <p:sp>
        <p:nvSpPr>
          <p:cNvPr id="168976" name="AutoShape 16"/>
          <p:cNvSpPr>
            <a:spLocks noChangeArrowheads="1"/>
          </p:cNvSpPr>
          <p:nvPr/>
        </p:nvSpPr>
        <p:spPr bwMode="auto">
          <a:xfrm>
            <a:off x="5147618" y="2824447"/>
            <a:ext cx="144462" cy="323850"/>
          </a:xfrm>
          <a:prstGeom prst="upArrow">
            <a:avLst>
              <a:gd name="adj1" fmla="val 50000"/>
              <a:gd name="adj2" fmla="val 74726"/>
            </a:avLst>
          </a:prstGeom>
          <a:solidFill>
            <a:srgbClr val="3333CC"/>
          </a:solidFill>
          <a:ln w="9525">
            <a:solidFill>
              <a:srgbClr val="33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78" name="Text Box 18"/>
          <p:cNvSpPr txBox="1">
            <a:spLocks noChangeArrowheads="1"/>
          </p:cNvSpPr>
          <p:nvPr/>
        </p:nvSpPr>
        <p:spPr bwMode="auto">
          <a:xfrm>
            <a:off x="7359975" y="3088483"/>
            <a:ext cx="902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3333CC"/>
                </a:solidFill>
              </a:rPr>
              <a:t>input</a:t>
            </a:r>
          </a:p>
          <a:p>
            <a:r>
              <a:rPr lang="en-US" sz="2000">
                <a:solidFill>
                  <a:srgbClr val="3333CC"/>
                </a:solidFill>
              </a:rPr>
              <a:t>vector</a:t>
            </a:r>
          </a:p>
        </p:txBody>
      </p:sp>
      <p:sp>
        <p:nvSpPr>
          <p:cNvPr id="168979" name="AutoShape 19"/>
          <p:cNvSpPr>
            <a:spLocks noChangeArrowheads="1"/>
          </p:cNvSpPr>
          <p:nvPr/>
        </p:nvSpPr>
        <p:spPr bwMode="auto">
          <a:xfrm>
            <a:off x="7667950" y="2805114"/>
            <a:ext cx="144463" cy="270272"/>
          </a:xfrm>
          <a:prstGeom prst="upArrow">
            <a:avLst>
              <a:gd name="adj1" fmla="val 50000"/>
              <a:gd name="adj2" fmla="val 62362"/>
            </a:avLst>
          </a:prstGeom>
          <a:solidFill>
            <a:srgbClr val="3333CC"/>
          </a:solidFill>
          <a:ln w="9525">
            <a:solidFill>
              <a:srgbClr val="33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80" name="Text Box 20"/>
          <p:cNvSpPr txBox="1">
            <a:spLocks noChangeArrowheads="1"/>
          </p:cNvSpPr>
          <p:nvPr/>
        </p:nvSpPr>
        <p:spPr bwMode="auto">
          <a:xfrm>
            <a:off x="6804248" y="1179788"/>
            <a:ext cx="15121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333CC"/>
                </a:solidFill>
              </a:rPr>
              <a:t>w</a:t>
            </a:r>
            <a:r>
              <a:rPr lang="en-US" sz="2000" dirty="0" smtClean="0">
                <a:solidFill>
                  <a:srgbClr val="3333CC"/>
                </a:solidFill>
              </a:rPr>
              <a:t>eight vector</a:t>
            </a:r>
            <a:endParaRPr lang="en-US" sz="2000" dirty="0">
              <a:solidFill>
                <a:srgbClr val="3333CC"/>
              </a:solidFill>
            </a:endParaRPr>
          </a:p>
        </p:txBody>
      </p:sp>
      <p:sp>
        <p:nvSpPr>
          <p:cNvPr id="168982" name="AutoShape 22"/>
          <p:cNvSpPr>
            <a:spLocks noChangeArrowheads="1"/>
          </p:cNvSpPr>
          <p:nvPr/>
        </p:nvSpPr>
        <p:spPr bwMode="auto">
          <a:xfrm>
            <a:off x="7236150" y="1996169"/>
            <a:ext cx="144463" cy="270272"/>
          </a:xfrm>
          <a:prstGeom prst="downArrow">
            <a:avLst>
              <a:gd name="adj1" fmla="val 50000"/>
              <a:gd name="adj2" fmla="val 62363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3" grpId="0"/>
      <p:bldP spid="168976" grpId="0" animBg="1"/>
      <p:bldP spid="168978" grpId="0"/>
      <p:bldP spid="168979" grpId="0" animBg="1"/>
      <p:bldP spid="168980" grpId="0"/>
      <p:bldP spid="1689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Why don</a:t>
            </a:r>
            <a:r>
              <a:rPr lang="fr-FR" sz="2800" dirty="0" smtClean="0"/>
              <a:t>’</a:t>
            </a:r>
            <a:r>
              <a:rPr lang="en-US" sz="2800" dirty="0" smtClean="0"/>
              <a:t>t we solve it analytically?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00151"/>
            <a:ext cx="8435280" cy="3394472"/>
          </a:xfrm>
        </p:spPr>
        <p:txBody>
          <a:bodyPr/>
          <a:lstStyle/>
          <a:p>
            <a:r>
              <a:rPr lang="en-US" sz="2000" dirty="0" smtClean="0"/>
              <a:t>It is straight-forward to write down a set of equations, one per training case, and to solve for the best set of weights.</a:t>
            </a:r>
          </a:p>
          <a:p>
            <a:pPr lvl="1"/>
            <a:r>
              <a:rPr lang="en-US" sz="2000" dirty="0" smtClean="0">
                <a:solidFill>
                  <a:srgbClr val="008000"/>
                </a:solidFill>
              </a:rPr>
              <a:t>This is the standard engineering approach so why don’t we use it?</a:t>
            </a:r>
          </a:p>
          <a:p>
            <a:r>
              <a:rPr lang="en-US" sz="2000" dirty="0" smtClean="0">
                <a:solidFill>
                  <a:srgbClr val="000090"/>
                </a:solidFill>
              </a:rPr>
              <a:t>Scientific answer: </a:t>
            </a:r>
            <a:r>
              <a:rPr lang="en-US" sz="2000" dirty="0" smtClean="0"/>
              <a:t>We want a method that real neurons could use.</a:t>
            </a:r>
          </a:p>
          <a:p>
            <a:r>
              <a:rPr lang="en-US" sz="2000" dirty="0" smtClean="0">
                <a:solidFill>
                  <a:srgbClr val="000090"/>
                </a:solidFill>
              </a:rPr>
              <a:t>Engineering answer: </a:t>
            </a:r>
            <a:r>
              <a:rPr lang="en-US" sz="2000" dirty="0" smtClean="0"/>
              <a:t>We want  a method that can be generalized to multi-layer, non-linear neural networks.</a:t>
            </a:r>
          </a:p>
          <a:p>
            <a:pPr lvl="1"/>
            <a:r>
              <a:rPr lang="en-US" sz="2000" dirty="0" smtClean="0"/>
              <a:t>The analytic solution relies on it being linear and having a squared error measure.</a:t>
            </a:r>
          </a:p>
          <a:p>
            <a:pPr lvl="1"/>
            <a:r>
              <a:rPr lang="en-US" sz="2000" dirty="0" smtClean="0"/>
              <a:t>Iterative methods are usually less efficient but they are much easier to generalize.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3032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 </a:t>
            </a:r>
            <a:r>
              <a:rPr lang="en-US" sz="2800" dirty="0" smtClean="0"/>
              <a:t>toy example to illustrate the iterative method</a:t>
            </a:r>
            <a:endParaRPr lang="en-US" sz="2800" dirty="0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9582"/>
            <a:ext cx="8435280" cy="3073004"/>
          </a:xfrm>
        </p:spPr>
        <p:txBody>
          <a:bodyPr/>
          <a:lstStyle/>
          <a:p>
            <a:r>
              <a:rPr lang="en-US" sz="2000" dirty="0"/>
              <a:t>Each day you get lunch at the cafeteria.</a:t>
            </a:r>
          </a:p>
          <a:p>
            <a:pPr lvl="1"/>
            <a:r>
              <a:rPr lang="en-US" sz="2000" dirty="0"/>
              <a:t>Your diet consists of fish, chips, and </a:t>
            </a:r>
            <a:r>
              <a:rPr lang="en-US" sz="2000" dirty="0" smtClean="0"/>
              <a:t>ketchup.</a:t>
            </a:r>
            <a:endParaRPr lang="en-US" sz="2000" dirty="0"/>
          </a:p>
          <a:p>
            <a:pPr lvl="1"/>
            <a:r>
              <a:rPr lang="en-US" sz="2000" dirty="0"/>
              <a:t>You get several portions of </a:t>
            </a:r>
            <a:r>
              <a:rPr lang="en-US" sz="2000" dirty="0" smtClean="0"/>
              <a:t>each.</a:t>
            </a:r>
            <a:endParaRPr lang="en-US" sz="2000" dirty="0"/>
          </a:p>
          <a:p>
            <a:r>
              <a:rPr lang="en-US" sz="2000" dirty="0"/>
              <a:t>The cashier only tells you the total price of the meal</a:t>
            </a:r>
          </a:p>
          <a:p>
            <a:pPr lvl="1"/>
            <a:r>
              <a:rPr lang="en-US" sz="2000" dirty="0"/>
              <a:t>After several days, you should be able to figure out the price of each portion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iterative approach: Start with random guesses for the prices and then adjust them to get a better fit to the observed prices of whole meals.</a:t>
            </a:r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722"/>
            <a:ext cx="8229600" cy="857250"/>
          </a:xfrm>
        </p:spPr>
        <p:txBody>
          <a:bodyPr/>
          <a:lstStyle/>
          <a:p>
            <a:r>
              <a:rPr lang="en-US" sz="2800" dirty="0" smtClean="0"/>
              <a:t>Solving </a:t>
            </a:r>
            <a:r>
              <a:rPr lang="en-US" sz="2800" dirty="0"/>
              <a:t>the </a:t>
            </a:r>
            <a:r>
              <a:rPr lang="en-US" sz="2800" dirty="0" smtClean="0"/>
              <a:t>equations iteratively</a:t>
            </a:r>
            <a:endParaRPr lang="en-US" sz="2800" dirty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51311"/>
            <a:ext cx="8229600" cy="3915965"/>
          </a:xfrm>
        </p:spPr>
        <p:txBody>
          <a:bodyPr/>
          <a:lstStyle/>
          <a:p>
            <a:r>
              <a:rPr lang="en-US" sz="2000" dirty="0"/>
              <a:t>Each meal price gives a linear constraint on the prices of the portions:</a:t>
            </a:r>
          </a:p>
          <a:p>
            <a:pPr>
              <a:buFontTx/>
              <a:buNone/>
            </a:pP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prices of the portions are like the weights in of a linear </a:t>
            </a:r>
            <a:r>
              <a:rPr lang="en-US" sz="2000" dirty="0" smtClean="0"/>
              <a:t>neuron.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We </a:t>
            </a:r>
            <a:r>
              <a:rPr lang="en-US" sz="2000" dirty="0"/>
              <a:t>will start with guesses for the weights and </a:t>
            </a:r>
            <a:r>
              <a:rPr lang="en-US" sz="2000" dirty="0" smtClean="0"/>
              <a:t>then adjust </a:t>
            </a:r>
            <a:r>
              <a:rPr lang="en-US" sz="2000" dirty="0"/>
              <a:t>the guesses </a:t>
            </a:r>
            <a:r>
              <a:rPr lang="en-US" sz="2000" dirty="0" smtClean="0"/>
              <a:t>slightly to </a:t>
            </a:r>
            <a:r>
              <a:rPr lang="en-US" sz="2000" dirty="0"/>
              <a:t>give a better fit to the prices given by the cashier.</a:t>
            </a:r>
          </a:p>
        </p:txBody>
      </p:sp>
      <p:graphicFrame>
        <p:nvGraphicFramePr>
          <p:cNvPr id="184328" name="Object 8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674658830"/>
              </p:ext>
            </p:extLst>
          </p:nvPr>
        </p:nvGraphicFramePr>
        <p:xfrm>
          <a:off x="1367644" y="2859782"/>
          <a:ext cx="3426321" cy="533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2" name="Equation" r:id="rId3" imgW="1549400" imgH="241300" progId="Equation.3">
                  <p:embed/>
                </p:oleObj>
              </mc:Choice>
              <mc:Fallback>
                <p:oleObj name="Equation" r:id="rId3" imgW="15494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644" y="2859782"/>
                        <a:ext cx="3426321" cy="533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919014"/>
              </p:ext>
            </p:extLst>
          </p:nvPr>
        </p:nvGraphicFramePr>
        <p:xfrm>
          <a:off x="1332607" y="1680142"/>
          <a:ext cx="6083709" cy="495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3" name="Equation" r:id="rId5" imgW="2806700" imgH="228600" progId="Equation.3">
                  <p:embed/>
                </p:oleObj>
              </mc:Choice>
              <mc:Fallback>
                <p:oleObj name="Equation" r:id="rId5" imgW="2806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607" y="1680142"/>
                        <a:ext cx="6083709" cy="495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 smtClean="0">
                <a:solidFill>
                  <a:srgbClr val="FF0000"/>
                </a:solidFill>
              </a:rPr>
              <a:t>true</a:t>
            </a:r>
            <a:r>
              <a:rPr lang="en-US" sz="2800" dirty="0" smtClean="0"/>
              <a:t> weights used by the cashier</a:t>
            </a:r>
            <a:endParaRPr lang="en-US" sz="2800" dirty="0"/>
          </a:p>
        </p:txBody>
      </p:sp>
      <p:sp>
        <p:nvSpPr>
          <p:cNvPr id="196611" name="Oval 3"/>
          <p:cNvSpPr>
            <a:spLocks noChangeArrowheads="1"/>
          </p:cNvSpPr>
          <p:nvPr/>
        </p:nvSpPr>
        <p:spPr bwMode="auto">
          <a:xfrm>
            <a:off x="3743328" y="1815705"/>
            <a:ext cx="1116013" cy="78343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2" name="Line 4"/>
          <p:cNvSpPr>
            <a:spLocks noChangeShapeType="1"/>
          </p:cNvSpPr>
          <p:nvPr/>
        </p:nvSpPr>
        <p:spPr bwMode="auto">
          <a:xfrm flipH="1" flipV="1">
            <a:off x="4248150" y="1438276"/>
            <a:ext cx="1588" cy="3774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3" name="Line 5"/>
          <p:cNvSpPr>
            <a:spLocks noChangeShapeType="1"/>
          </p:cNvSpPr>
          <p:nvPr/>
        </p:nvSpPr>
        <p:spPr bwMode="auto">
          <a:xfrm flipV="1">
            <a:off x="2879812" y="2463404"/>
            <a:ext cx="971462" cy="75641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 flipV="1">
            <a:off x="4283968" y="2599134"/>
            <a:ext cx="695" cy="6566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 flipH="1" flipV="1">
            <a:off x="4824413" y="2463405"/>
            <a:ext cx="611683" cy="68440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6" name="Text Box 8"/>
          <p:cNvSpPr txBox="1">
            <a:spLocks noChangeArrowheads="1"/>
          </p:cNvSpPr>
          <p:nvPr/>
        </p:nvSpPr>
        <p:spPr bwMode="auto">
          <a:xfrm>
            <a:off x="3040063" y="1021556"/>
            <a:ext cx="33497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Price of meal = </a:t>
            </a:r>
            <a:r>
              <a:rPr lang="en-US" sz="2000" dirty="0" smtClean="0"/>
              <a:t>850 = target</a:t>
            </a:r>
            <a:endParaRPr lang="en-US" sz="2000" dirty="0"/>
          </a:p>
        </p:txBody>
      </p:sp>
      <p:sp>
        <p:nvSpPr>
          <p:cNvPr id="196617" name="Text Box 9"/>
          <p:cNvSpPr txBox="1">
            <a:spLocks noChangeArrowheads="1"/>
          </p:cNvSpPr>
          <p:nvPr/>
        </p:nvSpPr>
        <p:spPr bwMode="auto">
          <a:xfrm>
            <a:off x="1835786" y="3543858"/>
            <a:ext cx="12240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portions of fish</a:t>
            </a:r>
          </a:p>
        </p:txBody>
      </p:sp>
      <p:sp>
        <p:nvSpPr>
          <p:cNvPr id="196618" name="Text Box 10"/>
          <p:cNvSpPr txBox="1">
            <a:spLocks noChangeArrowheads="1"/>
          </p:cNvSpPr>
          <p:nvPr/>
        </p:nvSpPr>
        <p:spPr bwMode="auto">
          <a:xfrm>
            <a:off x="3743390" y="3543858"/>
            <a:ext cx="12246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portions of chips</a:t>
            </a:r>
          </a:p>
        </p:txBody>
      </p:sp>
      <p:sp>
        <p:nvSpPr>
          <p:cNvPr id="196619" name="Text Box 11"/>
          <p:cNvSpPr txBox="1">
            <a:spLocks noChangeArrowheads="1"/>
          </p:cNvSpPr>
          <p:nvPr/>
        </p:nvSpPr>
        <p:spPr bwMode="auto">
          <a:xfrm>
            <a:off x="5472100" y="3543858"/>
            <a:ext cx="13681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portions of </a:t>
            </a:r>
            <a:r>
              <a:rPr lang="en-US" sz="2000" dirty="0" smtClean="0">
                <a:solidFill>
                  <a:srgbClr val="3333CC"/>
                </a:solidFill>
              </a:rPr>
              <a:t>ketchup</a:t>
            </a:r>
            <a:endParaRPr lang="en-US" sz="2000" dirty="0">
              <a:solidFill>
                <a:srgbClr val="3333CC"/>
              </a:solidFill>
            </a:endParaRPr>
          </a:p>
        </p:txBody>
      </p:sp>
      <p:sp>
        <p:nvSpPr>
          <p:cNvPr id="196620" name="Text Box 12"/>
          <p:cNvSpPr txBox="1">
            <a:spLocks noChangeArrowheads="1"/>
          </p:cNvSpPr>
          <p:nvPr/>
        </p:nvSpPr>
        <p:spPr bwMode="auto">
          <a:xfrm>
            <a:off x="2519363" y="2733675"/>
            <a:ext cx="3924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96621" name="Text Box 13"/>
          <p:cNvSpPr txBox="1">
            <a:spLocks noChangeArrowheads="1"/>
          </p:cNvSpPr>
          <p:nvPr/>
        </p:nvSpPr>
        <p:spPr bwMode="auto">
          <a:xfrm>
            <a:off x="2339752" y="2571750"/>
            <a:ext cx="48609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150 </a:t>
            </a:r>
            <a:r>
              <a:rPr lang="en-US" sz="2000" dirty="0" smtClean="0">
                <a:solidFill>
                  <a:srgbClr val="FF0000"/>
                </a:solidFill>
              </a:rPr>
              <a:t>            50                   100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6622" name="Text Box 14"/>
          <p:cNvSpPr txBox="1">
            <a:spLocks noChangeArrowheads="1"/>
          </p:cNvSpPr>
          <p:nvPr/>
        </p:nvSpPr>
        <p:spPr bwMode="auto">
          <a:xfrm>
            <a:off x="1692278" y="3147814"/>
            <a:ext cx="53641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   </a:t>
            </a:r>
            <a:r>
              <a:rPr lang="en-US" dirty="0" smtClean="0"/>
              <a:t> </a:t>
            </a:r>
            <a:r>
              <a:rPr lang="en-US" sz="2400" dirty="0" smtClean="0">
                <a:solidFill>
                  <a:srgbClr val="3333CC"/>
                </a:solidFill>
              </a:rPr>
              <a:t>2                     </a:t>
            </a:r>
            <a:r>
              <a:rPr lang="en-US" sz="2400" dirty="0">
                <a:solidFill>
                  <a:srgbClr val="3333CC"/>
                </a:solidFill>
              </a:rPr>
              <a:t>5              </a:t>
            </a:r>
            <a:r>
              <a:rPr lang="en-US" sz="2400" dirty="0" smtClean="0">
                <a:solidFill>
                  <a:srgbClr val="3333CC"/>
                </a:solidFill>
              </a:rPr>
              <a:t>   </a:t>
            </a:r>
            <a:r>
              <a:rPr lang="en-US" sz="2400" dirty="0">
                <a:solidFill>
                  <a:srgbClr val="3333CC"/>
                </a:solidFill>
              </a:rPr>
              <a:t>3</a:t>
            </a:r>
            <a:r>
              <a:rPr lang="en-US" sz="2400" dirty="0"/>
              <a:t>                   </a:t>
            </a:r>
          </a:p>
        </p:txBody>
      </p:sp>
      <p:sp>
        <p:nvSpPr>
          <p:cNvPr id="196623" name="Text Box 15"/>
          <p:cNvSpPr txBox="1">
            <a:spLocks noChangeArrowheads="1"/>
          </p:cNvSpPr>
          <p:nvPr/>
        </p:nvSpPr>
        <p:spPr bwMode="auto">
          <a:xfrm>
            <a:off x="3814766" y="1851670"/>
            <a:ext cx="11525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9900"/>
                </a:solidFill>
              </a:rPr>
              <a:t>l</a:t>
            </a:r>
            <a:r>
              <a:rPr lang="en-US" sz="2000" dirty="0" smtClean="0">
                <a:solidFill>
                  <a:srgbClr val="009900"/>
                </a:solidFill>
              </a:rPr>
              <a:t>inear </a:t>
            </a:r>
            <a:r>
              <a:rPr lang="en-US" sz="2000" dirty="0">
                <a:solidFill>
                  <a:srgbClr val="009900"/>
                </a:solidFill>
              </a:rPr>
              <a:t>neuron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68" name="Rectangle 24"/>
          <p:cNvSpPr>
            <a:spLocks noGrp="1" noChangeArrowheads="1"/>
          </p:cNvSpPr>
          <p:nvPr>
            <p:ph type="body" sz="half" idx="3"/>
          </p:nvPr>
        </p:nvSpPr>
        <p:spPr>
          <a:xfrm>
            <a:off x="4648200" y="915566"/>
            <a:ext cx="4038600" cy="3693319"/>
          </a:xfrm>
        </p:spPr>
        <p:txBody>
          <a:bodyPr/>
          <a:lstStyle/>
          <a:p>
            <a:r>
              <a:rPr lang="en-US" sz="2000" dirty="0"/>
              <a:t>Residual error = 350</a:t>
            </a:r>
          </a:p>
          <a:p>
            <a:r>
              <a:rPr lang="en-US" sz="2000" dirty="0"/>
              <a:t>The </a:t>
            </a:r>
            <a:r>
              <a:rPr lang="en-US" sz="2000" dirty="0" smtClean="0"/>
              <a:t>“delta-rule” for learning is:</a:t>
            </a:r>
          </a:p>
          <a:p>
            <a:endParaRPr lang="en-US" sz="2000" dirty="0"/>
          </a:p>
          <a:p>
            <a:r>
              <a:rPr lang="en-US" sz="2000" dirty="0" smtClean="0"/>
              <a:t>With </a:t>
            </a:r>
            <a:r>
              <a:rPr lang="en-US" sz="2000" dirty="0"/>
              <a:t>a learning rate      of 1/35, the weight changes </a:t>
            </a:r>
            <a:r>
              <a:rPr lang="en-US" sz="2000" dirty="0" smtClean="0"/>
              <a:t>are      </a:t>
            </a:r>
            <a:r>
              <a:rPr lang="en-US" sz="2000" dirty="0"/>
              <a:t>+20, </a:t>
            </a:r>
            <a:r>
              <a:rPr lang="en-US" sz="2000" dirty="0" smtClean="0"/>
              <a:t> +</a:t>
            </a:r>
            <a:r>
              <a:rPr lang="en-US" sz="2000" dirty="0"/>
              <a:t>50, </a:t>
            </a:r>
            <a:r>
              <a:rPr lang="en-US" sz="2000" dirty="0" smtClean="0"/>
              <a:t> +</a:t>
            </a:r>
            <a:r>
              <a:rPr lang="en-US" sz="2000" dirty="0"/>
              <a:t>30</a:t>
            </a:r>
          </a:p>
          <a:p>
            <a:r>
              <a:rPr lang="en-US" sz="2000" dirty="0"/>
              <a:t>This gives new weights of </a:t>
            </a:r>
            <a:r>
              <a:rPr lang="en-US" sz="2000" dirty="0" smtClean="0"/>
              <a:t>   70</a:t>
            </a:r>
            <a:r>
              <a:rPr lang="en-US" sz="2000" dirty="0"/>
              <a:t>, 100, </a:t>
            </a:r>
            <a:r>
              <a:rPr lang="en-US" sz="2000" dirty="0" smtClean="0"/>
              <a:t>80. </a:t>
            </a:r>
          </a:p>
          <a:p>
            <a:pPr lvl="1"/>
            <a:r>
              <a:rPr lang="en-US" sz="2000" dirty="0" smtClean="0"/>
              <a:t>Notice </a:t>
            </a:r>
            <a:r>
              <a:rPr lang="en-US" sz="2000" dirty="0"/>
              <a:t>that the weight for chips got worse!</a:t>
            </a:r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94060"/>
            <a:ext cx="8229600" cy="857250"/>
          </a:xfrm>
        </p:spPr>
        <p:txBody>
          <a:bodyPr/>
          <a:lstStyle/>
          <a:p>
            <a:r>
              <a:rPr lang="en-US" sz="2800" dirty="0"/>
              <a:t>A model of the </a:t>
            </a:r>
            <a:r>
              <a:rPr lang="en-US" sz="2800" dirty="0" smtClean="0"/>
              <a:t>cashier</a:t>
            </a:r>
            <a:r>
              <a:rPr lang="en-US" sz="2800" dirty="0"/>
              <a:t> </a:t>
            </a:r>
            <a:r>
              <a:rPr lang="en-US" sz="2800" dirty="0" smtClean="0"/>
              <a:t>with </a:t>
            </a:r>
            <a:r>
              <a:rPr lang="en-US" sz="2800" dirty="0"/>
              <a:t>arbitrary initial weights</a:t>
            </a:r>
          </a:p>
        </p:txBody>
      </p:sp>
      <p:graphicFrame>
        <p:nvGraphicFramePr>
          <p:cNvPr id="185369" name="Object 25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2229724"/>
              </p:ext>
            </p:extLst>
          </p:nvPr>
        </p:nvGraphicFramePr>
        <p:xfrm>
          <a:off x="5148263" y="1635646"/>
          <a:ext cx="2484077" cy="445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74" name="Equation" r:id="rId3" imgW="1016000" imgH="215900" progId="Equation.3">
                  <p:embed/>
                </p:oleObj>
              </mc:Choice>
              <mc:Fallback>
                <p:oleObj name="Equation" r:id="rId3" imgW="1016000" imgH="215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635646"/>
                        <a:ext cx="2484077" cy="445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3" name="Oval 9"/>
          <p:cNvSpPr>
            <a:spLocks noChangeArrowheads="1"/>
          </p:cNvSpPr>
          <p:nvPr/>
        </p:nvSpPr>
        <p:spPr bwMode="auto">
          <a:xfrm>
            <a:off x="1835153" y="1815705"/>
            <a:ext cx="1116013" cy="78343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4" name="Line 10"/>
          <p:cNvSpPr>
            <a:spLocks noChangeShapeType="1"/>
          </p:cNvSpPr>
          <p:nvPr/>
        </p:nvSpPr>
        <p:spPr bwMode="auto">
          <a:xfrm flipH="1" flipV="1">
            <a:off x="2339975" y="1438276"/>
            <a:ext cx="1588" cy="3774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5" name="Line 11"/>
          <p:cNvSpPr>
            <a:spLocks noChangeShapeType="1"/>
          </p:cNvSpPr>
          <p:nvPr/>
        </p:nvSpPr>
        <p:spPr bwMode="auto">
          <a:xfrm flipV="1">
            <a:off x="1151620" y="2463404"/>
            <a:ext cx="791480" cy="6124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6" name="Line 12"/>
          <p:cNvSpPr>
            <a:spLocks noChangeShapeType="1"/>
          </p:cNvSpPr>
          <p:nvPr/>
        </p:nvSpPr>
        <p:spPr bwMode="auto">
          <a:xfrm flipV="1">
            <a:off x="2375756" y="2599134"/>
            <a:ext cx="732" cy="47667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7" name="Line 13"/>
          <p:cNvSpPr>
            <a:spLocks noChangeShapeType="1"/>
          </p:cNvSpPr>
          <p:nvPr/>
        </p:nvSpPr>
        <p:spPr bwMode="auto">
          <a:xfrm flipH="1" flipV="1">
            <a:off x="2916238" y="2463404"/>
            <a:ext cx="611646" cy="6484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8" name="Text Box 14"/>
          <p:cNvSpPr txBox="1">
            <a:spLocks noChangeArrowheads="1"/>
          </p:cNvSpPr>
          <p:nvPr/>
        </p:nvSpPr>
        <p:spPr bwMode="auto">
          <a:xfrm>
            <a:off x="719138" y="1021557"/>
            <a:ext cx="23731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rice </a:t>
            </a:r>
            <a:r>
              <a:rPr lang="en-US" sz="2000" dirty="0"/>
              <a:t>of meal = 500</a:t>
            </a:r>
          </a:p>
        </p:txBody>
      </p:sp>
      <p:sp>
        <p:nvSpPr>
          <p:cNvPr id="185359" name="Text Box 15"/>
          <p:cNvSpPr txBox="1">
            <a:spLocks noChangeArrowheads="1"/>
          </p:cNvSpPr>
          <p:nvPr/>
        </p:nvSpPr>
        <p:spPr bwMode="auto">
          <a:xfrm>
            <a:off x="539939" y="3399842"/>
            <a:ext cx="12237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portions of fish</a:t>
            </a:r>
          </a:p>
        </p:txBody>
      </p:sp>
      <p:sp>
        <p:nvSpPr>
          <p:cNvPr id="185360" name="Text Box 16"/>
          <p:cNvSpPr txBox="1">
            <a:spLocks noChangeArrowheads="1"/>
          </p:cNvSpPr>
          <p:nvPr/>
        </p:nvSpPr>
        <p:spPr bwMode="auto">
          <a:xfrm>
            <a:off x="1907224" y="3399842"/>
            <a:ext cx="111660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portions of chips</a:t>
            </a:r>
          </a:p>
        </p:txBody>
      </p:sp>
      <p:sp>
        <p:nvSpPr>
          <p:cNvPr id="185361" name="Text Box 17"/>
          <p:cNvSpPr txBox="1">
            <a:spLocks noChangeArrowheads="1"/>
          </p:cNvSpPr>
          <p:nvPr/>
        </p:nvSpPr>
        <p:spPr bwMode="auto">
          <a:xfrm>
            <a:off x="3167844" y="3399842"/>
            <a:ext cx="13681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portions of </a:t>
            </a:r>
            <a:r>
              <a:rPr lang="en-US" sz="2000" dirty="0" smtClean="0">
                <a:solidFill>
                  <a:srgbClr val="3333CC"/>
                </a:solidFill>
              </a:rPr>
              <a:t>ketchup</a:t>
            </a:r>
            <a:endParaRPr lang="en-US" sz="2000" dirty="0">
              <a:solidFill>
                <a:srgbClr val="3333CC"/>
              </a:solidFill>
            </a:endParaRPr>
          </a:p>
        </p:txBody>
      </p:sp>
      <p:sp>
        <p:nvSpPr>
          <p:cNvPr id="185362" name="Text Box 18"/>
          <p:cNvSpPr txBox="1">
            <a:spLocks noChangeArrowheads="1"/>
          </p:cNvSpPr>
          <p:nvPr/>
        </p:nvSpPr>
        <p:spPr bwMode="auto">
          <a:xfrm>
            <a:off x="611188" y="2733675"/>
            <a:ext cx="3924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5363" name="Text Box 19"/>
          <p:cNvSpPr txBox="1">
            <a:spLocks noChangeArrowheads="1"/>
          </p:cNvSpPr>
          <p:nvPr/>
        </p:nvSpPr>
        <p:spPr bwMode="auto">
          <a:xfrm>
            <a:off x="827199" y="2607754"/>
            <a:ext cx="48609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 50        </a:t>
            </a:r>
            <a:r>
              <a:rPr lang="en-US" sz="2000" dirty="0" smtClean="0"/>
              <a:t>  </a:t>
            </a:r>
            <a:r>
              <a:rPr lang="en-US" sz="2000" dirty="0"/>
              <a:t>50            </a:t>
            </a:r>
            <a:r>
              <a:rPr lang="en-US" sz="2000" dirty="0" smtClean="0"/>
              <a:t>     </a:t>
            </a:r>
            <a:r>
              <a:rPr lang="en-US" sz="2000" dirty="0"/>
              <a:t>50</a:t>
            </a:r>
          </a:p>
        </p:txBody>
      </p:sp>
      <p:sp>
        <p:nvSpPr>
          <p:cNvPr id="185364" name="Text Box 20"/>
          <p:cNvSpPr txBox="1">
            <a:spLocks noChangeArrowheads="1"/>
          </p:cNvSpPr>
          <p:nvPr/>
        </p:nvSpPr>
        <p:spPr bwMode="auto">
          <a:xfrm>
            <a:off x="719573" y="3075806"/>
            <a:ext cx="38164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3333CC"/>
                </a:solidFill>
              </a:rPr>
              <a:t>2      </a:t>
            </a:r>
            <a:r>
              <a:rPr lang="en-US" sz="2000" dirty="0" smtClean="0">
                <a:solidFill>
                  <a:srgbClr val="3333CC"/>
                </a:solidFill>
              </a:rPr>
              <a:t>         </a:t>
            </a:r>
            <a:r>
              <a:rPr lang="en-US" sz="2000" dirty="0">
                <a:solidFill>
                  <a:srgbClr val="3333CC"/>
                </a:solidFill>
              </a:rPr>
              <a:t>5               3</a:t>
            </a:r>
            <a:r>
              <a:rPr lang="en-US" sz="2000" dirty="0"/>
              <a:t>                   </a:t>
            </a:r>
          </a:p>
        </p:txBody>
      </p:sp>
      <p:graphicFrame>
        <p:nvGraphicFramePr>
          <p:cNvPr id="185372" name="Object 2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02364858"/>
              </p:ext>
            </p:extLst>
          </p:nvPr>
        </p:nvGraphicFramePr>
        <p:xfrm>
          <a:off x="7308304" y="2067694"/>
          <a:ext cx="349135" cy="287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75" name="Equation" r:id="rId5" imgW="126720" imgH="139680" progId="Equation.3">
                  <p:embed/>
                </p:oleObj>
              </mc:Choice>
              <mc:Fallback>
                <p:oleObj name="Equation" r:id="rId5" imgW="126720" imgH="1396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2067694"/>
                        <a:ext cx="349135" cy="287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10593</TotalTime>
  <Words>2152</Words>
  <Application>Microsoft Macintosh PowerPoint</Application>
  <PresentationFormat>On-screen Show (16:9)</PresentationFormat>
  <Paragraphs>238</Paragraphs>
  <Slides>34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Default Design</vt:lpstr>
      <vt:lpstr>Equation</vt:lpstr>
      <vt:lpstr> Neural Networks for Machine Learning  Lecture 3a  Learning the weights of a linear neuron  </vt:lpstr>
      <vt:lpstr>Why the perceptron learning procedure cannot be generalised to hidden layers</vt:lpstr>
      <vt:lpstr>A different way to show that  a learning procedure makes progress</vt:lpstr>
      <vt:lpstr>Linear neurons (also called linear filters)</vt:lpstr>
      <vt:lpstr>Why don’t we solve it analytically?</vt:lpstr>
      <vt:lpstr>A toy example to illustrate the iterative method</vt:lpstr>
      <vt:lpstr>Solving the equations iteratively</vt:lpstr>
      <vt:lpstr>The true weights used by the cashier</vt:lpstr>
      <vt:lpstr>A model of the cashier with arbitrary initial weights</vt:lpstr>
      <vt:lpstr>Deriving the delta rule</vt:lpstr>
      <vt:lpstr>Behaviour of the iterative learning procedure</vt:lpstr>
      <vt:lpstr>The relationship between the online delta-rule and the learning rule for perceptrons</vt:lpstr>
      <vt:lpstr> Neural Networks for Machine Learning  Lecture 3b  The error surface for a linear neuron</vt:lpstr>
      <vt:lpstr>The error surface in extended weight space</vt:lpstr>
      <vt:lpstr>Online versus batch learning</vt:lpstr>
      <vt:lpstr>Why learning can be slow</vt:lpstr>
      <vt:lpstr> Neural Networks for Machine Learning  Lecture 3c  Learning the weights of a logistic  output neuron</vt:lpstr>
      <vt:lpstr>Logistic neurons</vt:lpstr>
      <vt:lpstr>The derivatives of a logistic neuron</vt:lpstr>
      <vt:lpstr>The derivatives of a logistic neuron</vt:lpstr>
      <vt:lpstr>Using the chain rule to get the derivatives needed for learning the weights of a logistic unit</vt:lpstr>
      <vt:lpstr> Neural Networks for Machine Learning  Lecture 3d The backpropagation algorithm</vt:lpstr>
      <vt:lpstr>Learning with hidden units (again)</vt:lpstr>
      <vt:lpstr>Learning by perturbing weights (this idea occurs to everyone who knows about evolution)</vt:lpstr>
      <vt:lpstr>Learning by using perturbations</vt:lpstr>
      <vt:lpstr>The idea behind backpropagation</vt:lpstr>
      <vt:lpstr>Sketch of the backpropagation algorithm on a single case</vt:lpstr>
      <vt:lpstr>Backpropagating dE/dy</vt:lpstr>
      <vt:lpstr> Neural Networks for Machine Learning  Lecture 3e How to use the derivatives computed by the backpropagation algorithm</vt:lpstr>
      <vt:lpstr>Converting error derivatives into a learning procedure</vt:lpstr>
      <vt:lpstr>Optimization issues in using the weight derivatives</vt:lpstr>
      <vt:lpstr>Overfitting: The downside of using powerful models </vt:lpstr>
      <vt:lpstr>A simple example of overfitting</vt:lpstr>
      <vt:lpstr>Ways to reduce overfitting</vt:lpstr>
    </vt:vector>
  </TitlesOfParts>
  <Company>university of toronto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lec2</dc:title>
  <dc:creator> hinton</dc:creator>
  <cp:lastModifiedBy>Geoffrey Hinton</cp:lastModifiedBy>
  <cp:revision>186</cp:revision>
  <dcterms:created xsi:type="dcterms:W3CDTF">2002-09-28T03:36:33Z</dcterms:created>
  <dcterms:modified xsi:type="dcterms:W3CDTF">2012-09-20T23:34:51Z</dcterms:modified>
</cp:coreProperties>
</file>