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4" r:id="rId2"/>
    <p:sldId id="257" r:id="rId3"/>
    <p:sldId id="265" r:id="rId4"/>
    <p:sldId id="259" r:id="rId5"/>
    <p:sldId id="260" r:id="rId6"/>
    <p:sldId id="262" r:id="rId7"/>
    <p:sldId id="261" r:id="rId8"/>
    <p:sldId id="263" r:id="rId9"/>
    <p:sldId id="298" r:id="rId10"/>
    <p:sldId id="289" r:id="rId11"/>
    <p:sldId id="286" r:id="rId12"/>
    <p:sldId id="266" r:id="rId13"/>
    <p:sldId id="267" r:id="rId14"/>
    <p:sldId id="291" r:id="rId15"/>
    <p:sldId id="275" r:id="rId16"/>
    <p:sldId id="276" r:id="rId17"/>
    <p:sldId id="287" r:id="rId18"/>
    <p:sldId id="290" r:id="rId19"/>
    <p:sldId id="268" r:id="rId20"/>
    <p:sldId id="269" r:id="rId21"/>
    <p:sldId id="270" r:id="rId22"/>
    <p:sldId id="264" r:id="rId23"/>
    <p:sldId id="295" r:id="rId24"/>
    <p:sldId id="300" r:id="rId25"/>
    <p:sldId id="288" r:id="rId26"/>
    <p:sldId id="292" r:id="rId27"/>
    <p:sldId id="296" r:id="rId28"/>
    <p:sldId id="299" r:id="rId29"/>
    <p:sldId id="297" r:id="rId30"/>
    <p:sldId id="277" r:id="rId31"/>
    <p:sldId id="301" r:id="rId32"/>
    <p:sldId id="302" r:id="rId33"/>
    <p:sldId id="303" r:id="rId34"/>
    <p:sldId id="304" r:id="rId35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292929"/>
    <a:srgbClr val="DDDDDD"/>
    <a:srgbClr val="CC9900"/>
    <a:srgbClr val="009900"/>
    <a:srgbClr val="3333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44" y="-80"/>
      </p:cViewPr>
      <p:guideLst>
        <p:guide orient="horz" pos="1722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5B278E8-D8A7-234C-832F-722CB05D4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88E8C-31DB-D245-B9B8-C171DC048717}" type="datetimeFigureOut">
              <a:rPr lang="en-US" smtClean="0"/>
              <a:t>12-09-19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7C6C-972C-2F43-BB16-574C9FE7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594E5-E7C1-2241-939C-44665F708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EBF2A-5865-B643-B96F-2DC3C326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A6BF-DC95-EF43-96ED-CE153BF5D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159B-1C42-AA46-B09C-0D910BDF8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FFD77-A995-2C42-BBBF-6D0C0F1E7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C6E3-34D7-DB45-A8D7-9DE6F4FA2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2B6F5-2856-294A-9308-950B08146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3605-1079-8840-ABAF-439B1ECC5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B3B5-D209-DD41-B2BC-634703FB2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872AF-7F9A-EF46-ABB6-5E1502409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C55B-AA45-8C43-85CF-134043B5E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D70B8DEA-C8C0-5044-804F-E087A4ACD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20" Type="http://schemas.openxmlformats.org/officeDocument/2006/relationships/image" Target="../media/image17.emf"/><Relationship Id="rId21" Type="http://schemas.openxmlformats.org/officeDocument/2006/relationships/oleObject" Target="../embeddings/oleObject17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18.bin"/><Relationship Id="rId24" Type="http://schemas.openxmlformats.org/officeDocument/2006/relationships/image" Target="../media/image19.emf"/><Relationship Id="rId10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20" Type="http://schemas.openxmlformats.org/officeDocument/2006/relationships/image" Target="../media/image17.emf"/><Relationship Id="rId21" Type="http://schemas.openxmlformats.org/officeDocument/2006/relationships/oleObject" Target="../embeddings/oleObject28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9.emf"/><Relationship Id="rId10" Type="http://schemas.openxmlformats.org/officeDocument/2006/relationships/image" Target="../media/image12.emf"/><Relationship Id="rId11" Type="http://schemas.openxmlformats.org/officeDocument/2006/relationships/oleObject" Target="../embeddings/oleObject2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25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26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530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</a:t>
            </a:r>
            <a:r>
              <a:rPr lang="en-US" sz="3200" dirty="0"/>
              <a:t>4</a:t>
            </a:r>
            <a:r>
              <a:rPr lang="en-US" sz="3200" dirty="0" smtClean="0"/>
              <a:t>a </a:t>
            </a:r>
            <a:br>
              <a:rPr lang="en-US" sz="3200" dirty="0" smtClean="0"/>
            </a:br>
            <a:r>
              <a:rPr lang="en-US" sz="3200" dirty="0"/>
              <a:t>L</a:t>
            </a:r>
            <a:r>
              <a:rPr lang="en-US" sz="3200" dirty="0" smtClean="0"/>
              <a:t>earning to predict the next word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70981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02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530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4</a:t>
            </a:r>
            <a:r>
              <a:rPr lang="en-US" sz="3200" dirty="0"/>
              <a:t>b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A brief diversion into cognitive science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270981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21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123478"/>
            <a:ext cx="8831324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What the family trees example tells us about concepts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3733"/>
            <a:ext cx="8686800" cy="377428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cs typeface="+mn-cs"/>
              </a:rPr>
              <a:t>There has been a long debate in cognitive science between two rival theories of what it means to have a concept: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   The feature theory</a:t>
            </a:r>
            <a:r>
              <a:rPr lang="en-US" sz="2400" dirty="0" smtClean="0">
                <a:solidFill>
                  <a:srgbClr val="3333CC"/>
                </a:solidFill>
                <a:cs typeface="+mn-cs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A concept is a set of semantic features.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This is good for explaining similarities between concepts.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Its convenient: a concept is a vector of feature activities.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   The </a:t>
            </a:r>
            <a:r>
              <a:rPr lang="en-US" sz="2000" dirty="0" err="1" smtClean="0">
                <a:solidFill>
                  <a:srgbClr val="3333CC"/>
                </a:solidFill>
                <a:cs typeface="+mn-cs"/>
              </a:rPr>
              <a:t>structuralist</a:t>
            </a:r>
            <a:r>
              <a:rPr lang="en-US" sz="2000" dirty="0" smtClean="0">
                <a:solidFill>
                  <a:srgbClr val="3333CC"/>
                </a:solidFill>
                <a:cs typeface="+mn-cs"/>
              </a:rPr>
              <a:t> theory: </a:t>
            </a:r>
            <a:r>
              <a:rPr lang="en-US" sz="2000" dirty="0" smtClean="0">
                <a:cs typeface="+mn-cs"/>
              </a:rPr>
              <a:t>The meaning of a concept lies in its relationships to other concepts.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So conceptual knowledge is best expressed as a relational graph.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Minsky</a:t>
            </a:r>
            <a:r>
              <a:rPr lang="en-US" sz="2000" dirty="0" smtClean="0"/>
              <a:t> used the limitations of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 as evidence against feature vectors and in favor of  relational graph representations.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21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Both sides are wrong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00151"/>
            <a:ext cx="8686800" cy="377428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cs typeface="+mn-cs"/>
              </a:rPr>
              <a:t>These two theories need not be rivals. A neural net can use vectors of semantic features to implement </a:t>
            </a:r>
            <a:r>
              <a:rPr lang="en-US" sz="2000" dirty="0">
                <a:cs typeface="+mn-cs"/>
              </a:rPr>
              <a:t>a</a:t>
            </a:r>
            <a:r>
              <a:rPr lang="en-US" sz="2000" dirty="0" smtClean="0">
                <a:cs typeface="+mn-cs"/>
              </a:rPr>
              <a:t> relational graph.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In the neural network that learns family trees, no </a:t>
            </a:r>
            <a:r>
              <a:rPr lang="en-US" sz="2000" dirty="0" smtClean="0">
                <a:solidFill>
                  <a:srgbClr val="0000FF"/>
                </a:solidFill>
              </a:rPr>
              <a:t>explicit</a:t>
            </a:r>
            <a:r>
              <a:rPr lang="en-US" sz="2000" dirty="0" smtClean="0"/>
              <a:t> inference is required to arrive at the intuitively obvious consequences of the facts that have been explicitly learned.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net can </a:t>
            </a: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 smtClean="0"/>
              <a:t>intuit</a:t>
            </a:r>
            <a:r>
              <a:rPr lang="ja-JP" altLang="en-US" sz="2000" dirty="0" smtClean="0">
                <a:latin typeface="Arial"/>
              </a:rPr>
              <a:t>”</a:t>
            </a:r>
            <a:r>
              <a:rPr lang="en-US" sz="2000" dirty="0" smtClean="0"/>
              <a:t> the answer in a forward pass.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We may use explicit rules for conscious, deliberate reasoning, but we do a lot of commonsense, analogical reasoning by just “seeing” the answer with no conscious intervening steps.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Even when we are using explicit rules, we need to just see which rules to apply.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466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>
                <a:cs typeface="+mj-cs"/>
              </a:rPr>
              <a:t>Localist</a:t>
            </a:r>
            <a:r>
              <a:rPr lang="en-US" sz="2400" dirty="0" smtClean="0">
                <a:cs typeface="+mj-cs"/>
              </a:rPr>
              <a:t> and distributed representations of concepts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232" y="807554"/>
            <a:ext cx="7751204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The obvious way to implement a relational graph in a neural net is to treat a neuron as a node in the graph and a connection as a binary relationship. But this “</a:t>
            </a:r>
            <a:r>
              <a:rPr lang="en-US" sz="2000" dirty="0" err="1" smtClean="0">
                <a:cs typeface="+mn-cs"/>
              </a:rPr>
              <a:t>localist</a:t>
            </a:r>
            <a:r>
              <a:rPr lang="en-US" sz="2000" dirty="0" smtClean="0">
                <a:cs typeface="+mn-cs"/>
              </a:rPr>
              <a:t>” method will not work:</a:t>
            </a:r>
          </a:p>
          <a:p>
            <a:pPr lvl="1" eaLnBrk="1" hangingPunct="1">
              <a:defRPr/>
            </a:pPr>
            <a:r>
              <a:rPr lang="en-US" sz="1800" dirty="0" smtClean="0"/>
              <a:t>We need many different types of relationship and the connections in a neural net do not have discrete labels.</a:t>
            </a:r>
          </a:p>
          <a:p>
            <a:pPr lvl="1" eaLnBrk="1" hangingPunct="1">
              <a:defRPr/>
            </a:pPr>
            <a:r>
              <a:rPr lang="en-US" sz="1800" dirty="0" smtClean="0"/>
              <a:t>We need ternary relationships as well as binary ones.                 e.g. </a:t>
            </a:r>
            <a:r>
              <a:rPr lang="en-US" sz="1800" dirty="0" smtClean="0">
                <a:solidFill>
                  <a:srgbClr val="3333CC"/>
                </a:solidFill>
              </a:rPr>
              <a:t>A is between B and C.</a:t>
            </a:r>
            <a:endParaRPr lang="en-US" sz="1800" dirty="0" smtClean="0"/>
          </a:p>
          <a:p>
            <a:pPr eaLnBrk="1" hangingPunct="1">
              <a:defRPr/>
            </a:pPr>
            <a:r>
              <a:rPr lang="en-US" sz="2000" dirty="0" smtClean="0"/>
              <a:t>The right way to implement relational knowledge in a neural net is still an open issue.</a:t>
            </a:r>
          </a:p>
          <a:p>
            <a:pPr lvl="1" eaLnBrk="1" hangingPunct="1">
              <a:defRPr/>
            </a:pPr>
            <a:r>
              <a:rPr lang="en-US" sz="1800" dirty="0" smtClean="0"/>
              <a:t>But many neurons are probably used for each concept and each neuron is probably involved in many concepts. This is called a “distributed representation”.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530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Lecture 4c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Another diversion: The </a:t>
            </a:r>
            <a:r>
              <a:rPr lang="en-US" sz="2800" dirty="0" err="1"/>
              <a:t>s</a:t>
            </a:r>
            <a:r>
              <a:rPr lang="en-US" sz="2800" dirty="0" err="1" smtClean="0"/>
              <a:t>oftmax</a:t>
            </a:r>
            <a:r>
              <a:rPr lang="en-US" sz="2800" dirty="0" smtClean="0"/>
              <a:t> output function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270981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63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Problems with squared error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00151"/>
            <a:ext cx="8244916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The squared error measure has some drawbacks:</a:t>
            </a:r>
          </a:p>
          <a:p>
            <a:pPr lvl="1" eaLnBrk="1" hangingPunct="1">
              <a:defRPr/>
            </a:pPr>
            <a:r>
              <a:rPr lang="en-US" sz="2000" dirty="0" smtClean="0"/>
              <a:t>If the desired output is 1 and the actual output is 0.00000001 there is almost no gradient for a logistic unit to fix up the error.</a:t>
            </a:r>
          </a:p>
          <a:p>
            <a:pPr lvl="1" eaLnBrk="1" hangingPunct="1">
              <a:defRPr/>
            </a:pPr>
            <a:r>
              <a:rPr lang="en-US" sz="2000" dirty="0" smtClean="0"/>
              <a:t>If we are trying to assign probabilities to mutually exclusive class labels, we know that the outputs should sum to 1, but we are depriving the network of this knowledge.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Is there a different cost function that works better?</a:t>
            </a:r>
          </a:p>
          <a:p>
            <a:pPr lvl="1" eaLnBrk="1" hangingPunct="1">
              <a:defRPr/>
            </a:pPr>
            <a:r>
              <a:rPr lang="en-US" sz="2000" dirty="0" smtClean="0"/>
              <a:t>Yes: Force the outputs to represent a probability distribution across discrete alternatives.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cs typeface="+mj-cs"/>
              </a:rPr>
              <a:t>Softmax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255556"/>
              </p:ext>
            </p:extLst>
          </p:nvPr>
        </p:nvGraphicFramePr>
        <p:xfrm>
          <a:off x="6011863" y="3052105"/>
          <a:ext cx="24463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2105"/>
                        <a:ext cx="244633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971598" y="1166517"/>
            <a:ext cx="4392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3333CC"/>
                </a:solidFill>
                <a:cs typeface="+mn-cs"/>
              </a:rPr>
              <a:t>The output units </a:t>
            </a:r>
            <a:r>
              <a:rPr lang="en-US" sz="2000" dirty="0" smtClean="0">
                <a:solidFill>
                  <a:srgbClr val="3333CC"/>
                </a:solidFill>
                <a:cs typeface="+mn-cs"/>
              </a:rPr>
              <a:t>in a </a:t>
            </a:r>
            <a:r>
              <a:rPr lang="en-US" sz="2000" dirty="0" err="1" smtClean="0">
                <a:solidFill>
                  <a:srgbClr val="3333CC"/>
                </a:solidFill>
                <a:cs typeface="+mn-cs"/>
              </a:rPr>
              <a:t>softmax</a:t>
            </a:r>
            <a:r>
              <a:rPr lang="en-US" sz="2000" dirty="0" smtClean="0">
                <a:solidFill>
                  <a:srgbClr val="3333CC"/>
                </a:solidFill>
                <a:cs typeface="+mn-cs"/>
              </a:rPr>
              <a:t> group use </a:t>
            </a:r>
            <a:r>
              <a:rPr lang="en-US" sz="2000" dirty="0">
                <a:solidFill>
                  <a:srgbClr val="3333CC"/>
                </a:solidFill>
                <a:cs typeface="+mn-cs"/>
              </a:rPr>
              <a:t>a non-local non-linearity:</a:t>
            </a:r>
          </a:p>
        </p:txBody>
      </p:sp>
      <p:sp>
        <p:nvSpPr>
          <p:cNvPr id="268295" name="Oval 7"/>
          <p:cNvSpPr>
            <a:spLocks noChangeArrowheads="1"/>
          </p:cNvSpPr>
          <p:nvPr/>
        </p:nvSpPr>
        <p:spPr bwMode="auto">
          <a:xfrm>
            <a:off x="1511336" y="2409529"/>
            <a:ext cx="360363" cy="2702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3671900" y="2152355"/>
            <a:ext cx="11517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cs typeface="+mn-cs"/>
              </a:rPr>
              <a:t>s</a:t>
            </a:r>
            <a:r>
              <a:rPr lang="en-US" sz="2000" dirty="0" err="1" smtClean="0">
                <a:cs typeface="+mn-cs"/>
              </a:rPr>
              <a:t>oftmax</a:t>
            </a:r>
            <a:r>
              <a:rPr lang="en-US" sz="2000" dirty="0" smtClean="0">
                <a:cs typeface="+mn-cs"/>
              </a:rPr>
              <a:t> group</a:t>
            </a:r>
            <a:endParaRPr lang="en-US" sz="2000" dirty="0">
              <a:cs typeface="+mn-cs"/>
            </a:endParaRPr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 flipV="1">
            <a:off x="1690736" y="2679801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 flipV="1">
            <a:off x="1690736" y="1977332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1" name="Oval 13"/>
          <p:cNvSpPr>
            <a:spLocks noChangeArrowheads="1"/>
          </p:cNvSpPr>
          <p:nvPr/>
        </p:nvSpPr>
        <p:spPr bwMode="auto">
          <a:xfrm>
            <a:off x="2231416" y="2409529"/>
            <a:ext cx="360362" cy="2702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2" name="Line 14"/>
          <p:cNvSpPr>
            <a:spLocks noChangeShapeType="1"/>
          </p:cNvSpPr>
          <p:nvPr/>
        </p:nvSpPr>
        <p:spPr bwMode="auto">
          <a:xfrm flipV="1">
            <a:off x="2409873" y="2679801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 flipV="1">
            <a:off x="2409873" y="1977332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6" name="Oval 18"/>
          <p:cNvSpPr>
            <a:spLocks noChangeArrowheads="1"/>
          </p:cNvSpPr>
          <p:nvPr/>
        </p:nvSpPr>
        <p:spPr bwMode="auto">
          <a:xfrm>
            <a:off x="2951496" y="2409529"/>
            <a:ext cx="360363" cy="2702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129011" y="2679801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 flipV="1">
            <a:off x="3129011" y="1977332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02938"/>
              </p:ext>
            </p:extLst>
          </p:nvPr>
        </p:nvGraphicFramePr>
        <p:xfrm>
          <a:off x="2425700" y="2606675"/>
          <a:ext cx="339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5700" y="2606675"/>
                        <a:ext cx="33972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89406"/>
              </p:ext>
            </p:extLst>
          </p:nvPr>
        </p:nvGraphicFramePr>
        <p:xfrm>
          <a:off x="2411436" y="1814849"/>
          <a:ext cx="370141" cy="54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7" imgW="152400" imgH="215900" progId="Equation.3">
                  <p:embed/>
                </p:oleObj>
              </mc:Choice>
              <mc:Fallback>
                <p:oleObj name="Equation" r:id="rId7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36" y="1814849"/>
                        <a:ext cx="370141" cy="540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3628" y="368787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 smtClean="0">
                <a:solidFill>
                  <a:srgbClr val="0000FF"/>
                </a:solidFill>
              </a:rPr>
              <a:t>his is called the “</a:t>
            </a:r>
            <a:r>
              <a:rPr lang="en-US" sz="2000" dirty="0" err="1" smtClean="0">
                <a:solidFill>
                  <a:srgbClr val="0000FF"/>
                </a:solidFill>
              </a:rPr>
              <a:t>logit</a:t>
            </a:r>
            <a:r>
              <a:rPr lang="en-US" sz="2000" dirty="0" smtClean="0">
                <a:solidFill>
                  <a:srgbClr val="0000FF"/>
                </a:solidFill>
              </a:rPr>
              <a:t>”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2591780" y="3147814"/>
            <a:ext cx="4684" cy="54006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32962"/>
              </p:ext>
            </p:extLst>
          </p:nvPr>
        </p:nvGraphicFramePr>
        <p:xfrm>
          <a:off x="5908674" y="771550"/>
          <a:ext cx="2682191" cy="19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9" imgW="901700" imgH="647700" progId="Equation.3">
                  <p:embed/>
                </p:oleObj>
              </mc:Choice>
              <mc:Fallback>
                <p:oleObj name="Equation" r:id="rId9" imgW="901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4" y="771550"/>
                        <a:ext cx="2682191" cy="19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cs typeface="+mj-cs"/>
              </a:rPr>
              <a:t>Cross-entropy: the right cost function to use with </a:t>
            </a:r>
            <a:r>
              <a:rPr lang="en-US" sz="2400" dirty="0" err="1" smtClean="0">
                <a:cs typeface="+mj-cs"/>
              </a:rPr>
              <a:t>softmax</a:t>
            </a:r>
            <a:endParaRPr lang="en-US" sz="2400" dirty="0" smtClean="0">
              <a:cs typeface="+mj-cs"/>
            </a:endParaRP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9210230"/>
              </p:ext>
            </p:extLst>
          </p:nvPr>
        </p:nvGraphicFramePr>
        <p:xfrm>
          <a:off x="5436232" y="1167595"/>
          <a:ext cx="2412132" cy="9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079500" imgH="406400" progId="Equation.3">
                  <p:embed/>
                </p:oleObj>
              </mc:Choice>
              <mc:Fallback>
                <p:oleObj name="Equation" r:id="rId3" imgW="107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32" y="1167595"/>
                        <a:ext cx="2412132" cy="9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524" y="1023578"/>
            <a:ext cx="4608512" cy="339447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/>
              <a:t>right cost function is the negative log probability of the right answer.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C has a very big gradient when the target value is 1 and the output is almost zero.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800" dirty="0" smtClean="0"/>
              <a:t>A value of 0.000001 is much better than 0.000000001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800" dirty="0" smtClean="0"/>
              <a:t>The </a:t>
            </a:r>
            <a:r>
              <a:rPr lang="en-US" sz="1800" dirty="0"/>
              <a:t>steepness of </a:t>
            </a:r>
            <a:r>
              <a:rPr lang="en-US" sz="1800" dirty="0" err="1" smtClean="0"/>
              <a:t>dC</a:t>
            </a:r>
            <a:r>
              <a:rPr lang="en-US" sz="1800" dirty="0" smtClean="0"/>
              <a:t>/</a:t>
            </a:r>
            <a:r>
              <a:rPr lang="en-US" sz="1800" dirty="0" err="1" smtClean="0"/>
              <a:t>dy</a:t>
            </a:r>
            <a:r>
              <a:rPr lang="en-US" sz="1800" dirty="0" smtClean="0"/>
              <a:t> exactly balances </a:t>
            </a:r>
            <a:r>
              <a:rPr lang="en-US" sz="1800" dirty="0"/>
              <a:t>the flatness of </a:t>
            </a:r>
            <a:r>
              <a:rPr lang="en-US" sz="1800" dirty="0" err="1" smtClean="0"/>
              <a:t>dy</a:t>
            </a:r>
            <a:r>
              <a:rPr lang="en-US" sz="1800" dirty="0" smtClean="0"/>
              <a:t>/</a:t>
            </a:r>
            <a:r>
              <a:rPr lang="en-US" sz="1800" dirty="0" err="1" smtClean="0"/>
              <a:t>dz</a:t>
            </a:r>
            <a:endParaRPr lang="en-US" sz="1800" dirty="0" smtClean="0"/>
          </a:p>
        </p:txBody>
      </p:sp>
      <p:sp>
        <p:nvSpPr>
          <p:cNvPr id="268317" name="Text Box 29"/>
          <p:cNvSpPr txBox="1">
            <a:spLocks noChangeArrowheads="1"/>
          </p:cNvSpPr>
          <p:nvPr/>
        </p:nvSpPr>
        <p:spPr bwMode="auto">
          <a:xfrm>
            <a:off x="7020272" y="1887674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solidFill>
                  <a:srgbClr val="009900"/>
                </a:solidFill>
                <a:cs typeface="+mn-cs"/>
              </a:rPr>
              <a:t>target </a:t>
            </a:r>
            <a:r>
              <a:rPr lang="en-US" sz="1800" dirty="0">
                <a:solidFill>
                  <a:srgbClr val="009900"/>
                </a:solidFill>
                <a:cs typeface="+mn-cs"/>
              </a:rPr>
              <a:t>value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85924"/>
              </p:ext>
            </p:extLst>
          </p:nvPr>
        </p:nvGraphicFramePr>
        <p:xfrm>
          <a:off x="5220072" y="2729024"/>
          <a:ext cx="3255342" cy="10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5" imgW="1473200" imgH="482600" progId="Equation.3">
                  <p:embed/>
                </p:oleObj>
              </mc:Choice>
              <mc:Fallback>
                <p:oleObj name="Equation" r:id="rId5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729024"/>
                        <a:ext cx="3255342" cy="10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6840252" y="1743658"/>
            <a:ext cx="216024" cy="2160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2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530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4d </a:t>
            </a:r>
            <a:br>
              <a:rPr lang="en-US" sz="3200" dirty="0" smtClean="0"/>
            </a:br>
            <a:r>
              <a:rPr lang="en-US" sz="3200" dirty="0" err="1">
                <a:solidFill>
                  <a:srgbClr val="000090"/>
                </a:solidFill>
              </a:rPr>
              <a:t>Neuro</a:t>
            </a:r>
            <a:r>
              <a:rPr lang="en-US" sz="3200" dirty="0">
                <a:solidFill>
                  <a:srgbClr val="000090"/>
                </a:solidFill>
              </a:rPr>
              <a:t>-probabilistic language models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270981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0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 basic problem in speech recognition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3578"/>
            <a:ext cx="82296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We cannot identify phonemes perfectly in noisy speech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acoustic input is often ambiguous: there are several different words that fit the acoustic signal equally well.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People use their understanding of the meaning of the utterance to hear the right words.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We do this unconsciously when we wreck a nice beach.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We are very good at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This means speech recognizers have to know which words are likely to come next and which are not.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Fortunately, words can be predicted quite well without full understanding.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 simple example of relational information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54483" y="771550"/>
            <a:ext cx="848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        </a:t>
            </a:r>
            <a:r>
              <a:rPr lang="en-US" sz="2000" dirty="0">
                <a:cs typeface="+mn-cs"/>
              </a:rPr>
              <a:t>Christopher = Penelope    </a:t>
            </a:r>
            <a:r>
              <a:rPr lang="en-US" sz="2000" dirty="0" smtClean="0">
                <a:cs typeface="+mn-cs"/>
              </a:rPr>
              <a:t>            Andrew </a:t>
            </a:r>
            <a:r>
              <a:rPr lang="en-US" sz="2000" dirty="0">
                <a:cs typeface="+mn-cs"/>
              </a:rPr>
              <a:t>= Christine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661988" y="1451560"/>
            <a:ext cx="8482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Margaret = </a:t>
            </a:r>
            <a:r>
              <a:rPr lang="en-US" sz="2000" dirty="0" smtClean="0">
                <a:cs typeface="+mn-cs"/>
              </a:rPr>
              <a:t>Arthur          Victoria </a:t>
            </a:r>
            <a:r>
              <a:rPr lang="en-US" sz="2000" dirty="0">
                <a:cs typeface="+mn-cs"/>
              </a:rPr>
              <a:t>= James      </a:t>
            </a:r>
            <a:r>
              <a:rPr lang="en-US" sz="2000" dirty="0" smtClean="0">
                <a:cs typeface="+mn-cs"/>
              </a:rPr>
              <a:t>     </a:t>
            </a:r>
            <a:r>
              <a:rPr lang="en-US" sz="2000" dirty="0">
                <a:cs typeface="+mn-cs"/>
              </a:rPr>
              <a:t>Jennifer = Charles</a:t>
            </a:r>
          </a:p>
        </p:txBody>
      </p:sp>
      <p:sp>
        <p:nvSpPr>
          <p:cNvPr id="240659" name="Text Box 19"/>
          <p:cNvSpPr txBox="1">
            <a:spLocks noChangeArrowheads="1"/>
          </p:cNvSpPr>
          <p:nvPr/>
        </p:nvSpPr>
        <p:spPr bwMode="auto">
          <a:xfrm>
            <a:off x="1763688" y="2074081"/>
            <a:ext cx="5076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   </a:t>
            </a:r>
            <a:r>
              <a:rPr lang="en-US" sz="2400" dirty="0" smtClean="0"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  </a:t>
            </a:r>
            <a:r>
              <a:rPr lang="en-US" sz="2000" dirty="0">
                <a:cs typeface="+mn-cs"/>
              </a:rPr>
              <a:t>Colin                 </a:t>
            </a:r>
            <a:r>
              <a:rPr lang="en-US" sz="2000" dirty="0" smtClean="0">
                <a:cs typeface="+mn-cs"/>
              </a:rPr>
              <a:t>     </a:t>
            </a:r>
            <a:r>
              <a:rPr lang="en-US" sz="2000" dirty="0">
                <a:cs typeface="+mn-cs"/>
              </a:rPr>
              <a:t>Charlotte</a:t>
            </a:r>
          </a:p>
        </p:txBody>
      </p:sp>
      <p:sp>
        <p:nvSpPr>
          <p:cNvPr id="240660" name="Line 20"/>
          <p:cNvSpPr>
            <a:spLocks noChangeShapeType="1"/>
          </p:cNvSpPr>
          <p:nvPr/>
        </p:nvSpPr>
        <p:spPr bwMode="auto">
          <a:xfrm>
            <a:off x="3961346" y="1869430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>
            <a:off x="2735796" y="1996827"/>
            <a:ext cx="2268538" cy="7144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2" name="Line 22"/>
          <p:cNvSpPr>
            <a:spLocks noChangeShapeType="1"/>
          </p:cNvSpPr>
          <p:nvPr/>
        </p:nvSpPr>
        <p:spPr bwMode="auto">
          <a:xfrm>
            <a:off x="5004334" y="1977777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2735796" y="1977777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4" name="Line 24"/>
          <p:cNvSpPr>
            <a:spLocks noChangeShapeType="1"/>
          </p:cNvSpPr>
          <p:nvPr/>
        </p:nvSpPr>
        <p:spPr bwMode="auto">
          <a:xfrm>
            <a:off x="2755900" y="1195077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2395538" y="1322474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3906838" y="1303424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2395538" y="1303424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8" name="Line 28"/>
          <p:cNvSpPr>
            <a:spLocks noChangeShapeType="1"/>
          </p:cNvSpPr>
          <p:nvPr/>
        </p:nvSpPr>
        <p:spPr bwMode="auto">
          <a:xfrm>
            <a:off x="6121648" y="1195077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5004048" y="1322474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6515348" y="1303424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5004048" y="1303424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431540" y="2643758"/>
            <a:ext cx="848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hlink"/>
                </a:solidFill>
                <a:cs typeface="+mn-cs"/>
              </a:rPr>
              <a:t>          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 Roberto = Maria             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       </a:t>
            </a:r>
            <a:r>
              <a:rPr lang="en-US" sz="2000" dirty="0" err="1" smtClean="0">
                <a:solidFill>
                  <a:schemeClr val="hlink"/>
                </a:solidFill>
                <a:cs typeface="+mn-cs"/>
              </a:rPr>
              <a:t>Pierro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= Francesca</a:t>
            </a:r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626492" y="3219822"/>
            <a:ext cx="8482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hlink"/>
                </a:solidFill>
                <a:cs typeface="+mn-cs"/>
              </a:rPr>
              <a:t>  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Gina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= Emilio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       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Lucia = Marco      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 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Angela = </a:t>
            </a:r>
            <a:r>
              <a:rPr lang="en-US" sz="2000" dirty="0" err="1">
                <a:solidFill>
                  <a:schemeClr val="hlink"/>
                </a:solidFill>
                <a:cs typeface="+mn-cs"/>
              </a:rPr>
              <a:t>Tomaso</a:t>
            </a:r>
            <a:endParaRPr lang="en-US" sz="2000" dirty="0">
              <a:solidFill>
                <a:schemeClr val="hlink"/>
              </a:solidFill>
              <a:cs typeface="+mn-cs"/>
            </a:endParaRP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2015716" y="3903898"/>
            <a:ext cx="3780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hlink"/>
                </a:solidFill>
                <a:cs typeface="+mn-cs"/>
              </a:rPr>
              <a:t>  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Alfonso                </a:t>
            </a:r>
            <a:r>
              <a:rPr lang="en-US" sz="2000" dirty="0" smtClean="0">
                <a:solidFill>
                  <a:schemeClr val="hlink"/>
                </a:solidFill>
                <a:cs typeface="+mn-cs"/>
              </a:rPr>
              <a:t>    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Sophia</a:t>
            </a:r>
          </a:p>
        </p:txBody>
      </p:sp>
      <p:sp>
        <p:nvSpPr>
          <p:cNvPr id="240675" name="Line 35"/>
          <p:cNvSpPr>
            <a:spLocks noChangeShapeType="1"/>
          </p:cNvSpPr>
          <p:nvPr/>
        </p:nvSpPr>
        <p:spPr bwMode="auto">
          <a:xfrm>
            <a:off x="4177370" y="3669631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6" name="Line 36"/>
          <p:cNvSpPr>
            <a:spLocks noChangeShapeType="1"/>
          </p:cNvSpPr>
          <p:nvPr/>
        </p:nvSpPr>
        <p:spPr bwMode="auto">
          <a:xfrm>
            <a:off x="2951820" y="3797028"/>
            <a:ext cx="2268538" cy="7144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7" name="Line 37"/>
          <p:cNvSpPr>
            <a:spLocks noChangeShapeType="1"/>
          </p:cNvSpPr>
          <p:nvPr/>
        </p:nvSpPr>
        <p:spPr bwMode="auto">
          <a:xfrm>
            <a:off x="5220358" y="3777977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8" name="Line 38"/>
          <p:cNvSpPr>
            <a:spLocks noChangeShapeType="1"/>
          </p:cNvSpPr>
          <p:nvPr/>
        </p:nvSpPr>
        <p:spPr bwMode="auto">
          <a:xfrm>
            <a:off x="2951820" y="3777977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79" name="Line 39"/>
          <p:cNvSpPr>
            <a:spLocks noChangeShapeType="1"/>
          </p:cNvSpPr>
          <p:nvPr/>
        </p:nvSpPr>
        <p:spPr bwMode="auto">
          <a:xfrm>
            <a:off x="2613025" y="3039802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0" name="Line 40"/>
          <p:cNvSpPr>
            <a:spLocks noChangeShapeType="1"/>
          </p:cNvSpPr>
          <p:nvPr/>
        </p:nvSpPr>
        <p:spPr bwMode="auto">
          <a:xfrm>
            <a:off x="2252663" y="3167199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1" name="Line 41"/>
          <p:cNvSpPr>
            <a:spLocks noChangeShapeType="1"/>
          </p:cNvSpPr>
          <p:nvPr/>
        </p:nvSpPr>
        <p:spPr bwMode="auto">
          <a:xfrm>
            <a:off x="3763963" y="3148149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2" name="Line 42"/>
          <p:cNvSpPr>
            <a:spLocks noChangeShapeType="1"/>
          </p:cNvSpPr>
          <p:nvPr/>
        </p:nvSpPr>
        <p:spPr bwMode="auto">
          <a:xfrm>
            <a:off x="2252663" y="3148149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3" name="Line 43"/>
          <p:cNvSpPr>
            <a:spLocks noChangeShapeType="1"/>
          </p:cNvSpPr>
          <p:nvPr/>
        </p:nvSpPr>
        <p:spPr bwMode="auto">
          <a:xfrm>
            <a:off x="5869620" y="3039802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4" name="Line 44"/>
          <p:cNvSpPr>
            <a:spLocks noChangeShapeType="1"/>
          </p:cNvSpPr>
          <p:nvPr/>
        </p:nvSpPr>
        <p:spPr bwMode="auto">
          <a:xfrm>
            <a:off x="4752020" y="3167199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5" name="Line 45"/>
          <p:cNvSpPr>
            <a:spLocks noChangeShapeType="1"/>
          </p:cNvSpPr>
          <p:nvPr/>
        </p:nvSpPr>
        <p:spPr bwMode="auto">
          <a:xfrm>
            <a:off x="6263320" y="3148149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86" name="Line 46"/>
          <p:cNvSpPr>
            <a:spLocks noChangeShapeType="1"/>
          </p:cNvSpPr>
          <p:nvPr/>
        </p:nvSpPr>
        <p:spPr bwMode="auto">
          <a:xfrm>
            <a:off x="4752020" y="3148149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/>
      <p:bldP spid="240673" grpId="0"/>
      <p:bldP spid="240674" grpId="0"/>
      <p:bldP spid="240675" grpId="0" animBg="1"/>
      <p:bldP spid="240676" grpId="0" animBg="1"/>
      <p:bldP spid="240677" grpId="0" animBg="1"/>
      <p:bldP spid="240678" grpId="0" animBg="1"/>
      <p:bldP spid="240679" grpId="0" animBg="1"/>
      <p:bldP spid="240680" grpId="0" animBg="1"/>
      <p:bldP spid="240681" grpId="0" animBg="1"/>
      <p:bldP spid="240682" grpId="0" animBg="1"/>
      <p:bldP spid="240683" grpId="0" animBg="1"/>
      <p:bldP spid="240684" grpId="0" animBg="1"/>
      <p:bldP spid="240685" grpId="0" animBg="1"/>
      <p:bldP spid="2406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843558"/>
            <a:ext cx="8604956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Take a huge amount of text and count the frequencies of all triples of words.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Use these frequencies to make bets on the relative probabilities of words given the previous two words:</a:t>
            </a:r>
            <a:endParaRPr lang="en-US" sz="1800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Until very recently this was the state-of-the-art.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We cannot use a much bigger context because there are too many possibilities to store and the counts would mostly be zero.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W</a:t>
            </a:r>
            <a:r>
              <a:rPr lang="en-US" sz="1800" dirty="0" smtClean="0"/>
              <a:t>e have to </a:t>
            </a:r>
            <a:r>
              <a:rPr lang="ja-JP" altLang="en-US" sz="1800" dirty="0" smtClean="0">
                <a:latin typeface="Arial"/>
              </a:rPr>
              <a:t>“</a:t>
            </a:r>
            <a:r>
              <a:rPr lang="en-US" sz="1800" dirty="0" smtClean="0"/>
              <a:t>back-off</a:t>
            </a:r>
            <a:r>
              <a:rPr lang="ja-JP" altLang="en-US" sz="1800" dirty="0" smtClean="0">
                <a:latin typeface="Arial"/>
              </a:rPr>
              <a:t>”</a:t>
            </a:r>
            <a:r>
              <a:rPr lang="en-US" sz="1800" dirty="0" smtClean="0"/>
              <a:t> to </a:t>
            </a:r>
            <a:r>
              <a:rPr lang="en-US" sz="1800" dirty="0" err="1" smtClean="0"/>
              <a:t>digrams</a:t>
            </a:r>
            <a:r>
              <a:rPr lang="en-US" sz="1800" dirty="0" smtClean="0"/>
              <a:t> when the count for a trigram is too small.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The probability is not zero just because the count is zero!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466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The standard </a:t>
            </a:r>
            <a:r>
              <a:rPr lang="ja-JP" altLang="en-US" sz="2800" dirty="0" smtClean="0">
                <a:latin typeface="Arial"/>
                <a:cs typeface="+mj-cs"/>
              </a:rPr>
              <a:t>“</a:t>
            </a:r>
            <a:r>
              <a:rPr lang="en-US" sz="2800" dirty="0" smtClean="0">
                <a:cs typeface="+mj-cs"/>
              </a:rPr>
              <a:t>trigram</a:t>
            </a:r>
            <a:r>
              <a:rPr lang="ja-JP" altLang="en-US" sz="2800" dirty="0" smtClean="0">
                <a:latin typeface="Arial"/>
                <a:cs typeface="+mj-cs"/>
              </a:rPr>
              <a:t>”</a:t>
            </a:r>
            <a:r>
              <a:rPr lang="en-US" sz="2800" dirty="0" smtClean="0">
                <a:cs typeface="+mj-cs"/>
              </a:rPr>
              <a:t> method</a:t>
            </a:r>
          </a:p>
        </p:txBody>
      </p:sp>
      <p:graphicFrame>
        <p:nvGraphicFramePr>
          <p:cNvPr id="1945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20173276"/>
              </p:ext>
            </p:extLst>
          </p:nvPr>
        </p:nvGraphicFramePr>
        <p:xfrm>
          <a:off x="2049959" y="1822101"/>
          <a:ext cx="4574269" cy="82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2501900" imgH="431800" progId="Equation.3">
                  <p:embed/>
                </p:oleObj>
              </mc:Choice>
              <mc:Fallback>
                <p:oleObj name="Equation" r:id="rId3" imgW="2501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959" y="1822101"/>
                        <a:ext cx="4574269" cy="82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51470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Information tha</a:t>
            </a:r>
            <a:r>
              <a:rPr lang="en-US" sz="2800" dirty="0">
                <a:cs typeface="+mj-cs"/>
              </a:rPr>
              <a:t>t</a:t>
            </a:r>
            <a:r>
              <a:rPr lang="en-US" sz="2800" dirty="0" smtClean="0">
                <a:cs typeface="+mj-cs"/>
              </a:rPr>
              <a:t> the trigram model fails to use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9522"/>
            <a:ext cx="8686800" cy="4698206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Suppose we have seen the sentence</a:t>
            </a:r>
          </a:p>
          <a:p>
            <a:pPr lvl="1" eaLnBrk="1" hangingPunct="1">
              <a:buFontTx/>
              <a:buNone/>
              <a:defRPr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 smtClean="0"/>
              <a:t>the cat got squashed in the garden on </a:t>
            </a:r>
            <a:r>
              <a:rPr lang="en-US" sz="2000" dirty="0" err="1" smtClean="0"/>
              <a:t>friday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This should help us predict words in the sentence</a:t>
            </a:r>
          </a:p>
          <a:p>
            <a:pPr lvl="1" eaLnBrk="1" hangingPunct="1">
              <a:buFontTx/>
              <a:buNone/>
              <a:defRPr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 smtClean="0"/>
              <a:t>the dog got flattened in the yard on </a:t>
            </a:r>
            <a:r>
              <a:rPr lang="en-US" sz="2000" dirty="0" err="1" smtClean="0"/>
              <a:t>monday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A trigram model does not understand the similarities between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cat/dog   squashed/flattened   garden/yard   </a:t>
            </a:r>
            <a:r>
              <a:rPr lang="en-US" sz="2000" dirty="0" err="1" smtClean="0">
                <a:solidFill>
                  <a:srgbClr val="FF0000"/>
                </a:solidFill>
              </a:rPr>
              <a:t>friday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monday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To overcome this limitation, we need to use the semantic and syntactic features of previous words to predict the features of the next word.</a:t>
            </a:r>
          </a:p>
          <a:p>
            <a:pPr lvl="1" eaLnBrk="1" hangingPunct="1">
              <a:defRPr/>
            </a:pPr>
            <a:r>
              <a:rPr lang="en-US" sz="2000" dirty="0" smtClean="0"/>
              <a:t>Using a feature representation also allows a context that contains many more previous words (e.g. 10).</a:t>
            </a:r>
          </a:p>
          <a:p>
            <a:pPr lvl="1" eaLnBrk="1" hangingPunct="1">
              <a:buFontTx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33338"/>
            <a:ext cx="86868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cs typeface="+mj-cs"/>
              </a:rPr>
              <a:t>Bengio</a:t>
            </a:r>
            <a:r>
              <a:rPr lang="ja-JP" altLang="en-US" sz="2800" dirty="0" smtClean="0">
                <a:latin typeface="Arial"/>
                <a:cs typeface="+mj-cs"/>
              </a:rPr>
              <a:t>’</a:t>
            </a:r>
            <a:r>
              <a:rPr lang="en-US" sz="2800" dirty="0" smtClean="0">
                <a:cs typeface="+mj-cs"/>
              </a:rPr>
              <a:t>s neural net for predicting the next word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611189" y="925116"/>
            <a:ext cx="8029575" cy="4616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           </a:t>
            </a:r>
            <a:r>
              <a:rPr lang="en-US" sz="2400" dirty="0" smtClean="0">
                <a:cs typeface="+mn-cs"/>
              </a:rPr>
              <a:t>“</a:t>
            </a:r>
            <a:r>
              <a:rPr lang="en-US" sz="2000" dirty="0" err="1" smtClean="0">
                <a:cs typeface="+mn-cs"/>
              </a:rPr>
              <a:t>softmax</a:t>
            </a:r>
            <a:r>
              <a:rPr lang="en-US" sz="2000" dirty="0" smtClean="0">
                <a:cs typeface="+mn-cs"/>
              </a:rPr>
              <a:t>” </a:t>
            </a:r>
            <a:r>
              <a:rPr lang="en-US" sz="2000" dirty="0">
                <a:cs typeface="+mn-cs"/>
              </a:rPr>
              <a:t>units (one per possible </a:t>
            </a:r>
            <a:r>
              <a:rPr lang="en-US" sz="2000" dirty="0" smtClean="0">
                <a:cs typeface="+mn-cs"/>
              </a:rPr>
              <a:t>next word</a:t>
            </a:r>
            <a:r>
              <a:rPr lang="en-US" sz="2000" dirty="0">
                <a:cs typeface="+mn-cs"/>
              </a:rPr>
              <a:t>) 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116324" y="3791820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t-2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688584" y="3791820"/>
            <a:ext cx="2411808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t-1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1008063" y="2690492"/>
            <a:ext cx="2627312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>
                <a:cs typeface="+mn-cs"/>
              </a:rPr>
              <a:t>distributed encoding of word t-2 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472176" y="2717876"/>
            <a:ext cx="2844240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>
                <a:cs typeface="+mn-cs"/>
              </a:rPr>
              <a:t>distributed encoding of word t-1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287524" y="1939542"/>
            <a:ext cx="8677275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u</a:t>
            </a:r>
            <a:r>
              <a:rPr lang="en-US" sz="2000" dirty="0" smtClean="0">
                <a:cs typeface="+mn-cs"/>
              </a:rPr>
              <a:t>nits </a:t>
            </a:r>
            <a:r>
              <a:rPr lang="en-US" sz="2000" dirty="0">
                <a:cs typeface="+mn-cs"/>
              </a:rPr>
              <a:t>that learn to predict the output word from </a:t>
            </a:r>
            <a:r>
              <a:rPr lang="en-US" sz="2000" dirty="0">
                <a:solidFill>
                  <a:srgbClr val="FF0000"/>
                </a:solidFill>
                <a:cs typeface="+mn-cs"/>
              </a:rPr>
              <a:t>features</a:t>
            </a:r>
            <a:r>
              <a:rPr lang="en-US" sz="2000" dirty="0">
                <a:cs typeface="+mn-cs"/>
              </a:rPr>
              <a:t> of the input words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2376551" y="3370339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6948363" y="3390550"/>
            <a:ext cx="201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467880" y="1313351"/>
            <a:ext cx="1943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9900"/>
                </a:solidFill>
                <a:cs typeface="+mn-cs"/>
              </a:rPr>
              <a:t>s</a:t>
            </a:r>
            <a:r>
              <a:rPr lang="en-US" sz="1800" dirty="0" smtClean="0">
                <a:solidFill>
                  <a:srgbClr val="009900"/>
                </a:solidFill>
                <a:cs typeface="+mn-cs"/>
              </a:rPr>
              <a:t>kip</a:t>
            </a:r>
            <a:r>
              <a:rPr lang="en-US" sz="1800" dirty="0">
                <a:solidFill>
                  <a:srgbClr val="009900"/>
                </a:solidFill>
                <a:cs typeface="+mn-cs"/>
              </a:rPr>
              <a:t>-layer connections</a:t>
            </a:r>
          </a:p>
        </p:txBody>
      </p:sp>
      <p:cxnSp>
        <p:nvCxnSpPr>
          <p:cNvPr id="3" name="Straight Arrow Connector 2"/>
          <p:cNvCxnSpPr>
            <a:stCxn id="249865" idx="0"/>
            <a:endCxn id="249859" idx="2"/>
          </p:cNvCxnSpPr>
          <p:nvPr/>
        </p:nvCxnSpPr>
        <p:spPr>
          <a:xfrm flipH="1" flipV="1">
            <a:off x="4625977" y="1386781"/>
            <a:ext cx="185" cy="55276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21719" y="2355726"/>
            <a:ext cx="18033" cy="33476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9863" idx="0"/>
          </p:cNvCxnSpPr>
          <p:nvPr/>
        </p:nvCxnSpPr>
        <p:spPr>
          <a:xfrm flipV="1">
            <a:off x="6894296" y="2355726"/>
            <a:ext cx="17964" cy="36215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9860" idx="0"/>
            <a:endCxn id="249862" idx="2"/>
          </p:cNvCxnSpPr>
          <p:nvPr/>
        </p:nvCxnSpPr>
        <p:spPr>
          <a:xfrm flipH="1" flipV="1">
            <a:off x="2321719" y="3398378"/>
            <a:ext cx="385" cy="39344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9861" idx="0"/>
            <a:endCxn id="249863" idx="2"/>
          </p:cNvCxnSpPr>
          <p:nvPr/>
        </p:nvCxnSpPr>
        <p:spPr>
          <a:xfrm flipH="1" flipV="1">
            <a:off x="6894296" y="3425762"/>
            <a:ext cx="192" cy="36605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835696" y="1347614"/>
            <a:ext cx="0" cy="133214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272300" y="1347614"/>
            <a:ext cx="0" cy="13681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problem with having 100,000 output words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unit in the last hidden layer has 100,000 outgoing weights.</a:t>
            </a:r>
          </a:p>
          <a:p>
            <a:pPr lvl="1"/>
            <a:r>
              <a:rPr lang="en-US" sz="2000" dirty="0" smtClean="0"/>
              <a:t>So we cannot afford to have many hidden units.</a:t>
            </a:r>
          </a:p>
          <a:p>
            <a:pPr lvl="2"/>
            <a:r>
              <a:rPr lang="en-US" sz="2000" dirty="0"/>
              <a:t>U</a:t>
            </a:r>
            <a:r>
              <a:rPr lang="en-US" sz="2000" dirty="0" smtClean="0"/>
              <a:t>nless we have a huge number of training cases.</a:t>
            </a:r>
          </a:p>
          <a:p>
            <a:pPr lvl="1"/>
            <a:r>
              <a:rPr lang="en-US" sz="2000" dirty="0" smtClean="0"/>
              <a:t>We could make the last hidden layer small, but then its hard to get the 100,000 probabilities right.</a:t>
            </a:r>
          </a:p>
          <a:p>
            <a:pPr lvl="2"/>
            <a:r>
              <a:rPr lang="en-US" sz="2000" dirty="0" smtClean="0"/>
              <a:t>The small probabilities are often relevant.</a:t>
            </a:r>
          </a:p>
          <a:p>
            <a:r>
              <a:rPr lang="en-US" sz="2000" dirty="0" smtClean="0"/>
              <a:t>Is there a better way to deal with such a large number of outputs?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43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530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4</a:t>
            </a:r>
            <a:r>
              <a:rPr lang="en-US" sz="3200" dirty="0"/>
              <a:t>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2800" dirty="0" smtClean="0"/>
              <a:t>Ways to deal with the large number of possible outputs in </a:t>
            </a:r>
            <a:r>
              <a:rPr lang="en-US" sz="2800" dirty="0" err="1" smtClean="0">
                <a:solidFill>
                  <a:srgbClr val="000090"/>
                </a:solidFill>
              </a:rPr>
              <a:t>neuro</a:t>
            </a:r>
            <a:r>
              <a:rPr lang="en-US" sz="2800" dirty="0">
                <a:solidFill>
                  <a:srgbClr val="000090"/>
                </a:solidFill>
              </a:rPr>
              <a:t>-probabilistic language models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270981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63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33338"/>
            <a:ext cx="86868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 serial architecture</a:t>
            </a:r>
            <a:endParaRPr lang="en-US" sz="2800" dirty="0" smtClean="0">
              <a:cs typeface="+mj-cs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287201" y="2942520"/>
            <a:ext cx="2627312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>
                <a:cs typeface="+mn-cs"/>
              </a:rPr>
              <a:t>distributed encoding of word t-2 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3095513" y="2969904"/>
            <a:ext cx="2844240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>
                <a:cs typeface="+mn-cs"/>
              </a:rPr>
              <a:t>distributed encoding of word t-1</a:t>
            </a:r>
          </a:p>
        </p:txBody>
      </p:sp>
      <p:cxnSp>
        <p:nvCxnSpPr>
          <p:cNvPr id="3" name="Straight Arrow Connector 2"/>
          <p:cNvCxnSpPr>
            <a:stCxn id="19" idx="0"/>
            <a:endCxn id="23" idx="2"/>
          </p:cNvCxnSpPr>
          <p:nvPr/>
        </p:nvCxnSpPr>
        <p:spPr>
          <a:xfrm flipH="1" flipV="1">
            <a:off x="4499992" y="1635646"/>
            <a:ext cx="17847" cy="61206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00857" y="2607754"/>
            <a:ext cx="18033" cy="33476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9863" idx="0"/>
            <a:endCxn id="19" idx="2"/>
          </p:cNvCxnSpPr>
          <p:nvPr/>
        </p:nvCxnSpPr>
        <p:spPr>
          <a:xfrm flipV="1">
            <a:off x="4517633" y="2647824"/>
            <a:ext cx="206" cy="32208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9201" y="2247714"/>
            <a:ext cx="8677275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            </a:t>
            </a:r>
            <a:r>
              <a:rPr lang="en-US" sz="2000" dirty="0" smtClean="0">
                <a:cs typeface="+mn-cs"/>
              </a:rPr>
              <a:t>hidden units </a:t>
            </a:r>
            <a:r>
              <a:rPr lang="en-US" sz="2000" dirty="0">
                <a:cs typeface="+mn-cs"/>
              </a:rPr>
              <a:t>that discover good or bad combinations of features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191933" y="2979988"/>
            <a:ext cx="2844240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l</a:t>
            </a:r>
            <a:r>
              <a:rPr lang="en-US" sz="2000" dirty="0" smtClean="0">
                <a:cs typeface="+mn-cs"/>
              </a:rPr>
              <a:t>earned </a:t>
            </a:r>
            <a:r>
              <a:rPr lang="en-US" sz="2000" dirty="0">
                <a:cs typeface="+mn-cs"/>
              </a:rPr>
              <a:t>distributed encoding of </a:t>
            </a:r>
            <a:r>
              <a:rPr lang="en-US" sz="2000" dirty="0" smtClean="0">
                <a:solidFill>
                  <a:srgbClr val="FF0000"/>
                </a:solidFill>
                <a:cs typeface="+mn-cs"/>
              </a:rPr>
              <a:t>candidate</a:t>
            </a:r>
            <a:endParaRPr lang="en-US" sz="2000" dirty="0">
              <a:solidFill>
                <a:srgbClr val="FF0000"/>
              </a:solidFill>
              <a:cs typeface="+mn-cs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7596013" y="2617838"/>
            <a:ext cx="18040" cy="36215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311860" y="927760"/>
            <a:ext cx="2376264" cy="707886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cs typeface="+mn-cs"/>
              </a:rPr>
              <a:t>logit</a:t>
            </a:r>
            <a:r>
              <a:rPr lang="en-US" sz="2000" dirty="0" smtClean="0">
                <a:cs typeface="+mn-cs"/>
              </a:rPr>
              <a:t> score for the candidate word</a:t>
            </a:r>
            <a:endParaRPr lang="en-US" sz="2000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13" y="987574"/>
            <a:ext cx="277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Try all  candidate next words one at a time.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5213" y="4043848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t-2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655440" y="3622367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16" name="Straight Arrow Connector 15"/>
          <p:cNvCxnSpPr>
            <a:stCxn id="14" idx="0"/>
            <a:endCxn id="249862" idx="2"/>
          </p:cNvCxnSpPr>
          <p:nvPr/>
        </p:nvCxnSpPr>
        <p:spPr>
          <a:xfrm flipH="1" flipV="1">
            <a:off x="1600857" y="3650406"/>
            <a:ext cx="136" cy="39344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312245" y="4043848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word at t</a:t>
            </a:r>
            <a:r>
              <a:rPr lang="en-US" sz="2000" dirty="0" smtClean="0">
                <a:cs typeface="+mn-cs"/>
              </a:rPr>
              <a:t>-1</a:t>
            </a:r>
            <a:endParaRPr lang="en-US" sz="2000" dirty="0">
              <a:cs typeface="+mn-cs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572472" y="3622367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24" name="Straight Arrow Connector 23"/>
          <p:cNvCxnSpPr>
            <a:stCxn id="18" idx="0"/>
            <a:endCxn id="249863" idx="2"/>
          </p:cNvCxnSpPr>
          <p:nvPr/>
        </p:nvCxnSpPr>
        <p:spPr>
          <a:xfrm flipH="1" flipV="1">
            <a:off x="4517633" y="3677790"/>
            <a:ext cx="392" cy="36605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407881" y="4043848"/>
            <a:ext cx="2411560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i</a:t>
            </a:r>
            <a:r>
              <a:rPr lang="en-US" sz="2000" dirty="0" smtClean="0">
                <a:cs typeface="+mn-cs"/>
              </a:rPr>
              <a:t>ndex </a:t>
            </a:r>
            <a:r>
              <a:rPr lang="en-US" sz="2000" dirty="0">
                <a:cs typeface="+mn-cs"/>
              </a:rPr>
              <a:t>of </a:t>
            </a:r>
            <a:r>
              <a:rPr lang="en-US" sz="2000" dirty="0" smtClean="0">
                <a:cs typeface="+mn-cs"/>
              </a:rPr>
              <a:t>candidate</a:t>
            </a:r>
            <a:endParaRPr lang="en-US" sz="2000" dirty="0">
              <a:cs typeface="+mn-cs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632340" y="3622367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29" name="Straight Arrow Connector 28"/>
          <p:cNvCxnSpPr>
            <a:stCxn id="25" idx="0"/>
            <a:endCxn id="20" idx="2"/>
          </p:cNvCxnSpPr>
          <p:nvPr/>
        </p:nvCxnSpPr>
        <p:spPr>
          <a:xfrm flipV="1">
            <a:off x="7613661" y="3687874"/>
            <a:ext cx="392" cy="35597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2140" y="735546"/>
            <a:ext cx="320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This allows the learned feature vector representation to be used for the candidate word.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Learning in the serial architecture</a:t>
            </a:r>
            <a:endParaRPr lang="en-US" sz="28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/>
          <a:lstStyle/>
          <a:p>
            <a:r>
              <a:rPr lang="en-US" sz="2000" dirty="0" smtClean="0"/>
              <a:t>After computing the </a:t>
            </a:r>
            <a:r>
              <a:rPr lang="en-US" sz="2000" dirty="0" err="1" smtClean="0"/>
              <a:t>logit</a:t>
            </a:r>
            <a:r>
              <a:rPr lang="en-US" sz="2000" dirty="0" smtClean="0"/>
              <a:t> score for each candidate word, use all of the </a:t>
            </a:r>
            <a:r>
              <a:rPr lang="en-US" sz="2000" dirty="0" err="1" smtClean="0"/>
              <a:t>logits</a:t>
            </a:r>
            <a:r>
              <a:rPr lang="en-US" sz="2000" dirty="0" smtClean="0"/>
              <a:t> in </a:t>
            </a:r>
            <a:r>
              <a:rPr lang="en-US" sz="2000" dirty="0"/>
              <a:t>a </a:t>
            </a:r>
            <a:r>
              <a:rPr lang="en-US" sz="2000" dirty="0" err="1"/>
              <a:t>softmax</a:t>
            </a:r>
            <a:r>
              <a:rPr lang="en-US" sz="2000" dirty="0"/>
              <a:t> to get </a:t>
            </a:r>
            <a:r>
              <a:rPr lang="en-US" sz="2000" dirty="0" smtClean="0"/>
              <a:t>word probabilities.</a:t>
            </a:r>
          </a:p>
          <a:p>
            <a:r>
              <a:rPr lang="en-US" sz="2000" dirty="0" smtClean="0"/>
              <a:t>The difference between the word probabilities and their target probabilities gives cross</a:t>
            </a:r>
            <a:r>
              <a:rPr lang="en-US" sz="2000" dirty="0"/>
              <a:t>-entropy error </a:t>
            </a:r>
            <a:r>
              <a:rPr lang="en-US" sz="2000" dirty="0" smtClean="0"/>
              <a:t>derivatives.</a:t>
            </a:r>
          </a:p>
          <a:p>
            <a:pPr lvl="1"/>
            <a:r>
              <a:rPr lang="en-US" sz="2000" dirty="0" smtClean="0"/>
              <a:t>The derivatives </a:t>
            </a:r>
            <a:r>
              <a:rPr lang="en-US" sz="2000" dirty="0"/>
              <a:t>try to raise the score of the correct candidate and lower the </a:t>
            </a:r>
            <a:r>
              <a:rPr lang="en-US" sz="2000" dirty="0" smtClean="0"/>
              <a:t>scores </a:t>
            </a:r>
            <a:r>
              <a:rPr lang="en-US" sz="2000" dirty="0"/>
              <a:t>of its high-scoring rivals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can save a lot of time if we only use a small set of candidates suggested by some other kind of predictor.</a:t>
            </a:r>
          </a:p>
          <a:p>
            <a:pPr lvl="1"/>
            <a:r>
              <a:rPr lang="en-US" sz="2000" dirty="0" smtClean="0"/>
              <a:t>For example, we could use the neural net to revise the probabilities of the words that the trigram model thinks are likely.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Learning to predict the next word by predicting a path through a tree </a:t>
            </a:r>
            <a:r>
              <a:rPr lang="en-US" sz="2400" dirty="0" smtClean="0"/>
              <a:t>(</a:t>
            </a:r>
            <a:r>
              <a:rPr lang="en-US" sz="2400" dirty="0" err="1" smtClean="0"/>
              <a:t>Minih</a:t>
            </a:r>
            <a:r>
              <a:rPr lang="en-US" sz="2400" dirty="0" smtClean="0"/>
              <a:t> and Hinton, 2009)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1383618"/>
            <a:ext cx="4284476" cy="3394472"/>
          </a:xfrm>
        </p:spPr>
        <p:txBody>
          <a:bodyPr/>
          <a:lstStyle/>
          <a:p>
            <a:r>
              <a:rPr lang="en-US" sz="2000" dirty="0" smtClean="0"/>
              <a:t>Arrange all the words in a binary tree with words as the leaves.</a:t>
            </a:r>
          </a:p>
          <a:p>
            <a:r>
              <a:rPr lang="en-US" sz="1800" dirty="0" smtClean="0"/>
              <a:t>Use the previous context to generate a “prediction vector”, v.</a:t>
            </a:r>
          </a:p>
          <a:p>
            <a:pPr lvl="1"/>
            <a:r>
              <a:rPr lang="en-US" sz="1800" dirty="0" smtClean="0"/>
              <a:t>Compare v with a learned vector, u, at each node of the tree.</a:t>
            </a:r>
          </a:p>
          <a:p>
            <a:pPr lvl="1"/>
            <a:r>
              <a:rPr lang="en-US" sz="1800" dirty="0" smtClean="0"/>
              <a:t>Apply the logistic function to the scalar product of u and v to predict the probabilities of taking the two branches of the tree.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7164288" y="1443271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60432" y="2487387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6136" y="2487387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6" idx="7"/>
          </p:cNvCxnSpPr>
          <p:nvPr/>
        </p:nvCxnSpPr>
        <p:spPr>
          <a:xfrm flipH="1">
            <a:off x="6257106" y="1934972"/>
            <a:ext cx="986272" cy="6367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5" idx="1"/>
          </p:cNvCxnSpPr>
          <p:nvPr/>
        </p:nvCxnSpPr>
        <p:spPr>
          <a:xfrm>
            <a:off x="7625258" y="1934972"/>
            <a:ext cx="914264" cy="6367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52220" y="3579862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40052" y="3579862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7"/>
          </p:cNvCxnSpPr>
          <p:nvPr/>
        </p:nvCxnSpPr>
        <p:spPr>
          <a:xfrm flipH="1">
            <a:off x="5501022" y="2979088"/>
            <a:ext cx="374204" cy="6851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6" idx="1"/>
          </p:cNvCxnSpPr>
          <p:nvPr/>
        </p:nvCxnSpPr>
        <p:spPr>
          <a:xfrm>
            <a:off x="6257106" y="2979088"/>
            <a:ext cx="374204" cy="6851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16516" y="3567507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4348" y="3567507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3"/>
            <a:endCxn id="23" idx="7"/>
          </p:cNvCxnSpPr>
          <p:nvPr/>
        </p:nvCxnSpPr>
        <p:spPr>
          <a:xfrm flipH="1">
            <a:off x="8165318" y="2979088"/>
            <a:ext cx="374204" cy="6727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22" idx="1"/>
          </p:cNvCxnSpPr>
          <p:nvPr/>
        </p:nvCxnSpPr>
        <p:spPr>
          <a:xfrm>
            <a:off x="8921402" y="2979088"/>
            <a:ext cx="374204" cy="6727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37986"/>
              </p:ext>
            </p:extLst>
          </p:nvPr>
        </p:nvGraphicFramePr>
        <p:xfrm>
          <a:off x="7272300" y="1455626"/>
          <a:ext cx="360040" cy="51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name="Equation" r:id="rId3" imgW="152400" imgH="215900" progId="Equation.3">
                  <p:embed/>
                </p:oleObj>
              </mc:Choice>
              <mc:Fallback>
                <p:oleObj name="Equation" r:id="rId3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2300" y="1455626"/>
                        <a:ext cx="360040" cy="51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37698"/>
              </p:ext>
            </p:extLst>
          </p:nvPr>
        </p:nvGraphicFramePr>
        <p:xfrm>
          <a:off x="5889104" y="248602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9104" y="2486025"/>
                        <a:ext cx="3905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12569"/>
              </p:ext>
            </p:extLst>
          </p:nvPr>
        </p:nvGraphicFramePr>
        <p:xfrm>
          <a:off x="8538642" y="2500313"/>
          <a:ext cx="420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8642" y="2500313"/>
                        <a:ext cx="420687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728115"/>
              </p:ext>
            </p:extLst>
          </p:nvPr>
        </p:nvGraphicFramePr>
        <p:xfrm>
          <a:off x="7781404" y="3579813"/>
          <a:ext cx="4206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1404" y="3579813"/>
                        <a:ext cx="42068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31192"/>
              </p:ext>
            </p:extLst>
          </p:nvPr>
        </p:nvGraphicFramePr>
        <p:xfrm>
          <a:off x="9294292" y="3579813"/>
          <a:ext cx="420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94292" y="3579813"/>
                        <a:ext cx="420687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40887"/>
              </p:ext>
            </p:extLst>
          </p:nvPr>
        </p:nvGraphicFramePr>
        <p:xfrm>
          <a:off x="6600304" y="3579862"/>
          <a:ext cx="481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0304" y="3579862"/>
                        <a:ext cx="48101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70477"/>
              </p:ext>
            </p:extLst>
          </p:nvPr>
        </p:nvGraphicFramePr>
        <p:xfrm>
          <a:off x="5148064" y="3579862"/>
          <a:ext cx="360040" cy="51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Equation" r:id="rId15" imgW="152400" imgH="215900" progId="Equation.3">
                  <p:embed/>
                </p:oleObj>
              </mc:Choice>
              <mc:Fallback>
                <p:oleObj name="Equation" r:id="rId15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8064" y="3579862"/>
                        <a:ext cx="360040" cy="51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97900"/>
              </p:ext>
            </p:extLst>
          </p:nvPr>
        </p:nvGraphicFramePr>
        <p:xfrm>
          <a:off x="5724128" y="1752426"/>
          <a:ext cx="1264913" cy="45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17" imgW="698500" imgH="254000" progId="Equation.3">
                  <p:embed/>
                </p:oleObj>
              </mc:Choice>
              <mc:Fallback>
                <p:oleObj name="Equation" r:id="rId17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4128" y="1752426"/>
                        <a:ext cx="1264913" cy="45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07437"/>
              </p:ext>
            </p:extLst>
          </p:nvPr>
        </p:nvGraphicFramePr>
        <p:xfrm>
          <a:off x="7989342" y="1743658"/>
          <a:ext cx="942952" cy="4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19" imgW="520700" imgH="254000" progId="Equation.3">
                  <p:embed/>
                </p:oleObj>
              </mc:Choice>
              <mc:Fallback>
                <p:oleObj name="Equation" r:id="rId19" imgW="520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9342" y="1743658"/>
                        <a:ext cx="942952" cy="4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66823"/>
              </p:ext>
            </p:extLst>
          </p:nvPr>
        </p:nvGraphicFramePr>
        <p:xfrm>
          <a:off x="6516216" y="2895786"/>
          <a:ext cx="9858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21" imgW="533400" imgH="266700" progId="Equation.3">
                  <p:embed/>
                </p:oleObj>
              </mc:Choice>
              <mc:Fallback>
                <p:oleObj name="Equation" r:id="rId21" imgW="533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16216" y="2895786"/>
                        <a:ext cx="98583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33075"/>
              </p:ext>
            </p:extLst>
          </p:nvPr>
        </p:nvGraphicFramePr>
        <p:xfrm>
          <a:off x="4391980" y="2895600"/>
          <a:ext cx="1314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23" imgW="711200" imgH="266700" progId="Equation.3">
                  <p:embed/>
                </p:oleObj>
              </mc:Choice>
              <mc:Fallback>
                <p:oleObj name="Equation" r:id="rId23" imgW="711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91980" y="2895600"/>
                        <a:ext cx="131445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>
            <a:stCxn id="17" idx="3"/>
          </p:cNvCxnSpPr>
          <p:nvPr/>
        </p:nvCxnSpPr>
        <p:spPr>
          <a:xfrm flipH="1">
            <a:off x="4860032" y="4071563"/>
            <a:ext cx="259110" cy="62442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5"/>
          </p:cNvCxnSpPr>
          <p:nvPr/>
        </p:nvCxnSpPr>
        <p:spPr>
          <a:xfrm>
            <a:off x="5501022" y="4071563"/>
            <a:ext cx="187102" cy="62442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</p:cNvCxnSpPr>
          <p:nvPr/>
        </p:nvCxnSpPr>
        <p:spPr>
          <a:xfrm flipH="1">
            <a:off x="6408204" y="4071563"/>
            <a:ext cx="223106" cy="6604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5"/>
          </p:cNvCxnSpPr>
          <p:nvPr/>
        </p:nvCxnSpPr>
        <p:spPr>
          <a:xfrm>
            <a:off x="7013190" y="4071563"/>
            <a:ext cx="187102" cy="6604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</p:cNvCxnSpPr>
          <p:nvPr/>
        </p:nvCxnSpPr>
        <p:spPr>
          <a:xfrm flipH="1">
            <a:off x="7596336" y="4059208"/>
            <a:ext cx="187102" cy="70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5"/>
          </p:cNvCxnSpPr>
          <p:nvPr/>
        </p:nvCxnSpPr>
        <p:spPr>
          <a:xfrm>
            <a:off x="8165318" y="4059208"/>
            <a:ext cx="187102" cy="70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picture of the learning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7164288" y="1131590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60432" y="2175706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6136" y="2175706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6" idx="7"/>
          </p:cNvCxnSpPr>
          <p:nvPr/>
        </p:nvCxnSpPr>
        <p:spPr>
          <a:xfrm flipH="1">
            <a:off x="6257106" y="1623291"/>
            <a:ext cx="986272" cy="63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1"/>
          </p:cNvCxnSpPr>
          <p:nvPr/>
        </p:nvCxnSpPr>
        <p:spPr>
          <a:xfrm>
            <a:off x="7625258" y="1623291"/>
            <a:ext cx="914264" cy="6367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2220" y="3268181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0052" y="3268181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10" idx="7"/>
          </p:cNvCxnSpPr>
          <p:nvPr/>
        </p:nvCxnSpPr>
        <p:spPr>
          <a:xfrm flipH="1">
            <a:off x="5501022" y="2667407"/>
            <a:ext cx="374204" cy="6851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6257106" y="2667407"/>
            <a:ext cx="374204" cy="6851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216516" y="3255826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4348" y="3255826"/>
            <a:ext cx="540060" cy="576064"/>
          </a:xfrm>
          <a:prstGeom prst="ellips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3"/>
            <a:endCxn id="14" idx="7"/>
          </p:cNvCxnSpPr>
          <p:nvPr/>
        </p:nvCxnSpPr>
        <p:spPr>
          <a:xfrm flipH="1">
            <a:off x="8165318" y="2667407"/>
            <a:ext cx="374204" cy="6727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3" idx="1"/>
          </p:cNvCxnSpPr>
          <p:nvPr/>
        </p:nvCxnSpPr>
        <p:spPr>
          <a:xfrm>
            <a:off x="8921402" y="2667407"/>
            <a:ext cx="374204" cy="6727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15187"/>
              </p:ext>
            </p:extLst>
          </p:nvPr>
        </p:nvGraphicFramePr>
        <p:xfrm>
          <a:off x="7272300" y="1143945"/>
          <a:ext cx="360040" cy="51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3" imgW="152400" imgH="215900" progId="Equation.3">
                  <p:embed/>
                </p:oleObj>
              </mc:Choice>
              <mc:Fallback>
                <p:oleObj name="Equation" r:id="rId3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2300" y="1143945"/>
                        <a:ext cx="360040" cy="51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20674"/>
              </p:ext>
            </p:extLst>
          </p:nvPr>
        </p:nvGraphicFramePr>
        <p:xfrm>
          <a:off x="5889104" y="2174344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9104" y="2174344"/>
                        <a:ext cx="3905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59047"/>
              </p:ext>
            </p:extLst>
          </p:nvPr>
        </p:nvGraphicFramePr>
        <p:xfrm>
          <a:off x="8538642" y="2188632"/>
          <a:ext cx="420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8642" y="2188632"/>
                        <a:ext cx="420687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34279"/>
              </p:ext>
            </p:extLst>
          </p:nvPr>
        </p:nvGraphicFramePr>
        <p:xfrm>
          <a:off x="7781404" y="3268132"/>
          <a:ext cx="4206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1404" y="3268132"/>
                        <a:ext cx="42068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37367"/>
              </p:ext>
            </p:extLst>
          </p:nvPr>
        </p:nvGraphicFramePr>
        <p:xfrm>
          <a:off x="9294292" y="3268132"/>
          <a:ext cx="420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94292" y="3268132"/>
                        <a:ext cx="420687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14604"/>
              </p:ext>
            </p:extLst>
          </p:nvPr>
        </p:nvGraphicFramePr>
        <p:xfrm>
          <a:off x="6600304" y="3268181"/>
          <a:ext cx="481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0304" y="3268181"/>
                        <a:ext cx="48101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07619"/>
              </p:ext>
            </p:extLst>
          </p:nvPr>
        </p:nvGraphicFramePr>
        <p:xfrm>
          <a:off x="5148064" y="3268181"/>
          <a:ext cx="360040" cy="51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15" imgW="152400" imgH="215900" progId="Equation.3">
                  <p:embed/>
                </p:oleObj>
              </mc:Choice>
              <mc:Fallback>
                <p:oleObj name="Equation" r:id="rId15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8064" y="3268181"/>
                        <a:ext cx="360040" cy="51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793823"/>
              </p:ext>
            </p:extLst>
          </p:nvPr>
        </p:nvGraphicFramePr>
        <p:xfrm>
          <a:off x="5724128" y="1440745"/>
          <a:ext cx="1264913" cy="45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0" name="Equation" r:id="rId17" imgW="698500" imgH="254000" progId="Equation.3">
                  <p:embed/>
                </p:oleObj>
              </mc:Choice>
              <mc:Fallback>
                <p:oleObj name="Equation" r:id="rId17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4128" y="1440745"/>
                        <a:ext cx="1264913" cy="45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08237"/>
              </p:ext>
            </p:extLst>
          </p:nvPr>
        </p:nvGraphicFramePr>
        <p:xfrm>
          <a:off x="7989342" y="1431977"/>
          <a:ext cx="942952" cy="4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1" name="Equation" r:id="rId19" imgW="520700" imgH="254000" progId="Equation.3">
                  <p:embed/>
                </p:oleObj>
              </mc:Choice>
              <mc:Fallback>
                <p:oleObj name="Equation" r:id="rId19" imgW="520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9342" y="1431977"/>
                        <a:ext cx="942952" cy="4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37804"/>
              </p:ext>
            </p:extLst>
          </p:nvPr>
        </p:nvGraphicFramePr>
        <p:xfrm>
          <a:off x="6516216" y="2584105"/>
          <a:ext cx="9858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Equation" r:id="rId21" imgW="533400" imgH="266700" progId="Equation.3">
                  <p:embed/>
                </p:oleObj>
              </mc:Choice>
              <mc:Fallback>
                <p:oleObj name="Equation" r:id="rId21" imgW="533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16216" y="2584105"/>
                        <a:ext cx="98583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3742"/>
              </p:ext>
            </p:extLst>
          </p:nvPr>
        </p:nvGraphicFramePr>
        <p:xfrm>
          <a:off x="4391980" y="2583919"/>
          <a:ext cx="1314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Equation" r:id="rId23" imgW="711200" imgH="266700" progId="Equation.3">
                  <p:embed/>
                </p:oleObj>
              </mc:Choice>
              <mc:Fallback>
                <p:oleObj name="Equation" r:id="rId23" imgW="711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91980" y="2583919"/>
                        <a:ext cx="131445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>
            <a:stCxn id="10" idx="3"/>
          </p:cNvCxnSpPr>
          <p:nvPr/>
        </p:nvCxnSpPr>
        <p:spPr>
          <a:xfrm flipH="1">
            <a:off x="4860032" y="3759882"/>
            <a:ext cx="259110" cy="6840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</p:cNvCxnSpPr>
          <p:nvPr/>
        </p:nvCxnSpPr>
        <p:spPr>
          <a:xfrm>
            <a:off x="5501022" y="3759882"/>
            <a:ext cx="223106" cy="68407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 flipH="1">
            <a:off x="6408204" y="3759882"/>
            <a:ext cx="223106" cy="660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</p:cNvCxnSpPr>
          <p:nvPr/>
        </p:nvCxnSpPr>
        <p:spPr>
          <a:xfrm>
            <a:off x="7013190" y="3759882"/>
            <a:ext cx="187102" cy="6604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</p:cNvCxnSpPr>
          <p:nvPr/>
        </p:nvCxnSpPr>
        <p:spPr>
          <a:xfrm flipH="1">
            <a:off x="7596336" y="3747527"/>
            <a:ext cx="187102" cy="70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5"/>
          </p:cNvCxnSpPr>
          <p:nvPr/>
        </p:nvCxnSpPr>
        <p:spPr>
          <a:xfrm>
            <a:off x="8165318" y="3747527"/>
            <a:ext cx="187102" cy="70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7201" y="2220419"/>
            <a:ext cx="1584499" cy="1200329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l</a:t>
            </a:r>
            <a:r>
              <a:rPr lang="en-US" sz="1800" dirty="0" smtClean="0">
                <a:cs typeface="+mn-cs"/>
              </a:rPr>
              <a:t>earned </a:t>
            </a:r>
            <a:r>
              <a:rPr lang="en-US" sz="1800" dirty="0">
                <a:cs typeface="+mn-cs"/>
              </a:rPr>
              <a:t>distributed encoding of word t-2 </a:t>
            </a: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1079451" y="1707655"/>
            <a:ext cx="576225" cy="51276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0"/>
          </p:cNvCxnSpPr>
          <p:nvPr/>
        </p:nvCxnSpPr>
        <p:spPr>
          <a:xfrm flipH="1" flipV="1">
            <a:off x="2735796" y="1707654"/>
            <a:ext cx="432682" cy="50405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23528" y="3867894"/>
            <a:ext cx="1512168" cy="646331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i</a:t>
            </a:r>
            <a:r>
              <a:rPr lang="en-US" sz="1800" dirty="0" smtClean="0">
                <a:cs typeface="+mn-cs"/>
              </a:rPr>
              <a:t>ndex </a:t>
            </a:r>
            <a:r>
              <a:rPr lang="en-US" sz="1800" dirty="0">
                <a:cs typeface="+mn-cs"/>
              </a:rPr>
              <a:t>of word at t-2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1404443" y="3435846"/>
            <a:ext cx="1727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8000"/>
                </a:solidFill>
                <a:cs typeface="+mn-c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cs typeface="+mn-cs"/>
              </a:rPr>
              <a:t>able </a:t>
            </a:r>
            <a:r>
              <a:rPr lang="en-US" sz="1800" dirty="0">
                <a:solidFill>
                  <a:srgbClr val="008000"/>
                </a:solidFill>
                <a:cs typeface="+mn-cs"/>
              </a:rPr>
              <a:t>look-up</a:t>
            </a:r>
          </a:p>
        </p:txBody>
      </p:sp>
      <p:cxnSp>
        <p:nvCxnSpPr>
          <p:cNvPr id="40" name="Straight Arrow Connector 39"/>
          <p:cNvCxnSpPr>
            <a:stCxn id="38" idx="0"/>
            <a:endCxn id="34" idx="2"/>
          </p:cNvCxnSpPr>
          <p:nvPr/>
        </p:nvCxnSpPr>
        <p:spPr>
          <a:xfrm flipH="1" flipV="1">
            <a:off x="1079451" y="3420748"/>
            <a:ext cx="161" cy="44714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376228" y="2211710"/>
            <a:ext cx="1584499" cy="1200329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l</a:t>
            </a:r>
            <a:r>
              <a:rPr lang="en-US" sz="1800" dirty="0" smtClean="0">
                <a:cs typeface="+mn-cs"/>
              </a:rPr>
              <a:t>earned </a:t>
            </a:r>
            <a:r>
              <a:rPr lang="en-US" sz="1800" dirty="0">
                <a:cs typeface="+mn-cs"/>
              </a:rPr>
              <a:t>distributed encoding of word t</a:t>
            </a:r>
            <a:r>
              <a:rPr lang="en-US" sz="1800" dirty="0" smtClean="0">
                <a:cs typeface="+mn-cs"/>
              </a:rPr>
              <a:t>-1 </a:t>
            </a:r>
            <a:endParaRPr lang="en-US" sz="1800" dirty="0">
              <a:cs typeface="+mn-cs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412555" y="3859185"/>
            <a:ext cx="1512168" cy="646331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i</a:t>
            </a:r>
            <a:r>
              <a:rPr lang="en-US" sz="1800" dirty="0" smtClean="0">
                <a:cs typeface="+mn-cs"/>
              </a:rPr>
              <a:t>ndex </a:t>
            </a:r>
            <a:r>
              <a:rPr lang="en-US" sz="1800" dirty="0">
                <a:cs typeface="+mn-cs"/>
              </a:rPr>
              <a:t>of word at t</a:t>
            </a:r>
            <a:r>
              <a:rPr lang="en-US" sz="1800" dirty="0" smtClean="0">
                <a:cs typeface="+mn-cs"/>
              </a:rPr>
              <a:t>-1</a:t>
            </a:r>
            <a:endParaRPr lang="en-US" sz="1800" dirty="0">
              <a:cs typeface="+mn-cs"/>
            </a:endParaRPr>
          </a:p>
        </p:txBody>
      </p:sp>
      <p:cxnSp>
        <p:nvCxnSpPr>
          <p:cNvPr id="49" name="Straight Arrow Connector 48"/>
          <p:cNvCxnSpPr>
            <a:stCxn id="47" idx="0"/>
            <a:endCxn id="46" idx="2"/>
          </p:cNvCxnSpPr>
          <p:nvPr/>
        </p:nvCxnSpPr>
        <p:spPr>
          <a:xfrm flipH="1" flipV="1">
            <a:off x="3168478" y="3412039"/>
            <a:ext cx="161" cy="44714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007604" y="1347614"/>
            <a:ext cx="2331876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p</a:t>
            </a:r>
            <a:r>
              <a:rPr lang="en-US" sz="1800" dirty="0" smtClean="0">
                <a:cs typeface="+mn-cs"/>
              </a:rPr>
              <a:t>rediction vector, v</a:t>
            </a:r>
            <a:endParaRPr lang="en-US" sz="1800" dirty="0"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92180" y="436265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</a:t>
            </a:r>
            <a:r>
              <a:rPr lang="en-US" sz="1800" dirty="0" smtClean="0">
                <a:solidFill>
                  <a:srgbClr val="FF0000"/>
                </a:solidFill>
              </a:rPr>
              <a:t>(t)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convenient decomposition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Maximizing the log probability of </a:t>
            </a:r>
            <a:r>
              <a:rPr lang="en-US" sz="2000" dirty="0" smtClean="0"/>
              <a:t>picking the </a:t>
            </a:r>
            <a:r>
              <a:rPr lang="en-US" sz="2000" dirty="0"/>
              <a:t>target word is equivalent to maximizing the sum of the log probabilities of taking </a:t>
            </a:r>
            <a:r>
              <a:rPr lang="en-US" sz="2000" dirty="0" smtClean="0"/>
              <a:t>all the branches on the path that leads to the target word.</a:t>
            </a:r>
          </a:p>
          <a:p>
            <a:pPr lvl="1"/>
            <a:r>
              <a:rPr lang="en-US" sz="2000" dirty="0" smtClean="0"/>
              <a:t>So during learning, we only need to consider the nodes on the correct path. This is an exponential win: </a:t>
            </a:r>
            <a:r>
              <a:rPr lang="en-US" sz="2000" dirty="0" smtClean="0">
                <a:solidFill>
                  <a:srgbClr val="0000FF"/>
                </a:solidFill>
              </a:rPr>
              <a:t>log(N) instead of N.</a:t>
            </a:r>
          </a:p>
          <a:p>
            <a:pPr lvl="1"/>
            <a:r>
              <a:rPr lang="en-US" sz="2000" dirty="0" smtClean="0"/>
              <a:t>For each of these nodes, we know the correct branch and we know the current probability of taking it so we can get derivatives for learning both the prediction vector v and that node vector u.</a:t>
            </a:r>
          </a:p>
          <a:p>
            <a:r>
              <a:rPr lang="en-US" sz="2000" dirty="0" smtClean="0"/>
              <a:t>Unfortunately, it is still slow at test time.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1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Another way to express the same information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3578"/>
            <a:ext cx="82296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Make a set of propositions using the 12 relationships:</a:t>
            </a:r>
          </a:p>
          <a:p>
            <a:pPr lvl="1" eaLnBrk="1" hangingPunct="1">
              <a:defRPr/>
            </a:pPr>
            <a:r>
              <a:rPr lang="en-US" sz="2000" dirty="0" smtClean="0"/>
              <a:t>son, daughter, nephew, niece, father, mother, uncle, aunt</a:t>
            </a:r>
          </a:p>
          <a:p>
            <a:pPr lvl="1" eaLnBrk="1" hangingPunct="1">
              <a:defRPr/>
            </a:pPr>
            <a:r>
              <a:rPr lang="en-US" sz="2000" dirty="0" smtClean="0"/>
              <a:t>brother, sister, husband, wife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</a:t>
            </a:r>
            <a:r>
              <a:rPr lang="en-US" sz="2000" dirty="0" err="1" smtClean="0">
                <a:cs typeface="+mn-cs"/>
              </a:rPr>
              <a:t>colin</a:t>
            </a:r>
            <a:r>
              <a:rPr lang="en-US" sz="2000" dirty="0" smtClean="0">
                <a:cs typeface="+mn-cs"/>
              </a:rPr>
              <a:t> has-father </a:t>
            </a:r>
            <a:r>
              <a:rPr lang="en-US" sz="2000" dirty="0" err="1" smtClean="0">
                <a:cs typeface="+mn-cs"/>
              </a:rPr>
              <a:t>james</a:t>
            </a:r>
            <a:r>
              <a:rPr lang="en-US" sz="2000" dirty="0" smtClean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</a:t>
            </a:r>
            <a:r>
              <a:rPr lang="en-US" sz="2000" dirty="0" err="1" smtClean="0">
                <a:cs typeface="+mn-cs"/>
              </a:rPr>
              <a:t>colin</a:t>
            </a:r>
            <a:r>
              <a:rPr lang="en-US" sz="2000" dirty="0" smtClean="0">
                <a:cs typeface="+mn-cs"/>
              </a:rPr>
              <a:t> has-mother victoria)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</a:t>
            </a:r>
            <a:r>
              <a:rPr lang="en-US" sz="2000" dirty="0" err="1" smtClean="0">
                <a:cs typeface="+mn-cs"/>
              </a:rPr>
              <a:t>james</a:t>
            </a:r>
            <a:r>
              <a:rPr lang="en-US" sz="2000" dirty="0" smtClean="0">
                <a:cs typeface="+mn-cs"/>
              </a:rPr>
              <a:t> has-wife victoria)  </a:t>
            </a:r>
            <a:r>
              <a:rPr lang="en-US" sz="2000" dirty="0" smtClean="0">
                <a:solidFill>
                  <a:srgbClr val="3333CC"/>
                </a:solidFill>
                <a:cs typeface="+mn-cs"/>
              </a:rPr>
              <a:t>this follows from the two above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(charlotte has-brother </a:t>
            </a:r>
            <a:r>
              <a:rPr lang="en-US" sz="2000" dirty="0" err="1" smtClean="0">
                <a:cs typeface="+mn-cs"/>
              </a:rPr>
              <a:t>colin</a:t>
            </a:r>
            <a:r>
              <a:rPr lang="en-US" sz="2000" dirty="0" smtClean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(victoria has-brother </a:t>
            </a:r>
            <a:r>
              <a:rPr lang="en-US" sz="2000" dirty="0" err="1" smtClean="0">
                <a:cs typeface="+mn-cs"/>
              </a:rPr>
              <a:t>arthur</a:t>
            </a:r>
            <a:r>
              <a:rPr lang="en-US" sz="2000" dirty="0" smtClean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(charlotte has-uncle </a:t>
            </a:r>
            <a:r>
              <a:rPr lang="en-US" sz="2000" dirty="0" err="1" smtClean="0">
                <a:cs typeface="+mn-cs"/>
              </a:rPr>
              <a:t>arthur</a:t>
            </a:r>
            <a:r>
              <a:rPr lang="en-US" sz="2000" dirty="0" smtClean="0">
                <a:cs typeface="+mn-cs"/>
              </a:rPr>
              <a:t>) </a:t>
            </a:r>
            <a:r>
              <a:rPr lang="en-US" sz="2000" dirty="0" smtClean="0">
                <a:solidFill>
                  <a:srgbClr val="3333CC"/>
                </a:solidFill>
                <a:cs typeface="+mn-cs"/>
              </a:rPr>
              <a:t>this follows from the above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 simpler way to learn feature vectors for words </a:t>
            </a:r>
            <a:r>
              <a:rPr lang="en-US" sz="2000" dirty="0" smtClean="0">
                <a:cs typeface="+mj-cs"/>
              </a:rPr>
              <a:t>(</a:t>
            </a:r>
            <a:r>
              <a:rPr lang="en-US" sz="2000" dirty="0" err="1" smtClean="0">
                <a:cs typeface="+mj-cs"/>
              </a:rPr>
              <a:t>Collobert</a:t>
            </a:r>
            <a:r>
              <a:rPr lang="en-US" sz="2000" dirty="0" smtClean="0">
                <a:cs typeface="+mj-cs"/>
              </a:rPr>
              <a:t> and Weston, 2008)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5596" y="3661883"/>
            <a:ext cx="979488" cy="71006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word at t-2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8778" y="2968183"/>
            <a:ext cx="129693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1800" dirty="0"/>
              <a:t>word code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32472" y="3364227"/>
            <a:ext cx="180975" cy="291704"/>
          </a:xfrm>
          <a:prstGeom prst="upArrow">
            <a:avLst>
              <a:gd name="adj1" fmla="val 50000"/>
              <a:gd name="adj2" fmla="val 34466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2393" y="3661883"/>
            <a:ext cx="979487" cy="71006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word at t-1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39752" y="2968183"/>
            <a:ext cx="1296144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1800" dirty="0"/>
              <a:t>word code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909268" y="3364227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87279" y="3661883"/>
            <a:ext cx="1656829" cy="71006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word at t or random word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67944" y="2968183"/>
            <a:ext cx="126014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1800" dirty="0"/>
              <a:t>word code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608004" y="3364227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39407" y="3661883"/>
            <a:ext cx="979487" cy="71006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word at t+1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9387" y="2968183"/>
            <a:ext cx="1288877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1800" dirty="0"/>
              <a:t>word code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234694" y="3364227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36794" y="3661883"/>
            <a:ext cx="979487" cy="71006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000" dirty="0"/>
              <a:t>word at t+2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206777" y="2968183"/>
            <a:ext cx="1253655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1800" dirty="0"/>
              <a:t>word code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7733669" y="3364227"/>
            <a:ext cx="179387" cy="290513"/>
          </a:xfrm>
          <a:prstGeom prst="upArrow">
            <a:avLst>
              <a:gd name="adj1" fmla="val 50000"/>
              <a:gd name="adj2" fmla="val 34629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12143" y="2284107"/>
            <a:ext cx="7848600" cy="402291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2000" dirty="0" smtClean="0"/>
              <a:t>units </a:t>
            </a:r>
            <a:r>
              <a:rPr lang="en-US" sz="2000" dirty="0"/>
              <a:t>that learn to predict the output from </a:t>
            </a:r>
            <a:r>
              <a:rPr lang="en-US" sz="2000" dirty="0">
                <a:solidFill>
                  <a:srgbClr val="292929"/>
                </a:solidFill>
              </a:rPr>
              <a:t>features</a:t>
            </a:r>
            <a:r>
              <a:rPr lang="en-US" sz="2000" dirty="0"/>
              <a:t> of the input words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1331640" y="2680151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879094" y="2680151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4608004" y="2680151"/>
            <a:ext cx="179387" cy="290513"/>
          </a:xfrm>
          <a:prstGeom prst="upArrow">
            <a:avLst>
              <a:gd name="adj1" fmla="val 50000"/>
              <a:gd name="adj2" fmla="val 34629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235451" y="2680151"/>
            <a:ext cx="179387" cy="290513"/>
          </a:xfrm>
          <a:prstGeom prst="upArrow">
            <a:avLst>
              <a:gd name="adj1" fmla="val 50000"/>
              <a:gd name="adj2" fmla="val 34629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7740019" y="2680151"/>
            <a:ext cx="180975" cy="290513"/>
          </a:xfrm>
          <a:prstGeom prst="upArrow">
            <a:avLst>
              <a:gd name="adj1" fmla="val 50000"/>
              <a:gd name="adj2" fmla="val 34325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635897" y="1593784"/>
            <a:ext cx="2124236" cy="402291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sz="2000" dirty="0"/>
              <a:t>right or </a:t>
            </a:r>
            <a:r>
              <a:rPr lang="en-US" sz="2000" dirty="0" smtClean="0"/>
              <a:t>random?</a:t>
            </a:r>
            <a:endParaRPr lang="en-US" sz="2000" dirty="0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607881" y="1992987"/>
            <a:ext cx="180975" cy="291703"/>
          </a:xfrm>
          <a:prstGeom prst="upArrow">
            <a:avLst>
              <a:gd name="adj1" fmla="val 50000"/>
              <a:gd name="adj2" fmla="val 34466"/>
            </a:avLst>
          </a:prstGeom>
          <a:solidFill>
            <a:srgbClr val="00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84168" y="1095586"/>
            <a:ext cx="306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00FF"/>
                </a:solidFill>
              </a:rPr>
              <a:t>Train on ~600 million </a:t>
            </a:r>
            <a:r>
              <a:rPr lang="en-CA" sz="2000" dirty="0" smtClean="0">
                <a:solidFill>
                  <a:srgbClr val="0000FF"/>
                </a:solidFill>
              </a:rPr>
              <a:t>examples</a:t>
            </a:r>
            <a:r>
              <a:rPr lang="en-US" sz="2000" dirty="0" smtClean="0">
                <a:solidFill>
                  <a:srgbClr val="0000FF"/>
                </a:solidFill>
              </a:rPr>
              <a:t>. Use for many different NLP tasks.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556" y="109558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00FF"/>
                </a:solidFill>
              </a:rPr>
              <a:t>Learn to judge if a word fits the 5 word context on either side of it.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500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7916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7564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60432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756848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36496" y="393990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7474"/>
            <a:ext cx="8686800" cy="857250"/>
          </a:xfrm>
        </p:spPr>
        <p:txBody>
          <a:bodyPr/>
          <a:lstStyle/>
          <a:p>
            <a:r>
              <a:rPr lang="en-US" sz="2800" dirty="0" smtClean="0"/>
              <a:t>Displaying the learned feature vectors in a 2-D 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570"/>
            <a:ext cx="8229600" cy="3394472"/>
          </a:xfrm>
        </p:spPr>
        <p:txBody>
          <a:bodyPr/>
          <a:lstStyle/>
          <a:p>
            <a:r>
              <a:rPr lang="en-US" sz="2000" dirty="0" smtClean="0"/>
              <a:t>We can get an idea of the quality of the learned feature vectors by displaying them in a 2-D map.</a:t>
            </a:r>
          </a:p>
          <a:p>
            <a:pPr lvl="1"/>
            <a:r>
              <a:rPr lang="en-US" sz="2000" dirty="0" smtClean="0"/>
              <a:t>Display very similar vectors very close to each other.</a:t>
            </a:r>
          </a:p>
          <a:p>
            <a:pPr lvl="1"/>
            <a:r>
              <a:rPr lang="en-US" sz="2000" dirty="0" smtClean="0"/>
              <a:t>Use a multi-scale method called “t-</a:t>
            </a:r>
            <a:r>
              <a:rPr lang="en-US" sz="2000" dirty="0" err="1" smtClean="0"/>
              <a:t>sne</a:t>
            </a:r>
            <a:r>
              <a:rPr lang="en-US" sz="2000" dirty="0" smtClean="0"/>
              <a:t>” that also displays similar clusters near each other.</a:t>
            </a:r>
          </a:p>
          <a:p>
            <a:r>
              <a:rPr lang="en-US" sz="2000" dirty="0" smtClean="0"/>
              <a:t>The learned feature vectors capture lots of subtle semantic distinctions, just by looking at strings of words.</a:t>
            </a:r>
          </a:p>
          <a:p>
            <a:pPr lvl="1"/>
            <a:r>
              <a:rPr lang="en-US" sz="2000" dirty="0" smtClean="0"/>
              <a:t>No extra supervision </a:t>
            </a:r>
            <a:r>
              <a:rPr lang="en-US" sz="2000" dirty="0"/>
              <a:t>i</a:t>
            </a:r>
            <a:r>
              <a:rPr lang="en-US" sz="2000" dirty="0" smtClean="0"/>
              <a:t>s required.</a:t>
            </a:r>
          </a:p>
          <a:p>
            <a:pPr lvl="1"/>
            <a:r>
              <a:rPr lang="en-US" sz="2000" dirty="0" smtClean="0"/>
              <a:t>The information is all in the contexts that the word is used in.</a:t>
            </a:r>
            <a:endParaRPr lang="en-US" sz="2000" dirty="0"/>
          </a:p>
          <a:p>
            <a:pPr lvl="1"/>
            <a:r>
              <a:rPr lang="en-US" sz="2000" dirty="0" smtClean="0"/>
              <a:t>Consider </a:t>
            </a:r>
            <a:r>
              <a:rPr lang="en-US" sz="2000" dirty="0" smtClean="0">
                <a:solidFill>
                  <a:srgbClr val="0000FF"/>
                </a:solidFill>
              </a:rPr>
              <a:t>“She </a:t>
            </a:r>
            <a:r>
              <a:rPr lang="en-US" sz="2000" dirty="0" err="1" smtClean="0">
                <a:solidFill>
                  <a:srgbClr val="0000FF"/>
                </a:solidFill>
              </a:rPr>
              <a:t>scrommed</a:t>
            </a:r>
            <a:r>
              <a:rPr lang="en-US" sz="2000" dirty="0" smtClean="0">
                <a:solidFill>
                  <a:srgbClr val="0000FF"/>
                </a:solidFill>
              </a:rPr>
              <a:t> him with the frying pan.”</a:t>
            </a:r>
          </a:p>
        </p:txBody>
      </p:sp>
    </p:spTree>
    <p:extLst>
      <p:ext uri="{BB962C8B-B14F-4D97-AF65-F5344CB8AC3E}">
        <p14:creationId xmlns:p14="http://schemas.microsoft.com/office/powerpoint/2010/main" val="210868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-92546"/>
            <a:ext cx="8686800" cy="857250"/>
          </a:xfrm>
        </p:spPr>
        <p:txBody>
          <a:bodyPr/>
          <a:lstStyle/>
          <a:p>
            <a:r>
              <a:rPr lang="en-US" sz="2400" dirty="0" smtClean="0"/>
              <a:t>Part of a 2-D map of the 2500 most common words</a:t>
            </a:r>
            <a:endParaRPr lang="en-US" sz="2400" dirty="0"/>
          </a:p>
        </p:txBody>
      </p:sp>
      <p:pic>
        <p:nvPicPr>
          <p:cNvPr id="2" name="Picture 1" descr="turian_ro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627534"/>
            <a:ext cx="6295392" cy="42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rian_pla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7" y="-20538"/>
            <a:ext cx="5294215" cy="51390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2060" y="1815666"/>
            <a:ext cx="1188132" cy="2880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1900" y="2355726"/>
            <a:ext cx="792088" cy="28803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7864" y="1311610"/>
            <a:ext cx="792088" cy="28803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3848" y="4767994"/>
            <a:ext cx="792088" cy="3395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51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ian_adver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" y="-20538"/>
            <a:ext cx="9385733" cy="51640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5616" y="447514"/>
            <a:ext cx="1584176" cy="79208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276" y="40428"/>
            <a:ext cx="1584176" cy="1559214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1619672" y="3795886"/>
            <a:ext cx="2376264" cy="756084"/>
          </a:xfrm>
          <a:prstGeom prst="trapezoid">
            <a:avLst>
              <a:gd name="adj" fmla="val 3687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 relational learning task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66" y="1209402"/>
            <a:ext cx="8124390" cy="3882628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Given a large set of triples that come from some family trees, figure out the regularities.</a:t>
            </a:r>
          </a:p>
          <a:p>
            <a:pPr lvl="1" eaLnBrk="1" hangingPunct="1">
              <a:defRPr/>
            </a:pPr>
            <a:r>
              <a:rPr lang="en-US" sz="2000" dirty="0" smtClean="0"/>
              <a:t>The obvious way to express the regularities is as symbolic rules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 smtClean="0"/>
              <a:t>(x has-mother y) &amp; (y has-husband z) =&gt; (x has-father z)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Finding the symbolic rules involves a difficult search through a very large discrete space of possibilities. 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Can a neural network capture the same knowledge by searching through a continuous space of weights?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20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The structure of the neural net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131840" y="915566"/>
            <a:ext cx="2952328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l</a:t>
            </a:r>
            <a:r>
              <a:rPr lang="en-US" sz="1800" dirty="0" smtClean="0">
                <a:cs typeface="+mn-cs"/>
              </a:rPr>
              <a:t>ocal </a:t>
            </a:r>
            <a:r>
              <a:rPr lang="en-US" sz="1800" dirty="0">
                <a:cs typeface="+mn-cs"/>
              </a:rPr>
              <a:t>encoding of person 2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043609" y="4011910"/>
            <a:ext cx="2916323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l</a:t>
            </a:r>
            <a:r>
              <a:rPr lang="en-US" sz="1800" dirty="0" smtClean="0">
                <a:cs typeface="+mn-cs"/>
              </a:rPr>
              <a:t>ocal </a:t>
            </a:r>
            <a:r>
              <a:rPr lang="en-US" sz="1800" dirty="0">
                <a:cs typeface="+mn-cs"/>
              </a:rPr>
              <a:t>encoding of person 1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968044" y="4011910"/>
            <a:ext cx="3203896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l</a:t>
            </a:r>
            <a:r>
              <a:rPr lang="en-US" sz="1800" dirty="0" smtClean="0">
                <a:cs typeface="+mn-cs"/>
              </a:rPr>
              <a:t>ocal </a:t>
            </a:r>
            <a:r>
              <a:rPr lang="en-US" sz="1800" dirty="0">
                <a:cs typeface="+mn-cs"/>
              </a:rPr>
              <a:t>encoding of relationship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720030" y="3174526"/>
            <a:ext cx="3527934" cy="369332"/>
          </a:xfrm>
          <a:prstGeom prst="rect">
            <a:avLst/>
          </a:prstGeom>
          <a:noFill/>
          <a:ln w="38100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cs typeface="+mn-cs"/>
              </a:rPr>
              <a:t>distributed </a:t>
            </a:r>
            <a:r>
              <a:rPr lang="en-US" sz="1800" dirty="0">
                <a:cs typeface="+mn-cs"/>
              </a:rPr>
              <a:t>encoding of person 1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4680012" y="3183818"/>
            <a:ext cx="3780852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d</a:t>
            </a:r>
            <a:r>
              <a:rPr lang="en-US" sz="1800" dirty="0" smtClean="0">
                <a:cs typeface="+mn-cs"/>
              </a:rPr>
              <a:t>istributed </a:t>
            </a:r>
            <a:r>
              <a:rPr lang="en-US" sz="1800" dirty="0">
                <a:cs typeface="+mn-cs"/>
              </a:rPr>
              <a:t>encoding of relationship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2807804" y="1671650"/>
            <a:ext cx="3564395" cy="3693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cs typeface="+mn-cs"/>
              </a:rPr>
              <a:t>distributed </a:t>
            </a:r>
            <a:r>
              <a:rPr lang="en-US" sz="1800" dirty="0">
                <a:cs typeface="+mn-cs"/>
              </a:rPr>
              <a:t>encoding of person </a:t>
            </a:r>
            <a:r>
              <a:rPr lang="en-US" sz="1800" dirty="0" smtClean="0">
                <a:cs typeface="+mn-cs"/>
              </a:rPr>
              <a:t>2</a:t>
            </a:r>
            <a:endParaRPr lang="en-US" sz="1800" dirty="0">
              <a:cs typeface="+mn-cs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755899" y="2427734"/>
            <a:ext cx="7704533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u</a:t>
            </a:r>
            <a:r>
              <a:rPr lang="en-US" sz="1800" dirty="0" smtClean="0">
                <a:cs typeface="+mn-cs"/>
              </a:rPr>
              <a:t>nits </a:t>
            </a:r>
            <a:r>
              <a:rPr lang="en-US" sz="1800" dirty="0">
                <a:cs typeface="+mn-cs"/>
              </a:rPr>
              <a:t>that learn to predict features of the output from features of the inputs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6336196" y="879562"/>
            <a:ext cx="897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CC"/>
                </a:solidFill>
                <a:cs typeface="+mn-cs"/>
              </a:rPr>
              <a:t>output</a:t>
            </a:r>
          </a:p>
        </p:txBody>
      </p: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4010026" y="3975906"/>
            <a:ext cx="869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CC"/>
                </a:solidFill>
                <a:cs typeface="+mn-cs"/>
              </a:rPr>
              <a:t>inputs</a:t>
            </a:r>
          </a:p>
        </p:txBody>
      </p:sp>
      <p:cxnSp>
        <p:nvCxnSpPr>
          <p:cNvPr id="3" name="Straight Arrow Connector 2"/>
          <p:cNvCxnSpPr>
            <a:stCxn id="244745" idx="0"/>
            <a:endCxn id="244740" idx="2"/>
          </p:cNvCxnSpPr>
          <p:nvPr/>
        </p:nvCxnSpPr>
        <p:spPr>
          <a:xfrm flipV="1">
            <a:off x="4590002" y="1284898"/>
            <a:ext cx="18002" cy="386752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44747" idx="0"/>
            <a:endCxn id="244745" idx="2"/>
          </p:cNvCxnSpPr>
          <p:nvPr/>
        </p:nvCxnSpPr>
        <p:spPr>
          <a:xfrm flipH="1" flipV="1">
            <a:off x="4590002" y="2040982"/>
            <a:ext cx="18164" cy="386752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4743" idx="0"/>
          </p:cNvCxnSpPr>
          <p:nvPr/>
        </p:nvCxnSpPr>
        <p:spPr>
          <a:xfrm flipH="1" flipV="1">
            <a:off x="2483768" y="2751770"/>
            <a:ext cx="229" cy="422756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4744" idx="0"/>
          </p:cNvCxnSpPr>
          <p:nvPr/>
        </p:nvCxnSpPr>
        <p:spPr>
          <a:xfrm flipV="1">
            <a:off x="6570438" y="2751770"/>
            <a:ext cx="17786" cy="43204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4741" idx="0"/>
            <a:endCxn id="244743" idx="2"/>
          </p:cNvCxnSpPr>
          <p:nvPr/>
        </p:nvCxnSpPr>
        <p:spPr>
          <a:xfrm flipH="1" flipV="1">
            <a:off x="2483997" y="3543858"/>
            <a:ext cx="17774" cy="468052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4742" idx="0"/>
            <a:endCxn id="244744" idx="2"/>
          </p:cNvCxnSpPr>
          <p:nvPr/>
        </p:nvCxnSpPr>
        <p:spPr>
          <a:xfrm flipV="1">
            <a:off x="6569992" y="3553150"/>
            <a:ext cx="446" cy="45876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30" name="Picture 22" descr="hinton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3" t="16440" r="6538" b="53306"/>
          <a:stretch/>
        </p:blipFill>
        <p:spPr>
          <a:xfrm>
            <a:off x="617779" y="15466"/>
            <a:ext cx="7734641" cy="286765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1202556" y="3001168"/>
            <a:ext cx="8482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cs typeface="+mn-cs"/>
              </a:rPr>
              <a:t>        Christopher = Penelope           Andrew = Christine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1007604" y="3567905"/>
            <a:ext cx="848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cs typeface="+mn-cs"/>
              </a:rPr>
              <a:t>Margaret = Arthur </a:t>
            </a:r>
            <a:r>
              <a:rPr lang="en-US" sz="1800" dirty="0" smtClean="0">
                <a:cs typeface="+mn-cs"/>
              </a:rPr>
              <a:t>             </a:t>
            </a:r>
            <a:r>
              <a:rPr lang="en-US" sz="1800" dirty="0">
                <a:cs typeface="+mn-cs"/>
              </a:rPr>
              <a:t>Victoria = James     </a:t>
            </a:r>
            <a:r>
              <a:rPr lang="en-US" sz="1800" dirty="0" smtClean="0">
                <a:cs typeface="+mn-cs"/>
              </a:rPr>
              <a:t>         </a:t>
            </a:r>
            <a:r>
              <a:rPr lang="en-US" sz="1800" dirty="0">
                <a:cs typeface="+mn-cs"/>
              </a:rPr>
              <a:t>Jennifer = Charles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770507" y="4126309"/>
            <a:ext cx="848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                     </a:t>
            </a:r>
            <a:r>
              <a:rPr lang="en-US" sz="1800" dirty="0">
                <a:cs typeface="+mn-cs"/>
              </a:rPr>
              <a:t>         Colin                  Charlotte</a:t>
            </a:r>
          </a:p>
        </p:txBody>
      </p:sp>
      <p:sp>
        <p:nvSpPr>
          <p:cNvPr id="247817" name="Line 9"/>
          <p:cNvSpPr>
            <a:spLocks noChangeShapeType="1"/>
          </p:cNvSpPr>
          <p:nvPr/>
        </p:nvSpPr>
        <p:spPr bwMode="auto">
          <a:xfrm>
            <a:off x="4644008" y="3919028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>
            <a:off x="3347864" y="4046425"/>
            <a:ext cx="2268537" cy="7144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19" name="Line 11"/>
          <p:cNvSpPr>
            <a:spLocks noChangeShapeType="1"/>
          </p:cNvSpPr>
          <p:nvPr/>
        </p:nvSpPr>
        <p:spPr bwMode="auto">
          <a:xfrm>
            <a:off x="5600700" y="4027375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0" name="Line 12"/>
          <p:cNvSpPr>
            <a:spLocks noChangeShapeType="1"/>
          </p:cNvSpPr>
          <p:nvPr/>
        </p:nvSpPr>
        <p:spPr bwMode="auto">
          <a:xfrm>
            <a:off x="3332163" y="4027375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>
            <a:off x="3131840" y="3316683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2628652" y="3444080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4139952" y="3425030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4" name="Line 16"/>
          <p:cNvSpPr>
            <a:spLocks noChangeShapeType="1"/>
          </p:cNvSpPr>
          <p:nvPr/>
        </p:nvSpPr>
        <p:spPr bwMode="auto">
          <a:xfrm>
            <a:off x="2628652" y="3425030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5" name="Line 17"/>
          <p:cNvSpPr>
            <a:spLocks noChangeShapeType="1"/>
          </p:cNvSpPr>
          <p:nvPr/>
        </p:nvSpPr>
        <p:spPr bwMode="auto">
          <a:xfrm>
            <a:off x="5832140" y="3316683"/>
            <a:ext cx="0" cy="12739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5203825" y="3444080"/>
            <a:ext cx="15113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>
            <a:off x="6715125" y="3425030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5203825" y="3425030"/>
            <a:ext cx="0" cy="161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What the network learns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562"/>
            <a:ext cx="82296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The six hidden units in the bottleneck connected to the input representation of person 1 learn to represent features of people that are useful for predicting the answer.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Nationality, generation, branch of the family tree.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These features are only useful if the other bottlenecks use similar representations and the central layer learns how features predict other features. 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Input person is of generation 3 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relationship requires answer to be one generation up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implies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Output person is of generation 2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Another way to see that it works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200151"/>
            <a:ext cx="77152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Train the network on all but 4 of the triples that can be made using the 12 relationships</a:t>
            </a:r>
          </a:p>
          <a:p>
            <a:pPr lvl="1" eaLnBrk="1" hangingPunct="1">
              <a:defRPr/>
            </a:pPr>
            <a:r>
              <a:rPr lang="en-US" sz="2000" dirty="0" smtClean="0"/>
              <a:t>It needs to sweep through the training set many times adjusting the weights slightly each time.</a:t>
            </a:r>
          </a:p>
          <a:p>
            <a:pPr eaLnBrk="1" hangingPunct="1">
              <a:defRPr/>
            </a:pPr>
            <a:r>
              <a:rPr lang="en-US" sz="2000" dirty="0" smtClean="0">
                <a:cs typeface="+mn-cs"/>
              </a:rPr>
              <a:t>Then test it on the 4 held-out cases.</a:t>
            </a:r>
          </a:p>
          <a:p>
            <a:pPr lvl="1" eaLnBrk="1" hangingPunct="1">
              <a:defRPr/>
            </a:pPr>
            <a:r>
              <a:rPr lang="en-US" sz="2000" dirty="0" smtClean="0"/>
              <a:t>It gets about 3/4 correct. </a:t>
            </a:r>
          </a:p>
          <a:p>
            <a:pPr lvl="1" eaLnBrk="1" hangingPunct="1">
              <a:defRPr/>
            </a:pPr>
            <a:r>
              <a:rPr lang="en-US" sz="2000" dirty="0" smtClean="0"/>
              <a:t>This is good for a 24-way choice.</a:t>
            </a:r>
          </a:p>
          <a:p>
            <a:pPr lvl="1" eaLnBrk="1" hangingPunct="1">
              <a:defRPr/>
            </a:pPr>
            <a:r>
              <a:rPr lang="en-US" sz="2000" dirty="0" smtClean="0"/>
              <a:t>On much bigger datasets we can train on a much smaller fraction of the data.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large-scale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9582"/>
            <a:ext cx="7920880" cy="3394472"/>
          </a:xfrm>
        </p:spPr>
        <p:txBody>
          <a:bodyPr/>
          <a:lstStyle/>
          <a:p>
            <a:r>
              <a:rPr lang="en-US" sz="2000" dirty="0" smtClean="0"/>
              <a:t>Suppose we have a database of millions of relational facts of the form (A R B).</a:t>
            </a:r>
          </a:p>
          <a:p>
            <a:pPr lvl="1"/>
            <a:r>
              <a:rPr lang="en-US" sz="2000" dirty="0" smtClean="0"/>
              <a:t>We could train a net to discover feature vector representations of the terms that allow the third term to be predicted from the first two.</a:t>
            </a:r>
          </a:p>
          <a:p>
            <a:pPr lvl="1"/>
            <a:r>
              <a:rPr lang="en-US" sz="2000" dirty="0" smtClean="0"/>
              <a:t>Then we could use the trained net to find very unlikely triples. These are good candidates for errors in the database.</a:t>
            </a:r>
          </a:p>
          <a:p>
            <a:r>
              <a:rPr lang="en-US" sz="2000" dirty="0" smtClean="0"/>
              <a:t>Instead of predicting the third term, we could use all three terms as input and predict the probability that the fact is correct.</a:t>
            </a:r>
          </a:p>
          <a:p>
            <a:pPr lvl="1"/>
            <a:r>
              <a:rPr lang="en-US" sz="2000" dirty="0" smtClean="0"/>
              <a:t>To train such a net we need a good source of false facts.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9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2347</Words>
  <Application>Microsoft Macintosh PowerPoint</Application>
  <PresentationFormat>On-screen Show (16:9)</PresentationFormat>
  <Paragraphs>241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 Neural Networks for Machine Learning  Lecture 4a  Learning to predict the next word</vt:lpstr>
      <vt:lpstr>A simple example of relational information</vt:lpstr>
      <vt:lpstr>Another way to express the same information</vt:lpstr>
      <vt:lpstr>A relational learning task</vt:lpstr>
      <vt:lpstr>The structure of the neural net</vt:lpstr>
      <vt:lpstr>PowerPoint Presentation</vt:lpstr>
      <vt:lpstr>What the network learns</vt:lpstr>
      <vt:lpstr>Another way to see that it works</vt:lpstr>
      <vt:lpstr>A large-scale example</vt:lpstr>
      <vt:lpstr> Neural Networks for Machine Learning  Lecture 4b  A brief diversion into cognitive science</vt:lpstr>
      <vt:lpstr>What the family trees example tells us about concepts</vt:lpstr>
      <vt:lpstr>Both sides are wrong</vt:lpstr>
      <vt:lpstr>Localist and distributed representations of concepts</vt:lpstr>
      <vt:lpstr> Neural Networks for Machine Learning  Lecture 4c  Another diversion: The softmax output function</vt:lpstr>
      <vt:lpstr>Problems with squared error</vt:lpstr>
      <vt:lpstr>Softmax</vt:lpstr>
      <vt:lpstr>Cross-entropy: the right cost function to use with softmax</vt:lpstr>
      <vt:lpstr> Neural Networks for Machine Learning  Lecture 4d  Neuro-probabilistic language models </vt:lpstr>
      <vt:lpstr>A basic problem in speech recognition</vt:lpstr>
      <vt:lpstr>The standard “trigram” method</vt:lpstr>
      <vt:lpstr>Information that the trigram model fails to use</vt:lpstr>
      <vt:lpstr>Bengio’s neural net for predicting the next word</vt:lpstr>
      <vt:lpstr>A problem with having 100,000 output words</vt:lpstr>
      <vt:lpstr> Neural Networks for Machine Learning  Lecture 4e  Ways to deal with the large number of possible outputs in neuro-probabilistic language models </vt:lpstr>
      <vt:lpstr>A serial architecture</vt:lpstr>
      <vt:lpstr>Learning in the serial architecture</vt:lpstr>
      <vt:lpstr>Learning to predict the next word by predicting a path through a tree (Minih and Hinton, 2009)</vt:lpstr>
      <vt:lpstr>A picture of the learning</vt:lpstr>
      <vt:lpstr>A convenient decomposition</vt:lpstr>
      <vt:lpstr>A simpler way to learn feature vectors for words (Collobert and Weston, 2008)</vt:lpstr>
      <vt:lpstr>Displaying the learned feature vectors in a 2-D map</vt:lpstr>
      <vt:lpstr>Part of a 2-D map of the 2500 most common words</vt:lpstr>
      <vt:lpstr>PowerPoint Presentation</vt:lpstr>
      <vt:lpstr>PowerPoint Presentation</vt:lpstr>
    </vt:vector>
  </TitlesOfParts>
  <Company>university of toronto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lec4</dc:title>
  <dc:creator> hinton</dc:creator>
  <cp:lastModifiedBy>Geoffrey Hinton</cp:lastModifiedBy>
  <cp:revision>176</cp:revision>
  <dcterms:created xsi:type="dcterms:W3CDTF">2002-09-28T03:36:33Z</dcterms:created>
  <dcterms:modified xsi:type="dcterms:W3CDTF">2012-09-19T22:38:51Z</dcterms:modified>
</cp:coreProperties>
</file>