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97" r:id="rId25"/>
    <p:sldId id="294" r:id="rId26"/>
    <p:sldId id="282" r:id="rId27"/>
    <p:sldId id="283" r:id="rId28"/>
    <p:sldId id="284" r:id="rId29"/>
    <p:sldId id="295" r:id="rId30"/>
    <p:sldId id="296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9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wmf"/><Relationship Id="rId3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2BE29-0C5F-B546-939F-6A4CCB86AEF1}" type="datetimeFigureOut">
              <a:rPr lang="en-US" smtClean="0"/>
              <a:pPr/>
              <a:t>12-10-11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59AEE-1B08-EA4B-9308-2E5D87440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57466B-62C4-E54C-B791-0793AD5ED69B}" type="slidenum">
              <a:rPr lang="en-CA" sz="1200"/>
              <a:pPr eaLnBrk="1" hangingPunct="1"/>
              <a:t>12</a:t>
            </a:fld>
            <a:endParaRPr lang="en-CA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100" y="3162300"/>
            <a:ext cx="294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</a:t>
            </a:r>
          </a:p>
          <a:p>
            <a:r>
              <a:rPr lang="en-US" sz="2400" dirty="0" smtClean="0"/>
              <a:t>with</a:t>
            </a:r>
          </a:p>
          <a:p>
            <a:r>
              <a:rPr lang="en-US" sz="2400" dirty="0" err="1" smtClean="0"/>
              <a:t>Nitish</a:t>
            </a:r>
            <a:r>
              <a:rPr lang="en-US" sz="2400" dirty="0" smtClean="0"/>
              <a:t> </a:t>
            </a:r>
            <a:r>
              <a:rPr lang="en-US" sz="2400" dirty="0" err="1" smtClean="0"/>
              <a:t>Srivastava</a:t>
            </a:r>
            <a:endParaRPr lang="en-US" sz="2400" dirty="0" smtClean="0"/>
          </a:p>
          <a:p>
            <a:r>
              <a:rPr lang="en-US" sz="2400" dirty="0" smtClean="0"/>
              <a:t>and 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3ACF88-D40C-934B-A9F5-AC2BAE692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1E0DBC-2015-4743-B94F-4E240CB743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A08CE9-A97E-6F41-A184-BE83A1B8F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EDA771-DF32-E14E-A6FB-9CA9475072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15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Lecture </a:t>
            </a:r>
            <a:r>
              <a:rPr lang="en-US" sz="3200" dirty="0" smtClean="0"/>
              <a:t>5a</a:t>
            </a:r>
            <a:br>
              <a:rPr lang="en-US" sz="3200" dirty="0" smtClean="0"/>
            </a:br>
            <a:r>
              <a:rPr lang="en-US" sz="3200" dirty="0" smtClean="0"/>
              <a:t>Why object recognition is difficult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80120" y="29056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4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/>
              <a:t>Kevin </a:t>
            </a:r>
            <a:r>
              <a:rPr lang="en-US" sz="2400" dirty="0" err="1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28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replicated feature </a:t>
            </a:r>
            <a:r>
              <a:rPr lang="en-US" sz="2800" dirty="0" smtClean="0"/>
              <a:t>approach</a:t>
            </a:r>
            <a:br>
              <a:rPr lang="en-US" sz="2800" dirty="0" smtClean="0"/>
            </a:br>
            <a:r>
              <a:rPr lang="en-US" sz="2400" dirty="0" smtClean="0"/>
              <a:t>(currently the dominant approach for neural networks)</a:t>
            </a:r>
            <a:endParaRPr lang="en-US" sz="2400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38671"/>
            <a:ext cx="6228184" cy="3693319"/>
          </a:xfrm>
        </p:spPr>
        <p:txBody>
          <a:bodyPr/>
          <a:lstStyle/>
          <a:p>
            <a:r>
              <a:rPr lang="en-US" sz="2000" dirty="0"/>
              <a:t>Use many different copies of the same feature </a:t>
            </a:r>
            <a:r>
              <a:rPr lang="en-US" sz="2000" dirty="0" smtClean="0"/>
              <a:t>detector</a:t>
            </a:r>
            <a:r>
              <a:rPr lang="en-US" sz="2000" dirty="0"/>
              <a:t> </a:t>
            </a:r>
            <a:r>
              <a:rPr lang="en-US" sz="2000" dirty="0" smtClean="0"/>
              <a:t>with </a:t>
            </a:r>
            <a:r>
              <a:rPr lang="en-US" sz="2000" dirty="0"/>
              <a:t>different positions.</a:t>
            </a:r>
          </a:p>
          <a:p>
            <a:pPr lvl="1"/>
            <a:r>
              <a:rPr lang="en-US" sz="2000" dirty="0"/>
              <a:t>Could also replicate across scale and </a:t>
            </a:r>
            <a:r>
              <a:rPr lang="en-US" sz="2000" dirty="0" smtClean="0"/>
              <a:t>orientation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(</a:t>
            </a:r>
            <a:r>
              <a:rPr lang="en-US" sz="1800" dirty="0">
                <a:solidFill>
                  <a:srgbClr val="000090"/>
                </a:solidFill>
              </a:rPr>
              <a:t>t</a:t>
            </a:r>
            <a:r>
              <a:rPr lang="en-US" sz="1800" dirty="0" smtClean="0">
                <a:solidFill>
                  <a:srgbClr val="000090"/>
                </a:solidFill>
              </a:rPr>
              <a:t>ricky </a:t>
            </a:r>
            <a:r>
              <a:rPr lang="en-US" sz="1800" dirty="0">
                <a:solidFill>
                  <a:srgbClr val="000090"/>
                </a:solidFill>
              </a:rPr>
              <a:t>and </a:t>
            </a:r>
            <a:r>
              <a:rPr lang="en-US" sz="1800" dirty="0" smtClean="0">
                <a:solidFill>
                  <a:srgbClr val="000090"/>
                </a:solidFill>
              </a:rPr>
              <a:t>expensive)</a:t>
            </a:r>
            <a:endParaRPr lang="en-US" sz="1800" dirty="0">
              <a:solidFill>
                <a:srgbClr val="000090"/>
              </a:solidFill>
            </a:endParaRPr>
          </a:p>
          <a:p>
            <a:pPr lvl="1"/>
            <a:r>
              <a:rPr lang="en-US" sz="2000" dirty="0" smtClean="0"/>
              <a:t>Replication greatly reduces </a:t>
            </a:r>
            <a:r>
              <a:rPr lang="en-US" sz="2000" dirty="0"/>
              <a:t>the number of free parameters to be learned.</a:t>
            </a:r>
          </a:p>
          <a:p>
            <a:r>
              <a:rPr lang="en-US" sz="2000" dirty="0"/>
              <a:t>Use several different feature types, each with its own </a:t>
            </a:r>
            <a:r>
              <a:rPr lang="en-US" sz="2000" dirty="0" smtClean="0"/>
              <a:t>map </a:t>
            </a:r>
            <a:r>
              <a:rPr lang="en-US" sz="2000" dirty="0"/>
              <a:t>of </a:t>
            </a:r>
            <a:r>
              <a:rPr lang="en-US" sz="2000" dirty="0" smtClean="0"/>
              <a:t>replicated detectors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Allows each patch of image to be represented in several ways.</a:t>
            </a:r>
          </a:p>
          <a:p>
            <a:pPr lvl="1">
              <a:buFontTx/>
              <a:buNone/>
            </a:pPr>
            <a:endParaRPr lang="en-US" sz="2000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659885" y="3144588"/>
            <a:ext cx="2016571" cy="137137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793522" y="3685132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947221" y="3685132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7092280" y="3685132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6793522" y="3523207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6947221" y="3523207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7092280" y="3523207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6793522" y="3361282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6947221" y="3361282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7092280" y="3361282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6802760" y="2011113"/>
            <a:ext cx="360685" cy="377429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 flipV="1">
            <a:off x="6864960" y="2388540"/>
            <a:ext cx="52339" cy="107989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 flipV="1">
            <a:off x="7018659" y="2443311"/>
            <a:ext cx="0" cy="102512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1" name="Line 21"/>
          <p:cNvSpPr>
            <a:spLocks noChangeShapeType="1"/>
          </p:cNvSpPr>
          <p:nvPr/>
        </p:nvSpPr>
        <p:spPr bwMode="auto">
          <a:xfrm flipH="1" flipV="1">
            <a:off x="7092280" y="2388541"/>
            <a:ext cx="51202" cy="10263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2" name="Rectangle 22"/>
          <p:cNvSpPr>
            <a:spLocks noChangeArrowheads="1"/>
          </p:cNvSpPr>
          <p:nvPr/>
        </p:nvSpPr>
        <p:spPr bwMode="auto">
          <a:xfrm>
            <a:off x="8089666" y="3576785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8244209" y="3576785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8388424" y="3576785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5" name="Rectangle 25"/>
          <p:cNvSpPr>
            <a:spLocks noChangeArrowheads="1"/>
          </p:cNvSpPr>
          <p:nvPr/>
        </p:nvSpPr>
        <p:spPr bwMode="auto">
          <a:xfrm>
            <a:off x="8089666" y="3414860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6" name="Rectangle 26"/>
          <p:cNvSpPr>
            <a:spLocks noChangeArrowheads="1"/>
          </p:cNvSpPr>
          <p:nvPr/>
        </p:nvSpPr>
        <p:spPr bwMode="auto">
          <a:xfrm>
            <a:off x="8244209" y="3414860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7" name="Rectangle 27"/>
          <p:cNvSpPr>
            <a:spLocks noChangeArrowheads="1"/>
          </p:cNvSpPr>
          <p:nvPr/>
        </p:nvSpPr>
        <p:spPr bwMode="auto">
          <a:xfrm>
            <a:off x="8388424" y="3414860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8" name="Rectangle 28"/>
          <p:cNvSpPr>
            <a:spLocks noChangeArrowheads="1"/>
          </p:cNvSpPr>
          <p:nvPr/>
        </p:nvSpPr>
        <p:spPr bwMode="auto">
          <a:xfrm>
            <a:off x="8089666" y="3252935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9" name="Rectangle 29"/>
          <p:cNvSpPr>
            <a:spLocks noChangeArrowheads="1"/>
          </p:cNvSpPr>
          <p:nvPr/>
        </p:nvSpPr>
        <p:spPr bwMode="auto">
          <a:xfrm>
            <a:off x="8244209" y="3252935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0" name="Rectangle 30"/>
          <p:cNvSpPr>
            <a:spLocks noChangeArrowheads="1"/>
          </p:cNvSpPr>
          <p:nvPr/>
        </p:nvSpPr>
        <p:spPr bwMode="auto">
          <a:xfrm>
            <a:off x="8388424" y="3252935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1" name="Oval 31"/>
          <p:cNvSpPr>
            <a:spLocks noChangeArrowheads="1"/>
          </p:cNvSpPr>
          <p:nvPr/>
        </p:nvSpPr>
        <p:spPr bwMode="auto">
          <a:xfrm>
            <a:off x="8099746" y="1902767"/>
            <a:ext cx="360686" cy="37742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 flipV="1">
            <a:off x="8161103" y="2280194"/>
            <a:ext cx="52339" cy="107989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 flipV="1">
            <a:off x="8315646" y="2334962"/>
            <a:ext cx="0" cy="1025129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 flipH="1" flipV="1">
            <a:off x="8388424" y="2280194"/>
            <a:ext cx="51201" cy="10263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5" name="Rectangle 35"/>
          <p:cNvSpPr>
            <a:spLocks noChangeArrowheads="1"/>
          </p:cNvSpPr>
          <p:nvPr/>
        </p:nvSpPr>
        <p:spPr bwMode="auto">
          <a:xfrm>
            <a:off x="7513602" y="4279254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6" name="Rectangle 36"/>
          <p:cNvSpPr>
            <a:spLocks noChangeArrowheads="1"/>
          </p:cNvSpPr>
          <p:nvPr/>
        </p:nvSpPr>
        <p:spPr bwMode="auto">
          <a:xfrm>
            <a:off x="7667946" y="4279254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7" name="Rectangle 37"/>
          <p:cNvSpPr>
            <a:spLocks noChangeArrowheads="1"/>
          </p:cNvSpPr>
          <p:nvPr/>
        </p:nvSpPr>
        <p:spPr bwMode="auto">
          <a:xfrm>
            <a:off x="7812360" y="4279254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7513602" y="4117329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9" name="Rectangle 39"/>
          <p:cNvSpPr>
            <a:spLocks noChangeArrowheads="1"/>
          </p:cNvSpPr>
          <p:nvPr/>
        </p:nvSpPr>
        <p:spPr bwMode="auto">
          <a:xfrm>
            <a:off x="7667946" y="4117329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0" name="Rectangle 40"/>
          <p:cNvSpPr>
            <a:spLocks noChangeArrowheads="1"/>
          </p:cNvSpPr>
          <p:nvPr/>
        </p:nvSpPr>
        <p:spPr bwMode="auto">
          <a:xfrm>
            <a:off x="7812360" y="4117329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1" name="Rectangle 41"/>
          <p:cNvSpPr>
            <a:spLocks noChangeArrowheads="1"/>
          </p:cNvSpPr>
          <p:nvPr/>
        </p:nvSpPr>
        <p:spPr bwMode="auto">
          <a:xfrm>
            <a:off x="7513602" y="3955404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2" name="Rectangle 42"/>
          <p:cNvSpPr>
            <a:spLocks noChangeArrowheads="1"/>
          </p:cNvSpPr>
          <p:nvPr/>
        </p:nvSpPr>
        <p:spPr bwMode="auto">
          <a:xfrm>
            <a:off x="7667946" y="3955404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3" name="Rectangle 43"/>
          <p:cNvSpPr>
            <a:spLocks noChangeArrowheads="1"/>
          </p:cNvSpPr>
          <p:nvPr/>
        </p:nvSpPr>
        <p:spPr bwMode="auto">
          <a:xfrm>
            <a:off x="7812360" y="3955404"/>
            <a:ext cx="154742" cy="161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4" name="Oval 44"/>
          <p:cNvSpPr>
            <a:spLocks noChangeArrowheads="1"/>
          </p:cNvSpPr>
          <p:nvPr/>
        </p:nvSpPr>
        <p:spPr bwMode="auto">
          <a:xfrm>
            <a:off x="7523485" y="2605236"/>
            <a:ext cx="360685" cy="37742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5" name="Line 45"/>
          <p:cNvSpPr>
            <a:spLocks noChangeShapeType="1"/>
          </p:cNvSpPr>
          <p:nvPr/>
        </p:nvSpPr>
        <p:spPr bwMode="auto">
          <a:xfrm flipV="1">
            <a:off x="7585041" y="2982663"/>
            <a:ext cx="52339" cy="107989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6" name="Line 46"/>
          <p:cNvSpPr>
            <a:spLocks noChangeShapeType="1"/>
          </p:cNvSpPr>
          <p:nvPr/>
        </p:nvSpPr>
        <p:spPr bwMode="auto">
          <a:xfrm flipV="1">
            <a:off x="7739384" y="3037431"/>
            <a:ext cx="0" cy="1025129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7" name="Line 47"/>
          <p:cNvSpPr>
            <a:spLocks noChangeShapeType="1"/>
          </p:cNvSpPr>
          <p:nvPr/>
        </p:nvSpPr>
        <p:spPr bwMode="auto">
          <a:xfrm flipH="1" flipV="1">
            <a:off x="7812360" y="2982662"/>
            <a:ext cx="51202" cy="1026319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8" name="Text Box 48"/>
          <p:cNvSpPr txBox="1">
            <a:spLocks noChangeArrowheads="1"/>
          </p:cNvSpPr>
          <p:nvPr/>
        </p:nvSpPr>
        <p:spPr bwMode="auto">
          <a:xfrm>
            <a:off x="6300018" y="1182687"/>
            <a:ext cx="2736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red connections all have the same weight.</a:t>
            </a:r>
          </a:p>
        </p:txBody>
      </p:sp>
    </p:spTree>
    <p:extLst>
      <p:ext uri="{BB962C8B-B14F-4D97-AF65-F5344CB8AC3E}">
        <p14:creationId xmlns:p14="http://schemas.microsoft.com/office/powerpoint/2010/main" val="85582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332"/>
            <a:ext cx="8229600" cy="857250"/>
          </a:xfrm>
        </p:spPr>
        <p:txBody>
          <a:bodyPr/>
          <a:lstStyle/>
          <a:p>
            <a:r>
              <a:rPr lang="en-US" sz="2800" dirty="0" err="1"/>
              <a:t>Backpropagation</a:t>
            </a:r>
            <a:r>
              <a:rPr lang="en-US" sz="2800" dirty="0"/>
              <a:t> with weight constraints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059582"/>
            <a:ext cx="4618855" cy="3394472"/>
          </a:xfrm>
        </p:spPr>
        <p:txBody>
          <a:bodyPr/>
          <a:lstStyle/>
          <a:p>
            <a:r>
              <a:rPr lang="en-US" sz="2000" dirty="0" smtClean="0"/>
              <a:t>It’s easy </a:t>
            </a:r>
            <a:r>
              <a:rPr lang="en-US" sz="2000" dirty="0"/>
              <a:t>to modify the </a:t>
            </a:r>
            <a:r>
              <a:rPr lang="en-US" sz="2000" dirty="0" err="1"/>
              <a:t>backpropagation</a:t>
            </a:r>
            <a:r>
              <a:rPr lang="en-US" sz="2000" dirty="0"/>
              <a:t> algorithm to incorporate linear constraints between the weights.</a:t>
            </a:r>
          </a:p>
          <a:p>
            <a:r>
              <a:rPr lang="en-US" sz="2000" dirty="0"/>
              <a:t>We compute the gradients as usual, and then modify the gradients so that they satisfy the constraints.</a:t>
            </a:r>
          </a:p>
          <a:p>
            <a:pPr lvl="1"/>
            <a:r>
              <a:rPr lang="en-US" sz="2000" dirty="0"/>
              <a:t>So if the weights started off satisfying the constraints, they will continue to satisfy them.</a:t>
            </a:r>
          </a:p>
        </p:txBody>
      </p:sp>
      <p:graphicFrame>
        <p:nvGraphicFramePr>
          <p:cNvPr id="19046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98611277"/>
              </p:ext>
            </p:extLst>
          </p:nvPr>
        </p:nvGraphicFramePr>
        <p:xfrm>
          <a:off x="5503864" y="1153833"/>
          <a:ext cx="2816000" cy="82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1511300" imgH="444500" progId="Equation.3">
                  <p:embed/>
                </p:oleObj>
              </mc:Choice>
              <mc:Fallback>
                <p:oleObj name="Equation" r:id="rId3" imgW="1511300" imgH="444500" progId="Equation.3">
                  <p:embed/>
                  <p:pic>
                    <p:nvPicPr>
                      <p:cNvPr id="0" name="Picture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4" y="1153833"/>
                        <a:ext cx="2816000" cy="8263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86476" y="2953942"/>
          <a:ext cx="1158875" cy="164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6" y="2953942"/>
                        <a:ext cx="1158875" cy="164068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31900"/>
              </p:ext>
            </p:extLst>
          </p:nvPr>
        </p:nvGraphicFramePr>
        <p:xfrm>
          <a:off x="5413656" y="2377354"/>
          <a:ext cx="3349625" cy="2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7" imgW="2019300" imgH="1092200" progId="Equation.3">
                  <p:embed/>
                </p:oleObj>
              </mc:Choice>
              <mc:Fallback>
                <p:oleObj name="Equation" r:id="rId7" imgW="2019300" imgH="1092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656" y="2377354"/>
                        <a:ext cx="3349625" cy="207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77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1520" y="-29766"/>
            <a:ext cx="8686800" cy="857251"/>
          </a:xfrm>
        </p:spPr>
        <p:txBody>
          <a:bodyPr/>
          <a:lstStyle/>
          <a:p>
            <a:pPr eaLnBrk="1" hangingPunct="1"/>
            <a:r>
              <a:rPr lang="en-CA" sz="2800" dirty="0" smtClean="0">
                <a:latin typeface="Arial" charset="0"/>
              </a:rPr>
              <a:t>What does replicating the feature detectors achieve?</a:t>
            </a:r>
            <a:endParaRPr lang="en-CA" sz="2800" dirty="0">
              <a:latin typeface="Arial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5496" y="771550"/>
            <a:ext cx="8965753" cy="3943350"/>
          </a:xfrm>
        </p:spPr>
        <p:txBody>
          <a:bodyPr/>
          <a:lstStyle/>
          <a:p>
            <a:pPr eaLnBrk="1" hangingPunct="1"/>
            <a:r>
              <a:rPr lang="en-CA" sz="2000" dirty="0" err="1" smtClean="0">
                <a:solidFill>
                  <a:srgbClr val="000090"/>
                </a:solidFill>
                <a:latin typeface="Arial" charset="0"/>
              </a:rPr>
              <a:t>Equivariant</a:t>
            </a:r>
            <a:r>
              <a:rPr lang="en-CA" sz="2000" dirty="0" smtClean="0">
                <a:solidFill>
                  <a:srgbClr val="000090"/>
                </a:solidFill>
                <a:latin typeface="Arial" charset="0"/>
              </a:rPr>
              <a:t> activities: </a:t>
            </a:r>
            <a:r>
              <a:rPr lang="en-CA" sz="2000" dirty="0" smtClean="0">
                <a:latin typeface="Arial" charset="0"/>
              </a:rPr>
              <a:t>Replicated features do </a:t>
            </a:r>
            <a:r>
              <a:rPr lang="en-CA" sz="2000" dirty="0" smtClean="0">
                <a:solidFill>
                  <a:srgbClr val="FF0000"/>
                </a:solidFill>
                <a:latin typeface="Arial" charset="0"/>
              </a:rPr>
              <a:t>not</a:t>
            </a:r>
            <a:r>
              <a:rPr lang="en-CA" sz="2000" dirty="0" smtClean="0">
                <a:latin typeface="Arial" charset="0"/>
              </a:rPr>
              <a:t> make the neural activities invariant to translation. The activities are </a:t>
            </a:r>
            <a:r>
              <a:rPr lang="en-CA" sz="2000" dirty="0" err="1" smtClean="0">
                <a:latin typeface="Arial" charset="0"/>
              </a:rPr>
              <a:t>equivariant</a:t>
            </a:r>
            <a:r>
              <a:rPr lang="en-CA" sz="2000" dirty="0" smtClean="0">
                <a:latin typeface="Arial" charset="0"/>
              </a:rPr>
              <a:t>. </a:t>
            </a:r>
            <a:endParaRPr lang="en-CA" sz="2000" dirty="0">
              <a:latin typeface="Arial" charset="0"/>
            </a:endParaRPr>
          </a:p>
          <a:p>
            <a:pPr eaLnBrk="1" hangingPunct="1"/>
            <a:endParaRPr lang="en-CA" sz="2400" dirty="0">
              <a:latin typeface="Arial" charset="0"/>
            </a:endParaRPr>
          </a:p>
          <a:p>
            <a:pPr eaLnBrk="1" hangingPunct="1"/>
            <a:endParaRPr lang="en-CA" sz="2400" dirty="0">
              <a:latin typeface="Arial" charset="0"/>
            </a:endParaRPr>
          </a:p>
          <a:p>
            <a:pPr eaLnBrk="1" hangingPunct="1"/>
            <a:endParaRPr lang="en-CA" sz="2400" dirty="0">
              <a:latin typeface="Arial" charset="0"/>
            </a:endParaRPr>
          </a:p>
          <a:p>
            <a:pPr eaLnBrk="1" hangingPunct="1"/>
            <a:endParaRPr lang="en-CA" sz="2400" dirty="0">
              <a:latin typeface="Arial" charset="0"/>
            </a:endParaRPr>
          </a:p>
          <a:p>
            <a:pPr eaLnBrk="1" hangingPunct="1"/>
            <a:endParaRPr lang="en-CA" sz="2400" dirty="0">
              <a:latin typeface="Arial" charset="0"/>
            </a:endParaRPr>
          </a:p>
          <a:p>
            <a:pPr eaLnBrk="1" hangingPunct="1"/>
            <a:r>
              <a:rPr lang="en-CA" sz="2000" dirty="0" smtClean="0">
                <a:solidFill>
                  <a:srgbClr val="000090"/>
                </a:solidFill>
                <a:latin typeface="Arial" charset="0"/>
              </a:rPr>
              <a:t>Invariant knowledge: </a:t>
            </a:r>
            <a:r>
              <a:rPr lang="en-CA" sz="2000" dirty="0" smtClean="0">
                <a:latin typeface="Arial" charset="0"/>
              </a:rPr>
              <a:t>If a feature is useful in some locations during training, detectors for that feature will be available in all locations during testing.</a:t>
            </a:r>
            <a:endParaRPr lang="en-CA" sz="20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7763" y="2676253"/>
            <a:ext cx="1643062" cy="6572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417763" y="1635646"/>
            <a:ext cx="1643062" cy="6572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7" name="Straight Arrow Connector 6"/>
          <p:cNvCxnSpPr>
            <a:stCxn id="4" idx="0"/>
            <a:endCxn id="5" idx="2"/>
          </p:cNvCxnSpPr>
          <p:nvPr/>
        </p:nvCxnSpPr>
        <p:spPr>
          <a:xfrm rot="5400000" flipH="1" flipV="1">
            <a:off x="3047008" y="2484363"/>
            <a:ext cx="38457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559050" y="2785790"/>
            <a:ext cx="515938" cy="447675"/>
          </a:xfrm>
          <a:custGeom>
            <a:avLst/>
            <a:gdLst>
              <a:gd name="connsiteX0" fmla="*/ 71845 w 515982"/>
              <a:gd name="connsiteY0" fmla="*/ 65314 h 596537"/>
              <a:gd name="connsiteX1" fmla="*/ 176348 w 515982"/>
              <a:gd name="connsiteY1" fmla="*/ 0 h 596537"/>
              <a:gd name="connsiteX2" fmla="*/ 372291 w 515982"/>
              <a:gd name="connsiteY2" fmla="*/ 65314 h 596537"/>
              <a:gd name="connsiteX3" fmla="*/ 424542 w 515982"/>
              <a:gd name="connsiteY3" fmla="*/ 300445 h 596537"/>
              <a:gd name="connsiteX4" fmla="*/ 372291 w 515982"/>
              <a:gd name="connsiteY4" fmla="*/ 404948 h 596537"/>
              <a:gd name="connsiteX5" fmla="*/ 124097 w 515982"/>
              <a:gd name="connsiteY5" fmla="*/ 574765 h 596537"/>
              <a:gd name="connsiteX6" fmla="*/ 19594 w 515982"/>
              <a:gd name="connsiteY6" fmla="*/ 535577 h 596537"/>
              <a:gd name="connsiteX7" fmla="*/ 19594 w 515982"/>
              <a:gd name="connsiteY7" fmla="*/ 470263 h 596537"/>
              <a:gd name="connsiteX8" fmla="*/ 137159 w 515982"/>
              <a:gd name="connsiteY8" fmla="*/ 444137 h 596537"/>
              <a:gd name="connsiteX9" fmla="*/ 280851 w 515982"/>
              <a:gd name="connsiteY9" fmla="*/ 535577 h 596537"/>
              <a:gd name="connsiteX10" fmla="*/ 515982 w 515982"/>
              <a:gd name="connsiteY10" fmla="*/ 561703 h 596537"/>
              <a:gd name="connsiteX11" fmla="*/ 515982 w 515982"/>
              <a:gd name="connsiteY11" fmla="*/ 561703 h 59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982" h="596537">
                <a:moveTo>
                  <a:pt x="71845" y="65314"/>
                </a:moveTo>
                <a:cubicBezTo>
                  <a:pt x="99059" y="32657"/>
                  <a:pt x="126274" y="0"/>
                  <a:pt x="176348" y="0"/>
                </a:cubicBezTo>
                <a:cubicBezTo>
                  <a:pt x="226422" y="0"/>
                  <a:pt x="330925" y="15240"/>
                  <a:pt x="372291" y="65314"/>
                </a:cubicBezTo>
                <a:cubicBezTo>
                  <a:pt x="413657" y="115388"/>
                  <a:pt x="424542" y="243839"/>
                  <a:pt x="424542" y="300445"/>
                </a:cubicBezTo>
                <a:cubicBezTo>
                  <a:pt x="424542" y="357051"/>
                  <a:pt x="422365" y="359228"/>
                  <a:pt x="372291" y="404948"/>
                </a:cubicBezTo>
                <a:cubicBezTo>
                  <a:pt x="322217" y="450668"/>
                  <a:pt x="182880" y="552994"/>
                  <a:pt x="124097" y="574765"/>
                </a:cubicBezTo>
                <a:cubicBezTo>
                  <a:pt x="65314" y="596537"/>
                  <a:pt x="37011" y="552994"/>
                  <a:pt x="19594" y="535577"/>
                </a:cubicBezTo>
                <a:cubicBezTo>
                  <a:pt x="2177" y="518160"/>
                  <a:pt x="0" y="485503"/>
                  <a:pt x="19594" y="470263"/>
                </a:cubicBezTo>
                <a:cubicBezTo>
                  <a:pt x="39188" y="455023"/>
                  <a:pt x="93616" y="433251"/>
                  <a:pt x="137159" y="444137"/>
                </a:cubicBezTo>
                <a:cubicBezTo>
                  <a:pt x="180702" y="455023"/>
                  <a:pt x="217714" y="515983"/>
                  <a:pt x="280851" y="535577"/>
                </a:cubicBezTo>
                <a:cubicBezTo>
                  <a:pt x="343988" y="555171"/>
                  <a:pt x="515982" y="561703"/>
                  <a:pt x="515982" y="561703"/>
                </a:cubicBezTo>
                <a:lnTo>
                  <a:pt x="515982" y="561703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Rectangle 9"/>
          <p:cNvSpPr/>
          <p:nvPr/>
        </p:nvSpPr>
        <p:spPr>
          <a:xfrm flipV="1">
            <a:off x="2682875" y="1836861"/>
            <a:ext cx="46038" cy="34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Rectangle 10"/>
          <p:cNvSpPr/>
          <p:nvPr/>
        </p:nvSpPr>
        <p:spPr>
          <a:xfrm flipV="1">
            <a:off x="2835275" y="1951161"/>
            <a:ext cx="46038" cy="34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Rectangle 11"/>
          <p:cNvSpPr/>
          <p:nvPr/>
        </p:nvSpPr>
        <p:spPr>
          <a:xfrm flipV="1">
            <a:off x="2987675" y="2065461"/>
            <a:ext cx="46038" cy="34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Rectangle 12"/>
          <p:cNvSpPr/>
          <p:nvPr/>
        </p:nvSpPr>
        <p:spPr>
          <a:xfrm flipV="1">
            <a:off x="2797175" y="1723753"/>
            <a:ext cx="46038" cy="345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Rectangle 13"/>
          <p:cNvSpPr/>
          <p:nvPr/>
        </p:nvSpPr>
        <p:spPr>
          <a:xfrm flipV="1">
            <a:off x="2949575" y="1838053"/>
            <a:ext cx="46038" cy="345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Rectangle 14"/>
          <p:cNvSpPr/>
          <p:nvPr/>
        </p:nvSpPr>
        <p:spPr>
          <a:xfrm flipV="1">
            <a:off x="3101975" y="1952353"/>
            <a:ext cx="46038" cy="345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Rectangle 15"/>
          <p:cNvSpPr/>
          <p:nvPr/>
        </p:nvSpPr>
        <p:spPr>
          <a:xfrm flipV="1">
            <a:off x="2522539" y="2066653"/>
            <a:ext cx="46037" cy="345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4900613" y="2676253"/>
            <a:ext cx="1643062" cy="6572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4900613" y="1635646"/>
            <a:ext cx="1643062" cy="6572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9" name="Straight Arrow Connector 18"/>
          <p:cNvCxnSpPr>
            <a:stCxn id="17" idx="0"/>
            <a:endCxn id="18" idx="2"/>
          </p:cNvCxnSpPr>
          <p:nvPr/>
        </p:nvCxnSpPr>
        <p:spPr>
          <a:xfrm rot="5400000" flipH="1" flipV="1">
            <a:off x="5529858" y="2484363"/>
            <a:ext cx="38457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5735639" y="2785790"/>
            <a:ext cx="515937" cy="447675"/>
          </a:xfrm>
          <a:custGeom>
            <a:avLst/>
            <a:gdLst>
              <a:gd name="connsiteX0" fmla="*/ 71845 w 515982"/>
              <a:gd name="connsiteY0" fmla="*/ 65314 h 596537"/>
              <a:gd name="connsiteX1" fmla="*/ 176348 w 515982"/>
              <a:gd name="connsiteY1" fmla="*/ 0 h 596537"/>
              <a:gd name="connsiteX2" fmla="*/ 372291 w 515982"/>
              <a:gd name="connsiteY2" fmla="*/ 65314 h 596537"/>
              <a:gd name="connsiteX3" fmla="*/ 424542 w 515982"/>
              <a:gd name="connsiteY3" fmla="*/ 300445 h 596537"/>
              <a:gd name="connsiteX4" fmla="*/ 372291 w 515982"/>
              <a:gd name="connsiteY4" fmla="*/ 404948 h 596537"/>
              <a:gd name="connsiteX5" fmla="*/ 124097 w 515982"/>
              <a:gd name="connsiteY5" fmla="*/ 574765 h 596537"/>
              <a:gd name="connsiteX6" fmla="*/ 19594 w 515982"/>
              <a:gd name="connsiteY6" fmla="*/ 535577 h 596537"/>
              <a:gd name="connsiteX7" fmla="*/ 19594 w 515982"/>
              <a:gd name="connsiteY7" fmla="*/ 470263 h 596537"/>
              <a:gd name="connsiteX8" fmla="*/ 137159 w 515982"/>
              <a:gd name="connsiteY8" fmla="*/ 444137 h 596537"/>
              <a:gd name="connsiteX9" fmla="*/ 280851 w 515982"/>
              <a:gd name="connsiteY9" fmla="*/ 535577 h 596537"/>
              <a:gd name="connsiteX10" fmla="*/ 515982 w 515982"/>
              <a:gd name="connsiteY10" fmla="*/ 561703 h 596537"/>
              <a:gd name="connsiteX11" fmla="*/ 515982 w 515982"/>
              <a:gd name="connsiteY11" fmla="*/ 561703 h 59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982" h="596537">
                <a:moveTo>
                  <a:pt x="71845" y="65314"/>
                </a:moveTo>
                <a:cubicBezTo>
                  <a:pt x="99059" y="32657"/>
                  <a:pt x="126274" y="0"/>
                  <a:pt x="176348" y="0"/>
                </a:cubicBezTo>
                <a:cubicBezTo>
                  <a:pt x="226422" y="0"/>
                  <a:pt x="330925" y="15240"/>
                  <a:pt x="372291" y="65314"/>
                </a:cubicBezTo>
                <a:cubicBezTo>
                  <a:pt x="413657" y="115388"/>
                  <a:pt x="424542" y="243839"/>
                  <a:pt x="424542" y="300445"/>
                </a:cubicBezTo>
                <a:cubicBezTo>
                  <a:pt x="424542" y="357051"/>
                  <a:pt x="422365" y="359228"/>
                  <a:pt x="372291" y="404948"/>
                </a:cubicBezTo>
                <a:cubicBezTo>
                  <a:pt x="322217" y="450668"/>
                  <a:pt x="182880" y="552994"/>
                  <a:pt x="124097" y="574765"/>
                </a:cubicBezTo>
                <a:cubicBezTo>
                  <a:pt x="65314" y="596537"/>
                  <a:pt x="37011" y="552994"/>
                  <a:pt x="19594" y="535577"/>
                </a:cubicBezTo>
                <a:cubicBezTo>
                  <a:pt x="2177" y="518160"/>
                  <a:pt x="0" y="485503"/>
                  <a:pt x="19594" y="470263"/>
                </a:cubicBezTo>
                <a:cubicBezTo>
                  <a:pt x="39188" y="455023"/>
                  <a:pt x="93616" y="433251"/>
                  <a:pt x="137159" y="444137"/>
                </a:cubicBezTo>
                <a:cubicBezTo>
                  <a:pt x="180702" y="455023"/>
                  <a:pt x="217714" y="515983"/>
                  <a:pt x="280851" y="535577"/>
                </a:cubicBezTo>
                <a:cubicBezTo>
                  <a:pt x="343988" y="555171"/>
                  <a:pt x="515982" y="561703"/>
                  <a:pt x="515982" y="561703"/>
                </a:cubicBezTo>
                <a:lnTo>
                  <a:pt x="515982" y="561703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Rectangle 20"/>
          <p:cNvSpPr/>
          <p:nvPr/>
        </p:nvSpPr>
        <p:spPr>
          <a:xfrm flipV="1">
            <a:off x="5859464" y="1836861"/>
            <a:ext cx="46037" cy="34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Rectangle 21"/>
          <p:cNvSpPr/>
          <p:nvPr/>
        </p:nvSpPr>
        <p:spPr>
          <a:xfrm flipV="1">
            <a:off x="6011864" y="1951161"/>
            <a:ext cx="46037" cy="34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Rectangle 22"/>
          <p:cNvSpPr/>
          <p:nvPr/>
        </p:nvSpPr>
        <p:spPr>
          <a:xfrm flipV="1">
            <a:off x="6164264" y="2065461"/>
            <a:ext cx="46037" cy="34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Rectangle 23"/>
          <p:cNvSpPr/>
          <p:nvPr/>
        </p:nvSpPr>
        <p:spPr>
          <a:xfrm flipV="1">
            <a:off x="5973764" y="1723753"/>
            <a:ext cx="46037" cy="345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Rectangle 24"/>
          <p:cNvSpPr/>
          <p:nvPr/>
        </p:nvSpPr>
        <p:spPr>
          <a:xfrm flipV="1">
            <a:off x="6126164" y="1838053"/>
            <a:ext cx="46037" cy="345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Rectangle 25"/>
          <p:cNvSpPr/>
          <p:nvPr/>
        </p:nvSpPr>
        <p:spPr>
          <a:xfrm flipV="1">
            <a:off x="6278564" y="1952353"/>
            <a:ext cx="46037" cy="345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7" name="Rectangle 26"/>
          <p:cNvSpPr/>
          <p:nvPr/>
        </p:nvSpPr>
        <p:spPr>
          <a:xfrm flipV="1">
            <a:off x="5699125" y="2066653"/>
            <a:ext cx="46038" cy="345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242" name="TextBox 27"/>
          <p:cNvSpPr txBox="1">
            <a:spLocks noChangeArrowheads="1"/>
          </p:cNvSpPr>
          <p:nvPr/>
        </p:nvSpPr>
        <p:spPr bwMode="auto">
          <a:xfrm>
            <a:off x="391565" y="1637387"/>
            <a:ext cx="1948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800" dirty="0">
                <a:solidFill>
                  <a:srgbClr val="3333CC"/>
                </a:solidFill>
              </a:rPr>
              <a:t>r</a:t>
            </a:r>
            <a:r>
              <a:rPr lang="en-CA" sz="1800" dirty="0" smtClean="0">
                <a:solidFill>
                  <a:srgbClr val="3333CC"/>
                </a:solidFill>
              </a:rPr>
              <a:t>epresentation by active neurons</a:t>
            </a:r>
            <a:endParaRPr lang="en-CA" sz="1800" dirty="0">
              <a:solidFill>
                <a:srgbClr val="3333CC"/>
              </a:solidFill>
            </a:endParaRPr>
          </a:p>
        </p:txBody>
      </p:sp>
      <p:sp>
        <p:nvSpPr>
          <p:cNvPr id="9243" name="TextBox 28"/>
          <p:cNvSpPr txBox="1">
            <a:spLocks noChangeArrowheads="1"/>
          </p:cNvSpPr>
          <p:nvPr/>
        </p:nvSpPr>
        <p:spPr bwMode="auto">
          <a:xfrm>
            <a:off x="1283941" y="2787774"/>
            <a:ext cx="839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800" dirty="0"/>
              <a:t>i</a:t>
            </a:r>
            <a:r>
              <a:rPr lang="en-CA" sz="1800" dirty="0">
                <a:solidFill>
                  <a:srgbClr val="3333CC"/>
                </a:solidFill>
              </a:rPr>
              <a:t>mage</a:t>
            </a:r>
          </a:p>
        </p:txBody>
      </p:sp>
      <p:sp>
        <p:nvSpPr>
          <p:cNvPr id="9244" name="TextBox 29"/>
          <p:cNvSpPr txBox="1">
            <a:spLocks noChangeArrowheads="1"/>
          </p:cNvSpPr>
          <p:nvPr/>
        </p:nvSpPr>
        <p:spPr bwMode="auto">
          <a:xfrm>
            <a:off x="6689726" y="1563638"/>
            <a:ext cx="1679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800" dirty="0"/>
              <a:t>   </a:t>
            </a:r>
            <a:r>
              <a:rPr lang="en-CA" sz="1800" dirty="0">
                <a:solidFill>
                  <a:srgbClr val="3333CC"/>
                </a:solidFill>
              </a:rPr>
              <a:t>translated representation</a:t>
            </a:r>
          </a:p>
        </p:txBody>
      </p:sp>
      <p:sp>
        <p:nvSpPr>
          <p:cNvPr id="9245" name="TextBox 30"/>
          <p:cNvSpPr txBox="1">
            <a:spLocks noChangeArrowheads="1"/>
          </p:cNvSpPr>
          <p:nvPr/>
        </p:nvSpPr>
        <p:spPr bwMode="auto">
          <a:xfrm>
            <a:off x="6799264" y="2643758"/>
            <a:ext cx="14239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800" dirty="0">
                <a:solidFill>
                  <a:srgbClr val="3333CC"/>
                </a:solidFill>
              </a:rPr>
              <a:t>translated      image</a:t>
            </a:r>
          </a:p>
        </p:txBody>
      </p:sp>
    </p:spTree>
    <p:extLst>
      <p:ext uri="{BB962C8B-B14F-4D97-AF65-F5344CB8AC3E}">
        <p14:creationId xmlns:p14="http://schemas.microsoft.com/office/powerpoint/2010/main" val="423609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9242" grpId="0"/>
      <p:bldP spid="9243" grpId="0"/>
      <p:bldP spid="9244" grpId="0"/>
      <p:bldP spid="9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Pooling </a:t>
            </a:r>
            <a:r>
              <a:rPr lang="en-US" sz="2800" dirty="0">
                <a:latin typeface="Arial" charset="0"/>
              </a:rPr>
              <a:t>the outputs of replicated </a:t>
            </a:r>
            <a:r>
              <a:rPr lang="en-US" sz="2800" dirty="0" smtClean="0">
                <a:latin typeface="Arial" charset="0"/>
              </a:rPr>
              <a:t>feature detectors</a:t>
            </a:r>
            <a:endParaRPr lang="en-US" sz="2800" dirty="0">
              <a:latin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45182" y="1059582"/>
            <a:ext cx="771525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Get a small amount of translational invariance at each level by averaging four neighboring replicated detectors to give a single output to the next level.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This reduces the number of inputs to the next layer of feature extraction, thus allowing us to have many more different feature </a:t>
            </a:r>
            <a:r>
              <a:rPr lang="en-US" sz="2000" dirty="0" smtClean="0">
                <a:latin typeface="Arial" charset="0"/>
              </a:rPr>
              <a:t>maps.</a:t>
            </a: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Taking the maximum of the four works slightly better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Problem: </a:t>
            </a:r>
            <a:r>
              <a:rPr lang="en-US" sz="2000" dirty="0" smtClean="0">
                <a:latin typeface="Arial" charset="0"/>
              </a:rPr>
              <a:t>After several levels of pooling, we have lost information about the precise positions of things.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This makes it impossible to use the precise spatial relationships between high-level parts for recognition.</a:t>
            </a: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7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979"/>
            <a:ext cx="8229600" cy="857250"/>
          </a:xfrm>
        </p:spPr>
        <p:txBody>
          <a:bodyPr/>
          <a:lstStyle/>
          <a:p>
            <a:r>
              <a:rPr lang="en-US" sz="2800" dirty="0"/>
              <a:t>Le Net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0682"/>
            <a:ext cx="822960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err="1"/>
              <a:t>Yann</a:t>
            </a:r>
            <a:r>
              <a:rPr lang="en-US" sz="2000" dirty="0"/>
              <a:t> </a:t>
            </a:r>
            <a:r>
              <a:rPr lang="en-US" sz="2000" dirty="0" err="1"/>
              <a:t>LeCun</a:t>
            </a:r>
            <a:r>
              <a:rPr lang="en-US" sz="2000" dirty="0"/>
              <a:t> and </a:t>
            </a:r>
            <a:r>
              <a:rPr lang="en-US" sz="2000" dirty="0" smtClean="0"/>
              <a:t>his collaborators </a:t>
            </a:r>
            <a:r>
              <a:rPr lang="en-US" sz="2000" dirty="0"/>
              <a:t>developed a really good recognizer for handwritten digits by using </a:t>
            </a:r>
            <a:r>
              <a:rPr lang="en-US" sz="2000" dirty="0" err="1"/>
              <a:t>backpropagation</a:t>
            </a:r>
            <a:r>
              <a:rPr lang="en-US" sz="2000" dirty="0"/>
              <a:t> in a </a:t>
            </a:r>
            <a:r>
              <a:rPr lang="en-US" sz="2000" dirty="0" err="1"/>
              <a:t>feedforward</a:t>
            </a:r>
            <a:r>
              <a:rPr lang="en-US" sz="2000" dirty="0"/>
              <a:t> net with: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Many hidden layers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Many </a:t>
            </a:r>
            <a:r>
              <a:rPr lang="en-US" sz="2000" dirty="0" smtClean="0"/>
              <a:t>maps </a:t>
            </a:r>
            <a:r>
              <a:rPr lang="en-US" sz="2000" dirty="0"/>
              <a:t>of replicated units in each layer.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Pooling </a:t>
            </a:r>
            <a:r>
              <a:rPr lang="en-US" sz="2000" dirty="0"/>
              <a:t>of the outputs of nearby replicated units.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wide net that can cope with several characters at once even if they overlap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clever way of training a complete system, not just a recognizer.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This net was used for reading ~10% of the checks in North America.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Look </a:t>
            </a:r>
            <a:r>
              <a:rPr lang="en-US" sz="2000" dirty="0" smtClean="0"/>
              <a:t>the impressive demos </a:t>
            </a:r>
            <a:r>
              <a:rPr lang="en-US" sz="2000" dirty="0"/>
              <a:t>of LENET at http://</a:t>
            </a:r>
            <a:r>
              <a:rPr lang="en-US" sz="2000" dirty="0" err="1" smtClean="0"/>
              <a:t>yann.lecun.com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322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architecture of LeNet5</a:t>
            </a:r>
          </a:p>
        </p:txBody>
      </p:sp>
      <p:pic>
        <p:nvPicPr>
          <p:cNvPr id="195587" name="Picture 3" descr="lenet-architecture"/>
          <p:cNvPicPr>
            <a:picLocks noChangeAspect="1" noChangeArrowheads="1"/>
          </p:cNvPicPr>
          <p:nvPr/>
        </p:nvPicPr>
        <p:blipFill>
          <a:blip r:embed="rId2">
            <a:lum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31590"/>
            <a:ext cx="9140825" cy="31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69576" y="1131590"/>
            <a:ext cx="1327182" cy="56626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4908" y="1512278"/>
            <a:ext cx="932159" cy="45666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1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lenet5errs"/>
          <p:cNvPicPr>
            <a:picLocks noChangeAspect="1" noChangeArrowheads="1"/>
          </p:cNvPicPr>
          <p:nvPr/>
        </p:nvPicPr>
        <p:blipFill>
          <a:blip r:embed="rId2">
            <a:lum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778" r="10512" b="24213"/>
          <a:stretch>
            <a:fillRect/>
          </a:stretch>
        </p:blipFill>
        <p:spPr bwMode="auto">
          <a:xfrm>
            <a:off x="179513" y="287958"/>
            <a:ext cx="5328592" cy="451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5796136" y="274339"/>
            <a:ext cx="3178696" cy="8572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>
                <a:latin typeface="Arial" charset="0"/>
              </a:rPr>
              <a:t>The 82 errors made by LeNet5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976539" y="1539245"/>
            <a:ext cx="313196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</a:rPr>
              <a:t>Notice that most of the errors are cases that people find quite easy.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</a:rPr>
              <a:t>The human error rate is probably 20 to 30 </a:t>
            </a:r>
            <a:r>
              <a:rPr lang="en-US" sz="2000" dirty="0" smtClean="0">
                <a:solidFill>
                  <a:srgbClr val="000000"/>
                </a:solidFill>
              </a:rPr>
              <a:t>errors but nobody has had the patience to measure it.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pPr eaLnBrk="1" hangingPunct="1"/>
            <a:r>
              <a:rPr lang="en-CA" sz="2800" dirty="0">
                <a:latin typeface="Arial" charset="0"/>
              </a:rPr>
              <a:t>Priors and Prejudice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>
          <a:xfrm>
            <a:off x="216024" y="915566"/>
            <a:ext cx="4427984" cy="3554834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CA" sz="2400" dirty="0">
                <a:latin typeface="Arial" charset="0"/>
              </a:rPr>
              <a:t>We can put our prior knowledge about the task into the network by </a:t>
            </a:r>
            <a:r>
              <a:rPr lang="en-CA" sz="2400" dirty="0" smtClean="0">
                <a:latin typeface="Arial" charset="0"/>
              </a:rPr>
              <a:t>designing appropriate:</a:t>
            </a:r>
          </a:p>
          <a:p>
            <a:pPr lvl="1"/>
            <a:r>
              <a:rPr lang="en-CA" sz="2100" dirty="0" smtClean="0">
                <a:latin typeface="Arial" charset="0"/>
              </a:rPr>
              <a:t>Connectivity.</a:t>
            </a:r>
          </a:p>
          <a:p>
            <a:pPr lvl="1"/>
            <a:r>
              <a:rPr lang="en-CA" sz="2100" dirty="0">
                <a:latin typeface="Arial" charset="0"/>
              </a:rPr>
              <a:t>W</a:t>
            </a:r>
            <a:r>
              <a:rPr lang="en-CA" sz="2100" dirty="0" smtClean="0">
                <a:latin typeface="Arial" charset="0"/>
              </a:rPr>
              <a:t>eight constraints.</a:t>
            </a:r>
          </a:p>
          <a:p>
            <a:pPr lvl="1"/>
            <a:r>
              <a:rPr lang="en-CA" sz="2100" dirty="0" smtClean="0">
                <a:latin typeface="Arial" charset="0"/>
              </a:rPr>
              <a:t>Neuron activation functions</a:t>
            </a:r>
          </a:p>
          <a:p>
            <a:r>
              <a:rPr lang="en-CA" sz="2400" dirty="0" smtClean="0">
                <a:latin typeface="Arial" charset="0"/>
              </a:rPr>
              <a:t>This is less intrusive than hand-designing the features.</a:t>
            </a:r>
          </a:p>
          <a:p>
            <a:pPr lvl="1"/>
            <a:r>
              <a:rPr lang="en-CA" sz="2100" dirty="0" smtClean="0">
                <a:latin typeface="Arial" charset="0"/>
              </a:rPr>
              <a:t>But it still </a:t>
            </a:r>
            <a:r>
              <a:rPr lang="en-CA" sz="2100" dirty="0">
                <a:latin typeface="Arial" charset="0"/>
              </a:rPr>
              <a:t>prejudices the network </a:t>
            </a:r>
            <a:r>
              <a:rPr lang="en-CA" sz="2100" dirty="0" smtClean="0">
                <a:latin typeface="Arial" charset="0"/>
              </a:rPr>
              <a:t>towards the </a:t>
            </a:r>
            <a:r>
              <a:rPr lang="en-CA" sz="2100" dirty="0">
                <a:latin typeface="Arial" charset="0"/>
              </a:rPr>
              <a:t>particular way of solving the </a:t>
            </a:r>
            <a:r>
              <a:rPr lang="en-CA" sz="2100" dirty="0" smtClean="0">
                <a:latin typeface="Arial" charset="0"/>
              </a:rPr>
              <a:t>problem that we had in mind.</a:t>
            </a:r>
            <a:endParaRPr lang="en-CA" sz="21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4008" y="915566"/>
            <a:ext cx="4499992" cy="3758034"/>
          </a:xfrm>
        </p:spPr>
        <p:txBody>
          <a:bodyPr>
            <a:noAutofit/>
          </a:bodyPr>
          <a:lstStyle/>
          <a:p>
            <a:pPr eaLnBrk="1" hangingPunct="1"/>
            <a:r>
              <a:rPr lang="en-CA" dirty="0">
                <a:latin typeface="Arial" charset="0"/>
              </a:rPr>
              <a:t>Alternatively, we can use our prior knowledge to create a whole lot more training data.</a:t>
            </a:r>
          </a:p>
          <a:p>
            <a:pPr lvl="1" eaLnBrk="1" hangingPunct="1"/>
            <a:r>
              <a:rPr lang="en-CA" sz="1800" dirty="0">
                <a:latin typeface="Arial" charset="0"/>
              </a:rPr>
              <a:t>This may require a lot of </a:t>
            </a:r>
            <a:r>
              <a:rPr lang="en-CA" sz="1800" dirty="0" smtClean="0">
                <a:latin typeface="Arial" charset="0"/>
              </a:rPr>
              <a:t>work (</a:t>
            </a:r>
            <a:r>
              <a:rPr lang="en-CA" sz="1800" dirty="0" err="1" smtClean="0">
                <a:latin typeface="Arial" charset="0"/>
              </a:rPr>
              <a:t>Hofman&amp;Tresp</a:t>
            </a:r>
            <a:r>
              <a:rPr lang="en-CA" sz="1800" dirty="0" smtClean="0">
                <a:latin typeface="Arial" charset="0"/>
              </a:rPr>
              <a:t>, 1993)</a:t>
            </a:r>
          </a:p>
          <a:p>
            <a:pPr lvl="1" eaLnBrk="1" hangingPunct="1"/>
            <a:r>
              <a:rPr lang="en-CA" sz="1800" dirty="0">
                <a:latin typeface="Arial" charset="0"/>
              </a:rPr>
              <a:t>I</a:t>
            </a:r>
            <a:r>
              <a:rPr lang="en-CA" sz="1800" dirty="0" smtClean="0">
                <a:latin typeface="Arial" charset="0"/>
              </a:rPr>
              <a:t>t may make learning take much longer. </a:t>
            </a:r>
          </a:p>
          <a:p>
            <a:r>
              <a:rPr lang="en-CA" dirty="0">
                <a:latin typeface="Arial" charset="0"/>
              </a:rPr>
              <a:t>I</a:t>
            </a:r>
            <a:r>
              <a:rPr lang="en-CA" dirty="0" smtClean="0">
                <a:latin typeface="Arial" charset="0"/>
              </a:rPr>
              <a:t>t allows optimization to discover clever ways of using the multi-layer network that we did not think of.</a:t>
            </a:r>
          </a:p>
          <a:p>
            <a:pPr lvl="1"/>
            <a:r>
              <a:rPr lang="en-CA" sz="1800" dirty="0" smtClean="0">
                <a:latin typeface="Arial" charset="0"/>
              </a:rPr>
              <a:t>And we may never fully understand</a:t>
            </a:r>
            <a:r>
              <a:rPr lang="en-CA" sz="1800" dirty="0">
                <a:latin typeface="Arial" charset="0"/>
              </a:rPr>
              <a:t> </a:t>
            </a:r>
            <a:r>
              <a:rPr lang="en-CA" sz="1800" dirty="0" smtClean="0">
                <a:latin typeface="Arial" charset="0"/>
              </a:rPr>
              <a:t>how it does it.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997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The </a:t>
            </a:r>
            <a:r>
              <a:rPr lang="en-US" sz="2800" dirty="0">
                <a:latin typeface="Arial" charset="0"/>
              </a:rPr>
              <a:t>brute force approach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9512" y="1193502"/>
            <a:ext cx="4240088" cy="339447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err="1">
                <a:latin typeface="Arial" charset="0"/>
              </a:rPr>
              <a:t>LeNet</a:t>
            </a:r>
            <a:r>
              <a:rPr lang="en-US" sz="2000" dirty="0">
                <a:latin typeface="Arial" charset="0"/>
              </a:rPr>
              <a:t> uses knowledge about the invariances to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design</a:t>
            </a:r>
            <a:r>
              <a:rPr lang="en-US" sz="2000" dirty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 the </a:t>
            </a:r>
            <a:r>
              <a:rPr lang="en-US" sz="2000" dirty="0" smtClean="0">
                <a:latin typeface="Arial" charset="0"/>
              </a:rPr>
              <a:t>local connectivity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 the weight-sharing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 the pooling. 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This achieves about 80 errors.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This</a:t>
            </a:r>
            <a:r>
              <a:rPr lang="en-US" sz="2000" dirty="0" smtClean="0">
                <a:latin typeface="Arial" charset="0"/>
              </a:rPr>
              <a:t> can be reduced to about 40 errors by using many different transformations of the input and other tricks (</a:t>
            </a:r>
            <a:r>
              <a:rPr lang="en-US" sz="2000" dirty="0" err="1" smtClean="0">
                <a:latin typeface="Arial" charset="0"/>
              </a:rPr>
              <a:t>Ranzato</a:t>
            </a:r>
            <a:r>
              <a:rPr lang="en-US" sz="2000" dirty="0" smtClean="0">
                <a:latin typeface="Arial" charset="0"/>
              </a:rPr>
              <a:t> 2008)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0" y="1184224"/>
            <a:ext cx="4608512" cy="393788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>
                <a:latin typeface="Arial" charset="0"/>
              </a:rPr>
              <a:t>Ciresan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i="1" dirty="0" smtClean="0">
                <a:latin typeface="Arial" charset="0"/>
              </a:rPr>
              <a:t>et. al. </a:t>
            </a:r>
            <a:r>
              <a:rPr lang="en-US" dirty="0" smtClean="0">
                <a:latin typeface="Arial" charset="0"/>
              </a:rPr>
              <a:t>(2010) inject </a:t>
            </a:r>
            <a:r>
              <a:rPr lang="en-US" dirty="0">
                <a:latin typeface="Arial" charset="0"/>
              </a:rPr>
              <a:t>knowledge </a:t>
            </a:r>
            <a:r>
              <a:rPr lang="en-US" dirty="0" smtClean="0">
                <a:latin typeface="Arial" charset="0"/>
              </a:rPr>
              <a:t>of </a:t>
            </a:r>
            <a:r>
              <a:rPr lang="en-US" dirty="0">
                <a:latin typeface="Arial" charset="0"/>
              </a:rPr>
              <a:t>invariances by </a:t>
            </a:r>
            <a:r>
              <a:rPr lang="en-US" dirty="0" smtClean="0">
                <a:latin typeface="Arial" charset="0"/>
              </a:rPr>
              <a:t>creating a huge amount of carefully designed extra </a:t>
            </a:r>
            <a:r>
              <a:rPr lang="en-US" dirty="0">
                <a:latin typeface="Arial" charset="0"/>
              </a:rPr>
              <a:t>training data: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For </a:t>
            </a:r>
            <a:r>
              <a:rPr lang="en-US" dirty="0">
                <a:latin typeface="Arial" charset="0"/>
              </a:rPr>
              <a:t>each training image, </a:t>
            </a:r>
            <a:r>
              <a:rPr lang="en-US" dirty="0" smtClean="0">
                <a:latin typeface="Arial" charset="0"/>
              </a:rPr>
              <a:t>they produce many new </a:t>
            </a:r>
            <a:r>
              <a:rPr lang="en-US" dirty="0">
                <a:latin typeface="Arial" charset="0"/>
              </a:rPr>
              <a:t>training </a:t>
            </a:r>
            <a:r>
              <a:rPr lang="en-US" dirty="0" smtClean="0">
                <a:latin typeface="Arial" charset="0"/>
              </a:rPr>
              <a:t>examples </a:t>
            </a:r>
            <a:r>
              <a:rPr lang="en-US" dirty="0">
                <a:latin typeface="Arial" charset="0"/>
              </a:rPr>
              <a:t>by applying </a:t>
            </a:r>
            <a:r>
              <a:rPr lang="en-US" dirty="0" smtClean="0">
                <a:latin typeface="Arial" charset="0"/>
              </a:rPr>
              <a:t>many different transformations.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They can then </a:t>
            </a:r>
            <a:r>
              <a:rPr lang="en-US" dirty="0">
                <a:latin typeface="Arial" charset="0"/>
              </a:rPr>
              <a:t>train a large, </a:t>
            </a:r>
            <a:r>
              <a:rPr lang="en-US" dirty="0" smtClean="0">
                <a:latin typeface="Arial" charset="0"/>
              </a:rPr>
              <a:t>deep, dumb </a:t>
            </a:r>
            <a:r>
              <a:rPr lang="en-US" dirty="0">
                <a:latin typeface="Arial" charset="0"/>
              </a:rPr>
              <a:t>net on a </a:t>
            </a:r>
            <a:r>
              <a:rPr lang="en-US" dirty="0" smtClean="0">
                <a:latin typeface="Arial" charset="0"/>
              </a:rPr>
              <a:t>GPU without much </a:t>
            </a:r>
            <a:r>
              <a:rPr lang="en-US" dirty="0" err="1" smtClean="0">
                <a:latin typeface="Arial" charset="0"/>
              </a:rPr>
              <a:t>overfitting</a:t>
            </a:r>
            <a:r>
              <a:rPr lang="en-US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They achieve about 35 errors.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5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424936" cy="857250"/>
          </a:xfrm>
        </p:spPr>
        <p:txBody>
          <a:bodyPr/>
          <a:lstStyle/>
          <a:p>
            <a:pPr eaLnBrk="1" hangingPunct="1"/>
            <a:r>
              <a:rPr lang="en-CA" sz="2800" dirty="0">
                <a:latin typeface="Arial" charset="0"/>
              </a:rPr>
              <a:t>The errors made by </a:t>
            </a:r>
            <a:r>
              <a:rPr lang="en-CA" sz="2800" dirty="0" smtClean="0">
                <a:latin typeface="Arial" charset="0"/>
              </a:rPr>
              <a:t>the </a:t>
            </a:r>
            <a:r>
              <a:rPr lang="en-CA" sz="2800" dirty="0" err="1" smtClean="0">
                <a:latin typeface="Arial" charset="0"/>
              </a:rPr>
              <a:t>Ciresan</a:t>
            </a:r>
            <a:r>
              <a:rPr lang="en-CA" sz="2800" dirty="0" smtClean="0">
                <a:latin typeface="Arial" charset="0"/>
              </a:rPr>
              <a:t> </a:t>
            </a:r>
            <a:r>
              <a:rPr lang="en-CA" sz="2800" i="1" dirty="0" smtClean="0">
                <a:latin typeface="Arial" charset="0"/>
              </a:rPr>
              <a:t>et. </a:t>
            </a:r>
            <a:r>
              <a:rPr lang="en-CA" sz="2800" i="1" dirty="0">
                <a:latin typeface="Arial" charset="0"/>
              </a:rPr>
              <a:t>a</a:t>
            </a:r>
            <a:r>
              <a:rPr lang="en-CA" sz="2800" i="1" dirty="0" smtClean="0">
                <a:latin typeface="Arial" charset="0"/>
              </a:rPr>
              <a:t>l. </a:t>
            </a:r>
            <a:r>
              <a:rPr lang="en-CA" sz="2800" dirty="0" smtClean="0">
                <a:latin typeface="Arial" charset="0"/>
              </a:rPr>
              <a:t>net</a:t>
            </a:r>
            <a:endParaRPr lang="en-CA" sz="2800" dirty="0">
              <a:latin typeface="Arial" charset="0"/>
            </a:endParaRPr>
          </a:p>
        </p:txBody>
      </p:sp>
      <p:pic>
        <p:nvPicPr>
          <p:cNvPr id="29699" name="Picture 2" descr="hubr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9" t="34250" r="32359" b="34250"/>
          <a:stretch>
            <a:fillRect/>
          </a:stretch>
        </p:blipFill>
        <p:spPr bwMode="auto">
          <a:xfrm>
            <a:off x="107504" y="1011386"/>
            <a:ext cx="4967834" cy="343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5508104" y="1059582"/>
            <a:ext cx="345638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>
                <a:solidFill>
                  <a:srgbClr val="000000"/>
                </a:solidFill>
              </a:rPr>
              <a:t>The top printed digit is the right answer. The bottom two printed digits are the network’s best two guesses</a:t>
            </a:r>
            <a:r>
              <a:rPr lang="en-CA" sz="20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en-CA" sz="20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CA" sz="2000" dirty="0" smtClean="0">
                <a:solidFill>
                  <a:srgbClr val="000000"/>
                </a:solidFill>
              </a:rPr>
              <a:t>The right answer is</a:t>
            </a:r>
            <a:r>
              <a:rPr lang="en-CA" sz="2000" dirty="0" smtClean="0">
                <a:solidFill>
                  <a:srgbClr val="FF0000"/>
                </a:solidFill>
              </a:rPr>
              <a:t> almost </a:t>
            </a:r>
            <a:r>
              <a:rPr lang="en-CA" sz="2000" dirty="0" smtClean="0">
                <a:solidFill>
                  <a:srgbClr val="000000"/>
                </a:solidFill>
              </a:rPr>
              <a:t>always in the top 2 guesses.</a:t>
            </a:r>
          </a:p>
          <a:p>
            <a:pPr eaLnBrk="1" hangingPunct="1"/>
            <a:endParaRPr lang="en-CA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CA" sz="2000" dirty="0" smtClean="0">
                <a:solidFill>
                  <a:srgbClr val="000000"/>
                </a:solidFill>
              </a:rPr>
              <a:t>With model averaging they can now get about 25 errors.</a:t>
            </a:r>
          </a:p>
          <a:p>
            <a:pPr eaLnBrk="1" hangingPunct="1"/>
            <a:endParaRPr lang="en-CA" sz="2000" dirty="0">
              <a:solidFill>
                <a:srgbClr val="009900"/>
              </a:solidFill>
            </a:endParaRPr>
          </a:p>
          <a:p>
            <a:pPr eaLnBrk="1" hangingPunct="1"/>
            <a:endParaRPr lang="en-CA" sz="2000" dirty="0">
              <a:solidFill>
                <a:srgbClr val="0099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101228"/>
            <a:ext cx="720080" cy="64807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3968" y="1101228"/>
            <a:ext cx="720080" cy="64807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7664" y="1749300"/>
            <a:ext cx="720080" cy="64807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63888" y="2397372"/>
            <a:ext cx="720080" cy="64807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47664" y="3765524"/>
            <a:ext cx="720080" cy="64807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US" sz="2800" dirty="0" smtClean="0"/>
              <a:t>Things that make it hard to recognize objects</a:t>
            </a:r>
            <a:endParaRPr lang="en-US" sz="2800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528" y="1059582"/>
            <a:ext cx="4172272" cy="3394472"/>
          </a:xfrm>
        </p:spPr>
        <p:txBody>
          <a:bodyPr/>
          <a:lstStyle/>
          <a:p>
            <a:r>
              <a:rPr lang="en-US" sz="2000" dirty="0" smtClean="0">
                <a:solidFill>
                  <a:srgbClr val="0000FF"/>
                </a:solidFill>
              </a:rPr>
              <a:t>Segmentation</a:t>
            </a:r>
            <a:r>
              <a:rPr lang="en-US" sz="2000" dirty="0">
                <a:solidFill>
                  <a:srgbClr val="0000FF"/>
                </a:solidFill>
              </a:rPr>
              <a:t>: </a:t>
            </a:r>
            <a:r>
              <a:rPr lang="en-US" sz="2000" dirty="0"/>
              <a:t>Real scenes are </a:t>
            </a:r>
            <a:r>
              <a:rPr lang="en-US" sz="2000" dirty="0" smtClean="0"/>
              <a:t>cluttered with other objects:</a:t>
            </a:r>
          </a:p>
          <a:p>
            <a:pPr lvl="1"/>
            <a:r>
              <a:rPr lang="en-US" sz="2000" dirty="0" smtClean="0"/>
              <a:t> Its hard to tell which pieces go together as parts of the same object.</a:t>
            </a:r>
          </a:p>
          <a:p>
            <a:pPr lvl="1"/>
            <a:r>
              <a:rPr lang="en-US" sz="2000" dirty="0" smtClean="0"/>
              <a:t>Parts of an object can be hidden behind other objects.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Lighting: </a:t>
            </a:r>
            <a:r>
              <a:rPr lang="en-US" sz="2000" dirty="0" smtClean="0"/>
              <a:t>The intensities of the pixels are determined as much by the lighting as by the objects.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276595" y="1059582"/>
            <a:ext cx="4608512" cy="3394472"/>
          </a:xfrm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</a:rPr>
              <a:t>Deformation: </a:t>
            </a:r>
            <a:r>
              <a:rPr lang="en-US" sz="2000" dirty="0"/>
              <a:t>Objects can deform in a variety of non-affine ways: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 a hand-written 2 can have a large loop or just a cusp.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Affordances: </a:t>
            </a:r>
            <a:r>
              <a:rPr lang="en-US" sz="2000" dirty="0" smtClean="0"/>
              <a:t>Object </a:t>
            </a:r>
            <a:r>
              <a:rPr lang="en-US" sz="2000" dirty="0"/>
              <a:t>classes are often defined by how they are used:</a:t>
            </a:r>
          </a:p>
          <a:p>
            <a:pPr lvl="1"/>
            <a:r>
              <a:rPr lang="en-US" sz="2000" dirty="0"/>
              <a:t>Chairs are things designed for sitting on so they have a wide variety of physical shapes.  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771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US" sz="2800" dirty="0" smtClean="0"/>
              <a:t>How to detect a significant drop in the error rate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15566"/>
            <a:ext cx="8640960" cy="3394472"/>
          </a:xfrm>
        </p:spPr>
        <p:txBody>
          <a:bodyPr/>
          <a:lstStyle/>
          <a:p>
            <a:r>
              <a:rPr lang="en-US" sz="2000" dirty="0" smtClean="0"/>
              <a:t>Is 30 errors in 10,000 test cases significantly better than 40 errors?</a:t>
            </a:r>
          </a:p>
          <a:p>
            <a:pPr lvl="1"/>
            <a:r>
              <a:rPr lang="en-US" sz="2000" dirty="0" smtClean="0"/>
              <a:t>It all depends on the particular errors!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/>
              <a:t>McNemar</a:t>
            </a:r>
            <a:r>
              <a:rPr lang="en-US" sz="2000" dirty="0" smtClean="0"/>
              <a:t> test uses the particular errors and can be much more powerful than a test that just uses the number of errors.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6376"/>
              </p:ext>
            </p:extLst>
          </p:nvPr>
        </p:nvGraphicFramePr>
        <p:xfrm>
          <a:off x="683568" y="2499742"/>
          <a:ext cx="3312369" cy="192024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104123"/>
                <a:gridCol w="1104123"/>
                <a:gridCol w="1104123"/>
              </a:tblGrid>
              <a:tr h="4560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1 wrong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dirty="0" smtClean="0"/>
                        <a:t>right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dirty="0" smtClean="0"/>
                        <a:t>model 2 wrong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dirty="0" smtClean="0"/>
                        <a:t>model 2 right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17245"/>
              </p:ext>
            </p:extLst>
          </p:nvPr>
        </p:nvGraphicFramePr>
        <p:xfrm>
          <a:off x="5148063" y="2499742"/>
          <a:ext cx="3312369" cy="19202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04123"/>
                <a:gridCol w="1104123"/>
                <a:gridCol w="1104123"/>
              </a:tblGrid>
              <a:tr h="4560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1 wrong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dirty="0" smtClean="0"/>
                        <a:t>right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dirty="0" smtClean="0"/>
                        <a:t>model 2 wrong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dirty="0" smtClean="0"/>
                        <a:t>model 2 right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8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15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Lecture </a:t>
            </a:r>
            <a:r>
              <a:rPr lang="en-US" sz="3200" dirty="0" smtClean="0"/>
              <a:t>5d</a:t>
            </a:r>
            <a:br>
              <a:rPr lang="en-US" sz="3200" dirty="0" smtClean="0"/>
            </a:br>
            <a:r>
              <a:rPr lang="en-US" sz="3200" dirty="0" smtClean="0"/>
              <a:t>Convolutional neural networks for object recognition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80120" y="29056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4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/>
              <a:t>Kevin </a:t>
            </a:r>
            <a:r>
              <a:rPr lang="en-US" sz="2400" dirty="0" err="1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883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From hand-written digits to 3-D objects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394472"/>
          </a:xfrm>
        </p:spPr>
        <p:txBody>
          <a:bodyPr/>
          <a:lstStyle/>
          <a:p>
            <a:r>
              <a:rPr lang="en-US" sz="2000" dirty="0" smtClean="0"/>
              <a:t>Recognizing real objects in color photographs downloaded from the web is much more complicated than recognizing hand-written digits: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undred times as many classes (1000 </a:t>
            </a:r>
            <a:r>
              <a:rPr lang="en-US" sz="2000" dirty="0" err="1" smtClean="0"/>
              <a:t>vs</a:t>
            </a:r>
            <a:r>
              <a:rPr lang="en-US" sz="2000" dirty="0" smtClean="0"/>
              <a:t> 10)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undred times as many pixels (256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256 </a:t>
            </a:r>
            <a:r>
              <a:rPr lang="en-US" sz="2000" dirty="0" smtClean="0">
                <a:solidFill>
                  <a:srgbClr val="0000FF"/>
                </a:solidFill>
              </a:rPr>
              <a:t>c</a:t>
            </a:r>
            <a:r>
              <a:rPr lang="en-US" sz="2000" dirty="0" smtClean="0">
                <a:solidFill>
                  <a:srgbClr val="CC9900"/>
                </a:solidFill>
              </a:rPr>
              <a:t>o</a:t>
            </a:r>
            <a:r>
              <a:rPr lang="en-US" sz="2000" dirty="0" smtClean="0"/>
              <a:t>l</a:t>
            </a:r>
            <a:r>
              <a:rPr lang="en-US" sz="2000" dirty="0" smtClean="0">
                <a:solidFill>
                  <a:srgbClr val="FF0000"/>
                </a:solidFill>
              </a:rPr>
              <a:t>o</a:t>
            </a:r>
            <a:r>
              <a:rPr lang="en-US" sz="2000" dirty="0" smtClean="0">
                <a:solidFill>
                  <a:schemeClr val="accent2"/>
                </a:solidFill>
              </a:rPr>
              <a:t>r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 28 x 28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gray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Two dimensional image of three-dimensional scene.</a:t>
            </a:r>
          </a:p>
          <a:p>
            <a:pPr lvl="1"/>
            <a:r>
              <a:rPr lang="en-US" sz="2000" dirty="0" smtClean="0"/>
              <a:t>Cluttered scenes requiring segmentation</a:t>
            </a:r>
          </a:p>
          <a:p>
            <a:pPr lvl="1"/>
            <a:r>
              <a:rPr lang="en-US" sz="2000" dirty="0" smtClean="0"/>
              <a:t>Multiple objects in each image.</a:t>
            </a:r>
          </a:p>
          <a:p>
            <a:r>
              <a:rPr lang="en-US" sz="2000" dirty="0" smtClean="0"/>
              <a:t>Will the same type of convolutional neural network work?</a:t>
            </a:r>
          </a:p>
        </p:txBody>
      </p:sp>
    </p:spTree>
    <p:extLst>
      <p:ext uri="{BB962C8B-B14F-4D97-AF65-F5344CB8AC3E}">
        <p14:creationId xmlns:p14="http://schemas.microsoft.com/office/powerpoint/2010/main" val="136880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The ILSVRC-2012 competition </a:t>
            </a:r>
            <a:r>
              <a:rPr lang="en-US" sz="2800" dirty="0" smtClean="0">
                <a:latin typeface="Arial" charset="0"/>
              </a:rPr>
              <a:t>on </a:t>
            </a:r>
            <a:r>
              <a:rPr lang="en-US" sz="2800" dirty="0" err="1" smtClean="0">
                <a:latin typeface="Arial" charset="0"/>
              </a:rPr>
              <a:t>ImageNet</a:t>
            </a:r>
            <a:endParaRPr lang="en-US" sz="2800" dirty="0">
              <a:latin typeface="Arial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598"/>
            <a:ext cx="4186808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Arial" charset="0"/>
              </a:rPr>
              <a:t>The dataset has 1.2 </a:t>
            </a:r>
            <a:r>
              <a:rPr lang="en-US" sz="2000" dirty="0">
                <a:latin typeface="Arial" charset="0"/>
              </a:rPr>
              <a:t>million high-resolution training </a:t>
            </a:r>
            <a:r>
              <a:rPr lang="en-US" sz="2000" dirty="0" smtClean="0">
                <a:latin typeface="Arial" charset="0"/>
              </a:rPr>
              <a:t>images.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The classification task:</a:t>
            </a:r>
          </a:p>
          <a:p>
            <a:pPr lvl="1"/>
            <a:r>
              <a:rPr lang="en-US" dirty="0" smtClean="0">
                <a:latin typeface="Arial" charset="0"/>
              </a:rPr>
              <a:t>Get the “correct” class in your top 5 bets. There are 1000 classes.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The localization task:</a:t>
            </a:r>
          </a:p>
          <a:p>
            <a:pPr lvl="1"/>
            <a:r>
              <a:rPr lang="en-US" dirty="0" smtClean="0">
                <a:latin typeface="Arial" charset="0"/>
              </a:rPr>
              <a:t>For each bet, put a box around the object. Your box must have at least 50% overlap with the correct box.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charset="0"/>
              </a:rPr>
              <a:t>Some </a:t>
            </a:r>
            <a:r>
              <a:rPr lang="en-US" dirty="0">
                <a:latin typeface="Arial" charset="0"/>
              </a:rPr>
              <a:t>of the best existing computer vision methods were  tried on this dataset by leading computer vision groups from Oxford, </a:t>
            </a:r>
            <a:r>
              <a:rPr lang="en-US" dirty="0" smtClean="0">
                <a:latin typeface="Arial" charset="0"/>
              </a:rPr>
              <a:t>INRIA, XRCE, …</a:t>
            </a:r>
          </a:p>
          <a:p>
            <a:pPr lvl="1"/>
            <a:r>
              <a:rPr lang="en-US" dirty="0" smtClean="0">
                <a:latin typeface="Arial" charset="0"/>
              </a:rPr>
              <a:t>Computer vision systems use complicated multi-stage systems.</a:t>
            </a:r>
          </a:p>
          <a:p>
            <a:pPr lvl="1"/>
            <a:r>
              <a:rPr lang="en-US" dirty="0" smtClean="0">
                <a:latin typeface="Arial" charset="0"/>
              </a:rPr>
              <a:t>The early stages are typically hand-tuned by optimizing a few parameters.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9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Examples from the test set </a:t>
            </a:r>
            <a:r>
              <a:rPr lang="en-US" dirty="0" smtClean="0"/>
              <a:t>(with the network’s guesses)</a:t>
            </a:r>
            <a:endParaRPr lang="en-US" dirty="0"/>
          </a:p>
        </p:txBody>
      </p:sp>
      <p:pic>
        <p:nvPicPr>
          <p:cNvPr id="5" name="Picture 4" descr="imagenet-examples-cropp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17"/>
          <a:stretch/>
        </p:blipFill>
        <p:spPr>
          <a:xfrm>
            <a:off x="513756" y="1110548"/>
            <a:ext cx="2311866" cy="3931418"/>
          </a:xfrm>
          <a:prstGeom prst="rect">
            <a:avLst/>
          </a:prstGeom>
        </p:spPr>
      </p:pic>
      <p:pic>
        <p:nvPicPr>
          <p:cNvPr id="6" name="Picture 5" descr="imagenet-examples-cropp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2" r="49747"/>
          <a:stretch/>
        </p:blipFill>
        <p:spPr>
          <a:xfrm>
            <a:off x="3410734" y="1124816"/>
            <a:ext cx="2354678" cy="3931418"/>
          </a:xfrm>
          <a:prstGeom prst="rect">
            <a:avLst/>
          </a:prstGeom>
        </p:spPr>
      </p:pic>
      <p:pic>
        <p:nvPicPr>
          <p:cNvPr id="7" name="Picture 6" descr="imagenet-examples-cropp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2"/>
          <a:stretch/>
        </p:blipFill>
        <p:spPr>
          <a:xfrm>
            <a:off x="6364758" y="1124816"/>
            <a:ext cx="2294027" cy="39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7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9709"/>
            <a:ext cx="8229600" cy="857250"/>
          </a:xfrm>
        </p:spPr>
        <p:txBody>
          <a:bodyPr/>
          <a:lstStyle/>
          <a:p>
            <a:r>
              <a:rPr lang="en-US" dirty="0" smtClean="0"/>
              <a:t>Error rates on the ILSVRC-2012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1" y="2248821"/>
            <a:ext cx="5536527" cy="2521779"/>
          </a:xfrm>
        </p:spPr>
        <p:txBody>
          <a:bodyPr/>
          <a:lstStyle/>
          <a:p>
            <a:r>
              <a:rPr lang="en-US" dirty="0" smtClean="0"/>
              <a:t>University of Tokyo             </a:t>
            </a:r>
          </a:p>
          <a:p>
            <a:r>
              <a:rPr lang="en-US" dirty="0"/>
              <a:t>Oxford University Computer Vision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INRIA (French national research institute in CS) + XRCE (Xerox Research Center Europe)  </a:t>
            </a:r>
          </a:p>
          <a:p>
            <a:r>
              <a:rPr lang="en-US" dirty="0" smtClean="0"/>
              <a:t>University of Amsterdam</a:t>
            </a:r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66184" y="2248820"/>
            <a:ext cx="2877816" cy="2521779"/>
          </a:xfrm>
        </p:spPr>
        <p:txBody>
          <a:bodyPr/>
          <a:lstStyle/>
          <a:p>
            <a:r>
              <a:rPr lang="en-US" dirty="0" smtClean="0"/>
              <a:t>26.1%            </a:t>
            </a:r>
            <a:r>
              <a:rPr lang="en-US" dirty="0" smtClean="0">
                <a:solidFill>
                  <a:srgbClr val="008000"/>
                </a:solidFill>
              </a:rPr>
              <a:t>53.6%</a:t>
            </a:r>
          </a:p>
          <a:p>
            <a:r>
              <a:rPr lang="en-US" dirty="0" smtClean="0"/>
              <a:t>26.9%            </a:t>
            </a:r>
            <a:r>
              <a:rPr lang="en-US" dirty="0" smtClean="0">
                <a:solidFill>
                  <a:srgbClr val="008000"/>
                </a:solidFill>
              </a:rPr>
              <a:t>50.0%</a:t>
            </a:r>
          </a:p>
          <a:p>
            <a:r>
              <a:rPr lang="en-US" dirty="0" smtClean="0"/>
              <a:t>27.0%</a:t>
            </a:r>
          </a:p>
          <a:p>
            <a:endParaRPr lang="en-US" dirty="0"/>
          </a:p>
          <a:p>
            <a:r>
              <a:rPr lang="en-US" dirty="0" smtClean="0"/>
              <a:t>29.5%     </a:t>
            </a:r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81385" y="274341"/>
            <a:ext cx="5536527" cy="4936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University of Toronto (Alex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Krizhevsky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56157" y="274340"/>
            <a:ext cx="2992213" cy="493653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>
                <a:latin typeface="Arial"/>
                <a:cs typeface="Arial"/>
              </a:rPr>
              <a:t>16.4%  </a:t>
            </a:r>
            <a:r>
              <a:rPr lang="en-US" sz="8000" dirty="0">
                <a:latin typeface="Arial"/>
                <a:cs typeface="Arial"/>
                <a:sym typeface="Wingdings"/>
              </a:rPr>
              <a:t> </a:t>
            </a:r>
            <a:r>
              <a:rPr lang="en-US" sz="8000" dirty="0" smtClean="0">
                <a:latin typeface="Arial"/>
                <a:cs typeface="Arial"/>
                <a:sym typeface="Wingdings"/>
              </a:rPr>
              <a:t>      </a:t>
            </a:r>
            <a:r>
              <a:rPr lang="en-US" sz="8000" dirty="0" smtClean="0">
                <a:solidFill>
                  <a:srgbClr val="008000"/>
                </a:solidFill>
                <a:latin typeface="Arial"/>
                <a:cs typeface="Arial"/>
                <a:sym typeface="Wingdings"/>
              </a:rPr>
              <a:t>34.1%</a:t>
            </a:r>
            <a:endParaRPr lang="en-US" sz="8000" dirty="0" smtClean="0">
              <a:solidFill>
                <a:srgbClr val="008000"/>
              </a:solidFill>
              <a:latin typeface="Arial"/>
              <a:cs typeface="Arial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443" y="1816663"/>
            <a:ext cx="15652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83149" y="1658020"/>
            <a:ext cx="156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</a:t>
            </a:r>
            <a:r>
              <a:rPr lang="en-US" dirty="0" smtClean="0">
                <a:solidFill>
                  <a:srgbClr val="008000"/>
                </a:solidFill>
              </a:rPr>
              <a:t>lassification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&amp;localization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2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A </a:t>
            </a:r>
            <a:r>
              <a:rPr lang="en-US" sz="2800" dirty="0" smtClean="0">
                <a:latin typeface="Arial" charset="0"/>
              </a:rPr>
              <a:t>neural network </a:t>
            </a:r>
            <a:r>
              <a:rPr lang="en-US" sz="2800" dirty="0">
                <a:latin typeface="Arial" charset="0"/>
              </a:rPr>
              <a:t>for </a:t>
            </a:r>
            <a:r>
              <a:rPr lang="en-US" sz="2800" dirty="0" err="1">
                <a:latin typeface="Arial" charset="0"/>
              </a:rPr>
              <a:t>ImageNet</a:t>
            </a:r>
            <a:endParaRPr lang="en-US" sz="2800" dirty="0">
              <a:latin typeface="Arial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9582"/>
            <a:ext cx="4464496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charset="0"/>
              </a:rPr>
              <a:t>Alex </a:t>
            </a:r>
            <a:r>
              <a:rPr lang="en-US" sz="2000" dirty="0" err="1">
                <a:latin typeface="Arial" charset="0"/>
              </a:rPr>
              <a:t>Krizhevsky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(NIPS 2012) developed </a:t>
            </a:r>
            <a:r>
              <a:rPr lang="en-US" sz="2000" dirty="0">
                <a:latin typeface="Arial" charset="0"/>
              </a:rPr>
              <a:t>a very deep convolutional neural net of the type pioneered by 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Yann</a:t>
            </a:r>
            <a:r>
              <a:rPr lang="en-US" sz="2000" dirty="0" smtClean="0">
                <a:latin typeface="Arial" charset="0"/>
              </a:rPr>
              <a:t> Le </a:t>
            </a:r>
            <a:r>
              <a:rPr lang="en-US" sz="2000" dirty="0" err="1" smtClean="0">
                <a:latin typeface="Arial" charset="0"/>
              </a:rPr>
              <a:t>Cun</a:t>
            </a:r>
            <a:r>
              <a:rPr lang="en-US" sz="2000" dirty="0" smtClean="0">
                <a:latin typeface="Arial" charset="0"/>
              </a:rPr>
              <a:t>. Its 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architecture</a:t>
            </a:r>
            <a:r>
              <a:rPr lang="en-US" sz="2000" dirty="0" smtClean="0">
                <a:latin typeface="Arial" charset="0"/>
              </a:rPr>
              <a:t> was: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7 hidden layers not counting </a:t>
            </a:r>
            <a:r>
              <a:rPr lang="en-US" dirty="0" smtClean="0">
                <a:latin typeface="Arial" charset="0"/>
              </a:rPr>
              <a:t>some</a:t>
            </a:r>
            <a:r>
              <a:rPr lang="en-US" sz="2000" dirty="0" smtClean="0">
                <a:latin typeface="Arial" charset="0"/>
              </a:rPr>
              <a:t> max pooling layers.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</a:rPr>
              <a:t>The early </a:t>
            </a:r>
            <a:r>
              <a:rPr lang="en-US" sz="2000" dirty="0">
                <a:latin typeface="Arial" charset="0"/>
              </a:rPr>
              <a:t>layers </a:t>
            </a:r>
            <a:r>
              <a:rPr lang="en-US" sz="2000" dirty="0" smtClean="0">
                <a:latin typeface="Arial" charset="0"/>
              </a:rPr>
              <a:t>were convolutional.</a:t>
            </a:r>
          </a:p>
          <a:p>
            <a:pPr lvl="1"/>
            <a:r>
              <a:rPr lang="en-US" sz="2000" dirty="0" smtClean="0">
                <a:latin typeface="Arial" charset="0"/>
              </a:rPr>
              <a:t>The </a:t>
            </a:r>
            <a:r>
              <a:rPr lang="en-US" sz="2000" dirty="0">
                <a:latin typeface="Arial" charset="0"/>
              </a:rPr>
              <a:t>last two layers </a:t>
            </a:r>
            <a:r>
              <a:rPr lang="en-US" sz="2000" dirty="0" smtClean="0">
                <a:latin typeface="Arial" charset="0"/>
              </a:rPr>
              <a:t>were </a:t>
            </a:r>
            <a:r>
              <a:rPr lang="en-US" sz="2000" dirty="0">
                <a:latin typeface="Arial" charset="0"/>
              </a:rPr>
              <a:t>globally connected.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99992" y="699542"/>
            <a:ext cx="4495800" cy="339447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000" dirty="0">
              <a:latin typeface="Arial" charset="0"/>
            </a:endParaRPr>
          </a:p>
          <a:p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activation functions </a:t>
            </a:r>
            <a:r>
              <a:rPr lang="en-US" sz="2000" dirty="0" smtClean="0">
                <a:latin typeface="Arial"/>
                <a:cs typeface="Arial"/>
              </a:rPr>
              <a:t>were:</a:t>
            </a:r>
          </a:p>
          <a:p>
            <a:pPr lvl="1"/>
            <a:r>
              <a:rPr lang="en-US" sz="2000" dirty="0" smtClean="0">
                <a:latin typeface="Arial" charset="0"/>
              </a:rPr>
              <a:t>Rectified </a:t>
            </a:r>
            <a:r>
              <a:rPr lang="en-US" sz="2000" dirty="0">
                <a:latin typeface="Arial" charset="0"/>
              </a:rPr>
              <a:t>linear units in every </a:t>
            </a:r>
            <a:r>
              <a:rPr lang="en-US" sz="2000" dirty="0" smtClean="0">
                <a:latin typeface="Arial" charset="0"/>
              </a:rPr>
              <a:t>hidden layer. These train much faster and are more expressive than logistic units.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C</a:t>
            </a:r>
            <a:r>
              <a:rPr lang="en-US" sz="2000" dirty="0" smtClean="0">
                <a:latin typeface="Arial" charset="0"/>
              </a:rPr>
              <a:t>ompetitive </a:t>
            </a:r>
            <a:r>
              <a:rPr lang="en-US" sz="2000" dirty="0">
                <a:latin typeface="Arial" charset="0"/>
              </a:rPr>
              <a:t>normalization to suppress hidden </a:t>
            </a:r>
            <a:r>
              <a:rPr lang="en-US" sz="2000" dirty="0" smtClean="0">
                <a:latin typeface="Arial" charset="0"/>
              </a:rPr>
              <a:t>activities when nearby units have stronger activities. This helps with variations in intensity.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2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US" sz="2800" dirty="0" smtClean="0"/>
              <a:t>Tricks that significantly improve generalization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987574"/>
            <a:ext cx="4680520" cy="3394472"/>
          </a:xfrm>
        </p:spPr>
        <p:txBody>
          <a:bodyPr>
            <a:normAutofit lnSpcReduction="10000"/>
          </a:bodyPr>
          <a:lstStyle/>
          <a:p>
            <a:pPr marL="342900" lvl="1" indent="-342900"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</a:rPr>
              <a:t>Train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on random 224x224 patches from the 256x256 images to get more data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</a:rPr>
              <a:t>. Also use left-right reflections of the images.</a:t>
            </a: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  <a:p>
            <a:pPr marL="742950" lvl="2" indent="-342900"/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At test time, combine the opinions from ten different patches: The four 224x224 corner patches plus the central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224x224 patch 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plus the reflections of those five patches. </a:t>
            </a:r>
            <a:endParaRPr lang="en-US" sz="2000" dirty="0">
              <a:solidFill>
                <a:srgbClr val="008000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574"/>
            <a:ext cx="4172272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charset="0"/>
              </a:rPr>
              <a:t>Use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“dropout” to regularize the weights in the globally connected layers (which contain most of the parameters</a:t>
            </a:r>
            <a:r>
              <a:rPr lang="en-US" sz="2000" dirty="0" smtClean="0">
                <a:latin typeface="Arial" charset="0"/>
              </a:rPr>
              <a:t>). </a:t>
            </a:r>
          </a:p>
          <a:p>
            <a:pPr lvl="1"/>
            <a:r>
              <a:rPr lang="en-US" sz="2000" dirty="0" smtClean="0">
                <a:latin typeface="Arial" charset="0"/>
              </a:rPr>
              <a:t>Dropout means that half of the hidden units in a layer are randomly removed  for each training example. </a:t>
            </a:r>
          </a:p>
          <a:p>
            <a:pPr lvl="1"/>
            <a:r>
              <a:rPr lang="en-US" sz="2000" dirty="0" smtClean="0">
                <a:latin typeface="Arial" charset="0"/>
              </a:rPr>
              <a:t>This stops hidden units from relying too much on other hidden units.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242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hardware required for Alex’s net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99373" y="1200151"/>
            <a:ext cx="8221099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He uses a very efficient implementation of convolutional nets on two </a:t>
            </a:r>
            <a:r>
              <a:rPr lang="en-US" sz="2000" dirty="0" err="1" smtClean="0"/>
              <a:t>Nvidia</a:t>
            </a:r>
            <a:r>
              <a:rPr lang="en-US" sz="2000" dirty="0" smtClean="0"/>
              <a:t> GTX 580 Graphics Processor Units (over 1000 fast little cores)</a:t>
            </a:r>
          </a:p>
          <a:p>
            <a:pPr lvl="1"/>
            <a:r>
              <a:rPr lang="en-US" dirty="0" smtClean="0"/>
              <a:t>GPUs are very good for matrix-matrix multiplies.</a:t>
            </a:r>
          </a:p>
          <a:p>
            <a:pPr lvl="1"/>
            <a:r>
              <a:rPr lang="en-US" dirty="0" smtClean="0"/>
              <a:t>GPUs have very high bandwidth to memory.</a:t>
            </a:r>
          </a:p>
          <a:p>
            <a:pPr lvl="1"/>
            <a:r>
              <a:rPr lang="en-US" sz="2000" dirty="0" smtClean="0"/>
              <a:t>This allows him to train the network in a week.</a:t>
            </a:r>
          </a:p>
          <a:p>
            <a:pPr lvl="1"/>
            <a:r>
              <a:rPr lang="en-US" sz="2000" dirty="0" smtClean="0"/>
              <a:t>It also makes it quick to combine results from 10 patches at test time.</a:t>
            </a:r>
          </a:p>
          <a:p>
            <a:r>
              <a:rPr lang="en-US" dirty="0" smtClean="0"/>
              <a:t>We can spread a network over many cores if we can communicate the states fast enough.</a:t>
            </a:r>
          </a:p>
          <a:p>
            <a:r>
              <a:rPr lang="en-US" dirty="0" smtClean="0"/>
              <a:t>As cores get cheaper and datasets get bigger, big neural nets will improve faster than old-fashioned (</a:t>
            </a:r>
            <a:r>
              <a:rPr lang="en-US" i="1" dirty="0" smtClean="0"/>
              <a:t>i.e. </a:t>
            </a:r>
            <a:r>
              <a:rPr lang="en-US" dirty="0" smtClean="0"/>
              <a:t>pre Oct 2012) computer vision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0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03"/>
            <a:ext cx="8229600" cy="857250"/>
          </a:xfrm>
        </p:spPr>
        <p:txBody>
          <a:bodyPr/>
          <a:lstStyle/>
          <a:p>
            <a:r>
              <a:rPr lang="en-US" dirty="0" smtClean="0"/>
              <a:t>Finding roads in high-resolution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432" y="1100275"/>
            <a:ext cx="4138521" cy="339447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Vlad</a:t>
            </a:r>
            <a:r>
              <a:rPr lang="en-US" dirty="0" smtClean="0"/>
              <a:t> </a:t>
            </a:r>
            <a:r>
              <a:rPr lang="en-US" dirty="0" err="1" smtClean="0"/>
              <a:t>Mnih</a:t>
            </a:r>
            <a:r>
              <a:rPr lang="en-US" dirty="0" smtClean="0"/>
              <a:t> (ICML 2012) used a non-convolutional net with local fields and multiple layers of rectified linear units to find roads in cluttered aerial images.</a:t>
            </a:r>
          </a:p>
          <a:p>
            <a:pPr lvl="1"/>
            <a:r>
              <a:rPr lang="en-US" dirty="0" smtClean="0"/>
              <a:t>It takes a large image patch and predicts a binary road label for the central 16x16 pixels.</a:t>
            </a:r>
          </a:p>
          <a:p>
            <a:pPr lvl="1"/>
            <a:r>
              <a:rPr lang="en-US" dirty="0" smtClean="0"/>
              <a:t>There is lots of labeled training data available for this task.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252683" y="1052923"/>
            <a:ext cx="4994776" cy="3394472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task is hard for many reasons:</a:t>
            </a:r>
          </a:p>
          <a:p>
            <a:pPr lvl="1"/>
            <a:r>
              <a:rPr lang="en-US" sz="1800" dirty="0" smtClean="0"/>
              <a:t>Occlusion by buildings trees and cars.</a:t>
            </a:r>
          </a:p>
          <a:p>
            <a:pPr lvl="1"/>
            <a:r>
              <a:rPr lang="en-US" sz="1800" dirty="0" smtClean="0"/>
              <a:t>Shadows, Lighting changes</a:t>
            </a:r>
          </a:p>
          <a:p>
            <a:pPr lvl="1"/>
            <a:r>
              <a:rPr lang="en-US" sz="1800" dirty="0" smtClean="0"/>
              <a:t>Minor viewpoint changes</a:t>
            </a:r>
          </a:p>
          <a:p>
            <a:r>
              <a:rPr lang="en-US" sz="1800" dirty="0" smtClean="0"/>
              <a:t>The worst problems are incorrect labels:</a:t>
            </a:r>
          </a:p>
          <a:p>
            <a:pPr lvl="1"/>
            <a:r>
              <a:rPr lang="en-US" sz="1800" dirty="0" smtClean="0"/>
              <a:t>Badly registered maps</a:t>
            </a:r>
          </a:p>
          <a:p>
            <a:pPr lvl="1"/>
            <a:r>
              <a:rPr lang="en-US" sz="1800" dirty="0" smtClean="0"/>
              <a:t>Arbitrary decisions about what counts as a road.</a:t>
            </a:r>
          </a:p>
          <a:p>
            <a:r>
              <a:rPr lang="en-US" sz="1800" dirty="0" smtClean="0"/>
              <a:t>Big neural nets trained on big image patches with millions of examples are the only hope.</a:t>
            </a:r>
          </a:p>
        </p:txBody>
      </p:sp>
    </p:spTree>
    <p:extLst>
      <p:ext uri="{BB962C8B-B14F-4D97-AF65-F5344CB8AC3E}">
        <p14:creationId xmlns:p14="http://schemas.microsoft.com/office/powerpoint/2010/main" val="311987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More things that make it hard to recognize objects</a:t>
            </a:r>
            <a:endParaRPr lang="en-US" sz="2800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9512" y="1059582"/>
            <a:ext cx="4536504" cy="2019671"/>
          </a:xfrm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</a:rPr>
              <a:t>Viewpoint: </a:t>
            </a:r>
            <a:r>
              <a:rPr lang="en-US" sz="2000" dirty="0"/>
              <a:t>Changes in </a:t>
            </a:r>
            <a:r>
              <a:rPr lang="en-US" sz="2000" dirty="0" smtClean="0"/>
              <a:t>viewpoint </a:t>
            </a:r>
            <a:r>
              <a:rPr lang="en-US" sz="2000" dirty="0"/>
              <a:t>cause </a:t>
            </a:r>
            <a:r>
              <a:rPr lang="en-US" sz="2000" dirty="0" smtClean="0"/>
              <a:t>changes in images that standard learning methods cannot cope with. </a:t>
            </a:r>
            <a:endParaRPr lang="en-US" sz="2000" dirty="0"/>
          </a:p>
          <a:p>
            <a:pPr lvl="1"/>
            <a:r>
              <a:rPr lang="en-US" sz="2000" dirty="0"/>
              <a:t>Information hops between input </a:t>
            </a:r>
            <a:r>
              <a:rPr lang="en-US" sz="2000" dirty="0" smtClean="0"/>
              <a:t>dimensions (</a:t>
            </a:r>
            <a:r>
              <a:rPr lang="en-US" sz="2000" i="1" dirty="0" smtClean="0"/>
              <a:t>i.e. </a:t>
            </a:r>
            <a:r>
              <a:rPr lang="en-US" sz="2000" dirty="0" smtClean="0"/>
              <a:t>pixels)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059582"/>
            <a:ext cx="4038600" cy="3394472"/>
          </a:xfrm>
        </p:spPr>
        <p:txBody>
          <a:bodyPr/>
          <a:lstStyle/>
          <a:p>
            <a:r>
              <a:rPr lang="en-US" sz="2000" dirty="0"/>
              <a:t>Imagine a medical database in which the age of a patient sometimes hops to the input dimension that normally codes for weight</a:t>
            </a:r>
            <a:r>
              <a:rPr lang="en-US" sz="2000" dirty="0" smtClean="0"/>
              <a:t>!</a:t>
            </a:r>
          </a:p>
          <a:p>
            <a:pPr lvl="1"/>
            <a:r>
              <a:rPr lang="en-US" sz="2000" dirty="0" smtClean="0"/>
              <a:t>To apply machine learning we would first want to eliminate this dimension-hopping.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4136" y="3147814"/>
            <a:ext cx="1115616" cy="10801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296144" y="3252991"/>
            <a:ext cx="413586" cy="398879"/>
          </a:xfrm>
          <a:custGeom>
            <a:avLst/>
            <a:gdLst>
              <a:gd name="connsiteX0" fmla="*/ 0 w 941294"/>
              <a:gd name="connsiteY0" fmla="*/ 239095 h 903157"/>
              <a:gd name="connsiteX1" fmla="*/ 343647 w 941294"/>
              <a:gd name="connsiteY1" fmla="*/ 36 h 903157"/>
              <a:gd name="connsiteX2" fmla="*/ 672353 w 941294"/>
              <a:gd name="connsiteY2" fmla="*/ 224153 h 903157"/>
              <a:gd name="connsiteX3" fmla="*/ 672353 w 941294"/>
              <a:gd name="connsiteY3" fmla="*/ 597683 h 903157"/>
              <a:gd name="connsiteX4" fmla="*/ 463176 w 941294"/>
              <a:gd name="connsiteY4" fmla="*/ 881565 h 903157"/>
              <a:gd name="connsiteX5" fmla="*/ 268941 w 941294"/>
              <a:gd name="connsiteY5" fmla="*/ 881565 h 903157"/>
              <a:gd name="connsiteX6" fmla="*/ 29882 w 941294"/>
              <a:gd name="connsiteY6" fmla="*/ 866624 h 903157"/>
              <a:gd name="connsiteX7" fmla="*/ 44823 w 941294"/>
              <a:gd name="connsiteY7" fmla="*/ 702271 h 903157"/>
              <a:gd name="connsiteX8" fmla="*/ 254000 w 941294"/>
              <a:gd name="connsiteY8" fmla="*/ 717212 h 903157"/>
              <a:gd name="connsiteX9" fmla="*/ 493058 w 941294"/>
              <a:gd name="connsiteY9" fmla="*/ 791918 h 903157"/>
              <a:gd name="connsiteX10" fmla="*/ 791882 w 941294"/>
              <a:gd name="connsiteY10" fmla="*/ 881565 h 903157"/>
              <a:gd name="connsiteX11" fmla="*/ 941294 w 941294"/>
              <a:gd name="connsiteY11" fmla="*/ 881565 h 903157"/>
              <a:gd name="connsiteX12" fmla="*/ 941294 w 941294"/>
              <a:gd name="connsiteY12" fmla="*/ 881565 h 90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294" h="903157">
                <a:moveTo>
                  <a:pt x="0" y="239095"/>
                </a:moveTo>
                <a:cubicBezTo>
                  <a:pt x="115794" y="120810"/>
                  <a:pt x="231588" y="2526"/>
                  <a:pt x="343647" y="36"/>
                </a:cubicBezTo>
                <a:cubicBezTo>
                  <a:pt x="455706" y="-2454"/>
                  <a:pt x="617569" y="124545"/>
                  <a:pt x="672353" y="224153"/>
                </a:cubicBezTo>
                <a:cubicBezTo>
                  <a:pt x="727137" y="323761"/>
                  <a:pt x="707216" y="488114"/>
                  <a:pt x="672353" y="597683"/>
                </a:cubicBezTo>
                <a:cubicBezTo>
                  <a:pt x="637490" y="707252"/>
                  <a:pt x="530411" y="834251"/>
                  <a:pt x="463176" y="881565"/>
                </a:cubicBezTo>
                <a:cubicBezTo>
                  <a:pt x="395941" y="928879"/>
                  <a:pt x="341157" y="884055"/>
                  <a:pt x="268941" y="881565"/>
                </a:cubicBezTo>
                <a:cubicBezTo>
                  <a:pt x="196725" y="879075"/>
                  <a:pt x="67235" y="896506"/>
                  <a:pt x="29882" y="866624"/>
                </a:cubicBezTo>
                <a:cubicBezTo>
                  <a:pt x="-7471" y="836742"/>
                  <a:pt x="7470" y="727173"/>
                  <a:pt x="44823" y="702271"/>
                </a:cubicBezTo>
                <a:cubicBezTo>
                  <a:pt x="82176" y="677369"/>
                  <a:pt x="179294" y="702271"/>
                  <a:pt x="254000" y="717212"/>
                </a:cubicBezTo>
                <a:cubicBezTo>
                  <a:pt x="328706" y="732153"/>
                  <a:pt x="493058" y="791918"/>
                  <a:pt x="493058" y="791918"/>
                </a:cubicBezTo>
                <a:cubicBezTo>
                  <a:pt x="582705" y="819310"/>
                  <a:pt x="717176" y="866624"/>
                  <a:pt x="791882" y="881565"/>
                </a:cubicBezTo>
                <a:cubicBezTo>
                  <a:pt x="866588" y="896506"/>
                  <a:pt x="941294" y="881565"/>
                  <a:pt x="941294" y="881565"/>
                </a:cubicBezTo>
                <a:lnTo>
                  <a:pt x="941294" y="881565"/>
                </a:lnTo>
              </a:path>
            </a:pathLst>
          </a:cu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2328" y="3147814"/>
            <a:ext cx="1115616" cy="10801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Freeform 31"/>
          <p:cNvSpPr/>
          <p:nvPr/>
        </p:nvSpPr>
        <p:spPr>
          <a:xfrm rot="1616311">
            <a:off x="3617851" y="3707929"/>
            <a:ext cx="324122" cy="319926"/>
          </a:xfrm>
          <a:custGeom>
            <a:avLst/>
            <a:gdLst>
              <a:gd name="connsiteX0" fmla="*/ 0 w 941294"/>
              <a:gd name="connsiteY0" fmla="*/ 239095 h 903157"/>
              <a:gd name="connsiteX1" fmla="*/ 343647 w 941294"/>
              <a:gd name="connsiteY1" fmla="*/ 36 h 903157"/>
              <a:gd name="connsiteX2" fmla="*/ 672353 w 941294"/>
              <a:gd name="connsiteY2" fmla="*/ 224153 h 903157"/>
              <a:gd name="connsiteX3" fmla="*/ 672353 w 941294"/>
              <a:gd name="connsiteY3" fmla="*/ 597683 h 903157"/>
              <a:gd name="connsiteX4" fmla="*/ 463176 w 941294"/>
              <a:gd name="connsiteY4" fmla="*/ 881565 h 903157"/>
              <a:gd name="connsiteX5" fmla="*/ 268941 w 941294"/>
              <a:gd name="connsiteY5" fmla="*/ 881565 h 903157"/>
              <a:gd name="connsiteX6" fmla="*/ 29882 w 941294"/>
              <a:gd name="connsiteY6" fmla="*/ 866624 h 903157"/>
              <a:gd name="connsiteX7" fmla="*/ 44823 w 941294"/>
              <a:gd name="connsiteY7" fmla="*/ 702271 h 903157"/>
              <a:gd name="connsiteX8" fmla="*/ 254000 w 941294"/>
              <a:gd name="connsiteY8" fmla="*/ 717212 h 903157"/>
              <a:gd name="connsiteX9" fmla="*/ 493058 w 941294"/>
              <a:gd name="connsiteY9" fmla="*/ 791918 h 903157"/>
              <a:gd name="connsiteX10" fmla="*/ 791882 w 941294"/>
              <a:gd name="connsiteY10" fmla="*/ 881565 h 903157"/>
              <a:gd name="connsiteX11" fmla="*/ 941294 w 941294"/>
              <a:gd name="connsiteY11" fmla="*/ 881565 h 903157"/>
              <a:gd name="connsiteX12" fmla="*/ 941294 w 941294"/>
              <a:gd name="connsiteY12" fmla="*/ 881565 h 90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294" h="903157">
                <a:moveTo>
                  <a:pt x="0" y="239095"/>
                </a:moveTo>
                <a:cubicBezTo>
                  <a:pt x="115794" y="120810"/>
                  <a:pt x="231588" y="2526"/>
                  <a:pt x="343647" y="36"/>
                </a:cubicBezTo>
                <a:cubicBezTo>
                  <a:pt x="455706" y="-2454"/>
                  <a:pt x="617569" y="124545"/>
                  <a:pt x="672353" y="224153"/>
                </a:cubicBezTo>
                <a:cubicBezTo>
                  <a:pt x="727137" y="323761"/>
                  <a:pt x="707216" y="488114"/>
                  <a:pt x="672353" y="597683"/>
                </a:cubicBezTo>
                <a:cubicBezTo>
                  <a:pt x="637490" y="707252"/>
                  <a:pt x="530411" y="834251"/>
                  <a:pt x="463176" y="881565"/>
                </a:cubicBezTo>
                <a:cubicBezTo>
                  <a:pt x="395941" y="928879"/>
                  <a:pt x="341157" y="884055"/>
                  <a:pt x="268941" y="881565"/>
                </a:cubicBezTo>
                <a:cubicBezTo>
                  <a:pt x="196725" y="879075"/>
                  <a:pt x="67235" y="896506"/>
                  <a:pt x="29882" y="866624"/>
                </a:cubicBezTo>
                <a:cubicBezTo>
                  <a:pt x="-7471" y="836742"/>
                  <a:pt x="7470" y="727173"/>
                  <a:pt x="44823" y="702271"/>
                </a:cubicBezTo>
                <a:cubicBezTo>
                  <a:pt x="82176" y="677369"/>
                  <a:pt x="179294" y="702271"/>
                  <a:pt x="254000" y="717212"/>
                </a:cubicBezTo>
                <a:cubicBezTo>
                  <a:pt x="328706" y="732153"/>
                  <a:pt x="493058" y="791918"/>
                  <a:pt x="493058" y="791918"/>
                </a:cubicBezTo>
                <a:cubicBezTo>
                  <a:pt x="582705" y="819310"/>
                  <a:pt x="717176" y="866624"/>
                  <a:pt x="791882" y="881565"/>
                </a:cubicBezTo>
                <a:cubicBezTo>
                  <a:pt x="866588" y="896506"/>
                  <a:pt x="941294" y="881565"/>
                  <a:pt x="941294" y="881565"/>
                </a:cubicBezTo>
                <a:lnTo>
                  <a:pt x="941294" y="881565"/>
                </a:lnTo>
              </a:path>
            </a:pathLst>
          </a:cu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42056" y="102589"/>
            <a:ext cx="3193754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best road-finder on the planet?</a:t>
            </a:r>
            <a:endParaRPr lang="en-US" dirty="0"/>
          </a:p>
        </p:txBody>
      </p:sp>
      <p:pic>
        <p:nvPicPr>
          <p:cNvPr id="6" name="Picture 5" descr="roads-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4" y="1101959"/>
            <a:ext cx="3873771" cy="3873771"/>
          </a:xfrm>
          <a:prstGeom prst="rect">
            <a:avLst/>
          </a:prstGeom>
        </p:spPr>
      </p:pic>
      <p:pic>
        <p:nvPicPr>
          <p:cNvPr id="7" name="Picture 6" descr="roads-outp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56" y="1096748"/>
            <a:ext cx="3875032" cy="3875032"/>
          </a:xfrm>
          <a:prstGeom prst="rect">
            <a:avLst/>
          </a:prstGeom>
        </p:spPr>
      </p:pic>
      <p:pic>
        <p:nvPicPr>
          <p:cNvPr id="10" name="Picture 9" descr="roads-inpu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8" t="67893" r="45595" b="15331"/>
          <a:stretch/>
        </p:blipFill>
        <p:spPr>
          <a:xfrm>
            <a:off x="1018871" y="309979"/>
            <a:ext cx="590650" cy="649860"/>
          </a:xfrm>
          <a:prstGeom prst="rect">
            <a:avLst/>
          </a:prstGeom>
        </p:spPr>
      </p:pic>
      <p:pic>
        <p:nvPicPr>
          <p:cNvPr id="11" name="Picture 10" descr="roads-inpu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6" t="66136" r="25010" b="15944"/>
          <a:stretch/>
        </p:blipFill>
        <p:spPr>
          <a:xfrm>
            <a:off x="3123061" y="265668"/>
            <a:ext cx="664481" cy="6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9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15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Lecture </a:t>
            </a:r>
            <a:r>
              <a:rPr lang="en-US" sz="3200" dirty="0" smtClean="0"/>
              <a:t>5b</a:t>
            </a:r>
            <a:br>
              <a:rPr lang="en-US" sz="3200" dirty="0" smtClean="0"/>
            </a:br>
            <a:r>
              <a:rPr lang="en-US" sz="3200" dirty="0" smtClean="0"/>
              <a:t>Ways to achieve viewpoint invariance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80120" y="29056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4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/>
              <a:t>Kevin </a:t>
            </a:r>
            <a:r>
              <a:rPr lang="en-US" sz="2400" dirty="0" err="1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381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688" y="51470"/>
            <a:ext cx="8686800" cy="857250"/>
          </a:xfrm>
        </p:spPr>
        <p:txBody>
          <a:bodyPr/>
          <a:lstStyle/>
          <a:p>
            <a:r>
              <a:rPr lang="en-US" sz="2800" dirty="0" smtClean="0"/>
              <a:t>Some ways to achieve viewpoint invariance</a:t>
            </a:r>
            <a:endParaRPr lang="en-US" sz="2800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9512" y="1121494"/>
            <a:ext cx="3600400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are so good at </a:t>
            </a:r>
            <a:r>
              <a:rPr lang="en-US" sz="2000" dirty="0" smtClean="0"/>
              <a:t>viewpoint invariance </a:t>
            </a:r>
            <a:r>
              <a:rPr lang="en-US" sz="2000" dirty="0"/>
              <a:t>that </a:t>
            </a:r>
            <a:r>
              <a:rPr lang="en-US" sz="2000" dirty="0" smtClean="0"/>
              <a:t>it is hard </a:t>
            </a:r>
            <a:r>
              <a:rPr lang="en-US" sz="2000" dirty="0"/>
              <a:t>to appreciate how difficult it is.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Its one of the main difficulties in making computers perceive.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still </a:t>
            </a:r>
            <a:r>
              <a:rPr lang="en-US" sz="2000" dirty="0" smtClean="0"/>
              <a:t>don</a:t>
            </a:r>
            <a:r>
              <a:rPr lang="en-US" sz="2000" dirty="0" smtClean="0">
                <a:latin typeface="Arial"/>
              </a:rPr>
              <a:t>’</a:t>
            </a:r>
            <a:r>
              <a:rPr lang="en-US" sz="2000" dirty="0" smtClean="0"/>
              <a:t>t </a:t>
            </a:r>
            <a:r>
              <a:rPr lang="en-US" sz="2000" dirty="0"/>
              <a:t>have generally accepted solutions.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923928" y="987574"/>
            <a:ext cx="4968552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There are several different approaches:</a:t>
            </a:r>
          </a:p>
          <a:p>
            <a:pPr lvl="1"/>
            <a:r>
              <a:rPr lang="en-US" sz="2000" dirty="0" smtClean="0"/>
              <a:t>Use redundant invariant features.</a:t>
            </a:r>
          </a:p>
          <a:p>
            <a:pPr lvl="1"/>
            <a:r>
              <a:rPr lang="en-US" sz="2000" dirty="0" smtClean="0"/>
              <a:t>Put a box around the object and use normalized pixels.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</a:rPr>
              <a:t>Lecture 5c: </a:t>
            </a:r>
            <a:r>
              <a:rPr lang="en-US" sz="2000" dirty="0" smtClean="0"/>
              <a:t>Use replicated features with pooling. This is called “convolutional neural nets”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 smtClean="0"/>
              <a:t>Use </a:t>
            </a:r>
            <a:r>
              <a:rPr lang="en-US" sz="2000" dirty="0"/>
              <a:t>a hierarchy of parts </a:t>
            </a:r>
            <a:r>
              <a:rPr lang="en-US" sz="2000" dirty="0" smtClean="0"/>
              <a:t>that have explicit  poses relative to the </a:t>
            </a:r>
            <a:r>
              <a:rPr lang="en-US" sz="2000" dirty="0" smtClean="0"/>
              <a:t>camera (this will be described in detail later in the course).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31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679"/>
            <a:ext cx="8229600" cy="857250"/>
          </a:xfrm>
        </p:spPr>
        <p:txBody>
          <a:bodyPr/>
          <a:lstStyle/>
          <a:p>
            <a:r>
              <a:rPr lang="en-US" sz="2800" dirty="0"/>
              <a:t>The invariant feature approach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1520" y="1085851"/>
            <a:ext cx="4176464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Extract a large, redundant set of features that are invariant under transformations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  </a:t>
            </a:r>
            <a:r>
              <a:rPr lang="en-US" sz="2000" dirty="0" smtClean="0"/>
              <a:t>pair </a:t>
            </a:r>
            <a:r>
              <a:rPr lang="en-US" sz="2000" dirty="0"/>
              <a:t>of </a:t>
            </a:r>
            <a:r>
              <a:rPr lang="en-US" sz="2000" dirty="0" smtClean="0"/>
              <a:t>roughly parallel </a:t>
            </a:r>
            <a:r>
              <a:rPr lang="en-US" sz="2000" dirty="0"/>
              <a:t>lines with a </a:t>
            </a:r>
            <a:r>
              <a:rPr lang="en-US" sz="2000" dirty="0" smtClean="0"/>
              <a:t>red dot </a:t>
            </a:r>
            <a:r>
              <a:rPr lang="en-US" sz="2000" dirty="0"/>
              <a:t>between </a:t>
            </a:r>
            <a:r>
              <a:rPr lang="en-US" sz="2000" dirty="0" smtClean="0"/>
              <a:t>them.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what baby herring gulls use to know where to peck for food.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88024" y="1085851"/>
            <a:ext cx="4104456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With enough </a:t>
            </a:r>
            <a:r>
              <a:rPr lang="en-US" sz="2000" dirty="0" smtClean="0"/>
              <a:t>invariant </a:t>
            </a:r>
            <a:r>
              <a:rPr lang="en-US" sz="2000" dirty="0"/>
              <a:t>features, there is only one way to assemble them into an object.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don</a:t>
            </a:r>
            <a:r>
              <a:rPr lang="ja-JP" altLang="en-US" sz="2000" dirty="0"/>
              <a:t>’</a:t>
            </a:r>
            <a:r>
              <a:rPr lang="en-US" sz="2000" dirty="0"/>
              <a:t>t need to represent the relationships between features directly because they are captured by other features.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But for recognition, we </a:t>
            </a:r>
            <a:r>
              <a:rPr lang="en-US" sz="2000" dirty="0"/>
              <a:t>must avoid </a:t>
            </a:r>
            <a:r>
              <a:rPr lang="en-US" sz="2000" dirty="0" smtClean="0"/>
              <a:t>forming </a:t>
            </a:r>
            <a:r>
              <a:rPr lang="en-US" sz="2000" dirty="0"/>
              <a:t>features from parts of different </a:t>
            </a:r>
            <a:r>
              <a:rPr lang="en-US" sz="2000" dirty="0" smtClean="0"/>
              <a:t>objects.</a:t>
            </a:r>
            <a:endParaRPr lang="en-US" sz="2000" dirty="0"/>
          </a:p>
          <a:p>
            <a:endParaRPr lang="en-US" dirty="0"/>
          </a:p>
        </p:txBody>
      </p:sp>
      <p:sp>
        <p:nvSpPr>
          <p:cNvPr id="180228" name="Line 4"/>
          <p:cNvSpPr>
            <a:spLocks noChangeShapeType="1"/>
          </p:cNvSpPr>
          <p:nvPr/>
        </p:nvSpPr>
        <p:spPr bwMode="auto">
          <a:xfrm>
            <a:off x="2556024" y="2673474"/>
            <a:ext cx="43180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2340124" y="2835399"/>
            <a:ext cx="575692" cy="2518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2556025" y="2781820"/>
            <a:ext cx="71437" cy="535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animBg="1"/>
      <p:bldP spid="180229" grpId="0" animBg="1"/>
      <p:bldP spid="180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30324"/>
            <a:ext cx="8856984" cy="85725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judicious normalization approach</a:t>
            </a:r>
            <a:endParaRPr lang="en-US" sz="2400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059582"/>
            <a:ext cx="7020272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Put a box around the object and use it as a coordinate frame for a set of normalized pixels.</a:t>
            </a:r>
          </a:p>
          <a:p>
            <a:pPr lvl="1"/>
            <a:r>
              <a:rPr lang="en-US" sz="2000" dirty="0" smtClean="0"/>
              <a:t>This solves the dimension-hopping problem. If we choose the box correctly, the same part of an object always occurs on the same normalized pixels. </a:t>
            </a:r>
          </a:p>
          <a:p>
            <a:pPr lvl="1"/>
            <a:r>
              <a:rPr lang="en-US" sz="2000" dirty="0" smtClean="0"/>
              <a:t>The box can provide invariance to many </a:t>
            </a:r>
            <a:r>
              <a:rPr lang="en-US" sz="2000" dirty="0"/>
              <a:t>degrees of </a:t>
            </a:r>
            <a:r>
              <a:rPr lang="en-US" sz="2000" dirty="0" smtClean="0"/>
              <a:t>freedom: </a:t>
            </a:r>
            <a:r>
              <a:rPr lang="en-US" sz="2000" dirty="0" smtClean="0">
                <a:solidFill>
                  <a:srgbClr val="FF0000"/>
                </a:solidFill>
              </a:rPr>
              <a:t>translation</a:t>
            </a:r>
            <a:r>
              <a:rPr lang="en-US" sz="2000" dirty="0">
                <a:solidFill>
                  <a:srgbClr val="FF0000"/>
                </a:solidFill>
              </a:rPr>
              <a:t>, rotation, scale, shear, </a:t>
            </a:r>
            <a:r>
              <a:rPr lang="en-US" sz="2000" dirty="0" smtClean="0">
                <a:solidFill>
                  <a:srgbClr val="FF0000"/>
                </a:solidFill>
              </a:rPr>
              <a:t>stretch …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 smtClean="0"/>
              <a:t>But </a:t>
            </a:r>
            <a:r>
              <a:rPr lang="en-US" sz="2000" dirty="0"/>
              <a:t>choosing the box is </a:t>
            </a:r>
            <a:r>
              <a:rPr lang="en-US" sz="2000" dirty="0" smtClean="0"/>
              <a:t>difficult</a:t>
            </a:r>
            <a:r>
              <a:rPr lang="en-US" sz="2000" dirty="0"/>
              <a:t> </a:t>
            </a:r>
            <a:r>
              <a:rPr lang="en-US" sz="2000" dirty="0" smtClean="0"/>
              <a:t>because of:</a:t>
            </a:r>
          </a:p>
          <a:p>
            <a:pPr lvl="1"/>
            <a:r>
              <a:rPr lang="en-US" sz="2000" dirty="0" smtClean="0"/>
              <a:t>Segmentation errors, occlusion, unusual orientations.</a:t>
            </a:r>
          </a:p>
          <a:p>
            <a:r>
              <a:rPr lang="en-US" dirty="0" smtClean="0"/>
              <a:t>We need to recognize the shape to get the box right!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 rot="8811251">
            <a:off x="7822301" y="1262005"/>
            <a:ext cx="7191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rgbClr val="3333CC"/>
                </a:solidFill>
              </a:rPr>
              <a:t>R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 rot="9110309">
            <a:off x="7996535" y="1325538"/>
            <a:ext cx="461617" cy="510851"/>
          </a:xfrm>
          <a:prstGeom prst="rect">
            <a:avLst/>
          </a:prstGeom>
          <a:solidFill>
            <a:schemeClr val="accent1">
              <a:alpha val="1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388424" y="1843076"/>
            <a:ext cx="288032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3749182">
            <a:off x="8365723" y="195052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top</a:t>
            </a:r>
            <a:endParaRPr lang="en-US" sz="18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380312" y="1699341"/>
            <a:ext cx="648353" cy="3597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093655">
            <a:off x="7294122" y="14896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front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7236296" y="2643758"/>
            <a:ext cx="1800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We recognize this letter </a:t>
            </a:r>
            <a:r>
              <a:rPr lang="en-US" sz="1800" dirty="0" smtClean="0"/>
              <a:t>before</a:t>
            </a:r>
            <a:r>
              <a:rPr lang="en-US" sz="1800" dirty="0" smtClean="0">
                <a:solidFill>
                  <a:srgbClr val="0000FF"/>
                </a:solidFill>
              </a:rPr>
              <a:t> we do mental rotation to decide if it</a:t>
            </a:r>
            <a:r>
              <a:rPr lang="fr-FR" sz="1800" dirty="0" smtClean="0">
                <a:solidFill>
                  <a:srgbClr val="0000FF"/>
                </a:solidFill>
              </a:rPr>
              <a:t>’</a:t>
            </a:r>
            <a:r>
              <a:rPr lang="en-US" sz="1800" dirty="0" smtClean="0">
                <a:solidFill>
                  <a:srgbClr val="0000FF"/>
                </a:solidFill>
              </a:rPr>
              <a:t>s a mirror image.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1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30324"/>
            <a:ext cx="8856984" cy="85725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brute force normalization approach</a:t>
            </a:r>
            <a:endParaRPr lang="en-US" sz="2400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8032" y="1059582"/>
            <a:ext cx="8532440" cy="3394472"/>
          </a:xfrm>
        </p:spPr>
        <p:txBody>
          <a:bodyPr/>
          <a:lstStyle/>
          <a:p>
            <a:r>
              <a:rPr lang="en-US" sz="2000" dirty="0" smtClean="0"/>
              <a:t>When training the recognizer, use well-segmented, upright images to fit the correct box.</a:t>
            </a:r>
          </a:p>
          <a:p>
            <a:r>
              <a:rPr lang="en-US" sz="2000" dirty="0" smtClean="0"/>
              <a:t>At test time try all possible boxes in a range of positions and scales.</a:t>
            </a:r>
          </a:p>
          <a:p>
            <a:pPr lvl="1"/>
            <a:r>
              <a:rPr lang="en-US" sz="2000" dirty="0" smtClean="0"/>
              <a:t>This approach is widely used for detecting upright things like faces and house numbers in </a:t>
            </a:r>
            <a:r>
              <a:rPr lang="en-US" sz="2000" dirty="0" err="1" smtClean="0"/>
              <a:t>unsegmented</a:t>
            </a:r>
            <a:r>
              <a:rPr lang="en-US" sz="2000" dirty="0" smtClean="0"/>
              <a:t> images.</a:t>
            </a:r>
          </a:p>
          <a:p>
            <a:pPr lvl="1"/>
            <a:r>
              <a:rPr lang="en-US" sz="2000" dirty="0" smtClean="0"/>
              <a:t>It is much more efficient if the recognizer can cope with some variation in  position and scale so that we can use a coarse grid when trying all possible boxes.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901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821159"/>
            <a:ext cx="7702624" cy="11025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Lecture </a:t>
            </a:r>
            <a:r>
              <a:rPr lang="en-US" sz="3200" dirty="0" smtClean="0"/>
              <a:t>5c</a:t>
            </a:r>
            <a:br>
              <a:rPr lang="en-US" sz="3200" dirty="0" smtClean="0"/>
            </a:br>
            <a:r>
              <a:rPr lang="en-US" sz="3200" dirty="0" smtClean="0"/>
              <a:t>Convolutional neural networks for hand-written digit recognition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080120" y="290565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Geoffrey Hinton </a:t>
            </a:r>
          </a:p>
          <a:p>
            <a:r>
              <a:rPr lang="en-US" sz="2400" dirty="0"/>
              <a:t>with</a:t>
            </a:r>
          </a:p>
          <a:p>
            <a:r>
              <a:rPr lang="en-US" sz="2400" dirty="0" err="1"/>
              <a:t>Nitish</a:t>
            </a:r>
            <a:r>
              <a:rPr lang="en-US" sz="2400" dirty="0"/>
              <a:t> </a:t>
            </a:r>
            <a:r>
              <a:rPr lang="en-US" sz="2400" dirty="0" err="1"/>
              <a:t>Srivastava</a:t>
            </a:r>
            <a:r>
              <a:rPr lang="en-US" sz="2400" dirty="0"/>
              <a:t> </a:t>
            </a:r>
          </a:p>
          <a:p>
            <a:r>
              <a:rPr lang="en-US" sz="2400" dirty="0"/>
              <a:t>Kevin </a:t>
            </a:r>
            <a:r>
              <a:rPr lang="en-US" sz="2400" dirty="0" err="1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8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2253</Words>
  <Application>Microsoft Macintosh PowerPoint</Application>
  <PresentationFormat>On-screen Show (16:9)</PresentationFormat>
  <Paragraphs>229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 Neural Networks for Machine Learning   Lecture 5a Why object recognition is difficult</vt:lpstr>
      <vt:lpstr>Things that make it hard to recognize objects</vt:lpstr>
      <vt:lpstr>More things that make it hard to recognize objects</vt:lpstr>
      <vt:lpstr> Neural Networks for Machine Learning   Lecture 5b Ways to achieve viewpoint invariance</vt:lpstr>
      <vt:lpstr>Some ways to achieve viewpoint invariance</vt:lpstr>
      <vt:lpstr>The invariant feature approach</vt:lpstr>
      <vt:lpstr>The judicious normalization approach</vt:lpstr>
      <vt:lpstr>The brute force normalization approach</vt:lpstr>
      <vt:lpstr> Neural Networks for Machine Learning   Lecture 5c Convolutional neural networks for hand-written digit recognition</vt:lpstr>
      <vt:lpstr>The replicated feature approach (currently the dominant approach for neural networks)</vt:lpstr>
      <vt:lpstr>Backpropagation with weight constraints</vt:lpstr>
      <vt:lpstr>What does replicating the feature detectors achieve?</vt:lpstr>
      <vt:lpstr>Pooling the outputs of replicated feature detectors</vt:lpstr>
      <vt:lpstr>Le Net</vt:lpstr>
      <vt:lpstr>The architecture of LeNet5</vt:lpstr>
      <vt:lpstr>The 82 errors made by LeNet5</vt:lpstr>
      <vt:lpstr>Priors and Prejudice</vt:lpstr>
      <vt:lpstr>The brute force approach</vt:lpstr>
      <vt:lpstr>The errors made by the Ciresan et. al. net</vt:lpstr>
      <vt:lpstr>How to detect a significant drop in the error rate</vt:lpstr>
      <vt:lpstr> Neural Networks for Machine Learning   Lecture 5d Convolutional neural networks for object recognition</vt:lpstr>
      <vt:lpstr>From hand-written digits to 3-D objects</vt:lpstr>
      <vt:lpstr>The ILSVRC-2012 competition on ImageNet</vt:lpstr>
      <vt:lpstr>Examples from the test set (with the network’s guesses)</vt:lpstr>
      <vt:lpstr>Error rates on the ILSVRC-2012 competition</vt:lpstr>
      <vt:lpstr>A neural network for ImageNet</vt:lpstr>
      <vt:lpstr>Tricks that significantly improve generalization</vt:lpstr>
      <vt:lpstr>The hardware required for Alex’s net</vt:lpstr>
      <vt:lpstr>Finding roads in high-resolution images</vt:lpstr>
      <vt:lpstr>The best road-finder on the planet?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Geoffrey Hinton</cp:lastModifiedBy>
  <cp:revision>52</cp:revision>
  <dcterms:created xsi:type="dcterms:W3CDTF">2012-09-27T16:39:13Z</dcterms:created>
  <dcterms:modified xsi:type="dcterms:W3CDTF">2012-10-11T22:48:44Z</dcterms:modified>
</cp:coreProperties>
</file>