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92" r:id="rId9"/>
    <p:sldId id="264" r:id="rId10"/>
    <p:sldId id="289" r:id="rId11"/>
    <p:sldId id="286" r:id="rId12"/>
    <p:sldId id="285" r:id="rId13"/>
    <p:sldId id="288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93" r:id="rId22"/>
    <p:sldId id="272" r:id="rId23"/>
    <p:sldId id="273" r:id="rId24"/>
    <p:sldId id="274" r:id="rId25"/>
    <p:sldId id="275" r:id="rId26"/>
    <p:sldId id="282" r:id="rId27"/>
    <p:sldId id="287" r:id="rId28"/>
    <p:sldId id="290" r:id="rId29"/>
    <p:sldId id="291" r:id="rId30"/>
    <p:sldId id="294" r:id="rId31"/>
    <p:sldId id="295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5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776" y="-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57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28600"/>
            <a:ext cx="7772400" cy="2159000"/>
          </a:xfrm>
        </p:spPr>
        <p:txBody>
          <a:bodyPr/>
          <a:lstStyle>
            <a:lvl1pPr>
              <a:defRPr sz="3200" baseline="0">
                <a:solidFill>
                  <a:srgbClr val="000090"/>
                </a:solidFill>
              </a:defRPr>
            </a:lvl1pPr>
          </a:lstStyle>
          <a:p>
            <a:r>
              <a:rPr lang="en-US" dirty="0" smtClean="0"/>
              <a:t>Neural Networks for Machine Learning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Lecture 1a</a:t>
            </a:r>
            <a:br>
              <a:rPr lang="en-US" dirty="0" smtClean="0"/>
            </a:br>
            <a:r>
              <a:rPr lang="en-US" dirty="0" err="1" smtClean="0"/>
              <a:t>Bla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308100" y="3162300"/>
            <a:ext cx="294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Geoffrey Hinton</a:t>
            </a:r>
          </a:p>
          <a:p>
            <a:r>
              <a:rPr lang="en-US" sz="2400" dirty="0" smtClean="0"/>
              <a:t>with</a:t>
            </a:r>
          </a:p>
          <a:p>
            <a:r>
              <a:rPr lang="en-US" sz="2400" dirty="0" err="1" smtClean="0"/>
              <a:t>Nitish</a:t>
            </a:r>
            <a:r>
              <a:rPr lang="en-US" sz="2400" dirty="0" smtClean="0"/>
              <a:t> </a:t>
            </a:r>
            <a:r>
              <a:rPr lang="en-US" sz="2400" dirty="0" err="1" smtClean="0"/>
              <a:t>Srivastava</a:t>
            </a:r>
            <a:endParaRPr lang="en-US" sz="2400" dirty="0" smtClean="0"/>
          </a:p>
          <a:p>
            <a:r>
              <a:rPr lang="en-US" sz="2400" dirty="0" smtClean="0"/>
              <a:t>and Kevin </a:t>
            </a:r>
            <a:r>
              <a:rPr lang="en-US" sz="2400" dirty="0" err="1" smtClean="0"/>
              <a:t>Swersky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076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5A5C66-7DA1-D24E-A74B-8A523342CC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0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D094B0E-185D-FE44-94E5-3356BA3B1D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3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394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53942"/>
            <a:ext cx="4038600" cy="16406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009779-55AD-BC4D-8753-9D733F0932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9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1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43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rgbClr val="00009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8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000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8.emf"/><Relationship Id="rId9" Type="http://schemas.openxmlformats.org/officeDocument/2006/relationships/oleObject" Target="../embeddings/oleObject10.bin"/><Relationship Id="rId10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56215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Neural Networks for Machine Learning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 Lecture 6</a:t>
            </a:r>
            <a:r>
              <a:rPr lang="en-US" sz="3200" dirty="0" smtClean="0"/>
              <a:t>a</a:t>
            </a:r>
            <a:br>
              <a:rPr lang="en-US" sz="3200" dirty="0" smtClean="0"/>
            </a:br>
            <a:r>
              <a:rPr lang="en-US" sz="3200" dirty="0" smtClean="0"/>
              <a:t>Overview of mini-batch gradient descent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1080120" y="2905655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Geoffrey Hinton </a:t>
            </a:r>
          </a:p>
          <a:p>
            <a:r>
              <a:rPr lang="en-US" sz="2400" dirty="0"/>
              <a:t>with</a:t>
            </a:r>
          </a:p>
          <a:p>
            <a:r>
              <a:rPr lang="en-US" sz="2400" dirty="0" err="1"/>
              <a:t>Nitish</a:t>
            </a:r>
            <a:r>
              <a:rPr lang="en-US" sz="2400" dirty="0"/>
              <a:t> </a:t>
            </a:r>
            <a:r>
              <a:rPr lang="en-US" sz="2400" dirty="0" err="1"/>
              <a:t>Srivastava</a:t>
            </a:r>
            <a:r>
              <a:rPr lang="en-US" sz="2400" dirty="0"/>
              <a:t> </a:t>
            </a:r>
          </a:p>
          <a:p>
            <a:r>
              <a:rPr lang="en-US" sz="2400" dirty="0"/>
              <a:t>Kevin </a:t>
            </a:r>
            <a:r>
              <a:rPr lang="en-US" sz="2400" dirty="0" err="1"/>
              <a:t>Swersky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7176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the 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two hidden units have exactly the same bias and exactly the same incoming and outgoing weights, they will always get exactly the same gradient. </a:t>
            </a:r>
          </a:p>
          <a:p>
            <a:pPr lvl="1"/>
            <a:r>
              <a:rPr lang="en-US" dirty="0" smtClean="0"/>
              <a:t>So they can never learn to be different features.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e break symmetry by initializing the weights to have small random values.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a hidden unit has a big fan-in, small changes on many of its incoming weights can cause the learning to overshoot.</a:t>
            </a:r>
          </a:p>
          <a:p>
            <a:pPr lvl="1"/>
            <a:r>
              <a:rPr lang="en-US" dirty="0" smtClean="0"/>
              <a:t>We generally want smaller incoming weights when the fan-in is big, so initialize the weights to be proportional to </a:t>
            </a:r>
            <a:r>
              <a:rPr lang="en-US" dirty="0" err="1" smtClean="0"/>
              <a:t>sqrt</a:t>
            </a:r>
            <a:r>
              <a:rPr lang="en-US" dirty="0" smtClean="0"/>
              <a:t>(fan-in).</a:t>
            </a:r>
          </a:p>
          <a:p>
            <a:r>
              <a:rPr lang="en-US" dirty="0" smtClean="0"/>
              <a:t>We can also scale the learning rate the same 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91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3" y="205979"/>
            <a:ext cx="4334933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Shifting the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3" y="1200151"/>
            <a:ext cx="4148721" cy="33944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When using steepest descent, shifting  the input values makes a big difference.</a:t>
            </a:r>
          </a:p>
          <a:p>
            <a:pPr lvl="1"/>
            <a:r>
              <a:rPr lang="en-US" dirty="0" smtClean="0"/>
              <a:t>It usually helps to transform each component of the input vector so that it has zero mean over the whole training set.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hypberbolic</a:t>
            </a:r>
            <a:r>
              <a:rPr lang="en-US" dirty="0" smtClean="0"/>
              <a:t> tangent (which is 2*logistic -1) produces hidden activations that are roughly zero mean. </a:t>
            </a:r>
          </a:p>
          <a:p>
            <a:pPr lvl="1"/>
            <a:r>
              <a:rPr lang="en-US" dirty="0" smtClean="0"/>
              <a:t>In this respect its better than the logistic.</a:t>
            </a:r>
            <a:r>
              <a:rPr lang="en-US" dirty="0"/>
              <a:t> </a:t>
            </a:r>
            <a:endParaRPr lang="en-US" dirty="0" smtClean="0"/>
          </a:p>
        </p:txBody>
      </p:sp>
      <p:graphicFrame>
        <p:nvGraphicFramePr>
          <p:cNvPr id="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538054"/>
              </p:ext>
            </p:extLst>
          </p:nvPr>
        </p:nvGraphicFramePr>
        <p:xfrm>
          <a:off x="5174330" y="1042024"/>
          <a:ext cx="1362015" cy="404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3" imgW="594000" imgH="228240" progId="Equation.3">
                  <p:embed/>
                </p:oleObj>
              </mc:Choice>
              <mc:Fallback>
                <p:oleObj name="Equation" r:id="rId3" imgW="594000" imgH="22824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4330" y="1042024"/>
                        <a:ext cx="1362015" cy="404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5247990" y="603588"/>
            <a:ext cx="568275" cy="369144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4876819" y="912814"/>
            <a:ext cx="455835" cy="53366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 flipV="1">
            <a:off x="5744257" y="929749"/>
            <a:ext cx="417966" cy="516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4621472" y="1399442"/>
            <a:ext cx="568275" cy="369144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5840648" y="1399442"/>
            <a:ext cx="568275" cy="369144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487388" y="2330757"/>
            <a:ext cx="16417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101, 101 </a:t>
            </a:r>
            <a:r>
              <a:rPr lang="en-US" sz="2000" dirty="0" smtClean="0">
                <a:solidFill>
                  <a:srgbClr val="008000"/>
                </a:solidFill>
                <a:sym typeface="Wingdings"/>
              </a:rPr>
              <a:t>  2</a:t>
            </a:r>
          </a:p>
          <a:p>
            <a:r>
              <a:rPr lang="en-US" sz="2000" dirty="0" smtClean="0">
                <a:solidFill>
                  <a:srgbClr val="FF0000"/>
                </a:solidFill>
                <a:sym typeface="Wingdings"/>
              </a:rPr>
              <a:t>101,   99   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 flipV="1">
            <a:off x="5518920" y="286296"/>
            <a:ext cx="0" cy="3172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7229002" y="1676425"/>
            <a:ext cx="1457775" cy="167296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399928" y="1676425"/>
            <a:ext cx="1206446" cy="1828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 rot="19376158">
            <a:off x="7873704" y="1733376"/>
            <a:ext cx="260525" cy="17102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383914" y="2301522"/>
            <a:ext cx="1286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g</a:t>
            </a:r>
            <a:r>
              <a:rPr lang="en-US" sz="2000" dirty="0" smtClean="0">
                <a:solidFill>
                  <a:srgbClr val="0000FF"/>
                </a:solidFill>
              </a:rPr>
              <a:t>ives error surface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03503" y="3484846"/>
            <a:ext cx="125830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  <a:sym typeface="Wingdings"/>
              </a:rPr>
              <a:t>1,   1   2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1</a:t>
            </a:r>
            <a:r>
              <a:rPr lang="en-US" sz="2000" dirty="0">
                <a:solidFill>
                  <a:srgbClr val="FF0000"/>
                </a:solidFill>
              </a:rPr>
              <a:t>,  -1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  0</a:t>
            </a:r>
          </a:p>
          <a:p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7582110" y="3518712"/>
            <a:ext cx="592666" cy="646331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582110" y="3518712"/>
            <a:ext cx="592666" cy="6463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531381" y="3484847"/>
            <a:ext cx="677261" cy="6801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108972" y="3455611"/>
            <a:ext cx="1286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g</a:t>
            </a:r>
            <a:r>
              <a:rPr lang="en-US" sz="2000" dirty="0" smtClean="0">
                <a:solidFill>
                  <a:srgbClr val="0000FF"/>
                </a:solidFill>
              </a:rPr>
              <a:t>ives error surface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93465" y="535856"/>
            <a:ext cx="1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co</a:t>
            </a:r>
            <a:r>
              <a:rPr lang="en-US" dirty="0" smtClean="0">
                <a:solidFill>
                  <a:srgbClr val="FF0000"/>
                </a:solidFill>
              </a:rPr>
              <a:t>lor</a:t>
            </a:r>
            <a:r>
              <a:rPr lang="en-US" dirty="0" smtClean="0"/>
              <a:t> indicates training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56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  <p:bldP spid="15" grpId="0"/>
      <p:bldP spid="20" grpId="0" animBg="1"/>
      <p:bldP spid="27" grpId="0" animBg="1"/>
      <p:bldP spid="45" grpId="0"/>
      <p:bldP spid="23" grpId="0"/>
      <p:bldP spid="28" grpId="0" animBg="1"/>
      <p:bldP spid="29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72" y="205979"/>
            <a:ext cx="4334933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Scaling the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667" y="1217084"/>
            <a:ext cx="3674533" cy="3394472"/>
          </a:xfrm>
        </p:spPr>
        <p:txBody>
          <a:bodyPr>
            <a:normAutofit/>
          </a:bodyPr>
          <a:lstStyle/>
          <a:p>
            <a:r>
              <a:rPr lang="en-US" dirty="0" smtClean="0"/>
              <a:t>When using steepest descent, scaling  the input values makes a big difference.</a:t>
            </a:r>
          </a:p>
          <a:p>
            <a:pPr lvl="1"/>
            <a:r>
              <a:rPr lang="en-US" dirty="0" smtClean="0"/>
              <a:t>It usually helps to transform each component of the input vector so that it has unit variance over the whole training set. </a:t>
            </a:r>
          </a:p>
        </p:txBody>
      </p:sp>
      <p:graphicFrame>
        <p:nvGraphicFramePr>
          <p:cNvPr id="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780035"/>
              </p:ext>
            </p:extLst>
          </p:nvPr>
        </p:nvGraphicFramePr>
        <p:xfrm>
          <a:off x="5174330" y="1042024"/>
          <a:ext cx="1362015" cy="404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Equation" r:id="rId3" imgW="594000" imgH="228240" progId="Equation.3">
                  <p:embed/>
                </p:oleObj>
              </mc:Choice>
              <mc:Fallback>
                <p:oleObj name="Equation" r:id="rId3" imgW="594000" imgH="22824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4330" y="1042024"/>
                        <a:ext cx="1362015" cy="404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5247990" y="603588"/>
            <a:ext cx="568275" cy="369144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4876819" y="912814"/>
            <a:ext cx="455835" cy="53366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 flipV="1">
            <a:off x="5744257" y="929749"/>
            <a:ext cx="417966" cy="516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4621472" y="1399442"/>
            <a:ext cx="568275" cy="369144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5840648" y="1399442"/>
            <a:ext cx="568275" cy="369144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45179" y="3645175"/>
            <a:ext cx="125830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sym typeface="Wingdings"/>
              </a:rPr>
              <a:t>1,   </a:t>
            </a:r>
            <a:r>
              <a:rPr lang="en-US" sz="2000" dirty="0" smtClean="0">
                <a:solidFill>
                  <a:srgbClr val="008000"/>
                </a:solidFill>
                <a:sym typeface="Wingdings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sym typeface="Wingdings"/>
              </a:rPr>
              <a:t>   2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1</a:t>
            </a:r>
            <a:r>
              <a:rPr lang="en-US" sz="2000" dirty="0">
                <a:solidFill>
                  <a:srgbClr val="FF0000"/>
                </a:solidFill>
              </a:rPr>
              <a:t>,  </a:t>
            </a:r>
            <a:r>
              <a:rPr lang="en-US" sz="2000" dirty="0">
                <a:solidFill>
                  <a:srgbClr val="008000"/>
                </a:solidFill>
              </a:rPr>
              <a:t>-1 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  0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68832" y="2161571"/>
            <a:ext cx="1641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0.1,   </a:t>
            </a:r>
            <a:r>
              <a:rPr lang="en-US" sz="2000" dirty="0" smtClean="0">
                <a:solidFill>
                  <a:srgbClr val="008000"/>
                </a:solidFill>
              </a:rPr>
              <a:t>10  </a:t>
            </a:r>
            <a:r>
              <a:rPr lang="en-US" sz="2000" dirty="0" smtClean="0">
                <a:sym typeface="Wingdings"/>
              </a:rPr>
              <a:t>  2</a:t>
            </a:r>
          </a:p>
          <a:p>
            <a:r>
              <a:rPr lang="en-US" sz="2000" dirty="0" smtClean="0">
                <a:solidFill>
                  <a:srgbClr val="FF0000"/>
                </a:solidFill>
                <a:sym typeface="Wingdings"/>
              </a:rPr>
              <a:t>0.1,  </a:t>
            </a:r>
            <a:r>
              <a:rPr lang="en-US" sz="2000" dirty="0" smtClean="0">
                <a:solidFill>
                  <a:srgbClr val="008000"/>
                </a:solidFill>
                <a:sym typeface="Wingdings"/>
              </a:rPr>
              <a:t>-10  </a:t>
            </a:r>
            <a:r>
              <a:rPr lang="en-US" sz="2000" dirty="0" smtClean="0">
                <a:solidFill>
                  <a:srgbClr val="000000"/>
                </a:solidFill>
                <a:sym typeface="Wingdings"/>
              </a:rPr>
              <a:t>  0</a:t>
            </a:r>
            <a:endParaRPr lang="en-US" sz="2000" dirty="0">
              <a:solidFill>
                <a:srgbClr val="0000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7282989" y="3984977"/>
            <a:ext cx="87426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9019314" flipH="1">
            <a:off x="7423786" y="3679041"/>
            <a:ext cx="592666" cy="6463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Line 9"/>
          <p:cNvSpPr>
            <a:spLocks noChangeShapeType="1"/>
          </p:cNvSpPr>
          <p:nvPr/>
        </p:nvSpPr>
        <p:spPr bwMode="auto">
          <a:xfrm flipV="1">
            <a:off x="5518920" y="286296"/>
            <a:ext cx="0" cy="3172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 rot="19019314">
            <a:off x="7373057" y="3645176"/>
            <a:ext cx="677261" cy="6801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7857021" y="1202551"/>
            <a:ext cx="0" cy="21640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724871" y="1473869"/>
            <a:ext cx="250706" cy="17102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950648" y="3615940"/>
            <a:ext cx="1286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g</a:t>
            </a:r>
            <a:r>
              <a:rPr lang="en-US" sz="2000" dirty="0" smtClean="0">
                <a:solidFill>
                  <a:srgbClr val="0000FF"/>
                </a:solidFill>
              </a:rPr>
              <a:t>ives error surface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65358" y="2132336"/>
            <a:ext cx="1286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g</a:t>
            </a:r>
            <a:r>
              <a:rPr lang="en-US" sz="2000" dirty="0" smtClean="0">
                <a:solidFill>
                  <a:srgbClr val="0000FF"/>
                </a:solidFill>
              </a:rPr>
              <a:t>ives error surface</a:t>
            </a:r>
            <a:endParaRPr lang="en-US" sz="2000" dirty="0">
              <a:solidFill>
                <a:srgbClr val="0000FF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7587786" y="2376345"/>
            <a:ext cx="535597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993465" y="535856"/>
            <a:ext cx="1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co</a:t>
            </a:r>
            <a:r>
              <a:rPr lang="en-US" dirty="0" smtClean="0">
                <a:solidFill>
                  <a:srgbClr val="FF0000"/>
                </a:solidFill>
              </a:rPr>
              <a:t>lor</a:t>
            </a:r>
            <a:r>
              <a:rPr lang="en-US" dirty="0" smtClean="0"/>
              <a:t> indicates weight axis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787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  <p:bldP spid="14" grpId="0"/>
      <p:bldP spid="15" grpId="0"/>
      <p:bldP spid="20" grpId="0" animBg="1"/>
      <p:bldP spid="21" grpId="0" animBg="1"/>
      <p:bldP spid="27" grpId="0" animBg="1"/>
      <p:bldP spid="42" grpId="0"/>
      <p:bldP spid="45" grpId="0"/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3" y="104381"/>
            <a:ext cx="8331211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more thorough method: </a:t>
            </a:r>
            <a:r>
              <a:rPr lang="en-US" dirty="0" err="1" smtClean="0"/>
              <a:t>Decorrelate</a:t>
            </a:r>
            <a:r>
              <a:rPr lang="en-US" dirty="0" smtClean="0"/>
              <a:t> the input components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sz="half" idx="1"/>
          </p:nvPr>
        </p:nvSpPr>
        <p:spPr>
          <a:xfrm>
            <a:off x="186273" y="1013888"/>
            <a:ext cx="8788452" cy="3394472"/>
          </a:xfrm>
        </p:spPr>
        <p:txBody>
          <a:bodyPr>
            <a:noAutofit/>
          </a:bodyPr>
          <a:lstStyle/>
          <a:p>
            <a:r>
              <a:rPr lang="en-US" dirty="0" smtClean="0"/>
              <a:t>For </a:t>
            </a:r>
            <a:r>
              <a:rPr lang="en-US" dirty="0"/>
              <a:t>a linear  </a:t>
            </a:r>
            <a:r>
              <a:rPr lang="en-US" dirty="0" smtClean="0"/>
              <a:t>neuron, </a:t>
            </a:r>
            <a:r>
              <a:rPr lang="en-US" dirty="0"/>
              <a:t>we get a big win by </a:t>
            </a:r>
            <a:r>
              <a:rPr lang="en-US" dirty="0" err="1"/>
              <a:t>decorrelating</a:t>
            </a:r>
            <a:r>
              <a:rPr lang="en-US" dirty="0"/>
              <a:t> each component of the input from the other input </a:t>
            </a:r>
            <a:r>
              <a:rPr lang="en-US" dirty="0" smtClean="0"/>
              <a:t>components.</a:t>
            </a:r>
            <a:endParaRPr lang="en-US" dirty="0"/>
          </a:p>
          <a:p>
            <a:r>
              <a:rPr lang="en-US" dirty="0" smtClean="0"/>
              <a:t>There are several different ways to </a:t>
            </a:r>
            <a:r>
              <a:rPr lang="en-US" dirty="0" err="1" smtClean="0"/>
              <a:t>decorrelate</a:t>
            </a:r>
            <a:r>
              <a:rPr lang="en-US" dirty="0" smtClean="0"/>
              <a:t> inputs. A reasonable method is to use Principal Components Analysis.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rop the principal components with the smallest eigenvalues.</a:t>
            </a:r>
          </a:p>
          <a:p>
            <a:pPr lvl="2"/>
            <a:r>
              <a:rPr lang="en-US" sz="2000" dirty="0" smtClean="0"/>
              <a:t> This achieves some dimensionality reduction.</a:t>
            </a:r>
          </a:p>
          <a:p>
            <a:pPr lvl="1"/>
            <a:r>
              <a:rPr lang="en-US" dirty="0" smtClean="0"/>
              <a:t>Divide the remaining principal components by the square roots of their eigenvalues. For a linear neuron,  t</a:t>
            </a:r>
            <a:r>
              <a:rPr lang="en-US" sz="2000" dirty="0" smtClean="0"/>
              <a:t>his  converts an axis aligned elliptical error surface into a circular one.</a:t>
            </a:r>
          </a:p>
          <a:p>
            <a:r>
              <a:rPr lang="en-US" dirty="0" smtClean="0"/>
              <a:t>For </a:t>
            </a:r>
            <a:r>
              <a:rPr lang="en-US" dirty="0"/>
              <a:t>a circular error surface, the gradient points straight towards the minimum. </a:t>
            </a:r>
          </a:p>
          <a:p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969240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5516" y="205979"/>
            <a:ext cx="8686800" cy="857250"/>
          </a:xfrm>
        </p:spPr>
        <p:txBody>
          <a:bodyPr/>
          <a:lstStyle/>
          <a:p>
            <a:r>
              <a:rPr lang="en-US" dirty="0" smtClean="0"/>
              <a:t>Common problems </a:t>
            </a:r>
            <a:r>
              <a:rPr lang="en-US" dirty="0"/>
              <a:t>that occur in multilayer </a:t>
            </a:r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063229"/>
            <a:ext cx="4038600" cy="408027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If we start with a </a:t>
            </a:r>
            <a:r>
              <a:rPr lang="en-US" dirty="0" smtClean="0"/>
              <a:t>very big </a:t>
            </a:r>
            <a:r>
              <a:rPr lang="en-US" dirty="0"/>
              <a:t>learning rate, the </a:t>
            </a:r>
            <a:r>
              <a:rPr lang="en-US" dirty="0" smtClean="0"/>
              <a:t>weights of each hidden unit will all become very big and positive or very big and negative.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 The error derivatives for the hidden units will all become tiny and the error will not decrease.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This is usually a plateau, but people often mistake it for a local minimum.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699542"/>
            <a:ext cx="4136268" cy="4075658"/>
          </a:xfrm>
        </p:spPr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In </a:t>
            </a:r>
            <a:r>
              <a:rPr lang="en-US" dirty="0" smtClean="0"/>
              <a:t> classification </a:t>
            </a:r>
            <a:r>
              <a:rPr lang="en-US" dirty="0"/>
              <a:t>networks that use a squared </a:t>
            </a:r>
            <a:r>
              <a:rPr lang="en-US" dirty="0" smtClean="0"/>
              <a:t>error or a cross-entropy error, </a:t>
            </a:r>
            <a:r>
              <a:rPr lang="en-US" dirty="0"/>
              <a:t>the best guessing strategy is to make each output unit </a:t>
            </a:r>
            <a:r>
              <a:rPr lang="en-US" dirty="0" smtClean="0"/>
              <a:t>always produce </a:t>
            </a:r>
            <a:r>
              <a:rPr lang="en-US" dirty="0"/>
              <a:t>an output equal to the proportion of time it should be a 1.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The network finds this strategy quickly and </a:t>
            </a:r>
            <a:r>
              <a:rPr lang="en-US" dirty="0" smtClean="0"/>
              <a:t>may take </a:t>
            </a:r>
            <a:r>
              <a:rPr lang="en-US" dirty="0"/>
              <a:t>a long time to improve on </a:t>
            </a:r>
            <a:r>
              <a:rPr lang="en-US" dirty="0" smtClean="0"/>
              <a:t>it by making use of the input.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This is another plateau that looks like a local minimum.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44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0324"/>
            <a:ext cx="8229600" cy="857250"/>
          </a:xfrm>
        </p:spPr>
        <p:txBody>
          <a:bodyPr/>
          <a:lstStyle/>
          <a:p>
            <a:r>
              <a:rPr lang="en-US" dirty="0" smtClean="0"/>
              <a:t>Four </a:t>
            </a:r>
            <a:r>
              <a:rPr lang="en-US" dirty="0"/>
              <a:t>ways to speed up </a:t>
            </a:r>
            <a:r>
              <a:rPr lang="en-US" dirty="0" smtClean="0"/>
              <a:t>mini-batch learning</a:t>
            </a:r>
            <a:endParaRPr lang="en-US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43508" y="1229506"/>
            <a:ext cx="4024357" cy="339447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Use </a:t>
            </a:r>
            <a:r>
              <a:rPr lang="en-US" sz="2000" dirty="0" smtClean="0"/>
              <a:t>“momentum”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Instead of using the gradient to change the </a:t>
            </a:r>
            <a:r>
              <a:rPr lang="en-US" sz="2000" dirty="0">
                <a:solidFill>
                  <a:srgbClr val="FF0000"/>
                </a:solidFill>
              </a:rPr>
              <a:t>position</a:t>
            </a:r>
            <a:r>
              <a:rPr lang="en-US" sz="2000" dirty="0"/>
              <a:t> of the weight </a:t>
            </a:r>
            <a:r>
              <a:rPr lang="ja-JP" altLang="en-US" sz="2000" dirty="0"/>
              <a:t>“</a:t>
            </a:r>
            <a:r>
              <a:rPr lang="en-US" sz="2000" dirty="0"/>
              <a:t>particle</a:t>
            </a:r>
            <a:r>
              <a:rPr lang="ja-JP" altLang="en-US" sz="2000" dirty="0"/>
              <a:t>”</a:t>
            </a:r>
            <a:r>
              <a:rPr lang="en-US" sz="2000" dirty="0"/>
              <a:t>, use it to change the </a:t>
            </a:r>
            <a:r>
              <a:rPr lang="en-US" sz="2000" dirty="0">
                <a:solidFill>
                  <a:srgbClr val="FF0000"/>
                </a:solidFill>
              </a:rPr>
              <a:t>velocity</a:t>
            </a:r>
            <a:r>
              <a:rPr lang="en-US" sz="2000" dirty="0"/>
              <a:t>. 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Use </a:t>
            </a:r>
            <a:r>
              <a:rPr lang="en-US" sz="2000" dirty="0"/>
              <a:t>separate adaptive learning </a:t>
            </a:r>
            <a:r>
              <a:rPr lang="en-US" sz="2000" dirty="0" smtClean="0"/>
              <a:t>rates for </a:t>
            </a:r>
            <a:r>
              <a:rPr lang="en-US" sz="2000" dirty="0"/>
              <a:t>each </a:t>
            </a:r>
            <a:r>
              <a:rPr lang="en-US" sz="2000" dirty="0" smtClean="0"/>
              <a:t>parameter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Slowly adjust the rate using the consistency </a:t>
            </a:r>
            <a:r>
              <a:rPr lang="en-US" sz="2000" dirty="0"/>
              <a:t>of </a:t>
            </a:r>
            <a:r>
              <a:rPr lang="en-US" sz="2000" dirty="0" smtClean="0"/>
              <a:t>the gradient for that parameter.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167865" y="860914"/>
            <a:ext cx="4752020" cy="33944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>
                <a:solidFill>
                  <a:srgbClr val="000090"/>
                </a:solidFill>
              </a:rPr>
              <a:t>rmsprop</a:t>
            </a:r>
            <a:r>
              <a:rPr lang="en-US" sz="2000" dirty="0" smtClean="0">
                <a:solidFill>
                  <a:srgbClr val="000090"/>
                </a:solidFill>
              </a:rPr>
              <a:t>: </a:t>
            </a:r>
            <a:r>
              <a:rPr lang="en-US" sz="2000" dirty="0" smtClean="0"/>
              <a:t>Divide </a:t>
            </a:r>
            <a:r>
              <a:rPr lang="en-US" sz="2000" dirty="0"/>
              <a:t>the learning rate for a </a:t>
            </a:r>
            <a:r>
              <a:rPr lang="en-US" sz="2000" dirty="0" smtClean="0"/>
              <a:t>weight </a:t>
            </a:r>
            <a:r>
              <a:rPr lang="en-US" sz="2000" dirty="0"/>
              <a:t>by a running average of the </a:t>
            </a:r>
            <a:r>
              <a:rPr lang="en-US" sz="2000" dirty="0" smtClean="0"/>
              <a:t>magnitudes of recent gradients for that weight.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This is the mini-batch version of just using the sign of the gradient</a:t>
            </a:r>
            <a:r>
              <a:rPr lang="en-US" dirty="0"/>
              <a:t>. 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Take </a:t>
            </a:r>
            <a:r>
              <a:rPr lang="en-US" dirty="0"/>
              <a:t>a fancy method from the optimization literature that makes use of curvature </a:t>
            </a:r>
            <a:r>
              <a:rPr lang="en-US" dirty="0" smtClean="0"/>
              <a:t>information </a:t>
            </a:r>
            <a:r>
              <a:rPr lang="en-US" dirty="0" smtClean="0">
                <a:solidFill>
                  <a:srgbClr val="0000FF"/>
                </a:solidFill>
              </a:rPr>
              <a:t>(not this lecture)</a:t>
            </a:r>
            <a:endParaRPr lang="en-US" dirty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Adapt it to work for neural nets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Adapt it to work for mini-batches. </a:t>
            </a:r>
            <a:endParaRPr lang="en-US" sz="1600" dirty="0"/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101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71550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Neural Networks for Machine Learning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 Lecture </a:t>
            </a:r>
            <a:r>
              <a:rPr lang="en-US" sz="3200" dirty="0" smtClean="0"/>
              <a:t>6</a:t>
            </a:r>
            <a:r>
              <a:rPr lang="en-US" sz="3200" dirty="0"/>
              <a:t>c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The momentum method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1080120" y="2905655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Geoffrey Hinton </a:t>
            </a:r>
          </a:p>
          <a:p>
            <a:r>
              <a:rPr lang="en-US" sz="2400" dirty="0"/>
              <a:t>with</a:t>
            </a:r>
          </a:p>
          <a:p>
            <a:r>
              <a:rPr lang="en-US" sz="2400" dirty="0" err="1"/>
              <a:t>Nitish</a:t>
            </a:r>
            <a:r>
              <a:rPr lang="en-US" sz="2400" dirty="0"/>
              <a:t> </a:t>
            </a:r>
            <a:r>
              <a:rPr lang="en-US" sz="2400" dirty="0" err="1"/>
              <a:t>Srivastava</a:t>
            </a:r>
            <a:r>
              <a:rPr lang="en-US" sz="2400" dirty="0"/>
              <a:t> </a:t>
            </a:r>
          </a:p>
          <a:p>
            <a:r>
              <a:rPr lang="en-US" sz="2400" dirty="0"/>
              <a:t>Kevin </a:t>
            </a:r>
            <a:r>
              <a:rPr lang="en-US" sz="2400" dirty="0" err="1"/>
              <a:t>Swersky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5827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114300"/>
            <a:ext cx="8229600" cy="85725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intuition behind the momentum </a:t>
            </a:r>
            <a:r>
              <a:rPr lang="en-US" dirty="0"/>
              <a:t>method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496" y="1087041"/>
            <a:ext cx="4546600" cy="394335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    </a:t>
            </a:r>
            <a:r>
              <a:rPr lang="en-US" dirty="0"/>
              <a:t>Imagine a ball on the error </a:t>
            </a:r>
            <a:r>
              <a:rPr lang="en-US" dirty="0" smtClean="0"/>
              <a:t>surface. The location of the ball in the horizontal plane represents the weight vector.</a:t>
            </a:r>
            <a:endParaRPr lang="en-US" dirty="0"/>
          </a:p>
          <a:p>
            <a:pPr lvl="1"/>
            <a:r>
              <a:rPr lang="en-US" dirty="0" smtClean="0"/>
              <a:t>The ball </a:t>
            </a:r>
            <a:r>
              <a:rPr lang="en-US" dirty="0"/>
              <a:t>starts off by following the gradient, but once it has velocity, it no longer does steepest descent. </a:t>
            </a:r>
            <a:endParaRPr lang="en-US" dirty="0" smtClean="0"/>
          </a:p>
          <a:p>
            <a:pPr lvl="1"/>
            <a:r>
              <a:rPr lang="en-US" dirty="0" smtClean="0"/>
              <a:t>Its momentum makes it keep going in the previous direction.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4648200" y="1131590"/>
            <a:ext cx="4352292" cy="2235696"/>
          </a:xfrm>
        </p:spPr>
        <p:txBody>
          <a:bodyPr/>
          <a:lstStyle/>
          <a:p>
            <a:pPr marL="342900" lvl="2" indent="-342900"/>
            <a:r>
              <a:rPr lang="en-US" sz="2000" dirty="0" smtClean="0">
                <a:solidFill>
                  <a:schemeClr val="tx1"/>
                </a:solidFill>
              </a:rPr>
              <a:t>It </a:t>
            </a:r>
            <a:r>
              <a:rPr lang="en-US" sz="2000" dirty="0">
                <a:solidFill>
                  <a:schemeClr val="tx1"/>
                </a:solidFill>
              </a:rPr>
              <a:t>damps oscillations </a:t>
            </a:r>
            <a:r>
              <a:rPr lang="en-US" sz="2000" dirty="0" smtClean="0">
                <a:solidFill>
                  <a:schemeClr val="tx1"/>
                </a:solidFill>
              </a:rPr>
              <a:t>in directions of high curvature by </a:t>
            </a:r>
            <a:r>
              <a:rPr lang="en-US" sz="2000" dirty="0">
                <a:solidFill>
                  <a:schemeClr val="tx1"/>
                </a:solidFill>
              </a:rPr>
              <a:t>combining gradients with opposite signs.</a:t>
            </a:r>
          </a:p>
          <a:p>
            <a:pPr marL="342900" lvl="2" indent="-342900"/>
            <a:r>
              <a:rPr lang="en-US" sz="2000" dirty="0">
                <a:solidFill>
                  <a:schemeClr val="tx1"/>
                </a:solidFill>
              </a:rPr>
              <a:t>It builds up speed in directions with a gentle but consistent </a:t>
            </a:r>
            <a:r>
              <a:rPr lang="en-US" sz="2000" dirty="0" smtClean="0">
                <a:solidFill>
                  <a:schemeClr val="tx1"/>
                </a:solidFill>
              </a:rPr>
              <a:t>gradient.</a:t>
            </a:r>
            <a:endParaRPr lang="en-US" sz="2000" dirty="0">
              <a:solidFill>
                <a:schemeClr val="tx1"/>
              </a:solidFill>
            </a:endParaRPr>
          </a:p>
          <a:p>
            <a:pPr marL="342900" lvl="2" indent="-342900"/>
            <a:endParaRPr lang="en-US" dirty="0"/>
          </a:p>
        </p:txBody>
      </p:sp>
      <p:sp>
        <p:nvSpPr>
          <p:cNvPr id="6" name="Oval 10"/>
          <p:cNvSpPr>
            <a:spLocks noChangeArrowheads="1"/>
          </p:cNvSpPr>
          <p:nvPr/>
        </p:nvSpPr>
        <p:spPr bwMode="auto">
          <a:xfrm rot="19764402">
            <a:off x="4665441" y="2544397"/>
            <a:ext cx="6734168" cy="1218631"/>
          </a:xfrm>
          <a:prstGeom prst="ellips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13"/>
          <p:cNvSpPr>
            <a:spLocks noChangeArrowheads="1"/>
          </p:cNvSpPr>
          <p:nvPr/>
        </p:nvSpPr>
        <p:spPr bwMode="auto">
          <a:xfrm>
            <a:off x="5220072" y="4183150"/>
            <a:ext cx="107950" cy="12477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" name="Straight Arrow Connector 3"/>
          <p:cNvCxnSpPr>
            <a:stCxn id="8" idx="5"/>
          </p:cNvCxnSpPr>
          <p:nvPr/>
        </p:nvCxnSpPr>
        <p:spPr>
          <a:xfrm>
            <a:off x="5312213" y="4289653"/>
            <a:ext cx="394770" cy="44157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670979" y="4715226"/>
            <a:ext cx="288032" cy="7200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923007" y="4535206"/>
            <a:ext cx="144016" cy="2520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5959011" y="4175166"/>
            <a:ext cx="72008" cy="39604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959011" y="3887134"/>
            <a:ext cx="72008" cy="3240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031019" y="3815126"/>
            <a:ext cx="288032" cy="7200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319051" y="3815126"/>
            <a:ext cx="324036" cy="1440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643087" y="3851130"/>
            <a:ext cx="360040" cy="10801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967123" y="3599102"/>
            <a:ext cx="324036" cy="2520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13"/>
          <p:cNvSpPr>
            <a:spLocks noChangeArrowheads="1"/>
          </p:cNvSpPr>
          <p:nvPr/>
        </p:nvSpPr>
        <p:spPr bwMode="auto">
          <a:xfrm>
            <a:off x="5868206" y="4715226"/>
            <a:ext cx="107950" cy="124776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32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  <p:bldP spid="8" grpId="0" animBg="1"/>
      <p:bldP spid="5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114300"/>
            <a:ext cx="8229600" cy="857250"/>
          </a:xfrm>
        </p:spPr>
        <p:txBody>
          <a:bodyPr/>
          <a:lstStyle/>
          <a:p>
            <a:r>
              <a:rPr lang="en-US" dirty="0" smtClean="0"/>
              <a:t>The equations of the momentum </a:t>
            </a:r>
            <a:r>
              <a:rPr lang="en-US" dirty="0"/>
              <a:t>method</a:t>
            </a:r>
          </a:p>
        </p:txBody>
      </p:sp>
      <p:graphicFrame>
        <p:nvGraphicFramePr>
          <p:cNvPr id="188421" name="Object 5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030351063"/>
              </p:ext>
            </p:extLst>
          </p:nvPr>
        </p:nvGraphicFramePr>
        <p:xfrm>
          <a:off x="683568" y="1155613"/>
          <a:ext cx="295275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Equation" r:id="rId3" imgW="1535760" imgH="383760" progId="Equation.3">
                  <p:embed/>
                </p:oleObj>
              </mc:Choice>
              <mc:Fallback>
                <p:oleObj name="Equation" r:id="rId3" imgW="1535760" imgH="383760" progId="Equation.3">
                  <p:embed/>
                  <p:pic>
                    <p:nvPicPr>
                      <p:cNvPr id="0" name="Picture 7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155613"/>
                        <a:ext cx="2952750" cy="750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ontent Placeholder 5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502519271"/>
              </p:ext>
            </p:extLst>
          </p:nvPr>
        </p:nvGraphicFramePr>
        <p:xfrm>
          <a:off x="468313" y="2967794"/>
          <a:ext cx="3427412" cy="153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Equation" r:id="rId5" imgW="1782720" imgH="786240" progId="Equation.3">
                  <p:embed/>
                </p:oleObj>
              </mc:Choice>
              <mc:Fallback>
                <p:oleObj name="Equation" r:id="rId5" imgW="1782720" imgH="786240" progId="Equation.3">
                  <p:embed/>
                  <p:pic>
                    <p:nvPicPr>
                      <p:cNvPr id="0" name="Picture 7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967794"/>
                        <a:ext cx="3427412" cy="1531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572000" y="907185"/>
            <a:ext cx="42124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The effect of the gradient is to increment the previous velocity</a:t>
            </a:r>
            <a:r>
              <a:rPr lang="en-US" sz="2000" dirty="0" smtClean="0"/>
              <a:t>. </a:t>
            </a:r>
            <a:r>
              <a:rPr lang="en-US" sz="2000" dirty="0" smtClean="0">
                <a:solidFill>
                  <a:srgbClr val="0000FF"/>
                </a:solidFill>
              </a:rPr>
              <a:t>The velocity also decays by  </a:t>
            </a:r>
            <a:r>
              <a:rPr lang="en-US" sz="2000" dirty="0">
                <a:latin typeface="Symbol" charset="2"/>
                <a:cs typeface="Symbol" charset="2"/>
              </a:rPr>
              <a:t>a</a:t>
            </a:r>
            <a:r>
              <a:rPr lang="en-US" sz="2000" dirty="0" smtClean="0">
                <a:solidFill>
                  <a:srgbClr val="0000FF"/>
                </a:solidFill>
              </a:rPr>
              <a:t>   which is slightly less then 1.</a:t>
            </a:r>
            <a:endParaRPr lang="en-US" sz="2400" dirty="0">
              <a:latin typeface="Symbol" charset="2"/>
              <a:cs typeface="Symbol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80012" y="2162586"/>
            <a:ext cx="4500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srgbClr val="0000FF"/>
              </a:solidFill>
            </a:endParaRPr>
          </a:p>
          <a:p>
            <a:r>
              <a:rPr lang="en-US" sz="2000" dirty="0" smtClean="0">
                <a:solidFill>
                  <a:srgbClr val="0000FF"/>
                </a:solidFill>
              </a:rPr>
              <a:t>The weight change is equal to the current velocity. 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716016" y="3536307"/>
            <a:ext cx="44284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The weight change can be expressed in terms of the previous weight change and the current gradient. </a:t>
            </a: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959932" y="1599642"/>
            <a:ext cx="468052" cy="0"/>
          </a:xfrm>
          <a:prstGeom prst="straightConnector1">
            <a:avLst/>
          </a:prstGeom>
          <a:ln w="38100" cmpd="sng"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591780" y="2679762"/>
            <a:ext cx="1836204" cy="0"/>
          </a:xfrm>
          <a:prstGeom prst="straightConnector1">
            <a:avLst/>
          </a:prstGeom>
          <a:ln w="38100" cmpd="sng"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103948" y="4083918"/>
            <a:ext cx="468052" cy="0"/>
          </a:xfrm>
          <a:prstGeom prst="straightConnector1">
            <a:avLst/>
          </a:prstGeom>
          <a:ln w="38100" cmpd="sng"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18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281306429"/>
              </p:ext>
            </p:extLst>
          </p:nvPr>
        </p:nvGraphicFramePr>
        <p:xfrm>
          <a:off x="431540" y="2499742"/>
          <a:ext cx="1519969" cy="398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Equation" r:id="rId7" imgW="758520" imgH="191880" progId="Equation.3">
                  <p:embed/>
                </p:oleObj>
              </mc:Choice>
              <mc:Fallback>
                <p:oleObj name="Equation" r:id="rId7" imgW="758520" imgH="191880" progId="Equation.3">
                  <p:embed/>
                  <p:pic>
                    <p:nvPicPr>
                      <p:cNvPr id="0" name="Picture 7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540" y="2499742"/>
                        <a:ext cx="1519969" cy="3984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0665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behavior of the momentum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If the error surface is a tilted plane, the ball reaches a terminal velocity.</a:t>
            </a:r>
          </a:p>
          <a:p>
            <a:pPr lvl="1"/>
            <a:r>
              <a:rPr lang="en-US" sz="2000" dirty="0"/>
              <a:t>I</a:t>
            </a:r>
            <a:r>
              <a:rPr lang="en-US" sz="2000" dirty="0" smtClean="0"/>
              <a:t>f </a:t>
            </a:r>
            <a:r>
              <a:rPr lang="en-US" sz="2000" dirty="0"/>
              <a:t>the momentum is close to </a:t>
            </a:r>
            <a:r>
              <a:rPr lang="en-US" sz="2000" dirty="0" smtClean="0"/>
              <a:t>1, this is much faster than simple gradient descent.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4687"/>
            <a:ext cx="4388296" cy="339447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At the beginning of learning there may be very large gradients. </a:t>
            </a:r>
          </a:p>
          <a:p>
            <a:pPr lvl="1"/>
            <a:r>
              <a:rPr lang="en-US" sz="2000" dirty="0"/>
              <a:t>S</a:t>
            </a:r>
            <a:r>
              <a:rPr lang="en-US" sz="2000" dirty="0" smtClean="0"/>
              <a:t>o it pays to use a small momentum (e.g. 0.5).</a:t>
            </a:r>
          </a:p>
          <a:p>
            <a:pPr lvl="1"/>
            <a:r>
              <a:rPr lang="en-US" sz="2000" dirty="0" smtClean="0"/>
              <a:t>Once the large gradients have disappeared and the weights are stuck in a ravine the momentum can be smoothly raised to its final value</a:t>
            </a:r>
            <a:r>
              <a:rPr lang="en-US" dirty="0"/>
              <a:t> </a:t>
            </a:r>
            <a:r>
              <a:rPr lang="en-US" sz="2000" dirty="0" smtClean="0"/>
              <a:t>(e.g. 0.9 or even 0.99)</a:t>
            </a:r>
          </a:p>
          <a:p>
            <a:r>
              <a:rPr lang="en-US" dirty="0" smtClean="0"/>
              <a:t>This allows us to learn at a rate that would cause divergent oscillations without the momentum.</a:t>
            </a:r>
            <a:endParaRPr lang="en-US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488904"/>
              </p:ext>
            </p:extLst>
          </p:nvPr>
        </p:nvGraphicFramePr>
        <p:xfrm>
          <a:off x="1259632" y="3399842"/>
          <a:ext cx="2673826" cy="9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3" imgW="1270800" imgH="420480" progId="Equation.3">
                  <p:embed/>
                </p:oleObj>
              </mc:Choice>
              <mc:Fallback>
                <p:oleObj name="Equation" r:id="rId3" imgW="1270800" imgH="42048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399842"/>
                        <a:ext cx="2673826" cy="9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3521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010"/>
            <a:ext cx="8229600" cy="857251"/>
          </a:xfrm>
        </p:spPr>
        <p:txBody>
          <a:bodyPr/>
          <a:lstStyle/>
          <a:p>
            <a:r>
              <a:rPr lang="en-US" sz="2800" dirty="0" smtClean="0"/>
              <a:t>Reminder: The </a:t>
            </a:r>
            <a:r>
              <a:rPr lang="en-US" sz="2800" dirty="0"/>
              <a:t>error </a:t>
            </a:r>
            <a:r>
              <a:rPr lang="en-US" sz="2800" dirty="0" smtClean="0"/>
              <a:t>surface for a linear neuron</a:t>
            </a:r>
            <a:endParaRPr lang="en-US" sz="2800" dirty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08" y="771550"/>
            <a:ext cx="5544616" cy="3942941"/>
          </a:xfrm>
        </p:spPr>
        <p:txBody>
          <a:bodyPr/>
          <a:lstStyle/>
          <a:p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error surface lies in a space with a horizontal axis for each weight and one vertical axis for the error. </a:t>
            </a:r>
          </a:p>
          <a:p>
            <a:pPr lvl="1"/>
            <a:r>
              <a:rPr lang="en-US" sz="2000" dirty="0"/>
              <a:t>For a linear </a:t>
            </a:r>
            <a:r>
              <a:rPr lang="en-US" sz="2000" dirty="0" smtClean="0"/>
              <a:t>neuron</a:t>
            </a:r>
            <a:r>
              <a:rPr lang="en-US" sz="2000" dirty="0"/>
              <a:t> </a:t>
            </a:r>
            <a:r>
              <a:rPr lang="en-US" sz="2000" dirty="0" smtClean="0"/>
              <a:t>with a squared error, it </a:t>
            </a:r>
            <a:r>
              <a:rPr lang="en-US" sz="2000" dirty="0"/>
              <a:t>is a quadratic bowl. </a:t>
            </a:r>
          </a:p>
          <a:p>
            <a:pPr lvl="1"/>
            <a:r>
              <a:rPr lang="en-US" sz="2000" dirty="0"/>
              <a:t>Vertical cross-sections are parabolas. </a:t>
            </a:r>
          </a:p>
          <a:p>
            <a:pPr lvl="1"/>
            <a:r>
              <a:rPr lang="en-US" sz="2000" dirty="0"/>
              <a:t>Horizontal cross-sections are </a:t>
            </a:r>
            <a:r>
              <a:rPr lang="en-US" sz="2000" dirty="0" smtClean="0"/>
              <a:t>ellipses.</a:t>
            </a:r>
            <a:endParaRPr lang="en-US" sz="1600" dirty="0"/>
          </a:p>
          <a:p>
            <a:r>
              <a:rPr lang="en-US" sz="2000" dirty="0" smtClean="0"/>
              <a:t>For multi-layer, non-linear nets the error surface is much more complicated.</a:t>
            </a:r>
          </a:p>
          <a:p>
            <a:pPr lvl="1"/>
            <a:r>
              <a:rPr lang="en-US" dirty="0" smtClean="0"/>
              <a:t>But locally, a piece of a quadratic bowl is usually a very good approximation.</a:t>
            </a: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6192180" y="912609"/>
            <a:ext cx="2484279" cy="1350169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135" name="Freeform 7"/>
          <p:cNvSpPr>
            <a:spLocks/>
          </p:cNvSpPr>
          <p:nvPr/>
        </p:nvSpPr>
        <p:spPr bwMode="auto">
          <a:xfrm>
            <a:off x="6371980" y="857839"/>
            <a:ext cx="1081087" cy="1313260"/>
          </a:xfrm>
          <a:custGeom>
            <a:avLst/>
            <a:gdLst>
              <a:gd name="T0" fmla="*/ 0 w 681"/>
              <a:gd name="T1" fmla="*/ 0 h 1103"/>
              <a:gd name="T2" fmla="*/ 46 w 681"/>
              <a:gd name="T3" fmla="*/ 272 h 1103"/>
              <a:gd name="T4" fmla="*/ 182 w 681"/>
              <a:gd name="T5" fmla="*/ 680 h 1103"/>
              <a:gd name="T6" fmla="*/ 408 w 681"/>
              <a:gd name="T7" fmla="*/ 997 h 1103"/>
              <a:gd name="T8" fmla="*/ 590 w 681"/>
              <a:gd name="T9" fmla="*/ 1088 h 1103"/>
              <a:gd name="T10" fmla="*/ 681 w 681"/>
              <a:gd name="T11" fmla="*/ 1088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1" h="1103">
                <a:moveTo>
                  <a:pt x="0" y="0"/>
                </a:moveTo>
                <a:cubicBezTo>
                  <a:pt x="8" y="79"/>
                  <a:pt x="16" y="159"/>
                  <a:pt x="46" y="272"/>
                </a:cubicBezTo>
                <a:cubicBezTo>
                  <a:pt x="76" y="385"/>
                  <a:pt x="122" y="559"/>
                  <a:pt x="182" y="680"/>
                </a:cubicBezTo>
                <a:cubicBezTo>
                  <a:pt x="242" y="801"/>
                  <a:pt x="340" y="929"/>
                  <a:pt x="408" y="997"/>
                </a:cubicBezTo>
                <a:cubicBezTo>
                  <a:pt x="476" y="1065"/>
                  <a:pt x="545" y="1073"/>
                  <a:pt x="590" y="1088"/>
                </a:cubicBezTo>
                <a:cubicBezTo>
                  <a:pt x="635" y="1103"/>
                  <a:pt x="666" y="1088"/>
                  <a:pt x="681" y="10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6" name="Freeform 8"/>
          <p:cNvSpPr>
            <a:spLocks/>
          </p:cNvSpPr>
          <p:nvPr/>
        </p:nvSpPr>
        <p:spPr bwMode="auto">
          <a:xfrm flipH="1">
            <a:off x="7451477" y="857839"/>
            <a:ext cx="1223962" cy="1313260"/>
          </a:xfrm>
          <a:custGeom>
            <a:avLst/>
            <a:gdLst>
              <a:gd name="T0" fmla="*/ 0 w 681"/>
              <a:gd name="T1" fmla="*/ 0 h 1103"/>
              <a:gd name="T2" fmla="*/ 46 w 681"/>
              <a:gd name="T3" fmla="*/ 272 h 1103"/>
              <a:gd name="T4" fmla="*/ 182 w 681"/>
              <a:gd name="T5" fmla="*/ 680 h 1103"/>
              <a:gd name="T6" fmla="*/ 408 w 681"/>
              <a:gd name="T7" fmla="*/ 997 h 1103"/>
              <a:gd name="T8" fmla="*/ 590 w 681"/>
              <a:gd name="T9" fmla="*/ 1088 h 1103"/>
              <a:gd name="T10" fmla="*/ 681 w 681"/>
              <a:gd name="T11" fmla="*/ 1088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1" h="1103">
                <a:moveTo>
                  <a:pt x="0" y="0"/>
                </a:moveTo>
                <a:cubicBezTo>
                  <a:pt x="8" y="79"/>
                  <a:pt x="16" y="159"/>
                  <a:pt x="46" y="272"/>
                </a:cubicBezTo>
                <a:cubicBezTo>
                  <a:pt x="76" y="385"/>
                  <a:pt x="122" y="559"/>
                  <a:pt x="182" y="680"/>
                </a:cubicBezTo>
                <a:cubicBezTo>
                  <a:pt x="242" y="801"/>
                  <a:pt x="340" y="929"/>
                  <a:pt x="408" y="997"/>
                </a:cubicBezTo>
                <a:cubicBezTo>
                  <a:pt x="476" y="1065"/>
                  <a:pt x="545" y="1073"/>
                  <a:pt x="590" y="1088"/>
                </a:cubicBezTo>
                <a:cubicBezTo>
                  <a:pt x="635" y="1103"/>
                  <a:pt x="666" y="1088"/>
                  <a:pt x="681" y="10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7" name="Text Box 9"/>
          <p:cNvSpPr txBox="1">
            <a:spLocks noChangeArrowheads="1"/>
          </p:cNvSpPr>
          <p:nvPr/>
        </p:nvSpPr>
        <p:spPr bwMode="auto">
          <a:xfrm>
            <a:off x="5632204" y="1359094"/>
            <a:ext cx="3899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E</a:t>
            </a:r>
          </a:p>
        </p:txBody>
      </p:sp>
      <p:sp>
        <p:nvSpPr>
          <p:cNvPr id="176142" name="Line 14"/>
          <p:cNvSpPr>
            <a:spLocks noChangeShapeType="1"/>
          </p:cNvSpPr>
          <p:nvPr/>
        </p:nvSpPr>
        <p:spPr bwMode="auto">
          <a:xfrm flipV="1">
            <a:off x="5795714" y="1129301"/>
            <a:ext cx="0" cy="2155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52" name="Rectangle 24"/>
          <p:cNvSpPr>
            <a:spLocks noChangeArrowheads="1"/>
          </p:cNvSpPr>
          <p:nvPr/>
        </p:nvSpPr>
        <p:spPr bwMode="auto">
          <a:xfrm>
            <a:off x="6233716" y="2846779"/>
            <a:ext cx="2449512" cy="1476164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153" name="Text Box 25"/>
          <p:cNvSpPr txBox="1">
            <a:spLocks noChangeArrowheads="1"/>
          </p:cNvSpPr>
          <p:nvPr/>
        </p:nvSpPr>
        <p:spPr bwMode="auto">
          <a:xfrm>
            <a:off x="5724128" y="3323991"/>
            <a:ext cx="5253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w1</a:t>
            </a:r>
          </a:p>
        </p:txBody>
      </p:sp>
      <p:sp>
        <p:nvSpPr>
          <p:cNvPr id="176154" name="Text Box 26"/>
          <p:cNvSpPr txBox="1">
            <a:spLocks noChangeArrowheads="1"/>
          </p:cNvSpPr>
          <p:nvPr/>
        </p:nvSpPr>
        <p:spPr bwMode="auto">
          <a:xfrm>
            <a:off x="7237017" y="4403888"/>
            <a:ext cx="5253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w2</a:t>
            </a:r>
          </a:p>
        </p:txBody>
      </p:sp>
      <p:sp>
        <p:nvSpPr>
          <p:cNvPr id="176155" name="Line 27"/>
          <p:cNvSpPr>
            <a:spLocks noChangeShapeType="1"/>
          </p:cNvSpPr>
          <p:nvPr/>
        </p:nvSpPr>
        <p:spPr bwMode="auto">
          <a:xfrm flipV="1">
            <a:off x="5946378" y="3026335"/>
            <a:ext cx="0" cy="27027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56" name="Line 28"/>
          <p:cNvSpPr>
            <a:spLocks noChangeShapeType="1"/>
          </p:cNvSpPr>
          <p:nvPr/>
        </p:nvSpPr>
        <p:spPr bwMode="auto">
          <a:xfrm>
            <a:off x="7818041" y="4538428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57" name="Oval 29"/>
          <p:cNvSpPr>
            <a:spLocks noChangeArrowheads="1"/>
          </p:cNvSpPr>
          <p:nvPr/>
        </p:nvSpPr>
        <p:spPr bwMode="auto">
          <a:xfrm rot="2463579">
            <a:off x="7097316" y="2810833"/>
            <a:ext cx="792162" cy="1458515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158" name="Oval 30"/>
          <p:cNvSpPr>
            <a:spLocks noChangeArrowheads="1"/>
          </p:cNvSpPr>
          <p:nvPr/>
        </p:nvSpPr>
        <p:spPr bwMode="auto">
          <a:xfrm rot="2463579">
            <a:off x="7192566" y="2972758"/>
            <a:ext cx="615950" cy="1134665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159" name="Oval 31"/>
          <p:cNvSpPr>
            <a:spLocks noChangeArrowheads="1"/>
          </p:cNvSpPr>
          <p:nvPr/>
        </p:nvSpPr>
        <p:spPr bwMode="auto">
          <a:xfrm rot="2463579">
            <a:off x="7241778" y="3165637"/>
            <a:ext cx="452438" cy="833438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160" name="Oval 32"/>
          <p:cNvSpPr>
            <a:spLocks noChangeArrowheads="1"/>
          </p:cNvSpPr>
          <p:nvPr/>
        </p:nvSpPr>
        <p:spPr bwMode="auto">
          <a:xfrm rot="2463579">
            <a:off x="7308456" y="3240646"/>
            <a:ext cx="352425" cy="648891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52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 animBg="1"/>
      <p:bldP spid="176135" grpId="0" animBg="1"/>
      <p:bldP spid="176136" grpId="0" animBg="1"/>
      <p:bldP spid="176137" grpId="0"/>
      <p:bldP spid="176142" grpId="0" animBg="1"/>
      <p:bldP spid="176152" grpId="0" animBg="1"/>
      <p:bldP spid="176153" grpId="0"/>
      <p:bldP spid="176154" grpId="0"/>
      <p:bldP spid="176155" grpId="0" animBg="1"/>
      <p:bldP spid="176156" grpId="0" animBg="1"/>
      <p:bldP spid="176157" grpId="0" animBg="1"/>
      <p:bldP spid="176158" grpId="0" animBg="1"/>
      <p:bldP spid="176159" grpId="0" animBg="1"/>
      <p:bldP spid="17616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better type of momentum (</a:t>
            </a:r>
            <a:r>
              <a:rPr lang="en-US" dirty="0" err="1" smtClean="0"/>
              <a:t>Nesterov</a:t>
            </a:r>
            <a:r>
              <a:rPr lang="en-US" dirty="0" smtClean="0"/>
              <a:t> 1983)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669" y="1095586"/>
            <a:ext cx="4368798" cy="33944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standard momentum method </a:t>
            </a:r>
            <a:r>
              <a:rPr lang="en-US" sz="2000" dirty="0" smtClean="0">
                <a:solidFill>
                  <a:srgbClr val="0000FF"/>
                </a:solidFill>
              </a:rPr>
              <a:t>first</a:t>
            </a:r>
            <a:r>
              <a:rPr lang="en-US" sz="2000" dirty="0" smtClean="0"/>
              <a:t> computes the gradient at the current location and </a:t>
            </a:r>
            <a:r>
              <a:rPr lang="en-US" sz="2000" dirty="0" smtClean="0">
                <a:solidFill>
                  <a:srgbClr val="0000FF"/>
                </a:solidFill>
              </a:rPr>
              <a:t>then</a:t>
            </a:r>
            <a:r>
              <a:rPr lang="en-US" sz="2000" dirty="0" smtClean="0"/>
              <a:t> takes a big jump in the direction of the updated accumulated gradient.</a:t>
            </a:r>
          </a:p>
          <a:p>
            <a:r>
              <a:rPr lang="en-US" sz="2000" dirty="0" err="1" smtClean="0"/>
              <a:t>Ilya</a:t>
            </a:r>
            <a:r>
              <a:rPr lang="en-US" sz="2000" dirty="0" smtClean="0"/>
              <a:t> </a:t>
            </a:r>
            <a:r>
              <a:rPr lang="en-US" sz="2000" dirty="0" err="1" smtClean="0"/>
              <a:t>Sutskever</a:t>
            </a:r>
            <a:r>
              <a:rPr lang="en-US" sz="2000" dirty="0" smtClean="0"/>
              <a:t> (2012 unpublished) suggested a new form of momentum that often works better.</a:t>
            </a:r>
            <a:r>
              <a:rPr lang="en-US" sz="2000" dirty="0"/>
              <a:t> </a:t>
            </a:r>
            <a:endParaRPr lang="en-US" sz="2000" dirty="0" smtClean="0"/>
          </a:p>
          <a:p>
            <a:pPr lvl="1"/>
            <a:r>
              <a:rPr lang="en-US" sz="2000" dirty="0" smtClean="0"/>
              <a:t>Inspired </a:t>
            </a:r>
            <a:r>
              <a:rPr lang="en-US" sz="2000" dirty="0"/>
              <a:t>by the </a:t>
            </a:r>
            <a:r>
              <a:rPr lang="en-US" sz="2000" dirty="0" err="1" smtClean="0"/>
              <a:t>Nesterov</a:t>
            </a:r>
            <a:r>
              <a:rPr lang="en-US" sz="2000" dirty="0" smtClean="0"/>
              <a:t> </a:t>
            </a:r>
            <a:r>
              <a:rPr lang="en-US" sz="2000" dirty="0"/>
              <a:t>method for optimizing convex </a:t>
            </a:r>
            <a:r>
              <a:rPr lang="en-US" sz="2000" dirty="0" smtClean="0"/>
              <a:t>functions. 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799" y="1095586"/>
            <a:ext cx="3810001" cy="3394472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First</a:t>
            </a:r>
            <a:r>
              <a:rPr lang="en-US" sz="2000" dirty="0" smtClean="0"/>
              <a:t> make a big jump in the direction of the previous accumulated gradient.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Then</a:t>
            </a:r>
            <a:r>
              <a:rPr lang="en-US" sz="2000" dirty="0" smtClean="0"/>
              <a:t> measure the gradient where you end up and make a correction.</a:t>
            </a:r>
          </a:p>
          <a:p>
            <a:pPr lvl="1"/>
            <a:r>
              <a:rPr lang="en-US" dirty="0" smtClean="0"/>
              <a:t>Its better to correct a mistake </a:t>
            </a:r>
            <a:r>
              <a:rPr lang="en-US" dirty="0" smtClean="0">
                <a:solidFill>
                  <a:srgbClr val="0000FF"/>
                </a:solidFill>
              </a:rPr>
              <a:t>after</a:t>
            </a:r>
            <a:r>
              <a:rPr lang="en-US" dirty="0" smtClean="0"/>
              <a:t> you have made it!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456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picture of the </a:t>
            </a:r>
            <a:r>
              <a:rPr lang="en-US" dirty="0" err="1" smtClean="0"/>
              <a:t>Nesterov</a:t>
            </a:r>
            <a:r>
              <a:rPr lang="en-US" dirty="0" smtClean="0"/>
              <a:t> method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095586"/>
            <a:ext cx="9135034" cy="2087881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First</a:t>
            </a:r>
            <a:r>
              <a:rPr lang="en-US" sz="2000" dirty="0" smtClean="0"/>
              <a:t> make a big jump in the direction of the previous accumulated gradient.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Then </a:t>
            </a:r>
            <a:r>
              <a:rPr lang="en-US" sz="2000" dirty="0" smtClean="0"/>
              <a:t>measure the gradient where you end up and make a correction.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40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551899" y="2420504"/>
            <a:ext cx="2646572" cy="958201"/>
          </a:xfrm>
          <a:prstGeom prst="straightConnector1">
            <a:avLst/>
          </a:prstGeom>
          <a:ln>
            <a:solidFill>
              <a:srgbClr val="975C2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98471" y="2420504"/>
            <a:ext cx="313757" cy="4780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605665" y="2898597"/>
            <a:ext cx="2891622" cy="48212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8233" y="3528115"/>
            <a:ext cx="889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84807"/>
                </a:solidFill>
              </a:rPr>
              <a:t>brown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vector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= jump,       </a:t>
            </a:r>
            <a:r>
              <a:rPr lang="en-US" dirty="0" smtClean="0">
                <a:solidFill>
                  <a:srgbClr val="FF0000"/>
                </a:solidFill>
              </a:rPr>
              <a:t>red vector = correction,       </a:t>
            </a:r>
            <a:r>
              <a:rPr lang="en-US" dirty="0" smtClean="0">
                <a:solidFill>
                  <a:srgbClr val="008000"/>
                </a:solidFill>
              </a:rPr>
              <a:t>green vector = accumulated gradient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blue vectors = standard momentum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551899" y="2898597"/>
            <a:ext cx="465162" cy="48010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512228" y="2599773"/>
            <a:ext cx="2330824" cy="302859"/>
          </a:xfrm>
          <a:prstGeom prst="straightConnector1">
            <a:avLst/>
          </a:prstGeom>
          <a:ln>
            <a:solidFill>
              <a:srgbClr val="975C2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574114" y="2599816"/>
            <a:ext cx="261982" cy="2987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512228" y="2898597"/>
            <a:ext cx="2061886" cy="1997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017061" y="2017067"/>
            <a:ext cx="2465285" cy="88556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873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57163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Neural Networks for Machine Learning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 Lecture </a:t>
            </a:r>
            <a:r>
              <a:rPr lang="en-US" sz="3200" dirty="0" smtClean="0"/>
              <a:t>6</a:t>
            </a:r>
            <a:r>
              <a:rPr lang="en-US" sz="3200" dirty="0"/>
              <a:t>d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A separate, adaptive learning rate for each connection 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1080120" y="2905655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Geoffrey Hinton </a:t>
            </a:r>
          </a:p>
          <a:p>
            <a:r>
              <a:rPr lang="en-US" sz="2400" dirty="0"/>
              <a:t>with</a:t>
            </a:r>
          </a:p>
          <a:p>
            <a:r>
              <a:rPr lang="en-US" sz="2400" dirty="0" err="1"/>
              <a:t>Nitish</a:t>
            </a:r>
            <a:r>
              <a:rPr lang="en-US" sz="2400" dirty="0"/>
              <a:t> </a:t>
            </a:r>
            <a:r>
              <a:rPr lang="en-US" sz="2400" dirty="0" err="1"/>
              <a:t>Srivastava</a:t>
            </a:r>
            <a:r>
              <a:rPr lang="en-US" sz="2400" dirty="0"/>
              <a:t> </a:t>
            </a:r>
          </a:p>
          <a:p>
            <a:r>
              <a:rPr lang="en-US" sz="2400" dirty="0"/>
              <a:t>Kevin </a:t>
            </a:r>
            <a:r>
              <a:rPr lang="en-US" sz="2400" dirty="0" err="1"/>
              <a:t>Swersky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6292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7338" y="166328"/>
            <a:ext cx="8686800" cy="857250"/>
          </a:xfrm>
        </p:spPr>
        <p:txBody>
          <a:bodyPr/>
          <a:lstStyle/>
          <a:p>
            <a:r>
              <a:rPr lang="en-US" dirty="0" smtClean="0"/>
              <a:t>The intuition behind separate adaptive learning rates </a:t>
            </a:r>
            <a:endParaRPr lang="en-US" dirty="0"/>
          </a:p>
        </p:txBody>
      </p:sp>
      <p:sp>
        <p:nvSpPr>
          <p:cNvPr id="214023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287338" y="1023578"/>
            <a:ext cx="5796830" cy="33944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 a multilayer </a:t>
            </a:r>
            <a:r>
              <a:rPr lang="en-US" dirty="0" smtClean="0"/>
              <a:t>net, the </a:t>
            </a:r>
            <a:r>
              <a:rPr lang="en-US" dirty="0"/>
              <a:t>appropriate learning </a:t>
            </a:r>
            <a:r>
              <a:rPr lang="en-US" dirty="0" smtClean="0"/>
              <a:t>rates </a:t>
            </a:r>
            <a:r>
              <a:rPr lang="en-US" dirty="0"/>
              <a:t>can </a:t>
            </a:r>
            <a:r>
              <a:rPr lang="en-US" dirty="0" smtClean="0"/>
              <a:t>vary widely between weights: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The magnitudes of the gradients are often very different for different layers, especially if the initial weights are small.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 smtClean="0"/>
              <a:t>The fan-in of a unit determines the size of the “overshoot” effects caused by simultaneously changing many of the incoming weights of a unit to correct the same error.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So use a </a:t>
            </a:r>
            <a:r>
              <a:rPr lang="en-US" dirty="0"/>
              <a:t>global learning rate (set by hand) multiplied by an appropriate local gain </a:t>
            </a:r>
            <a:r>
              <a:rPr lang="en-US" dirty="0" smtClean="0"/>
              <a:t>that is determined empirically for </a:t>
            </a:r>
            <a:r>
              <a:rPr lang="en-US" dirty="0"/>
              <a:t>each weight.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Oval 44"/>
          <p:cNvSpPr>
            <a:spLocks noChangeArrowheads="1"/>
          </p:cNvSpPr>
          <p:nvPr/>
        </p:nvSpPr>
        <p:spPr bwMode="auto">
          <a:xfrm>
            <a:off x="7510152" y="1131590"/>
            <a:ext cx="266700" cy="200025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45"/>
          <p:cNvSpPr>
            <a:spLocks noChangeArrowheads="1"/>
          </p:cNvSpPr>
          <p:nvPr/>
        </p:nvSpPr>
        <p:spPr bwMode="auto">
          <a:xfrm>
            <a:off x="7941952" y="1131590"/>
            <a:ext cx="266700" cy="200025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46"/>
          <p:cNvSpPr>
            <a:spLocks noChangeShapeType="1"/>
          </p:cNvSpPr>
          <p:nvPr/>
        </p:nvSpPr>
        <p:spPr bwMode="auto">
          <a:xfrm flipV="1">
            <a:off x="7294255" y="1293515"/>
            <a:ext cx="287337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47"/>
          <p:cNvSpPr>
            <a:spLocks noChangeShapeType="1"/>
          </p:cNvSpPr>
          <p:nvPr/>
        </p:nvSpPr>
        <p:spPr bwMode="auto">
          <a:xfrm flipV="1">
            <a:off x="7726055" y="1293515"/>
            <a:ext cx="287337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48"/>
          <p:cNvSpPr>
            <a:spLocks noChangeShapeType="1"/>
          </p:cNvSpPr>
          <p:nvPr/>
        </p:nvSpPr>
        <p:spPr bwMode="auto">
          <a:xfrm flipH="1" flipV="1">
            <a:off x="8157855" y="1293514"/>
            <a:ext cx="217487" cy="4869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49"/>
          <p:cNvSpPr>
            <a:spLocks noChangeShapeType="1"/>
          </p:cNvSpPr>
          <p:nvPr/>
        </p:nvSpPr>
        <p:spPr bwMode="auto">
          <a:xfrm flipH="1" flipV="1">
            <a:off x="7726055" y="1293514"/>
            <a:ext cx="287337" cy="5393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50"/>
          <p:cNvSpPr>
            <a:spLocks noChangeShapeType="1"/>
          </p:cNvSpPr>
          <p:nvPr/>
        </p:nvSpPr>
        <p:spPr bwMode="auto">
          <a:xfrm flipH="1" flipV="1">
            <a:off x="7797492" y="1292325"/>
            <a:ext cx="576263" cy="54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51"/>
          <p:cNvSpPr>
            <a:spLocks noChangeShapeType="1"/>
          </p:cNvSpPr>
          <p:nvPr/>
        </p:nvSpPr>
        <p:spPr bwMode="auto">
          <a:xfrm flipH="1" flipV="1">
            <a:off x="8086414" y="1347093"/>
            <a:ext cx="1588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52"/>
          <p:cNvSpPr>
            <a:spLocks noChangeShapeType="1"/>
          </p:cNvSpPr>
          <p:nvPr/>
        </p:nvSpPr>
        <p:spPr bwMode="auto">
          <a:xfrm flipH="1" flipV="1">
            <a:off x="7654614" y="1347093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Oval 55"/>
          <p:cNvSpPr>
            <a:spLocks noChangeArrowheads="1"/>
          </p:cNvSpPr>
          <p:nvPr/>
        </p:nvSpPr>
        <p:spPr bwMode="auto">
          <a:xfrm>
            <a:off x="7941952" y="1794767"/>
            <a:ext cx="266700" cy="200025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56"/>
          <p:cNvSpPr>
            <a:spLocks noChangeArrowheads="1"/>
          </p:cNvSpPr>
          <p:nvPr/>
        </p:nvSpPr>
        <p:spPr bwMode="auto">
          <a:xfrm>
            <a:off x="8373752" y="1794767"/>
            <a:ext cx="266700" cy="200025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57"/>
          <p:cNvSpPr>
            <a:spLocks noChangeArrowheads="1"/>
          </p:cNvSpPr>
          <p:nvPr/>
        </p:nvSpPr>
        <p:spPr bwMode="auto">
          <a:xfrm>
            <a:off x="7294252" y="2497237"/>
            <a:ext cx="266700" cy="2000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58"/>
          <p:cNvSpPr>
            <a:spLocks noChangeArrowheads="1"/>
          </p:cNvSpPr>
          <p:nvPr/>
        </p:nvSpPr>
        <p:spPr bwMode="auto">
          <a:xfrm>
            <a:off x="7726052" y="2497237"/>
            <a:ext cx="266700" cy="2000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59"/>
          <p:cNvSpPr>
            <a:spLocks noChangeArrowheads="1"/>
          </p:cNvSpPr>
          <p:nvPr/>
        </p:nvSpPr>
        <p:spPr bwMode="auto">
          <a:xfrm>
            <a:off x="8157852" y="2497237"/>
            <a:ext cx="266700" cy="2000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60"/>
          <p:cNvSpPr>
            <a:spLocks noChangeArrowheads="1"/>
          </p:cNvSpPr>
          <p:nvPr/>
        </p:nvSpPr>
        <p:spPr bwMode="auto">
          <a:xfrm>
            <a:off x="7510152" y="1794767"/>
            <a:ext cx="266700" cy="200025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61"/>
          <p:cNvSpPr>
            <a:spLocks noChangeArrowheads="1"/>
          </p:cNvSpPr>
          <p:nvPr/>
        </p:nvSpPr>
        <p:spPr bwMode="auto">
          <a:xfrm>
            <a:off x="7078352" y="1779290"/>
            <a:ext cx="266700" cy="200025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62"/>
          <p:cNvSpPr>
            <a:spLocks noChangeShapeType="1"/>
          </p:cNvSpPr>
          <p:nvPr/>
        </p:nvSpPr>
        <p:spPr bwMode="auto">
          <a:xfrm flipV="1">
            <a:off x="7438714" y="1995983"/>
            <a:ext cx="2159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63"/>
          <p:cNvSpPr>
            <a:spLocks noChangeShapeType="1"/>
          </p:cNvSpPr>
          <p:nvPr/>
        </p:nvSpPr>
        <p:spPr bwMode="auto">
          <a:xfrm flipV="1">
            <a:off x="8302314" y="1995983"/>
            <a:ext cx="2159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64"/>
          <p:cNvSpPr>
            <a:spLocks noChangeShapeType="1"/>
          </p:cNvSpPr>
          <p:nvPr/>
        </p:nvSpPr>
        <p:spPr bwMode="auto">
          <a:xfrm flipH="1" flipV="1">
            <a:off x="8086414" y="1994794"/>
            <a:ext cx="217488" cy="486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65"/>
          <p:cNvSpPr>
            <a:spLocks noChangeShapeType="1"/>
          </p:cNvSpPr>
          <p:nvPr/>
        </p:nvSpPr>
        <p:spPr bwMode="auto">
          <a:xfrm flipH="1" flipV="1">
            <a:off x="7654614" y="1994794"/>
            <a:ext cx="217488" cy="486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66"/>
          <p:cNvSpPr>
            <a:spLocks noChangeShapeType="1"/>
          </p:cNvSpPr>
          <p:nvPr/>
        </p:nvSpPr>
        <p:spPr bwMode="auto">
          <a:xfrm flipH="1" flipV="1">
            <a:off x="7726052" y="1994794"/>
            <a:ext cx="503237" cy="486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67"/>
          <p:cNvSpPr>
            <a:spLocks noChangeShapeType="1"/>
          </p:cNvSpPr>
          <p:nvPr/>
        </p:nvSpPr>
        <p:spPr bwMode="auto">
          <a:xfrm flipH="1" flipV="1">
            <a:off x="7294255" y="1994794"/>
            <a:ext cx="503237" cy="486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68"/>
          <p:cNvSpPr>
            <a:spLocks noChangeShapeType="1"/>
          </p:cNvSpPr>
          <p:nvPr/>
        </p:nvSpPr>
        <p:spPr bwMode="auto">
          <a:xfrm flipH="1" flipV="1">
            <a:off x="7221230" y="1994794"/>
            <a:ext cx="217487" cy="486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69"/>
          <p:cNvSpPr>
            <a:spLocks noChangeShapeType="1"/>
          </p:cNvSpPr>
          <p:nvPr/>
        </p:nvSpPr>
        <p:spPr bwMode="auto">
          <a:xfrm flipV="1">
            <a:off x="7870514" y="1995983"/>
            <a:ext cx="2159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70"/>
          <p:cNvSpPr>
            <a:spLocks noChangeShapeType="1"/>
          </p:cNvSpPr>
          <p:nvPr/>
        </p:nvSpPr>
        <p:spPr bwMode="auto">
          <a:xfrm flipV="1">
            <a:off x="7941955" y="1994792"/>
            <a:ext cx="504825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Oval 72"/>
          <p:cNvSpPr>
            <a:spLocks noChangeArrowheads="1"/>
          </p:cNvSpPr>
          <p:nvPr/>
        </p:nvSpPr>
        <p:spPr bwMode="auto">
          <a:xfrm>
            <a:off x="7433952" y="1419721"/>
            <a:ext cx="107950" cy="80963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73"/>
          <p:cNvSpPr>
            <a:spLocks noChangeArrowheads="1"/>
          </p:cNvSpPr>
          <p:nvPr/>
        </p:nvSpPr>
        <p:spPr bwMode="auto">
          <a:xfrm>
            <a:off x="7578414" y="1419721"/>
            <a:ext cx="107950" cy="80963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74"/>
          <p:cNvSpPr>
            <a:spLocks noChangeArrowheads="1"/>
          </p:cNvSpPr>
          <p:nvPr/>
        </p:nvSpPr>
        <p:spPr bwMode="auto">
          <a:xfrm>
            <a:off x="7757802" y="1392337"/>
            <a:ext cx="107950" cy="80963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75"/>
          <p:cNvSpPr>
            <a:spLocks noChangeArrowheads="1"/>
          </p:cNvSpPr>
          <p:nvPr/>
        </p:nvSpPr>
        <p:spPr bwMode="auto">
          <a:xfrm>
            <a:off x="7541902" y="2067421"/>
            <a:ext cx="107950" cy="809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76"/>
          <p:cNvSpPr>
            <a:spLocks noChangeArrowheads="1"/>
          </p:cNvSpPr>
          <p:nvPr/>
        </p:nvSpPr>
        <p:spPr bwMode="auto">
          <a:xfrm>
            <a:off x="7649852" y="2067421"/>
            <a:ext cx="107950" cy="809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77"/>
          <p:cNvSpPr>
            <a:spLocks noChangeArrowheads="1"/>
          </p:cNvSpPr>
          <p:nvPr/>
        </p:nvSpPr>
        <p:spPr bwMode="auto">
          <a:xfrm>
            <a:off x="7794314" y="2067421"/>
            <a:ext cx="107950" cy="809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36196" y="2715766"/>
            <a:ext cx="2700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</a:rPr>
              <a:t>Gradients can get very small in the early layers of very  deep nets.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51997" y="3749697"/>
            <a:ext cx="27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</a:rPr>
              <a:t>The fan-in often varies widely between layers.</a:t>
            </a:r>
            <a:endParaRPr lang="en-US" sz="1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770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5" grpId="0"/>
      <p:bldP spid="4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way to determine the individual </a:t>
            </a:r>
            <a:r>
              <a:rPr lang="en-US" dirty="0"/>
              <a:t>learning </a:t>
            </a:r>
            <a:r>
              <a:rPr lang="en-US" dirty="0" smtClean="0"/>
              <a:t>rates</a:t>
            </a:r>
            <a:endParaRPr lang="en-US" dirty="0"/>
          </a:p>
        </p:txBody>
      </p:sp>
      <p:sp>
        <p:nvSpPr>
          <p:cNvPr id="214023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219606" y="1132419"/>
            <a:ext cx="5146480" cy="339447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Start with a local gain of 1 for every weight.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Increase </a:t>
            </a:r>
            <a:r>
              <a:rPr lang="en-US" dirty="0"/>
              <a:t>the local </a:t>
            </a:r>
            <a:r>
              <a:rPr lang="en-US" dirty="0" smtClean="0"/>
              <a:t>gain </a:t>
            </a:r>
            <a:r>
              <a:rPr lang="en-US" dirty="0"/>
              <a:t>if the gradient </a:t>
            </a:r>
            <a:r>
              <a:rPr lang="en-US" dirty="0" smtClean="0"/>
              <a:t>for that weight does </a:t>
            </a:r>
            <a:r>
              <a:rPr lang="en-US" dirty="0"/>
              <a:t>not change sign.</a:t>
            </a:r>
          </a:p>
          <a:p>
            <a:pPr>
              <a:lnSpc>
                <a:spcPct val="90000"/>
              </a:lnSpc>
            </a:pPr>
            <a:r>
              <a:rPr lang="en-US" dirty="0"/>
              <a:t>Use </a:t>
            </a:r>
            <a:r>
              <a:rPr lang="en-US" dirty="0" smtClean="0"/>
              <a:t>small additive </a:t>
            </a:r>
            <a:r>
              <a:rPr lang="en-US" dirty="0"/>
              <a:t>increases and multiplicative </a:t>
            </a:r>
            <a:r>
              <a:rPr lang="en-US" dirty="0" smtClean="0"/>
              <a:t>decreases (for mini-batch)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This ensures that big </a:t>
            </a:r>
            <a:r>
              <a:rPr lang="en-US" dirty="0" smtClean="0"/>
              <a:t>gains </a:t>
            </a:r>
            <a:r>
              <a:rPr lang="en-US" dirty="0"/>
              <a:t>decay rapidly when oscillations start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If the gradient is totally random the gain will hover around 1 when we increase  by </a:t>
            </a:r>
            <a:r>
              <a:rPr lang="en-US" dirty="0" smtClean="0">
                <a:solidFill>
                  <a:srgbClr val="FF0000"/>
                </a:solidFill>
              </a:rPr>
              <a:t>plus</a:t>
            </a:r>
            <a:r>
              <a:rPr lang="en-US" dirty="0" smtClean="0"/>
              <a:t>     half the time and decrease        by </a:t>
            </a:r>
            <a:r>
              <a:rPr lang="en-US" dirty="0" smtClean="0">
                <a:solidFill>
                  <a:srgbClr val="FF0000"/>
                </a:solidFill>
              </a:rPr>
              <a:t>times</a:t>
            </a:r>
            <a:r>
              <a:rPr lang="en-US" dirty="0" smtClean="0"/>
              <a:t>              half the time.</a:t>
            </a:r>
            <a:endParaRPr lang="en-US" dirty="0"/>
          </a:p>
        </p:txBody>
      </p:sp>
      <p:graphicFrame>
        <p:nvGraphicFramePr>
          <p:cNvPr id="214022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17388120"/>
              </p:ext>
            </p:extLst>
          </p:nvPr>
        </p:nvGraphicFramePr>
        <p:xfrm>
          <a:off x="5588000" y="2406367"/>
          <a:ext cx="3489325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Equation" r:id="rId3" imgW="1846800" imgH="1005480" progId="Equation.3">
                  <p:embed/>
                </p:oleObj>
              </mc:Choice>
              <mc:Fallback>
                <p:oleObj name="Equation" r:id="rId3" imgW="1846800" imgH="1005480" progId="Equation.3">
                  <p:embed/>
                  <p:pic>
                    <p:nvPicPr>
                      <p:cNvPr id="0" name="Picture 7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0" y="2406367"/>
                        <a:ext cx="3489325" cy="191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351239"/>
              </p:ext>
            </p:extLst>
          </p:nvPr>
        </p:nvGraphicFramePr>
        <p:xfrm>
          <a:off x="1799159" y="3857625"/>
          <a:ext cx="23812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Equation" r:id="rId5" imgW="118800" imgH="164520" progId="Equation.3">
                  <p:embed/>
                </p:oleObj>
              </mc:Choice>
              <mc:Fallback>
                <p:oleObj name="Equation" r:id="rId5" imgW="118800" imgH="164520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9159" y="3857625"/>
                        <a:ext cx="238125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878655"/>
              </p:ext>
            </p:extLst>
          </p:nvPr>
        </p:nvGraphicFramePr>
        <p:xfrm>
          <a:off x="2029345" y="4110039"/>
          <a:ext cx="60483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Equation" r:id="rId7" imgW="292320" imgH="164520" progId="Equation.3">
                  <p:embed/>
                </p:oleObj>
              </mc:Choice>
              <mc:Fallback>
                <p:oleObj name="Equation" r:id="rId7" imgW="292320" imgH="16452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9345" y="4110039"/>
                        <a:ext cx="604837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939141"/>
              </p:ext>
            </p:extLst>
          </p:nvPr>
        </p:nvGraphicFramePr>
        <p:xfrm>
          <a:off x="5588000" y="1156080"/>
          <a:ext cx="2055812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Equation" r:id="rId9" imgW="1078560" imgH="447840" progId="Equation.3">
                  <p:embed/>
                </p:oleObj>
              </mc:Choice>
              <mc:Fallback>
                <p:oleObj name="Equation" r:id="rId9" imgW="1078560" imgH="44784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0" y="1156080"/>
                        <a:ext cx="2055812" cy="858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0663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for making adaptive learning rates work better</a:t>
            </a:r>
            <a:endParaRPr lang="en-US" dirty="0"/>
          </a:p>
        </p:txBody>
      </p:sp>
      <p:sp>
        <p:nvSpPr>
          <p:cNvPr id="214023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287338" y="1200151"/>
            <a:ext cx="4104642" cy="33944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Limit the gains to lie in some reasonable range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 </a:t>
            </a:r>
            <a:r>
              <a:rPr lang="en-US" i="1" dirty="0" smtClean="0"/>
              <a:t>e.g. </a:t>
            </a:r>
            <a:r>
              <a:rPr lang="en-US" dirty="0" smtClean="0"/>
              <a:t>[0.1, 10] or [.01, 100]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Use full batch learning or big mini-batches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This ensures that changes in the sign of the gradient are not mainly due to the sampling error of a mini-batch.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355976" y="1115486"/>
            <a:ext cx="4608004" cy="3394472"/>
          </a:xfrm>
        </p:spPr>
        <p:txBody>
          <a:bodyPr/>
          <a:lstStyle/>
          <a:p>
            <a:r>
              <a:rPr lang="en-US" dirty="0" smtClean="0"/>
              <a:t>Adaptive learning rates can be combined with momentum.</a:t>
            </a:r>
          </a:p>
          <a:p>
            <a:pPr lvl="1"/>
            <a:r>
              <a:rPr lang="en-US" dirty="0" smtClean="0"/>
              <a:t>Use the agreement in sign  between the current gradient for a weight and the velocity for that weight (Jacobs, 1989). </a:t>
            </a:r>
          </a:p>
          <a:p>
            <a:r>
              <a:rPr lang="en-US" dirty="0" smtClean="0"/>
              <a:t>Adaptive learning rates only deal with axis-aligned effects.</a:t>
            </a:r>
          </a:p>
          <a:p>
            <a:pPr lvl="1"/>
            <a:r>
              <a:rPr lang="en-US" dirty="0" smtClean="0"/>
              <a:t>Momentum does not care about the alignment of the axes.</a:t>
            </a:r>
          </a:p>
        </p:txBody>
      </p:sp>
    </p:spTree>
    <p:extLst>
      <p:ext uri="{BB962C8B-B14F-4D97-AF65-F5344CB8AC3E}">
        <p14:creationId xmlns:p14="http://schemas.microsoft.com/office/powerpoint/2010/main" val="1923902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71550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Neural Networks for Machine Learning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 Lecture </a:t>
            </a:r>
            <a:r>
              <a:rPr lang="en-US" sz="3200" dirty="0" smtClean="0"/>
              <a:t>6e</a:t>
            </a:r>
            <a:br>
              <a:rPr lang="en-US" sz="3200" dirty="0" smtClean="0"/>
            </a:br>
            <a:r>
              <a:rPr lang="en-US" sz="3200" dirty="0" err="1" smtClean="0"/>
              <a:t>rmsprop</a:t>
            </a:r>
            <a:r>
              <a:rPr lang="en-US" sz="3200" dirty="0" smtClean="0"/>
              <a:t>: Divide the gradient by a running average of its recent magnitude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1080120" y="2905655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Geoffrey Hinton </a:t>
            </a:r>
          </a:p>
          <a:p>
            <a:r>
              <a:rPr lang="en-US" sz="2400" dirty="0"/>
              <a:t>with</a:t>
            </a:r>
          </a:p>
          <a:p>
            <a:r>
              <a:rPr lang="en-US" sz="2400" dirty="0" err="1"/>
              <a:t>Nitish</a:t>
            </a:r>
            <a:r>
              <a:rPr lang="en-US" sz="2400" dirty="0"/>
              <a:t> </a:t>
            </a:r>
            <a:r>
              <a:rPr lang="en-US" sz="2400" dirty="0" err="1"/>
              <a:t>Srivastava</a:t>
            </a:r>
            <a:r>
              <a:rPr lang="en-US" sz="2400" dirty="0"/>
              <a:t> </a:t>
            </a:r>
          </a:p>
          <a:p>
            <a:r>
              <a:rPr lang="en-US" sz="2400" dirty="0"/>
              <a:t>Kevin </a:t>
            </a:r>
            <a:r>
              <a:rPr lang="en-US" sz="2400" dirty="0" err="1"/>
              <a:t>Swersky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9091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5811" y="205979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prop</a:t>
            </a:r>
            <a:r>
              <a:rPr lang="en-US" dirty="0" smtClean="0"/>
              <a:t>: Using only the sign of the gradient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49410" y="1200151"/>
            <a:ext cx="431800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magnitude of the gradient can be very different for different weights and can change during learning.</a:t>
            </a:r>
          </a:p>
          <a:p>
            <a:pPr lvl="1"/>
            <a:r>
              <a:rPr lang="en-US" dirty="0" smtClean="0"/>
              <a:t>This makes it hard to choose a single global learning rate.</a:t>
            </a:r>
          </a:p>
          <a:p>
            <a:r>
              <a:rPr lang="en-US" dirty="0" smtClean="0"/>
              <a:t>For </a:t>
            </a:r>
            <a:r>
              <a:rPr lang="en-US" dirty="0" smtClean="0">
                <a:solidFill>
                  <a:srgbClr val="FF0000"/>
                </a:solidFill>
              </a:rPr>
              <a:t>full batch learning</a:t>
            </a:r>
            <a:r>
              <a:rPr lang="en-US" dirty="0" smtClean="0"/>
              <a:t>, we can deal with this variation by only using the sign of the gradient.</a:t>
            </a:r>
          </a:p>
          <a:p>
            <a:pPr lvl="1"/>
            <a:r>
              <a:rPr lang="en-US" dirty="0" smtClean="0"/>
              <a:t>The weight updates are all of the same magnitude.</a:t>
            </a:r>
          </a:p>
          <a:p>
            <a:pPr lvl="1"/>
            <a:r>
              <a:rPr lang="en-US" dirty="0" smtClean="0"/>
              <a:t>This escapes from plateaus with tiny gradients quickly.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88932" y="1200151"/>
            <a:ext cx="4555068" cy="339447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prop</a:t>
            </a:r>
            <a:r>
              <a:rPr lang="en-US" dirty="0" smtClean="0"/>
              <a:t>: This combines the idea of only using the sign of the gradient with the idea of adapting the step size separately for each weight.</a:t>
            </a:r>
          </a:p>
          <a:p>
            <a:pPr lvl="1"/>
            <a:r>
              <a:rPr lang="en-US" dirty="0" smtClean="0"/>
              <a:t>Increase the step size for a weight </a:t>
            </a:r>
            <a:r>
              <a:rPr lang="en-US" dirty="0" smtClean="0">
                <a:solidFill>
                  <a:srgbClr val="FF0000"/>
                </a:solidFill>
              </a:rPr>
              <a:t>multiplicatively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i="1" dirty="0" smtClean="0">
                <a:solidFill>
                  <a:srgbClr val="0000FF"/>
                </a:solidFill>
              </a:rPr>
              <a:t>e.g. </a:t>
            </a:r>
            <a:r>
              <a:rPr lang="en-US" dirty="0" smtClean="0">
                <a:solidFill>
                  <a:srgbClr val="0000FF"/>
                </a:solidFill>
              </a:rPr>
              <a:t>times 1.2) </a:t>
            </a:r>
            <a:r>
              <a:rPr lang="en-US" dirty="0" smtClean="0"/>
              <a:t>if the signs of its last two gradients agree.</a:t>
            </a:r>
          </a:p>
          <a:p>
            <a:pPr lvl="1"/>
            <a:r>
              <a:rPr lang="en-US" dirty="0" smtClean="0"/>
              <a:t>Otherwise decrease the step size multiplicatively 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i="1" dirty="0" smtClean="0">
                <a:solidFill>
                  <a:srgbClr val="0000FF"/>
                </a:solidFill>
              </a:rPr>
              <a:t>e.g. </a:t>
            </a:r>
            <a:r>
              <a:rPr lang="en-US" dirty="0" smtClean="0">
                <a:solidFill>
                  <a:srgbClr val="0000FF"/>
                </a:solidFill>
              </a:rPr>
              <a:t>times 0.5)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Limit the step sizes to be less than 50 and more than a millionth </a:t>
            </a:r>
            <a:r>
              <a:rPr lang="en-US" dirty="0" smtClean="0">
                <a:solidFill>
                  <a:srgbClr val="0000FF"/>
                </a:solidFill>
              </a:rPr>
              <a:t>(Mike Shuster’s advice).</a:t>
            </a:r>
          </a:p>
        </p:txBody>
      </p:sp>
    </p:spTree>
    <p:extLst>
      <p:ext uri="{BB962C8B-B14F-4D97-AF65-F5344CB8AC3E}">
        <p14:creationId xmlns:p14="http://schemas.microsoft.com/office/powerpoint/2010/main" val="1119434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rprop</a:t>
            </a:r>
            <a:r>
              <a:rPr lang="en-US" dirty="0" smtClean="0"/>
              <a:t> does not work with mini-batches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idea behind stochastic gradient descent is that when the learning rate is small, it averages the gradients over successive mini-batches.</a:t>
            </a:r>
          </a:p>
          <a:p>
            <a:pPr lvl="1"/>
            <a:r>
              <a:rPr lang="en-US" dirty="0" smtClean="0"/>
              <a:t>Consider a weight that gets a gradient of  </a:t>
            </a:r>
            <a:r>
              <a:rPr lang="en-US" dirty="0" smtClean="0">
                <a:solidFill>
                  <a:srgbClr val="0000FF"/>
                </a:solidFill>
              </a:rPr>
              <a:t>+0.1 </a:t>
            </a:r>
            <a:r>
              <a:rPr lang="en-US" dirty="0" smtClean="0"/>
              <a:t>on nine mini-batches and a gradient of </a:t>
            </a:r>
            <a:r>
              <a:rPr lang="en-US" dirty="0" smtClean="0">
                <a:solidFill>
                  <a:srgbClr val="0000FF"/>
                </a:solidFill>
              </a:rPr>
              <a:t>-0.9 </a:t>
            </a:r>
            <a:r>
              <a:rPr lang="en-US" dirty="0" smtClean="0"/>
              <a:t>on the tenth mini-batch. </a:t>
            </a:r>
          </a:p>
          <a:p>
            <a:pPr lvl="1"/>
            <a:r>
              <a:rPr lang="en-US" dirty="0" smtClean="0"/>
              <a:t>We want this weight to stay roughly where it is.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167094" cy="339447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prop</a:t>
            </a:r>
            <a:r>
              <a:rPr lang="en-US" dirty="0" smtClean="0"/>
              <a:t> would increment the weight nine times and decrement it once by about the same amount</a:t>
            </a:r>
            <a:r>
              <a:rPr lang="en-US" dirty="0" smtClean="0">
                <a:solidFill>
                  <a:srgbClr val="0000FF"/>
                </a:solidFill>
              </a:rPr>
              <a:t> (assuming any </a:t>
            </a:r>
            <a:r>
              <a:rPr lang="en-US" dirty="0">
                <a:solidFill>
                  <a:srgbClr val="0000FF"/>
                </a:solidFill>
              </a:rPr>
              <a:t>adaptation of the step </a:t>
            </a:r>
            <a:r>
              <a:rPr lang="en-US" dirty="0" smtClean="0">
                <a:solidFill>
                  <a:srgbClr val="0000FF"/>
                </a:solidFill>
              </a:rPr>
              <a:t>sizes is small on this time-scale). </a:t>
            </a:r>
          </a:p>
          <a:p>
            <a:pPr lvl="1"/>
            <a:r>
              <a:rPr lang="en-US" dirty="0" smtClean="0"/>
              <a:t>So the weight would grow a lot.</a:t>
            </a:r>
          </a:p>
          <a:p>
            <a:r>
              <a:rPr lang="en-US" dirty="0" smtClean="0"/>
              <a:t>Is there a way to combine: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robustness of </a:t>
            </a:r>
            <a:r>
              <a:rPr lang="en-US" dirty="0" err="1" smtClean="0"/>
              <a:t>rprop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The efficiency of mini-batches.</a:t>
            </a:r>
          </a:p>
          <a:p>
            <a:pPr lvl="1"/>
            <a:r>
              <a:rPr lang="en-US" dirty="0" smtClean="0"/>
              <a:t>The effective averaging of gradients over mini-batches.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050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510"/>
            <a:ext cx="8229600" cy="857250"/>
          </a:xfrm>
        </p:spPr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msprop</a:t>
            </a:r>
            <a:r>
              <a:rPr lang="en-US" dirty="0" smtClean="0"/>
              <a:t>: A mini-batch version of </a:t>
            </a:r>
            <a:r>
              <a:rPr lang="en-US" dirty="0" err="1" smtClean="0"/>
              <a:t>rprop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333" y="1005918"/>
            <a:ext cx="8839199" cy="3394472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prop</a:t>
            </a:r>
            <a:r>
              <a:rPr lang="en-US" dirty="0" smtClean="0"/>
              <a:t> is equivalent to using the gradient but also dividing by the size of the gradient.</a:t>
            </a:r>
          </a:p>
          <a:p>
            <a:pPr lvl="1"/>
            <a:r>
              <a:rPr lang="en-US" dirty="0" smtClean="0"/>
              <a:t>The problem with mini-batch </a:t>
            </a:r>
            <a:r>
              <a:rPr lang="en-US" dirty="0" err="1" smtClean="0"/>
              <a:t>rprop</a:t>
            </a:r>
            <a:r>
              <a:rPr lang="en-US" dirty="0" smtClean="0"/>
              <a:t> is that we divide by a different number for each mini-batch. So why not force the number we divide by to be very similar for adjacent mini-batches? </a:t>
            </a:r>
          </a:p>
          <a:p>
            <a:r>
              <a:rPr lang="en-US" dirty="0" err="1" smtClean="0"/>
              <a:t>rmsprop</a:t>
            </a:r>
            <a:r>
              <a:rPr lang="en-US" dirty="0"/>
              <a:t>: Keep a moving average of the squared gradient for each weight</a:t>
            </a:r>
            <a:endParaRPr lang="en-US" i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Dividing the gradient </a:t>
            </a:r>
            <a:r>
              <a:rPr lang="en-US" dirty="0" smtClean="0"/>
              <a:t>by                                             </a:t>
            </a:r>
            <a:r>
              <a:rPr lang="en-US" dirty="0"/>
              <a:t>makes </a:t>
            </a:r>
            <a:r>
              <a:rPr lang="en-US" dirty="0" smtClean="0"/>
              <a:t>the learning </a:t>
            </a:r>
            <a:r>
              <a:rPr lang="en-US" dirty="0"/>
              <a:t>work much </a:t>
            </a:r>
            <a:r>
              <a:rPr lang="en-US" dirty="0" smtClean="0"/>
              <a:t>better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/>
              <a:t>Tijmen</a:t>
            </a:r>
            <a:r>
              <a:rPr lang="en-US" dirty="0"/>
              <a:t> </a:t>
            </a:r>
            <a:r>
              <a:rPr lang="en-US" dirty="0" err="1"/>
              <a:t>Tieleman</a:t>
            </a:r>
            <a:r>
              <a:rPr lang="en-US" dirty="0"/>
              <a:t>, unpublished). </a:t>
            </a:r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857785"/>
              </p:ext>
            </p:extLst>
          </p:nvPr>
        </p:nvGraphicFramePr>
        <p:xfrm>
          <a:off x="817372" y="2726207"/>
          <a:ext cx="733107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9" name="Equation" r:id="rId3" imgW="3592800" imgH="356400" progId="Equation.3">
                  <p:embed/>
                </p:oleObj>
              </mc:Choice>
              <mc:Fallback>
                <p:oleObj name="Equation" r:id="rId3" imgW="3592800" imgH="3564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372" y="2726207"/>
                        <a:ext cx="7331075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678333"/>
              </p:ext>
            </p:extLst>
          </p:nvPr>
        </p:nvGraphicFramePr>
        <p:xfrm>
          <a:off x="3117102" y="3389294"/>
          <a:ext cx="24526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0" name="Equation" r:id="rId5" imgW="1197360" imgH="237600" progId="Equation.3">
                  <p:embed/>
                </p:oleObj>
              </mc:Choice>
              <mc:Fallback>
                <p:oleObj name="Equation" r:id="rId5" imgW="1197360" imgH="2376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102" y="3389294"/>
                        <a:ext cx="2452688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8308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Convergence </a:t>
            </a:r>
            <a:r>
              <a:rPr lang="en-US" dirty="0" smtClean="0"/>
              <a:t>speed of full batch learning when the error surface is a quadratic bowl</a:t>
            </a:r>
            <a:endParaRPr lang="en-US" dirty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69032"/>
            <a:ext cx="5147733" cy="3534966"/>
          </a:xfrm>
        </p:spPr>
        <p:txBody>
          <a:bodyPr/>
          <a:lstStyle/>
          <a:p>
            <a:r>
              <a:rPr lang="en-US" sz="2000" dirty="0" smtClean="0"/>
              <a:t>Going downhill reduces the error, but the </a:t>
            </a:r>
            <a:r>
              <a:rPr lang="en-US" sz="2000" dirty="0"/>
              <a:t>direction of steepest descent does not point at the minimum unless the ellipse is a circle.</a:t>
            </a:r>
          </a:p>
          <a:p>
            <a:pPr lvl="1"/>
            <a:r>
              <a:rPr lang="en-US" sz="2000" dirty="0"/>
              <a:t>The gradient is big in the direction in which we only want to travel a small distance. </a:t>
            </a:r>
            <a:endParaRPr lang="en-US" sz="2000" dirty="0" smtClean="0"/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gradient is small in the direction in which we want to travel a large distance.</a:t>
            </a:r>
          </a:p>
          <a:p>
            <a:pPr lvl="1"/>
            <a:endParaRPr lang="en-US" dirty="0"/>
          </a:p>
        </p:txBody>
      </p:sp>
      <p:sp>
        <p:nvSpPr>
          <p:cNvPr id="179207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089422"/>
            <a:ext cx="4495800" cy="4054078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sz="2000" dirty="0"/>
          </a:p>
          <a:p>
            <a:pPr>
              <a:buFontTx/>
              <a:buNone/>
            </a:pPr>
            <a:r>
              <a:rPr lang="en-US" sz="2400" dirty="0"/>
              <a:t>   </a:t>
            </a:r>
          </a:p>
        </p:txBody>
      </p:sp>
      <p:sp>
        <p:nvSpPr>
          <p:cNvPr id="179210" name="Oval 10"/>
          <p:cNvSpPr>
            <a:spLocks noChangeArrowheads="1"/>
          </p:cNvSpPr>
          <p:nvPr/>
        </p:nvSpPr>
        <p:spPr bwMode="auto">
          <a:xfrm rot="19764402">
            <a:off x="6894309" y="1112896"/>
            <a:ext cx="3708400" cy="37742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212" name="Line 12"/>
          <p:cNvSpPr>
            <a:spLocks noChangeShapeType="1"/>
          </p:cNvSpPr>
          <p:nvPr/>
        </p:nvSpPr>
        <p:spPr bwMode="auto">
          <a:xfrm>
            <a:off x="7468985" y="1734402"/>
            <a:ext cx="235363" cy="297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213" name="Oval 13"/>
          <p:cNvSpPr>
            <a:spLocks noChangeArrowheads="1"/>
          </p:cNvSpPr>
          <p:nvPr/>
        </p:nvSpPr>
        <p:spPr bwMode="auto">
          <a:xfrm>
            <a:off x="7397547" y="1679633"/>
            <a:ext cx="107950" cy="809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214" name="Oval 14"/>
          <p:cNvSpPr>
            <a:spLocks noChangeArrowheads="1"/>
          </p:cNvSpPr>
          <p:nvPr/>
        </p:nvSpPr>
        <p:spPr bwMode="auto">
          <a:xfrm>
            <a:off x="8621509" y="1329589"/>
            <a:ext cx="107950" cy="80963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172200" y="2427734"/>
            <a:ext cx="26842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Even for non-linear multi-layer nets, the error surface is locally quadratic, so the same speed issues apply.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346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510"/>
            <a:ext cx="8229600" cy="857250"/>
          </a:xfrm>
        </p:spPr>
        <p:txBody>
          <a:bodyPr>
            <a:normAutofit/>
          </a:bodyPr>
          <a:lstStyle/>
          <a:p>
            <a:r>
              <a:rPr lang="en-CA" dirty="0" smtClean="0"/>
              <a:t>Further developments of </a:t>
            </a:r>
            <a:r>
              <a:rPr lang="en-CA" dirty="0" err="1" smtClean="0"/>
              <a:t>rmsprop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333" y="1005918"/>
            <a:ext cx="8839199" cy="33944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Combining </a:t>
            </a:r>
            <a:r>
              <a:rPr lang="en-US" dirty="0" err="1" smtClean="0"/>
              <a:t>rmsprop</a:t>
            </a:r>
            <a:r>
              <a:rPr lang="en-US" dirty="0" smtClean="0"/>
              <a:t> with standard momentum</a:t>
            </a:r>
          </a:p>
          <a:p>
            <a:pPr lvl="1"/>
            <a:r>
              <a:rPr lang="en-US" dirty="0" smtClean="0"/>
              <a:t>Momentum does not help as much as it normally does. Needs more investigation.</a:t>
            </a:r>
          </a:p>
          <a:p>
            <a:r>
              <a:rPr lang="en-US" dirty="0" smtClean="0"/>
              <a:t>Combining </a:t>
            </a:r>
            <a:r>
              <a:rPr lang="en-US" dirty="0" err="1" smtClean="0"/>
              <a:t>rmsprop</a:t>
            </a:r>
            <a:r>
              <a:rPr lang="en-US" dirty="0" smtClean="0"/>
              <a:t> with </a:t>
            </a:r>
            <a:r>
              <a:rPr lang="en-US" dirty="0" err="1" smtClean="0"/>
              <a:t>Nesterov</a:t>
            </a:r>
            <a:r>
              <a:rPr lang="en-US" dirty="0" smtClean="0"/>
              <a:t> momentum (</a:t>
            </a:r>
            <a:r>
              <a:rPr lang="en-US" dirty="0" err="1" smtClean="0"/>
              <a:t>Sutskever</a:t>
            </a:r>
            <a:r>
              <a:rPr lang="en-US" dirty="0" smtClean="0"/>
              <a:t> 2012)</a:t>
            </a:r>
          </a:p>
          <a:p>
            <a:pPr lvl="1"/>
            <a:r>
              <a:rPr lang="en-US" dirty="0" smtClean="0"/>
              <a:t>It works best if the RMS of the recent gradients is used to divide the correction rather than the jump in the direction of accumulated corrections.</a:t>
            </a:r>
          </a:p>
          <a:p>
            <a:r>
              <a:rPr lang="en-US" dirty="0" smtClean="0"/>
              <a:t>Combining </a:t>
            </a:r>
            <a:r>
              <a:rPr lang="en-US" dirty="0" err="1" smtClean="0"/>
              <a:t>rmsprop</a:t>
            </a:r>
            <a:r>
              <a:rPr lang="en-US" dirty="0" smtClean="0"/>
              <a:t> with adaptive learning rates for each connection </a:t>
            </a:r>
          </a:p>
          <a:p>
            <a:pPr lvl="1"/>
            <a:r>
              <a:rPr lang="en-US" dirty="0" smtClean="0"/>
              <a:t>Needs more investigation.</a:t>
            </a:r>
          </a:p>
          <a:p>
            <a:r>
              <a:rPr lang="en-US" dirty="0" smtClean="0"/>
              <a:t>Other methods related to </a:t>
            </a:r>
            <a:r>
              <a:rPr lang="en-US" dirty="0" err="1" smtClean="0"/>
              <a:t>rmsprop</a:t>
            </a:r>
            <a:endParaRPr lang="en-US" dirty="0" smtClean="0"/>
          </a:p>
          <a:p>
            <a:pPr lvl="1"/>
            <a:r>
              <a:rPr lang="en-US" dirty="0" err="1" smtClean="0"/>
              <a:t>Yann</a:t>
            </a:r>
            <a:r>
              <a:rPr lang="en-US" dirty="0" smtClean="0"/>
              <a:t> </a:t>
            </a:r>
            <a:r>
              <a:rPr lang="en-US" dirty="0" err="1" smtClean="0"/>
              <a:t>LeCun’s</a:t>
            </a:r>
            <a:r>
              <a:rPr lang="en-US" dirty="0" smtClean="0"/>
              <a:t> group has a fancy version in “No more pesky learning rates”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308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14"/>
            <a:ext cx="8229600" cy="857250"/>
          </a:xfrm>
        </p:spPr>
        <p:txBody>
          <a:bodyPr>
            <a:normAutofit/>
          </a:bodyPr>
          <a:lstStyle/>
          <a:p>
            <a:r>
              <a:rPr lang="en-CA" dirty="0" smtClean="0"/>
              <a:t>Summary of learning methods for neural networks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5621"/>
            <a:ext cx="4191000" cy="3394472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For small datasets (e.g. 10,000 cases) or bigger datasets without much redundancy, use a full-batch method.</a:t>
            </a:r>
          </a:p>
          <a:p>
            <a:pPr lvl="1"/>
            <a:r>
              <a:rPr lang="en-CA" dirty="0" smtClean="0"/>
              <a:t>Conjugate gradient, LBFGS ...</a:t>
            </a:r>
          </a:p>
          <a:p>
            <a:pPr lvl="1"/>
            <a:r>
              <a:rPr lang="en-CA" dirty="0" smtClean="0"/>
              <a:t>adaptive learning rates, </a:t>
            </a:r>
            <a:r>
              <a:rPr lang="en-CA" dirty="0" err="1" smtClean="0"/>
              <a:t>rprop</a:t>
            </a:r>
            <a:r>
              <a:rPr lang="en-CA" dirty="0" smtClean="0"/>
              <a:t> ...</a:t>
            </a:r>
          </a:p>
          <a:p>
            <a:r>
              <a:rPr lang="en-CA" dirty="0" smtClean="0"/>
              <a:t>For big, redundant datasets use mini-batches.</a:t>
            </a:r>
          </a:p>
          <a:p>
            <a:pPr lvl="1"/>
            <a:r>
              <a:rPr lang="en-CA" dirty="0" smtClean="0"/>
              <a:t>Try gradient descent with momentum.</a:t>
            </a:r>
          </a:p>
          <a:p>
            <a:pPr lvl="1"/>
            <a:r>
              <a:rPr lang="en-CA" dirty="0" smtClean="0"/>
              <a:t>Try </a:t>
            </a:r>
            <a:r>
              <a:rPr lang="en-CA" dirty="0" err="1" smtClean="0"/>
              <a:t>rmsprop</a:t>
            </a:r>
            <a:r>
              <a:rPr lang="en-CA" dirty="0" smtClean="0"/>
              <a:t> (with momentum ?)</a:t>
            </a:r>
          </a:p>
          <a:p>
            <a:pPr lvl="1"/>
            <a:r>
              <a:rPr lang="en-CA" dirty="0" smtClean="0"/>
              <a:t>Try </a:t>
            </a:r>
            <a:r>
              <a:rPr lang="en-CA" dirty="0" err="1" smtClean="0"/>
              <a:t>LeCun’s</a:t>
            </a:r>
            <a:r>
              <a:rPr lang="en-CA" dirty="0" smtClean="0"/>
              <a:t> latest recipe.</a:t>
            </a:r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5621"/>
            <a:ext cx="4038600" cy="3394472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Why there is no simple recipe:</a:t>
            </a:r>
          </a:p>
          <a:p>
            <a:pPr>
              <a:buNone/>
            </a:pPr>
            <a:r>
              <a:rPr lang="en-CA" dirty="0" smtClean="0"/>
              <a:t>       </a:t>
            </a:r>
            <a:r>
              <a:rPr lang="en-CA" dirty="0" smtClean="0">
                <a:solidFill>
                  <a:srgbClr val="0070C0"/>
                </a:solidFill>
              </a:rPr>
              <a:t>Neural nets differ a lot: </a:t>
            </a:r>
          </a:p>
          <a:p>
            <a:pPr lvl="1"/>
            <a:r>
              <a:rPr lang="en-CA" dirty="0" smtClean="0"/>
              <a:t>Very deep nets (especially ones with narrow bottlenecks).</a:t>
            </a:r>
          </a:p>
          <a:p>
            <a:pPr lvl="1"/>
            <a:r>
              <a:rPr lang="en-CA" dirty="0" smtClean="0"/>
              <a:t>Recurrent nets. </a:t>
            </a:r>
          </a:p>
          <a:p>
            <a:pPr lvl="1"/>
            <a:r>
              <a:rPr lang="en-CA" dirty="0" smtClean="0"/>
              <a:t>Wide shallow nets.</a:t>
            </a:r>
          </a:p>
          <a:p>
            <a:pPr>
              <a:buNone/>
            </a:pPr>
            <a:r>
              <a:rPr lang="en-CA" dirty="0" smtClean="0"/>
              <a:t>       </a:t>
            </a:r>
            <a:r>
              <a:rPr lang="en-CA" dirty="0" smtClean="0">
                <a:solidFill>
                  <a:srgbClr val="0070C0"/>
                </a:solidFill>
              </a:rPr>
              <a:t>Tasks differ a lot:</a:t>
            </a:r>
          </a:p>
          <a:p>
            <a:pPr lvl="1"/>
            <a:r>
              <a:rPr lang="en-CA" dirty="0" smtClean="0"/>
              <a:t>Some require very accurate weights, some don’t.</a:t>
            </a:r>
          </a:p>
          <a:p>
            <a:pPr lvl="1"/>
            <a:r>
              <a:rPr lang="en-CA" dirty="0" smtClean="0"/>
              <a:t>Some have many very rare cases (e.g. words).</a:t>
            </a:r>
            <a:endParaRPr lang="en-CA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learning goes wrong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73151"/>
            <a:ext cx="5230924" cy="3394472"/>
          </a:xfrm>
        </p:spPr>
        <p:txBody>
          <a:bodyPr/>
          <a:lstStyle/>
          <a:p>
            <a:r>
              <a:rPr lang="en-US" dirty="0"/>
              <a:t>If the learning rate is big, </a:t>
            </a:r>
            <a:r>
              <a:rPr lang="en-US" dirty="0" smtClean="0"/>
              <a:t>the weights slosh </a:t>
            </a:r>
            <a:r>
              <a:rPr lang="en-US" dirty="0"/>
              <a:t>to and fro across the </a:t>
            </a:r>
            <a:r>
              <a:rPr lang="en-US" dirty="0" smtClean="0"/>
              <a:t>ravine. 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smtClean="0"/>
              <a:t>learning rate </a:t>
            </a:r>
            <a:r>
              <a:rPr lang="en-US" dirty="0"/>
              <a:t>is too big, this oscillation diverges.</a:t>
            </a:r>
          </a:p>
          <a:p>
            <a:r>
              <a:rPr lang="en-US" dirty="0" smtClean="0"/>
              <a:t>What we would like to achieve: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ove </a:t>
            </a:r>
            <a:r>
              <a:rPr lang="en-US" dirty="0"/>
              <a:t>quickly in directions with small </a:t>
            </a:r>
            <a:r>
              <a:rPr lang="en-US" dirty="0" smtClean="0"/>
              <a:t>but consistent gradients.</a:t>
            </a:r>
          </a:p>
          <a:p>
            <a:pPr lvl="1"/>
            <a:r>
              <a:rPr lang="en-US" dirty="0" smtClean="0"/>
              <a:t>Move slowly </a:t>
            </a:r>
            <a:r>
              <a:rPr lang="en-US" dirty="0"/>
              <a:t>in directions with big </a:t>
            </a:r>
            <a:r>
              <a:rPr lang="en-US" dirty="0" smtClean="0"/>
              <a:t>but inconsistent gradients.</a:t>
            </a:r>
            <a:endParaRPr lang="en-US" dirty="0"/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6228084" y="2158467"/>
            <a:ext cx="2592388" cy="1350169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26" name="Freeform 6"/>
          <p:cNvSpPr>
            <a:spLocks/>
          </p:cNvSpPr>
          <p:nvPr/>
        </p:nvSpPr>
        <p:spPr bwMode="auto">
          <a:xfrm>
            <a:off x="6443984" y="2103698"/>
            <a:ext cx="1081088" cy="1313259"/>
          </a:xfrm>
          <a:custGeom>
            <a:avLst/>
            <a:gdLst>
              <a:gd name="T0" fmla="*/ 0 w 681"/>
              <a:gd name="T1" fmla="*/ 0 h 1103"/>
              <a:gd name="T2" fmla="*/ 46 w 681"/>
              <a:gd name="T3" fmla="*/ 272 h 1103"/>
              <a:gd name="T4" fmla="*/ 182 w 681"/>
              <a:gd name="T5" fmla="*/ 680 h 1103"/>
              <a:gd name="T6" fmla="*/ 408 w 681"/>
              <a:gd name="T7" fmla="*/ 997 h 1103"/>
              <a:gd name="T8" fmla="*/ 590 w 681"/>
              <a:gd name="T9" fmla="*/ 1088 h 1103"/>
              <a:gd name="T10" fmla="*/ 681 w 681"/>
              <a:gd name="T11" fmla="*/ 1088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1" h="1103">
                <a:moveTo>
                  <a:pt x="0" y="0"/>
                </a:moveTo>
                <a:cubicBezTo>
                  <a:pt x="8" y="79"/>
                  <a:pt x="16" y="159"/>
                  <a:pt x="46" y="272"/>
                </a:cubicBezTo>
                <a:cubicBezTo>
                  <a:pt x="76" y="385"/>
                  <a:pt x="122" y="559"/>
                  <a:pt x="182" y="680"/>
                </a:cubicBezTo>
                <a:cubicBezTo>
                  <a:pt x="242" y="801"/>
                  <a:pt x="340" y="929"/>
                  <a:pt x="408" y="997"/>
                </a:cubicBezTo>
                <a:cubicBezTo>
                  <a:pt x="476" y="1065"/>
                  <a:pt x="545" y="1073"/>
                  <a:pt x="590" y="1088"/>
                </a:cubicBezTo>
                <a:cubicBezTo>
                  <a:pt x="635" y="1103"/>
                  <a:pt x="666" y="1088"/>
                  <a:pt x="681" y="10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27" name="Freeform 7"/>
          <p:cNvSpPr>
            <a:spLocks/>
          </p:cNvSpPr>
          <p:nvPr/>
        </p:nvSpPr>
        <p:spPr bwMode="auto">
          <a:xfrm flipH="1">
            <a:off x="7523485" y="2103698"/>
            <a:ext cx="1223963" cy="1313259"/>
          </a:xfrm>
          <a:custGeom>
            <a:avLst/>
            <a:gdLst>
              <a:gd name="T0" fmla="*/ 0 w 681"/>
              <a:gd name="T1" fmla="*/ 0 h 1103"/>
              <a:gd name="T2" fmla="*/ 46 w 681"/>
              <a:gd name="T3" fmla="*/ 272 h 1103"/>
              <a:gd name="T4" fmla="*/ 182 w 681"/>
              <a:gd name="T5" fmla="*/ 680 h 1103"/>
              <a:gd name="T6" fmla="*/ 408 w 681"/>
              <a:gd name="T7" fmla="*/ 997 h 1103"/>
              <a:gd name="T8" fmla="*/ 590 w 681"/>
              <a:gd name="T9" fmla="*/ 1088 h 1103"/>
              <a:gd name="T10" fmla="*/ 681 w 681"/>
              <a:gd name="T11" fmla="*/ 1088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1" h="1103">
                <a:moveTo>
                  <a:pt x="0" y="0"/>
                </a:moveTo>
                <a:cubicBezTo>
                  <a:pt x="8" y="79"/>
                  <a:pt x="16" y="159"/>
                  <a:pt x="46" y="272"/>
                </a:cubicBezTo>
                <a:cubicBezTo>
                  <a:pt x="76" y="385"/>
                  <a:pt x="122" y="559"/>
                  <a:pt x="182" y="680"/>
                </a:cubicBezTo>
                <a:cubicBezTo>
                  <a:pt x="242" y="801"/>
                  <a:pt x="340" y="929"/>
                  <a:pt x="408" y="997"/>
                </a:cubicBezTo>
                <a:cubicBezTo>
                  <a:pt x="476" y="1065"/>
                  <a:pt x="545" y="1073"/>
                  <a:pt x="590" y="1088"/>
                </a:cubicBezTo>
                <a:cubicBezTo>
                  <a:pt x="635" y="1103"/>
                  <a:pt x="666" y="1088"/>
                  <a:pt x="681" y="10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28" name="Text Box 8"/>
          <p:cNvSpPr txBox="1">
            <a:spLocks noChangeArrowheads="1"/>
          </p:cNvSpPr>
          <p:nvPr/>
        </p:nvSpPr>
        <p:spPr bwMode="auto">
          <a:xfrm>
            <a:off x="5704209" y="2604951"/>
            <a:ext cx="3899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E</a:t>
            </a:r>
          </a:p>
        </p:txBody>
      </p:sp>
      <p:sp>
        <p:nvSpPr>
          <p:cNvPr id="184329" name="Line 9"/>
          <p:cNvSpPr>
            <a:spLocks noChangeShapeType="1"/>
          </p:cNvSpPr>
          <p:nvPr/>
        </p:nvSpPr>
        <p:spPr bwMode="auto">
          <a:xfrm flipV="1">
            <a:off x="5867722" y="2375161"/>
            <a:ext cx="0" cy="21550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30" name="Text Box 10"/>
          <p:cNvSpPr txBox="1">
            <a:spLocks noChangeArrowheads="1"/>
          </p:cNvSpPr>
          <p:nvPr/>
        </p:nvSpPr>
        <p:spPr bwMode="auto">
          <a:xfrm>
            <a:off x="7379023" y="3562214"/>
            <a:ext cx="5048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w</a:t>
            </a:r>
          </a:p>
        </p:txBody>
      </p:sp>
      <p:sp>
        <p:nvSpPr>
          <p:cNvPr id="184331" name="Line 11"/>
          <p:cNvSpPr>
            <a:spLocks noChangeShapeType="1"/>
          </p:cNvSpPr>
          <p:nvPr/>
        </p:nvSpPr>
        <p:spPr bwMode="auto">
          <a:xfrm>
            <a:off x="7812409" y="3751523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32" name="Oval 12"/>
          <p:cNvSpPr>
            <a:spLocks noChangeArrowheads="1"/>
          </p:cNvSpPr>
          <p:nvPr/>
        </p:nvSpPr>
        <p:spPr bwMode="auto">
          <a:xfrm>
            <a:off x="7344098" y="3345520"/>
            <a:ext cx="71437" cy="5476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33" name="Oval 13"/>
          <p:cNvSpPr>
            <a:spLocks noChangeArrowheads="1"/>
          </p:cNvSpPr>
          <p:nvPr/>
        </p:nvSpPr>
        <p:spPr bwMode="auto">
          <a:xfrm>
            <a:off x="7847334" y="3318136"/>
            <a:ext cx="71438" cy="5476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34" name="Oval 14"/>
          <p:cNvSpPr>
            <a:spLocks noChangeArrowheads="1"/>
          </p:cNvSpPr>
          <p:nvPr/>
        </p:nvSpPr>
        <p:spPr bwMode="auto">
          <a:xfrm>
            <a:off x="7055173" y="3238364"/>
            <a:ext cx="71437" cy="5476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35" name="Oval 15"/>
          <p:cNvSpPr>
            <a:spLocks noChangeArrowheads="1"/>
          </p:cNvSpPr>
          <p:nvPr/>
        </p:nvSpPr>
        <p:spPr bwMode="auto">
          <a:xfrm>
            <a:off x="8136259" y="3102633"/>
            <a:ext cx="71438" cy="5476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36" name="Oval 16"/>
          <p:cNvSpPr>
            <a:spLocks noChangeArrowheads="1"/>
          </p:cNvSpPr>
          <p:nvPr/>
        </p:nvSpPr>
        <p:spPr bwMode="auto">
          <a:xfrm>
            <a:off x="6732909" y="2914514"/>
            <a:ext cx="71438" cy="5476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37" name="Line 17"/>
          <p:cNvSpPr>
            <a:spLocks noChangeShapeType="1"/>
          </p:cNvSpPr>
          <p:nvPr/>
        </p:nvSpPr>
        <p:spPr bwMode="auto">
          <a:xfrm flipV="1">
            <a:off x="7415534" y="3346711"/>
            <a:ext cx="431800" cy="261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38" name="Line 18"/>
          <p:cNvSpPr>
            <a:spLocks noChangeShapeType="1"/>
          </p:cNvSpPr>
          <p:nvPr/>
        </p:nvSpPr>
        <p:spPr bwMode="auto">
          <a:xfrm flipH="1" flipV="1">
            <a:off x="7128198" y="3265748"/>
            <a:ext cx="719137" cy="80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39" name="Line 19"/>
          <p:cNvSpPr>
            <a:spLocks noChangeShapeType="1"/>
          </p:cNvSpPr>
          <p:nvPr/>
        </p:nvSpPr>
        <p:spPr bwMode="auto">
          <a:xfrm flipV="1">
            <a:off x="7163123" y="3130017"/>
            <a:ext cx="936625" cy="1083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40" name="Line 20"/>
          <p:cNvSpPr>
            <a:spLocks noChangeShapeType="1"/>
          </p:cNvSpPr>
          <p:nvPr/>
        </p:nvSpPr>
        <p:spPr bwMode="auto">
          <a:xfrm flipH="1" flipV="1">
            <a:off x="6839273" y="2940707"/>
            <a:ext cx="1189037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81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51520" y="1131590"/>
            <a:ext cx="4510980" cy="339447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If the dataset is highly redundant, the gradient on the first half is almost identical to the gradient on the second half.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 instead of computing the full gradient, update the weights using the gradient on the first half and then get a gradient for the new weights on the second half.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 extreme </a:t>
            </a:r>
            <a:r>
              <a:rPr lang="en-US" sz="2000" dirty="0" smtClean="0"/>
              <a:t> version of this approach updates </a:t>
            </a:r>
            <a:r>
              <a:rPr lang="en-US" sz="2000" dirty="0"/>
              <a:t>weights after each </a:t>
            </a:r>
            <a:r>
              <a:rPr lang="en-US" sz="2000" dirty="0" smtClean="0"/>
              <a:t>case. Its called “online”.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914900" y="1095586"/>
            <a:ext cx="3833564" cy="44319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</a:t>
            </a:r>
            <a:r>
              <a:rPr lang="en-US" sz="2000" dirty="0" smtClean="0"/>
              <a:t>ini-batches are usually better than online.</a:t>
            </a:r>
          </a:p>
          <a:p>
            <a:pPr lvl="1"/>
            <a:r>
              <a:rPr lang="en-US" sz="2000" dirty="0" smtClean="0"/>
              <a:t>Less computation is used updating the weights.</a:t>
            </a:r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omputing the gradient for many cases simultaneously uses matrix-matrix multiplies which are very efficient, especially on GPUs</a:t>
            </a:r>
          </a:p>
          <a:p>
            <a:r>
              <a:rPr lang="en-US" dirty="0" smtClean="0"/>
              <a:t>Mini-batches need to be balanced for classes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346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learning algorithm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23528" y="1200151"/>
            <a:ext cx="4769172" cy="33944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dirty="0" smtClean="0"/>
              <a:t>If we use the full gradient computed from all the training cases, there are many clever ways to speed up learning </a:t>
            </a:r>
            <a:r>
              <a:rPr lang="en-US" sz="1800" dirty="0" smtClean="0">
                <a:solidFill>
                  <a:srgbClr val="000090"/>
                </a:solidFill>
              </a:rPr>
              <a:t>(e.g. non-linear conjugate gradient).</a:t>
            </a:r>
          </a:p>
          <a:p>
            <a:pPr lvl="1"/>
            <a:r>
              <a:rPr lang="en-US" sz="2000" dirty="0" smtClean="0"/>
              <a:t>The optimization community has studied the general problem of optimizing smooth non-linear functions for many years.</a:t>
            </a:r>
          </a:p>
          <a:p>
            <a:pPr lvl="1"/>
            <a:r>
              <a:rPr lang="en-US" dirty="0" smtClean="0"/>
              <a:t>Multilayer neural nets are not typical of the problems they study so their methods may need a lot of adaptation.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482159" y="1200151"/>
            <a:ext cx="3357033" cy="33944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dirty="0"/>
              <a:t>F</a:t>
            </a:r>
            <a:r>
              <a:rPr lang="en-US" sz="2000" dirty="0" smtClean="0"/>
              <a:t>or large neural networks with very large and highly redundant training sets, it is nearly always best to use mini-batch learning.</a:t>
            </a:r>
          </a:p>
          <a:p>
            <a:pPr lvl="1"/>
            <a:r>
              <a:rPr lang="en-US" sz="2000" dirty="0" smtClean="0"/>
              <a:t>The mini-batches may need to be quite big when adapting fancy methods.</a:t>
            </a:r>
          </a:p>
          <a:p>
            <a:pPr lvl="1"/>
            <a:r>
              <a:rPr lang="en-US" dirty="0" smtClean="0"/>
              <a:t>Big mini-batches are more computationally</a:t>
            </a:r>
            <a:r>
              <a:rPr lang="en-US" dirty="0"/>
              <a:t> </a:t>
            </a:r>
            <a:r>
              <a:rPr lang="en-US" dirty="0" smtClean="0"/>
              <a:t>efficient.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66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67"/>
            <a:ext cx="8229600" cy="857250"/>
          </a:xfrm>
        </p:spPr>
        <p:txBody>
          <a:bodyPr/>
          <a:lstStyle/>
          <a:p>
            <a:r>
              <a:rPr lang="en-US" dirty="0" smtClean="0"/>
              <a:t>A basic mini-batch gradient descent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987574"/>
            <a:ext cx="4316288" cy="3394472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Guess an initial learning rate.</a:t>
            </a:r>
          </a:p>
          <a:p>
            <a:pPr lvl="1"/>
            <a:r>
              <a:rPr lang="en-US" sz="2000" dirty="0" smtClean="0"/>
              <a:t>If the error keeps getting worse or oscillates wildly, reduce the learning rate.</a:t>
            </a:r>
          </a:p>
          <a:p>
            <a:pPr lvl="1"/>
            <a:r>
              <a:rPr lang="en-US" sz="2000" dirty="0" smtClean="0"/>
              <a:t>If the error is falling fairly consistently but slowly, increase the learning rate. </a:t>
            </a:r>
          </a:p>
          <a:p>
            <a:r>
              <a:rPr lang="en-US" dirty="0" smtClean="0"/>
              <a:t>Write a simple program to automate this way of adjusting the learning rate.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7574"/>
            <a:ext cx="4316288" cy="3564396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Towards the end of mini-batch learning it nearly always helps to turn down the learning rate.</a:t>
            </a:r>
          </a:p>
          <a:p>
            <a:pPr lvl="1"/>
            <a:r>
              <a:rPr lang="en-US" sz="2000" dirty="0" smtClean="0"/>
              <a:t>This removes fluctuations in the final weights caused by the variations between mini-batches. 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urn down the learning rate when the error stops decreasing. </a:t>
            </a:r>
          </a:p>
          <a:p>
            <a:pPr lvl="1"/>
            <a:r>
              <a:rPr lang="en-US" sz="2000" dirty="0" smtClean="0"/>
              <a:t>Use the error on a separate validation set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0943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56215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Neural Networks for Machine Learning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 Lecture </a:t>
            </a:r>
            <a:r>
              <a:rPr lang="en-US" sz="3200" dirty="0" smtClean="0"/>
              <a:t>6b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 A bag of tricks for mini-batch gradient descent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1080120" y="2905655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Geoffrey Hinton </a:t>
            </a:r>
          </a:p>
          <a:p>
            <a:r>
              <a:rPr lang="en-US" sz="2400" dirty="0"/>
              <a:t>with</a:t>
            </a:r>
          </a:p>
          <a:p>
            <a:r>
              <a:rPr lang="en-US" sz="2400" dirty="0" err="1"/>
              <a:t>Nitish</a:t>
            </a:r>
            <a:r>
              <a:rPr lang="en-US" sz="2400" dirty="0"/>
              <a:t> </a:t>
            </a:r>
            <a:r>
              <a:rPr lang="en-US" sz="2400" dirty="0" err="1"/>
              <a:t>Srivastava</a:t>
            </a:r>
            <a:r>
              <a:rPr lang="en-US" sz="2400" dirty="0"/>
              <a:t> </a:t>
            </a:r>
          </a:p>
          <a:p>
            <a:r>
              <a:rPr lang="en-US" sz="2400" dirty="0"/>
              <a:t>Kevin </a:t>
            </a:r>
            <a:r>
              <a:rPr lang="en-US" sz="2400" dirty="0" err="1"/>
              <a:t>Swersky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2371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careful about turning down the learning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200151"/>
            <a:ext cx="3505201" cy="3394472"/>
          </a:xfrm>
        </p:spPr>
        <p:txBody>
          <a:bodyPr/>
          <a:lstStyle/>
          <a:p>
            <a:r>
              <a:rPr lang="en-US" dirty="0" smtClean="0"/>
              <a:t>Turning down the learning rate reduces the random fluctuations in the error due to the different gradients on different mini-batches.</a:t>
            </a:r>
          </a:p>
          <a:p>
            <a:pPr lvl="1"/>
            <a:r>
              <a:rPr lang="en-US" dirty="0" smtClean="0"/>
              <a:t>So we get a quick win.</a:t>
            </a:r>
          </a:p>
          <a:p>
            <a:pPr lvl="1"/>
            <a:r>
              <a:rPr lang="en-US" dirty="0" smtClean="0"/>
              <a:t>But then we get slower learning.</a:t>
            </a:r>
          </a:p>
          <a:p>
            <a:r>
              <a:rPr lang="en-US" dirty="0" smtClean="0"/>
              <a:t>Don</a:t>
            </a:r>
            <a:r>
              <a:rPr lang="fr-FR" dirty="0" smtClean="0"/>
              <a:t>’</a:t>
            </a:r>
            <a:r>
              <a:rPr lang="en-US" dirty="0" smtClean="0"/>
              <a:t>t turn down the learning rate too soon!</a:t>
            </a:r>
          </a:p>
          <a:p>
            <a:endParaRPr lang="en-US" dirty="0"/>
          </a:p>
        </p:txBody>
      </p:sp>
      <p:sp>
        <p:nvSpPr>
          <p:cNvPr id="5" name="Freeform 4"/>
          <p:cNvSpPr/>
          <p:nvPr/>
        </p:nvSpPr>
        <p:spPr>
          <a:xfrm rot="21273512">
            <a:off x="5138012" y="861659"/>
            <a:ext cx="3674534" cy="2915269"/>
          </a:xfrm>
          <a:custGeom>
            <a:avLst/>
            <a:gdLst>
              <a:gd name="connsiteX0" fmla="*/ 0 w 3302000"/>
              <a:gd name="connsiteY0" fmla="*/ 0 h 1070058"/>
              <a:gd name="connsiteX1" fmla="*/ 304800 w 3302000"/>
              <a:gd name="connsiteY1" fmla="*/ 203200 h 1070058"/>
              <a:gd name="connsiteX2" fmla="*/ 558800 w 3302000"/>
              <a:gd name="connsiteY2" fmla="*/ 287867 h 1070058"/>
              <a:gd name="connsiteX3" fmla="*/ 812800 w 3302000"/>
              <a:gd name="connsiteY3" fmla="*/ 508000 h 1070058"/>
              <a:gd name="connsiteX4" fmla="*/ 1134534 w 3302000"/>
              <a:gd name="connsiteY4" fmla="*/ 575734 h 1070058"/>
              <a:gd name="connsiteX5" fmla="*/ 1388534 w 3302000"/>
              <a:gd name="connsiteY5" fmla="*/ 677334 h 1070058"/>
              <a:gd name="connsiteX6" fmla="*/ 1608667 w 3302000"/>
              <a:gd name="connsiteY6" fmla="*/ 745067 h 1070058"/>
              <a:gd name="connsiteX7" fmla="*/ 1608667 w 3302000"/>
              <a:gd name="connsiteY7" fmla="*/ 846667 h 1070058"/>
              <a:gd name="connsiteX8" fmla="*/ 1608667 w 3302000"/>
              <a:gd name="connsiteY8" fmla="*/ 914400 h 1070058"/>
              <a:gd name="connsiteX9" fmla="*/ 1744134 w 3302000"/>
              <a:gd name="connsiteY9" fmla="*/ 965200 h 1070058"/>
              <a:gd name="connsiteX10" fmla="*/ 1913467 w 3302000"/>
              <a:gd name="connsiteY10" fmla="*/ 982134 h 1070058"/>
              <a:gd name="connsiteX11" fmla="*/ 2218267 w 3302000"/>
              <a:gd name="connsiteY11" fmla="*/ 1016000 h 1070058"/>
              <a:gd name="connsiteX12" fmla="*/ 2438400 w 3302000"/>
              <a:gd name="connsiteY12" fmla="*/ 1016000 h 1070058"/>
              <a:gd name="connsiteX13" fmla="*/ 2675467 w 3302000"/>
              <a:gd name="connsiteY13" fmla="*/ 1016000 h 1070058"/>
              <a:gd name="connsiteX14" fmla="*/ 2963334 w 3302000"/>
              <a:gd name="connsiteY14" fmla="*/ 1032934 h 1070058"/>
              <a:gd name="connsiteX15" fmla="*/ 3132667 w 3302000"/>
              <a:gd name="connsiteY15" fmla="*/ 1066800 h 1070058"/>
              <a:gd name="connsiteX16" fmla="*/ 3302000 w 3302000"/>
              <a:gd name="connsiteY16" fmla="*/ 1066800 h 107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02000" h="1070058">
                <a:moveTo>
                  <a:pt x="0" y="0"/>
                </a:moveTo>
                <a:cubicBezTo>
                  <a:pt x="105833" y="77611"/>
                  <a:pt x="211667" y="155222"/>
                  <a:pt x="304800" y="203200"/>
                </a:cubicBezTo>
                <a:cubicBezTo>
                  <a:pt x="397933" y="251178"/>
                  <a:pt x="474133" y="237067"/>
                  <a:pt x="558800" y="287867"/>
                </a:cubicBezTo>
                <a:cubicBezTo>
                  <a:pt x="643467" y="338667"/>
                  <a:pt x="716845" y="460022"/>
                  <a:pt x="812800" y="508000"/>
                </a:cubicBezTo>
                <a:cubicBezTo>
                  <a:pt x="908755" y="555978"/>
                  <a:pt x="1038578" y="547512"/>
                  <a:pt x="1134534" y="575734"/>
                </a:cubicBezTo>
                <a:cubicBezTo>
                  <a:pt x="1230490" y="603956"/>
                  <a:pt x="1309512" y="649112"/>
                  <a:pt x="1388534" y="677334"/>
                </a:cubicBezTo>
                <a:cubicBezTo>
                  <a:pt x="1467556" y="705556"/>
                  <a:pt x="1571978" y="716845"/>
                  <a:pt x="1608667" y="745067"/>
                </a:cubicBezTo>
                <a:cubicBezTo>
                  <a:pt x="1645356" y="773289"/>
                  <a:pt x="1608667" y="846667"/>
                  <a:pt x="1608667" y="846667"/>
                </a:cubicBezTo>
                <a:cubicBezTo>
                  <a:pt x="1608667" y="874889"/>
                  <a:pt x="1586089" y="894644"/>
                  <a:pt x="1608667" y="914400"/>
                </a:cubicBezTo>
                <a:cubicBezTo>
                  <a:pt x="1631245" y="934156"/>
                  <a:pt x="1693334" y="953911"/>
                  <a:pt x="1744134" y="965200"/>
                </a:cubicBezTo>
                <a:cubicBezTo>
                  <a:pt x="1794934" y="976489"/>
                  <a:pt x="1913467" y="982134"/>
                  <a:pt x="1913467" y="982134"/>
                </a:cubicBezTo>
                <a:cubicBezTo>
                  <a:pt x="1992489" y="990601"/>
                  <a:pt x="2130778" y="1010356"/>
                  <a:pt x="2218267" y="1016000"/>
                </a:cubicBezTo>
                <a:cubicBezTo>
                  <a:pt x="2305756" y="1021644"/>
                  <a:pt x="2438400" y="1016000"/>
                  <a:pt x="2438400" y="1016000"/>
                </a:cubicBezTo>
                <a:cubicBezTo>
                  <a:pt x="2514600" y="1016000"/>
                  <a:pt x="2587978" y="1013178"/>
                  <a:pt x="2675467" y="1016000"/>
                </a:cubicBezTo>
                <a:cubicBezTo>
                  <a:pt x="2762956" y="1018822"/>
                  <a:pt x="2887134" y="1024467"/>
                  <a:pt x="2963334" y="1032934"/>
                </a:cubicBezTo>
                <a:cubicBezTo>
                  <a:pt x="3039534" y="1041401"/>
                  <a:pt x="3076223" y="1061156"/>
                  <a:pt x="3132667" y="1066800"/>
                </a:cubicBezTo>
                <a:cubicBezTo>
                  <a:pt x="3189111" y="1072444"/>
                  <a:pt x="3245555" y="1069622"/>
                  <a:pt x="3302000" y="106680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 rot="21273512">
            <a:off x="7044263" y="2793988"/>
            <a:ext cx="1879600" cy="1049867"/>
          </a:xfrm>
          <a:custGeom>
            <a:avLst/>
            <a:gdLst>
              <a:gd name="connsiteX0" fmla="*/ 0 w 1879600"/>
              <a:gd name="connsiteY0" fmla="*/ 0 h 525422"/>
              <a:gd name="connsiteX1" fmla="*/ 237067 w 1879600"/>
              <a:gd name="connsiteY1" fmla="*/ 84667 h 525422"/>
              <a:gd name="connsiteX2" fmla="*/ 711200 w 1879600"/>
              <a:gd name="connsiteY2" fmla="*/ 237067 h 525422"/>
              <a:gd name="connsiteX3" fmla="*/ 965200 w 1879600"/>
              <a:gd name="connsiteY3" fmla="*/ 270933 h 525422"/>
              <a:gd name="connsiteX4" fmla="*/ 1185334 w 1879600"/>
              <a:gd name="connsiteY4" fmla="*/ 372533 h 525422"/>
              <a:gd name="connsiteX5" fmla="*/ 1405467 w 1879600"/>
              <a:gd name="connsiteY5" fmla="*/ 423333 h 525422"/>
              <a:gd name="connsiteX6" fmla="*/ 1591734 w 1879600"/>
              <a:gd name="connsiteY6" fmla="*/ 491067 h 525422"/>
              <a:gd name="connsiteX7" fmla="*/ 1778000 w 1879600"/>
              <a:gd name="connsiteY7" fmla="*/ 491067 h 525422"/>
              <a:gd name="connsiteX8" fmla="*/ 1862667 w 1879600"/>
              <a:gd name="connsiteY8" fmla="*/ 524933 h 525422"/>
              <a:gd name="connsiteX9" fmla="*/ 1879600 w 1879600"/>
              <a:gd name="connsiteY9" fmla="*/ 508000 h 52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79600" h="525422">
                <a:moveTo>
                  <a:pt x="0" y="0"/>
                </a:moveTo>
                <a:cubicBezTo>
                  <a:pt x="59267" y="22578"/>
                  <a:pt x="118534" y="45156"/>
                  <a:pt x="237067" y="84667"/>
                </a:cubicBezTo>
                <a:cubicBezTo>
                  <a:pt x="355600" y="124178"/>
                  <a:pt x="589844" y="206023"/>
                  <a:pt x="711200" y="237067"/>
                </a:cubicBezTo>
                <a:cubicBezTo>
                  <a:pt x="832556" y="268111"/>
                  <a:pt x="886178" y="248355"/>
                  <a:pt x="965200" y="270933"/>
                </a:cubicBezTo>
                <a:cubicBezTo>
                  <a:pt x="1044222" y="293511"/>
                  <a:pt x="1111956" y="347133"/>
                  <a:pt x="1185334" y="372533"/>
                </a:cubicBezTo>
                <a:cubicBezTo>
                  <a:pt x="1258712" y="397933"/>
                  <a:pt x="1337734" y="403577"/>
                  <a:pt x="1405467" y="423333"/>
                </a:cubicBezTo>
                <a:cubicBezTo>
                  <a:pt x="1473200" y="443089"/>
                  <a:pt x="1529645" y="479778"/>
                  <a:pt x="1591734" y="491067"/>
                </a:cubicBezTo>
                <a:cubicBezTo>
                  <a:pt x="1653823" y="502356"/>
                  <a:pt x="1732845" y="485423"/>
                  <a:pt x="1778000" y="491067"/>
                </a:cubicBezTo>
                <a:cubicBezTo>
                  <a:pt x="1823156" y="496711"/>
                  <a:pt x="1845734" y="522111"/>
                  <a:pt x="1862667" y="524933"/>
                </a:cubicBezTo>
                <a:cubicBezTo>
                  <a:pt x="1879600" y="527755"/>
                  <a:pt x="1879600" y="517877"/>
                  <a:pt x="1879600" y="508000"/>
                </a:cubicBezTo>
              </a:path>
            </a:pathLst>
          </a:cu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08065" y="1083741"/>
            <a:ext cx="4135935" cy="282697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4282532" y="2098192"/>
            <a:ext cx="914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error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03999" y="3883437"/>
            <a:ext cx="914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epoch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19333" y="1490135"/>
            <a:ext cx="143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educe learning rate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998719" y="2136466"/>
            <a:ext cx="0" cy="5707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467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3086</TotalTime>
  <Words>2801</Words>
  <Application>Microsoft Macintosh PowerPoint</Application>
  <PresentationFormat>On-screen Show (16:9)</PresentationFormat>
  <Paragraphs>244</Paragraphs>
  <Slides>31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Equation</vt:lpstr>
      <vt:lpstr> Neural Networks for Machine Learning   Lecture 6a Overview of mini-batch gradient descent</vt:lpstr>
      <vt:lpstr>Reminder: The error surface for a linear neuron</vt:lpstr>
      <vt:lpstr>Convergence speed of full batch learning when the error surface is a quadratic bowl</vt:lpstr>
      <vt:lpstr>How the learning goes wrong</vt:lpstr>
      <vt:lpstr>Stochastic gradient descent</vt:lpstr>
      <vt:lpstr>Two types of learning algorithm</vt:lpstr>
      <vt:lpstr>A basic mini-batch gradient descent algorithm </vt:lpstr>
      <vt:lpstr> Neural Networks for Machine Learning   Lecture 6b  A bag of tricks for mini-batch gradient descent</vt:lpstr>
      <vt:lpstr>Be careful about turning down the learning rate</vt:lpstr>
      <vt:lpstr>Initializing the weights</vt:lpstr>
      <vt:lpstr>Shifting the inputs</vt:lpstr>
      <vt:lpstr>Scaling the inputs</vt:lpstr>
      <vt:lpstr>A more thorough method: Decorrelate the input components</vt:lpstr>
      <vt:lpstr>Common problems that occur in multilayer networks</vt:lpstr>
      <vt:lpstr>Four ways to speed up mini-batch learning</vt:lpstr>
      <vt:lpstr> Neural Networks for Machine Learning   Lecture 6c The momentum method</vt:lpstr>
      <vt:lpstr>The intuition behind the momentum method</vt:lpstr>
      <vt:lpstr>The equations of the momentum method</vt:lpstr>
      <vt:lpstr>The behavior of the momentum method</vt:lpstr>
      <vt:lpstr>A better type of momentum (Nesterov 1983)</vt:lpstr>
      <vt:lpstr>A picture of the Nesterov method </vt:lpstr>
      <vt:lpstr> Neural Networks for Machine Learning   Lecture 6d A separate, adaptive learning rate for each connection </vt:lpstr>
      <vt:lpstr>The intuition behind separate adaptive learning rates </vt:lpstr>
      <vt:lpstr>One way to determine the individual learning rates</vt:lpstr>
      <vt:lpstr>Tricks for making adaptive learning rates work better</vt:lpstr>
      <vt:lpstr> Neural Networks for Machine Learning   Lecture 6e rmsprop: Divide the gradient by a running average of its recent magnitude</vt:lpstr>
      <vt:lpstr>rprop: Using only the sign of the gradient</vt:lpstr>
      <vt:lpstr>Why rprop does not work with mini-batches</vt:lpstr>
      <vt:lpstr>rmsprop: A mini-batch version of rprop</vt:lpstr>
      <vt:lpstr>Further developments of rmsprop</vt:lpstr>
      <vt:lpstr>Summary of learning methods for neural networks</vt:lpstr>
    </vt:vector>
  </TitlesOfParts>
  <Company>University of Toronto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Geoffrey Hinton</dc:creator>
  <cp:lastModifiedBy>Geoffrey Hinton</cp:lastModifiedBy>
  <cp:revision>59</cp:revision>
  <dcterms:created xsi:type="dcterms:W3CDTF">2012-09-27T16:39:13Z</dcterms:created>
  <dcterms:modified xsi:type="dcterms:W3CDTF">2012-10-09T19:59:19Z</dcterms:modified>
</cp:coreProperties>
</file>