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7" r:id="rId2"/>
    <p:sldId id="302" r:id="rId3"/>
    <p:sldId id="269" r:id="rId4"/>
    <p:sldId id="314" r:id="rId5"/>
    <p:sldId id="313" r:id="rId6"/>
    <p:sldId id="281" r:id="rId7"/>
    <p:sldId id="312" r:id="rId8"/>
    <p:sldId id="283" r:id="rId9"/>
    <p:sldId id="315" r:id="rId10"/>
    <p:sldId id="285" r:id="rId11"/>
    <p:sldId id="284" r:id="rId12"/>
    <p:sldId id="270" r:id="rId13"/>
    <p:sldId id="271" r:id="rId14"/>
    <p:sldId id="272" r:id="rId15"/>
    <p:sldId id="317" r:id="rId16"/>
    <p:sldId id="273" r:id="rId17"/>
    <p:sldId id="274" r:id="rId18"/>
    <p:sldId id="310" r:id="rId19"/>
    <p:sldId id="275" r:id="rId20"/>
    <p:sldId id="276" r:id="rId21"/>
    <p:sldId id="277" r:id="rId22"/>
    <p:sldId id="278" r:id="rId23"/>
    <p:sldId id="279" r:id="rId24"/>
    <p:sldId id="257" r:id="rId25"/>
    <p:sldId id="265" r:id="rId26"/>
    <p:sldId id="264" r:id="rId27"/>
    <p:sldId id="325" r:id="rId28"/>
    <p:sldId id="266" r:id="rId29"/>
    <p:sldId id="309" r:id="rId30"/>
    <p:sldId id="327" r:id="rId31"/>
    <p:sldId id="326" r:id="rId32"/>
    <p:sldId id="311" r:id="rId33"/>
    <p:sldId id="328" r:id="rId34"/>
    <p:sldId id="329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12-10-18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094B0E-185D-FE44-94E5-3356BA3B1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7B0E98-269E-334A-9F2C-70180D6616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499E7F-A2C0-094F-97AC-50CDAD35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228600"/>
            <a:ext cx="9448800" cy="2501900"/>
          </a:xfrm>
        </p:spPr>
        <p:txBody>
          <a:bodyPr>
            <a:noAutofit/>
          </a:bodyPr>
          <a:lstStyle/>
          <a:p>
            <a:r>
              <a:rPr lang="en-US" dirty="0" smtClean="0"/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7a</a:t>
            </a:r>
            <a:br>
              <a:rPr lang="en-US" dirty="0" smtClean="0"/>
            </a:br>
            <a:r>
              <a:rPr lang="en-US" dirty="0" smtClean="0"/>
              <a:t>Modeling sequences: A 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1864" y="946155"/>
            <a:ext cx="8314275" cy="3744375"/>
          </a:xfrm>
        </p:spPr>
        <p:txBody>
          <a:bodyPr>
            <a:noAutofit/>
          </a:bodyPr>
          <a:lstStyle/>
          <a:p>
            <a:r>
              <a:rPr lang="en-US" dirty="0" smtClean="0"/>
              <a:t>What kinds of </a:t>
            </a:r>
            <a:r>
              <a:rPr lang="en-US" dirty="0" err="1" smtClean="0"/>
              <a:t>behaviour</a:t>
            </a:r>
            <a:r>
              <a:rPr lang="en-US" dirty="0" smtClean="0"/>
              <a:t> can RNNs exhibit?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They can </a:t>
            </a:r>
            <a:r>
              <a:rPr lang="en-US" dirty="0" smtClean="0"/>
              <a:t>oscillate. </a:t>
            </a:r>
            <a:r>
              <a:rPr lang="en-US" dirty="0" smtClean="0">
                <a:solidFill>
                  <a:srgbClr val="0000FF"/>
                </a:solidFill>
              </a:rPr>
              <a:t>Good </a:t>
            </a:r>
            <a:r>
              <a:rPr lang="en-US" dirty="0">
                <a:solidFill>
                  <a:srgbClr val="0000FF"/>
                </a:solidFill>
              </a:rPr>
              <a:t>for motor </a:t>
            </a:r>
            <a:r>
              <a:rPr lang="en-US" dirty="0" smtClean="0">
                <a:solidFill>
                  <a:srgbClr val="0000FF"/>
                </a:solidFill>
              </a:rPr>
              <a:t>control?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They can settle to </a:t>
            </a:r>
            <a:r>
              <a:rPr lang="en-US" dirty="0" smtClean="0"/>
              <a:t>point attractors. </a:t>
            </a:r>
            <a:r>
              <a:rPr lang="en-US" dirty="0" smtClean="0">
                <a:solidFill>
                  <a:srgbClr val="0000FF"/>
                </a:solidFill>
              </a:rPr>
              <a:t>Good 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 smtClean="0">
                <a:solidFill>
                  <a:srgbClr val="0000FF"/>
                </a:solidFill>
              </a:rPr>
              <a:t>retrieving memories?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They can behave </a:t>
            </a:r>
            <a:r>
              <a:rPr lang="en-US" dirty="0" smtClean="0"/>
              <a:t>chaotically. </a:t>
            </a:r>
            <a:r>
              <a:rPr lang="en-US" dirty="0" smtClean="0">
                <a:solidFill>
                  <a:srgbClr val="0000FF"/>
                </a:solidFill>
              </a:rPr>
              <a:t>Bad </a:t>
            </a:r>
            <a:r>
              <a:rPr lang="en-US" dirty="0">
                <a:solidFill>
                  <a:srgbClr val="0000FF"/>
                </a:solidFill>
              </a:rPr>
              <a:t>for information </a:t>
            </a:r>
            <a:r>
              <a:rPr lang="en-US" dirty="0" smtClean="0">
                <a:solidFill>
                  <a:srgbClr val="0000FF"/>
                </a:solidFill>
              </a:rPr>
              <a:t>processing?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RNNs </a:t>
            </a:r>
            <a:r>
              <a:rPr lang="en-US" dirty="0"/>
              <a:t>could potentially learn to implement lots of small programs that </a:t>
            </a:r>
            <a:r>
              <a:rPr lang="en-US" dirty="0" smtClean="0"/>
              <a:t>each capture a nugget of knowledge and run </a:t>
            </a:r>
            <a:r>
              <a:rPr lang="en-US" dirty="0"/>
              <a:t>in </a:t>
            </a:r>
            <a:r>
              <a:rPr lang="en-US" dirty="0" smtClean="0"/>
              <a:t>parallel, interacting </a:t>
            </a:r>
            <a:r>
              <a:rPr lang="en-US" dirty="0"/>
              <a:t>to produce very complicated effects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 the </a:t>
            </a:r>
            <a:r>
              <a:rPr lang="en-US" dirty="0"/>
              <a:t>computational power of RNNs makes them very hard to train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smtClean="0"/>
              <a:t>many </a:t>
            </a:r>
            <a:r>
              <a:rPr lang="en-US" dirty="0"/>
              <a:t>years we could not exploit </a:t>
            </a:r>
            <a:r>
              <a:rPr lang="en-US" dirty="0" smtClean="0"/>
              <a:t>the computational power of RNNs despite some heroic efforts (e.g. Tony Robinson’s speech recognizer).</a:t>
            </a:r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228600"/>
            <a:ext cx="9448800" cy="2501900"/>
          </a:xfrm>
        </p:spPr>
        <p:txBody>
          <a:bodyPr>
            <a:noAutofit/>
          </a:bodyPr>
          <a:lstStyle/>
          <a:p>
            <a:r>
              <a:rPr lang="en-US" dirty="0" smtClean="0"/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7b</a:t>
            </a:r>
            <a:br>
              <a:rPr lang="en-US" dirty="0" smtClean="0"/>
            </a:br>
            <a:r>
              <a:rPr lang="en-US" dirty="0" smtClean="0"/>
              <a:t>Training RNNs with </a:t>
            </a:r>
            <a:r>
              <a:rPr lang="en-US" dirty="0" err="1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49"/>
            <a:ext cx="8229600" cy="857250"/>
          </a:xfrm>
        </p:spPr>
        <p:txBody>
          <a:bodyPr>
            <a:noAutofit/>
          </a:bodyPr>
          <a:lstStyle/>
          <a:p>
            <a:r>
              <a:rPr lang="en-US" sz="2400" dirty="0"/>
              <a:t>The equivalence between </a:t>
            </a:r>
            <a:r>
              <a:rPr lang="en-US" sz="2400" dirty="0" err="1" smtClean="0"/>
              <a:t>feedforward</a:t>
            </a:r>
            <a:r>
              <a:rPr lang="en-US" sz="2400" dirty="0" smtClean="0"/>
              <a:t> </a:t>
            </a:r>
            <a:r>
              <a:rPr lang="en-US" sz="2400" dirty="0"/>
              <a:t>nets and recurrent nets</a:t>
            </a:r>
          </a:p>
        </p:txBody>
      </p:sp>
      <p:sp>
        <p:nvSpPr>
          <p:cNvPr id="222212" name="Oval 4"/>
          <p:cNvSpPr>
            <a:spLocks noChangeArrowheads="1"/>
          </p:cNvSpPr>
          <p:nvPr/>
        </p:nvSpPr>
        <p:spPr bwMode="auto">
          <a:xfrm>
            <a:off x="827088" y="1532468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908175" y="1532468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Oval 6"/>
          <p:cNvSpPr>
            <a:spLocks noChangeArrowheads="1"/>
          </p:cNvSpPr>
          <p:nvPr/>
        </p:nvSpPr>
        <p:spPr bwMode="auto">
          <a:xfrm>
            <a:off x="2987675" y="1532468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2" name="Oval 14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3" name="Oval 15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4" name="Oval 16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5" name="Oval 17"/>
          <p:cNvSpPr>
            <a:spLocks noChangeArrowheads="1"/>
          </p:cNvSpPr>
          <p:nvPr/>
        </p:nvSpPr>
        <p:spPr bwMode="auto">
          <a:xfrm>
            <a:off x="5543550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6" name="Oval 18"/>
          <p:cNvSpPr>
            <a:spLocks noChangeArrowheads="1"/>
          </p:cNvSpPr>
          <p:nvPr/>
        </p:nvSpPr>
        <p:spPr bwMode="auto">
          <a:xfrm>
            <a:off x="66246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7" name="Oval 19"/>
          <p:cNvSpPr>
            <a:spLocks noChangeArrowheads="1"/>
          </p:cNvSpPr>
          <p:nvPr/>
        </p:nvSpPr>
        <p:spPr bwMode="auto">
          <a:xfrm>
            <a:off x="77041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29" name="Line 21"/>
          <p:cNvSpPr>
            <a:spLocks noChangeShapeType="1"/>
          </p:cNvSpPr>
          <p:nvPr/>
        </p:nvSpPr>
        <p:spPr bwMode="auto">
          <a:xfrm flipV="1">
            <a:off x="5867400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H="1" flipV="1">
            <a:off x="7019926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1" name="Line 23"/>
          <p:cNvSpPr>
            <a:spLocks noChangeShapeType="1"/>
          </p:cNvSpPr>
          <p:nvPr/>
        </p:nvSpPr>
        <p:spPr bwMode="auto">
          <a:xfrm flipH="1" flipV="1">
            <a:off x="5903914" y="3517107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2" name="Line 24"/>
          <p:cNvSpPr>
            <a:spLocks noChangeShapeType="1"/>
          </p:cNvSpPr>
          <p:nvPr/>
        </p:nvSpPr>
        <p:spPr bwMode="auto">
          <a:xfrm flipV="1">
            <a:off x="6985000" y="3544491"/>
            <a:ext cx="755650" cy="675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5543550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Oval 26"/>
          <p:cNvSpPr>
            <a:spLocks noChangeArrowheads="1"/>
          </p:cNvSpPr>
          <p:nvPr/>
        </p:nvSpPr>
        <p:spPr bwMode="auto">
          <a:xfrm>
            <a:off x="66246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5" name="Oval 27"/>
          <p:cNvSpPr>
            <a:spLocks noChangeArrowheads="1"/>
          </p:cNvSpPr>
          <p:nvPr/>
        </p:nvSpPr>
        <p:spPr bwMode="auto">
          <a:xfrm>
            <a:off x="77041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6" name="Oval 28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8" name="Oval 30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 flipV="1">
            <a:off x="5867400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0" name="Line 32"/>
          <p:cNvSpPr>
            <a:spLocks noChangeShapeType="1"/>
          </p:cNvSpPr>
          <p:nvPr/>
        </p:nvSpPr>
        <p:spPr bwMode="auto">
          <a:xfrm flipH="1" flipV="1">
            <a:off x="7019926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1" name="Line 33"/>
          <p:cNvSpPr>
            <a:spLocks noChangeShapeType="1"/>
          </p:cNvSpPr>
          <p:nvPr/>
        </p:nvSpPr>
        <p:spPr bwMode="auto">
          <a:xfrm flipH="1" flipV="1">
            <a:off x="5903914" y="2518173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2" name="Line 34"/>
          <p:cNvSpPr>
            <a:spLocks noChangeShapeType="1"/>
          </p:cNvSpPr>
          <p:nvPr/>
        </p:nvSpPr>
        <p:spPr bwMode="auto">
          <a:xfrm flipV="1">
            <a:off x="6985000" y="2545557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43" name="Oval 35"/>
          <p:cNvSpPr>
            <a:spLocks noChangeArrowheads="1"/>
          </p:cNvSpPr>
          <p:nvPr/>
        </p:nvSpPr>
        <p:spPr bwMode="auto">
          <a:xfrm>
            <a:off x="5543550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4" name="Oval 36"/>
          <p:cNvSpPr>
            <a:spLocks noChangeArrowheads="1"/>
          </p:cNvSpPr>
          <p:nvPr/>
        </p:nvSpPr>
        <p:spPr bwMode="auto">
          <a:xfrm>
            <a:off x="66246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5" name="Oval 37"/>
          <p:cNvSpPr>
            <a:spLocks noChangeArrowheads="1"/>
          </p:cNvSpPr>
          <p:nvPr/>
        </p:nvSpPr>
        <p:spPr bwMode="auto">
          <a:xfrm>
            <a:off x="77041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6" name="Oval 38"/>
          <p:cNvSpPr>
            <a:spLocks noChangeArrowheads="1"/>
          </p:cNvSpPr>
          <p:nvPr/>
        </p:nvSpPr>
        <p:spPr bwMode="auto">
          <a:xfrm>
            <a:off x="5543550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7" name="Oval 39"/>
          <p:cNvSpPr>
            <a:spLocks noChangeArrowheads="1"/>
          </p:cNvSpPr>
          <p:nvPr/>
        </p:nvSpPr>
        <p:spPr bwMode="auto">
          <a:xfrm>
            <a:off x="66246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8" name="Oval 40"/>
          <p:cNvSpPr>
            <a:spLocks noChangeArrowheads="1"/>
          </p:cNvSpPr>
          <p:nvPr/>
        </p:nvSpPr>
        <p:spPr bwMode="auto">
          <a:xfrm>
            <a:off x="77041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49" name="Line 41"/>
          <p:cNvSpPr>
            <a:spLocks noChangeShapeType="1"/>
          </p:cNvSpPr>
          <p:nvPr/>
        </p:nvSpPr>
        <p:spPr bwMode="auto">
          <a:xfrm flipV="1">
            <a:off x="5867400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50" name="Line 42"/>
          <p:cNvSpPr>
            <a:spLocks noChangeShapeType="1"/>
          </p:cNvSpPr>
          <p:nvPr/>
        </p:nvSpPr>
        <p:spPr bwMode="auto">
          <a:xfrm flipH="1" flipV="1">
            <a:off x="7019926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51" name="Line 43"/>
          <p:cNvSpPr>
            <a:spLocks noChangeShapeType="1"/>
          </p:cNvSpPr>
          <p:nvPr/>
        </p:nvSpPr>
        <p:spPr bwMode="auto">
          <a:xfrm flipH="1" flipV="1">
            <a:off x="5903914" y="1518048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52" name="Line 44"/>
          <p:cNvSpPr>
            <a:spLocks noChangeShapeType="1"/>
          </p:cNvSpPr>
          <p:nvPr/>
        </p:nvSpPr>
        <p:spPr bwMode="auto">
          <a:xfrm flipV="1">
            <a:off x="6985000" y="1545432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2254" name="AutoShape 46"/>
          <p:cNvCxnSpPr>
            <a:cxnSpLocks noChangeShapeType="1"/>
            <a:stCxn id="222214" idx="4"/>
            <a:endCxn id="222213" idx="5"/>
          </p:cNvCxnSpPr>
          <p:nvPr/>
        </p:nvCxnSpPr>
        <p:spPr bwMode="auto">
          <a:xfrm rot="16200000" flipV="1">
            <a:off x="2716213" y="1379672"/>
            <a:ext cx="47625" cy="927100"/>
          </a:xfrm>
          <a:prstGeom prst="curvedConnector3">
            <a:avLst>
              <a:gd name="adj1" fmla="val -87083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56" name="AutoShape 48"/>
          <p:cNvCxnSpPr>
            <a:cxnSpLocks noChangeShapeType="1"/>
            <a:stCxn id="222213" idx="1"/>
            <a:endCxn id="222212" idx="0"/>
          </p:cNvCxnSpPr>
          <p:nvPr/>
        </p:nvCxnSpPr>
        <p:spPr bwMode="auto">
          <a:xfrm rot="5400000" flipH="1">
            <a:off x="1483520" y="1081222"/>
            <a:ext cx="47625" cy="928687"/>
          </a:xfrm>
          <a:prstGeom prst="curvedConnector3">
            <a:avLst>
              <a:gd name="adj1" fmla="val 11486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257" name="AutoShape 49"/>
          <p:cNvCxnSpPr>
            <a:cxnSpLocks noChangeShapeType="1"/>
            <a:stCxn id="222213" idx="7"/>
            <a:endCxn id="222214" idx="0"/>
          </p:cNvCxnSpPr>
          <p:nvPr/>
        </p:nvCxnSpPr>
        <p:spPr bwMode="auto">
          <a:xfrm rot="16200000">
            <a:off x="2716213" y="1082015"/>
            <a:ext cx="47625" cy="927100"/>
          </a:xfrm>
          <a:prstGeom prst="curvedConnector3">
            <a:avLst>
              <a:gd name="adj1" fmla="val 111305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2258" name="Text Box 50"/>
          <p:cNvSpPr txBox="1">
            <a:spLocks noChangeArrowheads="1"/>
          </p:cNvSpPr>
          <p:nvPr/>
        </p:nvSpPr>
        <p:spPr bwMode="auto">
          <a:xfrm>
            <a:off x="1258888" y="968510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         </a:t>
            </a:r>
            <a:r>
              <a:rPr lang="en-US" sz="2400" dirty="0" smtClean="0">
                <a:solidFill>
                  <a:srgbClr val="3333CC"/>
                </a:solidFill>
              </a:rPr>
              <a:t>   w</a:t>
            </a:r>
            <a:r>
              <a:rPr lang="en-US" sz="1800" dirty="0" smtClean="0">
                <a:solidFill>
                  <a:srgbClr val="3333CC"/>
                </a:solidFill>
              </a:rPr>
              <a:t>2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222259" name="Text Box 51"/>
          <p:cNvSpPr txBox="1">
            <a:spLocks noChangeArrowheads="1"/>
          </p:cNvSpPr>
          <p:nvPr/>
        </p:nvSpPr>
        <p:spPr bwMode="auto">
          <a:xfrm>
            <a:off x="1383241" y="1814750"/>
            <a:ext cx="198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3 </a:t>
            </a:r>
            <a:r>
              <a:rPr lang="en-US" sz="2400" dirty="0" smtClean="0">
                <a:solidFill>
                  <a:srgbClr val="3333CC"/>
                </a:solidFill>
              </a:rPr>
              <a:t>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2260" name="Text Box 52"/>
          <p:cNvSpPr txBox="1">
            <a:spLocks noChangeArrowheads="1"/>
          </p:cNvSpPr>
          <p:nvPr/>
        </p:nvSpPr>
        <p:spPr bwMode="auto">
          <a:xfrm>
            <a:off x="5651500" y="35941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2261" name="Text Box 53"/>
          <p:cNvSpPr txBox="1">
            <a:spLocks noChangeArrowheads="1"/>
          </p:cNvSpPr>
          <p:nvPr/>
        </p:nvSpPr>
        <p:spPr bwMode="auto">
          <a:xfrm>
            <a:off x="6372225" y="35980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2262" name="Text Box 54"/>
          <p:cNvSpPr txBox="1">
            <a:spLocks noChangeArrowheads="1"/>
          </p:cNvSpPr>
          <p:nvPr/>
        </p:nvSpPr>
        <p:spPr bwMode="auto">
          <a:xfrm>
            <a:off x="5616575" y="26035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2263" name="Text Box 55"/>
          <p:cNvSpPr txBox="1">
            <a:spLocks noChangeArrowheads="1"/>
          </p:cNvSpPr>
          <p:nvPr/>
        </p:nvSpPr>
        <p:spPr bwMode="auto">
          <a:xfrm>
            <a:off x="6372225" y="26074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2264" name="Text Box 56"/>
          <p:cNvSpPr txBox="1">
            <a:spLocks noChangeArrowheads="1"/>
          </p:cNvSpPr>
          <p:nvPr/>
        </p:nvSpPr>
        <p:spPr bwMode="auto">
          <a:xfrm>
            <a:off x="5654675" y="1553766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22265" name="Text Box 57"/>
          <p:cNvSpPr txBox="1">
            <a:spLocks noChangeArrowheads="1"/>
          </p:cNvSpPr>
          <p:nvPr/>
        </p:nvSpPr>
        <p:spPr bwMode="auto">
          <a:xfrm>
            <a:off x="6410325" y="1518048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2266" name="Text Box 58"/>
          <p:cNvSpPr txBox="1">
            <a:spLocks noChangeArrowheads="1"/>
          </p:cNvSpPr>
          <p:nvPr/>
        </p:nvSpPr>
        <p:spPr bwMode="auto">
          <a:xfrm>
            <a:off x="4572000" y="4245769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time=0</a:t>
            </a:r>
          </a:p>
        </p:txBody>
      </p:sp>
      <p:sp>
        <p:nvSpPr>
          <p:cNvPr id="222267" name="Text Box 59"/>
          <p:cNvSpPr txBox="1">
            <a:spLocks noChangeArrowheads="1"/>
          </p:cNvSpPr>
          <p:nvPr/>
        </p:nvSpPr>
        <p:spPr bwMode="auto">
          <a:xfrm>
            <a:off x="4572000" y="2246710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time=2</a:t>
            </a:r>
          </a:p>
        </p:txBody>
      </p:sp>
      <p:sp>
        <p:nvSpPr>
          <p:cNvPr id="222268" name="Text Box 60"/>
          <p:cNvSpPr txBox="1">
            <a:spLocks noChangeArrowheads="1"/>
          </p:cNvSpPr>
          <p:nvPr/>
        </p:nvSpPr>
        <p:spPr bwMode="auto">
          <a:xfrm>
            <a:off x="4572000" y="3245644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time=1</a:t>
            </a:r>
          </a:p>
        </p:txBody>
      </p:sp>
      <p:sp>
        <p:nvSpPr>
          <p:cNvPr id="222269" name="Text Box 61"/>
          <p:cNvSpPr txBox="1">
            <a:spLocks noChangeArrowheads="1"/>
          </p:cNvSpPr>
          <p:nvPr/>
        </p:nvSpPr>
        <p:spPr bwMode="auto">
          <a:xfrm>
            <a:off x="4572000" y="1248967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time=3</a:t>
            </a:r>
          </a:p>
        </p:txBody>
      </p:sp>
      <p:sp>
        <p:nvSpPr>
          <p:cNvPr id="222270" name="Text Box 62"/>
          <p:cNvSpPr txBox="1">
            <a:spLocks noChangeArrowheads="1"/>
          </p:cNvSpPr>
          <p:nvPr/>
        </p:nvSpPr>
        <p:spPr bwMode="auto">
          <a:xfrm>
            <a:off x="755650" y="2553894"/>
            <a:ext cx="334803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Assume that there is a time delay of 1 in using each connection.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recurrent net is just a layered net that keeps reusing the same weights.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1498866" y="1315774"/>
            <a:ext cx="12700" cy="1081087"/>
          </a:xfrm>
          <a:prstGeom prst="curvedConnector3">
            <a:avLst>
              <a:gd name="adj1" fmla="val 3400000"/>
            </a:avLst>
          </a:prstGeom>
          <a:ln w="28575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7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2" grpId="0" animBg="1"/>
      <p:bldP spid="222223" grpId="0" animBg="1"/>
      <p:bldP spid="222224" grpId="0" animBg="1"/>
      <p:bldP spid="222225" grpId="0" animBg="1"/>
      <p:bldP spid="222226" grpId="0" animBg="1"/>
      <p:bldP spid="222227" grpId="0" animBg="1"/>
      <p:bldP spid="222229" grpId="0" animBg="1"/>
      <p:bldP spid="222230" grpId="0" animBg="1"/>
      <p:bldP spid="222231" grpId="0" animBg="1"/>
      <p:bldP spid="222232" grpId="0" animBg="1"/>
      <p:bldP spid="222233" grpId="0" animBg="1"/>
      <p:bldP spid="222234" grpId="0" animBg="1"/>
      <p:bldP spid="222235" grpId="0" animBg="1"/>
      <p:bldP spid="222236" grpId="0" animBg="1"/>
      <p:bldP spid="222237" grpId="0" animBg="1"/>
      <p:bldP spid="222238" grpId="0" animBg="1"/>
      <p:bldP spid="222239" grpId="0" animBg="1"/>
      <p:bldP spid="222240" grpId="0" animBg="1"/>
      <p:bldP spid="222241" grpId="0" animBg="1"/>
      <p:bldP spid="222242" grpId="0" animBg="1"/>
      <p:bldP spid="222243" grpId="0" animBg="1"/>
      <p:bldP spid="222244" grpId="0" animBg="1"/>
      <p:bldP spid="222245" grpId="0" animBg="1"/>
      <p:bldP spid="222246" grpId="0" animBg="1"/>
      <p:bldP spid="222247" grpId="0" animBg="1"/>
      <p:bldP spid="222248" grpId="0" animBg="1"/>
      <p:bldP spid="222249" grpId="0" animBg="1"/>
      <p:bldP spid="222250" grpId="0" animBg="1"/>
      <p:bldP spid="222251" grpId="0" animBg="1"/>
      <p:bldP spid="222252" grpId="0" animBg="1"/>
      <p:bldP spid="222260" grpId="0"/>
      <p:bldP spid="222261" grpId="0"/>
      <p:bldP spid="222262" grpId="0"/>
      <p:bldP spid="222263" grpId="0"/>
      <p:bldP spid="222264" grpId="0"/>
      <p:bldP spid="222265" grpId="0"/>
      <p:bldP spid="2222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Reminder: </a:t>
            </a:r>
            <a:r>
              <a:rPr lang="en-US" sz="3200" dirty="0" err="1" smtClean="0"/>
              <a:t>Backpropagation</a:t>
            </a:r>
            <a:r>
              <a:rPr lang="en-US" sz="3200" dirty="0" smtClean="0"/>
              <a:t> </a:t>
            </a:r>
            <a:r>
              <a:rPr lang="en-US" sz="3200" dirty="0"/>
              <a:t>with weight constraints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200151"/>
            <a:ext cx="3996266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It is easy to modify the </a:t>
            </a:r>
            <a:r>
              <a:rPr lang="en-US" sz="2000" dirty="0" err="1"/>
              <a:t>backprop</a:t>
            </a:r>
            <a:r>
              <a:rPr lang="en-US" sz="2000" dirty="0"/>
              <a:t> algorithm to incorporate linear constraints between the weights.</a:t>
            </a:r>
          </a:p>
          <a:p>
            <a:r>
              <a:rPr lang="en-US" sz="2000" dirty="0"/>
              <a:t>We compute the gradients as usual, and then modify the gradients so that they satisfy the constraints.</a:t>
            </a:r>
          </a:p>
          <a:p>
            <a:pPr lvl="1"/>
            <a:r>
              <a:rPr lang="en-US" sz="2000" dirty="0"/>
              <a:t>So if the weights started off satisfying the constraints, they will continue to satisfy them.</a:t>
            </a:r>
          </a:p>
        </p:txBody>
      </p:sp>
      <p:graphicFrame>
        <p:nvGraphicFramePr>
          <p:cNvPr id="21402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25580627"/>
              </p:ext>
            </p:extLst>
          </p:nvPr>
        </p:nvGraphicFramePr>
        <p:xfrm>
          <a:off x="5156719" y="1365781"/>
          <a:ext cx="3428470" cy="296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" imgW="2057400" imgH="1803240" progId="Equation.3">
                  <p:embed/>
                </p:oleObj>
              </mc:Choice>
              <mc:Fallback>
                <p:oleObj name="Equation" r:id="rId3" imgW="20574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19" y="1365781"/>
                        <a:ext cx="3428470" cy="2969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6" y="2953942"/>
          <a:ext cx="1158875" cy="164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6" y="2953942"/>
                        <a:ext cx="1158875" cy="1640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27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9888"/>
            <a:ext cx="8229600" cy="857251"/>
          </a:xfrm>
        </p:spPr>
        <p:txBody>
          <a:bodyPr>
            <a:normAutofit/>
          </a:bodyPr>
          <a:lstStyle/>
          <a:p>
            <a:r>
              <a:rPr lang="en-US" dirty="0" err="1"/>
              <a:t>Backpropagation</a:t>
            </a:r>
            <a:r>
              <a:rPr lang="en-US" dirty="0"/>
              <a:t> through time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59" y="1303858"/>
            <a:ext cx="7603595" cy="37084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</a:t>
            </a:r>
            <a:r>
              <a:rPr lang="en-US" dirty="0" smtClean="0"/>
              <a:t>can think of the recurrent </a:t>
            </a:r>
            <a:r>
              <a:rPr lang="en-US" dirty="0"/>
              <a:t>net </a:t>
            </a:r>
            <a:r>
              <a:rPr lang="en-US" dirty="0" smtClean="0"/>
              <a:t>as </a:t>
            </a:r>
            <a:r>
              <a:rPr lang="en-US" dirty="0"/>
              <a:t>a layered, feed-forward net </a:t>
            </a:r>
            <a:r>
              <a:rPr lang="en-US" dirty="0" smtClean="0"/>
              <a:t>with shared weights and </a:t>
            </a:r>
            <a:r>
              <a:rPr lang="en-US" dirty="0"/>
              <a:t>then train the feed-forward net with weight constraints.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can also think of this training algorithm in the time domain: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forward pass builds up a stack of the activities of all the units at each time step.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backward pass peels activities off the stack to compute the error derivatives at each time step.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the backward pass we add together the derivatives at all the different times for each weight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5985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An irritating extra issue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15629"/>
            <a:ext cx="8686800" cy="43267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need to specify the initial activity state of all the hidden and output units.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could just fix these initial states to have some default value like 0.5.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But it is better to treat the initial states as learned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learn them in the same way as we learn the weights.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Start off with an initial random guess for the initial states.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At the end of each training sequence, </a:t>
            </a:r>
            <a:r>
              <a:rPr lang="en-US" dirty="0" err="1">
                <a:latin typeface="Arial" charset="0"/>
              </a:rPr>
              <a:t>backpropagate</a:t>
            </a:r>
            <a:r>
              <a:rPr lang="en-US" dirty="0">
                <a:latin typeface="Arial" charset="0"/>
              </a:rPr>
              <a:t> through time all the way to the initial states  to get the gradient of the error function with respect to each initial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Adjust the initial states by following the negative gradient.</a:t>
            </a:r>
          </a:p>
        </p:txBody>
      </p:sp>
    </p:spTree>
    <p:extLst>
      <p:ext uri="{BB962C8B-B14F-4D97-AF65-F5344CB8AC3E}">
        <p14:creationId xmlns:p14="http://schemas.microsoft.com/office/powerpoint/2010/main" val="38540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input to </a:t>
            </a:r>
            <a:r>
              <a:rPr lang="en-US" dirty="0"/>
              <a:t>recurrent networks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7042"/>
            <a:ext cx="4546600" cy="377428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can specify </a:t>
            </a:r>
            <a:r>
              <a:rPr lang="en-US" dirty="0" smtClean="0"/>
              <a:t>inputs </a:t>
            </a:r>
            <a:r>
              <a:rPr lang="en-US" dirty="0"/>
              <a:t>in several ways: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 </a:t>
            </a:r>
            <a:r>
              <a:rPr lang="en-US" dirty="0" smtClean="0"/>
              <a:t>the initial states of all the units.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Specify </a:t>
            </a:r>
            <a:r>
              <a:rPr lang="en-US" dirty="0" smtClean="0"/>
              <a:t>the initial states of a subset of the units.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Specify </a:t>
            </a:r>
            <a:r>
              <a:rPr lang="en-US" dirty="0"/>
              <a:t>the </a:t>
            </a:r>
            <a:r>
              <a:rPr lang="en-US" dirty="0" smtClean="0"/>
              <a:t>states of the same subset of the units at every time step.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is the natural way to model most sequential data.</a:t>
            </a:r>
            <a:endParaRPr lang="en-US" sz="2000" dirty="0"/>
          </a:p>
        </p:txBody>
      </p:sp>
      <p:sp>
        <p:nvSpPr>
          <p:cNvPr id="76" name="Oval 14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5543550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66246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77041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5867400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H="1" flipV="1">
            <a:off x="7019926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 flipV="1">
            <a:off x="5903914" y="3517107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flipV="1">
            <a:off x="6985000" y="3544491"/>
            <a:ext cx="755650" cy="675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5"/>
          <p:cNvSpPr>
            <a:spLocks noChangeArrowheads="1"/>
          </p:cNvSpPr>
          <p:nvPr/>
        </p:nvSpPr>
        <p:spPr bwMode="auto">
          <a:xfrm>
            <a:off x="5543550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66246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7041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V="1">
            <a:off x="5867400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 flipH="1" flipV="1">
            <a:off x="7019926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 flipH="1" flipV="1">
            <a:off x="5903914" y="2518173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V="1">
            <a:off x="6985000" y="2545557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5543550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36"/>
          <p:cNvSpPr>
            <a:spLocks noChangeArrowheads="1"/>
          </p:cNvSpPr>
          <p:nvPr/>
        </p:nvSpPr>
        <p:spPr bwMode="auto">
          <a:xfrm>
            <a:off x="66246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7041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auto">
          <a:xfrm>
            <a:off x="5543550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39"/>
          <p:cNvSpPr>
            <a:spLocks noChangeArrowheads="1"/>
          </p:cNvSpPr>
          <p:nvPr/>
        </p:nvSpPr>
        <p:spPr bwMode="auto">
          <a:xfrm>
            <a:off x="66246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40"/>
          <p:cNvSpPr>
            <a:spLocks noChangeArrowheads="1"/>
          </p:cNvSpPr>
          <p:nvPr/>
        </p:nvSpPr>
        <p:spPr bwMode="auto">
          <a:xfrm>
            <a:off x="77041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41"/>
          <p:cNvSpPr>
            <a:spLocks noChangeShapeType="1"/>
          </p:cNvSpPr>
          <p:nvPr/>
        </p:nvSpPr>
        <p:spPr bwMode="auto">
          <a:xfrm flipV="1">
            <a:off x="5867400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 flipH="1" flipV="1">
            <a:off x="7019926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43"/>
          <p:cNvSpPr>
            <a:spLocks noChangeShapeType="1"/>
          </p:cNvSpPr>
          <p:nvPr/>
        </p:nvSpPr>
        <p:spPr bwMode="auto">
          <a:xfrm flipH="1" flipV="1">
            <a:off x="5903914" y="1518048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44"/>
          <p:cNvSpPr>
            <a:spLocks noChangeShapeType="1"/>
          </p:cNvSpPr>
          <p:nvPr/>
        </p:nvSpPr>
        <p:spPr bwMode="auto">
          <a:xfrm flipV="1">
            <a:off x="6985000" y="1545432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52"/>
          <p:cNvSpPr txBox="1">
            <a:spLocks noChangeArrowheads="1"/>
          </p:cNvSpPr>
          <p:nvPr/>
        </p:nvSpPr>
        <p:spPr bwMode="auto">
          <a:xfrm>
            <a:off x="5651500" y="35941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07" name="Text Box 53"/>
          <p:cNvSpPr txBox="1">
            <a:spLocks noChangeArrowheads="1"/>
          </p:cNvSpPr>
          <p:nvPr/>
        </p:nvSpPr>
        <p:spPr bwMode="auto">
          <a:xfrm>
            <a:off x="6372225" y="35980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8" name="Text Box 54"/>
          <p:cNvSpPr txBox="1">
            <a:spLocks noChangeArrowheads="1"/>
          </p:cNvSpPr>
          <p:nvPr/>
        </p:nvSpPr>
        <p:spPr bwMode="auto">
          <a:xfrm>
            <a:off x="5616575" y="26035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6372225" y="26074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5654675" y="1553766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1" name="Text Box 57"/>
          <p:cNvSpPr txBox="1">
            <a:spLocks noChangeArrowheads="1"/>
          </p:cNvSpPr>
          <p:nvPr/>
        </p:nvSpPr>
        <p:spPr bwMode="auto">
          <a:xfrm>
            <a:off x="6410325" y="1518048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7867" y="1063229"/>
            <a:ext cx="1004358" cy="3610371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17071" y="4055765"/>
            <a:ext cx="2997200" cy="770235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32409" y="4055768"/>
            <a:ext cx="1105950" cy="770235"/>
          </a:xfrm>
          <a:prstGeom prst="rect">
            <a:avLst/>
          </a:prstGeom>
          <a:solidFill>
            <a:srgbClr val="3366FF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05267" y="2421434"/>
            <a:ext cx="7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8126400" y="1859373"/>
            <a:ext cx="9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1" grpId="1" animBg="1"/>
      <p:bldP spid="42" grpId="0" animBg="1"/>
      <p:bldP spid="4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Teaching signals for recurrent networks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7042"/>
            <a:ext cx="4546600" cy="377428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can specify targets in several ways: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 desired final activities of all the units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 desired activities of all units for the last few steps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Good for learning attractors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 is easy to add in extra error derivatives as we </a:t>
            </a:r>
            <a:r>
              <a:rPr lang="en-US" dirty="0" err="1"/>
              <a:t>backpropagate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Specify the desired activity of a subset of the units.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other units are </a:t>
            </a:r>
            <a:r>
              <a:rPr lang="en-US" dirty="0" smtClean="0">
                <a:latin typeface="Arial"/>
              </a:rPr>
              <a:t>input or </a:t>
            </a:r>
            <a:r>
              <a:rPr lang="en-US" dirty="0" smtClean="0"/>
              <a:t>hidden units.</a:t>
            </a:r>
            <a:endParaRPr lang="en-US" dirty="0"/>
          </a:p>
        </p:txBody>
      </p:sp>
      <p:sp>
        <p:nvSpPr>
          <p:cNvPr id="76" name="Oval 14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16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5543550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66246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7704138" y="4219575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5867400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H="1" flipV="1">
            <a:off x="7019926" y="3517107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 flipV="1">
            <a:off x="5903914" y="3517107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 flipV="1">
            <a:off x="6985000" y="3544491"/>
            <a:ext cx="755650" cy="675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5"/>
          <p:cNvSpPr>
            <a:spLocks noChangeArrowheads="1"/>
          </p:cNvSpPr>
          <p:nvPr/>
        </p:nvSpPr>
        <p:spPr bwMode="auto">
          <a:xfrm>
            <a:off x="5543550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66246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704138" y="222170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5543550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6246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04138" y="322064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V="1">
            <a:off x="5867400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 flipH="1" flipV="1">
            <a:off x="7019926" y="2518173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 flipH="1" flipV="1">
            <a:off x="5903914" y="2518173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V="1">
            <a:off x="6985000" y="2545557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5543550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36"/>
          <p:cNvSpPr>
            <a:spLocks noChangeArrowheads="1"/>
          </p:cNvSpPr>
          <p:nvPr/>
        </p:nvSpPr>
        <p:spPr bwMode="auto">
          <a:xfrm>
            <a:off x="66246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37"/>
          <p:cNvSpPr>
            <a:spLocks noChangeArrowheads="1"/>
          </p:cNvSpPr>
          <p:nvPr/>
        </p:nvSpPr>
        <p:spPr bwMode="auto">
          <a:xfrm>
            <a:off x="7704138" y="1221581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auto">
          <a:xfrm>
            <a:off x="5543550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39"/>
          <p:cNvSpPr>
            <a:spLocks noChangeArrowheads="1"/>
          </p:cNvSpPr>
          <p:nvPr/>
        </p:nvSpPr>
        <p:spPr bwMode="auto">
          <a:xfrm>
            <a:off x="66246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40"/>
          <p:cNvSpPr>
            <a:spLocks noChangeArrowheads="1"/>
          </p:cNvSpPr>
          <p:nvPr/>
        </p:nvSpPr>
        <p:spPr bwMode="auto">
          <a:xfrm>
            <a:off x="7704138" y="2220516"/>
            <a:ext cx="431800" cy="323850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41"/>
          <p:cNvSpPr>
            <a:spLocks noChangeShapeType="1"/>
          </p:cNvSpPr>
          <p:nvPr/>
        </p:nvSpPr>
        <p:spPr bwMode="auto">
          <a:xfrm flipV="1">
            <a:off x="5867400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2"/>
          <p:cNvSpPr>
            <a:spLocks noChangeShapeType="1"/>
          </p:cNvSpPr>
          <p:nvPr/>
        </p:nvSpPr>
        <p:spPr bwMode="auto">
          <a:xfrm flipH="1" flipV="1">
            <a:off x="7019926" y="1518048"/>
            <a:ext cx="792163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43"/>
          <p:cNvSpPr>
            <a:spLocks noChangeShapeType="1"/>
          </p:cNvSpPr>
          <p:nvPr/>
        </p:nvSpPr>
        <p:spPr bwMode="auto">
          <a:xfrm flipH="1" flipV="1">
            <a:off x="5903914" y="1518048"/>
            <a:ext cx="82867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44"/>
          <p:cNvSpPr>
            <a:spLocks noChangeShapeType="1"/>
          </p:cNvSpPr>
          <p:nvPr/>
        </p:nvSpPr>
        <p:spPr bwMode="auto">
          <a:xfrm flipV="1">
            <a:off x="6985000" y="1545432"/>
            <a:ext cx="755650" cy="675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Text Box 52"/>
          <p:cNvSpPr txBox="1">
            <a:spLocks noChangeArrowheads="1"/>
          </p:cNvSpPr>
          <p:nvPr/>
        </p:nvSpPr>
        <p:spPr bwMode="auto">
          <a:xfrm>
            <a:off x="5651500" y="35941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07" name="Text Box 53"/>
          <p:cNvSpPr txBox="1">
            <a:spLocks noChangeArrowheads="1"/>
          </p:cNvSpPr>
          <p:nvPr/>
        </p:nvSpPr>
        <p:spPr bwMode="auto">
          <a:xfrm>
            <a:off x="6372225" y="35980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8" name="Text Box 54"/>
          <p:cNvSpPr txBox="1">
            <a:spLocks noChangeArrowheads="1"/>
          </p:cNvSpPr>
          <p:nvPr/>
        </p:nvSpPr>
        <p:spPr bwMode="auto">
          <a:xfrm>
            <a:off x="5616575" y="2603500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dirty="0" smtClean="0">
                <a:solidFill>
                  <a:srgbClr val="3333CC"/>
                </a:solidFill>
              </a:rPr>
              <a:t>  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6372225" y="2607469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5654675" y="1553766"/>
            <a:ext cx="26289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 smtClean="0">
                <a:solidFill>
                  <a:srgbClr val="3333CC"/>
                </a:solidFill>
              </a:rPr>
              <a:t>1   </a:t>
            </a:r>
            <a:r>
              <a:rPr lang="en-US" sz="2400" dirty="0" smtClean="0">
                <a:solidFill>
                  <a:srgbClr val="3333CC"/>
                </a:solidFill>
              </a:rPr>
              <a:t>                   </a:t>
            </a:r>
            <a:r>
              <a:rPr lang="en-US" sz="2400" dirty="0">
                <a:solidFill>
                  <a:srgbClr val="3333CC"/>
                </a:solidFill>
              </a:rPr>
              <a:t>w</a:t>
            </a:r>
            <a:r>
              <a:rPr lang="en-US" sz="1800"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1" name="Text Box 57"/>
          <p:cNvSpPr txBox="1">
            <a:spLocks noChangeArrowheads="1"/>
          </p:cNvSpPr>
          <p:nvPr/>
        </p:nvSpPr>
        <p:spPr bwMode="auto">
          <a:xfrm>
            <a:off x="6410325" y="1518048"/>
            <a:ext cx="1981200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w</a:t>
            </a:r>
            <a:r>
              <a:rPr lang="en-US" sz="1800">
                <a:solidFill>
                  <a:srgbClr val="3333CC"/>
                </a:solidFill>
              </a:rPr>
              <a:t>3</a:t>
            </a:r>
            <a:r>
              <a:rPr lang="en-US" sz="2400">
                <a:solidFill>
                  <a:srgbClr val="3333CC"/>
                </a:solidFill>
              </a:rPr>
              <a:t> w</a:t>
            </a:r>
            <a:r>
              <a:rPr lang="en-US" sz="18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82894" y="1063229"/>
            <a:ext cx="1004358" cy="3610371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00134" y="1012430"/>
            <a:ext cx="3234286" cy="634771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17070" y="2066230"/>
            <a:ext cx="3234286" cy="592038"/>
          </a:xfrm>
          <a:prstGeom prst="rect">
            <a:avLst/>
          </a:prstGeom>
          <a:solidFill>
            <a:schemeClr val="accent2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2" grpId="0" animBg="1"/>
      <p:bldP spid="4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228600"/>
            <a:ext cx="9448800" cy="2501900"/>
          </a:xfrm>
        </p:spPr>
        <p:txBody>
          <a:bodyPr>
            <a:noAutofit/>
          </a:bodyPr>
          <a:lstStyle/>
          <a:p>
            <a:r>
              <a:rPr lang="en-US" dirty="0" smtClean="0"/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7c</a:t>
            </a:r>
            <a:br>
              <a:rPr lang="en-US" dirty="0" smtClean="0"/>
            </a:br>
            <a:r>
              <a:rPr lang="en-US" dirty="0" smtClean="0"/>
              <a:t>A toy example of training an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7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716"/>
            <a:ext cx="8229600" cy="857250"/>
          </a:xfrm>
        </p:spPr>
        <p:txBody>
          <a:bodyPr/>
          <a:lstStyle/>
          <a:p>
            <a:r>
              <a:rPr lang="en-US" dirty="0"/>
              <a:t>A good </a:t>
            </a:r>
            <a:r>
              <a:rPr lang="en-US" dirty="0" smtClean="0"/>
              <a:t>toy problem </a:t>
            </a:r>
            <a:r>
              <a:rPr lang="en-US" dirty="0"/>
              <a:t>for a recurrent network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87547"/>
            <a:ext cx="4842933" cy="41374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can train a </a:t>
            </a:r>
            <a:r>
              <a:rPr lang="en-US" sz="2000" dirty="0" err="1"/>
              <a:t>feedforward</a:t>
            </a:r>
            <a:r>
              <a:rPr lang="en-US" sz="2000" dirty="0"/>
              <a:t> net to do binary addition, but there are obvious regularities that it cannot </a:t>
            </a:r>
            <a:r>
              <a:rPr lang="en-US" sz="2000" dirty="0" smtClean="0"/>
              <a:t>capture efficiently.</a:t>
            </a:r>
            <a:endParaRPr lang="en-US" sz="2000" dirty="0"/>
          </a:p>
          <a:p>
            <a:pPr lvl="1"/>
            <a:r>
              <a:rPr lang="en-US" sz="2000" dirty="0"/>
              <a:t>We must decide in advance the maximum number of digits in each number.</a:t>
            </a:r>
          </a:p>
          <a:p>
            <a:pPr lvl="1"/>
            <a:r>
              <a:rPr lang="en-US" sz="2000" dirty="0"/>
              <a:t>The processing applied to the beginning of a long </a:t>
            </a:r>
            <a:r>
              <a:rPr lang="en-US" sz="2000" dirty="0" smtClean="0"/>
              <a:t>number does </a:t>
            </a:r>
            <a:r>
              <a:rPr lang="en-US" sz="2000" dirty="0"/>
              <a:t>not generalize to </a:t>
            </a:r>
            <a:r>
              <a:rPr lang="en-US" sz="2000" dirty="0" smtClean="0"/>
              <a:t>the end </a:t>
            </a:r>
            <a:r>
              <a:rPr lang="en-US" sz="2000" dirty="0"/>
              <a:t>of the long number </a:t>
            </a:r>
            <a:r>
              <a:rPr lang="en-US" sz="2000" dirty="0" smtClean="0"/>
              <a:t>because      </a:t>
            </a:r>
            <a:r>
              <a:rPr lang="en-US" sz="2000" dirty="0"/>
              <a:t>it uses different weights.</a:t>
            </a:r>
          </a:p>
          <a:p>
            <a:r>
              <a:rPr lang="en-US" sz="2000" dirty="0"/>
              <a:t>As a result, </a:t>
            </a:r>
            <a:r>
              <a:rPr lang="en-US" sz="2000" dirty="0" err="1"/>
              <a:t>feedforward</a:t>
            </a:r>
            <a:r>
              <a:rPr lang="en-US" sz="2000" dirty="0"/>
              <a:t> nets do not generalize well on the binary addition task.</a:t>
            </a:r>
          </a:p>
          <a:p>
            <a:pPr lvl="1">
              <a:buFontTx/>
              <a:buNone/>
            </a:pPr>
            <a:r>
              <a:rPr lang="en-US" sz="2000" dirty="0"/>
              <a:t>		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5119166" y="2411292"/>
            <a:ext cx="3562351" cy="4048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5040313" y="3572151"/>
            <a:ext cx="17272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00100110</a:t>
            </a:r>
          </a:p>
        </p:txBody>
      </p:sp>
      <p:sp>
        <p:nvSpPr>
          <p:cNvPr id="227338" name="Text Box 10"/>
          <p:cNvSpPr txBox="1">
            <a:spLocks noChangeArrowheads="1"/>
          </p:cNvSpPr>
          <p:nvPr/>
        </p:nvSpPr>
        <p:spPr bwMode="auto">
          <a:xfrm>
            <a:off x="7308850" y="3572151"/>
            <a:ext cx="17272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10100110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5962651" y="1232577"/>
            <a:ext cx="17272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11001100</a:t>
            </a:r>
          </a:p>
        </p:txBody>
      </p:sp>
      <p:sp>
        <p:nvSpPr>
          <p:cNvPr id="227340" name="AutoShape 12"/>
          <p:cNvSpPr>
            <a:spLocks noChangeArrowheads="1"/>
          </p:cNvSpPr>
          <p:nvPr/>
        </p:nvSpPr>
        <p:spPr bwMode="auto">
          <a:xfrm>
            <a:off x="5508625" y="3005414"/>
            <a:ext cx="323850" cy="377429"/>
          </a:xfrm>
          <a:prstGeom prst="upArrow">
            <a:avLst>
              <a:gd name="adj1" fmla="val 50000"/>
              <a:gd name="adj2" fmla="val 38848"/>
            </a:avLst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1" name="AutoShape 13"/>
          <p:cNvSpPr>
            <a:spLocks noChangeArrowheads="1"/>
          </p:cNvSpPr>
          <p:nvPr/>
        </p:nvSpPr>
        <p:spPr bwMode="auto">
          <a:xfrm>
            <a:off x="7812088" y="3032799"/>
            <a:ext cx="323850" cy="377428"/>
          </a:xfrm>
          <a:prstGeom prst="upArrow">
            <a:avLst>
              <a:gd name="adj1" fmla="val 50000"/>
              <a:gd name="adj2" fmla="val 38848"/>
            </a:avLst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2" name="AutoShape 14"/>
          <p:cNvSpPr>
            <a:spLocks noChangeArrowheads="1"/>
          </p:cNvSpPr>
          <p:nvPr/>
        </p:nvSpPr>
        <p:spPr bwMode="auto">
          <a:xfrm>
            <a:off x="6661150" y="1870749"/>
            <a:ext cx="323850" cy="377428"/>
          </a:xfrm>
          <a:prstGeom prst="upArrow">
            <a:avLst>
              <a:gd name="adj1" fmla="val 50000"/>
              <a:gd name="adj2" fmla="val 38848"/>
            </a:avLst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902325" y="2343560"/>
            <a:ext cx="1873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111833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49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Getting targets when modeling sequences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4" y="556696"/>
            <a:ext cx="8856131" cy="44174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When applying machine learning to sequences, we often want to turn an input sequence into an output sequence that lives in a different domain.</a:t>
            </a:r>
          </a:p>
          <a:p>
            <a:pPr lvl="1"/>
            <a:r>
              <a:rPr lang="en-US" sz="2600" i="1" dirty="0" smtClean="0"/>
              <a:t>E. g.</a:t>
            </a:r>
            <a:r>
              <a:rPr lang="en-US" sz="2600" dirty="0" smtClean="0"/>
              <a:t> turn a sequence of sound pressures into a sequence of word identities.</a:t>
            </a:r>
          </a:p>
          <a:p>
            <a:r>
              <a:rPr lang="en-US" sz="2600" dirty="0" smtClean="0"/>
              <a:t>When there is no separate target sequence, we can </a:t>
            </a:r>
            <a:r>
              <a:rPr lang="en-US" sz="2600" dirty="0"/>
              <a:t>get a teaching signal by trying to predict the next term in </a:t>
            </a:r>
            <a:r>
              <a:rPr lang="en-US" sz="2600" dirty="0" smtClean="0"/>
              <a:t>the input sequence. </a:t>
            </a:r>
            <a:endParaRPr lang="en-US" sz="2600" dirty="0"/>
          </a:p>
          <a:p>
            <a:pPr lvl="1"/>
            <a:r>
              <a:rPr lang="en-US" sz="2600" dirty="0" smtClean="0"/>
              <a:t>The target output sequence is the input sequence with an advance of 1 step.</a:t>
            </a:r>
          </a:p>
          <a:p>
            <a:pPr lvl="1"/>
            <a:r>
              <a:rPr lang="en-US" sz="2600" dirty="0" smtClean="0"/>
              <a:t>This </a:t>
            </a:r>
            <a:r>
              <a:rPr lang="en-US" sz="2600" dirty="0"/>
              <a:t>seems much more natural than trying to predict one pixel in an image from the other </a:t>
            </a:r>
            <a:r>
              <a:rPr lang="en-US" sz="2600" dirty="0" smtClean="0"/>
              <a:t>pixels, or one patch of an image from the rest of the image.</a:t>
            </a:r>
          </a:p>
          <a:p>
            <a:pPr lvl="1"/>
            <a:r>
              <a:rPr lang="en-US" sz="2600" dirty="0" smtClean="0"/>
              <a:t>For temporal sequences there is a natural order for the predictions.</a:t>
            </a:r>
          </a:p>
          <a:p>
            <a:r>
              <a:rPr lang="en-US" sz="2600" dirty="0" smtClean="0"/>
              <a:t>Predicting the next term in a sequence blurs the distinction between supervised and unsupervised learning.</a:t>
            </a:r>
          </a:p>
          <a:p>
            <a:pPr lvl="1"/>
            <a:r>
              <a:rPr lang="en-US" sz="2600" dirty="0" smtClean="0"/>
              <a:t>It uses methods designed for supervised learning, but it </a:t>
            </a:r>
            <a:r>
              <a:rPr lang="en-US" sz="2600" dirty="0" err="1" smtClean="0"/>
              <a:t>doesn</a:t>
            </a:r>
            <a:r>
              <a:rPr lang="fr-FR" sz="2600" dirty="0" smtClean="0"/>
              <a:t>’</a:t>
            </a:r>
            <a:r>
              <a:rPr lang="en-US" sz="2600" dirty="0" smtClean="0"/>
              <a:t>t require a separate teaching signal.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4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7625"/>
            <a:ext cx="8229600" cy="857250"/>
          </a:xfrm>
        </p:spPr>
        <p:txBody>
          <a:bodyPr/>
          <a:lstStyle/>
          <a:p>
            <a:r>
              <a:rPr lang="en-US" sz="3200"/>
              <a:t>The algorithm for binary addition</a:t>
            </a:r>
          </a:p>
        </p:txBody>
      </p:sp>
      <p:sp>
        <p:nvSpPr>
          <p:cNvPr id="229381" name="Oval 5"/>
          <p:cNvSpPr>
            <a:spLocks noChangeArrowheads="1"/>
          </p:cNvSpPr>
          <p:nvPr/>
        </p:nvSpPr>
        <p:spPr bwMode="auto">
          <a:xfrm>
            <a:off x="5219700" y="2625329"/>
            <a:ext cx="2305050" cy="8096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2" name="Oval 6"/>
          <p:cNvSpPr>
            <a:spLocks noChangeArrowheads="1"/>
          </p:cNvSpPr>
          <p:nvPr/>
        </p:nvSpPr>
        <p:spPr bwMode="auto">
          <a:xfrm>
            <a:off x="1619250" y="2625329"/>
            <a:ext cx="2305050" cy="8096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Oval 7"/>
          <p:cNvSpPr>
            <a:spLocks noChangeArrowheads="1"/>
          </p:cNvSpPr>
          <p:nvPr/>
        </p:nvSpPr>
        <p:spPr bwMode="auto">
          <a:xfrm>
            <a:off x="5219700" y="1058466"/>
            <a:ext cx="2305050" cy="8096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84" name="Oval 8"/>
          <p:cNvSpPr>
            <a:spLocks noChangeArrowheads="1"/>
          </p:cNvSpPr>
          <p:nvPr/>
        </p:nvSpPr>
        <p:spPr bwMode="auto">
          <a:xfrm>
            <a:off x="1619250" y="1058466"/>
            <a:ext cx="2305050" cy="8096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386" name="AutoShape 10"/>
          <p:cNvCxnSpPr>
            <a:cxnSpLocks noChangeShapeType="1"/>
            <a:stCxn id="229382" idx="6"/>
            <a:endCxn id="229381" idx="2"/>
          </p:cNvCxnSpPr>
          <p:nvPr/>
        </p:nvCxnSpPr>
        <p:spPr bwMode="auto">
          <a:xfrm>
            <a:off x="3924300" y="3030141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87" name="AutoShape 11"/>
          <p:cNvCxnSpPr>
            <a:cxnSpLocks noChangeShapeType="1"/>
            <a:stCxn id="229383" idx="2"/>
            <a:endCxn id="229384" idx="6"/>
          </p:cNvCxnSpPr>
          <p:nvPr/>
        </p:nvCxnSpPr>
        <p:spPr bwMode="auto">
          <a:xfrm flipH="1">
            <a:off x="3924300" y="1463279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0" name="AutoShape 14"/>
          <p:cNvCxnSpPr>
            <a:cxnSpLocks noChangeShapeType="1"/>
            <a:stCxn id="229384" idx="4"/>
            <a:endCxn id="229382" idx="0"/>
          </p:cNvCxnSpPr>
          <p:nvPr/>
        </p:nvCxnSpPr>
        <p:spPr bwMode="auto">
          <a:xfrm>
            <a:off x="2771775" y="1868091"/>
            <a:ext cx="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1" name="AutoShape 15"/>
          <p:cNvCxnSpPr>
            <a:cxnSpLocks noChangeShapeType="1"/>
            <a:stCxn id="229381" idx="0"/>
            <a:endCxn id="229383" idx="4"/>
          </p:cNvCxnSpPr>
          <p:nvPr/>
        </p:nvCxnSpPr>
        <p:spPr bwMode="auto">
          <a:xfrm flipV="1">
            <a:off x="6372225" y="1868091"/>
            <a:ext cx="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2" name="AutoShape 16"/>
          <p:cNvCxnSpPr>
            <a:cxnSpLocks noChangeShapeType="1"/>
          </p:cNvCxnSpPr>
          <p:nvPr/>
        </p:nvCxnSpPr>
        <p:spPr bwMode="auto">
          <a:xfrm rot="16200000">
            <a:off x="1481932" y="2258616"/>
            <a:ext cx="995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3" name="AutoShape 17"/>
          <p:cNvCxnSpPr>
            <a:cxnSpLocks noChangeShapeType="1"/>
            <a:stCxn id="229383" idx="5"/>
            <a:endCxn id="229381" idx="7"/>
          </p:cNvCxnSpPr>
          <p:nvPr/>
        </p:nvCxnSpPr>
        <p:spPr bwMode="auto">
          <a:xfrm rot="5400000">
            <a:off x="6688932" y="2246710"/>
            <a:ext cx="995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4" name="AutoShape 18"/>
          <p:cNvCxnSpPr>
            <a:cxnSpLocks noChangeShapeType="1"/>
            <a:stCxn id="229382" idx="3"/>
            <a:endCxn id="229382" idx="2"/>
          </p:cNvCxnSpPr>
          <p:nvPr/>
        </p:nvCxnSpPr>
        <p:spPr bwMode="auto">
          <a:xfrm rot="16200000" flipV="1">
            <a:off x="1645444" y="3003947"/>
            <a:ext cx="285750" cy="338138"/>
          </a:xfrm>
          <a:prstGeom prst="curvedConnector4">
            <a:avLst>
              <a:gd name="adj1" fmla="val -101667"/>
              <a:gd name="adj2" fmla="val 2276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5" name="AutoShape 19"/>
          <p:cNvCxnSpPr>
            <a:cxnSpLocks noChangeShapeType="1"/>
            <a:stCxn id="229381" idx="5"/>
            <a:endCxn id="229381" idx="6"/>
          </p:cNvCxnSpPr>
          <p:nvPr/>
        </p:nvCxnSpPr>
        <p:spPr bwMode="auto">
          <a:xfrm rot="5400000" flipH="1" flipV="1">
            <a:off x="7212807" y="3003948"/>
            <a:ext cx="285750" cy="338137"/>
          </a:xfrm>
          <a:prstGeom prst="curvedConnector4">
            <a:avLst>
              <a:gd name="adj1" fmla="val -125000"/>
              <a:gd name="adj2" fmla="val 247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6" name="AutoShape 20"/>
          <p:cNvCxnSpPr>
            <a:cxnSpLocks noChangeShapeType="1"/>
            <a:stCxn id="229384" idx="2"/>
            <a:endCxn id="229384" idx="1"/>
          </p:cNvCxnSpPr>
          <p:nvPr/>
        </p:nvCxnSpPr>
        <p:spPr bwMode="auto">
          <a:xfrm rot="10800000" flipH="1">
            <a:off x="1619250" y="1177529"/>
            <a:ext cx="338138" cy="285750"/>
          </a:xfrm>
          <a:prstGeom prst="curvedConnector4">
            <a:avLst>
              <a:gd name="adj1" fmla="val -137093"/>
              <a:gd name="adj2" fmla="val 20166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397" name="AutoShape 21"/>
          <p:cNvCxnSpPr>
            <a:cxnSpLocks noChangeShapeType="1"/>
            <a:stCxn id="229383" idx="6"/>
            <a:endCxn id="229383" idx="7"/>
          </p:cNvCxnSpPr>
          <p:nvPr/>
        </p:nvCxnSpPr>
        <p:spPr bwMode="auto">
          <a:xfrm flipH="1" flipV="1">
            <a:off x="7186614" y="1177529"/>
            <a:ext cx="338137" cy="285750"/>
          </a:xfrm>
          <a:prstGeom prst="curvedConnector4">
            <a:avLst>
              <a:gd name="adj1" fmla="val -89676"/>
              <a:gd name="adj2" fmla="val 17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2174875" y="1011637"/>
            <a:ext cx="1476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no carry print 1</a:t>
            </a:r>
          </a:p>
        </p:txBody>
      </p:sp>
      <p:sp>
        <p:nvSpPr>
          <p:cNvPr id="229399" name="Text Box 23"/>
          <p:cNvSpPr txBox="1">
            <a:spLocks noChangeArrowheads="1"/>
          </p:cNvSpPr>
          <p:nvPr/>
        </p:nvSpPr>
        <p:spPr bwMode="auto">
          <a:xfrm>
            <a:off x="5838829" y="994704"/>
            <a:ext cx="1398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c</a:t>
            </a:r>
            <a:r>
              <a:rPr lang="en-US" sz="2400" dirty="0" smtClean="0">
                <a:solidFill>
                  <a:srgbClr val="3333CC"/>
                </a:solidFill>
              </a:rPr>
              <a:t>arry print </a:t>
            </a:r>
            <a:r>
              <a:rPr lang="en-US" sz="2400" dirty="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229400" name="Text Box 24"/>
          <p:cNvSpPr txBox="1">
            <a:spLocks noChangeArrowheads="1"/>
          </p:cNvSpPr>
          <p:nvPr/>
        </p:nvSpPr>
        <p:spPr bwMode="auto">
          <a:xfrm>
            <a:off x="2225674" y="2587760"/>
            <a:ext cx="1476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no carry print 0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5868990" y="2587760"/>
            <a:ext cx="13176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carry print 0</a:t>
            </a:r>
          </a:p>
        </p:txBody>
      </p:sp>
      <p:sp>
        <p:nvSpPr>
          <p:cNvPr id="229402" name="Text Box 26"/>
          <p:cNvSpPr txBox="1">
            <a:spLocks noChangeArrowheads="1"/>
          </p:cNvSpPr>
          <p:nvPr/>
        </p:nvSpPr>
        <p:spPr bwMode="auto">
          <a:xfrm>
            <a:off x="3708401" y="2125267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3744914" y="2152650"/>
            <a:ext cx="287337" cy="680503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4" name="Text Box 28"/>
          <p:cNvSpPr txBox="1">
            <a:spLocks noChangeArrowheads="1"/>
          </p:cNvSpPr>
          <p:nvPr/>
        </p:nvSpPr>
        <p:spPr bwMode="auto">
          <a:xfrm>
            <a:off x="755651" y="870348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5" name="Rectangle 29"/>
          <p:cNvSpPr>
            <a:spLocks noChangeArrowheads="1"/>
          </p:cNvSpPr>
          <p:nvPr/>
        </p:nvSpPr>
        <p:spPr bwMode="auto">
          <a:xfrm>
            <a:off x="792164" y="897731"/>
            <a:ext cx="287337" cy="734081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1619251" y="2031207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1655764" y="2058591"/>
            <a:ext cx="287337" cy="599539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08" name="Text Box 32"/>
          <p:cNvSpPr txBox="1">
            <a:spLocks noChangeArrowheads="1"/>
          </p:cNvSpPr>
          <p:nvPr/>
        </p:nvSpPr>
        <p:spPr bwMode="auto">
          <a:xfrm>
            <a:off x="6840538" y="2003823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6840538" y="2031206"/>
            <a:ext cx="287337" cy="67508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0" name="Text Box 34"/>
          <p:cNvSpPr txBox="1">
            <a:spLocks noChangeArrowheads="1"/>
          </p:cNvSpPr>
          <p:nvPr/>
        </p:nvSpPr>
        <p:spPr bwMode="auto">
          <a:xfrm>
            <a:off x="8027988" y="3083719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1 0</a:t>
            </a:r>
          </a:p>
        </p:txBody>
      </p:sp>
      <p:sp>
        <p:nvSpPr>
          <p:cNvPr id="229411" name="Rectangle 35"/>
          <p:cNvSpPr>
            <a:spLocks noChangeArrowheads="1"/>
          </p:cNvSpPr>
          <p:nvPr/>
        </p:nvSpPr>
        <p:spPr bwMode="auto">
          <a:xfrm>
            <a:off x="8064500" y="3111104"/>
            <a:ext cx="287338" cy="680501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2" name="Text Box 36"/>
          <p:cNvSpPr txBox="1">
            <a:spLocks noChangeArrowheads="1"/>
          </p:cNvSpPr>
          <p:nvPr/>
        </p:nvSpPr>
        <p:spPr bwMode="auto">
          <a:xfrm>
            <a:off x="1944688" y="2031207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3" name="Rectangle 37"/>
          <p:cNvSpPr>
            <a:spLocks noChangeArrowheads="1"/>
          </p:cNvSpPr>
          <p:nvPr/>
        </p:nvSpPr>
        <p:spPr bwMode="auto">
          <a:xfrm>
            <a:off x="2005544" y="2057400"/>
            <a:ext cx="282573" cy="686991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4" name="Text Box 38"/>
          <p:cNvSpPr txBox="1">
            <a:spLocks noChangeArrowheads="1"/>
          </p:cNvSpPr>
          <p:nvPr/>
        </p:nvSpPr>
        <p:spPr bwMode="auto">
          <a:xfrm>
            <a:off x="1331913" y="88344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5" name="Rectangle 39"/>
          <p:cNvSpPr>
            <a:spLocks noChangeArrowheads="1"/>
          </p:cNvSpPr>
          <p:nvPr/>
        </p:nvSpPr>
        <p:spPr bwMode="auto">
          <a:xfrm>
            <a:off x="1368425" y="910829"/>
            <a:ext cx="287338" cy="680501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6" name="Text Box 40"/>
          <p:cNvSpPr txBox="1">
            <a:spLocks noChangeArrowheads="1"/>
          </p:cNvSpPr>
          <p:nvPr/>
        </p:nvSpPr>
        <p:spPr bwMode="auto">
          <a:xfrm>
            <a:off x="7561263" y="3083719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7561264" y="3111104"/>
            <a:ext cx="323849" cy="680501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8" name="Text Box 42"/>
          <p:cNvSpPr txBox="1">
            <a:spLocks noChangeArrowheads="1"/>
          </p:cNvSpPr>
          <p:nvPr/>
        </p:nvSpPr>
        <p:spPr bwMode="auto">
          <a:xfrm>
            <a:off x="7200901" y="2018110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0 1</a:t>
            </a:r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>
            <a:off x="7237414" y="2045494"/>
            <a:ext cx="287337" cy="660797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0" name="Text Box 44"/>
          <p:cNvSpPr txBox="1">
            <a:spLocks noChangeArrowheads="1"/>
          </p:cNvSpPr>
          <p:nvPr/>
        </p:nvSpPr>
        <p:spPr bwMode="auto">
          <a:xfrm>
            <a:off x="4356101" y="923926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1" name="Rectangle 45"/>
          <p:cNvSpPr>
            <a:spLocks noChangeArrowheads="1"/>
          </p:cNvSpPr>
          <p:nvPr/>
        </p:nvSpPr>
        <p:spPr bwMode="auto">
          <a:xfrm>
            <a:off x="4392614" y="951310"/>
            <a:ext cx="287337" cy="654308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2" name="Text Box 46"/>
          <p:cNvSpPr txBox="1">
            <a:spLocks noChangeArrowheads="1"/>
          </p:cNvSpPr>
          <p:nvPr/>
        </p:nvSpPr>
        <p:spPr bwMode="auto">
          <a:xfrm>
            <a:off x="4967288" y="1720454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3" name="Rectangle 47"/>
          <p:cNvSpPr>
            <a:spLocks noChangeArrowheads="1"/>
          </p:cNvSpPr>
          <p:nvPr/>
        </p:nvSpPr>
        <p:spPr bwMode="auto">
          <a:xfrm>
            <a:off x="5003800" y="1747837"/>
            <a:ext cx="287338" cy="680503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4" name="Text Box 48"/>
          <p:cNvSpPr txBox="1">
            <a:spLocks noChangeArrowheads="1"/>
          </p:cNvSpPr>
          <p:nvPr/>
        </p:nvSpPr>
        <p:spPr bwMode="auto">
          <a:xfrm>
            <a:off x="863601" y="3017044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5" name="Rectangle 49"/>
          <p:cNvSpPr>
            <a:spLocks noChangeArrowheads="1"/>
          </p:cNvSpPr>
          <p:nvPr/>
        </p:nvSpPr>
        <p:spPr bwMode="auto">
          <a:xfrm>
            <a:off x="863602" y="3044429"/>
            <a:ext cx="323850" cy="680501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6" name="Text Box 50"/>
          <p:cNvSpPr txBox="1">
            <a:spLocks noChangeArrowheads="1"/>
          </p:cNvSpPr>
          <p:nvPr/>
        </p:nvSpPr>
        <p:spPr bwMode="auto">
          <a:xfrm>
            <a:off x="2771776" y="1950244"/>
            <a:ext cx="360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0 0</a:t>
            </a:r>
          </a:p>
        </p:txBody>
      </p:sp>
      <p:sp>
        <p:nvSpPr>
          <p:cNvPr id="229427" name="Rectangle 51"/>
          <p:cNvSpPr>
            <a:spLocks noChangeArrowheads="1"/>
          </p:cNvSpPr>
          <p:nvPr/>
        </p:nvSpPr>
        <p:spPr bwMode="auto">
          <a:xfrm>
            <a:off x="2808289" y="1977629"/>
            <a:ext cx="287337" cy="680501"/>
          </a:xfrm>
          <a:prstGeom prst="rect">
            <a:avLst/>
          </a:prstGeom>
          <a:solidFill>
            <a:srgbClr val="00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8" name="Text Box 52"/>
          <p:cNvSpPr txBox="1">
            <a:spLocks noChangeArrowheads="1"/>
          </p:cNvSpPr>
          <p:nvPr/>
        </p:nvSpPr>
        <p:spPr bwMode="auto">
          <a:xfrm>
            <a:off x="6011863" y="2003823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29" name="Rectangle 53"/>
          <p:cNvSpPr>
            <a:spLocks noChangeArrowheads="1"/>
          </p:cNvSpPr>
          <p:nvPr/>
        </p:nvSpPr>
        <p:spPr bwMode="auto">
          <a:xfrm>
            <a:off x="6048375" y="2031206"/>
            <a:ext cx="287338" cy="680503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30" name="Text Box 54"/>
          <p:cNvSpPr txBox="1">
            <a:spLocks noChangeArrowheads="1"/>
          </p:cNvSpPr>
          <p:nvPr/>
        </p:nvSpPr>
        <p:spPr bwMode="auto">
          <a:xfrm>
            <a:off x="4284663" y="3030142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31" name="Rectangle 55"/>
          <p:cNvSpPr>
            <a:spLocks noChangeArrowheads="1"/>
          </p:cNvSpPr>
          <p:nvPr/>
        </p:nvSpPr>
        <p:spPr bwMode="auto">
          <a:xfrm>
            <a:off x="4321175" y="3057525"/>
            <a:ext cx="287338" cy="667405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9432" name="AutoShape 56"/>
          <p:cNvCxnSpPr>
            <a:cxnSpLocks noChangeShapeType="1"/>
            <a:stCxn id="229384" idx="5"/>
            <a:endCxn id="229381" idx="1"/>
          </p:cNvCxnSpPr>
          <p:nvPr/>
        </p:nvCxnSpPr>
        <p:spPr bwMode="auto">
          <a:xfrm rot="16200000" flipH="1">
            <a:off x="4074320" y="1260872"/>
            <a:ext cx="995363" cy="1971675"/>
          </a:xfrm>
          <a:prstGeom prst="curvedConnector3">
            <a:avLst>
              <a:gd name="adj1" fmla="val 94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9433" name="AutoShape 57"/>
          <p:cNvCxnSpPr>
            <a:cxnSpLocks noChangeShapeType="1"/>
            <a:stCxn id="229381" idx="1"/>
            <a:endCxn id="229384" idx="5"/>
          </p:cNvCxnSpPr>
          <p:nvPr/>
        </p:nvCxnSpPr>
        <p:spPr bwMode="auto">
          <a:xfrm rot="5400000" flipH="1">
            <a:off x="4074320" y="1260872"/>
            <a:ext cx="995363" cy="1971675"/>
          </a:xfrm>
          <a:prstGeom prst="curvedConnector3">
            <a:avLst>
              <a:gd name="adj1" fmla="val 971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9434" name="Text Box 58"/>
          <p:cNvSpPr txBox="1">
            <a:spLocks noChangeArrowheads="1"/>
          </p:cNvSpPr>
          <p:nvPr/>
        </p:nvSpPr>
        <p:spPr bwMode="auto">
          <a:xfrm>
            <a:off x="0" y="3840957"/>
            <a:ext cx="949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This is a finite state automaton. It decides what transition to make by looking at the next column</a:t>
            </a:r>
            <a:r>
              <a:rPr lang="en-US" dirty="0" smtClean="0"/>
              <a:t>.    </a:t>
            </a:r>
            <a:r>
              <a:rPr lang="en-US" dirty="0"/>
              <a:t>It prints after making the transition</a:t>
            </a:r>
            <a:r>
              <a:rPr lang="en-US" dirty="0" smtClean="0"/>
              <a:t>. </a:t>
            </a:r>
            <a:r>
              <a:rPr lang="en-US" dirty="0"/>
              <a:t>It moves from right to left over the two input numbers.</a:t>
            </a:r>
          </a:p>
        </p:txBody>
      </p:sp>
      <p:sp>
        <p:nvSpPr>
          <p:cNvPr id="229435" name="Text Box 59"/>
          <p:cNvSpPr txBox="1">
            <a:spLocks noChangeArrowheads="1"/>
          </p:cNvSpPr>
          <p:nvPr/>
        </p:nvSpPr>
        <p:spPr bwMode="auto">
          <a:xfrm>
            <a:off x="7812088" y="897732"/>
            <a:ext cx="360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1 1</a:t>
            </a:r>
          </a:p>
        </p:txBody>
      </p:sp>
      <p:sp>
        <p:nvSpPr>
          <p:cNvPr id="229436" name="Rectangle 60"/>
          <p:cNvSpPr>
            <a:spLocks noChangeArrowheads="1"/>
          </p:cNvSpPr>
          <p:nvPr/>
        </p:nvSpPr>
        <p:spPr bwMode="auto">
          <a:xfrm>
            <a:off x="7853892" y="925116"/>
            <a:ext cx="267759" cy="680502"/>
          </a:xfrm>
          <a:prstGeom prst="rect">
            <a:avLst/>
          </a:prstGeom>
          <a:solidFill>
            <a:srgbClr val="CC9900">
              <a:alpha val="20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 recurrent net for binary addition</a:t>
            </a:r>
          </a:p>
        </p:txBody>
      </p:sp>
      <p:sp>
        <p:nvSpPr>
          <p:cNvPr id="23143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878423"/>
            <a:ext cx="4583113" cy="36671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network has two input units and one output unit.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It is </a:t>
            </a:r>
            <a:r>
              <a:rPr lang="en-US" sz="2200" dirty="0"/>
              <a:t>given two input digits at each time step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The desired output at each time step is the output for the column that was provided as input two time steps ago.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takes one time step to update the hidden units based on the two input digits.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takes another time step for the hidden units to cause the output.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581650" y="1383507"/>
            <a:ext cx="25193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0 0 1 1 0 1 0 0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0 1 0 0 1 1 0 1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1 0 0 0 0 0 0 1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5384800" y="2623206"/>
            <a:ext cx="264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6769100" y="3336126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231431" name="AutoShape 7"/>
          <p:cNvSpPr>
            <a:spLocks noChangeArrowheads="1"/>
          </p:cNvSpPr>
          <p:nvPr/>
        </p:nvSpPr>
        <p:spPr bwMode="auto">
          <a:xfrm>
            <a:off x="6121400" y="3548849"/>
            <a:ext cx="539750" cy="80963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890278" y="1468171"/>
            <a:ext cx="323850" cy="1088761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18388" y="2728774"/>
            <a:ext cx="323850" cy="377428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  <p:bldP spid="2314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connectivity of the network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1200151"/>
            <a:ext cx="3831167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3 hidden units </a:t>
            </a:r>
            <a:r>
              <a:rPr lang="en-US" dirty="0" smtClean="0"/>
              <a:t>are fully interconnected in both directions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allows a hidden activity pattern at one time step to vote for the hidden activity pattern at the next time step.</a:t>
            </a:r>
          </a:p>
          <a:p>
            <a:pPr>
              <a:lnSpc>
                <a:spcPct val="90000"/>
              </a:lnSpc>
            </a:pPr>
            <a:r>
              <a:rPr lang="en-US" dirty="0"/>
              <a:t>The input units have </a:t>
            </a:r>
            <a:r>
              <a:rPr lang="en-US" dirty="0" err="1"/>
              <a:t>feedforward</a:t>
            </a:r>
            <a:r>
              <a:rPr lang="en-US" dirty="0"/>
              <a:t> connections that allow then to vote for the next hidden activity pattern.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5003801" y="2437210"/>
            <a:ext cx="504825" cy="37861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3" name="Oval 7"/>
          <p:cNvSpPr>
            <a:spLocks noChangeArrowheads="1"/>
          </p:cNvSpPr>
          <p:nvPr/>
        </p:nvSpPr>
        <p:spPr bwMode="auto">
          <a:xfrm>
            <a:off x="8243889" y="2437210"/>
            <a:ext cx="504825" cy="37861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4" name="Oval 8"/>
          <p:cNvSpPr>
            <a:spLocks noChangeArrowheads="1"/>
          </p:cNvSpPr>
          <p:nvPr/>
        </p:nvSpPr>
        <p:spPr bwMode="auto">
          <a:xfrm>
            <a:off x="6624639" y="2437210"/>
            <a:ext cx="504825" cy="37861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5" name="Oval 9"/>
          <p:cNvSpPr>
            <a:spLocks noChangeArrowheads="1"/>
          </p:cNvSpPr>
          <p:nvPr/>
        </p:nvSpPr>
        <p:spPr bwMode="auto">
          <a:xfrm>
            <a:off x="5795964" y="3786188"/>
            <a:ext cx="504825" cy="37861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6" name="Oval 10"/>
          <p:cNvSpPr>
            <a:spLocks noChangeArrowheads="1"/>
          </p:cNvSpPr>
          <p:nvPr/>
        </p:nvSpPr>
        <p:spPr bwMode="auto">
          <a:xfrm>
            <a:off x="7451726" y="3784997"/>
            <a:ext cx="504825" cy="378619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507" name="Oval 11"/>
          <p:cNvSpPr>
            <a:spLocks noChangeArrowheads="1"/>
          </p:cNvSpPr>
          <p:nvPr/>
        </p:nvSpPr>
        <p:spPr bwMode="auto">
          <a:xfrm>
            <a:off x="6623051" y="1221582"/>
            <a:ext cx="504825" cy="378619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4643438" y="2166938"/>
            <a:ext cx="4284662" cy="9989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4824413" y="2492911"/>
            <a:ext cx="4032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3 fully interconnected hidden units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5616576" y="3732610"/>
            <a:ext cx="2519363" cy="51315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2" name="AutoShape 16"/>
          <p:cNvSpPr>
            <a:spLocks noChangeArrowheads="1"/>
          </p:cNvSpPr>
          <p:nvPr/>
        </p:nvSpPr>
        <p:spPr bwMode="auto">
          <a:xfrm>
            <a:off x="6731001" y="3300413"/>
            <a:ext cx="288925" cy="325041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513" name="AutoShape 17"/>
          <p:cNvSpPr>
            <a:spLocks noChangeArrowheads="1"/>
          </p:cNvSpPr>
          <p:nvPr/>
        </p:nvSpPr>
        <p:spPr bwMode="auto">
          <a:xfrm>
            <a:off x="6732589" y="1734742"/>
            <a:ext cx="288925" cy="32504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1314"/>
            <a:ext cx="8229600" cy="857250"/>
          </a:xfrm>
        </p:spPr>
        <p:txBody>
          <a:bodyPr/>
          <a:lstStyle/>
          <a:p>
            <a:r>
              <a:rPr lang="en-US" dirty="0"/>
              <a:t>What the network learns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3" y="963089"/>
            <a:ext cx="4419600" cy="339447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 learns four distinct </a:t>
            </a:r>
            <a:r>
              <a:rPr lang="en-US" dirty="0" smtClean="0"/>
              <a:t>patterns </a:t>
            </a:r>
            <a:r>
              <a:rPr lang="en-US" dirty="0"/>
              <a:t>of activity for the 3 hidden units. These </a:t>
            </a:r>
            <a:r>
              <a:rPr lang="en-US" dirty="0">
                <a:solidFill>
                  <a:srgbClr val="FF0000"/>
                </a:solidFill>
              </a:rPr>
              <a:t>patterns </a:t>
            </a:r>
            <a:r>
              <a:rPr lang="en-US" dirty="0"/>
              <a:t>correspond to the nodes in the finite state automaton.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Do not confuse units in a neural network with nodes in a finite state automaton. Nodes are like activity vectors.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automaton is restricted to be in exactly one </a:t>
            </a:r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/>
              <a:t>at each time. The hidden units are restricted to have exactly one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of activity at each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55068" y="931330"/>
            <a:ext cx="4334924" cy="421217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recurrent network can emulate a finite state automaton, but it is exponentially more powerful. With N hidden neurons it has 2^N possible binary activity vectors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 (but only N^2 weights)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This is important when the input stream has </a:t>
            </a:r>
            <a:r>
              <a:rPr lang="en-US" dirty="0" smtClean="0"/>
              <a:t>two </a:t>
            </a:r>
            <a:r>
              <a:rPr lang="en-US" dirty="0"/>
              <a:t>separate things going on at once.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/>
              <a:t>finite state </a:t>
            </a:r>
            <a:r>
              <a:rPr lang="en-US" dirty="0" smtClean="0"/>
              <a:t>automaton needs to square its number of states.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An RNN needs to double its   number of </a:t>
            </a:r>
            <a:r>
              <a:rPr lang="en-US" dirty="0" smtClean="0">
                <a:solidFill>
                  <a:srgbClr val="FF0000"/>
                </a:solidFill>
              </a:rPr>
              <a:t>units.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228600"/>
            <a:ext cx="9448800" cy="2501900"/>
          </a:xfrm>
        </p:spPr>
        <p:txBody>
          <a:bodyPr>
            <a:noAutofit/>
          </a:bodyPr>
          <a:lstStyle/>
          <a:p>
            <a:r>
              <a:rPr lang="en-US" dirty="0" smtClean="0"/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7d</a:t>
            </a:r>
            <a:br>
              <a:rPr lang="en-US" dirty="0" smtClean="0"/>
            </a:br>
            <a:r>
              <a:rPr lang="en-US" dirty="0" smtClean="0"/>
              <a:t>Why it is difficult to train an RNN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1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The backward pass is </a:t>
            </a:r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8" y="810693"/>
            <a:ext cx="5418667" cy="3394472"/>
          </a:xfrm>
        </p:spPr>
        <p:txBody>
          <a:bodyPr>
            <a:noAutofit/>
          </a:bodyPr>
          <a:lstStyle/>
          <a:p>
            <a:r>
              <a:rPr lang="en-US" dirty="0" smtClean="0"/>
              <a:t>There is a big difference between the forward and backward passes.</a:t>
            </a:r>
          </a:p>
          <a:p>
            <a:r>
              <a:rPr lang="en-US" dirty="0" smtClean="0"/>
              <a:t>In the forward pass we use squashing functions (like the logistic) to prevent the activity vectors from exploding.</a:t>
            </a:r>
          </a:p>
          <a:p>
            <a:r>
              <a:rPr lang="en-US" dirty="0" smtClean="0"/>
              <a:t>The backward pass, is completely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. If you double the error derivatives at the final layer, all the error derivatives will double. </a:t>
            </a:r>
          </a:p>
          <a:p>
            <a:pPr lvl="1"/>
            <a:r>
              <a:rPr lang="en-US" dirty="0" smtClean="0"/>
              <a:t>The forward pass determines the slope of the</a:t>
            </a:r>
            <a:r>
              <a:rPr lang="en-US" dirty="0" smtClean="0">
                <a:solidFill>
                  <a:srgbClr val="FF0000"/>
                </a:solidFill>
              </a:rPr>
              <a:t> linear </a:t>
            </a:r>
            <a:r>
              <a:rPr lang="en-US" dirty="0" smtClean="0"/>
              <a:t>function used for </a:t>
            </a:r>
            <a:r>
              <a:rPr lang="en-US" dirty="0" err="1" smtClean="0"/>
              <a:t>backpropagating</a:t>
            </a:r>
            <a:r>
              <a:rPr lang="en-US" dirty="0" smtClean="0"/>
              <a:t> through each neuron.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163724" y="3894664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774" y="3894667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0" name="Oval 39"/>
          <p:cNvSpPr/>
          <p:nvPr/>
        </p:nvSpPr>
        <p:spPr>
          <a:xfrm>
            <a:off x="8144888" y="3894667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1" name="Oval 40"/>
          <p:cNvSpPr/>
          <p:nvPr/>
        </p:nvSpPr>
        <p:spPr>
          <a:xfrm>
            <a:off x="6163727" y="2861754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62777" y="2861757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44891" y="2861757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5" name="Straight Arrow Connector 44"/>
          <p:cNvCxnSpPr>
            <a:stCxn id="37" idx="7"/>
            <a:endCxn id="42" idx="3"/>
          </p:cNvCxnSpPr>
          <p:nvPr/>
        </p:nvCxnSpPr>
        <p:spPr>
          <a:xfrm flipV="1">
            <a:off x="6611782" y="3309815"/>
            <a:ext cx="627870" cy="6617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7"/>
            <a:endCxn id="43" idx="3"/>
          </p:cNvCxnSpPr>
          <p:nvPr/>
        </p:nvCxnSpPr>
        <p:spPr>
          <a:xfrm flipV="1">
            <a:off x="7610832" y="3309815"/>
            <a:ext cx="610934" cy="6617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0"/>
            <a:endCxn id="42" idx="4"/>
          </p:cNvCxnSpPr>
          <p:nvPr/>
        </p:nvCxnSpPr>
        <p:spPr>
          <a:xfrm flipV="1">
            <a:off x="7425241" y="3386690"/>
            <a:ext cx="3" cy="5079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2"/>
          </p:cNvCxnSpPr>
          <p:nvPr/>
        </p:nvCxnSpPr>
        <p:spPr>
          <a:xfrm flipV="1">
            <a:off x="6688660" y="3124224"/>
            <a:ext cx="1456231" cy="10329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1"/>
            <a:endCxn id="41" idx="5"/>
          </p:cNvCxnSpPr>
          <p:nvPr/>
        </p:nvCxnSpPr>
        <p:spPr>
          <a:xfrm flipH="1" flipV="1">
            <a:off x="6611785" y="3309812"/>
            <a:ext cx="627864" cy="6617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2"/>
            <a:endCxn id="41" idx="6"/>
          </p:cNvCxnSpPr>
          <p:nvPr/>
        </p:nvCxnSpPr>
        <p:spPr>
          <a:xfrm flipH="1" flipV="1">
            <a:off x="6688660" y="3124221"/>
            <a:ext cx="1456228" cy="10329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  <a:endCxn id="42" idx="5"/>
          </p:cNvCxnSpPr>
          <p:nvPr/>
        </p:nvCxnSpPr>
        <p:spPr>
          <a:xfrm flipH="1" flipV="1">
            <a:off x="7610835" y="3309815"/>
            <a:ext cx="610928" cy="6617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43" idx="4"/>
          </p:cNvCxnSpPr>
          <p:nvPr/>
        </p:nvCxnSpPr>
        <p:spPr>
          <a:xfrm flipV="1">
            <a:off x="8407355" y="3386690"/>
            <a:ext cx="3" cy="5079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0"/>
            <a:endCxn id="41" idx="4"/>
          </p:cNvCxnSpPr>
          <p:nvPr/>
        </p:nvCxnSpPr>
        <p:spPr>
          <a:xfrm flipV="1">
            <a:off x="6426191" y="3386687"/>
            <a:ext cx="3" cy="5079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163730" y="1811911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3" name="Oval 72"/>
          <p:cNvSpPr/>
          <p:nvPr/>
        </p:nvSpPr>
        <p:spPr>
          <a:xfrm>
            <a:off x="7162780" y="1811914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4" name="Oval 73"/>
          <p:cNvSpPr/>
          <p:nvPr/>
        </p:nvSpPr>
        <p:spPr>
          <a:xfrm>
            <a:off x="8144894" y="1811914"/>
            <a:ext cx="524933" cy="52493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75" name="Straight Arrow Connector 74"/>
          <p:cNvCxnSpPr>
            <a:stCxn id="41" idx="7"/>
            <a:endCxn id="73" idx="3"/>
          </p:cNvCxnSpPr>
          <p:nvPr/>
        </p:nvCxnSpPr>
        <p:spPr>
          <a:xfrm flipV="1">
            <a:off x="6611785" y="2259972"/>
            <a:ext cx="627870" cy="6786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2" idx="7"/>
            <a:endCxn id="74" idx="3"/>
          </p:cNvCxnSpPr>
          <p:nvPr/>
        </p:nvCxnSpPr>
        <p:spPr>
          <a:xfrm flipV="1">
            <a:off x="7610835" y="2259972"/>
            <a:ext cx="610934" cy="67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0"/>
            <a:endCxn id="73" idx="4"/>
          </p:cNvCxnSpPr>
          <p:nvPr/>
        </p:nvCxnSpPr>
        <p:spPr>
          <a:xfrm flipV="1">
            <a:off x="7425244" y="2336847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1" idx="6"/>
            <a:endCxn id="74" idx="2"/>
          </p:cNvCxnSpPr>
          <p:nvPr/>
        </p:nvCxnSpPr>
        <p:spPr>
          <a:xfrm flipV="1">
            <a:off x="6688660" y="2074381"/>
            <a:ext cx="1456234" cy="10498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2" idx="1"/>
            <a:endCxn id="72" idx="5"/>
          </p:cNvCxnSpPr>
          <p:nvPr/>
        </p:nvCxnSpPr>
        <p:spPr>
          <a:xfrm flipH="1" flipV="1">
            <a:off x="6611788" y="2259969"/>
            <a:ext cx="627864" cy="6786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3" idx="2"/>
            <a:endCxn id="72" idx="6"/>
          </p:cNvCxnSpPr>
          <p:nvPr/>
        </p:nvCxnSpPr>
        <p:spPr>
          <a:xfrm flipH="1" flipV="1">
            <a:off x="6688663" y="2074378"/>
            <a:ext cx="1456228" cy="104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3" idx="1"/>
            <a:endCxn id="73" idx="5"/>
          </p:cNvCxnSpPr>
          <p:nvPr/>
        </p:nvCxnSpPr>
        <p:spPr>
          <a:xfrm flipH="1" flipV="1">
            <a:off x="7610838" y="2259972"/>
            <a:ext cx="610928" cy="67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3" idx="0"/>
            <a:endCxn id="74" idx="4"/>
          </p:cNvCxnSpPr>
          <p:nvPr/>
        </p:nvCxnSpPr>
        <p:spPr>
          <a:xfrm flipV="1">
            <a:off x="8407358" y="2336847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1" idx="0"/>
            <a:endCxn id="72" idx="4"/>
          </p:cNvCxnSpPr>
          <p:nvPr/>
        </p:nvCxnSpPr>
        <p:spPr>
          <a:xfrm flipV="1">
            <a:off x="6426194" y="2336844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7264391" y="1894005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8229575" y="1910941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6248414" y="1894008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7264394" y="2960787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8263444" y="2943857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6248420" y="2960793"/>
            <a:ext cx="346447" cy="339060"/>
          </a:xfrm>
          <a:custGeom>
            <a:avLst/>
            <a:gdLst>
              <a:gd name="connsiteX0" fmla="*/ 0 w 440266"/>
              <a:gd name="connsiteY0" fmla="*/ 307308 h 312196"/>
              <a:gd name="connsiteX1" fmla="*/ 67733 w 440266"/>
              <a:gd name="connsiteY1" fmla="*/ 307308 h 312196"/>
              <a:gd name="connsiteX2" fmla="*/ 186266 w 440266"/>
              <a:gd name="connsiteY2" fmla="*/ 256508 h 312196"/>
              <a:gd name="connsiteX3" fmla="*/ 237066 w 440266"/>
              <a:gd name="connsiteY3" fmla="*/ 121042 h 312196"/>
              <a:gd name="connsiteX4" fmla="*/ 287866 w 440266"/>
              <a:gd name="connsiteY4" fmla="*/ 36375 h 312196"/>
              <a:gd name="connsiteX5" fmla="*/ 389466 w 440266"/>
              <a:gd name="connsiteY5" fmla="*/ 2508 h 312196"/>
              <a:gd name="connsiteX6" fmla="*/ 440266 w 440266"/>
              <a:gd name="connsiteY6" fmla="*/ 2508 h 31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266" h="312196">
                <a:moveTo>
                  <a:pt x="0" y="307308"/>
                </a:moveTo>
                <a:cubicBezTo>
                  <a:pt x="18344" y="311541"/>
                  <a:pt x="36689" y="315775"/>
                  <a:pt x="67733" y="307308"/>
                </a:cubicBezTo>
                <a:cubicBezTo>
                  <a:pt x="98777" y="298841"/>
                  <a:pt x="158044" y="287552"/>
                  <a:pt x="186266" y="256508"/>
                </a:cubicBezTo>
                <a:cubicBezTo>
                  <a:pt x="214488" y="225464"/>
                  <a:pt x="220133" y="157731"/>
                  <a:pt x="237066" y="121042"/>
                </a:cubicBezTo>
                <a:cubicBezTo>
                  <a:pt x="253999" y="84353"/>
                  <a:pt x="262466" y="56131"/>
                  <a:pt x="287866" y="36375"/>
                </a:cubicBezTo>
                <a:cubicBezTo>
                  <a:pt x="313266" y="16619"/>
                  <a:pt x="364066" y="8152"/>
                  <a:pt x="389466" y="2508"/>
                </a:cubicBezTo>
                <a:cubicBezTo>
                  <a:pt x="414866" y="-3137"/>
                  <a:pt x="440266" y="2508"/>
                  <a:pt x="440266" y="250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290724" y="32596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410406" y="31644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 flipV="1">
            <a:off x="8445456" y="2991686"/>
            <a:ext cx="60735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429456" y="19960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540456" y="18753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6336443" y="1875356"/>
            <a:ext cx="417831" cy="45718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095143" y="3266006"/>
            <a:ext cx="417831" cy="45718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10406" y="1811911"/>
            <a:ext cx="99518" cy="368253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388306" y="1849964"/>
            <a:ext cx="45719" cy="43815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7365956" y="3031055"/>
            <a:ext cx="131268" cy="336560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8362906" y="2861754"/>
            <a:ext cx="224371" cy="302652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6611788" y="1193196"/>
            <a:ext cx="627870" cy="6786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610838" y="1193196"/>
            <a:ext cx="610934" cy="67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7425247" y="1270071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688663" y="1007605"/>
            <a:ext cx="1456234" cy="10498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6611791" y="1193193"/>
            <a:ext cx="627864" cy="6786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688666" y="1007602"/>
            <a:ext cx="1456228" cy="10498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7610841" y="1193196"/>
            <a:ext cx="610928" cy="6786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8407361" y="1270071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6426197" y="1270068"/>
            <a:ext cx="3" cy="5249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8392523" y="206376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8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exploding or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0151"/>
            <a:ext cx="4233333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happens to the magnitude of the gradients as we </a:t>
            </a:r>
            <a:r>
              <a:rPr lang="en-US" dirty="0" err="1" smtClean="0"/>
              <a:t>backpropagate</a:t>
            </a:r>
            <a:r>
              <a:rPr lang="en-US" dirty="0" smtClean="0"/>
              <a:t> through many layers? </a:t>
            </a:r>
          </a:p>
          <a:p>
            <a:pPr lvl="1"/>
            <a:r>
              <a:rPr lang="en-US" dirty="0" smtClean="0"/>
              <a:t>If the weights are  small, the gradients shrink exponentially.</a:t>
            </a:r>
          </a:p>
          <a:p>
            <a:pPr lvl="1"/>
            <a:r>
              <a:rPr lang="en-US" dirty="0" smtClean="0"/>
              <a:t>If the weights are big the gradients grow exponentially.</a:t>
            </a:r>
          </a:p>
          <a:p>
            <a:r>
              <a:rPr lang="en-US" dirty="0" smtClean="0"/>
              <a:t>Typical feed-forward neural nets can cope with these exponential effects because they only have a few hidden layers.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266" y="1200151"/>
            <a:ext cx="4199467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an RNN trained on long sequences (</a:t>
            </a:r>
            <a:r>
              <a:rPr lang="en-US" i="1" dirty="0" smtClean="0"/>
              <a:t>e.g. </a:t>
            </a:r>
            <a:r>
              <a:rPr lang="en-US" dirty="0" smtClean="0"/>
              <a:t>100 time steps) the gradients can easily explode or vanish.</a:t>
            </a:r>
          </a:p>
          <a:p>
            <a:pPr lvl="1"/>
            <a:r>
              <a:rPr lang="en-US" dirty="0" smtClean="0"/>
              <a:t>We can avoid this by initializing the weights very carefully.</a:t>
            </a:r>
          </a:p>
          <a:p>
            <a:r>
              <a:rPr lang="en-US" dirty="0" smtClean="0"/>
              <a:t>Even with good initial weights, its very hard to detect that the current target output depends on an input from many time-steps ago.</a:t>
            </a:r>
          </a:p>
          <a:p>
            <a:pPr lvl="1"/>
            <a:r>
              <a:rPr lang="en-US" dirty="0" smtClean="0"/>
              <a:t>So RNNs have difficulty dealing with long-range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23527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47625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>
                <a:latin typeface="Arial" charset="0"/>
              </a:rPr>
              <a:t>Why the back-propagated gradient blows up</a:t>
            </a:r>
          </a:p>
        </p:txBody>
      </p:sp>
      <p:sp>
        <p:nvSpPr>
          <p:cNvPr id="17411" name="Content Placeholder 34"/>
          <p:cNvSpPr>
            <a:spLocks noGrp="1"/>
          </p:cNvSpPr>
          <p:nvPr>
            <p:ph idx="1"/>
          </p:nvPr>
        </p:nvSpPr>
        <p:spPr>
          <a:xfrm>
            <a:off x="287338" y="3361007"/>
            <a:ext cx="8686800" cy="1376363"/>
          </a:xfrm>
        </p:spPr>
        <p:txBody>
          <a:bodyPr>
            <a:normAutofit/>
          </a:bodyPr>
          <a:lstStyle/>
          <a:p>
            <a:pPr eaLnBrk="1" hangingPunct="1"/>
            <a:r>
              <a:rPr lang="en-CA" dirty="0">
                <a:latin typeface="Arial" charset="0"/>
              </a:rPr>
              <a:t>If we start a trajectory within an attractor, small changes in where we start make no difference to where we end up.</a:t>
            </a:r>
          </a:p>
          <a:p>
            <a:pPr eaLnBrk="1" hangingPunct="1"/>
            <a:r>
              <a:rPr lang="en-CA" dirty="0">
                <a:latin typeface="Arial" charset="0"/>
              </a:rPr>
              <a:t>But if we start almost exactly on the boundary, tiny changes can make a huge difference.</a:t>
            </a:r>
          </a:p>
        </p:txBody>
      </p:sp>
      <p:sp>
        <p:nvSpPr>
          <p:cNvPr id="4" name="Freeform 3"/>
          <p:cNvSpPr/>
          <p:nvPr/>
        </p:nvSpPr>
        <p:spPr>
          <a:xfrm>
            <a:off x="1059922" y="776287"/>
            <a:ext cx="3222625" cy="2096691"/>
          </a:xfrm>
          <a:custGeom>
            <a:avLst/>
            <a:gdLst>
              <a:gd name="connsiteX0" fmla="*/ 1015999 w 3222171"/>
              <a:gd name="connsiteY0" fmla="*/ 316895 h 2796419"/>
              <a:gd name="connsiteX1" fmla="*/ 928914 w 3222171"/>
              <a:gd name="connsiteY1" fmla="*/ 360438 h 2796419"/>
              <a:gd name="connsiteX2" fmla="*/ 58057 w 3222171"/>
              <a:gd name="connsiteY2" fmla="*/ 1028095 h 2796419"/>
              <a:gd name="connsiteX3" fmla="*/ 580571 w 3222171"/>
              <a:gd name="connsiteY3" fmla="*/ 2073124 h 2796419"/>
              <a:gd name="connsiteX4" fmla="*/ 1886857 w 3222171"/>
              <a:gd name="connsiteY4" fmla="*/ 2755295 h 2796419"/>
              <a:gd name="connsiteX5" fmla="*/ 2583542 w 3222171"/>
              <a:gd name="connsiteY5" fmla="*/ 2319867 h 2796419"/>
              <a:gd name="connsiteX6" fmla="*/ 2946399 w 3222171"/>
              <a:gd name="connsiteY6" fmla="*/ 1855410 h 2796419"/>
              <a:gd name="connsiteX7" fmla="*/ 3106057 w 3222171"/>
              <a:gd name="connsiteY7" fmla="*/ 1057124 h 2796419"/>
              <a:gd name="connsiteX8" fmla="*/ 3106057 w 3222171"/>
              <a:gd name="connsiteY8" fmla="*/ 534610 h 2796419"/>
              <a:gd name="connsiteX9" fmla="*/ 3106057 w 3222171"/>
              <a:gd name="connsiteY9" fmla="*/ 84667 h 2796419"/>
              <a:gd name="connsiteX10" fmla="*/ 2409371 w 3222171"/>
              <a:gd name="connsiteY10" fmla="*/ 26610 h 2796419"/>
              <a:gd name="connsiteX11" fmla="*/ 1756228 w 3222171"/>
              <a:gd name="connsiteY11" fmla="*/ 26610 h 2796419"/>
              <a:gd name="connsiteX12" fmla="*/ 1262742 w 3222171"/>
              <a:gd name="connsiteY12" fmla="*/ 171752 h 2796419"/>
              <a:gd name="connsiteX13" fmla="*/ 1015999 w 3222171"/>
              <a:gd name="connsiteY13" fmla="*/ 316895 h 279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2171" h="2796419">
                <a:moveTo>
                  <a:pt x="1015999" y="316895"/>
                </a:moveTo>
                <a:cubicBezTo>
                  <a:pt x="960361" y="348343"/>
                  <a:pt x="1088571" y="241905"/>
                  <a:pt x="928914" y="360438"/>
                </a:cubicBezTo>
                <a:cubicBezTo>
                  <a:pt x="769257" y="478971"/>
                  <a:pt x="116114" y="742647"/>
                  <a:pt x="58057" y="1028095"/>
                </a:cubicBezTo>
                <a:cubicBezTo>
                  <a:pt x="0" y="1313543"/>
                  <a:pt x="275771" y="1785257"/>
                  <a:pt x="580571" y="2073124"/>
                </a:cubicBezTo>
                <a:cubicBezTo>
                  <a:pt x="885371" y="2360991"/>
                  <a:pt x="1553029" y="2714171"/>
                  <a:pt x="1886857" y="2755295"/>
                </a:cubicBezTo>
                <a:cubicBezTo>
                  <a:pt x="2220685" y="2796419"/>
                  <a:pt x="2406952" y="2469848"/>
                  <a:pt x="2583542" y="2319867"/>
                </a:cubicBezTo>
                <a:cubicBezTo>
                  <a:pt x="2760132" y="2169886"/>
                  <a:pt x="2859313" y="2065867"/>
                  <a:pt x="2946399" y="1855410"/>
                </a:cubicBezTo>
                <a:cubicBezTo>
                  <a:pt x="3033485" y="1644953"/>
                  <a:pt x="3079447" y="1277257"/>
                  <a:pt x="3106057" y="1057124"/>
                </a:cubicBezTo>
                <a:cubicBezTo>
                  <a:pt x="3132667" y="836991"/>
                  <a:pt x="3106057" y="534610"/>
                  <a:pt x="3106057" y="534610"/>
                </a:cubicBezTo>
                <a:cubicBezTo>
                  <a:pt x="3106057" y="372534"/>
                  <a:pt x="3222171" y="169334"/>
                  <a:pt x="3106057" y="84667"/>
                </a:cubicBezTo>
                <a:cubicBezTo>
                  <a:pt x="2989943" y="0"/>
                  <a:pt x="2634342" y="36286"/>
                  <a:pt x="2409371" y="26610"/>
                </a:cubicBezTo>
                <a:cubicBezTo>
                  <a:pt x="2184400" y="16934"/>
                  <a:pt x="1947333" y="2420"/>
                  <a:pt x="1756228" y="26610"/>
                </a:cubicBezTo>
                <a:cubicBezTo>
                  <a:pt x="1565123" y="50800"/>
                  <a:pt x="1386113" y="125790"/>
                  <a:pt x="1262742" y="171752"/>
                </a:cubicBezTo>
                <a:cubicBezTo>
                  <a:pt x="1139371" y="217714"/>
                  <a:pt x="1071637" y="285447"/>
                  <a:pt x="1015999" y="31689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" name="Freeform 4"/>
          <p:cNvSpPr/>
          <p:nvPr/>
        </p:nvSpPr>
        <p:spPr>
          <a:xfrm>
            <a:off x="3975101" y="708423"/>
            <a:ext cx="3579813" cy="2631281"/>
          </a:xfrm>
          <a:custGeom>
            <a:avLst/>
            <a:gdLst>
              <a:gd name="connsiteX0" fmla="*/ 217714 w 3580191"/>
              <a:gd name="connsiteY0" fmla="*/ 372533 h 3507618"/>
              <a:gd name="connsiteX1" fmla="*/ 449943 w 3580191"/>
              <a:gd name="connsiteY1" fmla="*/ 154819 h 3507618"/>
              <a:gd name="connsiteX2" fmla="*/ 1233714 w 3580191"/>
              <a:gd name="connsiteY2" fmla="*/ 96762 h 3507618"/>
              <a:gd name="connsiteX3" fmla="*/ 1669143 w 3580191"/>
              <a:gd name="connsiteY3" fmla="*/ 735390 h 3507618"/>
              <a:gd name="connsiteX4" fmla="*/ 2220686 w 3580191"/>
              <a:gd name="connsiteY4" fmla="*/ 1562704 h 3507618"/>
              <a:gd name="connsiteX5" fmla="*/ 2220686 w 3580191"/>
              <a:gd name="connsiteY5" fmla="*/ 1562704 h 3507618"/>
              <a:gd name="connsiteX6" fmla="*/ 2641600 w 3580191"/>
              <a:gd name="connsiteY6" fmla="*/ 1911047 h 3507618"/>
              <a:gd name="connsiteX7" fmla="*/ 3381829 w 3580191"/>
              <a:gd name="connsiteY7" fmla="*/ 2273904 h 3507618"/>
              <a:gd name="connsiteX8" fmla="*/ 3483429 w 3580191"/>
              <a:gd name="connsiteY8" fmla="*/ 2898019 h 3507618"/>
              <a:gd name="connsiteX9" fmla="*/ 2801257 w 3580191"/>
              <a:gd name="connsiteY9" fmla="*/ 2999619 h 3507618"/>
              <a:gd name="connsiteX10" fmla="*/ 2017486 w 3580191"/>
              <a:gd name="connsiteY10" fmla="*/ 3101219 h 3507618"/>
              <a:gd name="connsiteX11" fmla="*/ 1248229 w 3580191"/>
              <a:gd name="connsiteY11" fmla="*/ 3376990 h 3507618"/>
              <a:gd name="connsiteX12" fmla="*/ 290286 w 3580191"/>
              <a:gd name="connsiteY12" fmla="*/ 3376990 h 3507618"/>
              <a:gd name="connsiteX13" fmla="*/ 101600 w 3580191"/>
              <a:gd name="connsiteY13" fmla="*/ 2593219 h 3507618"/>
              <a:gd name="connsiteX14" fmla="*/ 43543 w 3580191"/>
              <a:gd name="connsiteY14" fmla="*/ 2070704 h 3507618"/>
              <a:gd name="connsiteX15" fmla="*/ 0 w 3580191"/>
              <a:gd name="connsiteY15" fmla="*/ 1969104 h 3507618"/>
              <a:gd name="connsiteX16" fmla="*/ 0 w 3580191"/>
              <a:gd name="connsiteY16" fmla="*/ 1969104 h 350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0191" h="3507618">
                <a:moveTo>
                  <a:pt x="217714" y="372533"/>
                </a:moveTo>
                <a:cubicBezTo>
                  <a:pt x="249162" y="286657"/>
                  <a:pt x="280610" y="200781"/>
                  <a:pt x="449943" y="154819"/>
                </a:cubicBezTo>
                <a:cubicBezTo>
                  <a:pt x="619276" y="108857"/>
                  <a:pt x="1030514" y="0"/>
                  <a:pt x="1233714" y="96762"/>
                </a:cubicBezTo>
                <a:cubicBezTo>
                  <a:pt x="1436914" y="193524"/>
                  <a:pt x="1504648" y="491066"/>
                  <a:pt x="1669143" y="735390"/>
                </a:cubicBezTo>
                <a:cubicBezTo>
                  <a:pt x="1833638" y="979714"/>
                  <a:pt x="2220686" y="1562704"/>
                  <a:pt x="2220686" y="1562704"/>
                </a:cubicBezTo>
                <a:lnTo>
                  <a:pt x="2220686" y="1562704"/>
                </a:lnTo>
                <a:cubicBezTo>
                  <a:pt x="2290838" y="1620761"/>
                  <a:pt x="2448076" y="1792514"/>
                  <a:pt x="2641600" y="1911047"/>
                </a:cubicBezTo>
                <a:cubicBezTo>
                  <a:pt x="2835124" y="2029580"/>
                  <a:pt x="3241524" y="2109409"/>
                  <a:pt x="3381829" y="2273904"/>
                </a:cubicBezTo>
                <a:cubicBezTo>
                  <a:pt x="3522134" y="2438399"/>
                  <a:pt x="3580191" y="2777067"/>
                  <a:pt x="3483429" y="2898019"/>
                </a:cubicBezTo>
                <a:cubicBezTo>
                  <a:pt x="3386667" y="3018971"/>
                  <a:pt x="2801257" y="2999619"/>
                  <a:pt x="2801257" y="2999619"/>
                </a:cubicBezTo>
                <a:cubicBezTo>
                  <a:pt x="2556933" y="3033486"/>
                  <a:pt x="2276324" y="3038324"/>
                  <a:pt x="2017486" y="3101219"/>
                </a:cubicBezTo>
                <a:cubicBezTo>
                  <a:pt x="1758648" y="3164114"/>
                  <a:pt x="1536096" y="3331028"/>
                  <a:pt x="1248229" y="3376990"/>
                </a:cubicBezTo>
                <a:cubicBezTo>
                  <a:pt x="960362" y="3422952"/>
                  <a:pt x="481391" y="3507618"/>
                  <a:pt x="290286" y="3376990"/>
                </a:cubicBezTo>
                <a:cubicBezTo>
                  <a:pt x="99181" y="3246362"/>
                  <a:pt x="142724" y="2810933"/>
                  <a:pt x="101600" y="2593219"/>
                </a:cubicBezTo>
                <a:cubicBezTo>
                  <a:pt x="60476" y="2375505"/>
                  <a:pt x="60476" y="2174723"/>
                  <a:pt x="43543" y="2070704"/>
                </a:cubicBezTo>
                <a:cubicBezTo>
                  <a:pt x="26610" y="1966685"/>
                  <a:pt x="0" y="1969104"/>
                  <a:pt x="0" y="1969104"/>
                </a:cubicBezTo>
                <a:lnTo>
                  <a:pt x="0" y="1969104"/>
                </a:lnTo>
              </a:path>
            </a:pathLst>
          </a:custGeom>
          <a:solidFill>
            <a:srgbClr val="FFCCCC"/>
          </a:solidFill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2322513" y="1300162"/>
            <a:ext cx="1828800" cy="491729"/>
          </a:xfrm>
          <a:custGeom>
            <a:avLst/>
            <a:gdLst>
              <a:gd name="connsiteX0" fmla="*/ 0 w 1828800"/>
              <a:gd name="connsiteY0" fmla="*/ 655562 h 655562"/>
              <a:gd name="connsiteX1" fmla="*/ 174171 w 1828800"/>
              <a:gd name="connsiteY1" fmla="*/ 379790 h 655562"/>
              <a:gd name="connsiteX2" fmla="*/ 595085 w 1828800"/>
              <a:gd name="connsiteY2" fmla="*/ 104019 h 655562"/>
              <a:gd name="connsiteX3" fmla="*/ 1045028 w 1828800"/>
              <a:gd name="connsiteY3" fmla="*/ 16933 h 655562"/>
              <a:gd name="connsiteX4" fmla="*/ 1509485 w 1828800"/>
              <a:gd name="connsiteY4" fmla="*/ 2419 h 655562"/>
              <a:gd name="connsiteX5" fmla="*/ 1770743 w 1828800"/>
              <a:gd name="connsiteY5" fmla="*/ 2419 h 655562"/>
              <a:gd name="connsiteX6" fmla="*/ 1828800 w 1828800"/>
              <a:gd name="connsiteY6" fmla="*/ 2419 h 655562"/>
              <a:gd name="connsiteX7" fmla="*/ 1828800 w 1828800"/>
              <a:gd name="connsiteY7" fmla="*/ 2419 h 65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55562">
                <a:moveTo>
                  <a:pt x="0" y="655562"/>
                </a:moveTo>
                <a:cubicBezTo>
                  <a:pt x="37495" y="563638"/>
                  <a:pt x="74990" y="471714"/>
                  <a:pt x="174171" y="379790"/>
                </a:cubicBezTo>
                <a:cubicBezTo>
                  <a:pt x="273352" y="287866"/>
                  <a:pt x="449942" y="164495"/>
                  <a:pt x="595085" y="104019"/>
                </a:cubicBezTo>
                <a:cubicBezTo>
                  <a:pt x="740228" y="43543"/>
                  <a:pt x="892628" y="33866"/>
                  <a:pt x="1045028" y="16933"/>
                </a:cubicBezTo>
                <a:cubicBezTo>
                  <a:pt x="1197428" y="0"/>
                  <a:pt x="1388533" y="4838"/>
                  <a:pt x="1509485" y="2419"/>
                </a:cubicBezTo>
                <a:cubicBezTo>
                  <a:pt x="1630437" y="0"/>
                  <a:pt x="1770743" y="2419"/>
                  <a:pt x="1770743" y="2419"/>
                </a:cubicBezTo>
                <a:lnTo>
                  <a:pt x="1828800" y="2419"/>
                </a:lnTo>
                <a:lnTo>
                  <a:pt x="1828800" y="2419"/>
                </a:lnTo>
              </a:path>
            </a:pathLst>
          </a:cu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2322513" y="1672829"/>
            <a:ext cx="1712912" cy="315515"/>
          </a:xfrm>
          <a:custGeom>
            <a:avLst/>
            <a:gdLst>
              <a:gd name="connsiteX0" fmla="*/ 1712685 w 1712685"/>
              <a:gd name="connsiteY0" fmla="*/ 420914 h 420914"/>
              <a:gd name="connsiteX1" fmla="*/ 1436914 w 1712685"/>
              <a:gd name="connsiteY1" fmla="*/ 304799 h 420914"/>
              <a:gd name="connsiteX2" fmla="*/ 1175657 w 1712685"/>
              <a:gd name="connsiteY2" fmla="*/ 101599 h 420914"/>
              <a:gd name="connsiteX3" fmla="*/ 885371 w 1712685"/>
              <a:gd name="connsiteY3" fmla="*/ 14514 h 420914"/>
              <a:gd name="connsiteX4" fmla="*/ 609600 w 1712685"/>
              <a:gd name="connsiteY4" fmla="*/ 14514 h 420914"/>
              <a:gd name="connsiteX5" fmla="*/ 319314 w 1712685"/>
              <a:gd name="connsiteY5" fmla="*/ 58057 h 420914"/>
              <a:gd name="connsiteX6" fmla="*/ 246743 w 1712685"/>
              <a:gd name="connsiteY6" fmla="*/ 87085 h 420914"/>
              <a:gd name="connsiteX7" fmla="*/ 72571 w 1712685"/>
              <a:gd name="connsiteY7" fmla="*/ 174171 h 420914"/>
              <a:gd name="connsiteX8" fmla="*/ 0 w 1712685"/>
              <a:gd name="connsiteY8" fmla="*/ 145142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685" h="420914">
                <a:moveTo>
                  <a:pt x="1712685" y="420914"/>
                </a:moveTo>
                <a:cubicBezTo>
                  <a:pt x="1619552" y="389466"/>
                  <a:pt x="1526419" y="358018"/>
                  <a:pt x="1436914" y="304799"/>
                </a:cubicBezTo>
                <a:cubicBezTo>
                  <a:pt x="1347409" y="251580"/>
                  <a:pt x="1267581" y="149980"/>
                  <a:pt x="1175657" y="101599"/>
                </a:cubicBezTo>
                <a:cubicBezTo>
                  <a:pt x="1083733" y="53218"/>
                  <a:pt x="979714" y="29028"/>
                  <a:pt x="885371" y="14514"/>
                </a:cubicBezTo>
                <a:cubicBezTo>
                  <a:pt x="791028" y="0"/>
                  <a:pt x="703943" y="7257"/>
                  <a:pt x="609600" y="14514"/>
                </a:cubicBezTo>
                <a:cubicBezTo>
                  <a:pt x="515257" y="21771"/>
                  <a:pt x="379790" y="45962"/>
                  <a:pt x="319314" y="58057"/>
                </a:cubicBezTo>
                <a:cubicBezTo>
                  <a:pt x="258838" y="70152"/>
                  <a:pt x="287867" y="67733"/>
                  <a:pt x="246743" y="87085"/>
                </a:cubicBezTo>
                <a:cubicBezTo>
                  <a:pt x="205619" y="106437"/>
                  <a:pt x="113695" y="164495"/>
                  <a:pt x="72571" y="174171"/>
                </a:cubicBezTo>
                <a:cubicBezTo>
                  <a:pt x="31447" y="183847"/>
                  <a:pt x="15723" y="164494"/>
                  <a:pt x="0" y="145142"/>
                </a:cubicBezTo>
              </a:path>
            </a:pathLst>
          </a:cu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 flipV="1">
            <a:off x="2917826" y="1247775"/>
            <a:ext cx="106363" cy="130969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2917825" y="1378744"/>
            <a:ext cx="177800" cy="58341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843213" y="1571625"/>
            <a:ext cx="106362" cy="130969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43214" y="1702594"/>
            <a:ext cx="179387" cy="58341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03464" y="1760935"/>
            <a:ext cx="73025" cy="53578"/>
          </a:xfrm>
          <a:prstGeom prst="ellipse">
            <a:avLst/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6156325" y="2489598"/>
            <a:ext cx="71438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Freeform 23"/>
          <p:cNvSpPr/>
          <p:nvPr/>
        </p:nvSpPr>
        <p:spPr>
          <a:xfrm>
            <a:off x="4137026" y="1302544"/>
            <a:ext cx="2060575" cy="1208485"/>
          </a:xfrm>
          <a:custGeom>
            <a:avLst/>
            <a:gdLst>
              <a:gd name="connsiteX0" fmla="*/ 0 w 2061029"/>
              <a:gd name="connsiteY0" fmla="*/ 0 h 1611085"/>
              <a:gd name="connsiteX1" fmla="*/ 420915 w 2061029"/>
              <a:gd name="connsiteY1" fmla="*/ 29028 h 1611085"/>
              <a:gd name="connsiteX2" fmla="*/ 769258 w 2061029"/>
              <a:gd name="connsiteY2" fmla="*/ 159657 h 1611085"/>
              <a:gd name="connsiteX3" fmla="*/ 1190172 w 2061029"/>
              <a:gd name="connsiteY3" fmla="*/ 348343 h 1611085"/>
              <a:gd name="connsiteX4" fmla="*/ 1582058 w 2061029"/>
              <a:gd name="connsiteY4" fmla="*/ 682171 h 1611085"/>
              <a:gd name="connsiteX5" fmla="*/ 1843315 w 2061029"/>
              <a:gd name="connsiteY5" fmla="*/ 957943 h 1611085"/>
              <a:gd name="connsiteX6" fmla="*/ 1973943 w 2061029"/>
              <a:gd name="connsiteY6" fmla="*/ 1175657 h 1611085"/>
              <a:gd name="connsiteX7" fmla="*/ 2017486 w 2061029"/>
              <a:gd name="connsiteY7" fmla="*/ 1393371 h 1611085"/>
              <a:gd name="connsiteX8" fmla="*/ 2061029 w 2061029"/>
              <a:gd name="connsiteY8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1029" h="1611085">
                <a:moveTo>
                  <a:pt x="0" y="0"/>
                </a:moveTo>
                <a:cubicBezTo>
                  <a:pt x="146352" y="1209"/>
                  <a:pt x="292705" y="2419"/>
                  <a:pt x="420915" y="29028"/>
                </a:cubicBezTo>
                <a:cubicBezTo>
                  <a:pt x="549125" y="55638"/>
                  <a:pt x="641049" y="106438"/>
                  <a:pt x="769258" y="159657"/>
                </a:cubicBezTo>
                <a:cubicBezTo>
                  <a:pt x="897467" y="212876"/>
                  <a:pt x="1054705" y="261257"/>
                  <a:pt x="1190172" y="348343"/>
                </a:cubicBezTo>
                <a:cubicBezTo>
                  <a:pt x="1325639" y="435429"/>
                  <a:pt x="1473201" y="580571"/>
                  <a:pt x="1582058" y="682171"/>
                </a:cubicBezTo>
                <a:cubicBezTo>
                  <a:pt x="1690915" y="783771"/>
                  <a:pt x="1778001" y="875695"/>
                  <a:pt x="1843315" y="957943"/>
                </a:cubicBezTo>
                <a:cubicBezTo>
                  <a:pt x="1908629" y="1040191"/>
                  <a:pt x="1944914" y="1103086"/>
                  <a:pt x="1973943" y="1175657"/>
                </a:cubicBezTo>
                <a:cubicBezTo>
                  <a:pt x="2002972" y="1248228"/>
                  <a:pt x="2017486" y="1393371"/>
                  <a:pt x="2017486" y="1393371"/>
                </a:cubicBezTo>
                <a:lnTo>
                  <a:pt x="2061029" y="1611085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Freeform 24"/>
          <p:cNvSpPr/>
          <p:nvPr/>
        </p:nvSpPr>
        <p:spPr>
          <a:xfrm>
            <a:off x="4021138" y="1977629"/>
            <a:ext cx="2176462" cy="998934"/>
          </a:xfrm>
          <a:custGeom>
            <a:avLst/>
            <a:gdLst>
              <a:gd name="connsiteX0" fmla="*/ 0 w 2177143"/>
              <a:gd name="connsiteY0" fmla="*/ 0 h 1332896"/>
              <a:gd name="connsiteX1" fmla="*/ 246743 w 2177143"/>
              <a:gd name="connsiteY1" fmla="*/ 101600 h 1332896"/>
              <a:gd name="connsiteX2" fmla="*/ 478972 w 2177143"/>
              <a:gd name="connsiteY2" fmla="*/ 377372 h 1332896"/>
              <a:gd name="connsiteX3" fmla="*/ 609600 w 2177143"/>
              <a:gd name="connsiteY3" fmla="*/ 682172 h 1332896"/>
              <a:gd name="connsiteX4" fmla="*/ 725714 w 2177143"/>
              <a:gd name="connsiteY4" fmla="*/ 1045029 h 1332896"/>
              <a:gd name="connsiteX5" fmla="*/ 1103086 w 2177143"/>
              <a:gd name="connsiteY5" fmla="*/ 1291772 h 1332896"/>
              <a:gd name="connsiteX6" fmla="*/ 1407886 w 2177143"/>
              <a:gd name="connsiteY6" fmla="*/ 1291772 h 1332896"/>
              <a:gd name="connsiteX7" fmla="*/ 1799772 w 2177143"/>
              <a:gd name="connsiteY7" fmla="*/ 1190172 h 1332896"/>
              <a:gd name="connsiteX8" fmla="*/ 2032000 w 2177143"/>
              <a:gd name="connsiteY8" fmla="*/ 957943 h 1332896"/>
              <a:gd name="connsiteX9" fmla="*/ 2046514 w 2177143"/>
              <a:gd name="connsiteY9" fmla="*/ 928915 h 1332896"/>
              <a:gd name="connsiteX10" fmla="*/ 2177143 w 2177143"/>
              <a:gd name="connsiteY10" fmla="*/ 711200 h 13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7143" h="1332896">
                <a:moveTo>
                  <a:pt x="0" y="0"/>
                </a:moveTo>
                <a:cubicBezTo>
                  <a:pt x="83457" y="19352"/>
                  <a:pt x="166914" y="38705"/>
                  <a:pt x="246743" y="101600"/>
                </a:cubicBezTo>
                <a:cubicBezTo>
                  <a:pt x="326572" y="164495"/>
                  <a:pt x="418496" y="280610"/>
                  <a:pt x="478972" y="377372"/>
                </a:cubicBezTo>
                <a:cubicBezTo>
                  <a:pt x="539448" y="474134"/>
                  <a:pt x="568476" y="570896"/>
                  <a:pt x="609600" y="682172"/>
                </a:cubicBezTo>
                <a:cubicBezTo>
                  <a:pt x="650724" y="793448"/>
                  <a:pt x="643466" y="943429"/>
                  <a:pt x="725714" y="1045029"/>
                </a:cubicBezTo>
                <a:cubicBezTo>
                  <a:pt x="807962" y="1146629"/>
                  <a:pt x="989391" y="1250648"/>
                  <a:pt x="1103086" y="1291772"/>
                </a:cubicBezTo>
                <a:cubicBezTo>
                  <a:pt x="1216781" y="1332896"/>
                  <a:pt x="1291772" y="1308705"/>
                  <a:pt x="1407886" y="1291772"/>
                </a:cubicBezTo>
                <a:cubicBezTo>
                  <a:pt x="1524000" y="1274839"/>
                  <a:pt x="1695753" y="1245810"/>
                  <a:pt x="1799772" y="1190172"/>
                </a:cubicBezTo>
                <a:cubicBezTo>
                  <a:pt x="1903791" y="1134534"/>
                  <a:pt x="1990876" y="1001486"/>
                  <a:pt x="2032000" y="957943"/>
                </a:cubicBezTo>
                <a:cubicBezTo>
                  <a:pt x="2073124" y="914400"/>
                  <a:pt x="2022324" y="970039"/>
                  <a:pt x="2046514" y="928915"/>
                </a:cubicBezTo>
                <a:cubicBezTo>
                  <a:pt x="2070704" y="887791"/>
                  <a:pt x="2123923" y="799495"/>
                  <a:pt x="2177143" y="7112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 rot="16200000" flipV="1">
            <a:off x="4976416" y="1356122"/>
            <a:ext cx="164306" cy="109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895850" y="1493044"/>
            <a:ext cx="217488" cy="25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4904979" y="2787254"/>
            <a:ext cx="164306" cy="109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4824414" y="2924175"/>
            <a:ext cx="217487" cy="250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0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effective ways to learn an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138" y="1200150"/>
            <a:ext cx="3962395" cy="377824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Long </a:t>
            </a:r>
            <a:r>
              <a:rPr lang="en-US" sz="1800" dirty="0">
                <a:solidFill>
                  <a:srgbClr val="0000FF"/>
                </a:solidFill>
              </a:rPr>
              <a:t>Short Term </a:t>
            </a:r>
            <a:r>
              <a:rPr lang="en-US" sz="1800" dirty="0" smtClean="0">
                <a:solidFill>
                  <a:srgbClr val="0000FF"/>
                </a:solidFill>
              </a:rPr>
              <a:t>Memory                </a:t>
            </a:r>
            <a:r>
              <a:rPr lang="en-US" sz="1800" dirty="0"/>
              <a:t>Make the RNN out of little modules that are designed to remember values for a long time. </a:t>
            </a:r>
          </a:p>
          <a:p>
            <a:r>
              <a:rPr lang="en-US" sz="1800" dirty="0" smtClean="0">
                <a:solidFill>
                  <a:srgbClr val="0000FF"/>
                </a:solidFill>
              </a:rPr>
              <a:t>Hessian Free Optimization: </a:t>
            </a:r>
            <a:r>
              <a:rPr lang="en-US" sz="1800" dirty="0" smtClean="0"/>
              <a:t>Deal with the vanishing gradients problem by using a fancy optimizer that can detect directions with a tiny gradient but even smaller curvature.</a:t>
            </a:r>
          </a:p>
          <a:p>
            <a:pPr lvl="1"/>
            <a:r>
              <a:rPr lang="en-US" sz="1800" dirty="0" smtClean="0"/>
              <a:t>The HF optimizer ( Martens &amp; </a:t>
            </a:r>
            <a:r>
              <a:rPr lang="en-US" sz="1800" dirty="0" err="1" smtClean="0"/>
              <a:t>Sutskever</a:t>
            </a:r>
            <a:r>
              <a:rPr lang="en-US" sz="1800" dirty="0"/>
              <a:t>,</a:t>
            </a:r>
            <a:r>
              <a:rPr lang="en-US" sz="1800" dirty="0" smtClean="0"/>
              <a:t> 2011) is good at this.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733" y="1132419"/>
            <a:ext cx="4758267" cy="377824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Echo </a:t>
            </a:r>
            <a:r>
              <a:rPr lang="en-US" sz="1800" dirty="0">
                <a:solidFill>
                  <a:srgbClr val="0000FF"/>
                </a:solidFill>
              </a:rPr>
              <a:t>State </a:t>
            </a:r>
            <a:r>
              <a:rPr lang="en-US" sz="1800" dirty="0" smtClean="0">
                <a:solidFill>
                  <a:srgbClr val="0000FF"/>
                </a:solidFill>
              </a:rPr>
              <a:t>Networks:  </a:t>
            </a:r>
            <a:r>
              <a:rPr lang="en-US" sz="1800" dirty="0"/>
              <a:t>Initialize the </a:t>
            </a:r>
            <a:r>
              <a:rPr lang="en-US" sz="1800" dirty="0" err="1"/>
              <a:t>input</a:t>
            </a:r>
            <a:r>
              <a:rPr lang="en-US" sz="1800" dirty="0" err="1">
                <a:sym typeface="Wingdings"/>
              </a:rPr>
              <a:t>hidden</a:t>
            </a:r>
            <a:r>
              <a:rPr lang="en-US" sz="1800" dirty="0">
                <a:sym typeface="Wingdings"/>
              </a:rPr>
              <a:t> and </a:t>
            </a:r>
            <a:r>
              <a:rPr lang="en-US" sz="1800" dirty="0" err="1"/>
              <a:t>hidden</a:t>
            </a:r>
            <a:r>
              <a:rPr lang="en-US" sz="1800" dirty="0" err="1">
                <a:sym typeface="Wingdings"/>
              </a:rPr>
              <a:t></a:t>
            </a:r>
            <a:r>
              <a:rPr lang="en-US" sz="1800" dirty="0" err="1"/>
              <a:t>hidden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output</a:t>
            </a:r>
            <a:r>
              <a:rPr lang="en-US" sz="1800" dirty="0" err="1" smtClean="0">
                <a:sym typeface="Wingdings"/>
              </a:rPr>
              <a:t>hidden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smtClean="0"/>
              <a:t>connections </a:t>
            </a:r>
            <a:r>
              <a:rPr lang="en-US" sz="1800" dirty="0"/>
              <a:t>very carefully so that the hidden state has a huge reservoir of weakly coupled </a:t>
            </a:r>
            <a:r>
              <a:rPr lang="en-US" sz="1800" dirty="0" smtClean="0"/>
              <a:t>oscillators </a:t>
            </a:r>
            <a:r>
              <a:rPr lang="en-US" sz="1800" dirty="0"/>
              <a:t>which can be selectively driven by the input.</a:t>
            </a:r>
          </a:p>
          <a:p>
            <a:pPr lvl="1"/>
            <a:r>
              <a:rPr lang="en-US" sz="1800" dirty="0" smtClean="0"/>
              <a:t>ESNs </a:t>
            </a:r>
            <a:r>
              <a:rPr lang="en-US" sz="1800" dirty="0"/>
              <a:t>only need to learn the </a:t>
            </a:r>
            <a:r>
              <a:rPr lang="en-US" sz="1800" dirty="0" err="1"/>
              <a:t>hidden</a:t>
            </a:r>
            <a:r>
              <a:rPr lang="en-US" sz="1800" dirty="0" err="1">
                <a:sym typeface="Wingdings"/>
              </a:rPr>
              <a:t>output</a:t>
            </a:r>
            <a:r>
              <a:rPr lang="en-US" sz="1800" dirty="0">
                <a:sym typeface="Wingdings"/>
              </a:rPr>
              <a:t> connections</a:t>
            </a:r>
            <a:r>
              <a:rPr lang="en-US" sz="1800" dirty="0" smtClean="0">
                <a:sym typeface="Wingdings"/>
              </a:rPr>
              <a:t>.</a:t>
            </a:r>
            <a:endParaRPr lang="en-US" sz="1800" dirty="0">
              <a:sym typeface="Wingdings"/>
            </a:endParaRPr>
          </a:p>
          <a:p>
            <a:r>
              <a:rPr lang="en-US" sz="1800" dirty="0">
                <a:solidFill>
                  <a:srgbClr val="0000FF"/>
                </a:solidFill>
                <a:sym typeface="Wingdings"/>
              </a:rPr>
              <a:t>Good initialization with 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momentum    </a:t>
            </a:r>
            <a:r>
              <a:rPr lang="en-US" sz="1800" dirty="0">
                <a:sym typeface="Wingdings"/>
              </a:rPr>
              <a:t>Initialize like in Echo State Networks, but then learn all of the connections using </a:t>
            </a:r>
            <a:r>
              <a:rPr lang="en-US" sz="1800" dirty="0" smtClean="0">
                <a:sym typeface="Wingdings"/>
              </a:rPr>
              <a:t>momentum.</a:t>
            </a:r>
            <a:endParaRPr lang="en-US" sz="1800" dirty="0"/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228600"/>
            <a:ext cx="9448800" cy="2501900"/>
          </a:xfrm>
        </p:spPr>
        <p:txBody>
          <a:bodyPr>
            <a:noAutofit/>
          </a:bodyPr>
          <a:lstStyle/>
          <a:p>
            <a:r>
              <a:rPr lang="en-US" dirty="0" smtClean="0"/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7e</a:t>
            </a:r>
            <a:br>
              <a:rPr lang="en-US" dirty="0" smtClean="0"/>
            </a:br>
            <a:r>
              <a:rPr lang="en-US" dirty="0" smtClean="0"/>
              <a:t>Long term short term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0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31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Memoryless</a:t>
            </a:r>
            <a:r>
              <a:rPr lang="en-US" dirty="0" smtClean="0"/>
              <a:t> models for sequences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132419"/>
            <a:ext cx="4165600" cy="339447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Autoregressive models          </a:t>
            </a:r>
            <a:r>
              <a:rPr lang="en-US" dirty="0" smtClean="0"/>
              <a:t>Predict the next term in a  sequence from a fixed number of previous terms using “delay taps”.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Feed-forward neural nets        </a:t>
            </a:r>
            <a:r>
              <a:rPr lang="en-US" dirty="0" smtClean="0"/>
              <a:t>These generalize autoregressive models by using one or more layers of non-linear hidden units. </a:t>
            </a:r>
            <a:r>
              <a:rPr lang="en-US" i="1" dirty="0" smtClean="0">
                <a:solidFill>
                  <a:srgbClr val="008000"/>
                </a:solidFill>
              </a:rPr>
              <a:t>e.g. </a:t>
            </a:r>
            <a:r>
              <a:rPr lang="en-US" dirty="0" err="1" smtClean="0">
                <a:solidFill>
                  <a:srgbClr val="008000"/>
                </a:solidFill>
              </a:rPr>
              <a:t>Bengio’s</a:t>
            </a:r>
            <a:r>
              <a:rPr lang="en-US" dirty="0" smtClean="0">
                <a:solidFill>
                  <a:srgbClr val="008000"/>
                </a:solidFill>
              </a:rPr>
              <a:t> first language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2801" y="1875673"/>
            <a:ext cx="115638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nput(t-2)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65453" y="1875673"/>
            <a:ext cx="12158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nput(t-1)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658430" y="1878324"/>
            <a:ext cx="1028369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nput(t)</a:t>
            </a:r>
            <a:endParaRPr lang="en-US" sz="1800" dirty="0"/>
          </a:p>
        </p:txBody>
      </p:sp>
      <p:cxnSp>
        <p:nvCxnSpPr>
          <p:cNvPr id="3" name="Curved Connector 2"/>
          <p:cNvCxnSpPr>
            <a:stCxn id="5" idx="0"/>
            <a:endCxn id="6" idx="0"/>
          </p:cNvCxnSpPr>
          <p:nvPr/>
        </p:nvCxnSpPr>
        <p:spPr>
          <a:xfrm rot="16200000" flipH="1">
            <a:off x="7421677" y="1127387"/>
            <a:ext cx="2651" cy="1499223"/>
          </a:xfrm>
          <a:prstGeom prst="curvedConnector3">
            <a:avLst>
              <a:gd name="adj1" fmla="val -8623161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0"/>
            <a:endCxn id="6" idx="0"/>
          </p:cNvCxnSpPr>
          <p:nvPr/>
        </p:nvCxnSpPr>
        <p:spPr>
          <a:xfrm rot="16200000" flipH="1">
            <a:off x="6685479" y="391188"/>
            <a:ext cx="2651" cy="2971620"/>
          </a:xfrm>
          <a:prstGeom prst="curvedConnector3">
            <a:avLst>
              <a:gd name="adj1" fmla="val -36089589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90537"/>
              </p:ext>
            </p:extLst>
          </p:nvPr>
        </p:nvGraphicFramePr>
        <p:xfrm>
          <a:off x="5308600" y="1347788"/>
          <a:ext cx="7191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304800" imgH="215900" progId="Equation.3">
                  <p:embed/>
                </p:oleObj>
              </mc:Choice>
              <mc:Fallback>
                <p:oleObj name="Equation" r:id="rId3" imgW="30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8600" y="1347788"/>
                        <a:ext cx="7191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835180" y="2890970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26510"/>
              </p:ext>
            </p:extLst>
          </p:nvPr>
        </p:nvGraphicFramePr>
        <p:xfrm>
          <a:off x="6661150" y="1162050"/>
          <a:ext cx="688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5" imgW="292100" imgH="215900" progId="Equation.3">
                  <p:embed/>
                </p:oleObj>
              </mc:Choice>
              <mc:Fallback>
                <p:oleObj name="Equation" r:id="rId5" imgW="292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1150" y="1162050"/>
                        <a:ext cx="68897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775201" y="3738306"/>
            <a:ext cx="1156387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nput(t-2)</a:t>
            </a: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6217853" y="3738306"/>
            <a:ext cx="12158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nput(t-1)</a:t>
            </a:r>
            <a:endParaRPr lang="en-US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7760031" y="3740957"/>
            <a:ext cx="1028369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sz="1800" dirty="0" smtClean="0"/>
              <a:t>nput(t)</a:t>
            </a:r>
            <a:endParaRPr lang="en-US" sz="1800" dirty="0"/>
          </a:p>
        </p:txBody>
      </p:sp>
      <p:cxnSp>
        <p:nvCxnSpPr>
          <p:cNvPr id="71" name="Straight Arrow Connector 70"/>
          <p:cNvCxnSpPr>
            <a:stCxn id="40" idx="2"/>
            <a:endCxn id="74" idx="0"/>
          </p:cNvCxnSpPr>
          <p:nvPr/>
        </p:nvCxnSpPr>
        <p:spPr>
          <a:xfrm>
            <a:off x="8267228" y="3260302"/>
            <a:ext cx="6988" cy="4806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0"/>
            <a:endCxn id="40" idx="1"/>
          </p:cNvCxnSpPr>
          <p:nvPr/>
        </p:nvCxnSpPr>
        <p:spPr>
          <a:xfrm flipV="1">
            <a:off x="6825792" y="3075636"/>
            <a:ext cx="1009388" cy="66267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0"/>
            <a:endCxn id="40" idx="1"/>
          </p:cNvCxnSpPr>
          <p:nvPr/>
        </p:nvCxnSpPr>
        <p:spPr>
          <a:xfrm flipV="1">
            <a:off x="5353395" y="3075636"/>
            <a:ext cx="2481785" cy="66267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8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2" grpId="0" animBg="1"/>
      <p:bldP spid="73" grpId="0" animBg="1"/>
      <p:bldP spid="7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(LSTM)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Hochreiter</a:t>
            </a:r>
            <a:r>
              <a:rPr lang="en-US" dirty="0" smtClean="0">
                <a:latin typeface="Arial"/>
                <a:cs typeface="Arial"/>
              </a:rPr>
              <a:t> &amp; </a:t>
            </a:r>
            <a:r>
              <a:rPr lang="en-US" dirty="0" err="1" smtClean="0">
                <a:latin typeface="Arial"/>
                <a:cs typeface="Arial"/>
              </a:rPr>
              <a:t>Schmidhuber</a:t>
            </a:r>
            <a:r>
              <a:rPr lang="en-US" dirty="0" smtClean="0">
                <a:latin typeface="Arial"/>
                <a:cs typeface="Arial"/>
              </a:rPr>
              <a:t> (1997) solved the problem of getting an RNN to remember things for a long time (like hundreds of time steps). </a:t>
            </a:r>
          </a:p>
          <a:p>
            <a:r>
              <a:rPr lang="en-US" dirty="0" smtClean="0">
                <a:latin typeface="Arial"/>
                <a:cs typeface="Arial"/>
              </a:rPr>
              <a:t>They designed a memory cell using logistic and linear units with multiplicative interactions.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Information gets into the cell whenever its </a:t>
            </a:r>
            <a:r>
              <a:rPr lang="en-US" dirty="0" smtClean="0">
                <a:latin typeface="Arial"/>
                <a:cs typeface="Arial"/>
              </a:rPr>
              <a:t>“write” </a:t>
            </a:r>
            <a:r>
              <a:rPr lang="en-US" dirty="0">
                <a:latin typeface="Arial"/>
                <a:cs typeface="Arial"/>
              </a:rPr>
              <a:t>gate is </a:t>
            </a:r>
            <a:r>
              <a:rPr lang="en-US" dirty="0" smtClean="0">
                <a:latin typeface="Arial"/>
                <a:cs typeface="Arial"/>
              </a:rPr>
              <a:t>on.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The information stays in the cell so long as its “keep” gate is on.</a:t>
            </a:r>
          </a:p>
          <a:p>
            <a:r>
              <a:rPr lang="en-US" dirty="0" smtClean="0">
                <a:latin typeface="Arial"/>
                <a:cs typeface="Arial"/>
              </a:rPr>
              <a:t>Information can be read from the cell by turning on </a:t>
            </a:r>
            <a:r>
              <a:rPr lang="en-US" dirty="0" smtClean="0">
                <a:latin typeface="Arial"/>
                <a:cs typeface="Arial"/>
              </a:rPr>
              <a:t>its </a:t>
            </a:r>
            <a:r>
              <a:rPr lang="en-US" dirty="0" smtClean="0">
                <a:latin typeface="Arial"/>
                <a:cs typeface="Arial"/>
              </a:rPr>
              <a:t>“read” gate.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16"/>
            <a:ext cx="8229600" cy="857250"/>
          </a:xfrm>
        </p:spPr>
        <p:txBody>
          <a:bodyPr/>
          <a:lstStyle/>
          <a:p>
            <a:r>
              <a:rPr lang="en-US" dirty="0" smtClean="0"/>
              <a:t>Implementing a memory cell in a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86267" y="946155"/>
            <a:ext cx="5198533" cy="39433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o preserve information for a long time in the activities of an RNN, we use a circuit that implements an analog memory cell.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 linear unit that has a self-link with a weight of 1 will maintain its state.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Information is stored in the cell by activating its write gate.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Information is retrieved by activating the read gate.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 </a:t>
            </a:r>
            <a:r>
              <a:rPr lang="en-US" dirty="0" smtClean="0">
                <a:latin typeface="Arial"/>
                <a:cs typeface="Arial"/>
              </a:rPr>
              <a:t>can </a:t>
            </a:r>
            <a:r>
              <a:rPr lang="en-US" dirty="0" err="1" smtClean="0">
                <a:latin typeface="Arial"/>
                <a:cs typeface="Arial"/>
              </a:rPr>
              <a:t>backpropagate</a:t>
            </a:r>
            <a:r>
              <a:rPr lang="en-US" dirty="0" smtClean="0">
                <a:latin typeface="Arial"/>
                <a:cs typeface="Arial"/>
              </a:rPr>
              <a:t> through this circuit because logistics are have nice derivatives.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637859" y="2167457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3"/>
          </p:cNvCxnSpPr>
          <p:nvPr/>
        </p:nvCxnSpPr>
        <p:spPr>
          <a:xfrm flipV="1">
            <a:off x="6326575" y="2875678"/>
            <a:ext cx="440235" cy="93431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7389442" y="2875678"/>
            <a:ext cx="382951" cy="93431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89442" y="3810002"/>
            <a:ext cx="1517484" cy="707886"/>
          </a:xfrm>
          <a:prstGeom prst="rect">
            <a:avLst/>
          </a:prstGeom>
          <a:solidFill>
            <a:srgbClr val="EEECE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o</a:t>
            </a:r>
            <a:r>
              <a:rPr lang="en-US" sz="2000" dirty="0" smtClean="0">
                <a:latin typeface="Arial"/>
                <a:cs typeface="Arial"/>
              </a:rPr>
              <a:t>utput to rest of RNN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351" y="3826938"/>
            <a:ext cx="1517484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nput from rest of RNN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41185" y="2802449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58341" y="2800335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149153" y="2845981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read gate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6423" y="2826338"/>
            <a:ext cx="87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write gate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7862" y="740854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24610" y="767456"/>
            <a:ext cx="1185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keep gate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5" idx="2"/>
            <a:endCxn id="5" idx="6"/>
          </p:cNvCxnSpPr>
          <p:nvPr/>
        </p:nvCxnSpPr>
        <p:spPr>
          <a:xfrm rot="10800000" flipH="1">
            <a:off x="6637859" y="2582324"/>
            <a:ext cx="880534" cy="12700"/>
          </a:xfrm>
          <a:prstGeom prst="curvedConnector5">
            <a:avLst>
              <a:gd name="adj1" fmla="val -25962"/>
              <a:gd name="adj2" fmla="val 5066661"/>
              <a:gd name="adj3" fmla="val 125962"/>
            </a:avLst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963860" y="1752600"/>
            <a:ext cx="237067" cy="20870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4072946">
            <a:off x="7603487" y="3258900"/>
            <a:ext cx="211878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7544066">
            <a:off x="6300876" y="3259213"/>
            <a:ext cx="246708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0"/>
            <a:endCxn id="14" idx="2"/>
          </p:cNvCxnSpPr>
          <p:nvPr/>
        </p:nvCxnSpPr>
        <p:spPr>
          <a:xfrm flipV="1">
            <a:off x="7802376" y="3217316"/>
            <a:ext cx="238809" cy="1041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6"/>
            <a:endCxn id="31" idx="0"/>
          </p:cNvCxnSpPr>
          <p:nvPr/>
        </p:nvCxnSpPr>
        <p:spPr>
          <a:xfrm>
            <a:off x="6038875" y="3215202"/>
            <a:ext cx="287700" cy="1093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0"/>
            <a:endCxn id="21" idx="4"/>
          </p:cNvCxnSpPr>
          <p:nvPr/>
        </p:nvCxnSpPr>
        <p:spPr>
          <a:xfrm flipH="1" flipV="1">
            <a:off x="7078129" y="1570587"/>
            <a:ext cx="4265" cy="1820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87589" y="2363219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1.73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>
            <a:endCxn id="21" idx="2"/>
          </p:cNvCxnSpPr>
          <p:nvPr/>
        </p:nvCxnSpPr>
        <p:spPr>
          <a:xfrm>
            <a:off x="5774267" y="1155721"/>
            <a:ext cx="863595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5" idx="0"/>
          </p:cNvCxnSpPr>
          <p:nvPr/>
        </p:nvCxnSpPr>
        <p:spPr>
          <a:xfrm>
            <a:off x="5598608" y="1961301"/>
            <a:ext cx="0" cy="83903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0"/>
          </p:cNvCxnSpPr>
          <p:nvPr/>
        </p:nvCxnSpPr>
        <p:spPr>
          <a:xfrm>
            <a:off x="8481452" y="1987304"/>
            <a:ext cx="0" cy="81514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7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9" grpId="0"/>
      <p:bldP spid="20" grpId="0"/>
      <p:bldP spid="21" grpId="0" animBg="1"/>
      <p:bldP spid="22" grpId="0"/>
      <p:bldP spid="29" grpId="0" animBg="1"/>
      <p:bldP spid="30" grpId="0" animBg="1"/>
      <p:bldP spid="31" grpId="0" animBg="1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50"/>
            <a:ext cx="8229600" cy="857250"/>
          </a:xfrm>
        </p:spPr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through a memory cell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79715" y="2184390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3"/>
          </p:cNvCxnSpPr>
          <p:nvPr/>
        </p:nvCxnSpPr>
        <p:spPr>
          <a:xfrm flipV="1">
            <a:off x="7308666" y="2892611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7931298" y="2892611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70294" y="2952732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25127" y="2969668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9212" y="2932764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8759" y="2957571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88016" y="1401241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74765" y="1427843"/>
            <a:ext cx="79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5914014" y="2396054"/>
            <a:ext cx="237067" cy="20870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942143" y="3275833"/>
            <a:ext cx="211878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7071332" y="3276146"/>
            <a:ext cx="246708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0"/>
            <a:endCxn id="12" idx="4"/>
          </p:cNvCxnSpPr>
          <p:nvPr/>
        </p:nvCxnSpPr>
        <p:spPr>
          <a:xfrm flipH="1" flipV="1">
            <a:off x="6028283" y="2230974"/>
            <a:ext cx="4265" cy="165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29445" y="2397090"/>
            <a:ext cx="701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endCxn id="12" idx="0"/>
          </p:cNvCxnSpPr>
          <p:nvPr/>
        </p:nvCxnSpPr>
        <p:spPr>
          <a:xfrm flipH="1">
            <a:off x="6028283" y="897476"/>
            <a:ext cx="4265" cy="50376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4"/>
          </p:cNvCxnSpPr>
          <p:nvPr/>
        </p:nvCxnSpPr>
        <p:spPr>
          <a:xfrm flipV="1">
            <a:off x="6665394" y="3799401"/>
            <a:ext cx="0" cy="46779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</p:cNvCxnSpPr>
          <p:nvPr/>
        </p:nvCxnSpPr>
        <p:spPr>
          <a:xfrm>
            <a:off x="8610561" y="3782465"/>
            <a:ext cx="0" cy="62021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97912" y="2201326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9" idx="3"/>
          </p:cNvCxnSpPr>
          <p:nvPr/>
        </p:nvCxnSpPr>
        <p:spPr>
          <a:xfrm flipV="1">
            <a:off x="4226863" y="2909547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5"/>
          </p:cNvCxnSpPr>
          <p:nvPr/>
        </p:nvCxnSpPr>
        <p:spPr>
          <a:xfrm>
            <a:off x="4849495" y="2909547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071558" y="2969668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126391" y="2986604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43543" y="2949700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 smtClean="0">
                <a:latin typeface="Arial"/>
                <a:cs typeface="Arial"/>
              </a:rPr>
              <a:t>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90023" y="2974507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6" name="Isosceles Triangle 45"/>
          <p:cNvSpPr/>
          <p:nvPr/>
        </p:nvSpPr>
        <p:spPr>
          <a:xfrm rot="5400000">
            <a:off x="4860340" y="3292769"/>
            <a:ext cx="211878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3989529" y="3293082"/>
            <a:ext cx="246708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47642" y="2397090"/>
            <a:ext cx="701853" cy="4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51" name="Straight Arrow Connector 50"/>
          <p:cNvCxnSpPr>
            <a:endCxn id="43" idx="4"/>
          </p:cNvCxnSpPr>
          <p:nvPr/>
        </p:nvCxnSpPr>
        <p:spPr>
          <a:xfrm flipV="1">
            <a:off x="3566658" y="3816337"/>
            <a:ext cx="0" cy="46779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4"/>
          </p:cNvCxnSpPr>
          <p:nvPr/>
        </p:nvCxnSpPr>
        <p:spPr>
          <a:xfrm>
            <a:off x="5511825" y="3799401"/>
            <a:ext cx="0" cy="484738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66908" y="2201329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3" idx="3"/>
          </p:cNvCxnSpPr>
          <p:nvPr/>
        </p:nvCxnSpPr>
        <p:spPr>
          <a:xfrm flipV="1">
            <a:off x="1195859" y="2909550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5"/>
          </p:cNvCxnSpPr>
          <p:nvPr/>
        </p:nvCxnSpPr>
        <p:spPr>
          <a:xfrm>
            <a:off x="1818491" y="2909550"/>
            <a:ext cx="0" cy="113752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040554" y="2969671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5387" y="2986607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12539" y="2949703"/>
            <a:ext cx="102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ead </a:t>
            </a:r>
          </a:p>
          <a:p>
            <a:r>
              <a:rPr lang="en-US" sz="2000" dirty="0" smtClean="0">
                <a:latin typeface="Arial"/>
                <a:cs typeface="Arial"/>
              </a:rPr>
              <a:t>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9019" y="2974510"/>
            <a:ext cx="72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rite  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60" name="Isosceles Triangle 59"/>
          <p:cNvSpPr/>
          <p:nvPr/>
        </p:nvSpPr>
        <p:spPr>
          <a:xfrm rot="5400000">
            <a:off x="1829336" y="3292772"/>
            <a:ext cx="211878" cy="200666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16200000">
            <a:off x="958525" y="3293085"/>
            <a:ext cx="246708" cy="21125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16638" y="2397091"/>
            <a:ext cx="7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63" name="Straight Arrow Connector 62"/>
          <p:cNvCxnSpPr>
            <a:endCxn id="57" idx="4"/>
          </p:cNvCxnSpPr>
          <p:nvPr/>
        </p:nvCxnSpPr>
        <p:spPr>
          <a:xfrm flipV="1">
            <a:off x="535654" y="3816340"/>
            <a:ext cx="0" cy="46779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4"/>
          </p:cNvCxnSpPr>
          <p:nvPr/>
        </p:nvCxnSpPr>
        <p:spPr>
          <a:xfrm>
            <a:off x="2480821" y="3799404"/>
            <a:ext cx="0" cy="46779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18907" y="4022656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57372" y="4056522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1.7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>
            <a:endCxn id="53" idx="2"/>
          </p:cNvCxnSpPr>
          <p:nvPr/>
        </p:nvCxnSpPr>
        <p:spPr>
          <a:xfrm flipV="1">
            <a:off x="-270931" y="2616196"/>
            <a:ext cx="1337839" cy="1272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3" idx="6"/>
            <a:endCxn id="50" idx="1"/>
          </p:cNvCxnSpPr>
          <p:nvPr/>
        </p:nvCxnSpPr>
        <p:spPr>
          <a:xfrm flipV="1">
            <a:off x="1947442" y="2597144"/>
            <a:ext cx="2200200" cy="1905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6"/>
            <a:endCxn id="5" idx="2"/>
          </p:cNvCxnSpPr>
          <p:nvPr/>
        </p:nvCxnSpPr>
        <p:spPr>
          <a:xfrm flipV="1">
            <a:off x="4978446" y="2599257"/>
            <a:ext cx="2201269" cy="16936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6"/>
          </p:cNvCxnSpPr>
          <p:nvPr/>
        </p:nvCxnSpPr>
        <p:spPr>
          <a:xfrm flipV="1">
            <a:off x="8060249" y="2584420"/>
            <a:ext cx="1246962" cy="14837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506213" y="1401244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592962" y="1427846"/>
            <a:ext cx="79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6" name="Isosceles Triangle 95"/>
          <p:cNvSpPr/>
          <p:nvPr/>
        </p:nvSpPr>
        <p:spPr>
          <a:xfrm>
            <a:off x="2832211" y="2396057"/>
            <a:ext cx="237067" cy="20870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2946480" y="2230977"/>
            <a:ext cx="4265" cy="1820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46480" y="897476"/>
            <a:ext cx="0" cy="503768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212634" y="1401244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299383" y="1427846"/>
            <a:ext cx="844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1" name="Isosceles Triangle 100"/>
          <p:cNvSpPr/>
          <p:nvPr/>
        </p:nvSpPr>
        <p:spPr>
          <a:xfrm>
            <a:off x="8538632" y="2379124"/>
            <a:ext cx="237067" cy="20870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101" idx="0"/>
            <a:endCxn id="99" idx="4"/>
          </p:cNvCxnSpPr>
          <p:nvPr/>
        </p:nvCxnSpPr>
        <p:spPr>
          <a:xfrm flipH="1" flipV="1">
            <a:off x="8652901" y="2230977"/>
            <a:ext cx="4265" cy="1481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9" idx="0"/>
          </p:cNvCxnSpPr>
          <p:nvPr/>
        </p:nvCxnSpPr>
        <p:spPr>
          <a:xfrm flipH="1">
            <a:off x="8652901" y="897476"/>
            <a:ext cx="4265" cy="503768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91304" y="1393605"/>
            <a:ext cx="880534" cy="82973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78053" y="1420207"/>
            <a:ext cx="787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k</a:t>
            </a:r>
            <a:r>
              <a:rPr lang="en-US" sz="2000" dirty="0" smtClean="0">
                <a:latin typeface="Arial"/>
                <a:cs typeface="Arial"/>
              </a:rPr>
              <a:t>eep 0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06" name="Isosceles Triangle 105"/>
          <p:cNvSpPr/>
          <p:nvPr/>
        </p:nvSpPr>
        <p:spPr>
          <a:xfrm>
            <a:off x="417302" y="2405351"/>
            <a:ext cx="237067" cy="208701"/>
          </a:xfrm>
          <a:prstGeom prst="triangle">
            <a:avLst/>
          </a:prstGeom>
          <a:solidFill>
            <a:schemeClr val="tx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6" idx="0"/>
            <a:endCxn id="104" idx="4"/>
          </p:cNvCxnSpPr>
          <p:nvPr/>
        </p:nvCxnSpPr>
        <p:spPr>
          <a:xfrm flipH="1" flipV="1">
            <a:off x="531571" y="2223338"/>
            <a:ext cx="4265" cy="1820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4" idx="0"/>
          </p:cNvCxnSpPr>
          <p:nvPr/>
        </p:nvCxnSpPr>
        <p:spPr>
          <a:xfrm flipH="1">
            <a:off x="531571" y="897476"/>
            <a:ext cx="4265" cy="496129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013268" y="4219570"/>
            <a:ext cx="17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ime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0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5" grpId="0" animBg="1"/>
      <p:bldP spid="16" grpId="0" animBg="1"/>
      <p:bldP spid="17" grpId="0" animBg="1"/>
      <p:bldP spid="21" grpId="0"/>
      <p:bldP spid="39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0" grpId="0"/>
      <p:bldP spid="74" grpId="0"/>
      <p:bldP spid="94" grpId="0" animBg="1"/>
      <p:bldP spid="95" grpId="0"/>
      <p:bldP spid="96" grpId="0" animBg="1"/>
      <p:bldP spid="99" grpId="0" animBg="1"/>
      <p:bldP spid="100" grpId="0"/>
      <p:bldP spid="1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cursive handwriting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a natural task for an RNN.</a:t>
            </a:r>
          </a:p>
          <a:p>
            <a:r>
              <a:rPr lang="en-US" dirty="0" smtClean="0"/>
              <a:t>The input is a sequence of (</a:t>
            </a:r>
            <a:r>
              <a:rPr lang="en-US" dirty="0" err="1" smtClean="0"/>
              <a:t>x,y,p</a:t>
            </a:r>
            <a:r>
              <a:rPr lang="en-US" dirty="0" smtClean="0"/>
              <a:t>) coordinates of the tip of the pen, where p indicates whether the pen is up or down.</a:t>
            </a:r>
          </a:p>
          <a:p>
            <a:r>
              <a:rPr lang="en-US" dirty="0" smtClean="0"/>
              <a:t>The output is a sequence of characters.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Graves &amp; </a:t>
            </a:r>
            <a:r>
              <a:rPr lang="en-US" dirty="0" err="1" smtClean="0"/>
              <a:t>Schmidhuber</a:t>
            </a:r>
            <a:r>
              <a:rPr lang="en-US" dirty="0" smtClean="0"/>
              <a:t> (2009) showed that RNNs with LSTM are currently the best systems for reading cursive writing.</a:t>
            </a:r>
          </a:p>
          <a:p>
            <a:pPr lvl="1"/>
            <a:r>
              <a:rPr lang="en-US" dirty="0" smtClean="0"/>
              <a:t>They used </a:t>
            </a:r>
            <a:r>
              <a:rPr lang="en-US" dirty="0" smtClean="0"/>
              <a:t>a sequence of small images </a:t>
            </a:r>
            <a:r>
              <a:rPr lang="en-US" dirty="0" smtClean="0"/>
              <a:t>as input rather than pen coordinates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demonstration of online handwriting recognition by an RNN with Long Short Term Memory </a:t>
            </a:r>
            <a:r>
              <a:rPr lang="en-US" sz="2400" dirty="0" smtClean="0">
                <a:solidFill>
                  <a:schemeClr val="tx1"/>
                </a:solidFill>
              </a:rPr>
              <a:t>(from Alex Graves)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movie that follows shows several different things: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1:  </a:t>
            </a:r>
            <a:r>
              <a:rPr lang="en-US" dirty="0" smtClean="0"/>
              <a:t>This shows when the characters are recognized.</a:t>
            </a:r>
          </a:p>
          <a:p>
            <a:pPr lvl="1"/>
            <a:r>
              <a:rPr lang="en-US" dirty="0" smtClean="0"/>
              <a:t>It never revises its output so difficult decisions are more delayed.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Row 2:  </a:t>
            </a:r>
            <a:r>
              <a:rPr lang="en-US" dirty="0" smtClean="0"/>
              <a:t>This shows the states of a subset of the memory cells.</a:t>
            </a:r>
          </a:p>
          <a:p>
            <a:pPr lvl="1"/>
            <a:r>
              <a:rPr lang="en-US" dirty="0" smtClean="0"/>
              <a:t>Notice how they get reset when it recognizes a character.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Row 3:  </a:t>
            </a:r>
            <a:r>
              <a:rPr lang="en-US" dirty="0" smtClean="0"/>
              <a:t>This shows the writing. The net sees the x and y coordinates.</a:t>
            </a:r>
          </a:p>
          <a:p>
            <a:pPr lvl="1"/>
            <a:r>
              <a:rPr lang="en-US" dirty="0" smtClean="0"/>
              <a:t>Optical input actually works a bit better than pen coordinates.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Row 4:  </a:t>
            </a:r>
            <a:r>
              <a:rPr lang="en-US" dirty="0" smtClean="0"/>
              <a:t>This shows the gradient </a:t>
            </a:r>
            <a:r>
              <a:rPr lang="en-US" dirty="0" err="1" smtClean="0"/>
              <a:t>backpropagated</a:t>
            </a:r>
            <a:r>
              <a:rPr lang="en-US" dirty="0" smtClean="0"/>
              <a:t> all the way to the x and y inputs from the currently most active character.</a:t>
            </a:r>
          </a:p>
          <a:p>
            <a:pPr lvl="1"/>
            <a:r>
              <a:rPr lang="en-US" dirty="0" smtClean="0"/>
              <a:t>This lets you see which bits of the data are influencing the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3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247"/>
            <a:ext cx="8229600" cy="857250"/>
          </a:xfrm>
        </p:spPr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memoryless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222"/>
            <a:ext cx="8229600" cy="36427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we give our generative model some hidden state, and if we give this hidden state its own internal dynamics, we get a much more interesting kind of model.</a:t>
            </a:r>
          </a:p>
          <a:p>
            <a:pPr lvl="1"/>
            <a:r>
              <a:rPr lang="en-US" dirty="0" smtClean="0"/>
              <a:t>It can store information in its hidden state for a long time.</a:t>
            </a:r>
          </a:p>
          <a:p>
            <a:pPr lvl="1"/>
            <a:r>
              <a:rPr lang="en-US" dirty="0" smtClean="0"/>
              <a:t>If the dynamics is noisy and the way it generates outputs from its hidden state is noisy, we can never know its exact hidden state.</a:t>
            </a:r>
          </a:p>
          <a:p>
            <a:pPr lvl="1"/>
            <a:r>
              <a:rPr lang="en-US" dirty="0" smtClean="0"/>
              <a:t>The best we can do is to infer a probability distribution over the space of hidden state vectors.</a:t>
            </a:r>
          </a:p>
          <a:p>
            <a:r>
              <a:rPr lang="en-US" dirty="0" smtClean="0"/>
              <a:t>This inference is only tractable for two types of hidden state model.</a:t>
            </a:r>
          </a:p>
          <a:p>
            <a:pPr lvl="1"/>
            <a:r>
              <a:rPr lang="en-US" dirty="0" smtClean="0"/>
              <a:t>The next three slides are mainly intended for people who already know about these two types of hidden state model. They show how RNNs differ.</a:t>
            </a:r>
          </a:p>
          <a:p>
            <a:pPr lvl="1"/>
            <a:r>
              <a:rPr lang="en-US" dirty="0" smtClean="0"/>
              <a:t>Do not worry if you cannot follow the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Dynamical Systems (engineers love them!)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775368"/>
            <a:ext cx="6163732" cy="406756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These </a:t>
            </a:r>
            <a:r>
              <a:rPr lang="en-US" dirty="0" smtClean="0"/>
              <a:t>are generative models. They have </a:t>
            </a:r>
            <a:r>
              <a:rPr lang="en-US" dirty="0"/>
              <a:t>a </a:t>
            </a:r>
            <a:r>
              <a:rPr lang="en-US" dirty="0" smtClean="0"/>
              <a:t>real-valued hidden </a:t>
            </a:r>
            <a:r>
              <a:rPr lang="en-US" dirty="0"/>
              <a:t>state that cannot be observed directly.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hidden </a:t>
            </a:r>
            <a:r>
              <a:rPr lang="en-US" dirty="0"/>
              <a:t>state </a:t>
            </a:r>
            <a:r>
              <a:rPr lang="en-US" dirty="0" smtClean="0"/>
              <a:t>has </a:t>
            </a:r>
            <a:r>
              <a:rPr lang="en-US" dirty="0"/>
              <a:t>linear dynamics </a:t>
            </a:r>
            <a:r>
              <a:rPr lang="en-US" dirty="0" smtClean="0"/>
              <a:t>with Gaussian noise and </a:t>
            </a:r>
            <a:r>
              <a:rPr lang="en-US" dirty="0"/>
              <a:t>produces the observations using </a:t>
            </a:r>
            <a:r>
              <a:rPr lang="en-US" dirty="0" smtClean="0"/>
              <a:t>a </a:t>
            </a:r>
            <a:r>
              <a:rPr lang="en-US" dirty="0"/>
              <a:t>linear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with Gaussian noise.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There may also be driving inputs.</a:t>
            </a:r>
          </a:p>
          <a:p>
            <a:r>
              <a:rPr lang="en-US" dirty="0" smtClean="0"/>
              <a:t>To predict the next output (so that we can shoot down the missile) we need to infer the hidden state. </a:t>
            </a:r>
          </a:p>
          <a:p>
            <a:pPr lvl="1"/>
            <a:r>
              <a:rPr lang="en-US" dirty="0" smtClean="0"/>
              <a:t>A linearly transformed Gaussian</a:t>
            </a:r>
            <a:r>
              <a:rPr lang="en-US" dirty="0"/>
              <a:t> </a:t>
            </a:r>
            <a:r>
              <a:rPr lang="en-US" dirty="0" smtClean="0"/>
              <a:t>is a Gaussian. So the distribution over the hidden state given the data so far is Gaussian. It can be computed using “</a:t>
            </a:r>
            <a:r>
              <a:rPr lang="en-US" dirty="0" err="1" smtClean="0"/>
              <a:t>Kalman</a:t>
            </a:r>
            <a:r>
              <a:rPr lang="en-US" dirty="0" smtClean="0"/>
              <a:t> filtering”. 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511098" y="3708500"/>
            <a:ext cx="937472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547787" y="2586175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310257" y="2586176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8100604" y="2596778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547787" y="1398042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310257" y="1398042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8102345" y="1385342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7" idx="0"/>
            <a:endCxn id="8" idx="2"/>
          </p:cNvCxnSpPr>
          <p:nvPr/>
        </p:nvCxnSpPr>
        <p:spPr>
          <a:xfrm>
            <a:off x="7164501" y="2770841"/>
            <a:ext cx="39313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9" idx="2"/>
          </p:cNvCxnSpPr>
          <p:nvPr/>
        </p:nvCxnSpPr>
        <p:spPr>
          <a:xfrm>
            <a:off x="7926971" y="2770842"/>
            <a:ext cx="421015" cy="10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2"/>
          </p:cNvCxnSpPr>
          <p:nvPr/>
        </p:nvCxnSpPr>
        <p:spPr>
          <a:xfrm>
            <a:off x="6460970" y="2770841"/>
            <a:ext cx="3341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10" idx="3"/>
          </p:cNvCxnSpPr>
          <p:nvPr/>
        </p:nvCxnSpPr>
        <p:spPr>
          <a:xfrm flipV="1">
            <a:off x="6979835" y="2014756"/>
            <a:ext cx="0" cy="324037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11" idx="3"/>
          </p:cNvCxnSpPr>
          <p:nvPr/>
        </p:nvCxnSpPr>
        <p:spPr>
          <a:xfrm flipV="1">
            <a:off x="7742305" y="2014756"/>
            <a:ext cx="0" cy="324038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2" idx="3"/>
          </p:cNvCxnSpPr>
          <p:nvPr/>
        </p:nvCxnSpPr>
        <p:spPr>
          <a:xfrm flipV="1">
            <a:off x="8532652" y="2002056"/>
            <a:ext cx="1741" cy="34734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  <a:endCxn id="7" idx="3"/>
          </p:cNvCxnSpPr>
          <p:nvPr/>
        </p:nvCxnSpPr>
        <p:spPr>
          <a:xfrm flipV="1">
            <a:off x="6979834" y="3202889"/>
            <a:ext cx="1" cy="36004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3"/>
          </p:cNvCxnSpPr>
          <p:nvPr/>
        </p:nvCxnSpPr>
        <p:spPr>
          <a:xfrm flipV="1">
            <a:off x="7725756" y="3202890"/>
            <a:ext cx="16549" cy="36003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3"/>
          </p:cNvCxnSpPr>
          <p:nvPr/>
        </p:nvCxnSpPr>
        <p:spPr>
          <a:xfrm flipH="1" flipV="1">
            <a:off x="8532652" y="3213492"/>
            <a:ext cx="1741" cy="3610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41090" y="7241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83852" y="3230425"/>
            <a:ext cx="2641601" cy="1409308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5400000">
            <a:off x="7273086" y="3725436"/>
            <a:ext cx="937472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8052004" y="3725436"/>
            <a:ext cx="937472" cy="646331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driving input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67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Hidden Markov Models (computer scientists love them!)</a:t>
            </a:r>
            <a:endParaRPr lang="en-US" sz="24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334" y="775368"/>
            <a:ext cx="5689596" cy="406756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Hidden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arkov Models </a:t>
            </a:r>
            <a:r>
              <a:rPr lang="en-US" dirty="0" smtClean="0"/>
              <a:t>have a discrete one-of-N hidden state. Transitions between states are stochastic and controlled by a transition matrix. The outputs produced by a state are stochastic.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cannot be sure which state produced a given output. So the state is “hidden”.</a:t>
            </a:r>
          </a:p>
          <a:p>
            <a:pPr lvl="1"/>
            <a:r>
              <a:rPr lang="en-US" dirty="0" smtClean="0"/>
              <a:t>It is easy to represent a probability distribution across N states with N numbers.</a:t>
            </a:r>
          </a:p>
          <a:p>
            <a:r>
              <a:rPr lang="en-US" dirty="0" smtClean="0"/>
              <a:t>To predict the next output we need to infer the probability distribution over hidden states.</a:t>
            </a:r>
          </a:p>
          <a:p>
            <a:pPr lvl="1"/>
            <a:r>
              <a:rPr lang="en-US" dirty="0" smtClean="0"/>
              <a:t>HMMs have efficient algorithms for inference and learning.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259926" y="1110181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140927" y="1110181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8017680" y="1097481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25" idx="0"/>
            <a:endCxn id="33" idx="2"/>
          </p:cNvCxnSpPr>
          <p:nvPr/>
        </p:nvCxnSpPr>
        <p:spPr>
          <a:xfrm>
            <a:off x="6951074" y="3132677"/>
            <a:ext cx="338653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3" idx="0"/>
            <a:endCxn id="38" idx="2"/>
          </p:cNvCxnSpPr>
          <p:nvPr/>
        </p:nvCxnSpPr>
        <p:spPr>
          <a:xfrm>
            <a:off x="7831593" y="3132680"/>
            <a:ext cx="35558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2"/>
          </p:cNvCxnSpPr>
          <p:nvPr/>
        </p:nvCxnSpPr>
        <p:spPr>
          <a:xfrm>
            <a:off x="5858930" y="3132677"/>
            <a:ext cx="550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1"/>
            <a:endCxn id="10" idx="3"/>
          </p:cNvCxnSpPr>
          <p:nvPr/>
        </p:nvCxnSpPr>
        <p:spPr>
          <a:xfrm flipV="1">
            <a:off x="6680141" y="1726895"/>
            <a:ext cx="11833" cy="381315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1"/>
            <a:endCxn id="11" idx="3"/>
          </p:cNvCxnSpPr>
          <p:nvPr/>
        </p:nvCxnSpPr>
        <p:spPr>
          <a:xfrm flipV="1">
            <a:off x="7560660" y="1726895"/>
            <a:ext cx="12315" cy="381318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1"/>
            <a:endCxn id="12" idx="3"/>
          </p:cNvCxnSpPr>
          <p:nvPr/>
        </p:nvCxnSpPr>
        <p:spPr>
          <a:xfrm flipH="1" flipV="1">
            <a:off x="8449728" y="1714195"/>
            <a:ext cx="8381" cy="394018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46629" y="41841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655674" y="2861744"/>
            <a:ext cx="2048934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5400000">
            <a:off x="6527687" y="2245918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5400000">
            <a:off x="6527686" y="2709352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5400000">
            <a:off x="6527685" y="3183488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6527685" y="3657624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536193" y="2861747"/>
            <a:ext cx="2048934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5400000">
            <a:off x="7408206" y="2245921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5400000">
            <a:off x="7408205" y="2709355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5400000">
            <a:off x="7408204" y="3183491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5400000">
            <a:off x="7408204" y="3657627"/>
            <a:ext cx="304800" cy="3048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7433642" y="2861747"/>
            <a:ext cx="2048934" cy="54186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8305655" y="2245921"/>
            <a:ext cx="304800" cy="3048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5400000">
            <a:off x="8305654" y="2709355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5400000">
            <a:off x="8305653" y="3183491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5400000">
            <a:off x="8305653" y="3657627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 fundamental limitation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6" y="776825"/>
            <a:ext cx="8212674" cy="4015310"/>
          </a:xfrm>
        </p:spPr>
        <p:txBody>
          <a:bodyPr>
            <a:noAutofit/>
          </a:bodyPr>
          <a:lstStyle/>
          <a:p>
            <a:r>
              <a:rPr lang="en-US" dirty="0" smtClean="0"/>
              <a:t>Consider what happens when a hidden Markov model generates data.</a:t>
            </a:r>
          </a:p>
          <a:p>
            <a:pPr lvl="1"/>
            <a:r>
              <a:rPr lang="en-US" dirty="0" smtClean="0"/>
              <a:t>At each time step it must select one of its hidden states. So with N hidden states it can only remember log(N) bits about what it generated so far.</a:t>
            </a:r>
          </a:p>
          <a:p>
            <a:r>
              <a:rPr lang="en-US" dirty="0" smtClean="0"/>
              <a:t>Consider the information that the first half of an utterance contains about the second half:</a:t>
            </a:r>
          </a:p>
          <a:p>
            <a:pPr lvl="1"/>
            <a:r>
              <a:rPr lang="en-US" dirty="0" smtClean="0"/>
              <a:t>The syntax needs to fit (e.g. number and tense agreement).</a:t>
            </a:r>
          </a:p>
          <a:p>
            <a:pPr lvl="1"/>
            <a:r>
              <a:rPr lang="en-US" dirty="0" smtClean="0"/>
              <a:t>The semantics needs to fit. The intonation needs to fit.</a:t>
            </a:r>
          </a:p>
          <a:p>
            <a:pPr lvl="1"/>
            <a:r>
              <a:rPr lang="en-US" dirty="0" smtClean="0"/>
              <a:t>The accent, rate, volume, and vocal tract characteristics must all fit.</a:t>
            </a:r>
          </a:p>
          <a:p>
            <a:r>
              <a:rPr lang="en-US" dirty="0" smtClean="0"/>
              <a:t>All these aspects combined could be 100 bits of information that the first half of an utterance needs to convey to the second half. 2^100 is big!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4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87864" y="844557"/>
            <a:ext cx="5012267" cy="3744375"/>
          </a:xfrm>
        </p:spPr>
        <p:txBody>
          <a:bodyPr>
            <a:noAutofit/>
          </a:bodyPr>
          <a:lstStyle/>
          <a:p>
            <a:r>
              <a:rPr lang="en-US" dirty="0" smtClean="0"/>
              <a:t>RNNs </a:t>
            </a:r>
            <a:r>
              <a:rPr lang="en-US" dirty="0"/>
              <a:t>are very powerful, because they </a:t>
            </a:r>
            <a:r>
              <a:rPr lang="en-US" dirty="0" smtClean="0"/>
              <a:t>combine two properties: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hidden </a:t>
            </a:r>
            <a:r>
              <a:rPr lang="en-US" dirty="0" smtClean="0"/>
              <a:t>state that allows them to store a lot of information about the past efficiently.</a:t>
            </a:r>
          </a:p>
          <a:p>
            <a:pPr lvl="1"/>
            <a:r>
              <a:rPr lang="en-US" dirty="0" smtClean="0"/>
              <a:t>Non</a:t>
            </a:r>
            <a:r>
              <a:rPr lang="en-US" dirty="0"/>
              <a:t>-linear </a:t>
            </a:r>
            <a:r>
              <a:rPr lang="en-US" dirty="0" smtClean="0"/>
              <a:t>dynamics that allows them to update their hidden state in complicated ways.</a:t>
            </a:r>
          </a:p>
          <a:p>
            <a:r>
              <a:rPr lang="en-US" dirty="0" smtClean="0"/>
              <a:t>With enough neurons and time, RNNs can compute anything that can be computed by your computer.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094871" y="3822968"/>
            <a:ext cx="720080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840793" y="3822968"/>
            <a:ext cx="720080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658431" y="3825619"/>
            <a:ext cx="702078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input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6022864" y="2670840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785334" y="2670841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7575681" y="2681443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hidden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022864" y="1482707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6785334" y="1482707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7577422" y="1470007"/>
            <a:ext cx="864096" cy="369332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output</a:t>
            </a:r>
            <a:endParaRPr lang="en-US" sz="1800" dirty="0"/>
          </a:p>
        </p:txBody>
      </p:sp>
      <p:cxnSp>
        <p:nvCxnSpPr>
          <p:cNvPr id="15" name="Straight Arrow Connector 14"/>
          <p:cNvCxnSpPr>
            <a:stCxn id="9" idx="0"/>
            <a:endCxn id="10" idx="2"/>
          </p:cNvCxnSpPr>
          <p:nvPr/>
        </p:nvCxnSpPr>
        <p:spPr>
          <a:xfrm>
            <a:off x="6639578" y="2855506"/>
            <a:ext cx="39313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11" idx="2"/>
          </p:cNvCxnSpPr>
          <p:nvPr/>
        </p:nvCxnSpPr>
        <p:spPr>
          <a:xfrm>
            <a:off x="7402048" y="2855507"/>
            <a:ext cx="421015" cy="10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2"/>
          </p:cNvCxnSpPr>
          <p:nvPr/>
        </p:nvCxnSpPr>
        <p:spPr>
          <a:xfrm>
            <a:off x="5936047" y="2855506"/>
            <a:ext cx="33419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2" idx="3"/>
          </p:cNvCxnSpPr>
          <p:nvPr/>
        </p:nvCxnSpPr>
        <p:spPr>
          <a:xfrm flipV="1">
            <a:off x="6454912" y="2099421"/>
            <a:ext cx="0" cy="324037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13" idx="3"/>
          </p:cNvCxnSpPr>
          <p:nvPr/>
        </p:nvCxnSpPr>
        <p:spPr>
          <a:xfrm flipV="1">
            <a:off x="7217382" y="2099421"/>
            <a:ext cx="0" cy="324038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4" idx="3"/>
          </p:cNvCxnSpPr>
          <p:nvPr/>
        </p:nvCxnSpPr>
        <p:spPr>
          <a:xfrm flipV="1">
            <a:off x="8007729" y="2086721"/>
            <a:ext cx="1741" cy="347340"/>
          </a:xfrm>
          <a:prstGeom prst="straightConnector1">
            <a:avLst/>
          </a:prstGeom>
          <a:ln>
            <a:solidFill>
              <a:srgbClr val="CC99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9" idx="3"/>
          </p:cNvCxnSpPr>
          <p:nvPr/>
        </p:nvCxnSpPr>
        <p:spPr>
          <a:xfrm flipV="1">
            <a:off x="6454911" y="3287554"/>
            <a:ext cx="1" cy="3600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10" idx="3"/>
          </p:cNvCxnSpPr>
          <p:nvPr/>
        </p:nvCxnSpPr>
        <p:spPr>
          <a:xfrm flipV="1">
            <a:off x="7200833" y="3287555"/>
            <a:ext cx="16549" cy="36003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1" idx="3"/>
          </p:cNvCxnSpPr>
          <p:nvPr/>
        </p:nvCxnSpPr>
        <p:spPr>
          <a:xfrm flipH="1" flipV="1">
            <a:off x="8007729" y="3298157"/>
            <a:ext cx="1741" cy="3610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6167" y="75798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ime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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8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generative models need to be stochastic?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Linear dynamical systems and hidden Markov models are stochastic models.</a:t>
            </a:r>
          </a:p>
          <a:p>
            <a:pPr lvl="1"/>
            <a:r>
              <a:rPr lang="en-US" dirty="0" smtClean="0"/>
              <a:t>But the posterior probability distribution over their hidden states given the observed data so far is a deterministic function of the data.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Recurrent neural networks are deterministic. </a:t>
            </a:r>
          </a:p>
          <a:p>
            <a:pPr lvl="1"/>
            <a:r>
              <a:rPr lang="en-US" dirty="0" smtClean="0"/>
              <a:t>So think of the hidden state of an RNN as the equivalent of the deterministic probability distribution over hidden states in a linear dynamical system or hidden Markov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2939</Words>
  <Application>Microsoft Macintosh PowerPoint</Application>
  <PresentationFormat>On-screen Show (16:9)</PresentationFormat>
  <Paragraphs>292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Neural Networks for Machine Learning  Lecture 7a Modeling sequences: A brief overview</vt:lpstr>
      <vt:lpstr>Getting targets when modeling sequences</vt:lpstr>
      <vt:lpstr>Memoryless models for sequences</vt:lpstr>
      <vt:lpstr>Beyond memoryless models</vt:lpstr>
      <vt:lpstr>Linear Dynamical Systems (engineers love them!)</vt:lpstr>
      <vt:lpstr>Hidden Markov Models (computer scientists love them!)</vt:lpstr>
      <vt:lpstr>A fundamental limitation of HMMs</vt:lpstr>
      <vt:lpstr>Recurrent neural networks</vt:lpstr>
      <vt:lpstr>Do generative models need to be stochastic?</vt:lpstr>
      <vt:lpstr>Recurrent neural networks</vt:lpstr>
      <vt:lpstr>Neural Networks for Machine Learning  Lecture 7b Training RNNs with backpropagation</vt:lpstr>
      <vt:lpstr>The equivalence between feedforward nets and recurrent nets</vt:lpstr>
      <vt:lpstr>Reminder: Backpropagation with weight constraints</vt:lpstr>
      <vt:lpstr>Backpropagation through time</vt:lpstr>
      <vt:lpstr>An irritating extra issue</vt:lpstr>
      <vt:lpstr>Providing input to recurrent networks</vt:lpstr>
      <vt:lpstr>Teaching signals for recurrent networks</vt:lpstr>
      <vt:lpstr>Neural Networks for Machine Learning  Lecture 7c A toy example of training an RNN</vt:lpstr>
      <vt:lpstr>A good toy problem for a recurrent network</vt:lpstr>
      <vt:lpstr>The algorithm for binary addition</vt:lpstr>
      <vt:lpstr>A recurrent net for binary addition</vt:lpstr>
      <vt:lpstr>The connectivity of the network</vt:lpstr>
      <vt:lpstr>What the network learns</vt:lpstr>
      <vt:lpstr>Neural Networks for Machine Learning  Lecture 7d Why it is difficult to train an RNN </vt:lpstr>
      <vt:lpstr>The backward pass is linear</vt:lpstr>
      <vt:lpstr>The problem of exploding or vanishing gradients</vt:lpstr>
      <vt:lpstr>Why the back-propagated gradient blows up</vt:lpstr>
      <vt:lpstr>Four effective ways to learn an RNN</vt:lpstr>
      <vt:lpstr>Neural Networks for Machine Learning  Lecture 7e Long term short term memory</vt:lpstr>
      <vt:lpstr>Long Short Term Memory (LSTM)</vt:lpstr>
      <vt:lpstr>Implementing a memory cell in a neural network</vt:lpstr>
      <vt:lpstr>Backpropagation through a memory cell</vt:lpstr>
      <vt:lpstr>Reading cursive handwriting</vt:lpstr>
      <vt:lpstr>A demonstration of online handwriting recognition by an RNN with Long Short Term Memory (from Alex Graves)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119</cp:revision>
  <dcterms:created xsi:type="dcterms:W3CDTF">2012-09-27T16:39:13Z</dcterms:created>
  <dcterms:modified xsi:type="dcterms:W3CDTF">2012-10-18T12:55:25Z</dcterms:modified>
</cp:coreProperties>
</file>