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notesSlides/notesSlide1.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2.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25" r:id="rId2"/>
    <p:sldId id="286" r:id="rId3"/>
    <p:sldId id="259" r:id="rId4"/>
    <p:sldId id="262" r:id="rId5"/>
    <p:sldId id="261" r:id="rId6"/>
    <p:sldId id="263" r:id="rId7"/>
    <p:sldId id="317" r:id="rId8"/>
    <p:sldId id="318" r:id="rId9"/>
    <p:sldId id="319" r:id="rId10"/>
    <p:sldId id="310" r:id="rId11"/>
    <p:sldId id="288" r:id="rId12"/>
    <p:sldId id="322" r:id="rId13"/>
    <p:sldId id="323" r:id="rId14"/>
    <p:sldId id="324" r:id="rId15"/>
    <p:sldId id="303" r:id="rId16"/>
    <p:sldId id="304" r:id="rId17"/>
    <p:sldId id="289" r:id="rId18"/>
    <p:sldId id="314" r:id="rId19"/>
    <p:sldId id="290" r:id="rId20"/>
    <p:sldId id="308" r:id="rId21"/>
    <p:sldId id="305" r:id="rId22"/>
    <p:sldId id="293" r:id="rId23"/>
    <p:sldId id="294" r:id="rId24"/>
    <p:sldId id="309" r:id="rId25"/>
    <p:sldId id="296" r:id="rId26"/>
    <p:sldId id="298" r:id="rId27"/>
    <p:sldId id="306" r:id="rId28"/>
    <p:sldId id="300" r:id="rId29"/>
    <p:sldId id="299" r:id="rId30"/>
    <p:sldId id="301" r:id="rId31"/>
    <p:sldId id="307"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2064" y="-336"/>
      </p:cViewPr>
      <p:guideLst>
        <p:guide orient="horz" pos="1620"/>
        <p:guide pos="2880"/>
      </p:guideLst>
    </p:cSldViewPr>
  </p:slideViewPr>
  <p:notesTextViewPr>
    <p:cViewPr>
      <p:scale>
        <a:sx n="100" d="100"/>
        <a:sy n="100" d="100"/>
      </p:scale>
      <p:origin x="0" y="0"/>
    </p:cViewPr>
  </p:notesTextViewPr>
  <p:sorterViewPr>
    <p:cViewPr>
      <p:scale>
        <a:sx n="111" d="100"/>
        <a:sy n="111" d="100"/>
      </p:scale>
      <p:origin x="0" y="4712"/>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emf"/><Relationship Id="rId1" Type="http://schemas.openxmlformats.org/officeDocument/2006/relationships/image" Target="../media/image5.emf"/><Relationship Id="rId2"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6.wmf"/><Relationship Id="rId5" Type="http://schemas.openxmlformats.org/officeDocument/2006/relationships/image" Target="../media/image7.wmf"/><Relationship Id="rId6" Type="http://schemas.openxmlformats.org/officeDocument/2006/relationships/image" Target="../media/image8.wmf"/><Relationship Id="rId7" Type="http://schemas.openxmlformats.org/officeDocument/2006/relationships/image" Target="../media/image9.emf"/><Relationship Id="rId1" Type="http://schemas.openxmlformats.org/officeDocument/2006/relationships/image" Target="../media/image5.emf"/><Relationship Id="rId2"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12.wmf"/><Relationship Id="rId5" Type="http://schemas.openxmlformats.org/officeDocument/2006/relationships/image" Target="../media/image13.emf"/><Relationship Id="rId6" Type="http://schemas.openxmlformats.org/officeDocument/2006/relationships/image" Target="../media/image14.emf"/><Relationship Id="rId1" Type="http://schemas.openxmlformats.org/officeDocument/2006/relationships/image" Target="../media/image6.wmf"/><Relationship Id="rId2"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DD088F-36AD-C749-A172-3EAF16ACA6E1}" type="datetimeFigureOut">
              <a:rPr lang="en-US" smtClean="0"/>
              <a:t>12-10-17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F058F-AE6E-9D43-ADBF-DF34D6D44727}" type="slidenum">
              <a:rPr lang="en-US" smtClean="0"/>
              <a:t>‹#›</a:t>
            </a:fld>
            <a:endParaRPr lang="en-US"/>
          </a:p>
        </p:txBody>
      </p:sp>
    </p:spTree>
    <p:extLst>
      <p:ext uri="{BB962C8B-B14F-4D97-AF65-F5344CB8AC3E}">
        <p14:creationId xmlns:p14="http://schemas.microsoft.com/office/powerpoint/2010/main" val="42332149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CA">
              <a:latin typeface="Calibri" charset="0"/>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fld id="{667CE878-D2EB-3F4C-AEBF-189DA14FF047}" type="slidenum">
              <a:rPr lang="en-CA" sz="1200"/>
              <a:pPr eaLnBrk="1" hangingPunct="1"/>
              <a:t>7</a:t>
            </a:fld>
            <a:endParaRPr lang="en-CA"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CA"/>
          </a:p>
        </p:txBody>
      </p:sp>
      <p:sp>
        <p:nvSpPr>
          <p:cNvPr id="4" name="Slide Number Placeholder 3"/>
          <p:cNvSpPr>
            <a:spLocks noGrp="1"/>
          </p:cNvSpPr>
          <p:nvPr>
            <p:ph type="sldNum" sz="quarter" idx="5"/>
          </p:nvPr>
        </p:nvSpPr>
        <p:spPr/>
        <p:txBody>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fld id="{46240DB9-B071-D545-A9CD-C949DE29F7D0}" type="slidenum">
              <a:rPr lang="en-CA" sz="1200"/>
              <a:pPr eaLnBrk="1" hangingPunct="1"/>
              <a:t>17</a:t>
            </a:fld>
            <a:endParaRPr lang="en-CA"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8600"/>
            <a:ext cx="7772400" cy="2159000"/>
          </a:xfrm>
        </p:spPr>
        <p:txBody>
          <a:bodyPr/>
          <a:lstStyle>
            <a:lvl1pPr>
              <a:defRPr sz="3200" baseline="0">
                <a:solidFill>
                  <a:srgbClr val="000090"/>
                </a:solidFill>
              </a:defRPr>
            </a:lvl1pPr>
          </a:lstStyle>
          <a:p>
            <a:r>
              <a:rPr lang="en-US" dirty="0" smtClean="0"/>
              <a:t>Neural Networks for Machine Learning</a:t>
            </a:r>
            <a:br>
              <a:rPr lang="en-US" dirty="0" smtClean="0"/>
            </a:br>
            <a:r>
              <a:rPr lang="en-US" dirty="0" smtClean="0"/>
              <a:t/>
            </a:r>
            <a:br>
              <a:rPr lang="en-US" dirty="0" smtClean="0"/>
            </a:br>
            <a:r>
              <a:rPr lang="en-US" dirty="0" smtClean="0"/>
              <a:t> Lecture 1a</a:t>
            </a:r>
            <a:br>
              <a:rPr lang="en-US" dirty="0" smtClean="0"/>
            </a:br>
            <a:r>
              <a:rPr lang="en-US" dirty="0" err="1" smtClean="0"/>
              <a:t>Bla</a:t>
            </a:r>
            <a:endParaRPr lang="en-US" dirty="0"/>
          </a:p>
        </p:txBody>
      </p:sp>
      <p:sp>
        <p:nvSpPr>
          <p:cNvPr id="7" name="TextBox 6"/>
          <p:cNvSpPr txBox="1"/>
          <p:nvPr userDrawn="1"/>
        </p:nvSpPr>
        <p:spPr>
          <a:xfrm>
            <a:off x="1308099" y="3162300"/>
            <a:ext cx="3230033" cy="1692771"/>
          </a:xfrm>
          <a:prstGeom prst="rect">
            <a:avLst/>
          </a:prstGeom>
          <a:noFill/>
        </p:spPr>
        <p:txBody>
          <a:bodyPr wrap="square" rtlCol="0">
            <a:spAutoFit/>
          </a:bodyPr>
          <a:lstStyle/>
          <a:p>
            <a:r>
              <a:rPr lang="en-US" sz="2400" dirty="0" smtClean="0"/>
              <a:t>Geoffrey Hinton </a:t>
            </a:r>
          </a:p>
          <a:p>
            <a:r>
              <a:rPr lang="en-US" sz="2000" dirty="0" err="1" smtClean="0"/>
              <a:t>Nitish</a:t>
            </a:r>
            <a:r>
              <a:rPr lang="en-US" sz="2000" baseline="0" dirty="0" smtClean="0"/>
              <a:t> </a:t>
            </a:r>
            <a:r>
              <a:rPr lang="en-US" sz="2000" baseline="0" dirty="0" err="1" smtClean="0"/>
              <a:t>Srivastava</a:t>
            </a:r>
            <a:r>
              <a:rPr lang="en-US" sz="2000" baseline="0" dirty="0" smtClean="0"/>
              <a:t>,</a:t>
            </a:r>
          </a:p>
          <a:p>
            <a:r>
              <a:rPr lang="en-US" sz="2000" baseline="0" dirty="0" smtClean="0"/>
              <a:t>Kevin </a:t>
            </a:r>
            <a:r>
              <a:rPr lang="en-US" sz="2000" baseline="0" dirty="0" err="1" smtClean="0"/>
              <a:t>Swersky</a:t>
            </a:r>
            <a:endParaRPr lang="en-US" sz="2000" baseline="0" dirty="0" smtClean="0"/>
          </a:p>
          <a:p>
            <a:r>
              <a:rPr lang="en-US" sz="2000" baseline="0" dirty="0" err="1" smtClean="0"/>
              <a:t>Tijmen</a:t>
            </a:r>
            <a:r>
              <a:rPr lang="en-US" sz="2000" baseline="0" dirty="0" smtClean="0"/>
              <a:t> </a:t>
            </a:r>
            <a:r>
              <a:rPr lang="en-US" sz="2000" baseline="0" dirty="0" err="1" smtClean="0"/>
              <a:t>Tieleman</a:t>
            </a:r>
            <a:endParaRPr lang="en-US" sz="2000" baseline="0" dirty="0" smtClean="0"/>
          </a:p>
          <a:p>
            <a:r>
              <a:rPr lang="en-US" sz="2000" baseline="0" dirty="0" smtClean="0"/>
              <a:t>Abdel-</a:t>
            </a:r>
            <a:r>
              <a:rPr lang="en-US" sz="2000" baseline="0" dirty="0" err="1" smtClean="0"/>
              <a:t>rahman</a:t>
            </a:r>
            <a:r>
              <a:rPr lang="en-US" sz="2000" baseline="0" dirty="0" smtClean="0"/>
              <a:t> Mohamed </a:t>
            </a:r>
            <a:endParaRPr lang="en-US" sz="2000" dirty="0" smtClean="0"/>
          </a:p>
        </p:txBody>
      </p:sp>
    </p:spTree>
    <p:extLst>
      <p:ext uri="{BB962C8B-B14F-4D97-AF65-F5344CB8AC3E}">
        <p14:creationId xmlns:p14="http://schemas.microsoft.com/office/powerpoint/2010/main" val="302076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449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894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4683919"/>
            <a:ext cx="2895600" cy="357188"/>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553200" y="4683919"/>
            <a:ext cx="2133600" cy="357188"/>
          </a:xfrm>
          <a:prstGeom prst="rect">
            <a:avLst/>
          </a:prstGeom>
        </p:spPr>
        <p:txBody>
          <a:bodyPr/>
          <a:lstStyle>
            <a:lvl1pPr>
              <a:defRPr/>
            </a:lvl1pPr>
          </a:lstStyle>
          <a:p>
            <a:fld id="{2D094B0E-185D-FE44-94E5-3356BA3B1DA7}" type="slidenum">
              <a:rPr lang="en-US"/>
              <a:pPr/>
              <a:t>‹#›</a:t>
            </a:fld>
            <a:endParaRPr lang="en-US"/>
          </a:p>
        </p:txBody>
      </p:sp>
    </p:spTree>
    <p:extLst>
      <p:ext uri="{BB962C8B-B14F-4D97-AF65-F5344CB8AC3E}">
        <p14:creationId xmlns:p14="http://schemas.microsoft.com/office/powerpoint/2010/main" val="329839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a:xfrm>
            <a:off x="3124200" y="4683919"/>
            <a:ext cx="2895600" cy="357188"/>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6553200" y="4683919"/>
            <a:ext cx="2133600" cy="357188"/>
          </a:xfrm>
          <a:prstGeom prst="rect">
            <a:avLst/>
          </a:prstGeom>
        </p:spPr>
        <p:txBody>
          <a:bodyPr/>
          <a:lstStyle>
            <a:lvl1pPr>
              <a:defRPr/>
            </a:lvl1pPr>
          </a:lstStyle>
          <a:p>
            <a:fld id="{157B0E98-269E-334A-9F2C-70180D6616EA}" type="slidenum">
              <a:rPr lang="en-US"/>
              <a:pPr/>
              <a:t>‹#›</a:t>
            </a:fld>
            <a:endParaRPr lang="en-US"/>
          </a:p>
        </p:txBody>
      </p:sp>
    </p:spTree>
    <p:extLst>
      <p:ext uri="{BB962C8B-B14F-4D97-AF65-F5344CB8AC3E}">
        <p14:creationId xmlns:p14="http://schemas.microsoft.com/office/powerpoint/2010/main" val="3200236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4683919"/>
            <a:ext cx="2133600" cy="357188"/>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4683919"/>
            <a:ext cx="2895600" cy="357188"/>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4683919"/>
            <a:ext cx="2133600" cy="357188"/>
          </a:xfrm>
          <a:prstGeom prst="rect">
            <a:avLst/>
          </a:prstGeom>
          <a:ln/>
        </p:spPr>
        <p:txBody>
          <a:bodyPr/>
          <a:lstStyle>
            <a:lvl1pPr>
              <a:defRPr/>
            </a:lvl1pPr>
          </a:lstStyle>
          <a:p>
            <a:fld id="{D69643B1-AC50-B447-AC77-8AB91A4ECD3C}" type="slidenum">
              <a:rPr lang="en-US"/>
              <a:pPr/>
              <a:t>‹#›</a:t>
            </a:fld>
            <a:endParaRPr lang="en-US"/>
          </a:p>
        </p:txBody>
      </p:sp>
    </p:spTree>
    <p:extLst>
      <p:ext uri="{BB962C8B-B14F-4D97-AF65-F5344CB8AC3E}">
        <p14:creationId xmlns:p14="http://schemas.microsoft.com/office/powerpoint/2010/main" val="2237197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7243552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8" r:id="rId6"/>
  </p:sldLayoutIdLst>
  <p:txStyles>
    <p:titleStyle>
      <a:lvl1pPr algn="ctr" defTabSz="457200" rtl="0" eaLnBrk="1" latinLnBrk="0" hangingPunct="1">
        <a:spcBef>
          <a:spcPct val="0"/>
        </a:spcBef>
        <a:buNone/>
        <a:defRPr sz="2800" kern="1200">
          <a:solidFill>
            <a:srgbClr val="000090"/>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008000"/>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FF0000"/>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1" Type="http://schemas.openxmlformats.org/officeDocument/2006/relationships/oleObject" Target="../embeddings/oleObject9.bin"/><Relationship Id="rId12"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4.xml"/><Relationship Id="rId3" Type="http://schemas.openxmlformats.org/officeDocument/2006/relationships/oleObject" Target="../embeddings/oleObject5.bin"/><Relationship Id="rId4" Type="http://schemas.openxmlformats.org/officeDocument/2006/relationships/image" Target="../media/image5.emf"/><Relationship Id="rId5" Type="http://schemas.openxmlformats.org/officeDocument/2006/relationships/oleObject" Target="../embeddings/oleObject6.bin"/><Relationship Id="rId6" Type="http://schemas.openxmlformats.org/officeDocument/2006/relationships/image" Target="../media/image6.wmf"/><Relationship Id="rId7" Type="http://schemas.openxmlformats.org/officeDocument/2006/relationships/oleObject" Target="../embeddings/oleObject7.bin"/><Relationship Id="rId8" Type="http://schemas.openxmlformats.org/officeDocument/2006/relationships/image" Target="../media/image7.wmf"/><Relationship Id="rId9" Type="http://schemas.openxmlformats.org/officeDocument/2006/relationships/oleObject" Target="../embeddings/oleObject8.bin"/><Relationship Id="rId10" Type="http://schemas.openxmlformats.org/officeDocument/2006/relationships/image" Target="../media/image8.wmf"/></Relationships>
</file>

<file path=ppt/slides/_rels/slide16.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7.wmf"/><Relationship Id="rId13" Type="http://schemas.openxmlformats.org/officeDocument/2006/relationships/oleObject" Target="../embeddings/oleObject15.bin"/><Relationship Id="rId14" Type="http://schemas.openxmlformats.org/officeDocument/2006/relationships/image" Target="../media/image8.wmf"/><Relationship Id="rId15" Type="http://schemas.openxmlformats.org/officeDocument/2006/relationships/oleObject" Target="../embeddings/oleObject16.bin"/><Relationship Id="rId16"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slideLayout" Target="../slideLayouts/slideLayout4.xml"/><Relationship Id="rId3" Type="http://schemas.openxmlformats.org/officeDocument/2006/relationships/oleObject" Target="../embeddings/oleObject10.bin"/><Relationship Id="rId4" Type="http://schemas.openxmlformats.org/officeDocument/2006/relationships/image" Target="../media/image5.emf"/><Relationship Id="rId5" Type="http://schemas.openxmlformats.org/officeDocument/2006/relationships/oleObject" Target="../embeddings/oleObject11.bin"/><Relationship Id="rId6" Type="http://schemas.openxmlformats.org/officeDocument/2006/relationships/image" Target="../media/image10.emf"/><Relationship Id="rId7" Type="http://schemas.openxmlformats.org/officeDocument/2006/relationships/oleObject" Target="../embeddings/oleObject12.bin"/><Relationship Id="rId8" Type="http://schemas.openxmlformats.org/officeDocument/2006/relationships/image" Target="../media/image11.emf"/><Relationship Id="rId9" Type="http://schemas.openxmlformats.org/officeDocument/2006/relationships/oleObject" Target="../embeddings/oleObject13.bin"/><Relationship Id="rId10" Type="http://schemas.openxmlformats.org/officeDocument/2006/relationships/image" Target="../media/image6.wmf"/></Relationships>
</file>

<file path=ppt/slides/_rels/slide17.xml.rels><?xml version="1.0" encoding="UTF-8" standalone="yes"?>
<Relationships xmlns="http://schemas.openxmlformats.org/package/2006/relationships"><Relationship Id="rId11" Type="http://schemas.openxmlformats.org/officeDocument/2006/relationships/image" Target="../media/image12.wmf"/><Relationship Id="rId12" Type="http://schemas.openxmlformats.org/officeDocument/2006/relationships/oleObject" Target="../embeddings/oleObject21.bin"/><Relationship Id="rId13" Type="http://schemas.openxmlformats.org/officeDocument/2006/relationships/image" Target="../media/image13.emf"/><Relationship Id="rId14" Type="http://schemas.openxmlformats.org/officeDocument/2006/relationships/oleObject" Target="../embeddings/oleObject22.bin"/><Relationship Id="rId15" Type="http://schemas.openxmlformats.org/officeDocument/2006/relationships/image" Target="../media/image14.emf"/><Relationship Id="rId1" Type="http://schemas.openxmlformats.org/officeDocument/2006/relationships/vmlDrawing" Target="../drawings/vmlDrawing5.vml"/><Relationship Id="rId2" Type="http://schemas.openxmlformats.org/officeDocument/2006/relationships/slideLayout" Target="../slideLayouts/slideLayout5.xml"/><Relationship Id="rId3" Type="http://schemas.openxmlformats.org/officeDocument/2006/relationships/notesSlide" Target="../notesSlides/notesSlide2.xml"/><Relationship Id="rId4" Type="http://schemas.openxmlformats.org/officeDocument/2006/relationships/oleObject" Target="../embeddings/oleObject17.bin"/><Relationship Id="rId5" Type="http://schemas.openxmlformats.org/officeDocument/2006/relationships/image" Target="../media/image6.wmf"/><Relationship Id="rId6" Type="http://schemas.openxmlformats.org/officeDocument/2006/relationships/oleObject" Target="../embeddings/oleObject18.bin"/><Relationship Id="rId7" Type="http://schemas.openxmlformats.org/officeDocument/2006/relationships/image" Target="../media/image7.wmf"/><Relationship Id="rId8" Type="http://schemas.openxmlformats.org/officeDocument/2006/relationships/oleObject" Target="../embeddings/oleObject19.bin"/><Relationship Id="rId9" Type="http://schemas.openxmlformats.org/officeDocument/2006/relationships/image" Target="../media/image8.wmf"/><Relationship Id="rId10"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5" Type="http://schemas.openxmlformats.org/officeDocument/2006/relationships/oleObject" Target="../embeddings/oleObject3.bin"/><Relationship Id="rId6" Type="http://schemas.openxmlformats.org/officeDocument/2006/relationships/image" Target="../media/image3.wmf"/><Relationship Id="rId7" Type="http://schemas.openxmlformats.org/officeDocument/2006/relationships/oleObject" Target="../embeddings/oleObject4.bin"/><Relationship Id="rId8"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OPTIONAL EXTRA MATERIAL</a:t>
            </a:r>
            <a:endParaRPr lang="en-US" dirty="0"/>
          </a:p>
        </p:txBody>
      </p:sp>
      <p:sp>
        <p:nvSpPr>
          <p:cNvPr id="5" name="Content Placeholder 4"/>
          <p:cNvSpPr>
            <a:spLocks noGrp="1"/>
          </p:cNvSpPr>
          <p:nvPr>
            <p:ph idx="1"/>
          </p:nvPr>
        </p:nvSpPr>
        <p:spPr>
          <a:xfrm>
            <a:off x="457200" y="1081620"/>
            <a:ext cx="8229600" cy="3394472"/>
          </a:xfrm>
        </p:spPr>
        <p:txBody>
          <a:bodyPr>
            <a:noAutofit/>
          </a:bodyPr>
          <a:lstStyle/>
          <a:p>
            <a:r>
              <a:rPr lang="en-US" sz="2400" dirty="0" smtClean="0"/>
              <a:t>The material in this video is considerably more difficult than in most of the other videos.  I have included it for those who want to get some idea of how the HF optimizer works.</a:t>
            </a:r>
          </a:p>
          <a:p>
            <a:r>
              <a:rPr lang="en-US" sz="2400" dirty="0" smtClean="0"/>
              <a:t>You do not need to understand how HF works in order to understand the remaining videos in lecture 8.</a:t>
            </a:r>
          </a:p>
          <a:p>
            <a:r>
              <a:rPr lang="en-US" sz="2400" dirty="0" smtClean="0"/>
              <a:t>The questions in the weekly quiz and the final test will not be about the material in this video, so you can safely skip it if you want.</a:t>
            </a:r>
          </a:p>
        </p:txBody>
      </p:sp>
    </p:spTree>
    <p:extLst>
      <p:ext uri="{BB962C8B-B14F-4D97-AF65-F5344CB8AC3E}">
        <p14:creationId xmlns:p14="http://schemas.microsoft.com/office/powerpoint/2010/main" val="295554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110069"/>
            <a:ext cx="9448800" cy="2501900"/>
          </a:xfrm>
        </p:spPr>
        <p:txBody>
          <a:bodyPr>
            <a:noAutofit/>
          </a:bodyPr>
          <a:lstStyle/>
          <a:p>
            <a:r>
              <a:rPr lang="en-US" dirty="0" smtClean="0"/>
              <a:t>Neural Networks for Machine Learning</a:t>
            </a:r>
            <a:r>
              <a:rPr lang="en-US" dirty="0"/>
              <a:t/>
            </a:r>
            <a:br>
              <a:rPr lang="en-US" dirty="0"/>
            </a:br>
            <a:r>
              <a:rPr lang="en-US" dirty="0" smtClean="0"/>
              <a:t/>
            </a:r>
            <a:br>
              <a:rPr lang="en-US" dirty="0" smtClean="0"/>
            </a:br>
            <a:r>
              <a:rPr lang="en-US" dirty="0" smtClean="0"/>
              <a:t>Lecture 8b</a:t>
            </a:r>
            <a:br>
              <a:rPr lang="en-US" dirty="0" smtClean="0"/>
            </a:br>
            <a:r>
              <a:rPr lang="en-US" dirty="0" smtClean="0"/>
              <a:t>Modeling character strings </a:t>
            </a:r>
            <a:br>
              <a:rPr lang="en-US" dirty="0" smtClean="0"/>
            </a:br>
            <a:r>
              <a:rPr lang="en-US" dirty="0" smtClean="0"/>
              <a:t>with multiplicative connections</a:t>
            </a:r>
            <a:endParaRPr lang="en-US" dirty="0"/>
          </a:p>
        </p:txBody>
      </p:sp>
    </p:spTree>
    <p:extLst>
      <p:ext uri="{BB962C8B-B14F-4D97-AF65-F5344CB8AC3E}">
        <p14:creationId xmlns:p14="http://schemas.microsoft.com/office/powerpoint/2010/main" val="36534941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1438" y="158351"/>
            <a:ext cx="9323388" cy="857250"/>
          </a:xfrm>
        </p:spPr>
        <p:txBody>
          <a:bodyPr/>
          <a:lstStyle/>
          <a:p>
            <a:r>
              <a:rPr lang="en-CA" dirty="0" smtClean="0">
                <a:latin typeface="Arial" charset="0"/>
              </a:rPr>
              <a:t>Modeling text: Advantages </a:t>
            </a:r>
            <a:r>
              <a:rPr lang="en-CA" dirty="0">
                <a:latin typeface="Arial" charset="0"/>
              </a:rPr>
              <a:t>of working with characters</a:t>
            </a:r>
          </a:p>
        </p:txBody>
      </p:sp>
      <p:sp>
        <p:nvSpPr>
          <p:cNvPr id="34819" name="Content Placeholder 2"/>
          <p:cNvSpPr>
            <a:spLocks noGrp="1"/>
          </p:cNvSpPr>
          <p:nvPr>
            <p:ph idx="1"/>
          </p:nvPr>
        </p:nvSpPr>
        <p:spPr>
          <a:xfrm>
            <a:off x="457201" y="996550"/>
            <a:ext cx="8435975" cy="3394472"/>
          </a:xfrm>
        </p:spPr>
        <p:txBody>
          <a:bodyPr>
            <a:normAutofit fontScale="92500" lnSpcReduction="10000"/>
          </a:bodyPr>
          <a:lstStyle/>
          <a:p>
            <a:r>
              <a:rPr lang="en-CA" sz="2200" dirty="0" smtClean="0">
                <a:latin typeface="Arial" charset="0"/>
              </a:rPr>
              <a:t>The web is composed of character strings.</a:t>
            </a:r>
          </a:p>
          <a:p>
            <a:r>
              <a:rPr lang="en-CA" sz="2200" dirty="0" smtClean="0">
                <a:latin typeface="Arial" charset="0"/>
              </a:rPr>
              <a:t>Any learning method powerful enough to understand the world by reading the web ought to find it trivial to learn which strings make words </a:t>
            </a:r>
            <a:r>
              <a:rPr lang="en-CA" sz="2200" dirty="0" smtClean="0">
                <a:solidFill>
                  <a:srgbClr val="190DB3"/>
                </a:solidFill>
                <a:latin typeface="Arial" charset="0"/>
              </a:rPr>
              <a:t>(this turns out to be true, as we shall see).</a:t>
            </a:r>
          </a:p>
          <a:p>
            <a:r>
              <a:rPr lang="en-CA" sz="2200" dirty="0" smtClean="0">
                <a:latin typeface="Arial" charset="0"/>
              </a:rPr>
              <a:t>Pre</a:t>
            </a:r>
            <a:r>
              <a:rPr lang="en-CA" sz="2200" dirty="0">
                <a:latin typeface="Arial" charset="0"/>
              </a:rPr>
              <a:t>-processing text to get words is a big hassle</a:t>
            </a:r>
          </a:p>
          <a:p>
            <a:pPr lvl="1"/>
            <a:r>
              <a:rPr lang="en-CA" sz="2200" dirty="0">
                <a:latin typeface="Arial" charset="0"/>
              </a:rPr>
              <a:t>What about morphemes (</a:t>
            </a:r>
            <a:r>
              <a:rPr lang="en-CA" sz="2200" dirty="0">
                <a:solidFill>
                  <a:srgbClr val="FF0000"/>
                </a:solidFill>
                <a:latin typeface="Arial" charset="0"/>
              </a:rPr>
              <a:t>pre</a:t>
            </a:r>
            <a:r>
              <a:rPr lang="en-CA" sz="2200" dirty="0">
                <a:latin typeface="Arial" charset="0"/>
              </a:rPr>
              <a:t>fixes, suffix</a:t>
            </a:r>
            <a:r>
              <a:rPr lang="en-CA" sz="2200" dirty="0">
                <a:solidFill>
                  <a:srgbClr val="FF0000"/>
                </a:solidFill>
                <a:latin typeface="Arial" charset="0"/>
              </a:rPr>
              <a:t>es</a:t>
            </a:r>
            <a:r>
              <a:rPr lang="en-CA" sz="2200" dirty="0">
                <a:latin typeface="Arial" charset="0"/>
              </a:rPr>
              <a:t> </a:t>
            </a:r>
            <a:r>
              <a:rPr lang="en-CA" sz="2200" dirty="0" err="1">
                <a:latin typeface="Arial" charset="0"/>
              </a:rPr>
              <a:t>etc</a:t>
            </a:r>
            <a:r>
              <a:rPr lang="en-CA" sz="2200" dirty="0">
                <a:latin typeface="Arial" charset="0"/>
              </a:rPr>
              <a:t>)</a:t>
            </a:r>
          </a:p>
          <a:p>
            <a:pPr lvl="1"/>
            <a:r>
              <a:rPr lang="en-CA" sz="2200" dirty="0">
                <a:latin typeface="Arial" charset="0"/>
              </a:rPr>
              <a:t>What about subtle effects like “</a:t>
            </a:r>
            <a:r>
              <a:rPr lang="en-CA" sz="2200" dirty="0" err="1">
                <a:latin typeface="Arial" charset="0"/>
              </a:rPr>
              <a:t>sn</a:t>
            </a:r>
            <a:r>
              <a:rPr lang="en-CA" sz="2200" dirty="0">
                <a:latin typeface="Arial" charset="0"/>
              </a:rPr>
              <a:t>” words?</a:t>
            </a:r>
          </a:p>
          <a:p>
            <a:pPr lvl="1"/>
            <a:r>
              <a:rPr lang="en-CA" sz="2200" dirty="0">
                <a:latin typeface="Arial" charset="0"/>
              </a:rPr>
              <a:t>What about New York?  </a:t>
            </a:r>
          </a:p>
          <a:p>
            <a:pPr lvl="1"/>
            <a:r>
              <a:rPr lang="en-CA" sz="2200" dirty="0">
                <a:latin typeface="Arial" charset="0"/>
              </a:rPr>
              <a:t>What about Finnish</a:t>
            </a:r>
          </a:p>
          <a:p>
            <a:pPr lvl="2"/>
            <a:r>
              <a:rPr lang="en-CA" sz="2600" dirty="0" err="1">
                <a:latin typeface="Arial" charset="0"/>
              </a:rPr>
              <a:t>ymmartamattomyydellansakaan</a:t>
            </a:r>
            <a:endParaRPr lang="en-CA" sz="2600" dirty="0">
              <a:latin typeface="Arial" charset="0"/>
            </a:endParaRPr>
          </a:p>
        </p:txBody>
      </p:sp>
      <p:sp>
        <p:nvSpPr>
          <p:cNvPr id="34820" name="TextBox 5"/>
          <p:cNvSpPr txBox="1">
            <a:spLocks noChangeArrowheads="1"/>
          </p:cNvSpPr>
          <p:nvPr/>
        </p:nvSpPr>
        <p:spPr bwMode="auto">
          <a:xfrm>
            <a:off x="2241024" y="3618191"/>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
        <p:nvSpPr>
          <p:cNvPr id="34821" name="TextBox 6"/>
          <p:cNvSpPr txBox="1">
            <a:spLocks noChangeArrowheads="1"/>
          </p:cNvSpPr>
          <p:nvPr/>
        </p:nvSpPr>
        <p:spPr bwMode="auto">
          <a:xfrm>
            <a:off x="2622025" y="3618191"/>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
        <p:nvSpPr>
          <p:cNvPr id="34822" name="TextBox 7"/>
          <p:cNvSpPr txBox="1">
            <a:spLocks noChangeArrowheads="1"/>
          </p:cNvSpPr>
          <p:nvPr/>
        </p:nvSpPr>
        <p:spPr bwMode="auto">
          <a:xfrm>
            <a:off x="3022605" y="3601258"/>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
        <p:nvSpPr>
          <p:cNvPr id="34823" name="TextBox 8"/>
          <p:cNvSpPr txBox="1">
            <a:spLocks noChangeArrowheads="1"/>
          </p:cNvSpPr>
          <p:nvPr/>
        </p:nvSpPr>
        <p:spPr bwMode="auto">
          <a:xfrm>
            <a:off x="3369740" y="3601258"/>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
        <p:nvSpPr>
          <p:cNvPr id="34824" name="TextBox 9"/>
          <p:cNvSpPr txBox="1">
            <a:spLocks noChangeArrowheads="1"/>
          </p:cNvSpPr>
          <p:nvPr/>
        </p:nvSpPr>
        <p:spPr bwMode="auto">
          <a:xfrm>
            <a:off x="4569894" y="3601258"/>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
        <p:nvSpPr>
          <p:cNvPr id="34825" name="TextBox 10"/>
          <p:cNvSpPr txBox="1">
            <a:spLocks noChangeArrowheads="1"/>
          </p:cNvSpPr>
          <p:nvPr/>
        </p:nvSpPr>
        <p:spPr bwMode="auto">
          <a:xfrm>
            <a:off x="5061492" y="3601258"/>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
        <p:nvSpPr>
          <p:cNvPr id="34826" name="TextBox 11"/>
          <p:cNvSpPr txBox="1">
            <a:spLocks noChangeArrowheads="1"/>
          </p:cNvSpPr>
          <p:nvPr/>
        </p:nvSpPr>
        <p:spPr bwMode="auto">
          <a:xfrm>
            <a:off x="5591184" y="3601258"/>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
        <p:nvSpPr>
          <p:cNvPr id="34827" name="TextBox 12"/>
          <p:cNvSpPr txBox="1">
            <a:spLocks noChangeArrowheads="1"/>
          </p:cNvSpPr>
          <p:nvPr/>
        </p:nvSpPr>
        <p:spPr bwMode="auto">
          <a:xfrm>
            <a:off x="5383759" y="3601258"/>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800" dirty="0">
                <a:solidFill>
                  <a:srgbClr val="FF0000"/>
                </a:solidFill>
              </a:rPr>
              <a:t>..                          </a:t>
            </a:r>
          </a:p>
        </p:txBody>
      </p:sp>
    </p:spTree>
    <p:extLst>
      <p:ext uri="{BB962C8B-B14F-4D97-AF65-F5344CB8AC3E}">
        <p14:creationId xmlns:p14="http://schemas.microsoft.com/office/powerpoint/2010/main" val="26157064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8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8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8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8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8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8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8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P spid="34822" grpId="0"/>
      <p:bldP spid="34823" grpId="0"/>
      <p:bldP spid="34824" grpId="0"/>
      <p:bldP spid="34825" grpId="0"/>
      <p:bldP spid="34826" grpId="0"/>
      <p:bldP spid="348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150"/>
            <a:ext cx="8229600" cy="857250"/>
          </a:xfrm>
        </p:spPr>
        <p:txBody>
          <a:bodyPr/>
          <a:lstStyle/>
          <a:p>
            <a:r>
              <a:rPr lang="en-CA" dirty="0" smtClean="0">
                <a:latin typeface="Arial" charset="0"/>
              </a:rPr>
              <a:t>An </a:t>
            </a:r>
            <a:r>
              <a:rPr lang="en-CA" dirty="0">
                <a:latin typeface="Arial" charset="0"/>
              </a:rPr>
              <a:t>obvious recurrent neural net</a:t>
            </a:r>
          </a:p>
        </p:txBody>
      </p:sp>
      <p:sp>
        <p:nvSpPr>
          <p:cNvPr id="15363" name="Text Box 19"/>
          <p:cNvSpPr txBox="1">
            <a:spLocks noChangeArrowheads="1"/>
          </p:cNvSpPr>
          <p:nvPr/>
        </p:nvSpPr>
        <p:spPr bwMode="auto">
          <a:xfrm>
            <a:off x="5794376" y="770872"/>
            <a:ext cx="1355725"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400" dirty="0">
                <a:latin typeface="Calibri" charset="0"/>
              </a:rPr>
              <a:t>1500 hidden units</a:t>
            </a:r>
            <a:endParaRPr lang="en-US" sz="3600" dirty="0">
              <a:latin typeface="Calibri" charset="0"/>
            </a:endParaRPr>
          </a:p>
        </p:txBody>
      </p:sp>
      <p:sp>
        <p:nvSpPr>
          <p:cNvPr id="15364" name="Rectangle 7"/>
          <p:cNvSpPr>
            <a:spLocks noChangeArrowheads="1"/>
          </p:cNvSpPr>
          <p:nvPr/>
        </p:nvSpPr>
        <p:spPr bwMode="auto">
          <a:xfrm>
            <a:off x="5135563" y="918108"/>
            <a:ext cx="431800" cy="1244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15365" name="Rectangle 7"/>
          <p:cNvSpPr>
            <a:spLocks noChangeArrowheads="1"/>
          </p:cNvSpPr>
          <p:nvPr/>
        </p:nvSpPr>
        <p:spPr bwMode="auto">
          <a:xfrm>
            <a:off x="1770063" y="922872"/>
            <a:ext cx="431800" cy="12418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cxnSp>
        <p:nvCxnSpPr>
          <p:cNvPr id="15366" name="Straight Connector 35"/>
          <p:cNvCxnSpPr>
            <a:cxnSpLocks noChangeShapeType="1"/>
          </p:cNvCxnSpPr>
          <p:nvPr/>
        </p:nvCxnSpPr>
        <p:spPr bwMode="auto">
          <a:xfrm rot="5400000" flipH="1" flipV="1">
            <a:off x="3675460" y="1150678"/>
            <a:ext cx="1431131" cy="151130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15367" name="Text Box 19"/>
          <p:cNvSpPr txBox="1">
            <a:spLocks noChangeArrowheads="1"/>
          </p:cNvSpPr>
          <p:nvPr/>
        </p:nvSpPr>
        <p:spPr bwMode="auto">
          <a:xfrm>
            <a:off x="2941639" y="3024324"/>
            <a:ext cx="1520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400">
                <a:solidFill>
                  <a:srgbClr val="190DB3"/>
                </a:solidFill>
                <a:latin typeface="Calibri" charset="0"/>
              </a:rPr>
              <a:t>character: 1-of-86</a:t>
            </a:r>
            <a:endParaRPr lang="en-US" sz="3600">
              <a:solidFill>
                <a:srgbClr val="190DB3"/>
              </a:solidFill>
              <a:latin typeface="Calibri" charset="0"/>
            </a:endParaRPr>
          </a:p>
        </p:txBody>
      </p:sp>
      <p:sp>
        <p:nvSpPr>
          <p:cNvPr id="15368" name="Rectangle 7"/>
          <p:cNvSpPr>
            <a:spLocks noChangeArrowheads="1"/>
          </p:cNvSpPr>
          <p:nvPr/>
        </p:nvSpPr>
        <p:spPr bwMode="auto">
          <a:xfrm rot="-5400000">
            <a:off x="3642718" y="1829929"/>
            <a:ext cx="344091" cy="187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15369" name="Oval 10"/>
          <p:cNvSpPr>
            <a:spLocks noChangeArrowheads="1"/>
          </p:cNvSpPr>
          <p:nvPr/>
        </p:nvSpPr>
        <p:spPr bwMode="auto">
          <a:xfrm rot="10800000">
            <a:off x="2914650" y="2642133"/>
            <a:ext cx="323850" cy="2428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15370" name="Oval 10"/>
          <p:cNvSpPr>
            <a:spLocks noChangeArrowheads="1"/>
          </p:cNvSpPr>
          <p:nvPr/>
        </p:nvSpPr>
        <p:spPr bwMode="auto">
          <a:xfrm rot="10800000">
            <a:off x="4346575" y="2642133"/>
            <a:ext cx="331788" cy="2428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13" name="Oval 10"/>
          <p:cNvSpPr>
            <a:spLocks noChangeArrowheads="1"/>
          </p:cNvSpPr>
          <p:nvPr/>
        </p:nvSpPr>
        <p:spPr bwMode="auto">
          <a:xfrm rot="16200000">
            <a:off x="5834856" y="2607606"/>
            <a:ext cx="242888" cy="323850"/>
          </a:xfrm>
          <a:prstGeom prst="ellipse">
            <a:avLst/>
          </a:prstGeom>
          <a:solidFill>
            <a:schemeClr val="bg1">
              <a:lumMod val="50000"/>
            </a:schemeClr>
          </a:solidFill>
          <a:ln w="9525">
            <a:solidFill>
              <a:schemeClr val="tx1"/>
            </a:solidFill>
            <a:round/>
            <a:headEnd/>
            <a:tailEnd/>
          </a:ln>
        </p:spPr>
        <p:txBody>
          <a:bodyPr wrap="none" anchor="ctr"/>
          <a:lstStyle/>
          <a:p>
            <a:pPr>
              <a:defRPr/>
            </a:pPr>
            <a:endParaRPr lang="en-US">
              <a:latin typeface="Calibri" pitchFamily="34" charset="0"/>
              <a:ea typeface="+mn-ea"/>
            </a:endParaRPr>
          </a:p>
        </p:txBody>
      </p:sp>
      <p:sp>
        <p:nvSpPr>
          <p:cNvPr id="15372" name="Oval 10"/>
          <p:cNvSpPr>
            <a:spLocks noChangeArrowheads="1"/>
          </p:cNvSpPr>
          <p:nvPr/>
        </p:nvSpPr>
        <p:spPr bwMode="auto">
          <a:xfrm rot="-5400000">
            <a:off x="6339681" y="2607606"/>
            <a:ext cx="242888" cy="323850"/>
          </a:xfrm>
          <a:prstGeom prst="ellipse">
            <a:avLst/>
          </a:prstGeom>
          <a:solidFill>
            <a:schemeClr val="bg1">
              <a:lumMod val="65000"/>
            </a:schemeClr>
          </a:solidFill>
          <a:ln w="9525">
            <a:solidFill>
              <a:schemeClr val="tx1"/>
            </a:solidFill>
            <a:round/>
            <a:headEnd/>
            <a:tailEnd/>
          </a:ln>
        </p:spPr>
        <p:txBody>
          <a:bodyPr wrap="none" anchor="ctr"/>
          <a:lstStyle/>
          <a:p>
            <a:endParaRPr lang="en-US">
              <a:latin typeface="Calibri" charset="0"/>
            </a:endParaRPr>
          </a:p>
        </p:txBody>
      </p:sp>
      <p:sp>
        <p:nvSpPr>
          <p:cNvPr id="15" name="Oval 10"/>
          <p:cNvSpPr>
            <a:spLocks noChangeArrowheads="1"/>
          </p:cNvSpPr>
          <p:nvPr/>
        </p:nvSpPr>
        <p:spPr bwMode="auto">
          <a:xfrm rot="16200000">
            <a:off x="6807994" y="2607606"/>
            <a:ext cx="242888" cy="323850"/>
          </a:xfrm>
          <a:prstGeom prst="ellipse">
            <a:avLst/>
          </a:prstGeom>
          <a:solidFill>
            <a:schemeClr val="bg1">
              <a:lumMod val="85000"/>
            </a:schemeClr>
          </a:solidFill>
          <a:ln w="9525">
            <a:solidFill>
              <a:schemeClr val="tx1"/>
            </a:solidFill>
            <a:round/>
            <a:headEnd/>
            <a:tailEnd/>
          </a:ln>
        </p:spPr>
        <p:txBody>
          <a:bodyPr wrap="none" anchor="ctr"/>
          <a:lstStyle/>
          <a:p>
            <a:pPr>
              <a:defRPr/>
            </a:pPr>
            <a:endParaRPr lang="en-US">
              <a:latin typeface="Calibri" pitchFamily="34" charset="0"/>
              <a:ea typeface="+mn-ea"/>
            </a:endParaRPr>
          </a:p>
        </p:txBody>
      </p:sp>
      <p:cxnSp>
        <p:nvCxnSpPr>
          <p:cNvPr id="15374" name="Straight Connector 35"/>
          <p:cNvCxnSpPr>
            <a:cxnSpLocks noChangeShapeType="1"/>
            <a:stCxn id="15365" idx="3"/>
            <a:endCxn id="15364" idx="1"/>
          </p:cNvCxnSpPr>
          <p:nvPr/>
        </p:nvCxnSpPr>
        <p:spPr bwMode="auto">
          <a:xfrm flipV="1">
            <a:off x="2201863" y="1540806"/>
            <a:ext cx="2933700" cy="3572"/>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15375" name="Straight Connector 35"/>
          <p:cNvCxnSpPr>
            <a:cxnSpLocks noChangeShapeType="1"/>
            <a:stCxn id="15364" idx="3"/>
            <a:endCxn id="15379" idx="3"/>
          </p:cNvCxnSpPr>
          <p:nvPr/>
        </p:nvCxnSpPr>
        <p:spPr bwMode="auto">
          <a:xfrm>
            <a:off x="5567363" y="1540806"/>
            <a:ext cx="876300" cy="1053703"/>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15376" name="Straight Connector 35"/>
          <p:cNvCxnSpPr>
            <a:cxnSpLocks noChangeShapeType="1"/>
            <a:stCxn id="15365" idx="3"/>
          </p:cNvCxnSpPr>
          <p:nvPr/>
        </p:nvCxnSpPr>
        <p:spPr bwMode="auto">
          <a:xfrm flipV="1">
            <a:off x="2201863" y="1163377"/>
            <a:ext cx="2944812" cy="38100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15377" name="Straight Connector 35"/>
          <p:cNvCxnSpPr>
            <a:cxnSpLocks noChangeShapeType="1"/>
            <a:stCxn id="15365" idx="3"/>
          </p:cNvCxnSpPr>
          <p:nvPr/>
        </p:nvCxnSpPr>
        <p:spPr bwMode="auto">
          <a:xfrm>
            <a:off x="2201863" y="1544377"/>
            <a:ext cx="2971800" cy="439341"/>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15378" name="Oval 10"/>
          <p:cNvSpPr>
            <a:spLocks noChangeArrowheads="1"/>
          </p:cNvSpPr>
          <p:nvPr/>
        </p:nvSpPr>
        <p:spPr bwMode="auto">
          <a:xfrm rot="10800000">
            <a:off x="3454400" y="2648087"/>
            <a:ext cx="323850" cy="242888"/>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15379" name="Rectangle 7"/>
          <p:cNvSpPr>
            <a:spLocks noChangeArrowheads="1"/>
          </p:cNvSpPr>
          <p:nvPr/>
        </p:nvSpPr>
        <p:spPr bwMode="auto">
          <a:xfrm rot="-5400000">
            <a:off x="6270824" y="2010110"/>
            <a:ext cx="344091" cy="1512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cxnSp>
        <p:nvCxnSpPr>
          <p:cNvPr id="15380" name="Straight Connector 35"/>
          <p:cNvCxnSpPr>
            <a:cxnSpLocks noChangeShapeType="1"/>
            <a:stCxn id="15378" idx="4"/>
            <a:endCxn id="15364" idx="1"/>
          </p:cNvCxnSpPr>
          <p:nvPr/>
        </p:nvCxnSpPr>
        <p:spPr bwMode="auto">
          <a:xfrm rot="5400000" flipH="1" flipV="1">
            <a:off x="3822304" y="1334828"/>
            <a:ext cx="1107281" cy="151923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15381" name="Straight Connector 35"/>
          <p:cNvCxnSpPr>
            <a:cxnSpLocks noChangeShapeType="1"/>
          </p:cNvCxnSpPr>
          <p:nvPr/>
        </p:nvCxnSpPr>
        <p:spPr bwMode="auto">
          <a:xfrm flipV="1">
            <a:off x="3635376" y="2027772"/>
            <a:ext cx="1476375" cy="594122"/>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15382" name="Text Box 19"/>
          <p:cNvSpPr txBox="1">
            <a:spLocks noChangeArrowheads="1"/>
          </p:cNvSpPr>
          <p:nvPr/>
        </p:nvSpPr>
        <p:spPr bwMode="auto">
          <a:xfrm>
            <a:off x="719139" y="991927"/>
            <a:ext cx="1354137"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400">
                <a:latin typeface="Calibri" charset="0"/>
              </a:rPr>
              <a:t>1500 hidden units</a:t>
            </a:r>
            <a:endParaRPr lang="en-US" sz="3600">
              <a:latin typeface="Calibri" charset="0"/>
            </a:endParaRPr>
          </a:p>
        </p:txBody>
      </p:sp>
      <p:sp>
        <p:nvSpPr>
          <p:cNvPr id="15383" name="TextBox 109"/>
          <p:cNvSpPr txBox="1">
            <a:spLocks noChangeArrowheads="1"/>
          </p:cNvSpPr>
          <p:nvPr/>
        </p:nvSpPr>
        <p:spPr bwMode="auto">
          <a:xfrm>
            <a:off x="3419475" y="2473199"/>
            <a:ext cx="755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dirty="0">
                <a:solidFill>
                  <a:srgbClr val="FFFF00"/>
                </a:solidFill>
              </a:rPr>
              <a:t>c</a:t>
            </a:r>
          </a:p>
        </p:txBody>
      </p:sp>
      <p:sp>
        <p:nvSpPr>
          <p:cNvPr id="15384" name="Text Box 19"/>
          <p:cNvSpPr txBox="1">
            <a:spLocks noChangeArrowheads="1"/>
          </p:cNvSpPr>
          <p:nvPr/>
        </p:nvSpPr>
        <p:spPr bwMode="auto">
          <a:xfrm>
            <a:off x="5219701" y="3026706"/>
            <a:ext cx="2987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US" sz="2400" dirty="0">
                <a:solidFill>
                  <a:srgbClr val="190DB3"/>
                </a:solidFill>
                <a:latin typeface="Calibri" charset="0"/>
              </a:rPr>
              <a:t>predicted distribution </a:t>
            </a:r>
          </a:p>
          <a:p>
            <a:pPr eaLnBrk="1" hangingPunct="1"/>
            <a:r>
              <a:rPr lang="en-US" sz="2400" dirty="0">
                <a:solidFill>
                  <a:srgbClr val="190DB3"/>
                </a:solidFill>
                <a:latin typeface="Calibri" charset="0"/>
              </a:rPr>
              <a:t>for next character. </a:t>
            </a:r>
          </a:p>
        </p:txBody>
      </p:sp>
      <p:sp>
        <p:nvSpPr>
          <p:cNvPr id="15385" name="Oval 10"/>
          <p:cNvSpPr>
            <a:spLocks noChangeArrowheads="1"/>
          </p:cNvSpPr>
          <p:nvPr/>
        </p:nvSpPr>
        <p:spPr bwMode="auto">
          <a:xfrm rot="10800000">
            <a:off x="1798639" y="1433649"/>
            <a:ext cx="331787" cy="2428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26" name="Text Box 19"/>
          <p:cNvSpPr txBox="1">
            <a:spLocks noChangeArrowheads="1"/>
          </p:cNvSpPr>
          <p:nvPr/>
        </p:nvSpPr>
        <p:spPr bwMode="auto">
          <a:xfrm>
            <a:off x="685794" y="3568568"/>
            <a:ext cx="83904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endParaRPr lang="en-US" sz="2400" dirty="0">
              <a:solidFill>
                <a:srgbClr val="190DB3"/>
              </a:solidFill>
              <a:latin typeface="Calibri" charset="0"/>
            </a:endParaRPr>
          </a:p>
          <a:p>
            <a:pPr eaLnBrk="1" hangingPunct="1"/>
            <a:r>
              <a:rPr lang="en-US" sz="2400" dirty="0" smtClean="0">
                <a:solidFill>
                  <a:srgbClr val="009900"/>
                </a:solidFill>
                <a:latin typeface="Calibri" charset="0"/>
              </a:rPr>
              <a:t>It’s </a:t>
            </a:r>
            <a:r>
              <a:rPr lang="en-US" sz="2400" dirty="0">
                <a:solidFill>
                  <a:srgbClr val="009900"/>
                </a:solidFill>
                <a:latin typeface="Calibri" charset="0"/>
              </a:rPr>
              <a:t>a lot easier to predict 86 characters than 100,000 words.</a:t>
            </a:r>
            <a:endParaRPr lang="en-US" sz="3600" dirty="0">
              <a:solidFill>
                <a:srgbClr val="009900"/>
              </a:solidFill>
              <a:latin typeface="Calibri" charset="0"/>
            </a:endParaRPr>
          </a:p>
        </p:txBody>
      </p:sp>
      <p:sp>
        <p:nvSpPr>
          <p:cNvPr id="2" name="TextBox 1"/>
          <p:cNvSpPr txBox="1"/>
          <p:nvPr/>
        </p:nvSpPr>
        <p:spPr>
          <a:xfrm>
            <a:off x="7247475" y="2513056"/>
            <a:ext cx="1388528" cy="461665"/>
          </a:xfrm>
          <a:prstGeom prst="rect">
            <a:avLst/>
          </a:prstGeom>
          <a:noFill/>
        </p:spPr>
        <p:txBody>
          <a:bodyPr wrap="square" rtlCol="0">
            <a:spAutoFit/>
          </a:bodyPr>
          <a:lstStyle/>
          <a:p>
            <a:r>
              <a:rPr lang="en-US" sz="2400" dirty="0" err="1" smtClean="0"/>
              <a:t>softmax</a:t>
            </a:r>
            <a:endParaRPr lang="en-US" sz="2400" dirty="0"/>
          </a:p>
        </p:txBody>
      </p:sp>
    </p:spTree>
    <p:extLst>
      <p:ext uri="{BB962C8B-B14F-4D97-AF65-F5344CB8AC3E}">
        <p14:creationId xmlns:p14="http://schemas.microsoft.com/office/powerpoint/2010/main" val="36551948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5954"/>
            <a:ext cx="8229600" cy="857250"/>
          </a:xfrm>
        </p:spPr>
        <p:txBody>
          <a:bodyPr>
            <a:normAutofit/>
          </a:bodyPr>
          <a:lstStyle/>
          <a:p>
            <a:r>
              <a:rPr lang="en-CA" dirty="0" smtClean="0">
                <a:latin typeface="Arial" charset="0"/>
              </a:rPr>
              <a:t>A sub-tree in the tree of all character strings</a:t>
            </a:r>
            <a:endParaRPr lang="en-CA" dirty="0">
              <a:latin typeface="Arial" charset="0"/>
            </a:endParaRPr>
          </a:p>
        </p:txBody>
      </p:sp>
      <p:sp>
        <p:nvSpPr>
          <p:cNvPr id="16387" name="Content Placeholder 2"/>
          <p:cNvSpPr>
            <a:spLocks noGrp="1"/>
          </p:cNvSpPr>
          <p:nvPr>
            <p:ph idx="1"/>
          </p:nvPr>
        </p:nvSpPr>
        <p:spPr>
          <a:xfrm>
            <a:off x="254003" y="3087291"/>
            <a:ext cx="8686801" cy="1603242"/>
          </a:xfrm>
        </p:spPr>
        <p:txBody>
          <a:bodyPr>
            <a:noAutofit/>
          </a:bodyPr>
          <a:lstStyle/>
          <a:p>
            <a:r>
              <a:rPr lang="en-CA" dirty="0" smtClean="0">
                <a:latin typeface="Arial" charset="0"/>
              </a:rPr>
              <a:t>If the nodes are implemented as hidden states in an RNN, different </a:t>
            </a:r>
            <a:r>
              <a:rPr lang="en-CA" dirty="0">
                <a:latin typeface="Arial" charset="0"/>
              </a:rPr>
              <a:t>nodes can share structure because they use distributed representations.</a:t>
            </a:r>
          </a:p>
          <a:p>
            <a:r>
              <a:rPr lang="en-CA" dirty="0">
                <a:latin typeface="Arial" charset="0"/>
              </a:rPr>
              <a:t>The next hidden representation needs to depend on the </a:t>
            </a:r>
            <a:r>
              <a:rPr lang="en-CA" dirty="0">
                <a:solidFill>
                  <a:srgbClr val="FF0000"/>
                </a:solidFill>
                <a:latin typeface="Arial" charset="0"/>
              </a:rPr>
              <a:t>conjunction </a:t>
            </a:r>
            <a:r>
              <a:rPr lang="en-CA" dirty="0">
                <a:latin typeface="Arial" charset="0"/>
              </a:rPr>
              <a:t>of the current character and  the current hidden representation.</a:t>
            </a:r>
          </a:p>
        </p:txBody>
      </p:sp>
      <p:sp>
        <p:nvSpPr>
          <p:cNvPr id="4" name="Oval 3"/>
          <p:cNvSpPr/>
          <p:nvPr/>
        </p:nvSpPr>
        <p:spPr>
          <a:xfrm>
            <a:off x="4351854" y="762000"/>
            <a:ext cx="1008064" cy="567929"/>
          </a:xfrm>
          <a:prstGeom prst="ellipse">
            <a:avLst/>
          </a:prstGeom>
          <a:solidFill>
            <a:schemeClr val="bg2"/>
          </a:solid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5" name="Oval 4"/>
          <p:cNvSpPr/>
          <p:nvPr/>
        </p:nvSpPr>
        <p:spPr>
          <a:xfrm>
            <a:off x="2963850" y="1518048"/>
            <a:ext cx="981604" cy="567928"/>
          </a:xfrm>
          <a:prstGeom prst="ellipse">
            <a:avLst/>
          </a:prstGeom>
          <a:solidFill>
            <a:schemeClr val="bg2"/>
          </a:solid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6" name="Oval 5"/>
          <p:cNvSpPr/>
          <p:nvPr/>
        </p:nvSpPr>
        <p:spPr>
          <a:xfrm>
            <a:off x="4315342" y="2382441"/>
            <a:ext cx="1044576" cy="567928"/>
          </a:xfrm>
          <a:prstGeom prst="ellipse">
            <a:avLst/>
          </a:prstGeom>
          <a:solidFill>
            <a:schemeClr val="bg2"/>
          </a:solid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7" name="Oval 6"/>
          <p:cNvSpPr/>
          <p:nvPr/>
        </p:nvSpPr>
        <p:spPr>
          <a:xfrm>
            <a:off x="5533816" y="1545431"/>
            <a:ext cx="1013551" cy="566738"/>
          </a:xfrm>
          <a:prstGeom prst="ellipse">
            <a:avLst/>
          </a:prstGeom>
          <a:solidFill>
            <a:schemeClr val="bg2"/>
          </a:solid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8" name="Oval 7"/>
          <p:cNvSpPr/>
          <p:nvPr/>
        </p:nvSpPr>
        <p:spPr>
          <a:xfrm>
            <a:off x="2011878" y="2382441"/>
            <a:ext cx="951971" cy="567928"/>
          </a:xfrm>
          <a:prstGeom prst="ellipse">
            <a:avLst/>
          </a:prstGeom>
          <a:solidFill>
            <a:schemeClr val="bg2"/>
          </a:solidFill>
          <a:ln>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10" name="Straight Arrow Connector 9"/>
          <p:cNvCxnSpPr>
            <a:stCxn id="4" idx="3"/>
            <a:endCxn id="5" idx="7"/>
          </p:cNvCxnSpPr>
          <p:nvPr/>
        </p:nvCxnSpPr>
        <p:spPr>
          <a:xfrm flipH="1">
            <a:off x="3801701" y="1246758"/>
            <a:ext cx="697781" cy="354461"/>
          </a:xfrm>
          <a:prstGeom prst="straightConnector1">
            <a:avLst/>
          </a:prstGeom>
          <a:ln w="28575">
            <a:solidFill>
              <a:srgbClr val="292929"/>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8" idx="7"/>
          </p:cNvCxnSpPr>
          <p:nvPr/>
        </p:nvCxnSpPr>
        <p:spPr>
          <a:xfrm flipH="1">
            <a:off x="2824436" y="2002805"/>
            <a:ext cx="283167" cy="462807"/>
          </a:xfrm>
          <a:prstGeom prst="straightConnector1">
            <a:avLst/>
          </a:prstGeom>
          <a:ln w="28575">
            <a:solidFill>
              <a:srgbClr val="292929"/>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5"/>
            <a:endCxn id="7" idx="1"/>
          </p:cNvCxnSpPr>
          <p:nvPr/>
        </p:nvCxnSpPr>
        <p:spPr>
          <a:xfrm>
            <a:off x="5212290" y="1246758"/>
            <a:ext cx="469957" cy="381670"/>
          </a:xfrm>
          <a:prstGeom prst="straightConnector1">
            <a:avLst/>
          </a:prstGeom>
          <a:ln w="28575">
            <a:solidFill>
              <a:srgbClr val="292929"/>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5"/>
            <a:endCxn id="6" idx="1"/>
          </p:cNvCxnSpPr>
          <p:nvPr/>
        </p:nvCxnSpPr>
        <p:spPr>
          <a:xfrm>
            <a:off x="3801701" y="2002805"/>
            <a:ext cx="666616" cy="462807"/>
          </a:xfrm>
          <a:prstGeom prst="straightConnector1">
            <a:avLst/>
          </a:prstGeom>
          <a:ln w="28575">
            <a:solidFill>
              <a:srgbClr val="292929"/>
            </a:solidFill>
            <a:tailEnd type="arrow"/>
          </a:ln>
        </p:spPr>
        <p:style>
          <a:lnRef idx="1">
            <a:schemeClr val="accent1"/>
          </a:lnRef>
          <a:fillRef idx="0">
            <a:schemeClr val="accent1"/>
          </a:fillRef>
          <a:effectRef idx="0">
            <a:schemeClr val="accent1"/>
          </a:effectRef>
          <a:fontRef idx="minor">
            <a:schemeClr val="tx1"/>
          </a:fontRef>
        </p:style>
      </p:cxnSp>
      <p:sp>
        <p:nvSpPr>
          <p:cNvPr id="16397" name="TextBox 22"/>
          <p:cNvSpPr txBox="1">
            <a:spLocks noChangeArrowheads="1"/>
          </p:cNvSpPr>
          <p:nvPr/>
        </p:nvSpPr>
        <p:spPr bwMode="auto">
          <a:xfrm>
            <a:off x="4349787" y="742556"/>
            <a:ext cx="1072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400" dirty="0" smtClean="0"/>
              <a:t>...fix</a:t>
            </a:r>
            <a:endParaRPr lang="en-CA" sz="2400" dirty="0"/>
          </a:p>
        </p:txBody>
      </p:sp>
      <p:sp>
        <p:nvSpPr>
          <p:cNvPr id="16398" name="TextBox 24"/>
          <p:cNvSpPr txBox="1">
            <a:spLocks noChangeArrowheads="1"/>
          </p:cNvSpPr>
          <p:nvPr/>
        </p:nvSpPr>
        <p:spPr bwMode="auto">
          <a:xfrm>
            <a:off x="3002468" y="1503365"/>
            <a:ext cx="935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400" dirty="0" smtClean="0"/>
              <a:t>…</a:t>
            </a:r>
            <a:r>
              <a:rPr lang="en-CA" sz="2400" dirty="0" err="1" smtClean="0"/>
              <a:t>fixi</a:t>
            </a:r>
            <a:endParaRPr lang="en-CA" sz="2400" dirty="0"/>
          </a:p>
        </p:txBody>
      </p:sp>
      <p:sp>
        <p:nvSpPr>
          <p:cNvPr id="16399" name="TextBox 25"/>
          <p:cNvSpPr txBox="1">
            <a:spLocks noChangeArrowheads="1"/>
          </p:cNvSpPr>
          <p:nvPr/>
        </p:nvSpPr>
        <p:spPr bwMode="auto">
          <a:xfrm>
            <a:off x="1978013" y="2372257"/>
            <a:ext cx="1062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400" dirty="0" smtClean="0"/>
              <a:t>…</a:t>
            </a:r>
            <a:r>
              <a:rPr lang="en-CA" sz="2400" dirty="0" err="1" smtClean="0"/>
              <a:t>fixin</a:t>
            </a:r>
            <a:endParaRPr lang="en-CA" sz="2400" dirty="0"/>
          </a:p>
        </p:txBody>
      </p:sp>
      <p:sp>
        <p:nvSpPr>
          <p:cNvPr id="16400" name="TextBox 26"/>
          <p:cNvSpPr txBox="1">
            <a:spLocks noChangeArrowheads="1"/>
          </p:cNvSpPr>
          <p:nvPr/>
        </p:nvSpPr>
        <p:spPr bwMode="auto">
          <a:xfrm>
            <a:off x="3912116" y="1015607"/>
            <a:ext cx="396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400" dirty="0" err="1"/>
              <a:t>i</a:t>
            </a:r>
            <a:endParaRPr lang="en-CA" sz="2400" dirty="0"/>
          </a:p>
        </p:txBody>
      </p:sp>
      <p:sp>
        <p:nvSpPr>
          <p:cNvPr id="16401" name="TextBox 27"/>
          <p:cNvSpPr txBox="1">
            <a:spLocks noChangeArrowheads="1"/>
          </p:cNvSpPr>
          <p:nvPr/>
        </p:nvSpPr>
        <p:spPr bwMode="auto">
          <a:xfrm>
            <a:off x="5359918" y="1045503"/>
            <a:ext cx="395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400" dirty="0"/>
              <a:t>e</a:t>
            </a:r>
          </a:p>
        </p:txBody>
      </p:sp>
      <p:sp>
        <p:nvSpPr>
          <p:cNvPr id="16402" name="TextBox 28"/>
          <p:cNvSpPr txBox="1">
            <a:spLocks noChangeArrowheads="1"/>
          </p:cNvSpPr>
          <p:nvPr/>
        </p:nvSpPr>
        <p:spPr bwMode="auto">
          <a:xfrm>
            <a:off x="2670160" y="1852616"/>
            <a:ext cx="395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400" dirty="0"/>
              <a:t>n</a:t>
            </a:r>
          </a:p>
        </p:txBody>
      </p:sp>
      <p:sp>
        <p:nvSpPr>
          <p:cNvPr id="16403" name="TextBox 29"/>
          <p:cNvSpPr txBox="1">
            <a:spLocks noChangeArrowheads="1"/>
          </p:cNvSpPr>
          <p:nvPr/>
        </p:nvSpPr>
        <p:spPr bwMode="auto">
          <a:xfrm>
            <a:off x="6633096" y="1032273"/>
            <a:ext cx="2358495"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000" dirty="0" smtClean="0">
                <a:solidFill>
                  <a:srgbClr val="3333CC"/>
                </a:solidFill>
              </a:rPr>
              <a:t>In an RNN, each </a:t>
            </a:r>
            <a:r>
              <a:rPr lang="en-CA" sz="2000" dirty="0">
                <a:solidFill>
                  <a:srgbClr val="3333CC"/>
                </a:solidFill>
              </a:rPr>
              <a:t>node is a hidden state vector. The next character must transform this to a new node.</a:t>
            </a:r>
          </a:p>
          <a:p>
            <a:pPr eaLnBrk="1" hangingPunct="1"/>
            <a:endParaRPr lang="en-CA" dirty="0"/>
          </a:p>
        </p:txBody>
      </p:sp>
      <p:sp>
        <p:nvSpPr>
          <p:cNvPr id="33" name="TextBox 24"/>
          <p:cNvSpPr txBox="1">
            <a:spLocks noChangeArrowheads="1"/>
          </p:cNvSpPr>
          <p:nvPr/>
        </p:nvSpPr>
        <p:spPr bwMode="auto">
          <a:xfrm>
            <a:off x="5533816" y="1520301"/>
            <a:ext cx="1163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400" dirty="0" smtClean="0"/>
              <a:t>…fixe</a:t>
            </a:r>
            <a:endParaRPr lang="en-CA" sz="2400" dirty="0"/>
          </a:p>
        </p:txBody>
      </p:sp>
      <p:sp>
        <p:nvSpPr>
          <p:cNvPr id="24" name="TextBox 23"/>
          <p:cNvSpPr txBox="1"/>
          <p:nvPr/>
        </p:nvSpPr>
        <p:spPr>
          <a:xfrm>
            <a:off x="270932" y="795472"/>
            <a:ext cx="2587370" cy="1908215"/>
          </a:xfrm>
          <a:prstGeom prst="rect">
            <a:avLst/>
          </a:prstGeom>
          <a:noFill/>
        </p:spPr>
        <p:txBody>
          <a:bodyPr wrap="square" rtlCol="0">
            <a:spAutoFit/>
          </a:bodyPr>
          <a:lstStyle/>
          <a:p>
            <a:r>
              <a:rPr lang="en-CA" sz="2000" dirty="0">
                <a:solidFill>
                  <a:srgbClr val="008000"/>
                </a:solidFill>
                <a:latin typeface="Arial" charset="0"/>
              </a:rPr>
              <a:t>There are exponentially many nodes in </a:t>
            </a:r>
            <a:r>
              <a:rPr lang="en-CA" sz="2000" dirty="0" smtClean="0">
                <a:solidFill>
                  <a:srgbClr val="008000"/>
                </a:solidFill>
                <a:latin typeface="Arial" charset="0"/>
              </a:rPr>
              <a:t>the </a:t>
            </a:r>
            <a:r>
              <a:rPr lang="en-CA" sz="2000" dirty="0">
                <a:solidFill>
                  <a:srgbClr val="008000"/>
                </a:solidFill>
                <a:latin typeface="Arial" charset="0"/>
              </a:rPr>
              <a:t>tree of all character strings of length N.</a:t>
            </a:r>
          </a:p>
          <a:p>
            <a:endParaRPr lang="en-US" dirty="0"/>
          </a:p>
        </p:txBody>
      </p:sp>
    </p:spTree>
    <p:extLst>
      <p:ext uri="{BB962C8B-B14F-4D97-AF65-F5344CB8AC3E}">
        <p14:creationId xmlns:p14="http://schemas.microsoft.com/office/powerpoint/2010/main" val="11873422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CA" dirty="0">
                <a:latin typeface="Arial" charset="0"/>
              </a:rPr>
              <a:t>Multiplicative connections</a:t>
            </a:r>
          </a:p>
        </p:txBody>
      </p:sp>
      <p:sp>
        <p:nvSpPr>
          <p:cNvPr id="17411" name="Content Placeholder 2"/>
          <p:cNvSpPr>
            <a:spLocks noGrp="1"/>
          </p:cNvSpPr>
          <p:nvPr>
            <p:ph idx="1"/>
          </p:nvPr>
        </p:nvSpPr>
        <p:spPr>
          <a:xfrm>
            <a:off x="457200" y="1087041"/>
            <a:ext cx="8229600" cy="3394472"/>
          </a:xfrm>
        </p:spPr>
        <p:txBody>
          <a:bodyPr>
            <a:normAutofit lnSpcReduction="10000"/>
          </a:bodyPr>
          <a:lstStyle/>
          <a:p>
            <a:r>
              <a:rPr lang="en-CA" dirty="0">
                <a:latin typeface="Arial" charset="0"/>
              </a:rPr>
              <a:t>Instead of using the inputs to the recurrent net to provide additive extra input to the hidden units, we could use the current input character to choose the whole hidden-to-hidden weight matrix.</a:t>
            </a:r>
          </a:p>
          <a:p>
            <a:pPr lvl="1"/>
            <a:r>
              <a:rPr lang="en-CA" dirty="0">
                <a:latin typeface="Arial" charset="0"/>
              </a:rPr>
              <a:t>But this requires 86x1500x1500 parameters</a:t>
            </a:r>
          </a:p>
          <a:p>
            <a:pPr lvl="1"/>
            <a:r>
              <a:rPr lang="en-CA" dirty="0">
                <a:latin typeface="Arial" charset="0"/>
              </a:rPr>
              <a:t>This </a:t>
            </a:r>
            <a:r>
              <a:rPr lang="en-CA" dirty="0" smtClean="0">
                <a:latin typeface="Arial" charset="0"/>
              </a:rPr>
              <a:t>could </a:t>
            </a:r>
            <a:r>
              <a:rPr lang="en-CA" dirty="0">
                <a:latin typeface="Arial" charset="0"/>
              </a:rPr>
              <a:t>make the net </a:t>
            </a:r>
            <a:r>
              <a:rPr lang="en-CA" dirty="0" err="1">
                <a:latin typeface="Arial" charset="0"/>
              </a:rPr>
              <a:t>overfit</a:t>
            </a:r>
            <a:r>
              <a:rPr lang="en-CA" dirty="0">
                <a:latin typeface="Arial" charset="0"/>
              </a:rPr>
              <a:t>.</a:t>
            </a:r>
          </a:p>
          <a:p>
            <a:r>
              <a:rPr lang="en-CA" dirty="0">
                <a:latin typeface="Arial" charset="0"/>
              </a:rPr>
              <a:t>Can we achieve the same kind of multiplicative interaction using fewer parameters?</a:t>
            </a:r>
          </a:p>
          <a:p>
            <a:pPr lvl="1"/>
            <a:r>
              <a:rPr lang="en-CA" dirty="0" smtClean="0">
                <a:latin typeface="Arial" charset="0"/>
              </a:rPr>
              <a:t>We want a different transition matrix for each of the 86 characters, but we want these 86 </a:t>
            </a:r>
            <a:r>
              <a:rPr lang="en-CA" dirty="0">
                <a:latin typeface="Arial" charset="0"/>
              </a:rPr>
              <a:t>character-specific weight matrices to share </a:t>
            </a:r>
            <a:r>
              <a:rPr lang="en-CA" dirty="0" smtClean="0">
                <a:latin typeface="Arial" charset="0"/>
              </a:rPr>
              <a:t>parameters </a:t>
            </a:r>
            <a:r>
              <a:rPr lang="en-CA" dirty="0" smtClean="0">
                <a:solidFill>
                  <a:srgbClr val="0000FF"/>
                </a:solidFill>
                <a:latin typeface="Arial" charset="0"/>
              </a:rPr>
              <a:t>(the characters 9 and 8 should have similar matrices).</a:t>
            </a:r>
            <a:endParaRPr lang="en-CA" dirty="0">
              <a:solidFill>
                <a:srgbClr val="0000FF"/>
              </a:solidFill>
              <a:latin typeface="Arial" charset="0"/>
            </a:endParaRPr>
          </a:p>
        </p:txBody>
      </p:sp>
    </p:spTree>
    <p:extLst>
      <p:ext uri="{BB962C8B-B14F-4D97-AF65-F5344CB8AC3E}">
        <p14:creationId xmlns:p14="http://schemas.microsoft.com/office/powerpoint/2010/main" val="2042428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882"/>
            <a:ext cx="8229600" cy="857250"/>
          </a:xfrm>
          <a:ln>
            <a:noFill/>
          </a:ln>
        </p:spPr>
        <p:txBody>
          <a:bodyPr>
            <a:normAutofit fontScale="90000"/>
          </a:bodyPr>
          <a:lstStyle/>
          <a:p>
            <a:r>
              <a:rPr lang="en-US" dirty="0" smtClean="0"/>
              <a:t>Using factors to implement multiplicative interactions</a:t>
            </a:r>
            <a:endParaRPr lang="en-US" dirty="0"/>
          </a:p>
        </p:txBody>
      </p:sp>
      <p:sp>
        <p:nvSpPr>
          <p:cNvPr id="46" name="Content Placeholder 45"/>
          <p:cNvSpPr>
            <a:spLocks noGrp="1"/>
          </p:cNvSpPr>
          <p:nvPr>
            <p:ph idx="1"/>
          </p:nvPr>
        </p:nvSpPr>
        <p:spPr>
          <a:xfrm>
            <a:off x="457191" y="709094"/>
            <a:ext cx="8470850" cy="1612210"/>
          </a:xfrm>
        </p:spPr>
        <p:txBody>
          <a:bodyPr>
            <a:normAutofit lnSpcReduction="10000"/>
          </a:bodyPr>
          <a:lstStyle/>
          <a:p>
            <a:r>
              <a:rPr lang="en-US" dirty="0" smtClean="0"/>
              <a:t>We can get groups a and b to interact multiplicatively by using “factors”.</a:t>
            </a:r>
          </a:p>
          <a:p>
            <a:pPr lvl="1"/>
            <a:r>
              <a:rPr lang="en-US" dirty="0" smtClean="0"/>
              <a:t>Each </a:t>
            </a:r>
            <a:r>
              <a:rPr lang="en-US" dirty="0"/>
              <a:t>factor first computes a weighted sum for each of its input groups. </a:t>
            </a:r>
          </a:p>
          <a:p>
            <a:pPr lvl="1"/>
            <a:r>
              <a:rPr lang="en-US" dirty="0" smtClean="0"/>
              <a:t>Then it sends the product of the weighted sums to its output group.</a:t>
            </a:r>
            <a:endParaRPr lang="en-US" dirty="0"/>
          </a:p>
        </p:txBody>
      </p:sp>
      <p:graphicFrame>
        <p:nvGraphicFramePr>
          <p:cNvPr id="32" name="Object 41"/>
          <p:cNvGraphicFramePr>
            <a:graphicFrameLocks noChangeAspect="1"/>
          </p:cNvGraphicFramePr>
          <p:nvPr>
            <p:extLst>
              <p:ext uri="{D42A27DB-BD31-4B8C-83A1-F6EECF244321}">
                <p14:modId xmlns:p14="http://schemas.microsoft.com/office/powerpoint/2010/main" val="1786397039"/>
              </p:ext>
            </p:extLst>
          </p:nvPr>
        </p:nvGraphicFramePr>
        <p:xfrm>
          <a:off x="4766202" y="2321304"/>
          <a:ext cx="4157663" cy="668337"/>
        </p:xfrm>
        <a:graphic>
          <a:graphicData uri="http://schemas.openxmlformats.org/presentationml/2006/ole">
            <mc:AlternateContent xmlns:mc="http://schemas.openxmlformats.org/markup-compatibility/2006">
              <mc:Choice xmlns:v="urn:schemas-microsoft-com:vml" Requires="v">
                <p:oleObj spid="_x0000_s10428" name="Equation" r:id="rId3" imgW="1485900" imgH="317500" progId="Equation.3">
                  <p:embed/>
                </p:oleObj>
              </mc:Choice>
              <mc:Fallback>
                <p:oleObj name="Equation" r:id="rId3" imgW="1485900" imgH="317500" progId="Equation.3">
                  <p:embed/>
                  <p:pic>
                    <p:nvPicPr>
                      <p:cNvPr id="0" name=""/>
                      <p:cNvPicPr>
                        <a:picLocks noChangeAspect="1" noChangeArrowheads="1"/>
                      </p:cNvPicPr>
                      <p:nvPr/>
                    </p:nvPicPr>
                    <p:blipFill>
                      <a:blip r:embed="rId4"/>
                      <a:srcRect/>
                      <a:stretch>
                        <a:fillRect/>
                      </a:stretch>
                    </p:blipFill>
                    <p:spPr bwMode="auto">
                      <a:xfrm>
                        <a:off x="4766202" y="2321304"/>
                        <a:ext cx="4157663" cy="668337"/>
                      </a:xfrm>
                      <a:prstGeom prst="rect">
                        <a:avLst/>
                      </a:prstGeom>
                      <a:noFill/>
                      <a:ln>
                        <a:noFill/>
                      </a:ln>
                      <a:effectLst/>
                      <a:extLst/>
                    </p:spPr>
                  </p:pic>
                </p:oleObj>
              </mc:Fallback>
            </mc:AlternateContent>
          </a:graphicData>
        </a:graphic>
      </p:graphicFrame>
      <p:sp>
        <p:nvSpPr>
          <p:cNvPr id="51" name="TextBox 50"/>
          <p:cNvSpPr txBox="1"/>
          <p:nvPr/>
        </p:nvSpPr>
        <p:spPr>
          <a:xfrm>
            <a:off x="4613805" y="3069024"/>
            <a:ext cx="1169455" cy="923330"/>
          </a:xfrm>
          <a:prstGeom prst="rect">
            <a:avLst/>
          </a:prstGeom>
          <a:noFill/>
        </p:spPr>
        <p:txBody>
          <a:bodyPr wrap="square" rtlCol="0">
            <a:spAutoFit/>
          </a:bodyPr>
          <a:lstStyle/>
          <a:p>
            <a:r>
              <a:rPr lang="en-US" dirty="0">
                <a:solidFill>
                  <a:srgbClr val="0000FF"/>
                </a:solidFill>
              </a:rPr>
              <a:t>v</a:t>
            </a:r>
            <a:r>
              <a:rPr lang="en-US" dirty="0" smtClean="0">
                <a:solidFill>
                  <a:srgbClr val="0000FF"/>
                </a:solidFill>
              </a:rPr>
              <a:t>ector of inputs to group c</a:t>
            </a:r>
            <a:endParaRPr lang="en-US" dirty="0">
              <a:solidFill>
                <a:srgbClr val="0000FF"/>
              </a:solidFill>
            </a:endParaRPr>
          </a:p>
        </p:txBody>
      </p:sp>
      <p:sp>
        <p:nvSpPr>
          <p:cNvPr id="52" name="TextBox 51"/>
          <p:cNvSpPr txBox="1"/>
          <p:nvPr/>
        </p:nvSpPr>
        <p:spPr>
          <a:xfrm>
            <a:off x="5799118" y="3069027"/>
            <a:ext cx="1304942" cy="923330"/>
          </a:xfrm>
          <a:prstGeom prst="rect">
            <a:avLst/>
          </a:prstGeom>
          <a:noFill/>
        </p:spPr>
        <p:txBody>
          <a:bodyPr wrap="square" rtlCol="0">
            <a:spAutoFit/>
          </a:bodyPr>
          <a:lstStyle/>
          <a:p>
            <a:r>
              <a:rPr lang="en-US" dirty="0">
                <a:solidFill>
                  <a:srgbClr val="0000FF"/>
                </a:solidFill>
              </a:rPr>
              <a:t>s</a:t>
            </a:r>
            <a:r>
              <a:rPr lang="en-US" dirty="0" smtClean="0">
                <a:solidFill>
                  <a:srgbClr val="0000FF"/>
                </a:solidFill>
              </a:rPr>
              <a:t>calar input to f from group b </a:t>
            </a:r>
            <a:endParaRPr lang="en-US" dirty="0">
              <a:solidFill>
                <a:srgbClr val="0000FF"/>
              </a:solidFill>
            </a:endParaRPr>
          </a:p>
        </p:txBody>
      </p:sp>
      <p:sp>
        <p:nvSpPr>
          <p:cNvPr id="53" name="TextBox 52"/>
          <p:cNvSpPr txBox="1"/>
          <p:nvPr/>
        </p:nvSpPr>
        <p:spPr>
          <a:xfrm>
            <a:off x="7153761" y="3069030"/>
            <a:ext cx="1304942" cy="923330"/>
          </a:xfrm>
          <a:prstGeom prst="rect">
            <a:avLst/>
          </a:prstGeom>
          <a:noFill/>
        </p:spPr>
        <p:txBody>
          <a:bodyPr wrap="square" rtlCol="0">
            <a:spAutoFit/>
          </a:bodyPr>
          <a:lstStyle/>
          <a:p>
            <a:r>
              <a:rPr lang="en-US" dirty="0">
                <a:solidFill>
                  <a:srgbClr val="0000FF"/>
                </a:solidFill>
              </a:rPr>
              <a:t>s</a:t>
            </a:r>
            <a:r>
              <a:rPr lang="en-US" dirty="0" smtClean="0">
                <a:solidFill>
                  <a:srgbClr val="0000FF"/>
                </a:solidFill>
              </a:rPr>
              <a:t>calar input to f from group a </a:t>
            </a:r>
            <a:endParaRPr lang="en-US" dirty="0">
              <a:solidFill>
                <a:srgbClr val="0000FF"/>
              </a:solidFill>
            </a:endParaRPr>
          </a:p>
        </p:txBody>
      </p:sp>
      <p:cxnSp>
        <p:nvCxnSpPr>
          <p:cNvPr id="55" name="Straight Arrow Connector 54"/>
          <p:cNvCxnSpPr/>
          <p:nvPr/>
        </p:nvCxnSpPr>
        <p:spPr>
          <a:xfrm flipV="1">
            <a:off x="7696763" y="2921909"/>
            <a:ext cx="0" cy="23177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325193" y="2921912"/>
            <a:ext cx="0" cy="23177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902824" y="2888049"/>
            <a:ext cx="0" cy="23177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67" name="Rectangle 7"/>
          <p:cNvSpPr>
            <a:spLocks noChangeArrowheads="1"/>
          </p:cNvSpPr>
          <p:nvPr/>
        </p:nvSpPr>
        <p:spPr bwMode="auto">
          <a:xfrm>
            <a:off x="3760305" y="2103394"/>
            <a:ext cx="431800" cy="1244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68" name="Rectangle 7"/>
          <p:cNvSpPr>
            <a:spLocks noChangeArrowheads="1"/>
          </p:cNvSpPr>
          <p:nvPr/>
        </p:nvSpPr>
        <p:spPr bwMode="auto">
          <a:xfrm>
            <a:off x="394805" y="2108158"/>
            <a:ext cx="431800" cy="12418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69" name="Isosceles Triangle 31"/>
          <p:cNvSpPr>
            <a:spLocks noChangeArrowheads="1"/>
          </p:cNvSpPr>
          <p:nvPr/>
        </p:nvSpPr>
        <p:spPr bwMode="auto">
          <a:xfrm rot="17926695">
            <a:off x="2129513" y="2610543"/>
            <a:ext cx="328565" cy="315029"/>
          </a:xfrm>
          <a:prstGeom prst="triangle">
            <a:avLst>
              <a:gd name="adj" fmla="val 50000"/>
            </a:avLst>
          </a:prstGeom>
          <a:solidFill>
            <a:srgbClr val="008000"/>
          </a:solidFill>
          <a:ln w="9525">
            <a:solidFill>
              <a:schemeClr val="tx1"/>
            </a:solidFill>
            <a:round/>
            <a:headEnd/>
            <a:tailEnd/>
          </a:ln>
        </p:spPr>
        <p:txBody>
          <a:bodyPr/>
          <a:lstStyle/>
          <a:p>
            <a:endParaRPr lang="en-US">
              <a:latin typeface="Calibri" charset="0"/>
            </a:endParaRPr>
          </a:p>
        </p:txBody>
      </p:sp>
      <p:cxnSp>
        <p:nvCxnSpPr>
          <p:cNvPr id="70" name="Straight Connector 35"/>
          <p:cNvCxnSpPr>
            <a:cxnSpLocks noChangeShapeType="1"/>
            <a:stCxn id="68" idx="3"/>
            <a:endCxn id="69" idx="0"/>
          </p:cNvCxnSpPr>
          <p:nvPr/>
        </p:nvCxnSpPr>
        <p:spPr bwMode="auto">
          <a:xfrm flipV="1">
            <a:off x="826605" y="2692226"/>
            <a:ext cx="1329131" cy="36843"/>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1" name="Straight Connector 35"/>
          <p:cNvCxnSpPr>
            <a:cxnSpLocks noChangeShapeType="1"/>
            <a:endCxn id="69" idx="2"/>
          </p:cNvCxnSpPr>
          <p:nvPr/>
        </p:nvCxnSpPr>
        <p:spPr bwMode="auto">
          <a:xfrm flipV="1">
            <a:off x="1701318" y="2987880"/>
            <a:ext cx="651448" cy="83953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72" name="Rectangle 7"/>
          <p:cNvSpPr>
            <a:spLocks noChangeArrowheads="1"/>
          </p:cNvSpPr>
          <p:nvPr/>
        </p:nvSpPr>
        <p:spPr bwMode="auto">
          <a:xfrm rot="16200000">
            <a:off x="2173907" y="3108768"/>
            <a:ext cx="531198" cy="187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cxnSp>
        <p:nvCxnSpPr>
          <p:cNvPr id="73" name="Straight Connector 35"/>
          <p:cNvCxnSpPr>
            <a:cxnSpLocks noChangeShapeType="1"/>
            <a:stCxn id="69" idx="4"/>
            <a:endCxn id="67" idx="1"/>
          </p:cNvCxnSpPr>
          <p:nvPr/>
        </p:nvCxnSpPr>
        <p:spPr bwMode="auto">
          <a:xfrm>
            <a:off x="2510944" y="2699896"/>
            <a:ext cx="1249361" cy="2560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4" name="Straight Connector 35"/>
          <p:cNvCxnSpPr>
            <a:cxnSpLocks noChangeShapeType="1"/>
            <a:endCxn id="69" idx="0"/>
          </p:cNvCxnSpPr>
          <p:nvPr/>
        </p:nvCxnSpPr>
        <p:spPr bwMode="auto">
          <a:xfrm>
            <a:off x="818669" y="2321280"/>
            <a:ext cx="1337067" cy="370946"/>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5" name="Straight Connector 35"/>
          <p:cNvCxnSpPr>
            <a:cxnSpLocks noChangeShapeType="1"/>
            <a:endCxn id="69" idx="0"/>
          </p:cNvCxnSpPr>
          <p:nvPr/>
        </p:nvCxnSpPr>
        <p:spPr bwMode="auto">
          <a:xfrm flipV="1">
            <a:off x="855181" y="2692226"/>
            <a:ext cx="1300555" cy="43987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6" name="Straight Connector 35"/>
          <p:cNvCxnSpPr>
            <a:cxnSpLocks noChangeShapeType="1"/>
          </p:cNvCxnSpPr>
          <p:nvPr/>
        </p:nvCxnSpPr>
        <p:spPr bwMode="auto">
          <a:xfrm flipV="1">
            <a:off x="2510944" y="2348663"/>
            <a:ext cx="1260475" cy="367904"/>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7" name="Straight Connector 35"/>
          <p:cNvCxnSpPr>
            <a:cxnSpLocks noChangeShapeType="1"/>
          </p:cNvCxnSpPr>
          <p:nvPr/>
        </p:nvCxnSpPr>
        <p:spPr bwMode="auto">
          <a:xfrm>
            <a:off x="2476018" y="2753476"/>
            <a:ext cx="1322387" cy="415529"/>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8" name="Straight Connector 35"/>
          <p:cNvCxnSpPr>
            <a:cxnSpLocks noChangeShapeType="1"/>
            <a:endCxn id="69" idx="2"/>
          </p:cNvCxnSpPr>
          <p:nvPr/>
        </p:nvCxnSpPr>
        <p:spPr bwMode="auto">
          <a:xfrm flipH="1" flipV="1">
            <a:off x="2352766" y="2987880"/>
            <a:ext cx="6833" cy="845492"/>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9" name="Straight Connector 35"/>
          <p:cNvCxnSpPr>
            <a:cxnSpLocks noChangeShapeType="1"/>
            <a:endCxn id="69" idx="2"/>
          </p:cNvCxnSpPr>
          <p:nvPr/>
        </p:nvCxnSpPr>
        <p:spPr bwMode="auto">
          <a:xfrm flipH="1" flipV="1">
            <a:off x="2352766" y="2987880"/>
            <a:ext cx="784444" cy="83953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graphicFrame>
        <p:nvGraphicFramePr>
          <p:cNvPr id="80" name="Object 26"/>
          <p:cNvGraphicFramePr>
            <a:graphicFrameLocks noChangeAspect="1"/>
          </p:cNvGraphicFramePr>
          <p:nvPr>
            <p:extLst>
              <p:ext uri="{D42A27DB-BD31-4B8C-83A1-F6EECF244321}">
                <p14:modId xmlns:p14="http://schemas.microsoft.com/office/powerpoint/2010/main" val="3592763028"/>
              </p:ext>
            </p:extLst>
          </p:nvPr>
        </p:nvGraphicFramePr>
        <p:xfrm>
          <a:off x="1085367" y="1873132"/>
          <a:ext cx="531813" cy="599886"/>
        </p:xfrm>
        <a:graphic>
          <a:graphicData uri="http://schemas.openxmlformats.org/presentationml/2006/ole">
            <mc:AlternateContent xmlns:mc="http://schemas.openxmlformats.org/markup-compatibility/2006">
              <mc:Choice xmlns:v="urn:schemas-microsoft-com:vml" Requires="v">
                <p:oleObj spid="_x0000_s10429" name="Equation" r:id="rId5" imgW="203040" imgH="241200" progId="Equation.3">
                  <p:embed/>
                </p:oleObj>
              </mc:Choice>
              <mc:Fallback>
                <p:oleObj name="Equation" r:id="rId5" imgW="2030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367" y="1873132"/>
                        <a:ext cx="531813" cy="599886"/>
                      </a:xfrm>
                      <a:prstGeom prst="rect">
                        <a:avLst/>
                      </a:prstGeom>
                      <a:noFill/>
                      <a:ln>
                        <a:noFill/>
                      </a:ln>
                      <a:effectLst/>
                    </p:spPr>
                  </p:pic>
                </p:oleObj>
              </mc:Fallback>
            </mc:AlternateContent>
          </a:graphicData>
        </a:graphic>
      </p:graphicFrame>
      <p:graphicFrame>
        <p:nvGraphicFramePr>
          <p:cNvPr id="81" name="Object 39"/>
          <p:cNvGraphicFramePr>
            <a:graphicFrameLocks noChangeAspect="1"/>
          </p:cNvGraphicFramePr>
          <p:nvPr>
            <p:extLst>
              <p:ext uri="{D42A27DB-BD31-4B8C-83A1-F6EECF244321}">
                <p14:modId xmlns:p14="http://schemas.microsoft.com/office/powerpoint/2010/main" val="930177904"/>
              </p:ext>
            </p:extLst>
          </p:nvPr>
        </p:nvGraphicFramePr>
        <p:xfrm>
          <a:off x="2910994" y="1906974"/>
          <a:ext cx="509587" cy="603217"/>
        </p:xfrm>
        <a:graphic>
          <a:graphicData uri="http://schemas.openxmlformats.org/presentationml/2006/ole">
            <mc:AlternateContent xmlns:mc="http://schemas.openxmlformats.org/markup-compatibility/2006">
              <mc:Choice xmlns:v="urn:schemas-microsoft-com:vml" Requires="v">
                <p:oleObj spid="_x0000_s10430" name="Equation" r:id="rId7" imgW="203040" imgH="241200" progId="Equation.3">
                  <p:embed/>
                </p:oleObj>
              </mc:Choice>
              <mc:Fallback>
                <p:oleObj name="Equation" r:id="rId7" imgW="2030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0994" y="1906974"/>
                        <a:ext cx="509587" cy="603217"/>
                      </a:xfrm>
                      <a:prstGeom prst="rect">
                        <a:avLst/>
                      </a:prstGeom>
                      <a:noFill/>
                      <a:ln>
                        <a:noFill/>
                      </a:ln>
                      <a:effectLst/>
                    </p:spPr>
                  </p:pic>
                </p:oleObj>
              </mc:Fallback>
            </mc:AlternateContent>
          </a:graphicData>
        </a:graphic>
      </p:graphicFrame>
      <p:graphicFrame>
        <p:nvGraphicFramePr>
          <p:cNvPr id="82" name="Object 40"/>
          <p:cNvGraphicFramePr>
            <a:graphicFrameLocks noChangeAspect="1"/>
          </p:cNvGraphicFramePr>
          <p:nvPr>
            <p:extLst>
              <p:ext uri="{D42A27DB-BD31-4B8C-83A1-F6EECF244321}">
                <p14:modId xmlns:p14="http://schemas.microsoft.com/office/powerpoint/2010/main" val="2384964932"/>
              </p:ext>
            </p:extLst>
          </p:nvPr>
        </p:nvGraphicFramePr>
        <p:xfrm>
          <a:off x="2179156" y="2421292"/>
          <a:ext cx="296863" cy="297656"/>
        </p:xfrm>
        <a:graphic>
          <a:graphicData uri="http://schemas.openxmlformats.org/presentationml/2006/ole">
            <mc:AlternateContent xmlns:mc="http://schemas.openxmlformats.org/markup-compatibility/2006">
              <mc:Choice xmlns:v="urn:schemas-microsoft-com:vml" Requires="v">
                <p:oleObj spid="_x0000_s10431" name="Equation" r:id="rId9" imgW="152280" imgH="203040" progId="Equation.3">
                  <p:embed/>
                </p:oleObj>
              </mc:Choice>
              <mc:Fallback>
                <p:oleObj name="Equation" r:id="rId9" imgW="1522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9156" y="2421292"/>
                        <a:ext cx="296863" cy="29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83" name="Oval 10"/>
          <p:cNvSpPr>
            <a:spLocks noChangeArrowheads="1"/>
          </p:cNvSpPr>
          <p:nvPr/>
        </p:nvSpPr>
        <p:spPr bwMode="auto">
          <a:xfrm rot="10800000">
            <a:off x="999643" y="2699898"/>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4" name="Oval 10"/>
          <p:cNvSpPr>
            <a:spLocks noChangeArrowheads="1"/>
          </p:cNvSpPr>
          <p:nvPr/>
        </p:nvSpPr>
        <p:spPr bwMode="auto">
          <a:xfrm rot="10800000">
            <a:off x="1034569" y="3023748"/>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5" name="Oval 10"/>
          <p:cNvSpPr>
            <a:spLocks noChangeArrowheads="1"/>
          </p:cNvSpPr>
          <p:nvPr/>
        </p:nvSpPr>
        <p:spPr bwMode="auto">
          <a:xfrm rot="10800000">
            <a:off x="990119" y="2348663"/>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6" name="Oval 10"/>
          <p:cNvSpPr>
            <a:spLocks noChangeArrowheads="1"/>
          </p:cNvSpPr>
          <p:nvPr/>
        </p:nvSpPr>
        <p:spPr bwMode="auto">
          <a:xfrm rot="10800000">
            <a:off x="3420581" y="2699898"/>
            <a:ext cx="119063"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7" name="Oval 10"/>
          <p:cNvSpPr>
            <a:spLocks noChangeArrowheads="1"/>
          </p:cNvSpPr>
          <p:nvPr/>
        </p:nvSpPr>
        <p:spPr bwMode="auto">
          <a:xfrm rot="10800000">
            <a:off x="3455506" y="3051132"/>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8" name="Oval 10"/>
          <p:cNvSpPr>
            <a:spLocks noChangeArrowheads="1"/>
          </p:cNvSpPr>
          <p:nvPr/>
        </p:nvSpPr>
        <p:spPr bwMode="auto">
          <a:xfrm rot="10800000">
            <a:off x="3411056" y="2376048"/>
            <a:ext cx="119063"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9" name="Oval 10"/>
          <p:cNvSpPr>
            <a:spLocks noChangeArrowheads="1"/>
          </p:cNvSpPr>
          <p:nvPr/>
        </p:nvSpPr>
        <p:spPr bwMode="auto">
          <a:xfrm rot="10800000">
            <a:off x="1864289" y="3497875"/>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90" name="Oval 10"/>
          <p:cNvSpPr>
            <a:spLocks noChangeArrowheads="1"/>
          </p:cNvSpPr>
          <p:nvPr/>
        </p:nvSpPr>
        <p:spPr bwMode="auto">
          <a:xfrm rot="10800000">
            <a:off x="2304550" y="3497878"/>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91" name="Oval 10"/>
          <p:cNvSpPr>
            <a:spLocks noChangeArrowheads="1"/>
          </p:cNvSpPr>
          <p:nvPr/>
        </p:nvSpPr>
        <p:spPr bwMode="auto">
          <a:xfrm rot="10800000">
            <a:off x="2795610" y="3497881"/>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graphicFrame>
        <p:nvGraphicFramePr>
          <p:cNvPr id="92" name="Object 26"/>
          <p:cNvGraphicFramePr>
            <a:graphicFrameLocks noChangeAspect="1"/>
          </p:cNvGraphicFramePr>
          <p:nvPr>
            <p:extLst>
              <p:ext uri="{D42A27DB-BD31-4B8C-83A1-F6EECF244321}">
                <p14:modId xmlns:p14="http://schemas.microsoft.com/office/powerpoint/2010/main" val="2400189100"/>
              </p:ext>
            </p:extLst>
          </p:nvPr>
        </p:nvGraphicFramePr>
        <p:xfrm>
          <a:off x="2778717" y="3108261"/>
          <a:ext cx="598487" cy="568325"/>
        </p:xfrm>
        <a:graphic>
          <a:graphicData uri="http://schemas.openxmlformats.org/presentationml/2006/ole">
            <mc:AlternateContent xmlns:mc="http://schemas.openxmlformats.org/markup-compatibility/2006">
              <mc:Choice xmlns:v="urn:schemas-microsoft-com:vml" Requires="v">
                <p:oleObj spid="_x0000_s10432" name="Equation" r:id="rId11" imgW="228600" imgH="228600" progId="Equation.3">
                  <p:embed/>
                </p:oleObj>
              </mc:Choice>
              <mc:Fallback>
                <p:oleObj name="Equation" r:id="rId11" imgW="228600" imgH="228600" progId="Equation.3">
                  <p:embed/>
                  <p:pic>
                    <p:nvPicPr>
                      <p:cNvPr id="0" name=""/>
                      <p:cNvPicPr>
                        <a:picLocks noChangeAspect="1" noChangeArrowheads="1"/>
                      </p:cNvPicPr>
                      <p:nvPr/>
                    </p:nvPicPr>
                    <p:blipFill>
                      <a:blip r:embed="rId12"/>
                      <a:srcRect/>
                      <a:stretch>
                        <a:fillRect/>
                      </a:stretch>
                    </p:blipFill>
                    <p:spPr bwMode="auto">
                      <a:xfrm>
                        <a:off x="2778717" y="3108261"/>
                        <a:ext cx="598487" cy="568325"/>
                      </a:xfrm>
                      <a:prstGeom prst="rect">
                        <a:avLst/>
                      </a:prstGeom>
                      <a:noFill/>
                      <a:ln>
                        <a:noFill/>
                      </a:ln>
                      <a:effectLst/>
                    </p:spPr>
                  </p:pic>
                </p:oleObj>
              </mc:Fallback>
            </mc:AlternateContent>
          </a:graphicData>
        </a:graphic>
      </p:graphicFrame>
      <p:sp>
        <p:nvSpPr>
          <p:cNvPr id="93" name="TextBox 92"/>
          <p:cNvSpPr txBox="1"/>
          <p:nvPr/>
        </p:nvSpPr>
        <p:spPr>
          <a:xfrm>
            <a:off x="1752885" y="3829861"/>
            <a:ext cx="1338280" cy="461665"/>
          </a:xfrm>
          <a:prstGeom prst="rect">
            <a:avLst/>
          </a:prstGeom>
          <a:noFill/>
        </p:spPr>
        <p:txBody>
          <a:bodyPr wrap="square" rtlCol="0">
            <a:spAutoFit/>
          </a:bodyPr>
          <a:lstStyle/>
          <a:p>
            <a:r>
              <a:rPr lang="en-US" sz="2400" dirty="0" smtClean="0">
                <a:solidFill>
                  <a:srgbClr val="0000FF"/>
                </a:solidFill>
              </a:rPr>
              <a:t>Group b</a:t>
            </a:r>
            <a:endParaRPr lang="en-US" sz="2400" dirty="0">
              <a:solidFill>
                <a:srgbClr val="0000FF"/>
              </a:solidFill>
            </a:endParaRPr>
          </a:p>
        </p:txBody>
      </p:sp>
      <p:sp>
        <p:nvSpPr>
          <p:cNvPr id="94" name="TextBox 93"/>
          <p:cNvSpPr txBox="1"/>
          <p:nvPr/>
        </p:nvSpPr>
        <p:spPr>
          <a:xfrm rot="16200000">
            <a:off x="-109742" y="2407492"/>
            <a:ext cx="1338280" cy="461665"/>
          </a:xfrm>
          <a:prstGeom prst="rect">
            <a:avLst/>
          </a:prstGeom>
          <a:noFill/>
        </p:spPr>
        <p:txBody>
          <a:bodyPr wrap="square" rtlCol="0">
            <a:spAutoFit/>
          </a:bodyPr>
          <a:lstStyle/>
          <a:p>
            <a:r>
              <a:rPr lang="en-US" sz="2400" dirty="0" smtClean="0">
                <a:solidFill>
                  <a:srgbClr val="0000FF"/>
                </a:solidFill>
              </a:rPr>
              <a:t>Group a</a:t>
            </a:r>
            <a:endParaRPr lang="en-US" sz="2400" dirty="0">
              <a:solidFill>
                <a:srgbClr val="0000FF"/>
              </a:solidFill>
            </a:endParaRPr>
          </a:p>
        </p:txBody>
      </p:sp>
      <p:sp>
        <p:nvSpPr>
          <p:cNvPr id="95" name="TextBox 94"/>
          <p:cNvSpPr txBox="1"/>
          <p:nvPr/>
        </p:nvSpPr>
        <p:spPr>
          <a:xfrm rot="16200000">
            <a:off x="3242995" y="2475227"/>
            <a:ext cx="1338280" cy="461665"/>
          </a:xfrm>
          <a:prstGeom prst="rect">
            <a:avLst/>
          </a:prstGeom>
          <a:noFill/>
        </p:spPr>
        <p:txBody>
          <a:bodyPr wrap="square" rtlCol="0">
            <a:spAutoFit/>
          </a:bodyPr>
          <a:lstStyle/>
          <a:p>
            <a:r>
              <a:rPr lang="en-US" sz="2400" dirty="0" smtClean="0">
                <a:solidFill>
                  <a:srgbClr val="0000FF"/>
                </a:solidFill>
              </a:rPr>
              <a:t>Group c</a:t>
            </a:r>
            <a:endParaRPr lang="en-US" sz="2400" dirty="0">
              <a:solidFill>
                <a:srgbClr val="0000FF"/>
              </a:solidFill>
            </a:endParaRPr>
          </a:p>
        </p:txBody>
      </p:sp>
    </p:spTree>
    <p:extLst>
      <p:ext uri="{BB962C8B-B14F-4D97-AF65-F5344CB8AC3E}">
        <p14:creationId xmlns:p14="http://schemas.microsoft.com/office/powerpoint/2010/main" val="3033350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882"/>
            <a:ext cx="8229600" cy="857250"/>
          </a:xfrm>
          <a:ln>
            <a:noFill/>
          </a:ln>
        </p:spPr>
        <p:txBody>
          <a:bodyPr>
            <a:normAutofit/>
          </a:bodyPr>
          <a:lstStyle/>
          <a:p>
            <a:r>
              <a:rPr lang="en-US" dirty="0" smtClean="0"/>
              <a:t>Using factors to implement a set of basis matrices</a:t>
            </a:r>
            <a:endParaRPr lang="en-US" dirty="0"/>
          </a:p>
        </p:txBody>
      </p:sp>
      <p:sp>
        <p:nvSpPr>
          <p:cNvPr id="46" name="Content Placeholder 45"/>
          <p:cNvSpPr>
            <a:spLocks noGrp="1"/>
          </p:cNvSpPr>
          <p:nvPr>
            <p:ph idx="1"/>
          </p:nvPr>
        </p:nvSpPr>
        <p:spPr>
          <a:xfrm>
            <a:off x="253994" y="759893"/>
            <a:ext cx="3970817" cy="1725340"/>
          </a:xfrm>
        </p:spPr>
        <p:txBody>
          <a:bodyPr>
            <a:noAutofit/>
          </a:bodyPr>
          <a:lstStyle/>
          <a:p>
            <a:r>
              <a:rPr lang="en-US" dirty="0" smtClean="0"/>
              <a:t>We can think about factors another way:</a:t>
            </a:r>
          </a:p>
          <a:p>
            <a:pPr lvl="1"/>
            <a:r>
              <a:rPr lang="en-US" dirty="0" smtClean="0"/>
              <a:t>Each factor defines a rank 1 transition matrix from a to c.</a:t>
            </a:r>
            <a:endParaRPr lang="en-US" dirty="0"/>
          </a:p>
        </p:txBody>
      </p:sp>
      <p:graphicFrame>
        <p:nvGraphicFramePr>
          <p:cNvPr id="32" name="Object 41"/>
          <p:cNvGraphicFramePr>
            <a:graphicFrameLocks noChangeAspect="1"/>
          </p:cNvGraphicFramePr>
          <p:nvPr>
            <p:extLst>
              <p:ext uri="{D42A27DB-BD31-4B8C-83A1-F6EECF244321}">
                <p14:modId xmlns:p14="http://schemas.microsoft.com/office/powerpoint/2010/main" val="1977654153"/>
              </p:ext>
            </p:extLst>
          </p:nvPr>
        </p:nvGraphicFramePr>
        <p:xfrm>
          <a:off x="4448247" y="927992"/>
          <a:ext cx="4157663" cy="668337"/>
        </p:xfrm>
        <a:graphic>
          <a:graphicData uri="http://schemas.openxmlformats.org/presentationml/2006/ole">
            <mc:AlternateContent xmlns:mc="http://schemas.openxmlformats.org/markup-compatibility/2006">
              <mc:Choice xmlns:v="urn:schemas-microsoft-com:vml" Requires="v">
                <p:oleObj spid="_x0000_s11497" name="Equation" r:id="rId3" imgW="1485900" imgH="317500" progId="Equation.3">
                  <p:embed/>
                </p:oleObj>
              </mc:Choice>
              <mc:Fallback>
                <p:oleObj name="Equation" r:id="rId3" imgW="1485900" imgH="317500" progId="Equation.3">
                  <p:embed/>
                  <p:pic>
                    <p:nvPicPr>
                      <p:cNvPr id="0" name=""/>
                      <p:cNvPicPr>
                        <a:picLocks noChangeAspect="1" noChangeArrowheads="1"/>
                      </p:cNvPicPr>
                      <p:nvPr/>
                    </p:nvPicPr>
                    <p:blipFill>
                      <a:blip r:embed="rId4"/>
                      <a:srcRect/>
                      <a:stretch>
                        <a:fillRect/>
                      </a:stretch>
                    </p:blipFill>
                    <p:spPr bwMode="auto">
                      <a:xfrm>
                        <a:off x="4448247" y="927992"/>
                        <a:ext cx="4157663" cy="668337"/>
                      </a:xfrm>
                      <a:prstGeom prst="rect">
                        <a:avLst/>
                      </a:prstGeom>
                      <a:noFill/>
                      <a:ln>
                        <a:noFill/>
                      </a:ln>
                      <a:effectLst/>
                      <a:extLst/>
                    </p:spPr>
                  </p:pic>
                </p:oleObj>
              </mc:Fallback>
            </mc:AlternateContent>
          </a:graphicData>
        </a:graphic>
      </p:graphicFrame>
      <p:graphicFrame>
        <p:nvGraphicFramePr>
          <p:cNvPr id="60" name="Object 41"/>
          <p:cNvGraphicFramePr>
            <a:graphicFrameLocks noChangeAspect="1"/>
          </p:cNvGraphicFramePr>
          <p:nvPr>
            <p:extLst>
              <p:ext uri="{D42A27DB-BD31-4B8C-83A1-F6EECF244321}">
                <p14:modId xmlns:p14="http://schemas.microsoft.com/office/powerpoint/2010/main" val="2216360983"/>
              </p:ext>
            </p:extLst>
          </p:nvPr>
        </p:nvGraphicFramePr>
        <p:xfrm>
          <a:off x="4427162" y="1943453"/>
          <a:ext cx="4335463" cy="668338"/>
        </p:xfrm>
        <a:graphic>
          <a:graphicData uri="http://schemas.openxmlformats.org/presentationml/2006/ole">
            <mc:AlternateContent xmlns:mc="http://schemas.openxmlformats.org/markup-compatibility/2006">
              <mc:Choice xmlns:v="urn:schemas-microsoft-com:vml" Requires="v">
                <p:oleObj spid="_x0000_s11498" name="Equation" r:id="rId5" imgW="1549400" imgH="317500" progId="Equation.3">
                  <p:embed/>
                </p:oleObj>
              </mc:Choice>
              <mc:Fallback>
                <p:oleObj name="Equation" r:id="rId5" imgW="1549400" imgH="317500" progId="Equation.3">
                  <p:embed/>
                  <p:pic>
                    <p:nvPicPr>
                      <p:cNvPr id="0" name=""/>
                      <p:cNvPicPr>
                        <a:picLocks noChangeAspect="1" noChangeArrowheads="1"/>
                      </p:cNvPicPr>
                      <p:nvPr/>
                    </p:nvPicPr>
                    <p:blipFill>
                      <a:blip r:embed="rId6"/>
                      <a:srcRect/>
                      <a:stretch>
                        <a:fillRect/>
                      </a:stretch>
                    </p:blipFill>
                    <p:spPr bwMode="auto">
                      <a:xfrm>
                        <a:off x="4427162" y="1943453"/>
                        <a:ext cx="4335463" cy="668338"/>
                      </a:xfrm>
                      <a:prstGeom prst="rect">
                        <a:avLst/>
                      </a:prstGeom>
                      <a:noFill/>
                      <a:ln>
                        <a:noFill/>
                      </a:ln>
                      <a:effectLst/>
                      <a:extLst/>
                    </p:spPr>
                  </p:pic>
                </p:oleObj>
              </mc:Fallback>
            </mc:AlternateContent>
          </a:graphicData>
        </a:graphic>
      </p:graphicFrame>
      <p:sp>
        <p:nvSpPr>
          <p:cNvPr id="61" name="TextBox 60"/>
          <p:cNvSpPr txBox="1"/>
          <p:nvPr/>
        </p:nvSpPr>
        <p:spPr>
          <a:xfrm>
            <a:off x="5515573" y="2544059"/>
            <a:ext cx="1304942" cy="646331"/>
          </a:xfrm>
          <a:prstGeom prst="rect">
            <a:avLst/>
          </a:prstGeom>
          <a:noFill/>
        </p:spPr>
        <p:txBody>
          <a:bodyPr wrap="square" rtlCol="0">
            <a:spAutoFit/>
          </a:bodyPr>
          <a:lstStyle/>
          <a:p>
            <a:r>
              <a:rPr lang="en-US" dirty="0" smtClean="0">
                <a:solidFill>
                  <a:srgbClr val="0000FF"/>
                </a:solidFill>
              </a:rPr>
              <a:t>scalar coefficient</a:t>
            </a:r>
            <a:endParaRPr lang="en-US" dirty="0">
              <a:solidFill>
                <a:srgbClr val="0000FF"/>
              </a:solidFill>
            </a:endParaRPr>
          </a:p>
        </p:txBody>
      </p:sp>
      <p:sp>
        <p:nvSpPr>
          <p:cNvPr id="62" name="TextBox 61"/>
          <p:cNvSpPr txBox="1"/>
          <p:nvPr/>
        </p:nvSpPr>
        <p:spPr>
          <a:xfrm>
            <a:off x="6937947" y="2527129"/>
            <a:ext cx="1753189" cy="923330"/>
          </a:xfrm>
          <a:prstGeom prst="rect">
            <a:avLst/>
          </a:prstGeom>
          <a:noFill/>
        </p:spPr>
        <p:txBody>
          <a:bodyPr wrap="square" rtlCol="0">
            <a:spAutoFit/>
          </a:bodyPr>
          <a:lstStyle/>
          <a:p>
            <a:r>
              <a:rPr lang="en-US" dirty="0">
                <a:solidFill>
                  <a:srgbClr val="0000FF"/>
                </a:solidFill>
              </a:rPr>
              <a:t>o</a:t>
            </a:r>
            <a:r>
              <a:rPr lang="en-US" dirty="0" smtClean="0">
                <a:solidFill>
                  <a:srgbClr val="0000FF"/>
                </a:solidFill>
              </a:rPr>
              <a:t>uter product transition matrix with rank 1</a:t>
            </a:r>
            <a:endParaRPr lang="en-US" dirty="0">
              <a:solidFill>
                <a:srgbClr val="0000FF"/>
              </a:solidFill>
            </a:endParaRPr>
          </a:p>
        </p:txBody>
      </p:sp>
      <p:sp>
        <p:nvSpPr>
          <p:cNvPr id="65" name="Rectangle 64"/>
          <p:cNvSpPr/>
          <p:nvPr/>
        </p:nvSpPr>
        <p:spPr>
          <a:xfrm>
            <a:off x="5516667" y="1943453"/>
            <a:ext cx="1336658" cy="668338"/>
          </a:xfrm>
          <a:prstGeom prst="rect">
            <a:avLst/>
          </a:prstGeom>
          <a:noFill/>
          <a:ln w="127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6975051" y="1943453"/>
            <a:ext cx="1322386" cy="668338"/>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8" name="Object 41"/>
          <p:cNvGraphicFramePr>
            <a:graphicFrameLocks noChangeAspect="1"/>
          </p:cNvGraphicFramePr>
          <p:nvPr>
            <p:extLst>
              <p:ext uri="{D42A27DB-BD31-4B8C-83A1-F6EECF244321}">
                <p14:modId xmlns:p14="http://schemas.microsoft.com/office/powerpoint/2010/main" val="47888013"/>
              </p:ext>
            </p:extLst>
          </p:nvPr>
        </p:nvGraphicFramePr>
        <p:xfrm>
          <a:off x="4372058" y="3432785"/>
          <a:ext cx="4441825" cy="1176337"/>
        </p:xfrm>
        <a:graphic>
          <a:graphicData uri="http://schemas.openxmlformats.org/presentationml/2006/ole">
            <mc:AlternateContent xmlns:mc="http://schemas.openxmlformats.org/markup-compatibility/2006">
              <mc:Choice xmlns:v="urn:schemas-microsoft-com:vml" Requires="v">
                <p:oleObj spid="_x0000_s11499" name="Equation" r:id="rId7" imgW="1587500" imgH="558800" progId="Equation.3">
                  <p:embed/>
                </p:oleObj>
              </mc:Choice>
              <mc:Fallback>
                <p:oleObj name="Equation" r:id="rId7" imgW="1587500" imgH="558800" progId="Equation.3">
                  <p:embed/>
                  <p:pic>
                    <p:nvPicPr>
                      <p:cNvPr id="0" name=""/>
                      <p:cNvPicPr>
                        <a:picLocks noChangeAspect="1" noChangeArrowheads="1"/>
                      </p:cNvPicPr>
                      <p:nvPr/>
                    </p:nvPicPr>
                    <p:blipFill>
                      <a:blip r:embed="rId8"/>
                      <a:srcRect/>
                      <a:stretch>
                        <a:fillRect/>
                      </a:stretch>
                    </p:blipFill>
                    <p:spPr bwMode="auto">
                      <a:xfrm>
                        <a:off x="4372058" y="3432785"/>
                        <a:ext cx="4441825" cy="1176337"/>
                      </a:xfrm>
                      <a:prstGeom prst="rect">
                        <a:avLst/>
                      </a:prstGeom>
                      <a:noFill/>
                      <a:ln>
                        <a:noFill/>
                      </a:ln>
                      <a:effectLst/>
                      <a:extLst/>
                    </p:spPr>
                  </p:pic>
                </p:oleObj>
              </mc:Fallback>
            </mc:AlternateContent>
          </a:graphicData>
        </a:graphic>
      </p:graphicFrame>
      <p:sp>
        <p:nvSpPr>
          <p:cNvPr id="54" name="Rectangle 7"/>
          <p:cNvSpPr>
            <a:spLocks noChangeArrowheads="1"/>
          </p:cNvSpPr>
          <p:nvPr/>
        </p:nvSpPr>
        <p:spPr bwMode="auto">
          <a:xfrm>
            <a:off x="3539017" y="2430691"/>
            <a:ext cx="431800" cy="1244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58" name="Rectangle 7"/>
          <p:cNvSpPr>
            <a:spLocks noChangeArrowheads="1"/>
          </p:cNvSpPr>
          <p:nvPr/>
        </p:nvSpPr>
        <p:spPr bwMode="auto">
          <a:xfrm>
            <a:off x="173517" y="2435455"/>
            <a:ext cx="431800" cy="12418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59" name="Isosceles Triangle 31"/>
          <p:cNvSpPr>
            <a:spLocks noChangeArrowheads="1"/>
          </p:cNvSpPr>
          <p:nvPr/>
        </p:nvSpPr>
        <p:spPr bwMode="auto">
          <a:xfrm rot="17926695">
            <a:off x="1908225" y="2937840"/>
            <a:ext cx="328565" cy="315029"/>
          </a:xfrm>
          <a:prstGeom prst="triangle">
            <a:avLst>
              <a:gd name="adj" fmla="val 50000"/>
            </a:avLst>
          </a:prstGeom>
          <a:solidFill>
            <a:srgbClr val="008000"/>
          </a:solidFill>
          <a:ln w="9525">
            <a:solidFill>
              <a:schemeClr val="tx1"/>
            </a:solidFill>
            <a:round/>
            <a:headEnd/>
            <a:tailEnd/>
          </a:ln>
        </p:spPr>
        <p:txBody>
          <a:bodyPr/>
          <a:lstStyle/>
          <a:p>
            <a:endParaRPr lang="en-US">
              <a:latin typeface="Calibri" charset="0"/>
            </a:endParaRPr>
          </a:p>
        </p:txBody>
      </p:sp>
      <p:cxnSp>
        <p:nvCxnSpPr>
          <p:cNvPr id="63" name="Straight Connector 35"/>
          <p:cNvCxnSpPr>
            <a:cxnSpLocks noChangeShapeType="1"/>
            <a:stCxn id="58" idx="3"/>
            <a:endCxn id="59" idx="0"/>
          </p:cNvCxnSpPr>
          <p:nvPr/>
        </p:nvCxnSpPr>
        <p:spPr bwMode="auto">
          <a:xfrm flipV="1">
            <a:off x="605317" y="3019523"/>
            <a:ext cx="1329131" cy="36843"/>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4" name="Straight Connector 35"/>
          <p:cNvCxnSpPr>
            <a:cxnSpLocks noChangeShapeType="1"/>
            <a:endCxn id="59" idx="2"/>
          </p:cNvCxnSpPr>
          <p:nvPr/>
        </p:nvCxnSpPr>
        <p:spPr bwMode="auto">
          <a:xfrm flipV="1">
            <a:off x="1480030" y="3315177"/>
            <a:ext cx="651448" cy="83953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67" name="Rectangle 7"/>
          <p:cNvSpPr>
            <a:spLocks noChangeArrowheads="1"/>
          </p:cNvSpPr>
          <p:nvPr/>
        </p:nvSpPr>
        <p:spPr bwMode="auto">
          <a:xfrm rot="16200000">
            <a:off x="1952619" y="3436065"/>
            <a:ext cx="531198" cy="187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cxnSp>
        <p:nvCxnSpPr>
          <p:cNvPr id="68" name="Straight Connector 35"/>
          <p:cNvCxnSpPr>
            <a:cxnSpLocks noChangeShapeType="1"/>
            <a:stCxn id="59" idx="4"/>
            <a:endCxn id="54" idx="1"/>
          </p:cNvCxnSpPr>
          <p:nvPr/>
        </p:nvCxnSpPr>
        <p:spPr bwMode="auto">
          <a:xfrm>
            <a:off x="2289656" y="3027193"/>
            <a:ext cx="1249361" cy="2560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9" name="Straight Connector 35"/>
          <p:cNvCxnSpPr>
            <a:cxnSpLocks noChangeShapeType="1"/>
            <a:endCxn id="59" idx="0"/>
          </p:cNvCxnSpPr>
          <p:nvPr/>
        </p:nvCxnSpPr>
        <p:spPr bwMode="auto">
          <a:xfrm>
            <a:off x="597381" y="2648577"/>
            <a:ext cx="1337067" cy="370946"/>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0" name="Straight Connector 35"/>
          <p:cNvCxnSpPr>
            <a:cxnSpLocks noChangeShapeType="1"/>
            <a:endCxn id="59" idx="0"/>
          </p:cNvCxnSpPr>
          <p:nvPr/>
        </p:nvCxnSpPr>
        <p:spPr bwMode="auto">
          <a:xfrm flipV="1">
            <a:off x="633893" y="3019523"/>
            <a:ext cx="1300555" cy="43987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1" name="Straight Connector 35"/>
          <p:cNvCxnSpPr>
            <a:cxnSpLocks noChangeShapeType="1"/>
          </p:cNvCxnSpPr>
          <p:nvPr/>
        </p:nvCxnSpPr>
        <p:spPr bwMode="auto">
          <a:xfrm flipV="1">
            <a:off x="2289656" y="2675960"/>
            <a:ext cx="1260475" cy="367904"/>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2" name="Straight Connector 35"/>
          <p:cNvCxnSpPr>
            <a:cxnSpLocks noChangeShapeType="1"/>
          </p:cNvCxnSpPr>
          <p:nvPr/>
        </p:nvCxnSpPr>
        <p:spPr bwMode="auto">
          <a:xfrm>
            <a:off x="2254730" y="3080773"/>
            <a:ext cx="1322387" cy="415529"/>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3" name="Straight Connector 35"/>
          <p:cNvCxnSpPr>
            <a:cxnSpLocks noChangeShapeType="1"/>
            <a:endCxn id="59" idx="2"/>
          </p:cNvCxnSpPr>
          <p:nvPr/>
        </p:nvCxnSpPr>
        <p:spPr bwMode="auto">
          <a:xfrm flipH="1" flipV="1">
            <a:off x="2131478" y="3315177"/>
            <a:ext cx="6833" cy="845492"/>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4" name="Straight Connector 35"/>
          <p:cNvCxnSpPr>
            <a:cxnSpLocks noChangeShapeType="1"/>
            <a:endCxn id="59" idx="2"/>
          </p:cNvCxnSpPr>
          <p:nvPr/>
        </p:nvCxnSpPr>
        <p:spPr bwMode="auto">
          <a:xfrm flipH="1" flipV="1">
            <a:off x="2131478" y="3315177"/>
            <a:ext cx="784444" cy="83953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graphicFrame>
        <p:nvGraphicFramePr>
          <p:cNvPr id="75" name="Object 26"/>
          <p:cNvGraphicFramePr>
            <a:graphicFrameLocks noChangeAspect="1"/>
          </p:cNvGraphicFramePr>
          <p:nvPr>
            <p:extLst>
              <p:ext uri="{D42A27DB-BD31-4B8C-83A1-F6EECF244321}">
                <p14:modId xmlns:p14="http://schemas.microsoft.com/office/powerpoint/2010/main" val="4102051603"/>
              </p:ext>
            </p:extLst>
          </p:nvPr>
        </p:nvGraphicFramePr>
        <p:xfrm>
          <a:off x="864079" y="2200429"/>
          <a:ext cx="531813" cy="599886"/>
        </p:xfrm>
        <a:graphic>
          <a:graphicData uri="http://schemas.openxmlformats.org/presentationml/2006/ole">
            <mc:AlternateContent xmlns:mc="http://schemas.openxmlformats.org/markup-compatibility/2006">
              <mc:Choice xmlns:v="urn:schemas-microsoft-com:vml" Requires="v">
                <p:oleObj spid="_x0000_s11500" name="Equation" r:id="rId9" imgW="203040" imgH="241200" progId="Equation.3">
                  <p:embed/>
                </p:oleObj>
              </mc:Choice>
              <mc:Fallback>
                <p:oleObj name="Equation" r:id="rId9" imgW="20304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4079" y="2200429"/>
                        <a:ext cx="531813" cy="599886"/>
                      </a:xfrm>
                      <a:prstGeom prst="rect">
                        <a:avLst/>
                      </a:prstGeom>
                      <a:noFill/>
                      <a:ln>
                        <a:noFill/>
                      </a:ln>
                      <a:effectLst/>
                    </p:spPr>
                  </p:pic>
                </p:oleObj>
              </mc:Fallback>
            </mc:AlternateContent>
          </a:graphicData>
        </a:graphic>
      </p:graphicFrame>
      <p:graphicFrame>
        <p:nvGraphicFramePr>
          <p:cNvPr id="76" name="Object 39"/>
          <p:cNvGraphicFramePr>
            <a:graphicFrameLocks noChangeAspect="1"/>
          </p:cNvGraphicFramePr>
          <p:nvPr>
            <p:extLst>
              <p:ext uri="{D42A27DB-BD31-4B8C-83A1-F6EECF244321}">
                <p14:modId xmlns:p14="http://schemas.microsoft.com/office/powerpoint/2010/main" val="1629980050"/>
              </p:ext>
            </p:extLst>
          </p:nvPr>
        </p:nvGraphicFramePr>
        <p:xfrm>
          <a:off x="2689706" y="2234271"/>
          <a:ext cx="509587" cy="603217"/>
        </p:xfrm>
        <a:graphic>
          <a:graphicData uri="http://schemas.openxmlformats.org/presentationml/2006/ole">
            <mc:AlternateContent xmlns:mc="http://schemas.openxmlformats.org/markup-compatibility/2006">
              <mc:Choice xmlns:v="urn:schemas-microsoft-com:vml" Requires="v">
                <p:oleObj spid="_x0000_s11501" name="Equation" r:id="rId11" imgW="203040" imgH="241200" progId="Equation.3">
                  <p:embed/>
                </p:oleObj>
              </mc:Choice>
              <mc:Fallback>
                <p:oleObj name="Equation" r:id="rId11" imgW="20304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9706" y="2234271"/>
                        <a:ext cx="509587" cy="603217"/>
                      </a:xfrm>
                      <a:prstGeom prst="rect">
                        <a:avLst/>
                      </a:prstGeom>
                      <a:noFill/>
                      <a:ln>
                        <a:noFill/>
                      </a:ln>
                      <a:effectLst/>
                    </p:spPr>
                  </p:pic>
                </p:oleObj>
              </mc:Fallback>
            </mc:AlternateContent>
          </a:graphicData>
        </a:graphic>
      </p:graphicFrame>
      <p:graphicFrame>
        <p:nvGraphicFramePr>
          <p:cNvPr id="77" name="Object 40"/>
          <p:cNvGraphicFramePr>
            <a:graphicFrameLocks noChangeAspect="1"/>
          </p:cNvGraphicFramePr>
          <p:nvPr>
            <p:extLst>
              <p:ext uri="{D42A27DB-BD31-4B8C-83A1-F6EECF244321}">
                <p14:modId xmlns:p14="http://schemas.microsoft.com/office/powerpoint/2010/main" val="78088464"/>
              </p:ext>
            </p:extLst>
          </p:nvPr>
        </p:nvGraphicFramePr>
        <p:xfrm>
          <a:off x="1957868" y="2748589"/>
          <a:ext cx="296863" cy="297656"/>
        </p:xfrm>
        <a:graphic>
          <a:graphicData uri="http://schemas.openxmlformats.org/presentationml/2006/ole">
            <mc:AlternateContent xmlns:mc="http://schemas.openxmlformats.org/markup-compatibility/2006">
              <mc:Choice xmlns:v="urn:schemas-microsoft-com:vml" Requires="v">
                <p:oleObj spid="_x0000_s11502" name="Equation" r:id="rId13" imgW="152280" imgH="203040" progId="Equation.3">
                  <p:embed/>
                </p:oleObj>
              </mc:Choice>
              <mc:Fallback>
                <p:oleObj name="Equation" r:id="rId13" imgW="15228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7868" y="2748589"/>
                        <a:ext cx="296863" cy="29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8" name="Oval 10"/>
          <p:cNvSpPr>
            <a:spLocks noChangeArrowheads="1"/>
          </p:cNvSpPr>
          <p:nvPr/>
        </p:nvSpPr>
        <p:spPr bwMode="auto">
          <a:xfrm rot="10800000">
            <a:off x="778355" y="3027195"/>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79" name="Oval 10"/>
          <p:cNvSpPr>
            <a:spLocks noChangeArrowheads="1"/>
          </p:cNvSpPr>
          <p:nvPr/>
        </p:nvSpPr>
        <p:spPr bwMode="auto">
          <a:xfrm rot="10800000">
            <a:off x="813281" y="3351045"/>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0" name="Oval 10"/>
          <p:cNvSpPr>
            <a:spLocks noChangeArrowheads="1"/>
          </p:cNvSpPr>
          <p:nvPr/>
        </p:nvSpPr>
        <p:spPr bwMode="auto">
          <a:xfrm rot="10800000">
            <a:off x="768831" y="2675960"/>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1" name="Oval 10"/>
          <p:cNvSpPr>
            <a:spLocks noChangeArrowheads="1"/>
          </p:cNvSpPr>
          <p:nvPr/>
        </p:nvSpPr>
        <p:spPr bwMode="auto">
          <a:xfrm rot="10800000">
            <a:off x="3199293" y="3027195"/>
            <a:ext cx="119063"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2" name="Oval 10"/>
          <p:cNvSpPr>
            <a:spLocks noChangeArrowheads="1"/>
          </p:cNvSpPr>
          <p:nvPr/>
        </p:nvSpPr>
        <p:spPr bwMode="auto">
          <a:xfrm rot="10800000">
            <a:off x="3234218" y="3378429"/>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3" name="Oval 10"/>
          <p:cNvSpPr>
            <a:spLocks noChangeArrowheads="1"/>
          </p:cNvSpPr>
          <p:nvPr/>
        </p:nvSpPr>
        <p:spPr bwMode="auto">
          <a:xfrm rot="10800000">
            <a:off x="3189768" y="2703345"/>
            <a:ext cx="119063"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4" name="Oval 10"/>
          <p:cNvSpPr>
            <a:spLocks noChangeArrowheads="1"/>
          </p:cNvSpPr>
          <p:nvPr/>
        </p:nvSpPr>
        <p:spPr bwMode="auto">
          <a:xfrm rot="10800000">
            <a:off x="1643001" y="3825172"/>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5" name="Oval 10"/>
          <p:cNvSpPr>
            <a:spLocks noChangeArrowheads="1"/>
          </p:cNvSpPr>
          <p:nvPr/>
        </p:nvSpPr>
        <p:spPr bwMode="auto">
          <a:xfrm rot="10800000">
            <a:off x="2083262" y="3825175"/>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86" name="Oval 10"/>
          <p:cNvSpPr>
            <a:spLocks noChangeArrowheads="1"/>
          </p:cNvSpPr>
          <p:nvPr/>
        </p:nvSpPr>
        <p:spPr bwMode="auto">
          <a:xfrm rot="10800000">
            <a:off x="2574322" y="3825178"/>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graphicFrame>
        <p:nvGraphicFramePr>
          <p:cNvPr id="87" name="Object 26"/>
          <p:cNvGraphicFramePr>
            <a:graphicFrameLocks noChangeAspect="1"/>
          </p:cNvGraphicFramePr>
          <p:nvPr>
            <p:extLst>
              <p:ext uri="{D42A27DB-BD31-4B8C-83A1-F6EECF244321}">
                <p14:modId xmlns:p14="http://schemas.microsoft.com/office/powerpoint/2010/main" val="1587137661"/>
              </p:ext>
            </p:extLst>
          </p:nvPr>
        </p:nvGraphicFramePr>
        <p:xfrm>
          <a:off x="2557429" y="3435558"/>
          <a:ext cx="598487" cy="568325"/>
        </p:xfrm>
        <a:graphic>
          <a:graphicData uri="http://schemas.openxmlformats.org/presentationml/2006/ole">
            <mc:AlternateContent xmlns:mc="http://schemas.openxmlformats.org/markup-compatibility/2006">
              <mc:Choice xmlns:v="urn:schemas-microsoft-com:vml" Requires="v">
                <p:oleObj spid="_x0000_s11503" name="Equation" r:id="rId15" imgW="228600" imgH="228600" progId="Equation.3">
                  <p:embed/>
                </p:oleObj>
              </mc:Choice>
              <mc:Fallback>
                <p:oleObj name="Equation" r:id="rId15" imgW="228600" imgH="228600" progId="Equation.3">
                  <p:embed/>
                  <p:pic>
                    <p:nvPicPr>
                      <p:cNvPr id="0" name=""/>
                      <p:cNvPicPr>
                        <a:picLocks noChangeAspect="1" noChangeArrowheads="1"/>
                      </p:cNvPicPr>
                      <p:nvPr/>
                    </p:nvPicPr>
                    <p:blipFill>
                      <a:blip r:embed="rId16"/>
                      <a:srcRect/>
                      <a:stretch>
                        <a:fillRect/>
                      </a:stretch>
                    </p:blipFill>
                    <p:spPr bwMode="auto">
                      <a:xfrm>
                        <a:off x="2557429" y="3435558"/>
                        <a:ext cx="598487" cy="568325"/>
                      </a:xfrm>
                      <a:prstGeom prst="rect">
                        <a:avLst/>
                      </a:prstGeom>
                      <a:noFill/>
                      <a:ln>
                        <a:noFill/>
                      </a:ln>
                      <a:effectLst/>
                    </p:spPr>
                  </p:pic>
                </p:oleObj>
              </mc:Fallback>
            </mc:AlternateContent>
          </a:graphicData>
        </a:graphic>
      </p:graphicFrame>
      <p:sp>
        <p:nvSpPr>
          <p:cNvPr id="88" name="TextBox 87"/>
          <p:cNvSpPr txBox="1"/>
          <p:nvPr/>
        </p:nvSpPr>
        <p:spPr>
          <a:xfrm>
            <a:off x="1531597" y="4157158"/>
            <a:ext cx="1338280" cy="461665"/>
          </a:xfrm>
          <a:prstGeom prst="rect">
            <a:avLst/>
          </a:prstGeom>
          <a:noFill/>
        </p:spPr>
        <p:txBody>
          <a:bodyPr wrap="square" rtlCol="0">
            <a:spAutoFit/>
          </a:bodyPr>
          <a:lstStyle/>
          <a:p>
            <a:r>
              <a:rPr lang="en-US" sz="2400" dirty="0" smtClean="0">
                <a:solidFill>
                  <a:srgbClr val="0000FF"/>
                </a:solidFill>
              </a:rPr>
              <a:t>Group b</a:t>
            </a:r>
            <a:endParaRPr lang="en-US" sz="2400" dirty="0">
              <a:solidFill>
                <a:srgbClr val="0000FF"/>
              </a:solidFill>
            </a:endParaRPr>
          </a:p>
        </p:txBody>
      </p:sp>
      <p:sp>
        <p:nvSpPr>
          <p:cNvPr id="89" name="TextBox 88"/>
          <p:cNvSpPr txBox="1"/>
          <p:nvPr/>
        </p:nvSpPr>
        <p:spPr>
          <a:xfrm rot="16200000">
            <a:off x="-331030" y="2734789"/>
            <a:ext cx="1338280" cy="461665"/>
          </a:xfrm>
          <a:prstGeom prst="rect">
            <a:avLst/>
          </a:prstGeom>
          <a:noFill/>
        </p:spPr>
        <p:txBody>
          <a:bodyPr wrap="square" rtlCol="0">
            <a:spAutoFit/>
          </a:bodyPr>
          <a:lstStyle/>
          <a:p>
            <a:r>
              <a:rPr lang="en-US" sz="2400" dirty="0" smtClean="0">
                <a:solidFill>
                  <a:srgbClr val="0000FF"/>
                </a:solidFill>
              </a:rPr>
              <a:t>Group a</a:t>
            </a:r>
            <a:endParaRPr lang="en-US" sz="2400" dirty="0">
              <a:solidFill>
                <a:srgbClr val="0000FF"/>
              </a:solidFill>
            </a:endParaRPr>
          </a:p>
        </p:txBody>
      </p:sp>
      <p:sp>
        <p:nvSpPr>
          <p:cNvPr id="90" name="TextBox 89"/>
          <p:cNvSpPr txBox="1"/>
          <p:nvPr/>
        </p:nvSpPr>
        <p:spPr>
          <a:xfrm rot="16200000">
            <a:off x="3021707" y="2802524"/>
            <a:ext cx="1338280" cy="461665"/>
          </a:xfrm>
          <a:prstGeom prst="rect">
            <a:avLst/>
          </a:prstGeom>
          <a:noFill/>
        </p:spPr>
        <p:txBody>
          <a:bodyPr wrap="square" rtlCol="0">
            <a:spAutoFit/>
          </a:bodyPr>
          <a:lstStyle/>
          <a:p>
            <a:r>
              <a:rPr lang="en-US" sz="2400" dirty="0" smtClean="0">
                <a:solidFill>
                  <a:srgbClr val="0000FF"/>
                </a:solidFill>
              </a:rPr>
              <a:t>Group c</a:t>
            </a:r>
            <a:endParaRPr lang="en-US" sz="2400" dirty="0">
              <a:solidFill>
                <a:srgbClr val="0000FF"/>
              </a:solidFill>
            </a:endParaRPr>
          </a:p>
        </p:txBody>
      </p:sp>
      <p:sp>
        <p:nvSpPr>
          <p:cNvPr id="40" name="Isosceles Triangle 31"/>
          <p:cNvSpPr>
            <a:spLocks noChangeArrowheads="1"/>
          </p:cNvSpPr>
          <p:nvPr/>
        </p:nvSpPr>
        <p:spPr bwMode="auto">
          <a:xfrm rot="17926695">
            <a:off x="1908228" y="2294389"/>
            <a:ext cx="328565" cy="315029"/>
          </a:xfrm>
          <a:prstGeom prst="triangle">
            <a:avLst>
              <a:gd name="adj" fmla="val 50000"/>
            </a:avLst>
          </a:prstGeom>
          <a:solidFill>
            <a:srgbClr val="008000"/>
          </a:solidFill>
          <a:ln w="9525">
            <a:solidFill>
              <a:schemeClr val="tx1"/>
            </a:solidFill>
            <a:round/>
            <a:headEnd/>
            <a:tailEnd/>
          </a:ln>
        </p:spPr>
        <p:txBody>
          <a:bodyPr/>
          <a:lstStyle/>
          <a:p>
            <a:endParaRPr lang="en-US">
              <a:latin typeface="Calibri" charset="0"/>
            </a:endParaRPr>
          </a:p>
        </p:txBody>
      </p:sp>
    </p:spTree>
    <p:extLst>
      <p:ext uri="{BB962C8B-B14F-4D97-AF65-F5344CB8AC3E}">
        <p14:creationId xmlns:p14="http://schemas.microsoft.com/office/powerpoint/2010/main" val="1462286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5" grpId="0" animBg="1"/>
      <p:bldP spid="6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19"/>
          <p:cNvSpPr txBox="1">
            <a:spLocks noChangeArrowheads="1"/>
          </p:cNvSpPr>
          <p:nvPr/>
        </p:nvSpPr>
        <p:spPr bwMode="auto">
          <a:xfrm>
            <a:off x="6450016" y="1194197"/>
            <a:ext cx="1355725"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US" sz="2400" dirty="0" smtClean="0">
                <a:latin typeface="Calibri" charset="0"/>
              </a:rPr>
              <a:t>1500 </a:t>
            </a:r>
            <a:r>
              <a:rPr lang="en-US" sz="2400" dirty="0">
                <a:latin typeface="Calibri" charset="0"/>
              </a:rPr>
              <a:t>hidden units</a:t>
            </a:r>
            <a:endParaRPr lang="en-US" sz="3600" dirty="0">
              <a:latin typeface="Calibri" charset="0"/>
            </a:endParaRPr>
          </a:p>
        </p:txBody>
      </p:sp>
      <p:sp>
        <p:nvSpPr>
          <p:cNvPr id="6153" name="Rectangle 7"/>
          <p:cNvSpPr>
            <a:spLocks noChangeArrowheads="1"/>
          </p:cNvSpPr>
          <p:nvPr/>
        </p:nvSpPr>
        <p:spPr bwMode="auto">
          <a:xfrm>
            <a:off x="5892800" y="1138237"/>
            <a:ext cx="431800" cy="1244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6154" name="Rectangle 7"/>
          <p:cNvSpPr>
            <a:spLocks noChangeArrowheads="1"/>
          </p:cNvSpPr>
          <p:nvPr/>
        </p:nvSpPr>
        <p:spPr bwMode="auto">
          <a:xfrm>
            <a:off x="2527300" y="1143001"/>
            <a:ext cx="431800" cy="12418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6155" name="Isosceles Triangle 31"/>
          <p:cNvSpPr>
            <a:spLocks noChangeArrowheads="1"/>
          </p:cNvSpPr>
          <p:nvPr/>
        </p:nvSpPr>
        <p:spPr bwMode="auto">
          <a:xfrm rot="-3673305">
            <a:off x="4262008" y="1645386"/>
            <a:ext cx="328565" cy="315029"/>
          </a:xfrm>
          <a:prstGeom prst="triangle">
            <a:avLst>
              <a:gd name="adj" fmla="val 50000"/>
            </a:avLst>
          </a:prstGeom>
          <a:solidFill>
            <a:srgbClr val="008000"/>
          </a:solidFill>
          <a:ln w="9525">
            <a:solidFill>
              <a:schemeClr val="tx1"/>
            </a:solidFill>
            <a:round/>
            <a:headEnd/>
            <a:tailEnd/>
          </a:ln>
        </p:spPr>
        <p:txBody>
          <a:bodyPr/>
          <a:lstStyle/>
          <a:p>
            <a:endParaRPr lang="en-US">
              <a:latin typeface="Calibri" charset="0"/>
            </a:endParaRPr>
          </a:p>
        </p:txBody>
      </p:sp>
      <p:cxnSp>
        <p:nvCxnSpPr>
          <p:cNvPr id="6156" name="Straight Connector 35"/>
          <p:cNvCxnSpPr>
            <a:cxnSpLocks noChangeShapeType="1"/>
            <a:stCxn id="6154" idx="3"/>
            <a:endCxn id="6155" idx="0"/>
          </p:cNvCxnSpPr>
          <p:nvPr/>
        </p:nvCxnSpPr>
        <p:spPr bwMode="auto">
          <a:xfrm flipV="1">
            <a:off x="2959100" y="1727069"/>
            <a:ext cx="1329131" cy="36843"/>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157" name="Straight Connector 35"/>
          <p:cNvCxnSpPr>
            <a:cxnSpLocks noChangeShapeType="1"/>
            <a:stCxn id="6160" idx="4"/>
            <a:endCxn id="6155" idx="2"/>
          </p:cNvCxnSpPr>
          <p:nvPr/>
        </p:nvCxnSpPr>
        <p:spPr bwMode="auto">
          <a:xfrm flipV="1">
            <a:off x="3833813" y="2022723"/>
            <a:ext cx="651448" cy="83953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6158" name="Text Box 19"/>
          <p:cNvSpPr txBox="1">
            <a:spLocks noChangeArrowheads="1"/>
          </p:cNvSpPr>
          <p:nvPr/>
        </p:nvSpPr>
        <p:spPr bwMode="auto">
          <a:xfrm>
            <a:off x="3698876" y="3278319"/>
            <a:ext cx="1854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US" sz="1800" dirty="0">
                <a:solidFill>
                  <a:srgbClr val="190DB3"/>
                </a:solidFill>
                <a:latin typeface="Calibri" charset="0"/>
              </a:rPr>
              <a:t>character: 1-of-86</a:t>
            </a:r>
          </a:p>
        </p:txBody>
      </p:sp>
      <p:sp>
        <p:nvSpPr>
          <p:cNvPr id="6159" name="Rectangle 7"/>
          <p:cNvSpPr>
            <a:spLocks noChangeArrowheads="1"/>
          </p:cNvSpPr>
          <p:nvPr/>
        </p:nvSpPr>
        <p:spPr bwMode="auto">
          <a:xfrm rot="-5400000">
            <a:off x="4306402" y="2143611"/>
            <a:ext cx="531198" cy="187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6160" name="Oval 10"/>
          <p:cNvSpPr>
            <a:spLocks noChangeArrowheads="1"/>
          </p:cNvSpPr>
          <p:nvPr/>
        </p:nvSpPr>
        <p:spPr bwMode="auto">
          <a:xfrm rot="10800000">
            <a:off x="3671888" y="2862261"/>
            <a:ext cx="323850" cy="38219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6161" name="Oval 10"/>
          <p:cNvSpPr>
            <a:spLocks noChangeArrowheads="1"/>
          </p:cNvSpPr>
          <p:nvPr/>
        </p:nvSpPr>
        <p:spPr bwMode="auto">
          <a:xfrm rot="10800000">
            <a:off x="5103812" y="2862261"/>
            <a:ext cx="331787" cy="38219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sp>
        <p:nvSpPr>
          <p:cNvPr id="6162" name="Title 40"/>
          <p:cNvSpPr>
            <a:spLocks noGrp="1"/>
          </p:cNvSpPr>
          <p:nvPr>
            <p:ph type="title"/>
          </p:nvPr>
        </p:nvSpPr>
        <p:spPr>
          <a:xfrm>
            <a:off x="0" y="169069"/>
            <a:ext cx="9144000" cy="857250"/>
          </a:xfrm>
        </p:spPr>
        <p:txBody>
          <a:bodyPr>
            <a:normAutofit fontScale="90000"/>
          </a:bodyPr>
          <a:lstStyle/>
          <a:p>
            <a:r>
              <a:rPr lang="en-CA" sz="2800" dirty="0">
                <a:latin typeface="Arial" charset="0"/>
              </a:rPr>
              <a:t>Using 3-way factors to allow a character to create a whole transition matrix</a:t>
            </a:r>
          </a:p>
        </p:txBody>
      </p:sp>
      <p:sp>
        <p:nvSpPr>
          <p:cNvPr id="41" name="Oval 10"/>
          <p:cNvSpPr>
            <a:spLocks noChangeArrowheads="1"/>
          </p:cNvSpPr>
          <p:nvPr/>
        </p:nvSpPr>
        <p:spPr bwMode="auto">
          <a:xfrm rot="16200000">
            <a:off x="6592094" y="2827735"/>
            <a:ext cx="242888" cy="323850"/>
          </a:xfrm>
          <a:prstGeom prst="ellipse">
            <a:avLst/>
          </a:prstGeom>
          <a:solidFill>
            <a:schemeClr val="bg2">
              <a:lumMod val="20000"/>
              <a:lumOff val="80000"/>
            </a:schemeClr>
          </a:solidFill>
          <a:ln w="9525">
            <a:solidFill>
              <a:schemeClr val="tx1"/>
            </a:solidFill>
            <a:round/>
            <a:headEnd/>
            <a:tailEnd/>
          </a:ln>
        </p:spPr>
        <p:txBody>
          <a:bodyPr wrap="none" anchor="ctr"/>
          <a:lstStyle/>
          <a:p>
            <a:pPr>
              <a:defRPr/>
            </a:pPr>
            <a:endParaRPr lang="en-US">
              <a:latin typeface="Calibri" pitchFamily="34" charset="0"/>
              <a:ea typeface="+mn-ea"/>
            </a:endParaRPr>
          </a:p>
        </p:txBody>
      </p:sp>
      <p:sp>
        <p:nvSpPr>
          <p:cNvPr id="6164" name="Oval 10"/>
          <p:cNvSpPr>
            <a:spLocks noChangeArrowheads="1"/>
          </p:cNvSpPr>
          <p:nvPr/>
        </p:nvSpPr>
        <p:spPr bwMode="auto">
          <a:xfrm rot="-5400000">
            <a:off x="7096919" y="2827735"/>
            <a:ext cx="242888" cy="323850"/>
          </a:xfrm>
          <a:prstGeom prst="ellipse">
            <a:avLst/>
          </a:prstGeom>
          <a:solidFill>
            <a:schemeClr val="bg2"/>
          </a:solidFill>
          <a:ln w="9525">
            <a:solidFill>
              <a:schemeClr val="tx1"/>
            </a:solidFill>
            <a:round/>
            <a:headEnd/>
            <a:tailEnd/>
          </a:ln>
        </p:spPr>
        <p:txBody>
          <a:bodyPr wrap="none" anchor="ctr"/>
          <a:lstStyle/>
          <a:p>
            <a:endParaRPr lang="en-US">
              <a:latin typeface="Calibri" charset="0"/>
            </a:endParaRPr>
          </a:p>
        </p:txBody>
      </p:sp>
      <p:sp>
        <p:nvSpPr>
          <p:cNvPr id="6165" name="Text Box 19"/>
          <p:cNvSpPr txBox="1">
            <a:spLocks noChangeArrowheads="1"/>
          </p:cNvSpPr>
          <p:nvPr/>
        </p:nvSpPr>
        <p:spPr bwMode="auto">
          <a:xfrm>
            <a:off x="6183299" y="3111371"/>
            <a:ext cx="26220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US" sz="1800" dirty="0">
                <a:solidFill>
                  <a:srgbClr val="190DB3"/>
                </a:solidFill>
                <a:latin typeface="Calibri" charset="0"/>
              </a:rPr>
              <a:t>predicted distribution </a:t>
            </a:r>
          </a:p>
          <a:p>
            <a:pPr eaLnBrk="1" hangingPunct="1"/>
            <a:r>
              <a:rPr lang="en-US" sz="1800" dirty="0">
                <a:solidFill>
                  <a:srgbClr val="190DB3"/>
                </a:solidFill>
                <a:latin typeface="Calibri" charset="0"/>
              </a:rPr>
              <a:t>for next </a:t>
            </a:r>
            <a:r>
              <a:rPr lang="en-US" sz="1800" dirty="0" smtClean="0">
                <a:solidFill>
                  <a:srgbClr val="190DB3"/>
                </a:solidFill>
                <a:latin typeface="Calibri" charset="0"/>
              </a:rPr>
              <a:t>character</a:t>
            </a:r>
            <a:endParaRPr lang="en-US" sz="3600" dirty="0">
              <a:solidFill>
                <a:srgbClr val="009900"/>
              </a:solidFill>
              <a:latin typeface="Calibri" charset="0"/>
            </a:endParaRPr>
          </a:p>
        </p:txBody>
      </p:sp>
      <p:sp>
        <p:nvSpPr>
          <p:cNvPr id="46" name="Oval 10"/>
          <p:cNvSpPr>
            <a:spLocks noChangeArrowheads="1"/>
          </p:cNvSpPr>
          <p:nvPr/>
        </p:nvSpPr>
        <p:spPr bwMode="auto">
          <a:xfrm rot="16200000">
            <a:off x="7565231" y="2827735"/>
            <a:ext cx="242888" cy="323850"/>
          </a:xfrm>
          <a:prstGeom prst="ellipse">
            <a:avLst/>
          </a:prstGeom>
          <a:solidFill>
            <a:schemeClr val="bg2">
              <a:lumMod val="60000"/>
              <a:lumOff val="40000"/>
            </a:schemeClr>
          </a:solidFill>
          <a:ln w="9525">
            <a:solidFill>
              <a:schemeClr val="tx1"/>
            </a:solidFill>
            <a:round/>
            <a:headEnd/>
            <a:tailEnd/>
          </a:ln>
        </p:spPr>
        <p:txBody>
          <a:bodyPr wrap="none" anchor="ctr"/>
          <a:lstStyle/>
          <a:p>
            <a:pPr>
              <a:defRPr/>
            </a:pPr>
            <a:endParaRPr lang="en-US">
              <a:latin typeface="Calibri" pitchFamily="34" charset="0"/>
              <a:ea typeface="+mn-ea"/>
            </a:endParaRPr>
          </a:p>
        </p:txBody>
      </p:sp>
      <p:cxnSp>
        <p:nvCxnSpPr>
          <p:cNvPr id="6167" name="Straight Connector 35"/>
          <p:cNvCxnSpPr>
            <a:cxnSpLocks noChangeShapeType="1"/>
            <a:stCxn id="6155" idx="4"/>
            <a:endCxn id="6153" idx="1"/>
          </p:cNvCxnSpPr>
          <p:nvPr/>
        </p:nvCxnSpPr>
        <p:spPr bwMode="auto">
          <a:xfrm>
            <a:off x="4643439" y="1734739"/>
            <a:ext cx="1249361" cy="2560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168" name="Straight Connector 35"/>
          <p:cNvCxnSpPr>
            <a:cxnSpLocks noChangeShapeType="1"/>
            <a:stCxn id="6153" idx="2"/>
            <a:endCxn id="6174" idx="3"/>
          </p:cNvCxnSpPr>
          <p:nvPr/>
        </p:nvCxnSpPr>
        <p:spPr bwMode="auto">
          <a:xfrm>
            <a:off x="6108700" y="2382441"/>
            <a:ext cx="1091408" cy="432197"/>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169" name="Straight Connector 35"/>
          <p:cNvCxnSpPr>
            <a:cxnSpLocks noChangeShapeType="1"/>
            <a:endCxn id="6155" idx="0"/>
          </p:cNvCxnSpPr>
          <p:nvPr/>
        </p:nvCxnSpPr>
        <p:spPr bwMode="auto">
          <a:xfrm>
            <a:off x="2951164" y="1356123"/>
            <a:ext cx="1337067" cy="370946"/>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170" name="Straight Connector 35"/>
          <p:cNvCxnSpPr>
            <a:cxnSpLocks noChangeShapeType="1"/>
            <a:endCxn id="6155" idx="0"/>
          </p:cNvCxnSpPr>
          <p:nvPr/>
        </p:nvCxnSpPr>
        <p:spPr bwMode="auto">
          <a:xfrm flipV="1">
            <a:off x="2987676" y="1727069"/>
            <a:ext cx="1300555" cy="439870"/>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171" name="Straight Connector 35"/>
          <p:cNvCxnSpPr>
            <a:cxnSpLocks noChangeShapeType="1"/>
          </p:cNvCxnSpPr>
          <p:nvPr/>
        </p:nvCxnSpPr>
        <p:spPr bwMode="auto">
          <a:xfrm flipV="1">
            <a:off x="4643439" y="1383506"/>
            <a:ext cx="1260475" cy="367904"/>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172" name="Straight Connector 35"/>
          <p:cNvCxnSpPr>
            <a:cxnSpLocks noChangeShapeType="1"/>
          </p:cNvCxnSpPr>
          <p:nvPr/>
        </p:nvCxnSpPr>
        <p:spPr bwMode="auto">
          <a:xfrm>
            <a:off x="4608513" y="1788319"/>
            <a:ext cx="1322387" cy="415529"/>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6173" name="Oval 10"/>
          <p:cNvSpPr>
            <a:spLocks noChangeArrowheads="1"/>
          </p:cNvSpPr>
          <p:nvPr/>
        </p:nvSpPr>
        <p:spPr bwMode="auto">
          <a:xfrm rot="10800000">
            <a:off x="4262437" y="2868215"/>
            <a:ext cx="323850" cy="376237"/>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6174" name="Rectangle 7"/>
          <p:cNvSpPr>
            <a:spLocks noChangeArrowheads="1"/>
          </p:cNvSpPr>
          <p:nvPr/>
        </p:nvSpPr>
        <p:spPr bwMode="auto">
          <a:xfrm rot="-5400000">
            <a:off x="7028062" y="2230240"/>
            <a:ext cx="344091" cy="1512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libri" charset="0"/>
            </a:endParaRPr>
          </a:p>
        </p:txBody>
      </p:sp>
      <p:cxnSp>
        <p:nvCxnSpPr>
          <p:cNvPr id="6175" name="Straight Connector 35"/>
          <p:cNvCxnSpPr>
            <a:cxnSpLocks noChangeShapeType="1"/>
            <a:stCxn id="6173" idx="4"/>
            <a:endCxn id="6155" idx="2"/>
          </p:cNvCxnSpPr>
          <p:nvPr/>
        </p:nvCxnSpPr>
        <p:spPr bwMode="auto">
          <a:xfrm flipV="1">
            <a:off x="4424362" y="2022723"/>
            <a:ext cx="60899" cy="845492"/>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6176" name="Straight Connector 35"/>
          <p:cNvCxnSpPr>
            <a:cxnSpLocks noChangeShapeType="1"/>
            <a:stCxn id="6161" idx="4"/>
            <a:endCxn id="6155" idx="2"/>
          </p:cNvCxnSpPr>
          <p:nvPr/>
        </p:nvCxnSpPr>
        <p:spPr bwMode="auto">
          <a:xfrm flipH="1" flipV="1">
            <a:off x="4485261" y="2022723"/>
            <a:ext cx="784444" cy="839538"/>
          </a:xfrm>
          <a:prstGeom prst="line">
            <a:avLst/>
          </a:prstGeom>
          <a:noFill/>
          <a:ln w="38100">
            <a:solidFill>
              <a:srgbClr val="008000"/>
            </a:solidFill>
            <a:round/>
            <a:headEnd/>
            <a:tailEnd type="arrow" w="med" len="med"/>
          </a:ln>
          <a:extLst>
            <a:ext uri="{909E8E84-426E-40dd-AFC4-6F175D3DCCD1}">
              <a14:hiddenFill xmlns:a14="http://schemas.microsoft.com/office/drawing/2010/main">
                <a:noFill/>
              </a14:hiddenFill>
            </a:ext>
          </a:extLst>
        </p:spPr>
      </p:cxnSp>
      <p:sp>
        <p:nvSpPr>
          <p:cNvPr id="6177" name="Text Box 19"/>
          <p:cNvSpPr txBox="1">
            <a:spLocks noChangeArrowheads="1"/>
          </p:cNvSpPr>
          <p:nvPr/>
        </p:nvSpPr>
        <p:spPr bwMode="auto">
          <a:xfrm>
            <a:off x="1476375" y="1212056"/>
            <a:ext cx="1354138"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US" sz="2400" dirty="0" smtClean="0">
                <a:latin typeface="Calibri" charset="0"/>
              </a:rPr>
              <a:t>1500 </a:t>
            </a:r>
            <a:r>
              <a:rPr lang="en-US" sz="2400" dirty="0">
                <a:latin typeface="Calibri" charset="0"/>
              </a:rPr>
              <a:t>hidden units</a:t>
            </a:r>
            <a:endParaRPr lang="en-US" sz="3600" dirty="0">
              <a:latin typeface="Calibri" charset="0"/>
            </a:endParaRPr>
          </a:p>
        </p:txBody>
      </p:sp>
      <p:graphicFrame>
        <p:nvGraphicFramePr>
          <p:cNvPr id="6146" name="Object 26"/>
          <p:cNvGraphicFramePr>
            <a:graphicFrameLocks noChangeAspect="1"/>
          </p:cNvGraphicFramePr>
          <p:nvPr>
            <p:extLst>
              <p:ext uri="{D42A27DB-BD31-4B8C-83A1-F6EECF244321}">
                <p14:modId xmlns:p14="http://schemas.microsoft.com/office/powerpoint/2010/main" val="2629614906"/>
              </p:ext>
            </p:extLst>
          </p:nvPr>
        </p:nvGraphicFramePr>
        <p:xfrm>
          <a:off x="3217862" y="907975"/>
          <a:ext cx="531813" cy="599886"/>
        </p:xfrm>
        <a:graphic>
          <a:graphicData uri="http://schemas.openxmlformats.org/presentationml/2006/ole">
            <mc:AlternateContent xmlns:mc="http://schemas.openxmlformats.org/markup-compatibility/2006">
              <mc:Choice xmlns:v="urn:schemas-microsoft-com:vml" Requires="v">
                <p:oleObj spid="_x0000_s9449" name="Equation" r:id="rId4" imgW="203040" imgH="241200" progId="Equation.3">
                  <p:embed/>
                </p:oleObj>
              </mc:Choice>
              <mc:Fallback>
                <p:oleObj name="Equation" r:id="rId4" imgW="2030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862" y="907975"/>
                        <a:ext cx="531813" cy="599886"/>
                      </a:xfrm>
                      <a:prstGeom prst="rect">
                        <a:avLst/>
                      </a:prstGeom>
                      <a:noFill/>
                      <a:ln>
                        <a:noFill/>
                      </a:ln>
                      <a:effectLst/>
                    </p:spPr>
                  </p:pic>
                </p:oleObj>
              </mc:Fallback>
            </mc:AlternateContent>
          </a:graphicData>
        </a:graphic>
      </p:graphicFrame>
      <p:graphicFrame>
        <p:nvGraphicFramePr>
          <p:cNvPr id="6147" name="Object 39"/>
          <p:cNvGraphicFramePr>
            <a:graphicFrameLocks noChangeAspect="1"/>
          </p:cNvGraphicFramePr>
          <p:nvPr>
            <p:extLst>
              <p:ext uri="{D42A27DB-BD31-4B8C-83A1-F6EECF244321}">
                <p14:modId xmlns:p14="http://schemas.microsoft.com/office/powerpoint/2010/main" val="26050444"/>
              </p:ext>
            </p:extLst>
          </p:nvPr>
        </p:nvGraphicFramePr>
        <p:xfrm>
          <a:off x="5043489" y="941817"/>
          <a:ext cx="509587" cy="603217"/>
        </p:xfrm>
        <a:graphic>
          <a:graphicData uri="http://schemas.openxmlformats.org/presentationml/2006/ole">
            <mc:AlternateContent xmlns:mc="http://schemas.openxmlformats.org/markup-compatibility/2006">
              <mc:Choice xmlns:v="urn:schemas-microsoft-com:vml" Requires="v">
                <p:oleObj spid="_x0000_s9450" name="Equation" r:id="rId6" imgW="203040" imgH="241200" progId="Equation.3">
                  <p:embed/>
                </p:oleObj>
              </mc:Choice>
              <mc:Fallback>
                <p:oleObj name="Equation" r:id="rId6" imgW="2030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3489" y="941817"/>
                        <a:ext cx="509587" cy="603217"/>
                      </a:xfrm>
                      <a:prstGeom prst="rect">
                        <a:avLst/>
                      </a:prstGeom>
                      <a:noFill/>
                      <a:ln>
                        <a:noFill/>
                      </a:ln>
                      <a:effectLst/>
                    </p:spPr>
                  </p:pic>
                </p:oleObj>
              </mc:Fallback>
            </mc:AlternateContent>
          </a:graphicData>
        </a:graphic>
      </p:graphicFrame>
      <p:graphicFrame>
        <p:nvGraphicFramePr>
          <p:cNvPr id="6148" name="Object 40"/>
          <p:cNvGraphicFramePr>
            <a:graphicFrameLocks noChangeAspect="1"/>
          </p:cNvGraphicFramePr>
          <p:nvPr/>
        </p:nvGraphicFramePr>
        <p:xfrm>
          <a:off x="4311651" y="1456135"/>
          <a:ext cx="296863" cy="297656"/>
        </p:xfrm>
        <a:graphic>
          <a:graphicData uri="http://schemas.openxmlformats.org/presentationml/2006/ole">
            <mc:AlternateContent xmlns:mc="http://schemas.openxmlformats.org/markup-compatibility/2006">
              <mc:Choice xmlns:v="urn:schemas-microsoft-com:vml" Requires="v">
                <p:oleObj spid="_x0000_s9451" name="Equation" r:id="rId8" imgW="152280" imgH="203040" progId="Equation.3">
                  <p:embed/>
                </p:oleObj>
              </mc:Choice>
              <mc:Fallback>
                <p:oleObj name="Equation" r:id="rId8" imgW="15228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1651" y="1456135"/>
                        <a:ext cx="296863" cy="29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178" name="TextBox 95"/>
          <p:cNvSpPr txBox="1">
            <a:spLocks noChangeArrowheads="1"/>
          </p:cNvSpPr>
          <p:nvPr/>
        </p:nvSpPr>
        <p:spPr bwMode="auto">
          <a:xfrm>
            <a:off x="296866" y="2896127"/>
            <a:ext cx="29162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000" dirty="0"/>
              <a:t>Each factor, f, defines a rank one matrix , </a:t>
            </a:r>
          </a:p>
        </p:txBody>
      </p:sp>
      <p:graphicFrame>
        <p:nvGraphicFramePr>
          <p:cNvPr id="6149" name="Object 41"/>
          <p:cNvGraphicFramePr>
            <a:graphicFrameLocks noChangeAspect="1"/>
          </p:cNvGraphicFramePr>
          <p:nvPr>
            <p:extLst>
              <p:ext uri="{D42A27DB-BD31-4B8C-83A1-F6EECF244321}">
                <p14:modId xmlns:p14="http://schemas.microsoft.com/office/powerpoint/2010/main" val="2071050985"/>
              </p:ext>
            </p:extLst>
          </p:nvPr>
        </p:nvGraphicFramePr>
        <p:xfrm>
          <a:off x="2325144" y="3127380"/>
          <a:ext cx="1030288" cy="535781"/>
        </p:xfrm>
        <a:graphic>
          <a:graphicData uri="http://schemas.openxmlformats.org/presentationml/2006/ole">
            <mc:AlternateContent xmlns:mc="http://schemas.openxmlformats.org/markup-compatibility/2006">
              <mc:Choice xmlns:v="urn:schemas-microsoft-com:vml" Requires="v">
                <p:oleObj spid="_x0000_s9452" name="Equation" r:id="rId10" imgW="368280" imgH="253800" progId="Equation.3">
                  <p:embed/>
                </p:oleObj>
              </mc:Choice>
              <mc:Fallback>
                <p:oleObj name="Equation" r:id="rId10" imgW="36828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5144" y="3127380"/>
                        <a:ext cx="1030288" cy="535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179" name="Oval 10"/>
          <p:cNvSpPr>
            <a:spLocks noChangeArrowheads="1"/>
          </p:cNvSpPr>
          <p:nvPr/>
        </p:nvSpPr>
        <p:spPr bwMode="auto">
          <a:xfrm rot="10800000">
            <a:off x="3132138" y="1734741"/>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6180" name="Oval 10"/>
          <p:cNvSpPr>
            <a:spLocks noChangeArrowheads="1"/>
          </p:cNvSpPr>
          <p:nvPr/>
        </p:nvSpPr>
        <p:spPr bwMode="auto">
          <a:xfrm rot="10800000">
            <a:off x="3167064" y="2058591"/>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6181" name="Oval 10"/>
          <p:cNvSpPr>
            <a:spLocks noChangeArrowheads="1"/>
          </p:cNvSpPr>
          <p:nvPr/>
        </p:nvSpPr>
        <p:spPr bwMode="auto">
          <a:xfrm rot="10800000">
            <a:off x="3122614" y="1383506"/>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6182" name="Oval 10"/>
          <p:cNvSpPr>
            <a:spLocks noChangeArrowheads="1"/>
          </p:cNvSpPr>
          <p:nvPr/>
        </p:nvSpPr>
        <p:spPr bwMode="auto">
          <a:xfrm rot="10800000">
            <a:off x="5553076" y="1734741"/>
            <a:ext cx="119063"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6183" name="Oval 10"/>
          <p:cNvSpPr>
            <a:spLocks noChangeArrowheads="1"/>
          </p:cNvSpPr>
          <p:nvPr/>
        </p:nvSpPr>
        <p:spPr bwMode="auto">
          <a:xfrm rot="10800000">
            <a:off x="5588001" y="2085975"/>
            <a:ext cx="117475"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6184" name="Oval 10"/>
          <p:cNvSpPr>
            <a:spLocks noChangeArrowheads="1"/>
          </p:cNvSpPr>
          <p:nvPr/>
        </p:nvSpPr>
        <p:spPr bwMode="auto">
          <a:xfrm rot="10800000">
            <a:off x="5543551" y="1410891"/>
            <a:ext cx="119063" cy="80963"/>
          </a:xfrm>
          <a:prstGeom prst="ellipse">
            <a:avLst/>
          </a:prstGeom>
          <a:solidFill>
            <a:schemeClr val="tx1"/>
          </a:solidFill>
          <a:ln w="9525">
            <a:solidFill>
              <a:schemeClr val="tx1"/>
            </a:solidFill>
            <a:round/>
            <a:headEnd/>
            <a:tailEnd/>
          </a:ln>
        </p:spPr>
        <p:txBody>
          <a:bodyPr wrap="none" anchor="ctr"/>
          <a:lstStyle/>
          <a:p>
            <a:endParaRPr lang="en-US">
              <a:latin typeface="Calibri" charset="0"/>
            </a:endParaRPr>
          </a:p>
        </p:txBody>
      </p:sp>
      <p:sp>
        <p:nvSpPr>
          <p:cNvPr id="6185" name="Oval 10"/>
          <p:cNvSpPr>
            <a:spLocks noChangeArrowheads="1"/>
          </p:cNvSpPr>
          <p:nvPr/>
        </p:nvSpPr>
        <p:spPr bwMode="auto">
          <a:xfrm rot="10800000">
            <a:off x="4389967" y="2571750"/>
            <a:ext cx="117475" cy="80963"/>
          </a:xfrm>
          <a:prstGeom prst="ellipse">
            <a:avLst/>
          </a:prstGeom>
          <a:solidFill>
            <a:srgbClr val="FF0000"/>
          </a:solidFill>
          <a:ln w="9525">
            <a:solidFill>
              <a:schemeClr val="tx1"/>
            </a:solidFill>
            <a:round/>
            <a:headEnd/>
            <a:tailEnd/>
          </a:ln>
        </p:spPr>
        <p:txBody>
          <a:bodyPr wrap="none" anchor="ctr"/>
          <a:lstStyle/>
          <a:p>
            <a:endParaRPr lang="en-US">
              <a:latin typeface="Calibri" charset="0"/>
            </a:endParaRPr>
          </a:p>
        </p:txBody>
      </p:sp>
      <p:sp>
        <p:nvSpPr>
          <p:cNvPr id="6186" name="TextBox 105"/>
          <p:cNvSpPr txBox="1">
            <a:spLocks noChangeArrowheads="1"/>
          </p:cNvSpPr>
          <p:nvPr/>
        </p:nvSpPr>
        <p:spPr bwMode="auto">
          <a:xfrm>
            <a:off x="367774" y="3776271"/>
            <a:ext cx="8776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sz="2000" dirty="0"/>
              <a:t>Each character, </a:t>
            </a:r>
            <a:r>
              <a:rPr lang="en-CA" sz="2000" dirty="0" smtClean="0"/>
              <a:t>k, </a:t>
            </a:r>
            <a:r>
              <a:rPr lang="en-CA" sz="2000" dirty="0"/>
              <a:t>determines a </a:t>
            </a:r>
            <a:r>
              <a:rPr lang="en-CA" sz="2000" dirty="0" smtClean="0">
                <a:solidFill>
                  <a:srgbClr val="FF0000"/>
                </a:solidFill>
              </a:rPr>
              <a:t>gain     </a:t>
            </a:r>
            <a:r>
              <a:rPr lang="en-CA" sz="2000" dirty="0" smtClean="0"/>
              <a:t>       </a:t>
            </a:r>
            <a:r>
              <a:rPr lang="en-CA" sz="2000" dirty="0"/>
              <a:t>for each of </a:t>
            </a:r>
            <a:r>
              <a:rPr lang="en-CA" sz="2000" dirty="0" smtClean="0"/>
              <a:t>these matrices.</a:t>
            </a:r>
            <a:endParaRPr lang="en-CA" sz="2000" dirty="0"/>
          </a:p>
        </p:txBody>
      </p:sp>
      <p:graphicFrame>
        <p:nvGraphicFramePr>
          <p:cNvPr id="6150" name="Object 42"/>
          <p:cNvGraphicFramePr>
            <a:graphicFrameLocks noChangeAspect="1"/>
          </p:cNvGraphicFramePr>
          <p:nvPr>
            <p:extLst>
              <p:ext uri="{D42A27DB-BD31-4B8C-83A1-F6EECF244321}">
                <p14:modId xmlns:p14="http://schemas.microsoft.com/office/powerpoint/2010/main" val="1078689682"/>
              </p:ext>
            </p:extLst>
          </p:nvPr>
        </p:nvGraphicFramePr>
        <p:xfrm>
          <a:off x="4478338" y="2368550"/>
          <a:ext cx="647700" cy="460375"/>
        </p:xfrm>
        <a:graphic>
          <a:graphicData uri="http://schemas.openxmlformats.org/presentationml/2006/ole">
            <mc:AlternateContent xmlns:mc="http://schemas.openxmlformats.org/markup-compatibility/2006">
              <mc:Choice xmlns:v="urn:schemas-microsoft-com:vml" Requires="v">
                <p:oleObj spid="_x0000_s9453" name="Equation" r:id="rId12" imgW="241300" imgH="228600" progId="Equation.3">
                  <p:embed/>
                </p:oleObj>
              </mc:Choice>
              <mc:Fallback>
                <p:oleObj name="Equation" r:id="rId12" imgW="241300" imgH="228600" progId="Equation.3">
                  <p:embed/>
                  <p:pic>
                    <p:nvPicPr>
                      <p:cNvPr id="0" name=""/>
                      <p:cNvPicPr>
                        <a:picLocks noChangeAspect="1" noChangeArrowheads="1"/>
                      </p:cNvPicPr>
                      <p:nvPr/>
                    </p:nvPicPr>
                    <p:blipFill>
                      <a:blip r:embed="rId13"/>
                      <a:srcRect/>
                      <a:stretch>
                        <a:fillRect/>
                      </a:stretch>
                    </p:blipFill>
                    <p:spPr bwMode="auto">
                      <a:xfrm>
                        <a:off x="4478338" y="2368550"/>
                        <a:ext cx="647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51" name="Object 43"/>
          <p:cNvGraphicFramePr>
            <a:graphicFrameLocks noChangeAspect="1"/>
          </p:cNvGraphicFramePr>
          <p:nvPr>
            <p:extLst>
              <p:ext uri="{D42A27DB-BD31-4B8C-83A1-F6EECF244321}">
                <p14:modId xmlns:p14="http://schemas.microsoft.com/office/powerpoint/2010/main" val="3387146914"/>
              </p:ext>
            </p:extLst>
          </p:nvPr>
        </p:nvGraphicFramePr>
        <p:xfrm>
          <a:off x="4537075" y="3660775"/>
          <a:ext cx="850900" cy="606425"/>
        </p:xfrm>
        <a:graphic>
          <a:graphicData uri="http://schemas.openxmlformats.org/presentationml/2006/ole">
            <mc:AlternateContent xmlns:mc="http://schemas.openxmlformats.org/markup-compatibility/2006">
              <mc:Choice xmlns:v="urn:schemas-microsoft-com:vml" Requires="v">
                <p:oleObj spid="_x0000_s9454" name="Equation" r:id="rId14" imgW="241300" imgH="228600" progId="Equation.3">
                  <p:embed/>
                </p:oleObj>
              </mc:Choice>
              <mc:Fallback>
                <p:oleObj name="Equation" r:id="rId14" imgW="241300" imgH="228600" progId="Equation.3">
                  <p:embed/>
                  <p:pic>
                    <p:nvPicPr>
                      <p:cNvPr id="0" name=""/>
                      <p:cNvPicPr>
                        <a:picLocks noChangeAspect="1" noChangeArrowheads="1"/>
                      </p:cNvPicPr>
                      <p:nvPr/>
                    </p:nvPicPr>
                    <p:blipFill>
                      <a:blip r:embed="rId15"/>
                      <a:srcRect/>
                      <a:stretch>
                        <a:fillRect/>
                      </a:stretch>
                    </p:blipFill>
                    <p:spPr bwMode="auto">
                      <a:xfrm>
                        <a:off x="4537075" y="3660775"/>
                        <a:ext cx="850900" cy="606425"/>
                      </a:xfrm>
                      <a:prstGeom prst="rect">
                        <a:avLst/>
                      </a:prstGeom>
                      <a:noFill/>
                      <a:ln>
                        <a:noFill/>
                      </a:ln>
                      <a:effectLst/>
                      <a:extLst/>
                    </p:spPr>
                  </p:pic>
                </p:oleObj>
              </mc:Fallback>
            </mc:AlternateContent>
          </a:graphicData>
        </a:graphic>
      </p:graphicFrame>
      <p:sp>
        <p:nvSpPr>
          <p:cNvPr id="6187" name="TextBox 109"/>
          <p:cNvSpPr txBox="1">
            <a:spLocks noChangeArrowheads="1"/>
          </p:cNvSpPr>
          <p:nvPr/>
        </p:nvSpPr>
        <p:spPr bwMode="auto">
          <a:xfrm>
            <a:off x="4210579" y="2727194"/>
            <a:ext cx="75565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ＭＳ Ｐゴシック" charset="0"/>
                <a:cs typeface="Arial" charset="0"/>
              </a:defRPr>
            </a:lvl1pPr>
            <a:lvl2pPr marL="742950" indent="-285750" eaLnBrk="0" hangingPunct="0">
              <a:defRPr sz="3200">
                <a:solidFill>
                  <a:schemeClr val="tx1"/>
                </a:solidFill>
                <a:latin typeface="Arial" charset="0"/>
                <a:ea typeface="Arial" charset="0"/>
                <a:cs typeface="Arial" charset="0"/>
              </a:defRPr>
            </a:lvl2pPr>
            <a:lvl3pPr marL="1143000" indent="-228600" eaLnBrk="0" hangingPunct="0">
              <a:defRPr sz="3200">
                <a:solidFill>
                  <a:schemeClr val="tx1"/>
                </a:solidFill>
                <a:latin typeface="Arial" charset="0"/>
                <a:ea typeface="Arial" charset="0"/>
                <a:cs typeface="Arial" charset="0"/>
              </a:defRPr>
            </a:lvl3pPr>
            <a:lvl4pPr marL="1600200" indent="-228600" eaLnBrk="0" hangingPunct="0">
              <a:defRPr sz="3200">
                <a:solidFill>
                  <a:schemeClr val="tx1"/>
                </a:solidFill>
                <a:latin typeface="Arial" charset="0"/>
                <a:ea typeface="Arial" charset="0"/>
                <a:cs typeface="Arial" charset="0"/>
              </a:defRPr>
            </a:lvl4pPr>
            <a:lvl5pPr marL="2057400" indent="-228600" eaLnBrk="0" hangingPunct="0">
              <a:defRPr sz="32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32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32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32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3200">
                <a:solidFill>
                  <a:schemeClr val="tx1"/>
                </a:solidFill>
                <a:latin typeface="Arial" charset="0"/>
                <a:ea typeface="Arial" charset="0"/>
                <a:cs typeface="Arial" charset="0"/>
              </a:defRPr>
            </a:lvl9pPr>
          </a:lstStyle>
          <a:p>
            <a:pPr eaLnBrk="1" hangingPunct="1"/>
            <a:r>
              <a:rPr lang="en-CA" dirty="0">
                <a:solidFill>
                  <a:srgbClr val="FFFF00"/>
                </a:solidFill>
              </a:rPr>
              <a:t>k</a:t>
            </a:r>
          </a:p>
        </p:txBody>
      </p:sp>
      <p:sp>
        <p:nvSpPr>
          <p:cNvPr id="45" name="Isosceles Triangle 31"/>
          <p:cNvSpPr>
            <a:spLocks noChangeArrowheads="1"/>
          </p:cNvSpPr>
          <p:nvPr/>
        </p:nvSpPr>
        <p:spPr bwMode="auto">
          <a:xfrm rot="17926695">
            <a:off x="4263444" y="1041795"/>
            <a:ext cx="328565" cy="315029"/>
          </a:xfrm>
          <a:prstGeom prst="triangle">
            <a:avLst>
              <a:gd name="adj" fmla="val 50000"/>
            </a:avLst>
          </a:prstGeom>
          <a:solidFill>
            <a:srgbClr val="008000"/>
          </a:solidFill>
          <a:ln w="9525">
            <a:solidFill>
              <a:schemeClr val="tx1"/>
            </a:solidFill>
            <a:round/>
            <a:headEnd/>
            <a:tailEnd/>
          </a:ln>
        </p:spPr>
        <p:txBody>
          <a:bodyPr/>
          <a:lstStyle/>
          <a:p>
            <a:endParaRPr lang="en-US">
              <a:latin typeface="Calibri" charset="0"/>
            </a:endParaRPr>
          </a:p>
        </p:txBody>
      </p:sp>
    </p:spTree>
    <p:extLst>
      <p:ext uri="{BB962C8B-B14F-4D97-AF65-F5344CB8AC3E}">
        <p14:creationId xmlns:p14="http://schemas.microsoft.com/office/powerpoint/2010/main" val="31961061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8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28600"/>
            <a:ext cx="9448800" cy="2501900"/>
          </a:xfrm>
        </p:spPr>
        <p:txBody>
          <a:bodyPr>
            <a:noAutofit/>
          </a:bodyPr>
          <a:lstStyle/>
          <a:p>
            <a:r>
              <a:rPr lang="en-US" dirty="0" smtClean="0"/>
              <a:t>Neural Networks for Machine Learning</a:t>
            </a:r>
            <a:r>
              <a:rPr lang="en-US" dirty="0"/>
              <a:t/>
            </a:r>
            <a:br>
              <a:rPr lang="en-US" dirty="0"/>
            </a:br>
            <a:r>
              <a:rPr lang="en-US" dirty="0" smtClean="0"/>
              <a:t/>
            </a:r>
            <a:br>
              <a:rPr lang="en-US" dirty="0" smtClean="0"/>
            </a:br>
            <a:r>
              <a:rPr lang="en-US" dirty="0" smtClean="0"/>
              <a:t>Lecture 8c</a:t>
            </a:r>
            <a:br>
              <a:rPr lang="en-US" dirty="0" smtClean="0"/>
            </a:br>
            <a:r>
              <a:rPr lang="en-US" dirty="0" smtClean="0"/>
              <a:t>Learning to predict the next character using HF</a:t>
            </a:r>
            <a:endParaRPr lang="en-US" dirty="0"/>
          </a:p>
        </p:txBody>
      </p:sp>
    </p:spTree>
    <p:extLst>
      <p:ext uri="{BB962C8B-B14F-4D97-AF65-F5344CB8AC3E}">
        <p14:creationId xmlns:p14="http://schemas.microsoft.com/office/powerpoint/2010/main" val="98786474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CA">
                <a:latin typeface="Arial" charset="0"/>
              </a:rPr>
              <a:t>Training the character model</a:t>
            </a:r>
          </a:p>
        </p:txBody>
      </p:sp>
      <p:sp>
        <p:nvSpPr>
          <p:cNvPr id="35843" name="Content Placeholder 2"/>
          <p:cNvSpPr>
            <a:spLocks noGrp="1"/>
          </p:cNvSpPr>
          <p:nvPr>
            <p:ph idx="1"/>
          </p:nvPr>
        </p:nvSpPr>
        <p:spPr>
          <a:xfrm>
            <a:off x="457200" y="1013888"/>
            <a:ext cx="8229600" cy="3394472"/>
          </a:xfrm>
        </p:spPr>
        <p:txBody>
          <a:bodyPr/>
          <a:lstStyle/>
          <a:p>
            <a:r>
              <a:rPr lang="en-CA" dirty="0" err="1">
                <a:latin typeface="Arial" charset="0"/>
              </a:rPr>
              <a:t>Ilya</a:t>
            </a:r>
            <a:r>
              <a:rPr lang="en-CA" dirty="0">
                <a:latin typeface="Arial" charset="0"/>
              </a:rPr>
              <a:t> </a:t>
            </a:r>
            <a:r>
              <a:rPr lang="en-CA" dirty="0" err="1">
                <a:latin typeface="Arial" charset="0"/>
              </a:rPr>
              <a:t>Sutskever</a:t>
            </a:r>
            <a:r>
              <a:rPr lang="en-CA" dirty="0">
                <a:latin typeface="Arial" charset="0"/>
              </a:rPr>
              <a:t> used 5 million strings of 100 characters taken from </a:t>
            </a:r>
            <a:r>
              <a:rPr lang="en-CA" dirty="0" err="1">
                <a:latin typeface="Arial" charset="0"/>
              </a:rPr>
              <a:t>wikipedia</a:t>
            </a:r>
            <a:r>
              <a:rPr lang="en-CA" dirty="0">
                <a:latin typeface="Arial" charset="0"/>
              </a:rPr>
              <a:t>. For each string he starts predicting at the 11</a:t>
            </a:r>
            <a:r>
              <a:rPr lang="en-CA" baseline="30000" dirty="0">
                <a:latin typeface="Arial" charset="0"/>
              </a:rPr>
              <a:t>th</a:t>
            </a:r>
            <a:r>
              <a:rPr lang="en-CA" dirty="0">
                <a:latin typeface="Arial" charset="0"/>
              </a:rPr>
              <a:t> character.</a:t>
            </a:r>
          </a:p>
          <a:p>
            <a:r>
              <a:rPr lang="en-CA" dirty="0" smtClean="0">
                <a:latin typeface="Arial" charset="0"/>
              </a:rPr>
              <a:t>Using the HF optimizer, it took </a:t>
            </a:r>
            <a:r>
              <a:rPr lang="en-CA" dirty="0">
                <a:latin typeface="Arial" charset="0"/>
              </a:rPr>
              <a:t>a month on a GPU board to get a really good model</a:t>
            </a:r>
            <a:r>
              <a:rPr lang="en-CA" dirty="0" smtClean="0">
                <a:latin typeface="Arial" charset="0"/>
              </a:rPr>
              <a:t>.</a:t>
            </a:r>
            <a:endParaRPr lang="en-CA" dirty="0">
              <a:latin typeface="Arial" charset="0"/>
            </a:endParaRPr>
          </a:p>
          <a:p>
            <a:r>
              <a:rPr lang="en-CA" dirty="0" err="1">
                <a:latin typeface="Arial" charset="0"/>
              </a:rPr>
              <a:t>Ilya’s</a:t>
            </a:r>
            <a:r>
              <a:rPr lang="en-CA" dirty="0">
                <a:latin typeface="Arial" charset="0"/>
              </a:rPr>
              <a:t> </a:t>
            </a:r>
            <a:r>
              <a:rPr lang="en-CA" dirty="0" smtClean="0">
                <a:latin typeface="Arial" charset="0"/>
              </a:rPr>
              <a:t>current best RNN </a:t>
            </a:r>
            <a:r>
              <a:rPr lang="en-CA" dirty="0">
                <a:latin typeface="Arial" charset="0"/>
              </a:rPr>
              <a:t>is </a:t>
            </a:r>
            <a:r>
              <a:rPr lang="en-CA" dirty="0" smtClean="0">
                <a:latin typeface="Arial" charset="0"/>
              </a:rPr>
              <a:t>probably the best single model </a:t>
            </a:r>
            <a:r>
              <a:rPr lang="en-CA" dirty="0">
                <a:latin typeface="Arial" charset="0"/>
              </a:rPr>
              <a:t>for character </a:t>
            </a:r>
            <a:r>
              <a:rPr lang="en-CA" dirty="0" smtClean="0">
                <a:latin typeface="Arial" charset="0"/>
              </a:rPr>
              <a:t>prediction </a:t>
            </a:r>
            <a:r>
              <a:rPr lang="en-CA" dirty="0" smtClean="0">
                <a:solidFill>
                  <a:srgbClr val="0000FF"/>
                </a:solidFill>
                <a:latin typeface="Arial" charset="0"/>
              </a:rPr>
              <a:t>(combinations of many models do better).</a:t>
            </a:r>
          </a:p>
          <a:p>
            <a:r>
              <a:rPr lang="en-CA" dirty="0" smtClean="0">
                <a:latin typeface="Arial" charset="0"/>
              </a:rPr>
              <a:t>It works </a:t>
            </a:r>
            <a:r>
              <a:rPr lang="en-CA" dirty="0">
                <a:latin typeface="Arial" charset="0"/>
              </a:rPr>
              <a:t>in a very different way from the best other models.</a:t>
            </a:r>
          </a:p>
          <a:p>
            <a:pPr lvl="1"/>
            <a:r>
              <a:rPr lang="en-CA" dirty="0">
                <a:latin typeface="Arial" charset="0"/>
              </a:rPr>
              <a:t>It can balance quotes and brackets over long distances</a:t>
            </a:r>
            <a:r>
              <a:rPr lang="en-CA" dirty="0" smtClean="0">
                <a:latin typeface="Arial" charset="0"/>
              </a:rPr>
              <a:t>. </a:t>
            </a:r>
            <a:r>
              <a:rPr lang="en-CA" dirty="0">
                <a:latin typeface="Arial" charset="0"/>
              </a:rPr>
              <a:t>M</a:t>
            </a:r>
            <a:r>
              <a:rPr lang="en-CA" dirty="0" smtClean="0">
                <a:latin typeface="Arial" charset="0"/>
              </a:rPr>
              <a:t>odels that rely on matching previous contexts cannot </a:t>
            </a:r>
            <a:r>
              <a:rPr lang="en-CA" dirty="0">
                <a:latin typeface="Arial" charset="0"/>
              </a:rPr>
              <a:t>do this.</a:t>
            </a:r>
          </a:p>
        </p:txBody>
      </p:sp>
    </p:spTree>
    <p:extLst>
      <p:ext uri="{BB962C8B-B14F-4D97-AF65-F5344CB8AC3E}">
        <p14:creationId xmlns:p14="http://schemas.microsoft.com/office/powerpoint/2010/main" val="7409049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28600"/>
            <a:ext cx="9448800" cy="2501900"/>
          </a:xfrm>
        </p:spPr>
        <p:txBody>
          <a:bodyPr>
            <a:noAutofit/>
          </a:bodyPr>
          <a:lstStyle/>
          <a:p>
            <a:r>
              <a:rPr lang="en-US" dirty="0" smtClean="0"/>
              <a:t>Neural Networks for Machine Learning</a:t>
            </a:r>
            <a:r>
              <a:rPr lang="en-US" dirty="0"/>
              <a:t/>
            </a:r>
            <a:br>
              <a:rPr lang="en-US" dirty="0"/>
            </a:br>
            <a:r>
              <a:rPr lang="en-US" dirty="0" smtClean="0"/>
              <a:t/>
            </a:r>
            <a:br>
              <a:rPr lang="en-US" dirty="0" smtClean="0"/>
            </a:br>
            <a:r>
              <a:rPr lang="en-US" dirty="0" smtClean="0"/>
              <a:t>Lecture 8a</a:t>
            </a:r>
            <a:br>
              <a:rPr lang="en-US" dirty="0" smtClean="0"/>
            </a:br>
            <a:r>
              <a:rPr lang="en-US" dirty="0" smtClean="0"/>
              <a:t>A brief overview of “Hessian-Free” optimization</a:t>
            </a:r>
            <a:endParaRPr lang="en-US" dirty="0"/>
          </a:p>
        </p:txBody>
      </p:sp>
    </p:spTree>
    <p:extLst>
      <p:ext uri="{BB962C8B-B14F-4D97-AF65-F5344CB8AC3E}">
        <p14:creationId xmlns:p14="http://schemas.microsoft.com/office/powerpoint/2010/main" val="262047950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generate character strings from the model</a:t>
            </a:r>
            <a:endParaRPr lang="en-US" dirty="0"/>
          </a:p>
        </p:txBody>
      </p:sp>
      <p:sp>
        <p:nvSpPr>
          <p:cNvPr id="3" name="Content Placeholder 2"/>
          <p:cNvSpPr>
            <a:spLocks noGrp="1"/>
          </p:cNvSpPr>
          <p:nvPr>
            <p:ph idx="1"/>
          </p:nvPr>
        </p:nvSpPr>
        <p:spPr>
          <a:xfrm>
            <a:off x="457200" y="1098553"/>
            <a:ext cx="8229600" cy="3394472"/>
          </a:xfrm>
        </p:spPr>
        <p:txBody>
          <a:bodyPr>
            <a:normAutofit lnSpcReduction="10000"/>
          </a:bodyPr>
          <a:lstStyle/>
          <a:p>
            <a:r>
              <a:rPr lang="en-US" dirty="0" smtClean="0"/>
              <a:t>Start the model with its default hidden state.</a:t>
            </a:r>
          </a:p>
          <a:p>
            <a:r>
              <a:rPr lang="en-US" dirty="0" smtClean="0"/>
              <a:t>Give it a “burn-in” sequence of characters and let it update its hidden state after each character.</a:t>
            </a:r>
          </a:p>
          <a:p>
            <a:r>
              <a:rPr lang="en-US" dirty="0" smtClean="0"/>
              <a:t>Then look at the probability distribution it predicts for the next character.</a:t>
            </a:r>
          </a:p>
          <a:p>
            <a:r>
              <a:rPr lang="en-US" dirty="0" smtClean="0"/>
              <a:t>Pick a character randomly from that distribution and tell the net that this was the character that actually occurred.</a:t>
            </a:r>
          </a:p>
          <a:p>
            <a:pPr lvl="1"/>
            <a:r>
              <a:rPr lang="en-US" dirty="0" smtClean="0"/>
              <a:t>i.e. tell it that its guess was correct, whatever it guessed.</a:t>
            </a:r>
          </a:p>
          <a:p>
            <a:r>
              <a:rPr lang="en-US" dirty="0" smtClean="0"/>
              <a:t>Continue to let it pick characters until bored.</a:t>
            </a:r>
          </a:p>
          <a:p>
            <a:r>
              <a:rPr lang="en-US" dirty="0" smtClean="0"/>
              <a:t>Look at the character strings it produces to see what it “knows”.</a:t>
            </a:r>
            <a:endParaRPr lang="en-US" dirty="0"/>
          </a:p>
        </p:txBody>
      </p:sp>
    </p:spTree>
    <p:extLst>
      <p:ext uri="{BB962C8B-B14F-4D97-AF65-F5344CB8AC3E}">
        <p14:creationId xmlns:p14="http://schemas.microsoft.com/office/powerpoint/2010/main" val="960058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ChangeArrowheads="1"/>
          </p:cNvSpPr>
          <p:nvPr/>
        </p:nvSpPr>
        <p:spPr bwMode="auto">
          <a:xfrm>
            <a:off x="647701" y="44053"/>
            <a:ext cx="8316913"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CA" sz="2400" dirty="0"/>
          </a:p>
          <a:p>
            <a:r>
              <a:rPr lang="en-CA" sz="2800" dirty="0"/>
              <a:t>He was elected President during the Revolutionary War and forgave Opus Paul at Rome. The regime of his crew of England, is now Arab women's icons in  and the demons that use something between the characters‘ sisters in lower coil trains were always operated on the line of the </a:t>
            </a:r>
            <a:r>
              <a:rPr lang="en-CA" sz="2800" dirty="0" err="1">
                <a:solidFill>
                  <a:srgbClr val="FF0000"/>
                </a:solidFill>
              </a:rPr>
              <a:t>ephemerable</a:t>
            </a:r>
            <a:r>
              <a:rPr lang="en-CA" sz="2800" dirty="0"/>
              <a:t> street, respectively, the graphic or other facility for deformation of a given proportion of large segments at RTUS</a:t>
            </a:r>
            <a:r>
              <a:rPr lang="en-CA" sz="2800" dirty="0">
                <a:solidFill>
                  <a:srgbClr val="FF0000"/>
                </a:solidFill>
              </a:rPr>
              <a:t>)</a:t>
            </a:r>
            <a:r>
              <a:rPr lang="en-CA" sz="2800" dirty="0"/>
              <a:t>. The B every chord was a "strongly cold internal palette pour even the white blade</a:t>
            </a:r>
            <a:r>
              <a:rPr lang="en-CA" sz="2800" dirty="0" smtClean="0"/>
              <a:t>.”</a:t>
            </a:r>
            <a:endParaRPr lang="en-CA" sz="2800" dirty="0"/>
          </a:p>
          <a:p>
            <a:endParaRPr lang="en-CA" sz="2800" dirty="0"/>
          </a:p>
        </p:txBody>
      </p:sp>
    </p:spTree>
    <p:extLst>
      <p:ext uri="{BB962C8B-B14F-4D97-AF65-F5344CB8AC3E}">
        <p14:creationId xmlns:p14="http://schemas.microsoft.com/office/powerpoint/2010/main" val="359575216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r>
              <a:rPr lang="en-CA" dirty="0">
                <a:latin typeface="Arial" charset="0"/>
              </a:rPr>
              <a:t>Some completions produced by the model</a:t>
            </a:r>
          </a:p>
        </p:txBody>
      </p:sp>
      <p:sp>
        <p:nvSpPr>
          <p:cNvPr id="38915" name="Content Placeholder 2"/>
          <p:cNvSpPr>
            <a:spLocks noGrp="1"/>
          </p:cNvSpPr>
          <p:nvPr>
            <p:ph idx="1"/>
          </p:nvPr>
        </p:nvSpPr>
        <p:spPr>
          <a:xfrm>
            <a:off x="323850" y="1086118"/>
            <a:ext cx="8820150" cy="3394472"/>
          </a:xfrm>
        </p:spPr>
        <p:txBody>
          <a:bodyPr/>
          <a:lstStyle/>
          <a:p>
            <a:r>
              <a:rPr lang="en-CA" dirty="0">
                <a:latin typeface="Arial" charset="0"/>
              </a:rPr>
              <a:t>Sheila </a:t>
            </a:r>
            <a:r>
              <a:rPr lang="en-CA" dirty="0" err="1">
                <a:latin typeface="Arial" charset="0"/>
              </a:rPr>
              <a:t>thrunge</a:t>
            </a:r>
            <a:r>
              <a:rPr lang="en-CA" dirty="0" err="1">
                <a:solidFill>
                  <a:srgbClr val="FF0000"/>
                </a:solidFill>
                <a:latin typeface="Arial" charset="0"/>
              </a:rPr>
              <a:t>s</a:t>
            </a:r>
            <a:r>
              <a:rPr lang="en-CA" dirty="0">
                <a:solidFill>
                  <a:srgbClr val="FF0000"/>
                </a:solidFill>
                <a:latin typeface="Arial" charset="0"/>
              </a:rPr>
              <a:t>                               </a:t>
            </a:r>
            <a:r>
              <a:rPr lang="en-CA" dirty="0">
                <a:solidFill>
                  <a:srgbClr val="3333CC"/>
                </a:solidFill>
                <a:latin typeface="Arial" charset="0"/>
              </a:rPr>
              <a:t>(most frequent)</a:t>
            </a:r>
          </a:p>
          <a:p>
            <a:r>
              <a:rPr lang="en-CA" dirty="0">
                <a:latin typeface="Arial" charset="0"/>
              </a:rPr>
              <a:t>People </a:t>
            </a:r>
            <a:r>
              <a:rPr lang="en-CA" dirty="0" err="1">
                <a:latin typeface="Arial" charset="0"/>
              </a:rPr>
              <a:t>thrunge</a:t>
            </a:r>
            <a:r>
              <a:rPr lang="en-CA" dirty="0">
                <a:latin typeface="Arial" charset="0"/>
              </a:rPr>
              <a:t>   </a:t>
            </a:r>
            <a:r>
              <a:rPr lang="en-CA" dirty="0">
                <a:solidFill>
                  <a:srgbClr val="190DB3"/>
                </a:solidFill>
                <a:latin typeface="Arial" charset="0"/>
              </a:rPr>
              <a:t>(most frequent next character is space)</a:t>
            </a:r>
            <a:endParaRPr lang="en-CA" dirty="0">
              <a:latin typeface="Arial" charset="0"/>
            </a:endParaRPr>
          </a:p>
          <a:p>
            <a:r>
              <a:rPr lang="en-CA" dirty="0" err="1">
                <a:latin typeface="Arial" charset="0"/>
              </a:rPr>
              <a:t>Shiela</a:t>
            </a:r>
            <a:r>
              <a:rPr lang="en-CA" dirty="0">
                <a:latin typeface="Arial" charset="0"/>
              </a:rPr>
              <a:t>, </a:t>
            </a:r>
            <a:r>
              <a:rPr lang="en-CA" dirty="0" err="1">
                <a:latin typeface="Arial" charset="0"/>
              </a:rPr>
              <a:t>Thrunge</a:t>
            </a:r>
            <a:r>
              <a:rPr lang="en-CA" dirty="0" err="1">
                <a:solidFill>
                  <a:srgbClr val="FF0000"/>
                </a:solidFill>
                <a:latin typeface="Arial" charset="0"/>
              </a:rPr>
              <a:t>lini</a:t>
            </a:r>
            <a:r>
              <a:rPr lang="en-CA" dirty="0">
                <a:solidFill>
                  <a:srgbClr val="FF0000"/>
                </a:solidFill>
                <a:latin typeface="Arial" charset="0"/>
              </a:rPr>
              <a:t> del Rey                       </a:t>
            </a:r>
            <a:r>
              <a:rPr lang="en-CA" dirty="0">
                <a:solidFill>
                  <a:srgbClr val="3333CC"/>
                </a:solidFill>
                <a:latin typeface="Arial" charset="0"/>
              </a:rPr>
              <a:t>(first try)</a:t>
            </a:r>
            <a:endParaRPr lang="en-CA" dirty="0">
              <a:latin typeface="Arial" charset="0"/>
            </a:endParaRPr>
          </a:p>
          <a:p>
            <a:r>
              <a:rPr lang="en-CA" dirty="0" smtClean="0">
                <a:latin typeface="Arial" charset="0"/>
              </a:rPr>
              <a:t>The meaning of life is </a:t>
            </a:r>
            <a:r>
              <a:rPr lang="en-CA" dirty="0" smtClean="0">
                <a:solidFill>
                  <a:srgbClr val="FF0000"/>
                </a:solidFill>
                <a:latin typeface="Arial" charset="0"/>
              </a:rPr>
              <a:t>literary recognition.  </a:t>
            </a:r>
            <a:r>
              <a:rPr lang="en-CA" dirty="0" smtClean="0">
                <a:solidFill>
                  <a:srgbClr val="3333CC"/>
                </a:solidFill>
                <a:latin typeface="Arial" charset="0"/>
              </a:rPr>
              <a:t>(6</a:t>
            </a:r>
            <a:r>
              <a:rPr lang="en-CA" baseline="30000" dirty="0" smtClean="0">
                <a:solidFill>
                  <a:srgbClr val="3333CC"/>
                </a:solidFill>
                <a:latin typeface="Arial" charset="0"/>
              </a:rPr>
              <a:t>th</a:t>
            </a:r>
            <a:r>
              <a:rPr lang="en-CA" dirty="0" smtClean="0">
                <a:solidFill>
                  <a:srgbClr val="3333CC"/>
                </a:solidFill>
                <a:latin typeface="Arial" charset="0"/>
              </a:rPr>
              <a:t> try)</a:t>
            </a:r>
          </a:p>
          <a:p>
            <a:endParaRPr lang="en-CA" sz="2400" dirty="0">
              <a:solidFill>
                <a:srgbClr val="3333CC"/>
              </a:solidFill>
              <a:latin typeface="Arial" charset="0"/>
            </a:endParaRPr>
          </a:p>
          <a:p>
            <a:r>
              <a:rPr lang="en-CA" dirty="0">
                <a:latin typeface="Arial" charset="0"/>
              </a:rPr>
              <a:t>The meaning of life is </a:t>
            </a:r>
            <a:r>
              <a:rPr lang="en-CA" dirty="0">
                <a:solidFill>
                  <a:srgbClr val="FF0000"/>
                </a:solidFill>
                <a:latin typeface="Arial" charset="0"/>
              </a:rPr>
              <a:t>the tradition of the ancient human reproduction: it is less </a:t>
            </a:r>
            <a:r>
              <a:rPr lang="en-CA" dirty="0" err="1">
                <a:solidFill>
                  <a:srgbClr val="FF0000"/>
                </a:solidFill>
                <a:latin typeface="Arial" charset="0"/>
              </a:rPr>
              <a:t>favorable</a:t>
            </a:r>
            <a:r>
              <a:rPr lang="en-CA" dirty="0">
                <a:solidFill>
                  <a:srgbClr val="FF0000"/>
                </a:solidFill>
                <a:latin typeface="Arial" charset="0"/>
              </a:rPr>
              <a:t> to the good boy for when to remove her bigger.                      </a:t>
            </a:r>
            <a:r>
              <a:rPr lang="en-CA" dirty="0">
                <a:solidFill>
                  <a:srgbClr val="190DB3"/>
                </a:solidFill>
                <a:latin typeface="Arial" charset="0"/>
              </a:rPr>
              <a:t>(one of the first 10 tries for a model trained for longer).</a:t>
            </a:r>
          </a:p>
          <a:p>
            <a:pPr>
              <a:buFontTx/>
              <a:buNone/>
            </a:pPr>
            <a:endParaRPr lang="en-CA" sz="2400" dirty="0">
              <a:solidFill>
                <a:srgbClr val="3333CC"/>
              </a:solidFill>
              <a:latin typeface="Arial" charset="0"/>
            </a:endParaRPr>
          </a:p>
          <a:p>
            <a:endParaRPr lang="en-CA" sz="2400" dirty="0">
              <a:solidFill>
                <a:srgbClr val="3333CC"/>
              </a:solidFill>
              <a:latin typeface="Arial" charset="0"/>
            </a:endParaRPr>
          </a:p>
          <a:p>
            <a:endParaRPr lang="en-CA" sz="2000" dirty="0">
              <a:solidFill>
                <a:srgbClr val="3333CC"/>
              </a:solidFill>
              <a:latin typeface="Arial" charset="0"/>
            </a:endParaRPr>
          </a:p>
        </p:txBody>
      </p:sp>
    </p:spTree>
    <p:extLst>
      <p:ext uri="{BB962C8B-B14F-4D97-AF65-F5344CB8AC3E}">
        <p14:creationId xmlns:p14="http://schemas.microsoft.com/office/powerpoint/2010/main" val="1431852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60722"/>
            <a:ext cx="8229600" cy="857250"/>
          </a:xfrm>
        </p:spPr>
        <p:txBody>
          <a:bodyPr/>
          <a:lstStyle/>
          <a:p>
            <a:r>
              <a:rPr lang="en-CA" dirty="0">
                <a:latin typeface="Arial" charset="0"/>
              </a:rPr>
              <a:t>What does it know?</a:t>
            </a:r>
          </a:p>
        </p:txBody>
      </p:sp>
      <p:sp>
        <p:nvSpPr>
          <p:cNvPr id="39939" name="Content Placeholder 2"/>
          <p:cNvSpPr>
            <a:spLocks noGrp="1"/>
          </p:cNvSpPr>
          <p:nvPr>
            <p:ph idx="1"/>
          </p:nvPr>
        </p:nvSpPr>
        <p:spPr>
          <a:xfrm>
            <a:off x="457201" y="978694"/>
            <a:ext cx="8075613" cy="3394472"/>
          </a:xfrm>
        </p:spPr>
        <p:txBody>
          <a:bodyPr>
            <a:normAutofit lnSpcReduction="10000"/>
          </a:bodyPr>
          <a:lstStyle/>
          <a:p>
            <a:r>
              <a:rPr lang="en-CA" dirty="0">
                <a:latin typeface="Arial" charset="0"/>
              </a:rPr>
              <a:t>It knows a huge number of words and a lot about proper names, dates, and numbers.</a:t>
            </a:r>
          </a:p>
          <a:p>
            <a:r>
              <a:rPr lang="en-CA" dirty="0">
                <a:latin typeface="Arial" charset="0"/>
              </a:rPr>
              <a:t>It is good at balancing quotes and brackets.</a:t>
            </a:r>
          </a:p>
          <a:p>
            <a:pPr lvl="1"/>
            <a:r>
              <a:rPr lang="en-CA" dirty="0">
                <a:latin typeface="Arial" charset="0"/>
              </a:rPr>
              <a:t>It can count brackets: </a:t>
            </a:r>
            <a:r>
              <a:rPr lang="en-CA" dirty="0">
                <a:solidFill>
                  <a:srgbClr val="190DB3"/>
                </a:solidFill>
                <a:latin typeface="Arial" charset="0"/>
              </a:rPr>
              <a:t>none, one, many</a:t>
            </a:r>
          </a:p>
          <a:p>
            <a:r>
              <a:rPr lang="en-CA" dirty="0">
                <a:latin typeface="Arial" charset="0"/>
              </a:rPr>
              <a:t>It knows a lot about syntax but its very hard to pin down exactly what form this knowledge has.</a:t>
            </a:r>
          </a:p>
          <a:p>
            <a:pPr lvl="1"/>
            <a:r>
              <a:rPr lang="en-CA" dirty="0">
                <a:latin typeface="Arial" charset="0"/>
              </a:rPr>
              <a:t>Its syntactic knowledge is not modular.</a:t>
            </a:r>
          </a:p>
          <a:p>
            <a:r>
              <a:rPr lang="en-CA" dirty="0">
                <a:latin typeface="Arial" charset="0"/>
              </a:rPr>
              <a:t>It knows a lot of weak semantic associations</a:t>
            </a:r>
          </a:p>
          <a:p>
            <a:pPr lvl="1"/>
            <a:r>
              <a:rPr lang="en-CA" dirty="0">
                <a:latin typeface="Arial" charset="0"/>
              </a:rPr>
              <a:t>E.g. it knows Plato is associated with Wittgenstein and cabbage is associated with vegetable.</a:t>
            </a:r>
          </a:p>
        </p:txBody>
      </p:sp>
    </p:spTree>
    <p:extLst>
      <p:ext uri="{BB962C8B-B14F-4D97-AF65-F5344CB8AC3E}">
        <p14:creationId xmlns:p14="http://schemas.microsoft.com/office/powerpoint/2010/main" val="1247053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RNNs for predicting the next word</a:t>
            </a:r>
            <a:endParaRPr lang="en-US" dirty="0"/>
          </a:p>
        </p:txBody>
      </p:sp>
      <p:sp>
        <p:nvSpPr>
          <p:cNvPr id="3" name="Content Placeholder 2"/>
          <p:cNvSpPr>
            <a:spLocks noGrp="1"/>
          </p:cNvSpPr>
          <p:nvPr>
            <p:ph sz="half" idx="1"/>
          </p:nvPr>
        </p:nvSpPr>
        <p:spPr>
          <a:xfrm>
            <a:off x="457200" y="1200151"/>
            <a:ext cx="8382000" cy="3394472"/>
          </a:xfrm>
        </p:spPr>
        <p:txBody>
          <a:bodyPr>
            <a:normAutofit/>
          </a:bodyPr>
          <a:lstStyle/>
          <a:p>
            <a:r>
              <a:rPr lang="en-US" dirty="0" smtClean="0"/>
              <a:t>Tomas </a:t>
            </a:r>
            <a:r>
              <a:rPr lang="en-US" dirty="0" err="1" smtClean="0"/>
              <a:t>Mikolov</a:t>
            </a:r>
            <a:r>
              <a:rPr lang="en-US" dirty="0" smtClean="0"/>
              <a:t> and his collaborators have recently trained quite large RNNs on quite large training sets using BPTT.</a:t>
            </a:r>
          </a:p>
          <a:p>
            <a:pPr lvl="1"/>
            <a:r>
              <a:rPr lang="en-US" dirty="0" smtClean="0"/>
              <a:t>They do better than feed-forward neural nets.</a:t>
            </a:r>
          </a:p>
          <a:p>
            <a:pPr lvl="1"/>
            <a:r>
              <a:rPr lang="en-US" dirty="0" smtClean="0"/>
              <a:t>They do better than the best other models. </a:t>
            </a:r>
          </a:p>
          <a:p>
            <a:pPr lvl="1"/>
            <a:r>
              <a:rPr lang="en-US" dirty="0" smtClean="0"/>
              <a:t>They do even better when averaged with other models. </a:t>
            </a:r>
          </a:p>
          <a:p>
            <a:r>
              <a:rPr lang="en-US" dirty="0" smtClean="0"/>
              <a:t>RNNs require much less training data to reach the same level of performance as other models.</a:t>
            </a:r>
            <a:endParaRPr lang="en-US" dirty="0"/>
          </a:p>
          <a:p>
            <a:r>
              <a:rPr lang="en-US" dirty="0" smtClean="0"/>
              <a:t>RNNs improve faster than other methods as the dataset gets bigger.</a:t>
            </a:r>
          </a:p>
          <a:p>
            <a:pPr lvl="1"/>
            <a:r>
              <a:rPr lang="en-US" dirty="0" smtClean="0"/>
              <a:t>This is going to make them very hard to beat.</a:t>
            </a:r>
          </a:p>
          <a:p>
            <a:pPr lvl="1"/>
            <a:endParaRPr lang="en-US" dirty="0" smtClean="0"/>
          </a:p>
        </p:txBody>
      </p:sp>
    </p:spTree>
    <p:extLst>
      <p:ext uri="{BB962C8B-B14F-4D97-AF65-F5344CB8AC3E}">
        <p14:creationId xmlns:p14="http://schemas.microsoft.com/office/powerpoint/2010/main" val="21050597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04800" y="228600"/>
            <a:ext cx="9448800" cy="2501900"/>
          </a:xfrm>
        </p:spPr>
        <p:txBody>
          <a:bodyPr>
            <a:noAutofit/>
          </a:bodyPr>
          <a:lstStyle/>
          <a:p>
            <a:r>
              <a:rPr lang="en-US" dirty="0" smtClean="0"/>
              <a:t>Neural Networks for Machine Learning</a:t>
            </a:r>
            <a:r>
              <a:rPr lang="en-US" dirty="0"/>
              <a:t/>
            </a:r>
            <a:br>
              <a:rPr lang="en-US" dirty="0"/>
            </a:br>
            <a:r>
              <a:rPr lang="en-US" dirty="0" smtClean="0"/>
              <a:t/>
            </a:r>
            <a:br>
              <a:rPr lang="en-US" dirty="0" smtClean="0"/>
            </a:br>
            <a:r>
              <a:rPr lang="en-US" dirty="0" smtClean="0"/>
              <a:t>Lecture 8d</a:t>
            </a:r>
            <a:br>
              <a:rPr lang="en-US" dirty="0" smtClean="0"/>
            </a:br>
            <a:r>
              <a:rPr lang="en-US" dirty="0" smtClean="0"/>
              <a:t>Echo state networks</a:t>
            </a:r>
            <a:endParaRPr lang="en-US" dirty="0"/>
          </a:p>
        </p:txBody>
      </p:sp>
    </p:spTree>
    <p:extLst>
      <p:ext uri="{BB962C8B-B14F-4D97-AF65-F5344CB8AC3E}">
        <p14:creationId xmlns:p14="http://schemas.microsoft.com/office/powerpoint/2010/main" val="327358351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71" y="19716"/>
            <a:ext cx="10380132" cy="857250"/>
          </a:xfrm>
        </p:spPr>
        <p:txBody>
          <a:bodyPr>
            <a:normAutofit/>
          </a:bodyPr>
          <a:lstStyle/>
          <a:p>
            <a:r>
              <a:rPr lang="en-US" dirty="0" smtClean="0"/>
              <a:t>The key idea of echo state networks </a:t>
            </a:r>
            <a:r>
              <a:rPr lang="en-US" sz="2200" dirty="0" smtClean="0"/>
              <a:t>(</a:t>
            </a:r>
            <a:r>
              <a:rPr lang="en-US" sz="2200" dirty="0" err="1" smtClean="0"/>
              <a:t>perceptrons</a:t>
            </a:r>
            <a:r>
              <a:rPr lang="en-US" sz="2200" dirty="0" smtClean="0"/>
              <a:t> again?)</a:t>
            </a:r>
            <a:endParaRPr lang="en-US" sz="2200" dirty="0"/>
          </a:p>
        </p:txBody>
      </p:sp>
      <p:sp>
        <p:nvSpPr>
          <p:cNvPr id="3" name="Content Placeholder 2"/>
          <p:cNvSpPr>
            <a:spLocks noGrp="1"/>
          </p:cNvSpPr>
          <p:nvPr>
            <p:ph sz="half" idx="1"/>
          </p:nvPr>
        </p:nvSpPr>
        <p:spPr>
          <a:xfrm>
            <a:off x="220137" y="1047753"/>
            <a:ext cx="4402667" cy="3642779"/>
          </a:xfrm>
        </p:spPr>
        <p:txBody>
          <a:bodyPr>
            <a:normAutofit lnSpcReduction="10000"/>
          </a:bodyPr>
          <a:lstStyle/>
          <a:p>
            <a:r>
              <a:rPr lang="en-US" dirty="0"/>
              <a:t>A very simple way to learn a </a:t>
            </a:r>
            <a:r>
              <a:rPr lang="en-US" dirty="0" err="1" smtClean="0"/>
              <a:t>feedforward</a:t>
            </a:r>
            <a:r>
              <a:rPr lang="en-US" dirty="0" smtClean="0"/>
              <a:t> </a:t>
            </a:r>
            <a:r>
              <a:rPr lang="en-US" dirty="0"/>
              <a:t>network is to make the early layers random </a:t>
            </a:r>
            <a:r>
              <a:rPr lang="en-US" dirty="0" smtClean="0"/>
              <a:t>and </a:t>
            </a:r>
            <a:r>
              <a:rPr lang="en-US" dirty="0" smtClean="0"/>
              <a:t>fixed.</a:t>
            </a:r>
          </a:p>
          <a:p>
            <a:r>
              <a:rPr lang="en-US" dirty="0" smtClean="0"/>
              <a:t>Then we just</a:t>
            </a:r>
            <a:r>
              <a:rPr lang="en-US" dirty="0" smtClean="0"/>
              <a:t> </a:t>
            </a:r>
            <a:r>
              <a:rPr lang="en-US" dirty="0"/>
              <a:t>learn the last </a:t>
            </a:r>
            <a:r>
              <a:rPr lang="en-US" dirty="0" smtClean="0"/>
              <a:t>layer which is a linear model that                               uses the transformed                  inputs to predict the                     target outputs.</a:t>
            </a:r>
          </a:p>
          <a:p>
            <a:pPr lvl="1"/>
            <a:r>
              <a:rPr lang="en-US" dirty="0" smtClean="0"/>
              <a:t>A big random                      expansion of </a:t>
            </a:r>
            <a:r>
              <a:rPr lang="en-US" dirty="0" smtClean="0"/>
              <a:t>                         the input vector                    </a:t>
            </a:r>
            <a:r>
              <a:rPr lang="en-US" dirty="0" smtClean="0"/>
              <a:t>can help.</a:t>
            </a:r>
            <a:endParaRPr lang="en-US" dirty="0"/>
          </a:p>
          <a:p>
            <a:endParaRPr lang="en-US" dirty="0"/>
          </a:p>
        </p:txBody>
      </p:sp>
      <p:sp>
        <p:nvSpPr>
          <p:cNvPr id="4" name="Content Placeholder 3"/>
          <p:cNvSpPr>
            <a:spLocks noGrp="1"/>
          </p:cNvSpPr>
          <p:nvPr>
            <p:ph sz="half" idx="2"/>
          </p:nvPr>
        </p:nvSpPr>
        <p:spPr>
          <a:xfrm>
            <a:off x="4648199" y="861490"/>
            <a:ext cx="4309533" cy="3812113"/>
          </a:xfrm>
        </p:spPr>
        <p:txBody>
          <a:bodyPr>
            <a:normAutofit lnSpcReduction="10000"/>
          </a:bodyPr>
          <a:lstStyle/>
          <a:p>
            <a:r>
              <a:rPr lang="en-US" dirty="0"/>
              <a:t>The equivalent idea for RNNs is to </a:t>
            </a:r>
            <a:r>
              <a:rPr lang="en-US" dirty="0" smtClean="0"/>
              <a:t>fix </a:t>
            </a:r>
            <a:r>
              <a:rPr lang="en-US" dirty="0"/>
              <a:t>the </a:t>
            </a:r>
            <a:r>
              <a:rPr lang="en-US" dirty="0" err="1" smtClean="0">
                <a:solidFill>
                  <a:srgbClr val="FF0000"/>
                </a:solidFill>
              </a:rPr>
              <a:t>input</a:t>
            </a:r>
            <a:r>
              <a:rPr lang="en-US" dirty="0" err="1" smtClean="0">
                <a:solidFill>
                  <a:srgbClr val="FF0000"/>
                </a:solidFill>
                <a:sym typeface="Wingdings"/>
              </a:rPr>
              <a:t></a:t>
            </a:r>
            <a:r>
              <a:rPr lang="en-US" dirty="0" err="1">
                <a:solidFill>
                  <a:srgbClr val="FF0000"/>
                </a:solidFill>
                <a:sym typeface="Wingdings"/>
              </a:rPr>
              <a:t>hidden</a:t>
            </a:r>
            <a:r>
              <a:rPr lang="en-US" dirty="0">
                <a:solidFill>
                  <a:srgbClr val="FF0000"/>
                </a:solidFill>
                <a:sym typeface="Wingdings"/>
              </a:rPr>
              <a:t> </a:t>
            </a:r>
            <a:r>
              <a:rPr lang="en-US" dirty="0">
                <a:sym typeface="Wingdings"/>
              </a:rPr>
              <a:t>connections and the </a:t>
            </a:r>
            <a:r>
              <a:rPr lang="en-US" dirty="0" err="1" smtClean="0">
                <a:solidFill>
                  <a:srgbClr val="FF0000"/>
                </a:solidFill>
                <a:sym typeface="Wingdings"/>
              </a:rPr>
              <a:t>hidden</a:t>
            </a:r>
            <a:r>
              <a:rPr lang="en-US" dirty="0" err="1">
                <a:solidFill>
                  <a:srgbClr val="FF0000"/>
                </a:solidFill>
                <a:sym typeface="Wingdings"/>
              </a:rPr>
              <a:t>hidden</a:t>
            </a:r>
            <a:r>
              <a:rPr lang="en-US" dirty="0">
                <a:solidFill>
                  <a:srgbClr val="FF0000"/>
                </a:solidFill>
                <a:sym typeface="Wingdings"/>
              </a:rPr>
              <a:t> </a:t>
            </a:r>
            <a:r>
              <a:rPr lang="en-US" dirty="0">
                <a:sym typeface="Wingdings"/>
              </a:rPr>
              <a:t>connections </a:t>
            </a:r>
            <a:r>
              <a:rPr lang="en-US" dirty="0" smtClean="0">
                <a:sym typeface="Wingdings"/>
              </a:rPr>
              <a:t>at random values and </a:t>
            </a:r>
            <a:r>
              <a:rPr lang="en-US" dirty="0">
                <a:sym typeface="Wingdings"/>
              </a:rPr>
              <a:t>only learn the </a:t>
            </a:r>
            <a:r>
              <a:rPr lang="en-US" dirty="0" err="1">
                <a:solidFill>
                  <a:srgbClr val="0000FF"/>
                </a:solidFill>
                <a:sym typeface="Wingdings"/>
              </a:rPr>
              <a:t>hidden</a:t>
            </a:r>
            <a:r>
              <a:rPr lang="en-US" dirty="0" err="1" smtClean="0">
                <a:solidFill>
                  <a:srgbClr val="0000FF"/>
                </a:solidFill>
                <a:sym typeface="Wingdings"/>
              </a:rPr>
              <a:t>output</a:t>
            </a:r>
            <a:r>
              <a:rPr lang="en-US" dirty="0" smtClean="0">
                <a:solidFill>
                  <a:srgbClr val="0000FF"/>
                </a:solidFill>
                <a:sym typeface="Wingdings"/>
              </a:rPr>
              <a:t> </a:t>
            </a:r>
            <a:r>
              <a:rPr lang="en-US" dirty="0">
                <a:sym typeface="Wingdings"/>
              </a:rPr>
              <a:t>connections.</a:t>
            </a:r>
          </a:p>
          <a:p>
            <a:pPr lvl="1"/>
            <a:r>
              <a:rPr lang="en-US" dirty="0">
                <a:sym typeface="Wingdings"/>
              </a:rPr>
              <a:t>The learning is then very </a:t>
            </a:r>
            <a:r>
              <a:rPr lang="en-US" dirty="0" smtClean="0">
                <a:sym typeface="Wingdings"/>
              </a:rPr>
              <a:t>simple (assuming linear output units).</a:t>
            </a:r>
            <a:endParaRPr lang="en-US" dirty="0">
              <a:sym typeface="Wingdings"/>
            </a:endParaRPr>
          </a:p>
          <a:p>
            <a:pPr lvl="1"/>
            <a:r>
              <a:rPr lang="en-US" dirty="0">
                <a:sym typeface="Wingdings"/>
              </a:rPr>
              <a:t>Its important to set the random connections </a:t>
            </a:r>
            <a:r>
              <a:rPr lang="en-US" dirty="0" smtClean="0">
                <a:sym typeface="Wingdings"/>
              </a:rPr>
              <a:t>very carefully so the RNN does not explode or </a:t>
            </a:r>
            <a:r>
              <a:rPr lang="en-US" dirty="0" smtClean="0">
                <a:sym typeface="Wingdings"/>
              </a:rPr>
              <a:t>die.</a:t>
            </a:r>
            <a:endParaRPr lang="en-US" dirty="0" smtClean="0">
              <a:sym typeface="Wingdings"/>
            </a:endParaRPr>
          </a:p>
          <a:p>
            <a:pPr lvl="1"/>
            <a:endParaRPr lang="en-US" dirty="0"/>
          </a:p>
          <a:p>
            <a:endParaRPr lang="en-US" dirty="0"/>
          </a:p>
        </p:txBody>
      </p:sp>
      <p:sp>
        <p:nvSpPr>
          <p:cNvPr id="5" name="Oval 44"/>
          <p:cNvSpPr>
            <a:spLocks noChangeArrowheads="1"/>
          </p:cNvSpPr>
          <p:nvPr/>
        </p:nvSpPr>
        <p:spPr bwMode="auto">
          <a:xfrm>
            <a:off x="3592215" y="2827370"/>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6" name="Oval 45"/>
          <p:cNvSpPr>
            <a:spLocks noChangeArrowheads="1"/>
          </p:cNvSpPr>
          <p:nvPr/>
        </p:nvSpPr>
        <p:spPr bwMode="auto">
          <a:xfrm>
            <a:off x="4024015" y="2827370"/>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7" name="Line 46"/>
          <p:cNvSpPr>
            <a:spLocks noChangeShapeType="1"/>
          </p:cNvSpPr>
          <p:nvPr/>
        </p:nvSpPr>
        <p:spPr bwMode="auto">
          <a:xfrm flipV="1">
            <a:off x="3376318" y="2989295"/>
            <a:ext cx="287337"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Line 47"/>
          <p:cNvSpPr>
            <a:spLocks noChangeShapeType="1"/>
          </p:cNvSpPr>
          <p:nvPr/>
        </p:nvSpPr>
        <p:spPr bwMode="auto">
          <a:xfrm flipV="1">
            <a:off x="3808118" y="2989295"/>
            <a:ext cx="287337"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Line 48"/>
          <p:cNvSpPr>
            <a:spLocks noChangeShapeType="1"/>
          </p:cNvSpPr>
          <p:nvPr/>
        </p:nvSpPr>
        <p:spPr bwMode="auto">
          <a:xfrm flipH="1" flipV="1">
            <a:off x="4239918" y="2989294"/>
            <a:ext cx="217487" cy="4869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49"/>
          <p:cNvSpPr>
            <a:spLocks noChangeShapeType="1"/>
          </p:cNvSpPr>
          <p:nvPr/>
        </p:nvSpPr>
        <p:spPr bwMode="auto">
          <a:xfrm flipH="1" flipV="1">
            <a:off x="3808118" y="2989294"/>
            <a:ext cx="287337" cy="539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50"/>
          <p:cNvSpPr>
            <a:spLocks noChangeShapeType="1"/>
          </p:cNvSpPr>
          <p:nvPr/>
        </p:nvSpPr>
        <p:spPr bwMode="auto">
          <a:xfrm flipH="1" flipV="1">
            <a:off x="3879555" y="2988105"/>
            <a:ext cx="576263" cy="540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Line 51"/>
          <p:cNvSpPr>
            <a:spLocks noChangeShapeType="1"/>
          </p:cNvSpPr>
          <p:nvPr/>
        </p:nvSpPr>
        <p:spPr bwMode="auto">
          <a:xfrm flipH="1" flipV="1">
            <a:off x="4168477" y="3042873"/>
            <a:ext cx="1588"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 name="Line 52"/>
          <p:cNvSpPr>
            <a:spLocks noChangeShapeType="1"/>
          </p:cNvSpPr>
          <p:nvPr/>
        </p:nvSpPr>
        <p:spPr bwMode="auto">
          <a:xfrm flipH="1" flipV="1">
            <a:off x="3736677" y="3042873"/>
            <a:ext cx="0" cy="433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4" name="Oval 55"/>
          <p:cNvSpPr>
            <a:spLocks noChangeArrowheads="1"/>
          </p:cNvSpPr>
          <p:nvPr/>
        </p:nvSpPr>
        <p:spPr bwMode="auto">
          <a:xfrm>
            <a:off x="4024015" y="3490547"/>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15" name="Oval 56"/>
          <p:cNvSpPr>
            <a:spLocks noChangeArrowheads="1"/>
          </p:cNvSpPr>
          <p:nvPr/>
        </p:nvSpPr>
        <p:spPr bwMode="auto">
          <a:xfrm>
            <a:off x="4455815" y="3490547"/>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16" name="Oval 57"/>
          <p:cNvSpPr>
            <a:spLocks noChangeArrowheads="1"/>
          </p:cNvSpPr>
          <p:nvPr/>
        </p:nvSpPr>
        <p:spPr bwMode="auto">
          <a:xfrm>
            <a:off x="3376315" y="4193017"/>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17" name="Oval 58"/>
          <p:cNvSpPr>
            <a:spLocks noChangeArrowheads="1"/>
          </p:cNvSpPr>
          <p:nvPr/>
        </p:nvSpPr>
        <p:spPr bwMode="auto">
          <a:xfrm>
            <a:off x="3808115" y="4193017"/>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18" name="Oval 59"/>
          <p:cNvSpPr>
            <a:spLocks noChangeArrowheads="1"/>
          </p:cNvSpPr>
          <p:nvPr/>
        </p:nvSpPr>
        <p:spPr bwMode="auto">
          <a:xfrm>
            <a:off x="4239915" y="4193017"/>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19" name="Oval 60"/>
          <p:cNvSpPr>
            <a:spLocks noChangeArrowheads="1"/>
          </p:cNvSpPr>
          <p:nvPr/>
        </p:nvSpPr>
        <p:spPr bwMode="auto">
          <a:xfrm>
            <a:off x="3592215" y="3490547"/>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20" name="Oval 61"/>
          <p:cNvSpPr>
            <a:spLocks noChangeArrowheads="1"/>
          </p:cNvSpPr>
          <p:nvPr/>
        </p:nvSpPr>
        <p:spPr bwMode="auto">
          <a:xfrm>
            <a:off x="3160415" y="3475070"/>
            <a:ext cx="266700" cy="200025"/>
          </a:xfrm>
          <a:prstGeom prst="ellipse">
            <a:avLst/>
          </a:prstGeom>
          <a:solidFill>
            <a:srgbClr val="EEECE1"/>
          </a:solidFill>
          <a:ln w="9525">
            <a:solidFill>
              <a:schemeClr val="tx1"/>
            </a:solidFill>
            <a:round/>
            <a:headEnd/>
            <a:tailEnd/>
          </a:ln>
          <a:effectLst/>
          <a:extLst/>
        </p:spPr>
        <p:txBody>
          <a:bodyPr wrap="none" anchor="ctr"/>
          <a:lstStyle/>
          <a:p>
            <a:endParaRPr lang="en-US"/>
          </a:p>
        </p:txBody>
      </p:sp>
      <p:sp>
        <p:nvSpPr>
          <p:cNvPr id="21" name="Line 62"/>
          <p:cNvSpPr>
            <a:spLocks noChangeShapeType="1"/>
          </p:cNvSpPr>
          <p:nvPr/>
        </p:nvSpPr>
        <p:spPr bwMode="auto">
          <a:xfrm flipV="1">
            <a:off x="3520777" y="3691763"/>
            <a:ext cx="215900"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2" name="Line 63"/>
          <p:cNvSpPr>
            <a:spLocks noChangeShapeType="1"/>
          </p:cNvSpPr>
          <p:nvPr/>
        </p:nvSpPr>
        <p:spPr bwMode="auto">
          <a:xfrm flipV="1">
            <a:off x="4384377" y="3691763"/>
            <a:ext cx="215900"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Line 64"/>
          <p:cNvSpPr>
            <a:spLocks noChangeShapeType="1"/>
          </p:cNvSpPr>
          <p:nvPr/>
        </p:nvSpPr>
        <p:spPr bwMode="auto">
          <a:xfrm flipH="1" flipV="1">
            <a:off x="4168477" y="3690574"/>
            <a:ext cx="217488" cy="4869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65"/>
          <p:cNvSpPr>
            <a:spLocks noChangeShapeType="1"/>
          </p:cNvSpPr>
          <p:nvPr/>
        </p:nvSpPr>
        <p:spPr bwMode="auto">
          <a:xfrm flipH="1" flipV="1">
            <a:off x="3736677" y="3690574"/>
            <a:ext cx="217488" cy="4869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66"/>
          <p:cNvSpPr>
            <a:spLocks noChangeShapeType="1"/>
          </p:cNvSpPr>
          <p:nvPr/>
        </p:nvSpPr>
        <p:spPr bwMode="auto">
          <a:xfrm flipH="1" flipV="1">
            <a:off x="3808118" y="3690574"/>
            <a:ext cx="503237" cy="4869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67"/>
          <p:cNvSpPr>
            <a:spLocks noChangeShapeType="1"/>
          </p:cNvSpPr>
          <p:nvPr/>
        </p:nvSpPr>
        <p:spPr bwMode="auto">
          <a:xfrm flipH="1" flipV="1">
            <a:off x="3376318" y="3690574"/>
            <a:ext cx="503237" cy="4869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68"/>
          <p:cNvSpPr>
            <a:spLocks noChangeShapeType="1"/>
          </p:cNvSpPr>
          <p:nvPr/>
        </p:nvSpPr>
        <p:spPr bwMode="auto">
          <a:xfrm flipH="1" flipV="1">
            <a:off x="3303291" y="3690574"/>
            <a:ext cx="217487" cy="4869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Line 69"/>
          <p:cNvSpPr>
            <a:spLocks noChangeShapeType="1"/>
          </p:cNvSpPr>
          <p:nvPr/>
        </p:nvSpPr>
        <p:spPr bwMode="auto">
          <a:xfrm flipV="1">
            <a:off x="3952577" y="3691763"/>
            <a:ext cx="215900"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9" name="Line 70"/>
          <p:cNvSpPr>
            <a:spLocks noChangeShapeType="1"/>
          </p:cNvSpPr>
          <p:nvPr/>
        </p:nvSpPr>
        <p:spPr bwMode="auto">
          <a:xfrm flipV="1">
            <a:off x="4024018" y="3690572"/>
            <a:ext cx="504825" cy="485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 name="Oval 72"/>
          <p:cNvSpPr>
            <a:spLocks noChangeArrowheads="1"/>
          </p:cNvSpPr>
          <p:nvPr/>
        </p:nvSpPr>
        <p:spPr bwMode="auto">
          <a:xfrm>
            <a:off x="3516015" y="3115501"/>
            <a:ext cx="107950" cy="80963"/>
          </a:xfrm>
          <a:prstGeom prst="ellipse">
            <a:avLst/>
          </a:prstGeom>
          <a:solidFill>
            <a:srgbClr val="3366FF"/>
          </a:solidFill>
          <a:ln w="9525">
            <a:solidFill>
              <a:srgbClr val="3366FF"/>
            </a:solidFill>
            <a:round/>
            <a:headEnd/>
            <a:tailEnd/>
          </a:ln>
          <a:effectLst/>
          <a:extLst/>
        </p:spPr>
        <p:txBody>
          <a:bodyPr wrap="none" anchor="ctr"/>
          <a:lstStyle/>
          <a:p>
            <a:endParaRPr lang="en-US"/>
          </a:p>
        </p:txBody>
      </p:sp>
      <p:sp>
        <p:nvSpPr>
          <p:cNvPr id="31" name="Oval 73"/>
          <p:cNvSpPr>
            <a:spLocks noChangeArrowheads="1"/>
          </p:cNvSpPr>
          <p:nvPr/>
        </p:nvSpPr>
        <p:spPr bwMode="auto">
          <a:xfrm>
            <a:off x="3660477" y="3115501"/>
            <a:ext cx="107950" cy="80963"/>
          </a:xfrm>
          <a:prstGeom prst="ellipse">
            <a:avLst/>
          </a:prstGeom>
          <a:solidFill>
            <a:srgbClr val="3366FF"/>
          </a:solidFill>
          <a:ln w="9525">
            <a:solidFill>
              <a:srgbClr val="3366FF"/>
            </a:solidFill>
            <a:round/>
            <a:headEnd/>
            <a:tailEnd/>
          </a:ln>
          <a:effectLst/>
          <a:extLst/>
        </p:spPr>
        <p:txBody>
          <a:bodyPr wrap="none" anchor="ctr"/>
          <a:lstStyle/>
          <a:p>
            <a:endParaRPr lang="en-US"/>
          </a:p>
        </p:txBody>
      </p:sp>
      <p:sp>
        <p:nvSpPr>
          <p:cNvPr id="32" name="Oval 74"/>
          <p:cNvSpPr>
            <a:spLocks noChangeArrowheads="1"/>
          </p:cNvSpPr>
          <p:nvPr/>
        </p:nvSpPr>
        <p:spPr bwMode="auto">
          <a:xfrm>
            <a:off x="3839865" y="3088117"/>
            <a:ext cx="107950" cy="80963"/>
          </a:xfrm>
          <a:prstGeom prst="ellipse">
            <a:avLst/>
          </a:prstGeom>
          <a:solidFill>
            <a:srgbClr val="3366FF"/>
          </a:solidFill>
          <a:ln w="9525">
            <a:solidFill>
              <a:srgbClr val="3366FF"/>
            </a:solidFill>
            <a:round/>
            <a:headEnd/>
            <a:tailEnd/>
          </a:ln>
          <a:effectLst/>
          <a:extLst/>
        </p:spPr>
        <p:txBody>
          <a:bodyPr wrap="none" anchor="ctr"/>
          <a:lstStyle/>
          <a:p>
            <a:endParaRPr lang="en-US"/>
          </a:p>
        </p:txBody>
      </p:sp>
      <p:sp>
        <p:nvSpPr>
          <p:cNvPr id="33" name="Oval 75"/>
          <p:cNvSpPr>
            <a:spLocks noChangeArrowheads="1"/>
          </p:cNvSpPr>
          <p:nvPr/>
        </p:nvSpPr>
        <p:spPr bwMode="auto">
          <a:xfrm>
            <a:off x="3623965" y="3763201"/>
            <a:ext cx="107950" cy="80963"/>
          </a:xfrm>
          <a:prstGeom prst="ellipse">
            <a:avLst/>
          </a:prstGeom>
          <a:solidFill>
            <a:srgbClr val="FF0000"/>
          </a:solidFill>
          <a:ln w="9525">
            <a:solidFill>
              <a:srgbClr val="FF0000"/>
            </a:solidFill>
            <a:round/>
            <a:headEnd/>
            <a:tailEnd/>
          </a:ln>
          <a:effectLst/>
          <a:extLst/>
        </p:spPr>
        <p:txBody>
          <a:bodyPr wrap="none" anchor="ctr"/>
          <a:lstStyle/>
          <a:p>
            <a:endParaRPr lang="en-US"/>
          </a:p>
        </p:txBody>
      </p:sp>
      <p:sp>
        <p:nvSpPr>
          <p:cNvPr id="34" name="Oval 76"/>
          <p:cNvSpPr>
            <a:spLocks noChangeArrowheads="1"/>
          </p:cNvSpPr>
          <p:nvPr/>
        </p:nvSpPr>
        <p:spPr bwMode="auto">
          <a:xfrm>
            <a:off x="3731915" y="3763201"/>
            <a:ext cx="107950" cy="80963"/>
          </a:xfrm>
          <a:prstGeom prst="ellipse">
            <a:avLst/>
          </a:prstGeom>
          <a:solidFill>
            <a:srgbClr val="FF0000"/>
          </a:solidFill>
          <a:ln w="9525">
            <a:solidFill>
              <a:srgbClr val="FF0000"/>
            </a:solidFill>
            <a:round/>
            <a:headEnd/>
            <a:tailEnd/>
          </a:ln>
          <a:effectLst/>
          <a:extLst/>
        </p:spPr>
        <p:txBody>
          <a:bodyPr wrap="none" anchor="ctr"/>
          <a:lstStyle/>
          <a:p>
            <a:endParaRPr lang="en-US"/>
          </a:p>
        </p:txBody>
      </p:sp>
      <p:sp>
        <p:nvSpPr>
          <p:cNvPr id="35" name="Oval 77"/>
          <p:cNvSpPr>
            <a:spLocks noChangeArrowheads="1"/>
          </p:cNvSpPr>
          <p:nvPr/>
        </p:nvSpPr>
        <p:spPr bwMode="auto">
          <a:xfrm>
            <a:off x="3876377" y="3763201"/>
            <a:ext cx="107950" cy="80963"/>
          </a:xfrm>
          <a:prstGeom prst="ellipse">
            <a:avLst/>
          </a:prstGeom>
          <a:solidFill>
            <a:srgbClr val="FF0000"/>
          </a:solidFill>
          <a:ln w="9525">
            <a:solidFill>
              <a:srgbClr val="FF0000"/>
            </a:solidFill>
            <a:round/>
            <a:headEnd/>
            <a:tailEnd/>
          </a:ln>
          <a:effectLst/>
          <a:extLst/>
        </p:spPr>
        <p:txBody>
          <a:bodyPr wrap="none" anchor="ctr"/>
          <a:lstStyle/>
          <a:p>
            <a:endParaRPr lang="en-US"/>
          </a:p>
        </p:txBody>
      </p:sp>
    </p:spTree>
    <p:extLst>
      <p:ext uri="{BB962C8B-B14F-4D97-AF65-F5344CB8AC3E}">
        <p14:creationId xmlns:p14="http://schemas.microsoft.com/office/powerpoint/2010/main" val="1109491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the random </a:t>
            </a:r>
            <a:r>
              <a:rPr lang="en-US" dirty="0" smtClean="0">
                <a:sym typeface="Wingdings"/>
              </a:rPr>
              <a:t>connections in an Echo State Network</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Set the </a:t>
            </a:r>
            <a:r>
              <a:rPr lang="en-US" dirty="0" err="1" smtClean="0"/>
              <a:t>hidden</a:t>
            </a:r>
            <a:r>
              <a:rPr lang="en-US" dirty="0" err="1" smtClean="0">
                <a:sym typeface="Wingdings"/>
              </a:rPr>
              <a:t>hidden</a:t>
            </a:r>
            <a:r>
              <a:rPr lang="en-US" dirty="0" smtClean="0">
                <a:sym typeface="Wingdings"/>
              </a:rPr>
              <a:t> weights so that the length of the activity vector stays about the same after each iteration.</a:t>
            </a:r>
          </a:p>
          <a:p>
            <a:pPr lvl="1"/>
            <a:r>
              <a:rPr lang="en-US" dirty="0" smtClean="0">
                <a:sym typeface="Wingdings"/>
              </a:rPr>
              <a:t>This allows the input to echo around the network for a long time.</a:t>
            </a:r>
          </a:p>
          <a:p>
            <a:r>
              <a:rPr lang="en-US" dirty="0" smtClean="0">
                <a:sym typeface="Wingdings"/>
              </a:rPr>
              <a:t>Use sparse connectivity </a:t>
            </a:r>
            <a:r>
              <a:rPr lang="en-US" i="1" dirty="0" smtClean="0">
                <a:sym typeface="Wingdings"/>
              </a:rPr>
              <a:t>(i.e. </a:t>
            </a:r>
            <a:r>
              <a:rPr lang="en-US" dirty="0" smtClean="0">
                <a:sym typeface="Wingdings"/>
              </a:rPr>
              <a:t>set most of the weights to zero).</a:t>
            </a:r>
          </a:p>
          <a:p>
            <a:pPr lvl="1"/>
            <a:r>
              <a:rPr lang="en-US" dirty="0" smtClean="0">
                <a:sym typeface="Wingdings"/>
              </a:rPr>
              <a:t>This creates lots of loosely coupled oscillators.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Choose the scale of the </a:t>
            </a:r>
            <a:r>
              <a:rPr lang="en-US" dirty="0" err="1" smtClean="0"/>
              <a:t>input</a:t>
            </a:r>
            <a:r>
              <a:rPr lang="en-US" dirty="0" err="1" smtClean="0">
                <a:sym typeface="Wingdings"/>
              </a:rPr>
              <a:t>hidden</a:t>
            </a:r>
            <a:r>
              <a:rPr lang="en-US" dirty="0" smtClean="0">
                <a:sym typeface="Wingdings"/>
              </a:rPr>
              <a:t> connections very carefully.</a:t>
            </a:r>
          </a:p>
          <a:p>
            <a:pPr lvl="1"/>
            <a:r>
              <a:rPr lang="en-US" dirty="0" smtClean="0">
                <a:sym typeface="Wingdings"/>
              </a:rPr>
              <a:t>They need to drive the loosely coupled oscillators without wiping out the information from the past that they already contain.</a:t>
            </a:r>
          </a:p>
          <a:p>
            <a:r>
              <a:rPr lang="en-US" dirty="0" smtClean="0">
                <a:sym typeface="Wingdings"/>
              </a:rPr>
              <a:t>The learning is so fast that we can try many different scales for the weights and </a:t>
            </a:r>
            <a:r>
              <a:rPr lang="en-US" dirty="0" err="1" smtClean="0">
                <a:sym typeface="Wingdings"/>
              </a:rPr>
              <a:t>sparsenesses</a:t>
            </a:r>
            <a:r>
              <a:rPr lang="en-US" dirty="0" smtClean="0">
                <a:sym typeface="Wingdings"/>
              </a:rPr>
              <a:t>.</a:t>
            </a:r>
          </a:p>
          <a:p>
            <a:pPr lvl="1"/>
            <a:r>
              <a:rPr lang="en-US" dirty="0" smtClean="0">
                <a:sym typeface="Wingdings"/>
              </a:rPr>
              <a:t>This is often necessary.</a:t>
            </a:r>
            <a:endParaRPr lang="en-US" dirty="0"/>
          </a:p>
        </p:txBody>
      </p:sp>
    </p:spTree>
    <p:extLst>
      <p:ext uri="{BB962C8B-B14F-4D97-AF65-F5344CB8AC3E}">
        <p14:creationId xmlns:p14="http://schemas.microsoft.com/office/powerpoint/2010/main" val="7609981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 of an echo state network</a:t>
            </a:r>
            <a:endParaRPr lang="en-US" dirty="0"/>
          </a:p>
        </p:txBody>
      </p:sp>
      <p:sp>
        <p:nvSpPr>
          <p:cNvPr id="3" name="Content Placeholder 2"/>
          <p:cNvSpPr>
            <a:spLocks noGrp="1"/>
          </p:cNvSpPr>
          <p:nvPr>
            <p:ph sz="half" idx="1"/>
          </p:nvPr>
        </p:nvSpPr>
        <p:spPr>
          <a:xfrm>
            <a:off x="982122" y="1047754"/>
            <a:ext cx="7366001" cy="3394472"/>
          </a:xfrm>
        </p:spPr>
        <p:txBody>
          <a:bodyPr>
            <a:normAutofit lnSpcReduction="10000"/>
          </a:bodyPr>
          <a:lstStyle/>
          <a:p>
            <a:pPr marL="0" indent="0">
              <a:buNone/>
            </a:pPr>
            <a:r>
              <a:rPr lang="en-US" dirty="0" smtClean="0">
                <a:solidFill>
                  <a:srgbClr val="0000FF"/>
                </a:solidFill>
              </a:rPr>
              <a:t>INPUT SEQUENCE</a:t>
            </a:r>
          </a:p>
          <a:p>
            <a:pPr marL="0" indent="0">
              <a:buNone/>
            </a:pPr>
            <a:r>
              <a:rPr lang="en-US" dirty="0" smtClean="0"/>
              <a:t>A real-valued time-varying value that specifies the frequency of a </a:t>
            </a:r>
            <a:r>
              <a:rPr lang="en-US" dirty="0" smtClean="0"/>
              <a:t>sine </a:t>
            </a:r>
            <a:r>
              <a:rPr lang="en-US" dirty="0" smtClean="0"/>
              <a:t>wave.</a:t>
            </a:r>
          </a:p>
          <a:p>
            <a:pPr marL="0" indent="0">
              <a:buNone/>
            </a:pPr>
            <a:endParaRPr lang="en-US" dirty="0" smtClean="0"/>
          </a:p>
          <a:p>
            <a:pPr marL="0" indent="0">
              <a:buNone/>
            </a:pPr>
            <a:r>
              <a:rPr lang="en-US" dirty="0" smtClean="0">
                <a:solidFill>
                  <a:srgbClr val="0000FF"/>
                </a:solidFill>
              </a:rPr>
              <a:t>TARGET OUTPUT SEQUENCE  </a:t>
            </a:r>
          </a:p>
          <a:p>
            <a:pPr marL="0" indent="0">
              <a:buNone/>
            </a:pPr>
            <a:r>
              <a:rPr lang="en-US" dirty="0" smtClean="0"/>
              <a:t>A sine wave with the currently specified frequency.</a:t>
            </a:r>
          </a:p>
          <a:p>
            <a:pPr marL="0" indent="0">
              <a:buNone/>
            </a:pPr>
            <a:endParaRPr lang="en-US" dirty="0" smtClean="0"/>
          </a:p>
          <a:p>
            <a:pPr marL="0" indent="0">
              <a:buNone/>
            </a:pPr>
            <a:r>
              <a:rPr lang="en-US" dirty="0" smtClean="0">
                <a:solidFill>
                  <a:srgbClr val="0000FF"/>
                </a:solidFill>
              </a:rPr>
              <a:t>LEARNING METHOD</a:t>
            </a:r>
          </a:p>
          <a:p>
            <a:pPr marL="0" indent="0">
              <a:buNone/>
            </a:pPr>
            <a:r>
              <a:rPr lang="en-US" dirty="0" smtClean="0"/>
              <a:t>Fit a linear model that takes the states of the hidden units as input and produces a single scalar output.</a:t>
            </a:r>
            <a:endParaRPr lang="en-US" dirty="0"/>
          </a:p>
        </p:txBody>
      </p:sp>
    </p:spTree>
    <p:extLst>
      <p:ext uri="{BB962C8B-B14F-4D97-AF65-F5344CB8AC3E}">
        <p14:creationId xmlns:p14="http://schemas.microsoft.com/office/powerpoint/2010/main" val="1264823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reqGenSchem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7" y="-80343"/>
            <a:ext cx="8945394" cy="5266855"/>
          </a:xfrm>
          <a:prstGeom prst="rect">
            <a:avLst/>
          </a:prstGeom>
        </p:spPr>
      </p:pic>
      <p:sp>
        <p:nvSpPr>
          <p:cNvPr id="2" name="TextBox 1"/>
          <p:cNvSpPr txBox="1"/>
          <p:nvPr/>
        </p:nvSpPr>
        <p:spPr>
          <a:xfrm>
            <a:off x="406399" y="232837"/>
            <a:ext cx="2540000" cy="954107"/>
          </a:xfrm>
          <a:prstGeom prst="rect">
            <a:avLst/>
          </a:prstGeom>
          <a:noFill/>
        </p:spPr>
        <p:txBody>
          <a:bodyPr wrap="square" rtlCol="0">
            <a:spAutoFit/>
          </a:bodyPr>
          <a:lstStyle/>
          <a:p>
            <a:r>
              <a:rPr lang="en-US" sz="2800" dirty="0" smtClean="0">
                <a:solidFill>
                  <a:srgbClr val="000090"/>
                </a:solidFill>
              </a:rPr>
              <a:t>Example from </a:t>
            </a:r>
            <a:r>
              <a:rPr lang="en-US" sz="2800" dirty="0" err="1" smtClean="0">
                <a:solidFill>
                  <a:srgbClr val="000090"/>
                </a:solidFill>
              </a:rPr>
              <a:t>Scholarpedia</a:t>
            </a:r>
            <a:endParaRPr lang="en-US" sz="2800" dirty="0">
              <a:solidFill>
                <a:srgbClr val="000090"/>
              </a:solidFill>
            </a:endParaRPr>
          </a:p>
        </p:txBody>
      </p:sp>
      <p:sp>
        <p:nvSpPr>
          <p:cNvPr id="3" name="Rectangle 2"/>
          <p:cNvSpPr/>
          <p:nvPr/>
        </p:nvSpPr>
        <p:spPr>
          <a:xfrm>
            <a:off x="321727" y="3556000"/>
            <a:ext cx="1659473" cy="44026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281327" y="3556000"/>
            <a:ext cx="1659473" cy="104986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146782" y="2116666"/>
            <a:ext cx="795885" cy="13715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873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0928" y="205979"/>
            <a:ext cx="5791200" cy="857250"/>
          </a:xfrm>
        </p:spPr>
        <p:txBody>
          <a:bodyPr>
            <a:normAutofit fontScale="90000"/>
          </a:bodyPr>
          <a:lstStyle/>
          <a:p>
            <a:r>
              <a:rPr lang="en-US" dirty="0" smtClean="0"/>
              <a:t>How much can we reduce the error </a:t>
            </a:r>
            <a:br>
              <a:rPr lang="en-US" dirty="0" smtClean="0"/>
            </a:br>
            <a:r>
              <a:rPr lang="en-US" dirty="0" smtClean="0"/>
              <a:t>by moving in a given direction?</a:t>
            </a:r>
            <a:endParaRPr lang="en-US" dirty="0"/>
          </a:p>
        </p:txBody>
      </p:sp>
      <p:sp>
        <p:nvSpPr>
          <p:cNvPr id="6" name="Content Placeholder 5"/>
          <p:cNvSpPr>
            <a:spLocks noGrp="1"/>
          </p:cNvSpPr>
          <p:nvPr>
            <p:ph sz="half" idx="1"/>
          </p:nvPr>
        </p:nvSpPr>
        <p:spPr>
          <a:xfrm>
            <a:off x="761994" y="1172464"/>
            <a:ext cx="7484534" cy="3394472"/>
          </a:xfrm>
        </p:spPr>
        <p:txBody>
          <a:bodyPr>
            <a:normAutofit fontScale="92500" lnSpcReduction="10000"/>
          </a:bodyPr>
          <a:lstStyle/>
          <a:p>
            <a:r>
              <a:rPr lang="en-US" sz="2000" dirty="0" smtClean="0"/>
              <a:t>If we choose a direction to move in and we keep                         going in that direction, how much does the error                    decrease before it starts rising again?  We assume                             the curvature is constant (</a:t>
            </a:r>
            <a:r>
              <a:rPr lang="en-US" sz="2000" i="1" dirty="0" smtClean="0"/>
              <a:t>i.e. </a:t>
            </a:r>
            <a:r>
              <a:rPr lang="en-US" sz="2000" dirty="0" smtClean="0"/>
              <a:t>it</a:t>
            </a:r>
            <a:r>
              <a:rPr lang="fr-FR" sz="2000" dirty="0" smtClean="0"/>
              <a:t>’</a:t>
            </a:r>
            <a:r>
              <a:rPr lang="en-US" sz="2000" dirty="0" smtClean="0"/>
              <a:t>s a quadratic error surface).</a:t>
            </a:r>
          </a:p>
          <a:p>
            <a:pPr lvl="1"/>
            <a:r>
              <a:rPr lang="en-US" sz="2000" dirty="0" smtClean="0"/>
              <a:t>Assume the magnitude of the gradient decreases as we move down the gradient (</a:t>
            </a:r>
            <a:r>
              <a:rPr lang="en-US" sz="2000" i="1" dirty="0" smtClean="0"/>
              <a:t>i.e. </a:t>
            </a:r>
            <a:r>
              <a:rPr lang="en-US" sz="2000" dirty="0" smtClean="0"/>
              <a:t>the error surface is convex upward).</a:t>
            </a:r>
          </a:p>
          <a:p>
            <a:r>
              <a:rPr lang="en-US" sz="2000" dirty="0" smtClean="0"/>
              <a:t>The maximum error reduction depends on the ratio of the gradient to the curvature. </a:t>
            </a:r>
            <a:r>
              <a:rPr lang="en-US" dirty="0"/>
              <a:t>So a good direction to move in is one with a high ratio of gradient to curvature, even if the gradient itself is small.</a:t>
            </a:r>
          </a:p>
          <a:p>
            <a:pPr lvl="1"/>
            <a:r>
              <a:rPr lang="en-US" dirty="0"/>
              <a:t>How can we find directions like these?</a:t>
            </a:r>
          </a:p>
          <a:p>
            <a:pPr lvl="1"/>
            <a:endParaRPr lang="en-US" sz="2000" dirty="0"/>
          </a:p>
        </p:txBody>
      </p:sp>
      <p:sp>
        <p:nvSpPr>
          <p:cNvPr id="2" name="Freeform 1"/>
          <p:cNvSpPr/>
          <p:nvPr/>
        </p:nvSpPr>
        <p:spPr>
          <a:xfrm>
            <a:off x="6146797" y="423333"/>
            <a:ext cx="2077174" cy="880534"/>
          </a:xfrm>
          <a:custGeom>
            <a:avLst/>
            <a:gdLst>
              <a:gd name="connsiteX0" fmla="*/ 0 w 812800"/>
              <a:gd name="connsiteY0" fmla="*/ 0 h 626534"/>
              <a:gd name="connsiteX1" fmla="*/ 84667 w 812800"/>
              <a:gd name="connsiteY1" fmla="*/ 237067 h 626534"/>
              <a:gd name="connsiteX2" fmla="*/ 304800 w 812800"/>
              <a:gd name="connsiteY2" fmla="*/ 474134 h 626534"/>
              <a:gd name="connsiteX3" fmla="*/ 541867 w 812800"/>
              <a:gd name="connsiteY3" fmla="*/ 592667 h 626534"/>
              <a:gd name="connsiteX4" fmla="*/ 812800 w 812800"/>
              <a:gd name="connsiteY4" fmla="*/ 626534 h 626534"/>
              <a:gd name="connsiteX5" fmla="*/ 812800 w 812800"/>
              <a:gd name="connsiteY5" fmla="*/ 626534 h 62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 h="626534">
                <a:moveTo>
                  <a:pt x="0" y="0"/>
                </a:moveTo>
                <a:cubicBezTo>
                  <a:pt x="16933" y="79022"/>
                  <a:pt x="33867" y="158045"/>
                  <a:pt x="84667" y="237067"/>
                </a:cubicBezTo>
                <a:cubicBezTo>
                  <a:pt x="135467" y="316089"/>
                  <a:pt x="228600" y="414867"/>
                  <a:pt x="304800" y="474134"/>
                </a:cubicBezTo>
                <a:cubicBezTo>
                  <a:pt x="381000" y="533401"/>
                  <a:pt x="457200" y="567267"/>
                  <a:pt x="541867" y="592667"/>
                </a:cubicBezTo>
                <a:cubicBezTo>
                  <a:pt x="626534" y="618067"/>
                  <a:pt x="812800" y="626534"/>
                  <a:pt x="812800" y="626534"/>
                </a:cubicBezTo>
                <a:lnTo>
                  <a:pt x="812800" y="626534"/>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flipH="1">
            <a:off x="8212641" y="423336"/>
            <a:ext cx="1947346" cy="880534"/>
          </a:xfrm>
          <a:custGeom>
            <a:avLst/>
            <a:gdLst>
              <a:gd name="connsiteX0" fmla="*/ 0 w 812800"/>
              <a:gd name="connsiteY0" fmla="*/ 0 h 626534"/>
              <a:gd name="connsiteX1" fmla="*/ 84667 w 812800"/>
              <a:gd name="connsiteY1" fmla="*/ 237067 h 626534"/>
              <a:gd name="connsiteX2" fmla="*/ 304800 w 812800"/>
              <a:gd name="connsiteY2" fmla="*/ 474134 h 626534"/>
              <a:gd name="connsiteX3" fmla="*/ 541867 w 812800"/>
              <a:gd name="connsiteY3" fmla="*/ 592667 h 626534"/>
              <a:gd name="connsiteX4" fmla="*/ 812800 w 812800"/>
              <a:gd name="connsiteY4" fmla="*/ 626534 h 626534"/>
              <a:gd name="connsiteX5" fmla="*/ 812800 w 812800"/>
              <a:gd name="connsiteY5" fmla="*/ 626534 h 62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 h="626534">
                <a:moveTo>
                  <a:pt x="0" y="0"/>
                </a:moveTo>
                <a:cubicBezTo>
                  <a:pt x="16933" y="79022"/>
                  <a:pt x="33867" y="158045"/>
                  <a:pt x="84667" y="237067"/>
                </a:cubicBezTo>
                <a:cubicBezTo>
                  <a:pt x="135467" y="316089"/>
                  <a:pt x="228600" y="414867"/>
                  <a:pt x="304800" y="474134"/>
                </a:cubicBezTo>
                <a:cubicBezTo>
                  <a:pt x="381000" y="533401"/>
                  <a:pt x="457200" y="567267"/>
                  <a:pt x="541867" y="592667"/>
                </a:cubicBezTo>
                <a:cubicBezTo>
                  <a:pt x="626534" y="618067"/>
                  <a:pt x="812800" y="626534"/>
                  <a:pt x="812800" y="626534"/>
                </a:cubicBezTo>
                <a:lnTo>
                  <a:pt x="812800" y="626534"/>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a:off x="7670796" y="1625579"/>
            <a:ext cx="406382" cy="626534"/>
          </a:xfrm>
          <a:custGeom>
            <a:avLst/>
            <a:gdLst>
              <a:gd name="connsiteX0" fmla="*/ 0 w 812800"/>
              <a:gd name="connsiteY0" fmla="*/ 0 h 626534"/>
              <a:gd name="connsiteX1" fmla="*/ 84667 w 812800"/>
              <a:gd name="connsiteY1" fmla="*/ 237067 h 626534"/>
              <a:gd name="connsiteX2" fmla="*/ 304800 w 812800"/>
              <a:gd name="connsiteY2" fmla="*/ 474134 h 626534"/>
              <a:gd name="connsiteX3" fmla="*/ 541867 w 812800"/>
              <a:gd name="connsiteY3" fmla="*/ 592667 h 626534"/>
              <a:gd name="connsiteX4" fmla="*/ 812800 w 812800"/>
              <a:gd name="connsiteY4" fmla="*/ 626534 h 626534"/>
              <a:gd name="connsiteX5" fmla="*/ 812800 w 812800"/>
              <a:gd name="connsiteY5" fmla="*/ 626534 h 62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 h="626534">
                <a:moveTo>
                  <a:pt x="0" y="0"/>
                </a:moveTo>
                <a:cubicBezTo>
                  <a:pt x="16933" y="79022"/>
                  <a:pt x="33867" y="158045"/>
                  <a:pt x="84667" y="237067"/>
                </a:cubicBezTo>
                <a:cubicBezTo>
                  <a:pt x="135467" y="316089"/>
                  <a:pt x="228600" y="414867"/>
                  <a:pt x="304800" y="474134"/>
                </a:cubicBezTo>
                <a:cubicBezTo>
                  <a:pt x="381000" y="533401"/>
                  <a:pt x="457200" y="567267"/>
                  <a:pt x="541867" y="592667"/>
                </a:cubicBezTo>
                <a:cubicBezTo>
                  <a:pt x="626534" y="618067"/>
                  <a:pt x="812800" y="626534"/>
                  <a:pt x="812800" y="626534"/>
                </a:cubicBezTo>
                <a:lnTo>
                  <a:pt x="812800" y="626534"/>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flipH="1">
            <a:off x="8068738" y="1625582"/>
            <a:ext cx="380982" cy="626534"/>
          </a:xfrm>
          <a:custGeom>
            <a:avLst/>
            <a:gdLst>
              <a:gd name="connsiteX0" fmla="*/ 0 w 812800"/>
              <a:gd name="connsiteY0" fmla="*/ 0 h 626534"/>
              <a:gd name="connsiteX1" fmla="*/ 84667 w 812800"/>
              <a:gd name="connsiteY1" fmla="*/ 237067 h 626534"/>
              <a:gd name="connsiteX2" fmla="*/ 304800 w 812800"/>
              <a:gd name="connsiteY2" fmla="*/ 474134 h 626534"/>
              <a:gd name="connsiteX3" fmla="*/ 541867 w 812800"/>
              <a:gd name="connsiteY3" fmla="*/ 592667 h 626534"/>
              <a:gd name="connsiteX4" fmla="*/ 812800 w 812800"/>
              <a:gd name="connsiteY4" fmla="*/ 626534 h 626534"/>
              <a:gd name="connsiteX5" fmla="*/ 812800 w 812800"/>
              <a:gd name="connsiteY5" fmla="*/ 626534 h 62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 h="626534">
                <a:moveTo>
                  <a:pt x="0" y="0"/>
                </a:moveTo>
                <a:cubicBezTo>
                  <a:pt x="16933" y="79022"/>
                  <a:pt x="33867" y="158045"/>
                  <a:pt x="84667" y="237067"/>
                </a:cubicBezTo>
                <a:cubicBezTo>
                  <a:pt x="135467" y="316089"/>
                  <a:pt x="228600" y="414867"/>
                  <a:pt x="304800" y="474134"/>
                </a:cubicBezTo>
                <a:cubicBezTo>
                  <a:pt x="381000" y="533401"/>
                  <a:pt x="457200" y="567267"/>
                  <a:pt x="541867" y="592667"/>
                </a:cubicBezTo>
                <a:cubicBezTo>
                  <a:pt x="626534" y="618067"/>
                  <a:pt x="812800" y="626534"/>
                  <a:pt x="812800" y="626534"/>
                </a:cubicBezTo>
                <a:lnTo>
                  <a:pt x="812800" y="626534"/>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Oval 77"/>
          <p:cNvSpPr>
            <a:spLocks noChangeArrowheads="1"/>
          </p:cNvSpPr>
          <p:nvPr/>
        </p:nvSpPr>
        <p:spPr bwMode="auto">
          <a:xfrm flipV="1">
            <a:off x="7603062" y="1642512"/>
            <a:ext cx="135455" cy="169354"/>
          </a:xfrm>
          <a:prstGeom prst="ellipse">
            <a:avLst/>
          </a:prstGeom>
          <a:solidFill>
            <a:srgbClr val="FF0000"/>
          </a:solidFill>
          <a:ln w="9525">
            <a:solidFill>
              <a:srgbClr val="FF0000"/>
            </a:solidFill>
            <a:round/>
            <a:headEnd/>
            <a:tailEnd/>
          </a:ln>
          <a:effectLst/>
          <a:extLst/>
        </p:spPr>
        <p:txBody>
          <a:bodyPr wrap="none" anchor="ctr"/>
          <a:lstStyle/>
          <a:p>
            <a:endParaRPr lang="en-US"/>
          </a:p>
        </p:txBody>
      </p:sp>
      <p:sp>
        <p:nvSpPr>
          <p:cNvPr id="12" name="Oval 77"/>
          <p:cNvSpPr>
            <a:spLocks noChangeArrowheads="1"/>
          </p:cNvSpPr>
          <p:nvPr/>
        </p:nvSpPr>
        <p:spPr bwMode="auto">
          <a:xfrm flipV="1">
            <a:off x="6079095" y="440251"/>
            <a:ext cx="180294" cy="169354"/>
          </a:xfrm>
          <a:prstGeom prst="ellipse">
            <a:avLst/>
          </a:prstGeom>
          <a:solidFill>
            <a:srgbClr val="FF0000"/>
          </a:solidFill>
          <a:ln w="9525">
            <a:solidFill>
              <a:srgbClr val="FF0000"/>
            </a:solidFill>
            <a:round/>
            <a:headEnd/>
            <a:tailEnd/>
          </a:ln>
          <a:effectLst/>
          <a:extLst/>
        </p:spPr>
        <p:txBody>
          <a:bodyPr wrap="none" anchor="ctr"/>
          <a:lstStyle/>
          <a:p>
            <a:endParaRPr lang="en-US"/>
          </a:p>
        </p:txBody>
      </p:sp>
      <p:cxnSp>
        <p:nvCxnSpPr>
          <p:cNvPr id="4" name="Straight Arrow Connector 3"/>
          <p:cNvCxnSpPr>
            <a:endCxn id="7" idx="4"/>
          </p:cNvCxnSpPr>
          <p:nvPr/>
        </p:nvCxnSpPr>
        <p:spPr>
          <a:xfrm>
            <a:off x="8212641" y="440251"/>
            <a:ext cx="0" cy="86361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8068738" y="1642512"/>
            <a:ext cx="8442" cy="609609"/>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553197" y="253995"/>
            <a:ext cx="1049867" cy="646331"/>
          </a:xfrm>
          <a:prstGeom prst="rect">
            <a:avLst/>
          </a:prstGeom>
          <a:noFill/>
        </p:spPr>
        <p:txBody>
          <a:bodyPr wrap="square" rtlCol="0">
            <a:spAutoFit/>
          </a:bodyPr>
          <a:lstStyle/>
          <a:p>
            <a:r>
              <a:rPr lang="en-US" dirty="0"/>
              <a:t>b</a:t>
            </a:r>
            <a:r>
              <a:rPr lang="en-US" dirty="0" smtClean="0"/>
              <a:t>etter ratio</a:t>
            </a:r>
            <a:endParaRPr lang="en-US" dirty="0"/>
          </a:p>
        </p:txBody>
      </p:sp>
    </p:spTree>
    <p:extLst>
      <p:ext uri="{BB962C8B-B14F-4D97-AF65-F5344CB8AC3E}">
        <p14:creationId xmlns:p14="http://schemas.microsoft.com/office/powerpoint/2010/main" val="11169349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1" grpId="0" animBg="1"/>
      <p:bldP spid="12" grpId="0" animBg="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7448"/>
            <a:ext cx="8229600" cy="857250"/>
          </a:xfrm>
        </p:spPr>
        <p:txBody>
          <a:bodyPr/>
          <a:lstStyle/>
          <a:p>
            <a:r>
              <a:rPr lang="en-US" dirty="0" smtClean="0"/>
              <a:t>The target and predicted outputs after learning</a:t>
            </a:r>
            <a:endParaRPr lang="en-US" dirty="0"/>
          </a:p>
        </p:txBody>
      </p:sp>
      <p:pic>
        <p:nvPicPr>
          <p:cNvPr id="3" name="Picture 2" descr="FreqGenTestOverla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988" y="1308111"/>
            <a:ext cx="6253944" cy="2004806"/>
          </a:xfrm>
          <a:prstGeom prst="rect">
            <a:avLst/>
          </a:prstGeom>
        </p:spPr>
      </p:pic>
      <p:pic>
        <p:nvPicPr>
          <p:cNvPr id="4" name="Picture 3" descr="FreqGenSchema.png"/>
          <p:cNvPicPr>
            <a:picLocks noChangeAspect="1"/>
          </p:cNvPicPr>
          <p:nvPr/>
        </p:nvPicPr>
        <p:blipFill rotWithShape="1">
          <a:blip r:embed="rId3">
            <a:extLst>
              <a:ext uri="{28A0092B-C50C-407E-A947-70E740481C1C}">
                <a14:useLocalDpi xmlns:a14="http://schemas.microsoft.com/office/drawing/2010/main" val="0"/>
              </a:ext>
            </a:extLst>
          </a:blip>
          <a:srcRect l="-413" t="34881" r="79307" b="18728"/>
          <a:stretch/>
        </p:blipFill>
        <p:spPr>
          <a:xfrm>
            <a:off x="203191" y="700250"/>
            <a:ext cx="2455333" cy="3177490"/>
          </a:xfrm>
          <a:prstGeom prst="rect">
            <a:avLst/>
          </a:prstGeom>
        </p:spPr>
      </p:pic>
      <p:sp>
        <p:nvSpPr>
          <p:cNvPr id="5" name="Rectangle 4"/>
          <p:cNvSpPr/>
          <p:nvPr/>
        </p:nvSpPr>
        <p:spPr>
          <a:xfrm>
            <a:off x="7230527" y="1185333"/>
            <a:ext cx="1659473" cy="23367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454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314"/>
            <a:ext cx="8229600" cy="857250"/>
          </a:xfrm>
        </p:spPr>
        <p:txBody>
          <a:bodyPr/>
          <a:lstStyle/>
          <a:p>
            <a:r>
              <a:rPr lang="en-US" dirty="0" smtClean="0"/>
              <a:t>Beyond echo state networks</a:t>
            </a:r>
            <a:endParaRPr lang="en-US" dirty="0"/>
          </a:p>
        </p:txBody>
      </p:sp>
      <p:sp>
        <p:nvSpPr>
          <p:cNvPr id="3" name="Content Placeholder 2"/>
          <p:cNvSpPr>
            <a:spLocks noGrp="1"/>
          </p:cNvSpPr>
          <p:nvPr>
            <p:ph sz="half" idx="1"/>
          </p:nvPr>
        </p:nvSpPr>
        <p:spPr>
          <a:xfrm>
            <a:off x="423330" y="1013888"/>
            <a:ext cx="4385732" cy="3761316"/>
          </a:xfrm>
        </p:spPr>
        <p:txBody>
          <a:bodyPr>
            <a:normAutofit fontScale="92500" lnSpcReduction="20000"/>
          </a:bodyPr>
          <a:lstStyle/>
          <a:p>
            <a:r>
              <a:rPr lang="en-US" sz="2400" dirty="0" smtClean="0">
                <a:solidFill>
                  <a:srgbClr val="0000FF"/>
                </a:solidFill>
              </a:rPr>
              <a:t>Good aspects of ESNs               </a:t>
            </a:r>
            <a:r>
              <a:rPr lang="en-US" sz="2200" dirty="0" smtClean="0"/>
              <a:t>Echo state networks can be trained very fast because they just fit a linear model.</a:t>
            </a:r>
          </a:p>
          <a:p>
            <a:r>
              <a:rPr lang="en-US" sz="2200" dirty="0" smtClean="0"/>
              <a:t>They demonstrate that its very important to initialize weights sensibly.</a:t>
            </a:r>
          </a:p>
          <a:p>
            <a:r>
              <a:rPr lang="en-US" sz="2200" dirty="0" smtClean="0"/>
              <a:t>They can do impressive modeling of one-dimensional time-series.</a:t>
            </a:r>
          </a:p>
          <a:p>
            <a:pPr lvl="1"/>
            <a:r>
              <a:rPr lang="en-US" sz="2200" dirty="0" smtClean="0"/>
              <a:t>but they cannot compete seriously for high-dimensional data like pre-processed speech.</a:t>
            </a:r>
            <a:endParaRPr lang="en-US" sz="2200" dirty="0"/>
          </a:p>
        </p:txBody>
      </p:sp>
      <p:sp>
        <p:nvSpPr>
          <p:cNvPr id="4" name="Content Placeholder 3"/>
          <p:cNvSpPr>
            <a:spLocks noGrp="1"/>
          </p:cNvSpPr>
          <p:nvPr>
            <p:ph sz="half" idx="2"/>
          </p:nvPr>
        </p:nvSpPr>
        <p:spPr>
          <a:xfrm>
            <a:off x="4927598" y="1013887"/>
            <a:ext cx="3911602" cy="3943350"/>
          </a:xfrm>
        </p:spPr>
        <p:txBody>
          <a:bodyPr>
            <a:normAutofit fontScale="92500" lnSpcReduction="20000"/>
          </a:bodyPr>
          <a:lstStyle/>
          <a:p>
            <a:r>
              <a:rPr lang="en-US" sz="2400" dirty="0" smtClean="0">
                <a:solidFill>
                  <a:srgbClr val="0000FF"/>
                </a:solidFill>
              </a:rPr>
              <a:t>Bad aspects of ESNs             </a:t>
            </a:r>
            <a:r>
              <a:rPr lang="en-US" sz="2200" dirty="0" smtClean="0"/>
              <a:t>They need many more hidden units for a given task than an RNN that learns the </a:t>
            </a:r>
            <a:r>
              <a:rPr lang="en-US" sz="2200" dirty="0" err="1" smtClean="0"/>
              <a:t>hidden</a:t>
            </a:r>
            <a:r>
              <a:rPr lang="en-US" sz="2200" dirty="0" err="1" smtClean="0">
                <a:sym typeface="Wingdings"/>
              </a:rPr>
              <a:t>hidden</a:t>
            </a:r>
            <a:r>
              <a:rPr lang="en-US" sz="2200" dirty="0" smtClean="0">
                <a:sym typeface="Wingdings"/>
              </a:rPr>
              <a:t> weights.</a:t>
            </a:r>
          </a:p>
          <a:p>
            <a:endParaRPr lang="en-US" sz="2200" dirty="0" smtClean="0">
              <a:sym typeface="Wingdings"/>
            </a:endParaRPr>
          </a:p>
          <a:p>
            <a:r>
              <a:rPr lang="en-US" sz="2200" dirty="0" err="1" smtClean="0">
                <a:sym typeface="Wingdings"/>
              </a:rPr>
              <a:t>Ilya</a:t>
            </a:r>
            <a:r>
              <a:rPr lang="en-US" sz="2200" dirty="0" smtClean="0">
                <a:sym typeface="Wingdings"/>
              </a:rPr>
              <a:t> </a:t>
            </a:r>
            <a:r>
              <a:rPr lang="en-US" sz="2200" dirty="0" err="1" smtClean="0">
                <a:sym typeface="Wingdings"/>
              </a:rPr>
              <a:t>Sutskever</a:t>
            </a:r>
            <a:r>
              <a:rPr lang="en-US" sz="2200" dirty="0" smtClean="0">
                <a:sym typeface="Wingdings"/>
              </a:rPr>
              <a:t> (2012) has shown that if the weights are initialized using the ESN methods, RNNs can be trained very effectively.</a:t>
            </a:r>
          </a:p>
          <a:p>
            <a:pPr lvl="1"/>
            <a:r>
              <a:rPr lang="en-US" sz="2200" dirty="0" smtClean="0">
                <a:sym typeface="Wingdings"/>
              </a:rPr>
              <a:t>He uses </a:t>
            </a:r>
            <a:r>
              <a:rPr lang="en-US" sz="2200" dirty="0" err="1" smtClean="0">
                <a:sym typeface="Wingdings"/>
              </a:rPr>
              <a:t>rmsprop</a:t>
            </a:r>
            <a:r>
              <a:rPr lang="en-US" sz="2200" dirty="0" smtClean="0">
                <a:sym typeface="Wingdings"/>
              </a:rPr>
              <a:t> with momentum.</a:t>
            </a:r>
            <a:endParaRPr lang="en-US" sz="2200" dirty="0"/>
          </a:p>
        </p:txBody>
      </p:sp>
    </p:spTree>
    <p:extLst>
      <p:ext uri="{BB962C8B-B14F-4D97-AF65-F5344CB8AC3E}">
        <p14:creationId xmlns:p14="http://schemas.microsoft.com/office/powerpoint/2010/main" val="1176975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Newton</a:t>
            </a:r>
            <a:r>
              <a:rPr lang="ja-JP" altLang="en-US">
                <a:latin typeface="Arial"/>
              </a:rPr>
              <a:t>’</a:t>
            </a:r>
            <a:r>
              <a:rPr lang="en-US"/>
              <a:t>s method</a:t>
            </a:r>
          </a:p>
        </p:txBody>
      </p:sp>
      <p:sp>
        <p:nvSpPr>
          <p:cNvPr id="192515" name="Rectangle 3"/>
          <p:cNvSpPr>
            <a:spLocks noGrp="1" noChangeArrowheads="1"/>
          </p:cNvSpPr>
          <p:nvPr>
            <p:ph type="body" idx="1"/>
          </p:nvPr>
        </p:nvSpPr>
        <p:spPr>
          <a:xfrm>
            <a:off x="251397" y="890252"/>
            <a:ext cx="8497067" cy="3681809"/>
          </a:xfrm>
        </p:spPr>
        <p:txBody>
          <a:bodyPr>
            <a:normAutofit/>
          </a:bodyPr>
          <a:lstStyle/>
          <a:p>
            <a:pPr>
              <a:lnSpc>
                <a:spcPct val="90000"/>
              </a:lnSpc>
            </a:pPr>
            <a:r>
              <a:rPr lang="en-US" dirty="0" smtClean="0"/>
              <a:t>The </a:t>
            </a:r>
            <a:r>
              <a:rPr lang="en-US" dirty="0"/>
              <a:t>basic problem </a:t>
            </a:r>
            <a:r>
              <a:rPr lang="en-US" dirty="0" smtClean="0"/>
              <a:t>with steepest descent on a quadratic error surface is </a:t>
            </a:r>
            <a:r>
              <a:rPr lang="en-US" dirty="0"/>
              <a:t>that the gradient is not the direction we want to go in.</a:t>
            </a:r>
          </a:p>
          <a:p>
            <a:pPr lvl="1">
              <a:lnSpc>
                <a:spcPct val="90000"/>
              </a:lnSpc>
            </a:pPr>
            <a:r>
              <a:rPr lang="en-US" dirty="0"/>
              <a:t>If the error surface </a:t>
            </a:r>
            <a:r>
              <a:rPr lang="en-US" dirty="0" smtClean="0"/>
              <a:t>has </a:t>
            </a:r>
            <a:r>
              <a:rPr lang="en-US" dirty="0"/>
              <a:t>circular cross-sections, the </a:t>
            </a:r>
            <a:r>
              <a:rPr lang="en-US" dirty="0" smtClean="0"/>
              <a:t>gradient is </a:t>
            </a:r>
            <a:r>
              <a:rPr lang="en-US" dirty="0"/>
              <a:t>fine.</a:t>
            </a:r>
          </a:p>
          <a:p>
            <a:pPr lvl="1">
              <a:lnSpc>
                <a:spcPct val="90000"/>
              </a:lnSpc>
            </a:pPr>
            <a:r>
              <a:rPr lang="en-US" dirty="0"/>
              <a:t>So lets apply a linear transformation that turns ellipses into circles.</a:t>
            </a:r>
          </a:p>
          <a:p>
            <a:pPr>
              <a:lnSpc>
                <a:spcPct val="90000"/>
              </a:lnSpc>
            </a:pPr>
            <a:r>
              <a:rPr lang="en-US" dirty="0" smtClean="0"/>
              <a:t>Newton’s method multiplies the gradient vector by the inverse of the curvature matrix, H</a:t>
            </a:r>
            <a:r>
              <a:rPr lang="en-US" dirty="0"/>
              <a:t>:</a:t>
            </a:r>
            <a:r>
              <a:rPr lang="en-US" dirty="0" smtClean="0"/>
              <a:t> </a:t>
            </a:r>
          </a:p>
          <a:p>
            <a:pPr>
              <a:lnSpc>
                <a:spcPct val="90000"/>
              </a:lnSpc>
            </a:pPr>
            <a:endParaRPr lang="en-US" dirty="0" smtClean="0"/>
          </a:p>
          <a:p>
            <a:pPr marL="457200" lvl="1" indent="0">
              <a:lnSpc>
                <a:spcPct val="90000"/>
              </a:lnSpc>
              <a:buNone/>
            </a:pPr>
            <a:endParaRPr lang="en-US" dirty="0" smtClean="0"/>
          </a:p>
          <a:p>
            <a:pPr lvl="1">
              <a:lnSpc>
                <a:spcPct val="90000"/>
              </a:lnSpc>
            </a:pPr>
            <a:r>
              <a:rPr lang="en-US" dirty="0" smtClean="0"/>
              <a:t>On a real quadratic surface it jumps to the minimum in one step.</a:t>
            </a:r>
          </a:p>
          <a:p>
            <a:pPr lvl="1">
              <a:lnSpc>
                <a:spcPct val="90000"/>
              </a:lnSpc>
            </a:pPr>
            <a:r>
              <a:rPr lang="en-US" dirty="0" smtClean="0"/>
              <a:t>Unfortunately, with only a million weights, the curvature matrix has a trillion terms and it is totally infeasible to invert it.</a:t>
            </a:r>
            <a:endParaRPr lang="en-US" dirty="0"/>
          </a:p>
        </p:txBody>
      </p:sp>
      <p:graphicFrame>
        <p:nvGraphicFramePr>
          <p:cNvPr id="4" name="Object 8"/>
          <p:cNvGraphicFramePr>
            <a:graphicFrameLocks noChangeAspect="1"/>
          </p:cNvGraphicFramePr>
          <p:nvPr>
            <p:extLst>
              <p:ext uri="{D42A27DB-BD31-4B8C-83A1-F6EECF244321}">
                <p14:modId xmlns:p14="http://schemas.microsoft.com/office/powerpoint/2010/main" val="1269403270"/>
              </p:ext>
            </p:extLst>
          </p:nvPr>
        </p:nvGraphicFramePr>
        <p:xfrm>
          <a:off x="2695575" y="2377019"/>
          <a:ext cx="3502025" cy="950913"/>
        </p:xfrm>
        <a:graphic>
          <a:graphicData uri="http://schemas.openxmlformats.org/presentationml/2006/ole">
            <mc:AlternateContent xmlns:mc="http://schemas.openxmlformats.org/markup-compatibility/2006">
              <mc:Choice xmlns:v="urn:schemas-microsoft-com:vml" Requires="v">
                <p:oleObj spid="_x0000_s3131" name="Equation" r:id="rId3" imgW="1320800" imgH="393700" progId="Equation.3">
                  <p:embed/>
                </p:oleObj>
              </mc:Choice>
              <mc:Fallback>
                <p:oleObj name="Equation" r:id="rId3" imgW="1320800" imgH="393700" progId="Equation.3">
                  <p:embed/>
                  <p:pic>
                    <p:nvPicPr>
                      <p:cNvPr id="0" name=""/>
                      <p:cNvPicPr>
                        <a:picLocks noChangeAspect="1" noChangeArrowheads="1"/>
                      </p:cNvPicPr>
                      <p:nvPr/>
                    </p:nvPicPr>
                    <p:blipFill>
                      <a:blip r:embed="rId4"/>
                      <a:srcRect/>
                      <a:stretch>
                        <a:fillRect/>
                      </a:stretch>
                    </p:blipFill>
                    <p:spPr bwMode="auto">
                      <a:xfrm>
                        <a:off x="2695575" y="2377019"/>
                        <a:ext cx="3502025" cy="95091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960686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2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25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25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2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51470"/>
            <a:ext cx="8229600" cy="857250"/>
          </a:xfrm>
        </p:spPr>
        <p:txBody>
          <a:bodyPr/>
          <a:lstStyle/>
          <a:p>
            <a:r>
              <a:rPr lang="en-US" dirty="0"/>
              <a:t>Curvature </a:t>
            </a:r>
            <a:r>
              <a:rPr lang="en-US" dirty="0" smtClean="0"/>
              <a:t>Matrices</a:t>
            </a:r>
            <a:endParaRPr lang="en-US" dirty="0"/>
          </a:p>
        </p:txBody>
      </p:sp>
      <p:sp>
        <p:nvSpPr>
          <p:cNvPr id="197654" name="Rectangle 22"/>
          <p:cNvSpPr>
            <a:spLocks noGrp="1" noChangeArrowheads="1"/>
          </p:cNvSpPr>
          <p:nvPr>
            <p:ph type="body" sz="half" idx="1"/>
          </p:nvPr>
        </p:nvSpPr>
        <p:spPr>
          <a:xfrm>
            <a:off x="287524" y="879562"/>
            <a:ext cx="4860540" cy="3924436"/>
          </a:xfrm>
        </p:spPr>
        <p:txBody>
          <a:bodyPr/>
          <a:lstStyle/>
          <a:p>
            <a:pPr>
              <a:lnSpc>
                <a:spcPct val="90000"/>
              </a:lnSpc>
            </a:pPr>
            <a:r>
              <a:rPr lang="en-US" sz="2000" dirty="0" smtClean="0"/>
              <a:t>Each element in the curvature matrix specifies how the gradient in one direction changes as we move in some other direction.</a:t>
            </a:r>
          </a:p>
          <a:p>
            <a:pPr lvl="1">
              <a:lnSpc>
                <a:spcPct val="90000"/>
              </a:lnSpc>
            </a:pPr>
            <a:r>
              <a:rPr lang="en-US" dirty="0" smtClean="0"/>
              <a:t>The off-diagonal terms correspond to twists in the error surface.</a:t>
            </a:r>
          </a:p>
          <a:p>
            <a:pPr>
              <a:lnSpc>
                <a:spcPct val="90000"/>
              </a:lnSpc>
            </a:pPr>
            <a:r>
              <a:rPr lang="en-US" sz="2000" dirty="0" smtClean="0"/>
              <a:t>The </a:t>
            </a:r>
            <a:r>
              <a:rPr lang="en-US" sz="2000" dirty="0"/>
              <a:t>reason steepest descent goes wrong is that the </a:t>
            </a:r>
            <a:r>
              <a:rPr lang="en-US" sz="2000" dirty="0" smtClean="0"/>
              <a:t>gradient for one weight gets messed up by the simultaneous changes to all the other weights.</a:t>
            </a:r>
          </a:p>
          <a:p>
            <a:pPr lvl="1">
              <a:lnSpc>
                <a:spcPct val="90000"/>
              </a:lnSpc>
            </a:pPr>
            <a:r>
              <a:rPr lang="en-US" dirty="0" smtClean="0"/>
              <a:t>The curvature matrix determines the sizes of these interactions.</a:t>
            </a:r>
          </a:p>
        </p:txBody>
      </p:sp>
      <p:sp>
        <p:nvSpPr>
          <p:cNvPr id="197638" name="Rectangle 6"/>
          <p:cNvSpPr>
            <a:spLocks noChangeArrowheads="1"/>
          </p:cNvSpPr>
          <p:nvPr/>
        </p:nvSpPr>
        <p:spPr bwMode="auto">
          <a:xfrm>
            <a:off x="6731446" y="1311610"/>
            <a:ext cx="1152525" cy="1140574"/>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39" name="Rectangle 7"/>
          <p:cNvSpPr>
            <a:spLocks noChangeArrowheads="1"/>
          </p:cNvSpPr>
          <p:nvPr/>
        </p:nvSpPr>
        <p:spPr bwMode="auto">
          <a:xfrm>
            <a:off x="7883971" y="3481339"/>
            <a:ext cx="1152525" cy="998623"/>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40" name="Rectangle 8"/>
          <p:cNvSpPr>
            <a:spLocks noChangeArrowheads="1"/>
          </p:cNvSpPr>
          <p:nvPr/>
        </p:nvSpPr>
        <p:spPr bwMode="auto">
          <a:xfrm>
            <a:off x="5578921" y="2466119"/>
            <a:ext cx="1152525" cy="1016411"/>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41" name="Rectangle 9"/>
          <p:cNvSpPr>
            <a:spLocks noChangeArrowheads="1"/>
          </p:cNvSpPr>
          <p:nvPr/>
        </p:nvSpPr>
        <p:spPr bwMode="auto">
          <a:xfrm>
            <a:off x="5578921" y="3481339"/>
            <a:ext cx="1152525" cy="998623"/>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42" name="Rectangle 10"/>
          <p:cNvSpPr>
            <a:spLocks noChangeArrowheads="1"/>
          </p:cNvSpPr>
          <p:nvPr/>
        </p:nvSpPr>
        <p:spPr bwMode="auto">
          <a:xfrm>
            <a:off x="6731446" y="3481339"/>
            <a:ext cx="1152525" cy="998623"/>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43" name="Rectangle 11"/>
          <p:cNvSpPr>
            <a:spLocks noChangeArrowheads="1"/>
          </p:cNvSpPr>
          <p:nvPr/>
        </p:nvSpPr>
        <p:spPr bwMode="auto">
          <a:xfrm>
            <a:off x="6733034" y="2466119"/>
            <a:ext cx="1152525" cy="1016411"/>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44" name="Rectangle 12"/>
          <p:cNvSpPr>
            <a:spLocks noChangeArrowheads="1"/>
          </p:cNvSpPr>
          <p:nvPr/>
        </p:nvSpPr>
        <p:spPr bwMode="auto">
          <a:xfrm>
            <a:off x="7883971" y="2463738"/>
            <a:ext cx="1152525" cy="1016411"/>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45" name="Rectangle 13"/>
          <p:cNvSpPr>
            <a:spLocks noChangeArrowheads="1"/>
          </p:cNvSpPr>
          <p:nvPr/>
        </p:nvSpPr>
        <p:spPr bwMode="auto">
          <a:xfrm>
            <a:off x="7883971" y="1309447"/>
            <a:ext cx="1152525" cy="1154292"/>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sp>
        <p:nvSpPr>
          <p:cNvPr id="197647" name="Text Box 15"/>
          <p:cNvSpPr txBox="1">
            <a:spLocks noChangeArrowheads="1"/>
          </p:cNvSpPr>
          <p:nvPr/>
        </p:nvSpPr>
        <p:spPr bwMode="auto">
          <a:xfrm>
            <a:off x="6139160" y="752438"/>
            <a:ext cx="3420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dirty="0" err="1">
                <a:solidFill>
                  <a:srgbClr val="3333CC"/>
                </a:solidFill>
              </a:rPr>
              <a:t>i</a:t>
            </a:r>
            <a:r>
              <a:rPr lang="en-US" sz="2400" dirty="0">
                <a:solidFill>
                  <a:srgbClr val="3333CC"/>
                </a:solidFill>
              </a:rPr>
              <a:t>        </a:t>
            </a:r>
            <a:r>
              <a:rPr lang="en-US" sz="2400" dirty="0" smtClean="0">
                <a:solidFill>
                  <a:srgbClr val="3333CC"/>
                </a:solidFill>
              </a:rPr>
              <a:t>     </a:t>
            </a:r>
            <a:r>
              <a:rPr lang="en-US" sz="2400" dirty="0">
                <a:solidFill>
                  <a:srgbClr val="3333CC"/>
                </a:solidFill>
              </a:rPr>
              <a:t>j        </a:t>
            </a:r>
            <a:r>
              <a:rPr lang="en-US" sz="2400" dirty="0" smtClean="0">
                <a:solidFill>
                  <a:srgbClr val="3333CC"/>
                </a:solidFill>
              </a:rPr>
              <a:t>       </a:t>
            </a:r>
            <a:r>
              <a:rPr lang="en-US" sz="2400" dirty="0">
                <a:solidFill>
                  <a:srgbClr val="3333CC"/>
                </a:solidFill>
              </a:rPr>
              <a:t>k</a:t>
            </a:r>
          </a:p>
        </p:txBody>
      </p:sp>
      <p:sp>
        <p:nvSpPr>
          <p:cNvPr id="197648" name="Text Box 16"/>
          <p:cNvSpPr txBox="1">
            <a:spLocks noChangeArrowheads="1"/>
          </p:cNvSpPr>
          <p:nvPr/>
        </p:nvSpPr>
        <p:spPr bwMode="auto">
          <a:xfrm>
            <a:off x="5287490" y="1789482"/>
            <a:ext cx="431800" cy="2308324"/>
          </a:xfrm>
          <a:prstGeom prst="rect">
            <a:avLst/>
          </a:prstGeom>
          <a:noFill/>
          <a:ln>
            <a:noFill/>
          </a:ln>
          <a:effectLst/>
          <a:extLst/>
        </p:spPr>
        <p:txBody>
          <a:bodyPr>
            <a:spAutoFit/>
          </a:bodyPr>
          <a:lstStyle/>
          <a:p>
            <a:pPr>
              <a:spcBef>
                <a:spcPct val="50000"/>
              </a:spcBef>
            </a:pPr>
            <a:r>
              <a:rPr lang="en-US" sz="2400" dirty="0" err="1">
                <a:solidFill>
                  <a:srgbClr val="3333CC"/>
                </a:solidFill>
              </a:rPr>
              <a:t>i</a:t>
            </a:r>
            <a:r>
              <a:rPr lang="en-US" sz="2400" dirty="0">
                <a:solidFill>
                  <a:srgbClr val="3333CC"/>
                </a:solidFill>
              </a:rPr>
              <a:t> </a:t>
            </a:r>
          </a:p>
          <a:p>
            <a:pPr>
              <a:spcBef>
                <a:spcPct val="50000"/>
              </a:spcBef>
            </a:pPr>
            <a:r>
              <a:rPr lang="en-US" sz="2400" dirty="0">
                <a:solidFill>
                  <a:srgbClr val="3333CC"/>
                </a:solidFill>
              </a:rPr>
              <a:t>         j</a:t>
            </a:r>
          </a:p>
          <a:p>
            <a:pPr>
              <a:spcBef>
                <a:spcPct val="50000"/>
              </a:spcBef>
            </a:pPr>
            <a:r>
              <a:rPr lang="en-US" sz="2400" dirty="0" smtClean="0">
                <a:solidFill>
                  <a:srgbClr val="3333CC"/>
                </a:solidFill>
              </a:rPr>
              <a:t>                  </a:t>
            </a:r>
            <a:r>
              <a:rPr lang="en-US" sz="2400" dirty="0">
                <a:solidFill>
                  <a:srgbClr val="3333CC"/>
                </a:solidFill>
              </a:rPr>
              <a:t>k</a:t>
            </a:r>
          </a:p>
        </p:txBody>
      </p:sp>
      <p:graphicFrame>
        <p:nvGraphicFramePr>
          <p:cNvPr id="197652" name="Object 20"/>
          <p:cNvGraphicFramePr>
            <a:graphicFrameLocks noGrp="1" noChangeAspect="1"/>
          </p:cNvGraphicFramePr>
          <p:nvPr>
            <p:ph sz="half" idx="4294967295"/>
            <p:extLst>
              <p:ext uri="{D42A27DB-BD31-4B8C-83A1-F6EECF244321}">
                <p14:modId xmlns:p14="http://schemas.microsoft.com/office/powerpoint/2010/main" val="926647975"/>
              </p:ext>
            </p:extLst>
          </p:nvPr>
        </p:nvGraphicFramePr>
        <p:xfrm>
          <a:off x="8169637" y="3471850"/>
          <a:ext cx="578827" cy="900100"/>
        </p:xfrm>
        <a:graphic>
          <a:graphicData uri="http://schemas.openxmlformats.org/presentationml/2006/ole">
            <mc:AlternateContent xmlns:mc="http://schemas.openxmlformats.org/markup-compatibility/2006">
              <mc:Choice xmlns:v="urn:schemas-microsoft-com:vml" Requires="v">
                <p:oleObj spid="_x0000_s2195" name="Equation" r:id="rId3" imgW="330120" imgH="482400" progId="Equation.3">
                  <p:embed/>
                </p:oleObj>
              </mc:Choice>
              <mc:Fallback>
                <p:oleObj name="Equation" r:id="rId3" imgW="3301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9637" y="3471850"/>
                        <a:ext cx="578827" cy="900100"/>
                      </a:xfrm>
                      <a:prstGeom prst="rect">
                        <a:avLst/>
                      </a:prstGeom>
                      <a:noFill/>
                      <a:ln>
                        <a:noFill/>
                      </a:ln>
                      <a:effectLst/>
                      <a:extLst/>
                    </p:spPr>
                  </p:pic>
                </p:oleObj>
              </mc:Fallback>
            </mc:AlternateContent>
          </a:graphicData>
        </a:graphic>
      </p:graphicFrame>
      <p:sp>
        <p:nvSpPr>
          <p:cNvPr id="197656" name="Rectangle 24"/>
          <p:cNvSpPr>
            <a:spLocks noChangeArrowheads="1"/>
          </p:cNvSpPr>
          <p:nvPr/>
        </p:nvSpPr>
        <p:spPr bwMode="auto">
          <a:xfrm>
            <a:off x="5580509" y="1309445"/>
            <a:ext cx="1152525" cy="1154293"/>
          </a:xfrm>
          <a:prstGeom prst="rect">
            <a:avLst/>
          </a:prstGeom>
          <a:solidFill>
            <a:srgbClr val="EEECE1"/>
          </a:solidFill>
          <a:ln w="9525">
            <a:solidFill>
              <a:schemeClr val="tx1"/>
            </a:solidFill>
            <a:miter lim="800000"/>
            <a:headEnd/>
            <a:tailEnd/>
          </a:ln>
          <a:effectLst/>
          <a:extLst/>
        </p:spPr>
        <p:txBody>
          <a:bodyPr wrap="none" anchor="ctr"/>
          <a:lstStyle/>
          <a:p>
            <a:endParaRPr lang="en-US"/>
          </a:p>
        </p:txBody>
      </p:sp>
      <p:graphicFrame>
        <p:nvGraphicFramePr>
          <p:cNvPr id="197649" name="Object 17"/>
          <p:cNvGraphicFramePr>
            <a:graphicFrameLocks noGrp="1" noChangeAspect="1"/>
          </p:cNvGraphicFramePr>
          <p:nvPr>
            <p:ph sz="half" idx="4294967295"/>
            <p:extLst>
              <p:ext uri="{D42A27DB-BD31-4B8C-83A1-F6EECF244321}">
                <p14:modId xmlns:p14="http://schemas.microsoft.com/office/powerpoint/2010/main" val="3819873958"/>
              </p:ext>
            </p:extLst>
          </p:nvPr>
        </p:nvGraphicFramePr>
        <p:xfrm>
          <a:off x="6725369" y="1270044"/>
          <a:ext cx="1122995" cy="1157690"/>
        </p:xfrm>
        <a:graphic>
          <a:graphicData uri="http://schemas.openxmlformats.org/presentationml/2006/ole">
            <mc:AlternateContent xmlns:mc="http://schemas.openxmlformats.org/markup-compatibility/2006">
              <mc:Choice xmlns:v="urn:schemas-microsoft-com:vml" Requires="v">
                <p:oleObj spid="_x0000_s2196" name="Equation" r:id="rId5" imgW="749160" imgH="634680" progId="Equation.3">
                  <p:embed/>
                </p:oleObj>
              </mc:Choice>
              <mc:Fallback>
                <p:oleObj name="Equation" r:id="rId5" imgW="749160" imgH="634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5369" y="1270044"/>
                        <a:ext cx="1122995" cy="1157690"/>
                      </a:xfrm>
                      <a:prstGeom prst="rect">
                        <a:avLst/>
                      </a:prstGeom>
                      <a:noFill/>
                      <a:ln>
                        <a:noFill/>
                      </a:ln>
                      <a:effectLst/>
                      <a:extLst/>
                    </p:spPr>
                  </p:pic>
                </p:oleObj>
              </mc:Fallback>
            </mc:AlternateContent>
          </a:graphicData>
        </a:graphic>
      </p:graphicFrame>
      <p:graphicFrame>
        <p:nvGraphicFramePr>
          <p:cNvPr id="197662" name="Object 30"/>
          <p:cNvGraphicFramePr>
            <a:graphicFrameLocks noChangeAspect="1"/>
          </p:cNvGraphicFramePr>
          <p:nvPr>
            <p:extLst>
              <p:ext uri="{D42A27DB-BD31-4B8C-83A1-F6EECF244321}">
                <p14:modId xmlns:p14="http://schemas.microsoft.com/office/powerpoint/2010/main" val="2011800025"/>
              </p:ext>
            </p:extLst>
          </p:nvPr>
        </p:nvGraphicFramePr>
        <p:xfrm>
          <a:off x="5554190" y="2355726"/>
          <a:ext cx="1178050" cy="1152128"/>
        </p:xfrm>
        <a:graphic>
          <a:graphicData uri="http://schemas.openxmlformats.org/presentationml/2006/ole">
            <mc:AlternateContent xmlns:mc="http://schemas.openxmlformats.org/markup-compatibility/2006">
              <mc:Choice xmlns:v="urn:schemas-microsoft-com:vml" Requires="v">
                <p:oleObj spid="_x0000_s2197" name="Equation" r:id="rId7" imgW="774360" imgH="634680" progId="Equation.3">
                  <p:embed/>
                </p:oleObj>
              </mc:Choice>
              <mc:Fallback>
                <p:oleObj name="Equation" r:id="rId7" imgW="774360" imgH="6346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4190" y="2355726"/>
                        <a:ext cx="1178050" cy="115212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6780361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sz="3200" dirty="0" smtClean="0"/>
              <a:t>How to avoid inverting a huge matrix</a:t>
            </a:r>
            <a:endParaRPr lang="en-US" sz="3200" dirty="0"/>
          </a:p>
        </p:txBody>
      </p:sp>
      <p:sp>
        <p:nvSpPr>
          <p:cNvPr id="207875" name="Rectangle 3"/>
          <p:cNvSpPr>
            <a:spLocks noGrp="1" noChangeArrowheads="1"/>
          </p:cNvSpPr>
          <p:nvPr>
            <p:ph type="body" idx="1"/>
          </p:nvPr>
        </p:nvSpPr>
        <p:spPr/>
        <p:txBody>
          <a:bodyPr>
            <a:normAutofit fontScale="92500" lnSpcReduction="10000"/>
          </a:bodyPr>
          <a:lstStyle/>
          <a:p>
            <a:pPr>
              <a:lnSpc>
                <a:spcPct val="90000"/>
              </a:lnSpc>
            </a:pPr>
            <a:r>
              <a:rPr lang="en-US" dirty="0" smtClean="0"/>
              <a:t>The </a:t>
            </a:r>
            <a:r>
              <a:rPr lang="en-US" dirty="0"/>
              <a:t>curvature matrix has too many terms to be of use in a big network. </a:t>
            </a:r>
            <a:endParaRPr lang="en-US" dirty="0" smtClean="0"/>
          </a:p>
          <a:p>
            <a:pPr lvl="1">
              <a:lnSpc>
                <a:spcPct val="90000"/>
              </a:lnSpc>
            </a:pPr>
            <a:r>
              <a:rPr lang="en-US" dirty="0" smtClean="0"/>
              <a:t>Maybe </a:t>
            </a:r>
            <a:r>
              <a:rPr lang="en-US" dirty="0"/>
              <a:t>we can get some benefit from just using the terms along the leading diagonal (Le </a:t>
            </a:r>
            <a:r>
              <a:rPr lang="en-US" dirty="0" err="1"/>
              <a:t>Cun</a:t>
            </a:r>
            <a:r>
              <a:rPr lang="en-US" dirty="0"/>
              <a:t>)</a:t>
            </a:r>
            <a:r>
              <a:rPr lang="en-US" dirty="0" smtClean="0"/>
              <a:t>. But the diagonal terms are only a tiny fraction of the interactions (they are the self-interactions). </a:t>
            </a:r>
          </a:p>
          <a:p>
            <a:pPr>
              <a:lnSpc>
                <a:spcPct val="90000"/>
              </a:lnSpc>
            </a:pPr>
            <a:r>
              <a:rPr lang="en-US" dirty="0" smtClean="0"/>
              <a:t>The curvature matrix can be approximated in many different ways</a:t>
            </a:r>
          </a:p>
          <a:p>
            <a:pPr lvl="1">
              <a:lnSpc>
                <a:spcPct val="90000"/>
              </a:lnSpc>
            </a:pPr>
            <a:r>
              <a:rPr lang="en-US" dirty="0" smtClean="0"/>
              <a:t>Hessian-free methods, LBFGS, …</a:t>
            </a:r>
          </a:p>
          <a:p>
            <a:pPr>
              <a:lnSpc>
                <a:spcPct val="90000"/>
              </a:lnSpc>
            </a:pPr>
            <a:r>
              <a:rPr lang="en-US" dirty="0" smtClean="0"/>
              <a:t>In the HF method, we make an approximation to the curvature matrix and then, assuming that approximation is correct, we minimize the error using an efficient technique called conjugate gradient.  Then we make another approximation to the curvature matrix and minimize again.</a:t>
            </a:r>
          </a:p>
          <a:p>
            <a:pPr lvl="1">
              <a:lnSpc>
                <a:spcPct val="90000"/>
              </a:lnSpc>
            </a:pPr>
            <a:r>
              <a:rPr lang="en-US" dirty="0" smtClean="0"/>
              <a:t>For RNNs its important to add a penalty for changing any of the hidden activities too much. </a:t>
            </a:r>
          </a:p>
        </p:txBody>
      </p:sp>
    </p:spTree>
    <p:extLst>
      <p:ext uri="{BB962C8B-B14F-4D97-AF65-F5344CB8AC3E}">
        <p14:creationId xmlns:p14="http://schemas.microsoft.com/office/powerpoint/2010/main" val="15005958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78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7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9063" y="121444"/>
            <a:ext cx="9444038" cy="857250"/>
          </a:xfrm>
        </p:spPr>
        <p:txBody>
          <a:bodyPr>
            <a:normAutofit/>
          </a:bodyPr>
          <a:lstStyle/>
          <a:p>
            <a:pPr eaLnBrk="1" hangingPunct="1"/>
            <a:r>
              <a:rPr lang="en-US" dirty="0">
                <a:latin typeface="Arial" charset="0"/>
              </a:rPr>
              <a:t>Conjugate gradient</a:t>
            </a:r>
          </a:p>
        </p:txBody>
      </p:sp>
      <p:sp>
        <p:nvSpPr>
          <p:cNvPr id="10243" name="Rectangle 3"/>
          <p:cNvSpPr>
            <a:spLocks noGrp="1" noChangeArrowheads="1"/>
          </p:cNvSpPr>
          <p:nvPr>
            <p:ph type="body" idx="1"/>
          </p:nvPr>
        </p:nvSpPr>
        <p:spPr>
          <a:xfrm>
            <a:off x="457200" y="925116"/>
            <a:ext cx="8229600" cy="3394472"/>
          </a:xfrm>
        </p:spPr>
        <p:txBody>
          <a:bodyPr/>
          <a:lstStyle/>
          <a:p>
            <a:pPr lvl="1" eaLnBrk="1" hangingPunct="1">
              <a:lnSpc>
                <a:spcPct val="90000"/>
              </a:lnSpc>
            </a:pPr>
            <a:endParaRPr lang="en-US" dirty="0">
              <a:solidFill>
                <a:srgbClr val="FF0000"/>
              </a:solidFill>
              <a:latin typeface="Arial" charset="0"/>
            </a:endParaRPr>
          </a:p>
          <a:p>
            <a:pPr eaLnBrk="1" hangingPunct="1">
              <a:lnSpc>
                <a:spcPct val="90000"/>
              </a:lnSpc>
            </a:pPr>
            <a:r>
              <a:rPr lang="en-US" dirty="0">
                <a:latin typeface="Arial" charset="0"/>
              </a:rPr>
              <a:t>There is an alternative to going to the minimum in one step by multiplying by the inverse  of the curvature matrix.</a:t>
            </a:r>
          </a:p>
          <a:p>
            <a:pPr eaLnBrk="1" hangingPunct="1">
              <a:lnSpc>
                <a:spcPct val="90000"/>
              </a:lnSpc>
            </a:pPr>
            <a:r>
              <a:rPr lang="en-US" dirty="0">
                <a:latin typeface="Arial" charset="0"/>
              </a:rPr>
              <a:t>Use a sequence of steps each of which finds the minimum along one direction. </a:t>
            </a:r>
          </a:p>
          <a:p>
            <a:pPr eaLnBrk="1" hangingPunct="1">
              <a:lnSpc>
                <a:spcPct val="90000"/>
              </a:lnSpc>
            </a:pPr>
            <a:r>
              <a:rPr lang="en-US" dirty="0">
                <a:latin typeface="Arial" charset="0"/>
              </a:rPr>
              <a:t>Make sure that each new direction is </a:t>
            </a:r>
            <a:r>
              <a:rPr lang="ja-JP" altLang="en-US" dirty="0">
                <a:latin typeface="Arial" charset="0"/>
              </a:rPr>
              <a:t>“</a:t>
            </a:r>
            <a:r>
              <a:rPr lang="en-US" dirty="0">
                <a:latin typeface="Arial" charset="0"/>
              </a:rPr>
              <a:t>conjugate</a:t>
            </a:r>
            <a:r>
              <a:rPr lang="ja-JP" altLang="en-US" dirty="0">
                <a:latin typeface="Arial" charset="0"/>
              </a:rPr>
              <a:t>”</a:t>
            </a:r>
            <a:r>
              <a:rPr lang="en-US" dirty="0">
                <a:latin typeface="Arial" charset="0"/>
              </a:rPr>
              <a:t> to the previous </a:t>
            </a:r>
            <a:r>
              <a:rPr lang="en-US" dirty="0" smtClean="0">
                <a:latin typeface="Arial" charset="0"/>
              </a:rPr>
              <a:t>directions so you do not mess up the minimization you already did.  </a:t>
            </a:r>
            <a:endParaRPr lang="en-US" dirty="0">
              <a:latin typeface="Arial" charset="0"/>
            </a:endParaRPr>
          </a:p>
          <a:p>
            <a:pPr lvl="1" eaLnBrk="1" hangingPunct="1">
              <a:lnSpc>
                <a:spcPct val="90000"/>
              </a:lnSpc>
            </a:pPr>
            <a:r>
              <a:rPr lang="en-US" dirty="0" smtClean="0">
                <a:latin typeface="Arial" charset="0"/>
              </a:rPr>
              <a:t>“conjugate” </a:t>
            </a:r>
            <a:r>
              <a:rPr lang="en-US" dirty="0">
                <a:latin typeface="Arial" charset="0"/>
              </a:rPr>
              <a:t>means that as you go in the new direction, you do not change the </a:t>
            </a:r>
            <a:r>
              <a:rPr lang="en-US" dirty="0">
                <a:solidFill>
                  <a:srgbClr val="3333CC"/>
                </a:solidFill>
                <a:latin typeface="Arial" charset="0"/>
              </a:rPr>
              <a:t>gradients</a:t>
            </a:r>
            <a:r>
              <a:rPr lang="en-US" dirty="0">
                <a:latin typeface="Arial" charset="0"/>
              </a:rPr>
              <a:t> in the previous directions.</a:t>
            </a:r>
          </a:p>
        </p:txBody>
      </p:sp>
    </p:spTree>
    <p:extLst>
      <p:ext uri="{BB962C8B-B14F-4D97-AF65-F5344CB8AC3E}">
        <p14:creationId xmlns:p14="http://schemas.microsoft.com/office/powerpoint/2010/main" val="11343508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rot="19200142">
            <a:off x="111323" y="1742378"/>
            <a:ext cx="4967288" cy="1940635"/>
          </a:xfrm>
          <a:prstGeom prst="ellipse">
            <a:avLst/>
          </a:prstGeom>
          <a:solidFill>
            <a:schemeClr val="bg2"/>
          </a:solidFill>
          <a:ln w="28575">
            <a:solidFill>
              <a:srgbClr val="29292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cxnSp>
        <p:nvCxnSpPr>
          <p:cNvPr id="15" name="Straight Connector 14"/>
          <p:cNvCxnSpPr/>
          <p:nvPr/>
        </p:nvCxnSpPr>
        <p:spPr>
          <a:xfrm flipH="1">
            <a:off x="1722437" y="1202269"/>
            <a:ext cx="2002896" cy="2655885"/>
          </a:xfrm>
          <a:prstGeom prst="line">
            <a:avLst/>
          </a:prstGeom>
          <a:ln w="28575">
            <a:solidFill>
              <a:srgbClr val="009900"/>
            </a:solidFill>
          </a:ln>
        </p:spPr>
        <p:style>
          <a:lnRef idx="1">
            <a:schemeClr val="accent1"/>
          </a:lnRef>
          <a:fillRef idx="0">
            <a:schemeClr val="accent1"/>
          </a:fillRef>
          <a:effectRef idx="0">
            <a:schemeClr val="accent1"/>
          </a:effectRef>
          <a:fontRef idx="minor">
            <a:schemeClr val="tx1"/>
          </a:fontRef>
        </p:style>
      </p:cxnSp>
      <p:sp>
        <p:nvSpPr>
          <p:cNvPr id="11268" name="Title 1"/>
          <p:cNvSpPr>
            <a:spLocks noGrp="1"/>
          </p:cNvSpPr>
          <p:nvPr>
            <p:ph type="title"/>
          </p:nvPr>
        </p:nvSpPr>
        <p:spPr/>
        <p:txBody>
          <a:bodyPr/>
          <a:lstStyle/>
          <a:p>
            <a:r>
              <a:rPr lang="en-CA" dirty="0">
                <a:latin typeface="Arial" charset="0"/>
              </a:rPr>
              <a:t>A picture of conjugate gradient</a:t>
            </a:r>
          </a:p>
        </p:txBody>
      </p:sp>
      <p:cxnSp>
        <p:nvCxnSpPr>
          <p:cNvPr id="5" name="Straight Arrow Connector 4"/>
          <p:cNvCxnSpPr/>
          <p:nvPr/>
        </p:nvCxnSpPr>
        <p:spPr>
          <a:xfrm>
            <a:off x="948267" y="2794000"/>
            <a:ext cx="1247246" cy="507337"/>
          </a:xfrm>
          <a:prstGeom prst="straightConnector1">
            <a:avLst/>
          </a:prstGeom>
          <a:ln w="38100">
            <a:solidFill>
              <a:srgbClr val="292929"/>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124076" y="2626251"/>
            <a:ext cx="503240" cy="675086"/>
          </a:xfrm>
          <a:prstGeom prst="straightConnector1">
            <a:avLst/>
          </a:prstGeom>
          <a:ln w="38100">
            <a:solidFill>
              <a:srgbClr val="292929"/>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6"/>
            <a:endCxn id="3" idx="2"/>
          </p:cNvCxnSpPr>
          <p:nvPr/>
        </p:nvCxnSpPr>
        <p:spPr>
          <a:xfrm flipH="1">
            <a:off x="692320" y="1116319"/>
            <a:ext cx="3805295" cy="31927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272" name="TextBox 18"/>
          <p:cNvSpPr txBox="1">
            <a:spLocks noChangeArrowheads="1"/>
          </p:cNvSpPr>
          <p:nvPr/>
        </p:nvSpPr>
        <p:spPr bwMode="auto">
          <a:xfrm>
            <a:off x="4932364" y="1437085"/>
            <a:ext cx="388778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ＭＳ Ｐゴシック" charset="0"/>
              </a:defRPr>
            </a:lvl1pPr>
            <a:lvl2pPr marL="742950" indent="-285750" eaLnBrk="0" hangingPunct="0">
              <a:defRPr sz="2800">
                <a:solidFill>
                  <a:schemeClr val="tx1"/>
                </a:solidFill>
                <a:latin typeface="Arial" charset="0"/>
                <a:ea typeface="ＭＳ Ｐゴシック" charset="0"/>
              </a:defRPr>
            </a:lvl2pPr>
            <a:lvl3pPr marL="1143000" indent="-228600" eaLnBrk="0" hangingPunct="0">
              <a:defRPr sz="2800">
                <a:solidFill>
                  <a:schemeClr val="tx1"/>
                </a:solidFill>
                <a:latin typeface="Arial" charset="0"/>
                <a:ea typeface="ＭＳ Ｐゴシック" charset="0"/>
              </a:defRPr>
            </a:lvl3pPr>
            <a:lvl4pPr marL="1600200" indent="-228600" eaLnBrk="0" hangingPunct="0">
              <a:defRPr sz="2800">
                <a:solidFill>
                  <a:schemeClr val="tx1"/>
                </a:solidFill>
                <a:latin typeface="Arial" charset="0"/>
                <a:ea typeface="ＭＳ Ｐゴシック" charset="0"/>
              </a:defRPr>
            </a:lvl4pPr>
            <a:lvl5pPr marL="2057400" indent="-228600" eaLnBrk="0" hangingPunct="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pPr eaLnBrk="1" hangingPunct="1"/>
            <a:r>
              <a:rPr lang="en-CA" sz="2000" dirty="0"/>
              <a:t>The gradient in the direction of the first step is zero at all points on the green line. </a:t>
            </a:r>
          </a:p>
          <a:p>
            <a:pPr eaLnBrk="1" hangingPunct="1"/>
            <a:endParaRPr lang="en-CA" sz="2000" dirty="0"/>
          </a:p>
          <a:p>
            <a:pPr eaLnBrk="1" hangingPunct="1"/>
            <a:r>
              <a:rPr lang="en-CA" sz="2000" dirty="0"/>
              <a:t>So if we move along the green line we don’t mess up the minimization we already did in the first direction.</a:t>
            </a:r>
          </a:p>
        </p:txBody>
      </p:sp>
    </p:spTree>
    <p:extLst>
      <p:ext uri="{BB962C8B-B14F-4D97-AF65-F5344CB8AC3E}">
        <p14:creationId xmlns:p14="http://schemas.microsoft.com/office/powerpoint/2010/main" val="2372140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7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7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atin typeface="Arial" charset="0"/>
              </a:rPr>
              <a:t>What does conjugate gradient achieve?</a:t>
            </a:r>
            <a:endParaRPr lang="en-CA">
              <a:latin typeface="Arial" charset="0"/>
            </a:endParaRPr>
          </a:p>
        </p:txBody>
      </p:sp>
      <p:sp>
        <p:nvSpPr>
          <p:cNvPr id="12291" name="Content Placeholder 2"/>
          <p:cNvSpPr>
            <a:spLocks noGrp="1"/>
          </p:cNvSpPr>
          <p:nvPr>
            <p:ph idx="1"/>
          </p:nvPr>
        </p:nvSpPr>
        <p:spPr/>
        <p:txBody>
          <a:bodyPr>
            <a:normAutofit/>
          </a:bodyPr>
          <a:lstStyle/>
          <a:p>
            <a:pPr eaLnBrk="1" hangingPunct="1">
              <a:lnSpc>
                <a:spcPct val="90000"/>
              </a:lnSpc>
            </a:pPr>
            <a:r>
              <a:rPr lang="en-US" dirty="0">
                <a:latin typeface="Arial" charset="0"/>
              </a:rPr>
              <a:t>After N steps, conjugate gradient is guaranteed to find the minimum of an N-dimensional </a:t>
            </a:r>
            <a:r>
              <a:rPr lang="en-US" dirty="0">
                <a:solidFill>
                  <a:srgbClr val="FF0000"/>
                </a:solidFill>
                <a:latin typeface="Arial" charset="0"/>
              </a:rPr>
              <a:t>quadratic</a:t>
            </a:r>
            <a:r>
              <a:rPr lang="en-US" dirty="0">
                <a:latin typeface="Arial" charset="0"/>
              </a:rPr>
              <a:t> surface</a:t>
            </a:r>
            <a:r>
              <a:rPr lang="en-US" dirty="0" smtClean="0">
                <a:latin typeface="Arial" charset="0"/>
              </a:rPr>
              <a:t>. Why?</a:t>
            </a:r>
            <a:endParaRPr lang="en-US" dirty="0">
              <a:latin typeface="Arial" charset="0"/>
            </a:endParaRPr>
          </a:p>
          <a:p>
            <a:pPr lvl="1" eaLnBrk="1" hangingPunct="1">
              <a:lnSpc>
                <a:spcPct val="90000"/>
              </a:lnSpc>
            </a:pPr>
            <a:r>
              <a:rPr lang="en-US" dirty="0">
                <a:latin typeface="Arial" charset="0"/>
              </a:rPr>
              <a:t>After many less than N steps it has typically got the error </a:t>
            </a:r>
            <a:r>
              <a:rPr lang="en-US" dirty="0" smtClean="0">
                <a:latin typeface="Arial" charset="0"/>
              </a:rPr>
              <a:t>very </a:t>
            </a:r>
            <a:r>
              <a:rPr lang="en-US" dirty="0">
                <a:latin typeface="Arial" charset="0"/>
              </a:rPr>
              <a:t>close to the minimum value</a:t>
            </a:r>
            <a:r>
              <a:rPr lang="en-US" dirty="0" smtClean="0">
                <a:latin typeface="Arial" charset="0"/>
              </a:rPr>
              <a:t>.</a:t>
            </a:r>
            <a:endParaRPr lang="en-US" dirty="0">
              <a:latin typeface="Arial" charset="0"/>
            </a:endParaRPr>
          </a:p>
          <a:p>
            <a:r>
              <a:rPr lang="en-CA" dirty="0">
                <a:latin typeface="Arial" charset="0"/>
              </a:rPr>
              <a:t>Conjugate gradient can be applied </a:t>
            </a:r>
            <a:r>
              <a:rPr lang="en-CA" dirty="0" smtClean="0">
                <a:latin typeface="Arial" charset="0"/>
              </a:rPr>
              <a:t>directly to </a:t>
            </a:r>
            <a:r>
              <a:rPr lang="en-CA" dirty="0">
                <a:latin typeface="Arial" charset="0"/>
              </a:rPr>
              <a:t>a non-quadratic error surface and it usually works quite </a:t>
            </a:r>
            <a:r>
              <a:rPr lang="en-CA" dirty="0" smtClean="0">
                <a:latin typeface="Arial" charset="0"/>
              </a:rPr>
              <a:t>well</a:t>
            </a:r>
            <a:r>
              <a:rPr lang="en-CA" dirty="0">
                <a:latin typeface="Arial" charset="0"/>
              </a:rPr>
              <a:t> </a:t>
            </a:r>
            <a:r>
              <a:rPr lang="en-CA" dirty="0" smtClean="0">
                <a:solidFill>
                  <a:srgbClr val="0000FF"/>
                </a:solidFill>
                <a:latin typeface="Arial" charset="0"/>
              </a:rPr>
              <a:t>(non-linear conjugate grad.)</a:t>
            </a:r>
          </a:p>
          <a:p>
            <a:r>
              <a:rPr lang="en-CA" dirty="0" smtClean="0">
                <a:latin typeface="Arial" charset="0"/>
              </a:rPr>
              <a:t>The </a:t>
            </a:r>
            <a:r>
              <a:rPr lang="en-CA" dirty="0">
                <a:latin typeface="Arial" charset="0"/>
              </a:rPr>
              <a:t>HF optimizer </a:t>
            </a:r>
            <a:r>
              <a:rPr lang="en-CA" dirty="0" smtClean="0">
                <a:latin typeface="Arial" charset="0"/>
              </a:rPr>
              <a:t>uses conjugate gradient for minimization on a genuinely quadratic surface where it excels. </a:t>
            </a:r>
          </a:p>
          <a:p>
            <a:pPr lvl="1"/>
            <a:r>
              <a:rPr lang="en-CA" dirty="0" smtClean="0">
                <a:latin typeface="Arial" charset="0"/>
              </a:rPr>
              <a:t>The genuinely quadratic surface is the quadratic approximation to the true surface. </a:t>
            </a:r>
            <a:endParaRPr lang="en-CA" dirty="0">
              <a:latin typeface="Arial" charset="0"/>
            </a:endParaRPr>
          </a:p>
        </p:txBody>
      </p:sp>
    </p:spTree>
    <p:extLst>
      <p:ext uri="{BB962C8B-B14F-4D97-AF65-F5344CB8AC3E}">
        <p14:creationId xmlns:p14="http://schemas.microsoft.com/office/powerpoint/2010/main" val="29904512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2824</TotalTime>
  <Words>2374</Words>
  <Application>Microsoft Macintosh PowerPoint</Application>
  <PresentationFormat>On-screen Show (16:9)</PresentationFormat>
  <Paragraphs>205</Paragraphs>
  <Slides>31</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Equation</vt:lpstr>
      <vt:lpstr>WARNING:  OPTIONAL EXTRA MATERIAL</vt:lpstr>
      <vt:lpstr>Neural Networks for Machine Learning  Lecture 8a A brief overview of “Hessian-Free” optimization</vt:lpstr>
      <vt:lpstr>How much can we reduce the error  by moving in a given direction?</vt:lpstr>
      <vt:lpstr>Newton’s method</vt:lpstr>
      <vt:lpstr>Curvature Matrices</vt:lpstr>
      <vt:lpstr>How to avoid inverting a huge matrix</vt:lpstr>
      <vt:lpstr>Conjugate gradient</vt:lpstr>
      <vt:lpstr>A picture of conjugate gradient</vt:lpstr>
      <vt:lpstr>What does conjugate gradient achieve?</vt:lpstr>
      <vt:lpstr>Neural Networks for Machine Learning  Lecture 8b Modeling character strings  with multiplicative connections</vt:lpstr>
      <vt:lpstr>Modeling text: Advantages of working with characters</vt:lpstr>
      <vt:lpstr>An obvious recurrent neural net</vt:lpstr>
      <vt:lpstr>A sub-tree in the tree of all character strings</vt:lpstr>
      <vt:lpstr>Multiplicative connections</vt:lpstr>
      <vt:lpstr>Using factors to implement multiplicative interactions</vt:lpstr>
      <vt:lpstr>Using factors to implement a set of basis matrices</vt:lpstr>
      <vt:lpstr>Using 3-way factors to allow a character to create a whole transition matrix</vt:lpstr>
      <vt:lpstr>Neural Networks for Machine Learning  Lecture 8c Learning to predict the next character using HF</vt:lpstr>
      <vt:lpstr>Training the character model</vt:lpstr>
      <vt:lpstr>How to generate character strings from the model</vt:lpstr>
      <vt:lpstr>PowerPoint Presentation</vt:lpstr>
      <vt:lpstr>Some completions produced by the model</vt:lpstr>
      <vt:lpstr>What does it know?</vt:lpstr>
      <vt:lpstr>RNNs for predicting the next word</vt:lpstr>
      <vt:lpstr>Neural Networks for Machine Learning  Lecture 8d Echo state networks</vt:lpstr>
      <vt:lpstr>The key idea of echo state networks (perceptrons again?)</vt:lpstr>
      <vt:lpstr>Setting the random connections in an Echo State Network</vt:lpstr>
      <vt:lpstr>A simple example of an echo state network</vt:lpstr>
      <vt:lpstr>PowerPoint Presentation</vt:lpstr>
      <vt:lpstr>The target and predicted outputs after learning</vt:lpstr>
      <vt:lpstr>Beyond echo state networks</vt:lpstr>
    </vt:vector>
  </TitlesOfParts>
  <Company>University of Toronto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Hinton</dc:creator>
  <cp:lastModifiedBy>Geoffrey Hinton</cp:lastModifiedBy>
  <cp:revision>105</cp:revision>
  <dcterms:created xsi:type="dcterms:W3CDTF">2012-09-27T16:39:13Z</dcterms:created>
  <dcterms:modified xsi:type="dcterms:W3CDTF">2012-10-18T01:56:44Z</dcterms:modified>
</cp:coreProperties>
</file>