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52" r:id="rId2"/>
    <p:sldId id="339" r:id="rId3"/>
    <p:sldId id="340" r:id="rId4"/>
    <p:sldId id="341" r:id="rId5"/>
    <p:sldId id="342" r:id="rId6"/>
    <p:sldId id="343" r:id="rId7"/>
    <p:sldId id="350" r:id="rId8"/>
    <p:sldId id="351" r:id="rId9"/>
    <p:sldId id="371" r:id="rId10"/>
    <p:sldId id="345" r:id="rId11"/>
    <p:sldId id="348" r:id="rId12"/>
    <p:sldId id="347" r:id="rId13"/>
    <p:sldId id="386" r:id="rId14"/>
    <p:sldId id="374" r:id="rId15"/>
    <p:sldId id="380" r:id="rId16"/>
    <p:sldId id="346" r:id="rId17"/>
    <p:sldId id="375" r:id="rId18"/>
    <p:sldId id="381" r:id="rId19"/>
    <p:sldId id="376" r:id="rId20"/>
    <p:sldId id="353" r:id="rId21"/>
    <p:sldId id="382" r:id="rId22"/>
    <p:sldId id="354" r:id="rId23"/>
    <p:sldId id="355" r:id="rId24"/>
    <p:sldId id="356" r:id="rId25"/>
    <p:sldId id="357" r:id="rId26"/>
    <p:sldId id="358" r:id="rId27"/>
    <p:sldId id="359" r:id="rId28"/>
    <p:sldId id="378" r:id="rId29"/>
    <p:sldId id="363" r:id="rId30"/>
    <p:sldId id="384" r:id="rId31"/>
    <p:sldId id="360" r:id="rId32"/>
    <p:sldId id="361" r:id="rId33"/>
    <p:sldId id="385" r:id="rId34"/>
    <p:sldId id="366" r:id="rId35"/>
    <p:sldId id="367" r:id="rId36"/>
    <p:sldId id="377" r:id="rId37"/>
    <p:sldId id="368" r:id="rId38"/>
    <p:sldId id="369" r:id="rId39"/>
    <p:sldId id="370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40" y="-3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7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wmf"/><Relationship Id="rId3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088F-36AD-C749-A172-3EAF16ACA6E1}" type="datetimeFigureOut">
              <a:rPr lang="en-US" smtClean="0"/>
              <a:t>12-10-25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058F-AE6E-9D43-ADBF-DF34D6D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8600"/>
            <a:ext cx="7772400" cy="2159000"/>
          </a:xfrm>
        </p:spPr>
        <p:txBody>
          <a:bodyPr/>
          <a:lstStyle>
            <a:lvl1pPr>
              <a:defRPr sz="3200" baseline="0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Neural Networks for Machine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Lecture 1a</a:t>
            </a:r>
            <a:br>
              <a:rPr lang="en-US" dirty="0" smtClean="0"/>
            </a:br>
            <a:r>
              <a:rPr lang="en-US" dirty="0" err="1" smtClean="0"/>
              <a:t>Bla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8099" y="3162300"/>
            <a:ext cx="32300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Geoffrey Hinton </a:t>
            </a:r>
          </a:p>
          <a:p>
            <a:r>
              <a:rPr lang="en-US" sz="2000" dirty="0" err="1" smtClean="0"/>
              <a:t>Nitish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Srivastava</a:t>
            </a:r>
            <a:r>
              <a:rPr lang="en-US" sz="2000" baseline="0" dirty="0" smtClean="0"/>
              <a:t>,</a:t>
            </a:r>
          </a:p>
          <a:p>
            <a:r>
              <a:rPr lang="en-US" sz="2000" baseline="0" dirty="0" smtClean="0"/>
              <a:t>Kevin </a:t>
            </a:r>
            <a:r>
              <a:rPr lang="en-US" sz="2000" baseline="0" dirty="0" err="1" smtClean="0"/>
              <a:t>Swersky</a:t>
            </a:r>
            <a:endParaRPr lang="en-US" sz="2000" baseline="0" dirty="0" smtClean="0"/>
          </a:p>
          <a:p>
            <a:r>
              <a:rPr lang="en-US" sz="2000" baseline="0" dirty="0" err="1" smtClean="0"/>
              <a:t>Tijmen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Tieleman</a:t>
            </a:r>
            <a:endParaRPr lang="en-US" sz="2000" baseline="0" dirty="0" smtClean="0"/>
          </a:p>
          <a:p>
            <a:r>
              <a:rPr lang="en-US" sz="2000" baseline="0" dirty="0" smtClean="0"/>
              <a:t>Abdel-</a:t>
            </a:r>
            <a:r>
              <a:rPr lang="en-US" sz="2000" baseline="0" dirty="0" err="1" smtClean="0"/>
              <a:t>rahman</a:t>
            </a:r>
            <a:r>
              <a:rPr lang="en-US" sz="2000" baseline="0" dirty="0" smtClean="0"/>
              <a:t> Mohamed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207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094B0E-185D-FE44-94E5-3356BA3B1D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9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D77A01-2BF1-DE48-8E4F-DDCF03A46A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3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60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8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3.emf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14.e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1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2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8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2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Lecture 9a</a:t>
            </a:r>
            <a:br>
              <a:rPr lang="en-US" dirty="0"/>
            </a:br>
            <a:r>
              <a:rPr lang="en-US" dirty="0"/>
              <a:t>Overview of ways to improve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223787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582"/>
            <a:ext cx="8229600" cy="857250"/>
          </a:xfrm>
        </p:spPr>
        <p:txBody>
          <a:bodyPr/>
          <a:lstStyle/>
          <a:p>
            <a:r>
              <a:rPr lang="en-US" dirty="0"/>
              <a:t>Limiting the size of the weights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46156"/>
            <a:ext cx="4248150" cy="212764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The standard L2 weight</a:t>
            </a:r>
            <a:r>
              <a:rPr lang="en-US" sz="2400" dirty="0"/>
              <a:t> </a:t>
            </a:r>
            <a:r>
              <a:rPr lang="en-US" sz="2400" dirty="0" smtClean="0"/>
              <a:t>penalty </a:t>
            </a:r>
            <a:r>
              <a:rPr lang="en-US" sz="2400" dirty="0"/>
              <a:t>involves adding an extra term to the cost function that penalizes the squared weights.</a:t>
            </a:r>
          </a:p>
          <a:p>
            <a:pPr lvl="1"/>
            <a:r>
              <a:rPr lang="en-US" sz="2400" dirty="0" smtClean="0"/>
              <a:t>This keeps the weights </a:t>
            </a:r>
            <a:r>
              <a:rPr lang="en-US" sz="2400" dirty="0"/>
              <a:t>small unless they have big error derivatives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16087" name="Rectangle 23"/>
          <p:cNvSpPr>
            <a:spLocks noChangeArrowheads="1"/>
          </p:cNvSpPr>
          <p:nvPr/>
        </p:nvSpPr>
        <p:spPr bwMode="auto">
          <a:xfrm>
            <a:off x="684214" y="3246949"/>
            <a:ext cx="3203575" cy="1017484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8" name="Text Box 24"/>
          <p:cNvSpPr txBox="1">
            <a:spLocks noChangeArrowheads="1"/>
          </p:cNvSpPr>
          <p:nvPr/>
        </p:nvSpPr>
        <p:spPr bwMode="auto">
          <a:xfrm>
            <a:off x="2087563" y="4189424"/>
            <a:ext cx="539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  </a:t>
            </a:r>
          </a:p>
        </p:txBody>
      </p:sp>
      <p:sp>
        <p:nvSpPr>
          <p:cNvPr id="216090" name="Freeform 26"/>
          <p:cNvSpPr>
            <a:spLocks/>
          </p:cNvSpPr>
          <p:nvPr/>
        </p:nvSpPr>
        <p:spPr bwMode="auto">
          <a:xfrm rot="20744527">
            <a:off x="1214964" y="3039280"/>
            <a:ext cx="1296988" cy="1322785"/>
          </a:xfrm>
          <a:custGeom>
            <a:avLst/>
            <a:gdLst>
              <a:gd name="T0" fmla="*/ 1021 w 1021"/>
              <a:gd name="T1" fmla="*/ 2064 h 2075"/>
              <a:gd name="T2" fmla="*/ 839 w 1021"/>
              <a:gd name="T3" fmla="*/ 2064 h 2075"/>
              <a:gd name="T4" fmla="*/ 681 w 1021"/>
              <a:gd name="T5" fmla="*/ 1996 h 2075"/>
              <a:gd name="T6" fmla="*/ 431 w 1021"/>
              <a:gd name="T7" fmla="*/ 1746 h 2075"/>
              <a:gd name="T8" fmla="*/ 295 w 1021"/>
              <a:gd name="T9" fmla="*/ 1519 h 2075"/>
              <a:gd name="T10" fmla="*/ 182 w 1021"/>
              <a:gd name="T11" fmla="*/ 1270 h 2075"/>
              <a:gd name="T12" fmla="*/ 91 w 1021"/>
              <a:gd name="T13" fmla="*/ 998 h 2075"/>
              <a:gd name="T14" fmla="*/ 23 w 1021"/>
              <a:gd name="T15" fmla="*/ 544 h 2075"/>
              <a:gd name="T16" fmla="*/ 0 w 1021"/>
              <a:gd name="T17" fmla="*/ 0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1" h="2075">
                <a:moveTo>
                  <a:pt x="1021" y="2064"/>
                </a:moveTo>
                <a:cubicBezTo>
                  <a:pt x="958" y="2069"/>
                  <a:pt x="896" y="2075"/>
                  <a:pt x="839" y="2064"/>
                </a:cubicBezTo>
                <a:cubicBezTo>
                  <a:pt x="782" y="2053"/>
                  <a:pt x="749" y="2049"/>
                  <a:pt x="681" y="1996"/>
                </a:cubicBezTo>
                <a:cubicBezTo>
                  <a:pt x="613" y="1943"/>
                  <a:pt x="495" y="1826"/>
                  <a:pt x="431" y="1746"/>
                </a:cubicBezTo>
                <a:cubicBezTo>
                  <a:pt x="367" y="1666"/>
                  <a:pt x="336" y="1598"/>
                  <a:pt x="295" y="1519"/>
                </a:cubicBezTo>
                <a:cubicBezTo>
                  <a:pt x="254" y="1440"/>
                  <a:pt x="216" y="1357"/>
                  <a:pt x="182" y="1270"/>
                </a:cubicBezTo>
                <a:cubicBezTo>
                  <a:pt x="148" y="1183"/>
                  <a:pt x="117" y="1119"/>
                  <a:pt x="91" y="998"/>
                </a:cubicBezTo>
                <a:cubicBezTo>
                  <a:pt x="65" y="877"/>
                  <a:pt x="38" y="710"/>
                  <a:pt x="23" y="544"/>
                </a:cubicBezTo>
                <a:cubicBezTo>
                  <a:pt x="8" y="378"/>
                  <a:pt x="4" y="91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91" name="Freeform 27"/>
          <p:cNvSpPr>
            <a:spLocks/>
          </p:cNvSpPr>
          <p:nvPr/>
        </p:nvSpPr>
        <p:spPr bwMode="auto">
          <a:xfrm rot="1018884" flipH="1">
            <a:off x="2025124" y="3066665"/>
            <a:ext cx="1295400" cy="1322784"/>
          </a:xfrm>
          <a:custGeom>
            <a:avLst/>
            <a:gdLst>
              <a:gd name="T0" fmla="*/ 1021 w 1021"/>
              <a:gd name="T1" fmla="*/ 2064 h 2075"/>
              <a:gd name="T2" fmla="*/ 839 w 1021"/>
              <a:gd name="T3" fmla="*/ 2064 h 2075"/>
              <a:gd name="T4" fmla="*/ 681 w 1021"/>
              <a:gd name="T5" fmla="*/ 1996 h 2075"/>
              <a:gd name="T6" fmla="*/ 431 w 1021"/>
              <a:gd name="T7" fmla="*/ 1746 h 2075"/>
              <a:gd name="T8" fmla="*/ 295 w 1021"/>
              <a:gd name="T9" fmla="*/ 1519 h 2075"/>
              <a:gd name="T10" fmla="*/ 182 w 1021"/>
              <a:gd name="T11" fmla="*/ 1270 h 2075"/>
              <a:gd name="T12" fmla="*/ 91 w 1021"/>
              <a:gd name="T13" fmla="*/ 998 h 2075"/>
              <a:gd name="T14" fmla="*/ 23 w 1021"/>
              <a:gd name="T15" fmla="*/ 544 h 2075"/>
              <a:gd name="T16" fmla="*/ 0 w 1021"/>
              <a:gd name="T17" fmla="*/ 0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1" h="2075">
                <a:moveTo>
                  <a:pt x="1021" y="2064"/>
                </a:moveTo>
                <a:cubicBezTo>
                  <a:pt x="958" y="2069"/>
                  <a:pt x="896" y="2075"/>
                  <a:pt x="839" y="2064"/>
                </a:cubicBezTo>
                <a:cubicBezTo>
                  <a:pt x="782" y="2053"/>
                  <a:pt x="749" y="2049"/>
                  <a:pt x="681" y="1996"/>
                </a:cubicBezTo>
                <a:cubicBezTo>
                  <a:pt x="613" y="1943"/>
                  <a:pt x="495" y="1826"/>
                  <a:pt x="431" y="1746"/>
                </a:cubicBezTo>
                <a:cubicBezTo>
                  <a:pt x="367" y="1666"/>
                  <a:pt x="336" y="1598"/>
                  <a:pt x="295" y="1519"/>
                </a:cubicBezTo>
                <a:cubicBezTo>
                  <a:pt x="254" y="1440"/>
                  <a:pt x="216" y="1357"/>
                  <a:pt x="182" y="1270"/>
                </a:cubicBezTo>
                <a:cubicBezTo>
                  <a:pt x="148" y="1183"/>
                  <a:pt x="117" y="1119"/>
                  <a:pt x="91" y="998"/>
                </a:cubicBezTo>
                <a:cubicBezTo>
                  <a:pt x="65" y="877"/>
                  <a:pt x="38" y="710"/>
                  <a:pt x="23" y="544"/>
                </a:cubicBezTo>
                <a:cubicBezTo>
                  <a:pt x="8" y="378"/>
                  <a:pt x="4" y="91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480066"/>
              </p:ext>
            </p:extLst>
          </p:nvPr>
        </p:nvGraphicFramePr>
        <p:xfrm>
          <a:off x="4632325" y="3297748"/>
          <a:ext cx="41259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3" imgW="1828800" imgH="431800" progId="Equation.3">
                  <p:embed/>
                </p:oleObj>
              </mc:Choice>
              <mc:Fallback>
                <p:oleObj name="Equation" r:id="rId3" imgW="1828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3297748"/>
                        <a:ext cx="412591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36317"/>
              </p:ext>
            </p:extLst>
          </p:nvPr>
        </p:nvGraphicFramePr>
        <p:xfrm>
          <a:off x="5133975" y="1305471"/>
          <a:ext cx="297973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5" imgW="1320800" imgH="800100" progId="Equation.3">
                  <p:embed/>
                </p:oleObj>
              </mc:Choice>
              <mc:Fallback>
                <p:oleObj name="Equation" r:id="rId5" imgW="13208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1305471"/>
                        <a:ext cx="297973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110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7" grpId="0" animBg="1"/>
      <p:bldP spid="216088" grpId="0"/>
      <p:bldP spid="216090" grpId="0" animBg="1"/>
      <p:bldP spid="2160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</a:t>
            </a:r>
            <a:r>
              <a:rPr lang="en-US" dirty="0" smtClean="0"/>
              <a:t>L2 weight cost</a:t>
            </a:r>
            <a:endParaRPr 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797" y="1200151"/>
            <a:ext cx="5582181" cy="3394472"/>
          </a:xfrm>
          <a:solidFill>
            <a:srgbClr val="FFFFFF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It prevents the network from using weights that it does not need.</a:t>
            </a:r>
          </a:p>
          <a:p>
            <a:pPr lvl="1"/>
            <a:r>
              <a:rPr lang="en-US" dirty="0"/>
              <a:t>This can often improve generalization a </a:t>
            </a:r>
            <a:r>
              <a:rPr lang="en-US" dirty="0" smtClean="0"/>
              <a:t>lot</a:t>
            </a:r>
            <a:r>
              <a:rPr lang="en-US" dirty="0"/>
              <a:t> </a:t>
            </a:r>
            <a:r>
              <a:rPr lang="en-US" dirty="0" smtClean="0"/>
              <a:t>because it </a:t>
            </a:r>
            <a:r>
              <a:rPr lang="en-US" dirty="0"/>
              <a:t>helps to stop </a:t>
            </a:r>
            <a:r>
              <a:rPr lang="en-US" dirty="0" smtClean="0"/>
              <a:t>the network </a:t>
            </a:r>
            <a:r>
              <a:rPr lang="en-US" dirty="0"/>
              <a:t>from fitting the sampling error. </a:t>
            </a:r>
          </a:p>
          <a:p>
            <a:pPr lvl="1"/>
            <a:r>
              <a:rPr lang="en-US" dirty="0"/>
              <a:t>It makes a smoother model in which the output changes more slowly as the input changes. </a:t>
            </a:r>
          </a:p>
          <a:p>
            <a:r>
              <a:rPr lang="en-US" dirty="0"/>
              <a:t>If the network has two very similar inputs it prefers to put half the weight on each rather than all the weight on one.</a:t>
            </a: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448501" y="3123934"/>
            <a:ext cx="8636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w/</a:t>
            </a:r>
            <a:r>
              <a:rPr lang="en-US" sz="2400">
                <a:solidFill>
                  <a:srgbClr val="009900"/>
                </a:solidFill>
              </a:rPr>
              <a:t>2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7816927" y="3107265"/>
            <a:ext cx="79216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w/</a:t>
            </a:r>
            <a:r>
              <a:rPr lang="en-US" sz="2400">
                <a:solidFill>
                  <a:srgbClr val="009900"/>
                </a:solidFill>
              </a:rPr>
              <a:t>2</a:t>
            </a:r>
          </a:p>
        </p:txBody>
      </p:sp>
      <p:sp>
        <p:nvSpPr>
          <p:cNvPr id="221190" name="Oval 6"/>
          <p:cNvSpPr>
            <a:spLocks noChangeArrowheads="1"/>
          </p:cNvSpPr>
          <p:nvPr/>
        </p:nvSpPr>
        <p:spPr bwMode="auto">
          <a:xfrm>
            <a:off x="7275590" y="2838185"/>
            <a:ext cx="396875" cy="297656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1" name="Oval 7"/>
          <p:cNvSpPr>
            <a:spLocks noChangeArrowheads="1"/>
          </p:cNvSpPr>
          <p:nvPr/>
        </p:nvSpPr>
        <p:spPr bwMode="auto">
          <a:xfrm>
            <a:off x="7923289" y="3701387"/>
            <a:ext cx="396875" cy="297656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2" name="Oval 8"/>
          <p:cNvSpPr>
            <a:spLocks noChangeArrowheads="1"/>
          </p:cNvSpPr>
          <p:nvPr/>
        </p:nvSpPr>
        <p:spPr bwMode="auto">
          <a:xfrm>
            <a:off x="6592965" y="3728772"/>
            <a:ext cx="396875" cy="297656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3" name="Line 9"/>
          <p:cNvSpPr>
            <a:spLocks noChangeShapeType="1"/>
          </p:cNvSpPr>
          <p:nvPr/>
        </p:nvSpPr>
        <p:spPr bwMode="auto">
          <a:xfrm flipV="1">
            <a:off x="6880302" y="3134650"/>
            <a:ext cx="468313" cy="594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194" name="Line 10"/>
          <p:cNvSpPr>
            <a:spLocks noChangeShapeType="1"/>
          </p:cNvSpPr>
          <p:nvPr/>
        </p:nvSpPr>
        <p:spPr bwMode="auto">
          <a:xfrm flipH="1" flipV="1">
            <a:off x="7635951" y="3134649"/>
            <a:ext cx="431800" cy="56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195" name="Oval 11"/>
          <p:cNvSpPr>
            <a:spLocks noChangeArrowheads="1"/>
          </p:cNvSpPr>
          <p:nvPr/>
        </p:nvSpPr>
        <p:spPr bwMode="auto">
          <a:xfrm>
            <a:off x="7266623" y="1222508"/>
            <a:ext cx="396875" cy="297656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6" name="Oval 12"/>
          <p:cNvSpPr>
            <a:spLocks noChangeArrowheads="1"/>
          </p:cNvSpPr>
          <p:nvPr/>
        </p:nvSpPr>
        <p:spPr bwMode="auto">
          <a:xfrm>
            <a:off x="7914323" y="2085711"/>
            <a:ext cx="396875" cy="297656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7" name="Oval 13"/>
          <p:cNvSpPr>
            <a:spLocks noChangeArrowheads="1"/>
          </p:cNvSpPr>
          <p:nvPr/>
        </p:nvSpPr>
        <p:spPr bwMode="auto">
          <a:xfrm>
            <a:off x="6583998" y="2113095"/>
            <a:ext cx="396875" cy="297656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8" name="Line 14"/>
          <p:cNvSpPr>
            <a:spLocks noChangeShapeType="1"/>
          </p:cNvSpPr>
          <p:nvPr/>
        </p:nvSpPr>
        <p:spPr bwMode="auto">
          <a:xfrm flipV="1">
            <a:off x="6871335" y="1518973"/>
            <a:ext cx="468312" cy="594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199" name="Line 15"/>
          <p:cNvSpPr>
            <a:spLocks noChangeShapeType="1"/>
          </p:cNvSpPr>
          <p:nvPr/>
        </p:nvSpPr>
        <p:spPr bwMode="auto">
          <a:xfrm flipH="1" flipV="1">
            <a:off x="7626985" y="1518973"/>
            <a:ext cx="431800" cy="56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200" name="Text Box 16"/>
          <p:cNvSpPr txBox="1">
            <a:spLocks noChangeArrowheads="1"/>
          </p:cNvSpPr>
          <p:nvPr/>
        </p:nvSpPr>
        <p:spPr bwMode="auto">
          <a:xfrm>
            <a:off x="6753861" y="1522545"/>
            <a:ext cx="456801" cy="52322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7806373" y="1475980"/>
            <a:ext cx="355837" cy="46166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0881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animBg="1"/>
      <p:bldP spid="221189" grpId="0" animBg="1"/>
      <p:bldP spid="221190" grpId="0" animBg="1"/>
      <p:bldP spid="221191" grpId="0" animBg="1"/>
      <p:bldP spid="221192" grpId="0" animBg="1"/>
      <p:bldP spid="221193" grpId="0" animBg="1"/>
      <p:bldP spid="221194" grpId="0" animBg="1"/>
      <p:bldP spid="221195" grpId="0" animBg="1"/>
      <p:bldP spid="221196" grpId="0" animBg="1"/>
      <p:bldP spid="221197" grpId="0" animBg="1"/>
      <p:bldP spid="221198" grpId="0" animBg="1"/>
      <p:bldP spid="221199" grpId="0" animBg="1"/>
      <p:bldP spid="221200" grpId="0" animBg="1"/>
      <p:bldP spid="2212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kinds of weight penalty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250950"/>
            <a:ext cx="4863041" cy="3394472"/>
          </a:xfrm>
        </p:spPr>
        <p:txBody>
          <a:bodyPr>
            <a:normAutofit/>
          </a:bodyPr>
          <a:lstStyle/>
          <a:p>
            <a:r>
              <a:rPr lang="en-US" dirty="0"/>
              <a:t>Sometimes it works better to penalize the absolute values of the weights.</a:t>
            </a:r>
          </a:p>
          <a:p>
            <a:pPr lvl="1"/>
            <a:r>
              <a:rPr lang="en-US" dirty="0"/>
              <a:t>This </a:t>
            </a:r>
            <a:r>
              <a:rPr lang="en-US" dirty="0" smtClean="0"/>
              <a:t>can make many weights exactly </a:t>
            </a:r>
            <a:r>
              <a:rPr lang="en-US" dirty="0"/>
              <a:t>equal to zero </a:t>
            </a:r>
            <a:r>
              <a:rPr lang="en-US" dirty="0" smtClean="0"/>
              <a:t>which helps interpretation a lot.</a:t>
            </a:r>
            <a:endParaRPr lang="en-US" dirty="0"/>
          </a:p>
          <a:p>
            <a:r>
              <a:rPr lang="en-US" dirty="0"/>
              <a:t>Sometimes it works better to use a weight penalty that has negligible effect on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weights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allows a few large weights.</a:t>
            </a:r>
            <a:endParaRPr lang="en-US" dirty="0"/>
          </a:p>
          <a:p>
            <a:endParaRPr lang="en-US" sz="2400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5838288" y="3067321"/>
            <a:ext cx="2232025" cy="1160860"/>
          </a:xfrm>
          <a:prstGeom prst="rect">
            <a:avLst/>
          </a:prstGeom>
          <a:solidFill>
            <a:srgbClr val="EEECE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5801775" y="1123030"/>
            <a:ext cx="2232025" cy="116085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5" name="Line 7"/>
          <p:cNvSpPr>
            <a:spLocks noChangeShapeType="1"/>
          </p:cNvSpPr>
          <p:nvPr/>
        </p:nvSpPr>
        <p:spPr bwMode="auto">
          <a:xfrm flipV="1">
            <a:off x="6917788" y="1393302"/>
            <a:ext cx="936625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416" name="Line 8"/>
          <p:cNvSpPr>
            <a:spLocks noChangeShapeType="1"/>
          </p:cNvSpPr>
          <p:nvPr/>
        </p:nvSpPr>
        <p:spPr bwMode="auto">
          <a:xfrm flipH="1" flipV="1">
            <a:off x="5982749" y="1365918"/>
            <a:ext cx="935038" cy="8370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6716175" y="2256505"/>
            <a:ext cx="355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6744750" y="4181745"/>
            <a:ext cx="355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273419" name="Freeform 11"/>
          <p:cNvSpPr>
            <a:spLocks/>
          </p:cNvSpPr>
          <p:nvPr/>
        </p:nvSpPr>
        <p:spPr bwMode="auto">
          <a:xfrm>
            <a:off x="6882863" y="3544762"/>
            <a:ext cx="1366837" cy="629840"/>
          </a:xfrm>
          <a:custGeom>
            <a:avLst/>
            <a:gdLst>
              <a:gd name="T0" fmla="*/ 0 w 748"/>
              <a:gd name="T1" fmla="*/ 529 h 529"/>
              <a:gd name="T2" fmla="*/ 136 w 748"/>
              <a:gd name="T3" fmla="*/ 483 h 529"/>
              <a:gd name="T4" fmla="*/ 249 w 748"/>
              <a:gd name="T5" fmla="*/ 370 h 529"/>
              <a:gd name="T6" fmla="*/ 363 w 748"/>
              <a:gd name="T7" fmla="*/ 143 h 529"/>
              <a:gd name="T8" fmla="*/ 499 w 748"/>
              <a:gd name="T9" fmla="*/ 52 h 529"/>
              <a:gd name="T10" fmla="*/ 680 w 748"/>
              <a:gd name="T11" fmla="*/ 7 h 529"/>
              <a:gd name="T12" fmla="*/ 748 w 748"/>
              <a:gd name="T13" fmla="*/ 7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8" h="529">
                <a:moveTo>
                  <a:pt x="0" y="529"/>
                </a:moveTo>
                <a:cubicBezTo>
                  <a:pt x="47" y="519"/>
                  <a:pt x="95" y="509"/>
                  <a:pt x="136" y="483"/>
                </a:cubicBezTo>
                <a:cubicBezTo>
                  <a:pt x="177" y="457"/>
                  <a:pt x="211" y="427"/>
                  <a:pt x="249" y="370"/>
                </a:cubicBezTo>
                <a:cubicBezTo>
                  <a:pt x="287" y="313"/>
                  <a:pt x="321" y="196"/>
                  <a:pt x="363" y="143"/>
                </a:cubicBezTo>
                <a:cubicBezTo>
                  <a:pt x="405" y="90"/>
                  <a:pt x="446" y="75"/>
                  <a:pt x="499" y="52"/>
                </a:cubicBezTo>
                <a:cubicBezTo>
                  <a:pt x="552" y="29"/>
                  <a:pt x="639" y="14"/>
                  <a:pt x="680" y="7"/>
                </a:cubicBezTo>
                <a:cubicBezTo>
                  <a:pt x="721" y="0"/>
                  <a:pt x="741" y="7"/>
                  <a:pt x="748" y="7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420" name="Freeform 12"/>
          <p:cNvSpPr>
            <a:spLocks/>
          </p:cNvSpPr>
          <p:nvPr/>
        </p:nvSpPr>
        <p:spPr bwMode="auto">
          <a:xfrm flipH="1">
            <a:off x="5658900" y="3553095"/>
            <a:ext cx="1223963" cy="629841"/>
          </a:xfrm>
          <a:custGeom>
            <a:avLst/>
            <a:gdLst>
              <a:gd name="T0" fmla="*/ 0 w 748"/>
              <a:gd name="T1" fmla="*/ 529 h 529"/>
              <a:gd name="T2" fmla="*/ 136 w 748"/>
              <a:gd name="T3" fmla="*/ 483 h 529"/>
              <a:gd name="T4" fmla="*/ 249 w 748"/>
              <a:gd name="T5" fmla="*/ 370 h 529"/>
              <a:gd name="T6" fmla="*/ 363 w 748"/>
              <a:gd name="T7" fmla="*/ 143 h 529"/>
              <a:gd name="T8" fmla="*/ 499 w 748"/>
              <a:gd name="T9" fmla="*/ 52 h 529"/>
              <a:gd name="T10" fmla="*/ 680 w 748"/>
              <a:gd name="T11" fmla="*/ 7 h 529"/>
              <a:gd name="T12" fmla="*/ 748 w 748"/>
              <a:gd name="T13" fmla="*/ 7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8" h="529">
                <a:moveTo>
                  <a:pt x="0" y="529"/>
                </a:moveTo>
                <a:cubicBezTo>
                  <a:pt x="47" y="519"/>
                  <a:pt x="95" y="509"/>
                  <a:pt x="136" y="483"/>
                </a:cubicBezTo>
                <a:cubicBezTo>
                  <a:pt x="177" y="457"/>
                  <a:pt x="211" y="427"/>
                  <a:pt x="249" y="370"/>
                </a:cubicBezTo>
                <a:cubicBezTo>
                  <a:pt x="287" y="313"/>
                  <a:pt x="321" y="196"/>
                  <a:pt x="363" y="143"/>
                </a:cubicBezTo>
                <a:cubicBezTo>
                  <a:pt x="405" y="90"/>
                  <a:pt x="446" y="75"/>
                  <a:pt x="499" y="52"/>
                </a:cubicBezTo>
                <a:cubicBezTo>
                  <a:pt x="552" y="29"/>
                  <a:pt x="639" y="14"/>
                  <a:pt x="680" y="7"/>
                </a:cubicBezTo>
                <a:cubicBezTo>
                  <a:pt x="721" y="0"/>
                  <a:pt x="741" y="7"/>
                  <a:pt x="748" y="7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5730338" y="3364977"/>
            <a:ext cx="1150937" cy="809625"/>
          </a:xfrm>
          <a:custGeom>
            <a:avLst/>
            <a:gdLst>
              <a:gd name="T0" fmla="*/ 725 w 725"/>
              <a:gd name="T1" fmla="*/ 680 h 680"/>
              <a:gd name="T2" fmla="*/ 657 w 725"/>
              <a:gd name="T3" fmla="*/ 544 h 680"/>
              <a:gd name="T4" fmla="*/ 453 w 725"/>
              <a:gd name="T5" fmla="*/ 272 h 680"/>
              <a:gd name="T6" fmla="*/ 294 w 725"/>
              <a:gd name="T7" fmla="*/ 136 h 680"/>
              <a:gd name="T8" fmla="*/ 158 w 725"/>
              <a:gd name="T9" fmla="*/ 45 h 680"/>
              <a:gd name="T10" fmla="*/ 0 w 725"/>
              <a:gd name="T11" fmla="*/ 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5" h="680">
                <a:moveTo>
                  <a:pt x="725" y="680"/>
                </a:moveTo>
                <a:cubicBezTo>
                  <a:pt x="713" y="646"/>
                  <a:pt x="702" y="612"/>
                  <a:pt x="657" y="544"/>
                </a:cubicBezTo>
                <a:cubicBezTo>
                  <a:pt x="612" y="476"/>
                  <a:pt x="514" y="340"/>
                  <a:pt x="453" y="272"/>
                </a:cubicBezTo>
                <a:cubicBezTo>
                  <a:pt x="392" y="204"/>
                  <a:pt x="343" y="174"/>
                  <a:pt x="294" y="136"/>
                </a:cubicBezTo>
                <a:cubicBezTo>
                  <a:pt x="245" y="98"/>
                  <a:pt x="207" y="68"/>
                  <a:pt x="158" y="45"/>
                </a:cubicBezTo>
                <a:cubicBezTo>
                  <a:pt x="109" y="22"/>
                  <a:pt x="26" y="7"/>
                  <a:pt x="0" y="0"/>
                </a:cubicBezTo>
              </a:path>
            </a:pathLst>
          </a:custGeom>
          <a:noFill/>
          <a:ln w="28575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 flipH="1">
            <a:off x="6882862" y="3363786"/>
            <a:ext cx="1116012" cy="809625"/>
          </a:xfrm>
          <a:custGeom>
            <a:avLst/>
            <a:gdLst>
              <a:gd name="T0" fmla="*/ 725 w 725"/>
              <a:gd name="T1" fmla="*/ 680 h 680"/>
              <a:gd name="T2" fmla="*/ 657 w 725"/>
              <a:gd name="T3" fmla="*/ 544 h 680"/>
              <a:gd name="T4" fmla="*/ 453 w 725"/>
              <a:gd name="T5" fmla="*/ 272 h 680"/>
              <a:gd name="T6" fmla="*/ 294 w 725"/>
              <a:gd name="T7" fmla="*/ 136 h 680"/>
              <a:gd name="T8" fmla="*/ 158 w 725"/>
              <a:gd name="T9" fmla="*/ 45 h 680"/>
              <a:gd name="T10" fmla="*/ 0 w 725"/>
              <a:gd name="T11" fmla="*/ 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5" h="680">
                <a:moveTo>
                  <a:pt x="725" y="680"/>
                </a:moveTo>
                <a:cubicBezTo>
                  <a:pt x="713" y="646"/>
                  <a:pt x="702" y="612"/>
                  <a:pt x="657" y="544"/>
                </a:cubicBezTo>
                <a:cubicBezTo>
                  <a:pt x="612" y="476"/>
                  <a:pt x="514" y="340"/>
                  <a:pt x="453" y="272"/>
                </a:cubicBezTo>
                <a:cubicBezTo>
                  <a:pt x="392" y="204"/>
                  <a:pt x="343" y="174"/>
                  <a:pt x="294" y="136"/>
                </a:cubicBezTo>
                <a:cubicBezTo>
                  <a:pt x="245" y="98"/>
                  <a:pt x="207" y="68"/>
                  <a:pt x="158" y="45"/>
                </a:cubicBezTo>
                <a:cubicBezTo>
                  <a:pt x="109" y="22"/>
                  <a:pt x="26" y="7"/>
                  <a:pt x="0" y="0"/>
                </a:cubicBezTo>
              </a:path>
            </a:pathLst>
          </a:custGeom>
          <a:noFill/>
          <a:ln w="28575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3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3" grpId="0" animBg="1"/>
      <p:bldP spid="273418" grpId="0"/>
      <p:bldP spid="273419" grpId="0" animBg="1"/>
      <p:bldP spid="273420" grpId="0" animBg="1"/>
      <p:bldP spid="273421" grpId="0" animBg="1"/>
      <p:bldP spid="2734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582"/>
            <a:ext cx="8229600" cy="857250"/>
          </a:xfrm>
        </p:spPr>
        <p:txBody>
          <a:bodyPr/>
          <a:lstStyle/>
          <a:p>
            <a:r>
              <a:rPr lang="en-US" dirty="0" smtClean="0"/>
              <a:t>Weight penalties </a:t>
            </a:r>
            <a:r>
              <a:rPr lang="en-US" dirty="0" err="1" smtClean="0"/>
              <a:t>vs</a:t>
            </a:r>
            <a:r>
              <a:rPr lang="en-US" dirty="0" smtClean="0"/>
              <a:t> weight constraints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24932" y="878424"/>
            <a:ext cx="3403600" cy="3394472"/>
          </a:xfrm>
        </p:spPr>
        <p:txBody>
          <a:bodyPr>
            <a:noAutofit/>
          </a:bodyPr>
          <a:lstStyle/>
          <a:p>
            <a:r>
              <a:rPr lang="en-US" sz="1800" dirty="0" smtClean="0"/>
              <a:t>We usually penalize the squared value of each weight separately.</a:t>
            </a:r>
          </a:p>
          <a:p>
            <a:r>
              <a:rPr lang="en-US" sz="1800" dirty="0" smtClean="0"/>
              <a:t>Instead, we can put a constraint on the maximum squared length of the incoming weight vector of each unit.</a:t>
            </a:r>
          </a:p>
          <a:p>
            <a:pPr lvl="1"/>
            <a:r>
              <a:rPr lang="en-US" sz="1800" dirty="0" smtClean="0"/>
              <a:t>If an update violates this constraint, we scale down the vector of incoming weights to the allowed length.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82532" y="878423"/>
            <a:ext cx="4572000" cy="3676649"/>
          </a:xfrm>
        </p:spPr>
        <p:txBody>
          <a:bodyPr>
            <a:noAutofit/>
          </a:bodyPr>
          <a:lstStyle/>
          <a:p>
            <a:r>
              <a:rPr lang="en-US" sz="1800" dirty="0" smtClean="0"/>
              <a:t>Weight constraints have several advantages over weight penalties.</a:t>
            </a:r>
          </a:p>
          <a:p>
            <a:pPr lvl="1"/>
            <a:r>
              <a:rPr lang="en-US" sz="1800" dirty="0" smtClean="0"/>
              <a:t>Its easier to set a sensible value.</a:t>
            </a:r>
          </a:p>
          <a:p>
            <a:pPr lvl="1"/>
            <a:r>
              <a:rPr lang="en-US" sz="1800" dirty="0" smtClean="0"/>
              <a:t>They prevent hidden units getting stuck near zero.</a:t>
            </a:r>
          </a:p>
          <a:p>
            <a:pPr lvl="1"/>
            <a:r>
              <a:rPr lang="en-US" sz="1800" dirty="0" smtClean="0"/>
              <a:t>They prevent weights exploding.</a:t>
            </a:r>
          </a:p>
          <a:p>
            <a:r>
              <a:rPr lang="en-US" sz="1800" dirty="0" smtClean="0"/>
              <a:t>When a unit hits it’s limit, the effective weight penalty on all of it’s weights is determined by the big gradients. </a:t>
            </a:r>
          </a:p>
          <a:p>
            <a:pPr lvl="1"/>
            <a:r>
              <a:rPr lang="en-US" sz="1800" dirty="0" smtClean="0"/>
              <a:t>This is more effective than a fixed penalty at pushing irrelevant weights towards zero.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590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Lecture </a:t>
            </a:r>
            <a:r>
              <a:rPr lang="en-US" dirty="0" smtClean="0"/>
              <a:t>9c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Using noise as a </a:t>
            </a:r>
            <a:r>
              <a:rPr lang="en-US" dirty="0" err="1" smtClean="0"/>
              <a:t>regularizer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3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Oval 2"/>
          <p:cNvSpPr>
            <a:spLocks noChangeArrowheads="1"/>
          </p:cNvSpPr>
          <p:nvPr/>
        </p:nvSpPr>
        <p:spPr bwMode="auto">
          <a:xfrm>
            <a:off x="7051851" y="1798899"/>
            <a:ext cx="746872" cy="67508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582"/>
            <a:ext cx="8229600" cy="857250"/>
          </a:xfrm>
        </p:spPr>
        <p:txBody>
          <a:bodyPr/>
          <a:lstStyle/>
          <a:p>
            <a:r>
              <a:rPr lang="en-US" dirty="0" smtClean="0"/>
              <a:t>L2 weight</a:t>
            </a:r>
            <a:r>
              <a:rPr lang="en-US" dirty="0"/>
              <a:t>-decay via noisy inputs</a:t>
            </a:r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1599" y="878423"/>
            <a:ext cx="5503334" cy="380166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Suppose </a:t>
            </a:r>
            <a:r>
              <a:rPr lang="en-US" sz="2000" dirty="0" smtClean="0"/>
              <a:t>we add Gaussian noise to the inputs.</a:t>
            </a:r>
          </a:p>
          <a:p>
            <a:pPr lvl="1"/>
            <a:r>
              <a:rPr lang="en-US" dirty="0" smtClean="0"/>
              <a:t>The variance of the noise is </a:t>
            </a:r>
            <a:r>
              <a:rPr lang="en-US" dirty="0"/>
              <a:t>amplified by the squared </a:t>
            </a:r>
            <a:r>
              <a:rPr lang="en-US" dirty="0" smtClean="0"/>
              <a:t>weight before going into the next layer. </a:t>
            </a:r>
            <a:endParaRPr lang="en-US" dirty="0"/>
          </a:p>
          <a:p>
            <a:r>
              <a:rPr lang="en-US" sz="2000" dirty="0" smtClean="0"/>
              <a:t>In a simple net with </a:t>
            </a:r>
            <a:r>
              <a:rPr lang="en-US" dirty="0" smtClean="0"/>
              <a:t>a linear output unit directly connected to the inputs, t</a:t>
            </a:r>
            <a:r>
              <a:rPr lang="en-US" sz="2000" dirty="0" smtClean="0"/>
              <a:t>he </a:t>
            </a:r>
            <a:r>
              <a:rPr lang="en-US" sz="2000" dirty="0"/>
              <a:t>amplified noise </a:t>
            </a:r>
            <a:r>
              <a:rPr lang="en-US" sz="2000" dirty="0" smtClean="0"/>
              <a:t>gets added to the output.</a:t>
            </a:r>
          </a:p>
          <a:p>
            <a:r>
              <a:rPr lang="en-US" sz="2000" dirty="0" smtClean="0"/>
              <a:t>This makes </a:t>
            </a:r>
            <a:r>
              <a:rPr lang="en-US" sz="2000" dirty="0"/>
              <a:t>an additive contribution to the squared error.</a:t>
            </a:r>
          </a:p>
          <a:p>
            <a:pPr lvl="1"/>
            <a:r>
              <a:rPr lang="en-US" sz="2000" dirty="0"/>
              <a:t>So minimizing the squared error tends to minimize the squared weights when the inputs are noisy</a:t>
            </a:r>
            <a:r>
              <a:rPr lang="en-US" sz="2000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sz="2000" dirty="0" smtClean="0"/>
          </a:p>
          <a:p>
            <a:pPr lvl="1"/>
            <a:endParaRPr lang="en-US" dirty="0"/>
          </a:p>
          <a:p>
            <a:pPr lvl="1"/>
            <a:endParaRPr lang="en-US" sz="2000" dirty="0"/>
          </a:p>
        </p:txBody>
      </p:sp>
      <p:graphicFrame>
        <p:nvGraphicFramePr>
          <p:cNvPr id="276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392815"/>
              </p:ext>
            </p:extLst>
          </p:nvPr>
        </p:nvGraphicFramePr>
        <p:xfrm>
          <a:off x="6667254" y="2488805"/>
          <a:ext cx="105406" cy="373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254" y="2488805"/>
                        <a:ext cx="105406" cy="373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9" name="Oval 9"/>
          <p:cNvSpPr>
            <a:spLocks noChangeArrowheads="1"/>
          </p:cNvSpPr>
          <p:nvPr/>
        </p:nvSpPr>
        <p:spPr bwMode="auto">
          <a:xfrm>
            <a:off x="7071430" y="3056997"/>
            <a:ext cx="710360" cy="68527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276490" name="Line 10"/>
          <p:cNvSpPr>
            <a:spLocks noChangeShapeType="1"/>
          </p:cNvSpPr>
          <p:nvPr/>
        </p:nvSpPr>
        <p:spPr bwMode="auto">
          <a:xfrm flipV="1">
            <a:off x="7431101" y="2473981"/>
            <a:ext cx="5982" cy="583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7348182" y="1883335"/>
            <a:ext cx="248877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2400" dirty="0"/>
              <a:t>j</a:t>
            </a:r>
          </a:p>
        </p:txBody>
      </p:sp>
      <p:sp>
        <p:nvSpPr>
          <p:cNvPr id="276492" name="Line 12"/>
          <p:cNvSpPr>
            <a:spLocks noChangeShapeType="1"/>
          </p:cNvSpPr>
          <p:nvPr/>
        </p:nvSpPr>
        <p:spPr bwMode="auto">
          <a:xfrm flipV="1">
            <a:off x="7417504" y="1443305"/>
            <a:ext cx="0" cy="3512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64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0149"/>
              </p:ext>
            </p:extLst>
          </p:nvPr>
        </p:nvGraphicFramePr>
        <p:xfrm>
          <a:off x="6424613" y="3726915"/>
          <a:ext cx="2270751" cy="523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1" name="Equation" r:id="rId5" imgW="825500" imgH="254000" progId="Equation.3">
                  <p:embed/>
                </p:oleObj>
              </mc:Choice>
              <mc:Fallback>
                <p:oleObj name="Equation" r:id="rId5" imgW="825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613" y="3726915"/>
                        <a:ext cx="2270751" cy="523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4" name="Line 14"/>
          <p:cNvSpPr>
            <a:spLocks noChangeShapeType="1"/>
          </p:cNvSpPr>
          <p:nvPr/>
        </p:nvSpPr>
        <p:spPr bwMode="auto">
          <a:xfrm flipV="1">
            <a:off x="6424613" y="2345000"/>
            <a:ext cx="731482" cy="965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95" name="Line 15"/>
          <p:cNvSpPr>
            <a:spLocks noChangeShapeType="1"/>
          </p:cNvSpPr>
          <p:nvPr/>
        </p:nvSpPr>
        <p:spPr bwMode="auto">
          <a:xfrm flipH="1" flipV="1">
            <a:off x="7764856" y="2294201"/>
            <a:ext cx="498609" cy="965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327307"/>
              </p:ext>
            </p:extLst>
          </p:nvPr>
        </p:nvGraphicFramePr>
        <p:xfrm>
          <a:off x="7431101" y="2556934"/>
          <a:ext cx="498083" cy="45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2" name="Equation" r:id="rId7" imgW="177800" imgH="215900" progId="Equation.3">
                  <p:embed/>
                </p:oleObj>
              </mc:Choice>
              <mc:Fallback>
                <p:oleObj name="Equation" r:id="rId7" imgW="177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101" y="2556934"/>
                        <a:ext cx="498083" cy="45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779682"/>
              </p:ext>
            </p:extLst>
          </p:nvPr>
        </p:nvGraphicFramePr>
        <p:xfrm>
          <a:off x="6040438" y="907519"/>
          <a:ext cx="27940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3" name="Equation" r:id="rId9" imgW="1016000" imgH="266700" progId="Equation.3">
                  <p:embed/>
                </p:oleObj>
              </mc:Choice>
              <mc:Fallback>
                <p:oleObj name="Equation" r:id="rId9" imgW="10160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907519"/>
                        <a:ext cx="27940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24613" y="4334179"/>
            <a:ext cx="175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Gaussian noise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7332839" y="4158562"/>
            <a:ext cx="0" cy="243349"/>
          </a:xfrm>
          <a:prstGeom prst="line">
            <a:avLst/>
          </a:prstGeom>
          <a:noFill/>
          <a:ln w="38100" cmpd="sng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8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animBg="1"/>
      <p:bldP spid="276489" grpId="0" animBg="1"/>
      <p:bldP spid="276490" grpId="0" animBg="1"/>
      <p:bldP spid="276491" grpId="0"/>
      <p:bldP spid="276492" grpId="0" animBg="1"/>
      <p:bldP spid="276494" grpId="0" animBg="1"/>
      <p:bldP spid="276495" grpId="0" animBg="1"/>
      <p:bldP spid="2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930724"/>
              </p:ext>
            </p:extLst>
          </p:nvPr>
        </p:nvGraphicFramePr>
        <p:xfrm>
          <a:off x="2653204" y="229699"/>
          <a:ext cx="61388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Equation" r:id="rId3" imgW="3721100" imgH="393700" progId="Equation.3">
                  <p:embed/>
                </p:oleObj>
              </mc:Choice>
              <mc:Fallback>
                <p:oleObj name="Equation" r:id="rId3" imgW="3721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204" y="229699"/>
                        <a:ext cx="61388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22821" y="4165601"/>
            <a:ext cx="445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So       is equivalent to an L2 penalty</a:t>
            </a:r>
            <a:endParaRPr 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815023"/>
              </p:ext>
            </p:extLst>
          </p:nvPr>
        </p:nvGraphicFramePr>
        <p:xfrm>
          <a:off x="5063082" y="4047072"/>
          <a:ext cx="474140" cy="59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8" name="Equation" r:id="rId5" imgW="215900" imgH="254000" progId="Equation.3">
                  <p:embed/>
                </p:oleObj>
              </mc:Choice>
              <mc:Fallback>
                <p:oleObj name="Equation" r:id="rId5" imgW="215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3082" y="4047072"/>
                        <a:ext cx="474140" cy="592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388392"/>
              </p:ext>
            </p:extLst>
          </p:nvPr>
        </p:nvGraphicFramePr>
        <p:xfrm>
          <a:off x="5056177" y="3017839"/>
          <a:ext cx="35401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9" name="Equation" r:id="rId7" imgW="1955800" imgH="469900" progId="Equation.3">
                  <p:embed/>
                </p:oleObj>
              </mc:Choice>
              <mc:Fallback>
                <p:oleObj name="Equation" r:id="rId7" imgW="1955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6177" y="3017839"/>
                        <a:ext cx="3540125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472262"/>
              </p:ext>
            </p:extLst>
          </p:nvPr>
        </p:nvGraphicFramePr>
        <p:xfrm>
          <a:off x="352425" y="915988"/>
          <a:ext cx="613886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Equation" r:id="rId9" imgW="3721100" imgH="622300" progId="Equation.3">
                  <p:embed/>
                </p:oleObj>
              </mc:Choice>
              <mc:Fallback>
                <p:oleObj name="Equation" r:id="rId9" imgW="37211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915988"/>
                        <a:ext cx="6138863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651665"/>
              </p:ext>
            </p:extLst>
          </p:nvPr>
        </p:nvGraphicFramePr>
        <p:xfrm>
          <a:off x="882650" y="1917700"/>
          <a:ext cx="58880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11" imgW="3568700" imgH="622300" progId="Equation.3">
                  <p:embed/>
                </p:oleObj>
              </mc:Choice>
              <mc:Fallback>
                <p:oleObj name="Equation" r:id="rId11" imgW="35687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917700"/>
                        <a:ext cx="5888038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73534"/>
              </p:ext>
            </p:extLst>
          </p:nvPr>
        </p:nvGraphicFramePr>
        <p:xfrm>
          <a:off x="869950" y="3000371"/>
          <a:ext cx="37099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Equation" r:id="rId13" imgW="2247900" imgH="520700" progId="Equation.3">
                  <p:embed/>
                </p:oleObj>
              </mc:Choice>
              <mc:Fallback>
                <p:oleObj name="Equation" r:id="rId13" imgW="22479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3000371"/>
                        <a:ext cx="37099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063676"/>
              </p:ext>
            </p:extLst>
          </p:nvPr>
        </p:nvGraphicFramePr>
        <p:xfrm>
          <a:off x="847725" y="4122735"/>
          <a:ext cx="3416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" name="Equation" r:id="rId15" imgW="2070100" imgH="393700" progId="Equation.3">
                  <p:embed/>
                </p:oleObj>
              </mc:Choice>
              <mc:Fallback>
                <p:oleObj name="Equation" r:id="rId15" imgW="207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4122735"/>
                        <a:ext cx="3416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1190" y="254002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dirty="0" smtClean="0">
                <a:solidFill>
                  <a:srgbClr val="0000FF"/>
                </a:solidFill>
              </a:rPr>
              <a:t>utput on one case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81194" y="474133"/>
            <a:ext cx="468814" cy="0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65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15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Noisy weights in more complex nets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34511" y="1113371"/>
            <a:ext cx="6688669" cy="3746496"/>
          </a:xfrm>
        </p:spPr>
        <p:txBody>
          <a:bodyPr>
            <a:noAutofit/>
          </a:bodyPr>
          <a:lstStyle/>
          <a:p>
            <a:r>
              <a:rPr lang="en-US" sz="2400" dirty="0" smtClean="0"/>
              <a:t>Adding Gaussian noise to the weights of a multilayer non-linear neural net is not exactly equivalent to using an L2 weight penalty.</a:t>
            </a:r>
          </a:p>
          <a:p>
            <a:pPr lvl="1"/>
            <a:r>
              <a:rPr lang="en-US" sz="2400" dirty="0" smtClean="0"/>
              <a:t>It may work better, especially in recurrent networks.</a:t>
            </a:r>
          </a:p>
          <a:p>
            <a:pPr lvl="1"/>
            <a:r>
              <a:rPr lang="en-US" sz="2400" dirty="0" smtClean="0"/>
              <a:t>Alex Graves’ </a:t>
            </a:r>
            <a:r>
              <a:rPr lang="en-US" sz="2400" dirty="0"/>
              <a:t>recurrent net that recognizes handwriting, works significantly better if noise is added to the weights.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39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noise in the activities as a </a:t>
            </a:r>
            <a:r>
              <a:rPr lang="en-US" dirty="0" err="1" smtClean="0"/>
              <a:t>regularizer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668" y="1098553"/>
            <a:ext cx="4741333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Suppose we use </a:t>
            </a:r>
            <a:r>
              <a:rPr lang="en-US" dirty="0" err="1" smtClean="0"/>
              <a:t>backpropagation</a:t>
            </a:r>
            <a:r>
              <a:rPr lang="en-US" dirty="0" smtClean="0"/>
              <a:t> to train a multilayer neural net composed of logistic units.</a:t>
            </a:r>
          </a:p>
          <a:p>
            <a:pPr lvl="1"/>
            <a:r>
              <a:rPr lang="en-US" dirty="0" smtClean="0"/>
              <a:t>What happens if we make the units binary and stochastic on the forward pass, but do the backward pass as if we had done the forward pass “properly”?</a:t>
            </a:r>
          </a:p>
          <a:p>
            <a:r>
              <a:rPr lang="en-US" dirty="0" smtClean="0"/>
              <a:t>It does worse on the training set and trains considerably slower.</a:t>
            </a:r>
          </a:p>
          <a:p>
            <a:pPr lvl="1"/>
            <a:r>
              <a:rPr lang="en-US" dirty="0" smtClean="0"/>
              <a:t>But it does significantly better on the test set! (unpublished result).</a:t>
            </a:r>
            <a:endParaRPr lang="en-US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72237948"/>
              </p:ext>
            </p:extLst>
          </p:nvPr>
        </p:nvGraphicFramePr>
        <p:xfrm>
          <a:off x="5838121" y="1175394"/>
          <a:ext cx="2647967" cy="95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Equation" r:id="rId3" imgW="1066800" imgH="431800" progId="Equation.3">
                  <p:embed/>
                </p:oleObj>
              </mc:Choice>
              <mc:Fallback>
                <p:oleObj name="Equation" r:id="rId3" imgW="106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121" y="1175394"/>
                        <a:ext cx="2647967" cy="958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507149" y="2485601"/>
            <a:ext cx="2213510" cy="1296591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6362686" y="3133301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7625284" y="3782193"/>
            <a:ext cx="0" cy="107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5857861" y="2971377"/>
            <a:ext cx="541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0.5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480822" y="3861964"/>
            <a:ext cx="344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162661" y="3620268"/>
            <a:ext cx="344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146786" y="2349870"/>
            <a:ext cx="344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</a:t>
            </a:r>
          </a:p>
        </p:txBody>
      </p:sp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517573"/>
              </p:ext>
            </p:extLst>
          </p:nvPr>
        </p:nvGraphicFramePr>
        <p:xfrm>
          <a:off x="7368110" y="4166764"/>
          <a:ext cx="341313" cy="25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7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8110" y="4166764"/>
                        <a:ext cx="341313" cy="255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985685"/>
              </p:ext>
            </p:extLst>
          </p:nvPr>
        </p:nvGraphicFramePr>
        <p:xfrm>
          <a:off x="5519724" y="3116633"/>
          <a:ext cx="360362" cy="32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8"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24" y="3116633"/>
                        <a:ext cx="360362" cy="321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7769747" y="4269157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 flipV="1">
            <a:off x="5641961" y="2810643"/>
            <a:ext cx="0" cy="269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26"/>
          <p:cNvSpPr>
            <a:spLocks/>
          </p:cNvSpPr>
          <p:nvPr/>
        </p:nvSpPr>
        <p:spPr bwMode="auto">
          <a:xfrm>
            <a:off x="6553192" y="3134492"/>
            <a:ext cx="1038225" cy="594122"/>
          </a:xfrm>
          <a:custGeom>
            <a:avLst/>
            <a:gdLst>
              <a:gd name="T0" fmla="*/ 0 w 907"/>
              <a:gd name="T1" fmla="*/ 499 h 499"/>
              <a:gd name="T2" fmla="*/ 454 w 907"/>
              <a:gd name="T3" fmla="*/ 453 h 499"/>
              <a:gd name="T4" fmla="*/ 726 w 907"/>
              <a:gd name="T5" fmla="*/ 317 h 499"/>
              <a:gd name="T6" fmla="*/ 907 w 907"/>
              <a:gd name="T7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7" h="499">
                <a:moveTo>
                  <a:pt x="0" y="499"/>
                </a:moveTo>
                <a:cubicBezTo>
                  <a:pt x="166" y="491"/>
                  <a:pt x="333" y="483"/>
                  <a:pt x="454" y="453"/>
                </a:cubicBezTo>
                <a:cubicBezTo>
                  <a:pt x="575" y="423"/>
                  <a:pt x="651" y="392"/>
                  <a:pt x="726" y="317"/>
                </a:cubicBezTo>
                <a:cubicBezTo>
                  <a:pt x="801" y="242"/>
                  <a:pt x="877" y="53"/>
                  <a:pt x="90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 rot="10800000">
            <a:off x="7591418" y="2540370"/>
            <a:ext cx="1129241" cy="594122"/>
          </a:xfrm>
          <a:custGeom>
            <a:avLst/>
            <a:gdLst>
              <a:gd name="T0" fmla="*/ 0 w 907"/>
              <a:gd name="T1" fmla="*/ 499 h 499"/>
              <a:gd name="T2" fmla="*/ 454 w 907"/>
              <a:gd name="T3" fmla="*/ 453 h 499"/>
              <a:gd name="T4" fmla="*/ 726 w 907"/>
              <a:gd name="T5" fmla="*/ 317 h 499"/>
              <a:gd name="T6" fmla="*/ 907 w 907"/>
              <a:gd name="T7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7" h="499">
                <a:moveTo>
                  <a:pt x="0" y="499"/>
                </a:moveTo>
                <a:cubicBezTo>
                  <a:pt x="166" y="491"/>
                  <a:pt x="333" y="483"/>
                  <a:pt x="454" y="453"/>
                </a:cubicBezTo>
                <a:cubicBezTo>
                  <a:pt x="575" y="423"/>
                  <a:pt x="651" y="392"/>
                  <a:pt x="726" y="317"/>
                </a:cubicBezTo>
                <a:cubicBezTo>
                  <a:pt x="801" y="242"/>
                  <a:pt x="877" y="53"/>
                  <a:pt x="90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Lecture </a:t>
            </a:r>
            <a:r>
              <a:rPr lang="en-US" dirty="0" smtClean="0"/>
              <a:t>9d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 to the Bayesian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6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Reminder: </a:t>
            </a:r>
            <a:r>
              <a:rPr lang="en-US" sz="2800" dirty="0" err="1" smtClean="0"/>
              <a:t>Overfitting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5486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training data contains information about the regularities in the mapping from input to output. But it also contains </a:t>
            </a:r>
            <a:r>
              <a:rPr lang="en-US" dirty="0" smtClean="0"/>
              <a:t>sampling error.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There </a:t>
            </a:r>
            <a:r>
              <a:rPr lang="en-US" dirty="0"/>
              <a:t>will be accidental regularities just because of the particular training cases that were chosen.</a:t>
            </a:r>
          </a:p>
          <a:p>
            <a:pPr>
              <a:lnSpc>
                <a:spcPct val="90000"/>
              </a:lnSpc>
            </a:pPr>
            <a:r>
              <a:rPr lang="en-US" dirty="0"/>
              <a:t>When we fit the </a:t>
            </a:r>
            <a:r>
              <a:rPr lang="en-US" dirty="0" smtClean="0"/>
              <a:t>model to the training set </a:t>
            </a:r>
            <a:r>
              <a:rPr lang="en-US" dirty="0"/>
              <a:t>it cannot tell which regularities are real and which are caused by sampling error.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 it fits both kinds of </a:t>
            </a:r>
            <a:r>
              <a:rPr lang="en-US" dirty="0" smtClean="0"/>
              <a:t>regularity. If </a:t>
            </a:r>
            <a:r>
              <a:rPr lang="en-US" dirty="0"/>
              <a:t>the model is very flexible it can model the sampling error really well.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you fitted the model to another training set drawn from the same distribution over cases, it would make different predictions on the test data.  This is called “variance”.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0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906"/>
            <a:ext cx="8229600" cy="8572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The Bayesian framework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53" y="884233"/>
            <a:ext cx="7653867" cy="44624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Bayesian framework assumes that we always have a prior distribution for everything.</a:t>
            </a:r>
          </a:p>
          <a:p>
            <a:pPr lvl="1" eaLnBrk="1" hangingPunct="1"/>
            <a:r>
              <a:rPr lang="en-US" dirty="0">
                <a:latin typeface="Arial" charset="0"/>
              </a:rPr>
              <a:t>The prior may be very vague.</a:t>
            </a:r>
          </a:p>
          <a:p>
            <a:pPr lvl="1" eaLnBrk="1" hangingPunct="1"/>
            <a:r>
              <a:rPr lang="en-US" dirty="0">
                <a:latin typeface="Arial" charset="0"/>
              </a:rPr>
              <a:t>When we see some data, we combine our prior distribution with a likelihood term to get a posterior distribution.</a:t>
            </a:r>
          </a:p>
          <a:p>
            <a:pPr lvl="1" eaLnBrk="1" hangingPunct="1"/>
            <a:r>
              <a:rPr lang="en-US" dirty="0">
                <a:latin typeface="Arial" charset="0"/>
              </a:rPr>
              <a:t>The likelihood term takes into account how probable the observed data is given the parameters of the model. </a:t>
            </a:r>
          </a:p>
          <a:p>
            <a:pPr lvl="2" eaLnBrk="1" hangingPunct="1"/>
            <a:r>
              <a:rPr lang="en-US" sz="2000" dirty="0">
                <a:latin typeface="Arial" charset="0"/>
              </a:rPr>
              <a:t>It favors parameter settings that make the data likely. </a:t>
            </a:r>
          </a:p>
          <a:p>
            <a:pPr lvl="2" eaLnBrk="1" hangingPunct="1"/>
            <a:r>
              <a:rPr lang="en-US" sz="2000" dirty="0">
                <a:latin typeface="Arial" charset="0"/>
              </a:rPr>
              <a:t>It fights the prior</a:t>
            </a:r>
          </a:p>
          <a:p>
            <a:pPr lvl="2" eaLnBrk="1" hangingPunct="1"/>
            <a:r>
              <a:rPr lang="en-US" sz="2000" dirty="0">
                <a:latin typeface="Arial" charset="0"/>
              </a:rPr>
              <a:t>With enough data the likelihood terms always </a:t>
            </a:r>
            <a:r>
              <a:rPr lang="en-US" sz="2000" dirty="0" smtClean="0">
                <a:latin typeface="Arial" charset="0"/>
              </a:rPr>
              <a:t>wins.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9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 coin tossing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97458" y="1064687"/>
            <a:ext cx="7399868" cy="33944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Suppose we know nothing about coins except that each tossing event produces a head with some unknown probability p and a tail with probability 1-p. 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Our </a:t>
            </a:r>
            <a:r>
              <a:rPr lang="en-US" dirty="0">
                <a:latin typeface="Arial" charset="0"/>
              </a:rPr>
              <a:t>model of a coin has one parameter, p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Suppose we observe 100 tosses and there are 53 heads. 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What is p</a:t>
            </a:r>
            <a:r>
              <a:rPr lang="en-US" dirty="0" smtClean="0">
                <a:solidFill>
                  <a:schemeClr val="hlink"/>
                </a:solidFill>
                <a:latin typeface="Arial" charset="0"/>
              </a:rPr>
              <a:t>?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3333CC"/>
                </a:solidFill>
                <a:latin typeface="Arial" charset="0"/>
              </a:rPr>
              <a:t>The </a:t>
            </a:r>
            <a:r>
              <a:rPr lang="en-US" dirty="0" err="1">
                <a:solidFill>
                  <a:srgbClr val="3333CC"/>
                </a:solidFill>
                <a:latin typeface="Arial" charset="0"/>
              </a:rPr>
              <a:t>frequentist</a:t>
            </a:r>
            <a:r>
              <a:rPr lang="en-US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3333CC"/>
                </a:solidFill>
                <a:latin typeface="Arial" charset="0"/>
              </a:rPr>
              <a:t>answer (also called maximum likelihood): </a:t>
            </a:r>
            <a:r>
              <a:rPr lang="en-US" dirty="0">
                <a:latin typeface="Arial" charset="0"/>
              </a:rPr>
              <a:t>Pick the value of p that makes the observation of 53 heads and 47 tails most </a:t>
            </a:r>
            <a:r>
              <a:rPr lang="en-US" dirty="0" smtClean="0">
                <a:latin typeface="Arial" charset="0"/>
              </a:rPr>
              <a:t>probable.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This value is p=0.53</a:t>
            </a:r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54"/>
            <a:ext cx="8229600" cy="85725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A coin tossing </a:t>
            </a:r>
            <a:r>
              <a:rPr lang="en-US" sz="3200" dirty="0" smtClean="0">
                <a:latin typeface="Arial" charset="0"/>
              </a:rPr>
              <a:t>example: the math</a:t>
            </a:r>
            <a:endParaRPr lang="en-US" sz="3200" dirty="0">
              <a:latin typeface="Arial" charset="0"/>
            </a:endParaRP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53274427"/>
              </p:ext>
            </p:extLst>
          </p:nvPr>
        </p:nvGraphicFramePr>
        <p:xfrm>
          <a:off x="2876021" y="1032760"/>
          <a:ext cx="3050644" cy="60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3" imgW="1206500" imgH="241300" progId="Equation.3">
                  <p:embed/>
                </p:oleObj>
              </mc:Choice>
              <mc:Fallback>
                <p:oleObj name="Equation" r:id="rId3" imgW="1206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021" y="1032760"/>
                        <a:ext cx="3050644" cy="609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492111" y="1172147"/>
            <a:ext cx="182775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probability of a particular </a:t>
            </a:r>
            <a:r>
              <a:rPr lang="en-US" sz="2000" dirty="0" smtClean="0">
                <a:solidFill>
                  <a:srgbClr val="009900"/>
                </a:solidFill>
              </a:rPr>
              <a:t>sequence containing 53 heads and 47 tails.</a:t>
            </a:r>
            <a:endParaRPr lang="en-US" dirty="0"/>
          </a:p>
        </p:txBody>
      </p:sp>
      <p:sp>
        <p:nvSpPr>
          <p:cNvPr id="1030" name="AutoShape 7"/>
          <p:cNvSpPr>
            <a:spLocks noChangeArrowheads="1"/>
          </p:cNvSpPr>
          <p:nvPr/>
        </p:nvSpPr>
        <p:spPr bwMode="auto">
          <a:xfrm flipH="1">
            <a:off x="2336798" y="1320812"/>
            <a:ext cx="342900" cy="172377"/>
          </a:xfrm>
          <a:prstGeom prst="leftArrow">
            <a:avLst>
              <a:gd name="adj1" fmla="val 50000"/>
              <a:gd name="adj2" fmla="val 100555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15150368"/>
              </p:ext>
            </p:extLst>
          </p:nvPr>
        </p:nvGraphicFramePr>
        <p:xfrm>
          <a:off x="2724150" y="1817162"/>
          <a:ext cx="5845175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5" imgW="2463800" imgH="901700" progId="Equation.3">
                  <p:embed/>
                </p:oleObj>
              </mc:Choice>
              <mc:Fallback>
                <p:oleObj name="Equation" r:id="rId5" imgW="24638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817162"/>
                        <a:ext cx="5845175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72928457"/>
              </p:ext>
            </p:extLst>
          </p:nvPr>
        </p:nvGraphicFramePr>
        <p:xfrm>
          <a:off x="2724150" y="4174140"/>
          <a:ext cx="3202515" cy="49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7" imgW="1320800" imgH="203200" progId="Equation.3">
                  <p:embed/>
                </p:oleObj>
              </mc:Choice>
              <mc:Fallback>
                <p:oleObj name="Equation" r:id="rId7" imgW="1320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174140"/>
                        <a:ext cx="3202515" cy="492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38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  <p:bldP spid="10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>
                <a:latin typeface="Arial" charset="0"/>
              </a:rPr>
              <a:t>Some problems with picking the parameters that are most likely to generate the data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352548"/>
            <a:ext cx="3454400" cy="33944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What if we only tossed the coin once and we got 1 head?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Is p=1 a sensible </a:t>
            </a:r>
            <a:r>
              <a:rPr lang="en-US" sz="2400" dirty="0" smtClean="0">
                <a:latin typeface="Arial" charset="0"/>
              </a:rPr>
              <a:t>answer?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Surely </a:t>
            </a:r>
            <a:r>
              <a:rPr lang="en-US" sz="2400" dirty="0">
                <a:latin typeface="Arial" charset="0"/>
              </a:rPr>
              <a:t>p=0.5 is a much better answer</a:t>
            </a:r>
            <a:r>
              <a:rPr lang="en-US" sz="2400" dirty="0" smtClean="0">
                <a:latin typeface="Arial" charset="0"/>
              </a:rPr>
              <a:t>.</a:t>
            </a:r>
            <a:endParaRPr lang="en-US" sz="24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080936" y="1335615"/>
            <a:ext cx="4775200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Is </a:t>
            </a:r>
            <a:r>
              <a:rPr lang="en-US" sz="2400" dirty="0">
                <a:latin typeface="Arial" charset="0"/>
              </a:rPr>
              <a:t>it reasonable to give a single answer?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If we don</a:t>
            </a:r>
            <a:r>
              <a:rPr lang="ja-JP" altLang="en-US" sz="2400" dirty="0">
                <a:latin typeface="Arial" charset="0"/>
              </a:rPr>
              <a:t>’</a:t>
            </a:r>
            <a:r>
              <a:rPr lang="en-US" sz="2400" dirty="0">
                <a:latin typeface="Arial" charset="0"/>
              </a:rPr>
              <a:t>t have much data, we are unsure about p.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 Our computations of probabilities will work much better if we take this uncertainty into account.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9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8016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Using a distribution over parameter values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893763" y="895356"/>
            <a:ext cx="4038600" cy="39433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Arial" charset="0"/>
              </a:rPr>
              <a:t>Start with a prior distribution over p. In this case we used a uniform distribution</a:t>
            </a:r>
            <a:r>
              <a:rPr lang="en-US" sz="2000" dirty="0" smtClean="0">
                <a:latin typeface="Arial" charset="0"/>
              </a:rPr>
              <a:t>.</a:t>
            </a:r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Multiply the prior probability of each parameter value by the probability of observing a head given that value</a:t>
            </a:r>
            <a:r>
              <a:rPr lang="en-US" sz="2000" dirty="0" smtClean="0">
                <a:latin typeface="Arial" charset="0"/>
              </a:rPr>
              <a:t>.</a:t>
            </a:r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Then scale up all of the probability densities so that their integral comes to 1. This gives the posterior distribution.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6478588" y="778277"/>
            <a:ext cx="1765300" cy="998934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111750" y="1021165"/>
            <a:ext cx="1474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probability density</a:t>
            </a:r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7199313" y="1723634"/>
            <a:ext cx="323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p</a:t>
            </a:r>
          </a:p>
        </p:txBody>
      </p:sp>
      <p:sp>
        <p:nvSpPr>
          <p:cNvPr id="11271" name="AutoShape 9"/>
          <p:cNvSpPr>
            <a:spLocks noChangeArrowheads="1"/>
          </p:cNvSpPr>
          <p:nvPr/>
        </p:nvSpPr>
        <p:spPr bwMode="auto">
          <a:xfrm>
            <a:off x="7486650" y="1885559"/>
            <a:ext cx="215900" cy="54769"/>
          </a:xfrm>
          <a:prstGeom prst="rightArrow">
            <a:avLst>
              <a:gd name="adj1" fmla="val 50000"/>
              <a:gd name="adj2" fmla="val 7391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72" name="AutoShape 10"/>
          <p:cNvSpPr>
            <a:spLocks noChangeArrowheads="1"/>
          </p:cNvSpPr>
          <p:nvPr/>
        </p:nvSpPr>
        <p:spPr bwMode="auto">
          <a:xfrm>
            <a:off x="5686426" y="778277"/>
            <a:ext cx="73025" cy="189309"/>
          </a:xfrm>
          <a:prstGeom prst="upArrow">
            <a:avLst>
              <a:gd name="adj1" fmla="val 50000"/>
              <a:gd name="adj2" fmla="val 8641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>
            <a:off x="6478588" y="1318821"/>
            <a:ext cx="17653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6480175" y="2290371"/>
            <a:ext cx="1765300" cy="998934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75" name="Rectangle 13"/>
          <p:cNvSpPr>
            <a:spLocks noChangeArrowheads="1"/>
          </p:cNvSpPr>
          <p:nvPr/>
        </p:nvSpPr>
        <p:spPr bwMode="auto">
          <a:xfrm>
            <a:off x="6515100" y="3667924"/>
            <a:ext cx="1765300" cy="998935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 flipV="1">
            <a:off x="6480176" y="2858299"/>
            <a:ext cx="1763713" cy="4048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 flipV="1">
            <a:off x="6516688" y="3829849"/>
            <a:ext cx="1763712" cy="83701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6804025" y="1346206"/>
            <a:ext cx="1187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area=1</a:t>
            </a: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7237413" y="4262047"/>
            <a:ext cx="1187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area=1</a:t>
            </a:r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6335713" y="1777212"/>
            <a:ext cx="468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8064501" y="1777212"/>
            <a:ext cx="3603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1282" name="Text Box 20"/>
          <p:cNvSpPr txBox="1">
            <a:spLocks noChangeArrowheads="1"/>
          </p:cNvSpPr>
          <p:nvPr/>
        </p:nvSpPr>
        <p:spPr bwMode="auto">
          <a:xfrm>
            <a:off x="8208963" y="1183090"/>
            <a:ext cx="36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1283" name="Text Box 23"/>
          <p:cNvSpPr txBox="1">
            <a:spLocks noChangeArrowheads="1"/>
          </p:cNvSpPr>
          <p:nvPr/>
        </p:nvSpPr>
        <p:spPr bwMode="auto">
          <a:xfrm>
            <a:off x="8243888" y="2641606"/>
            <a:ext cx="36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1284" name="Text Box 24"/>
          <p:cNvSpPr txBox="1">
            <a:spLocks noChangeArrowheads="1"/>
          </p:cNvSpPr>
          <p:nvPr/>
        </p:nvSpPr>
        <p:spPr bwMode="auto">
          <a:xfrm>
            <a:off x="8243888" y="3667924"/>
            <a:ext cx="36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1285" name="Text Box 25"/>
          <p:cNvSpPr txBox="1">
            <a:spLocks noChangeArrowheads="1"/>
          </p:cNvSpPr>
          <p:nvPr/>
        </p:nvSpPr>
        <p:spPr bwMode="auto">
          <a:xfrm>
            <a:off x="5111750" y="2628509"/>
            <a:ext cx="1474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probability density</a:t>
            </a:r>
          </a:p>
        </p:txBody>
      </p:sp>
      <p:sp>
        <p:nvSpPr>
          <p:cNvPr id="11286" name="AutoShape 26"/>
          <p:cNvSpPr>
            <a:spLocks noChangeArrowheads="1"/>
          </p:cNvSpPr>
          <p:nvPr/>
        </p:nvSpPr>
        <p:spPr bwMode="auto">
          <a:xfrm>
            <a:off x="5686426" y="2385621"/>
            <a:ext cx="73025" cy="189309"/>
          </a:xfrm>
          <a:prstGeom prst="upArrow">
            <a:avLst>
              <a:gd name="adj1" fmla="val 50000"/>
              <a:gd name="adj2" fmla="val 8641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87" name="Text Box 27"/>
          <p:cNvSpPr txBox="1">
            <a:spLocks noChangeArrowheads="1"/>
          </p:cNvSpPr>
          <p:nvPr/>
        </p:nvSpPr>
        <p:spPr bwMode="auto">
          <a:xfrm>
            <a:off x="5111750" y="3925099"/>
            <a:ext cx="1474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probability density</a:t>
            </a:r>
          </a:p>
        </p:txBody>
      </p:sp>
      <p:sp>
        <p:nvSpPr>
          <p:cNvPr id="11288" name="AutoShape 28"/>
          <p:cNvSpPr>
            <a:spLocks noChangeArrowheads="1"/>
          </p:cNvSpPr>
          <p:nvPr/>
        </p:nvSpPr>
        <p:spPr bwMode="auto">
          <a:xfrm>
            <a:off x="5686426" y="3682212"/>
            <a:ext cx="73025" cy="189310"/>
          </a:xfrm>
          <a:prstGeom prst="upArrow">
            <a:avLst>
              <a:gd name="adj1" fmla="val 50000"/>
              <a:gd name="adj2" fmla="val 8641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51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/>
      <p:bldP spid="11270" grpId="0"/>
      <p:bldP spid="11271" grpId="0" animBg="1"/>
      <p:bldP spid="11272" grpId="0" animBg="1"/>
      <p:bldP spid="11273" grpId="0" animBg="1"/>
      <p:bldP spid="11274" grpId="0" animBg="1"/>
      <p:bldP spid="11275" grpId="0" animBg="1"/>
      <p:bldP spid="11276" grpId="0" animBg="1"/>
      <p:bldP spid="11277" grpId="0" animBg="1"/>
      <p:bldP spid="11278" grpId="0"/>
      <p:bldP spid="11279" grpId="0"/>
      <p:bldP spid="11280" grpId="0"/>
      <p:bldP spid="11281" grpId="0"/>
      <p:bldP spid="11282" grpId="0"/>
      <p:bldP spid="11283" grpId="0"/>
      <p:bldP spid="11284" grpId="0"/>
      <p:bldP spid="11285" grpId="0"/>
      <p:bldP spid="11286" grpId="0" animBg="1"/>
      <p:bldP spid="11287" grpId="0"/>
      <p:bldP spid="112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4949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Lets do it again: Suppose we get a tail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3763" y="912289"/>
            <a:ext cx="4038600" cy="39433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Start with a prior distribution over p</a:t>
            </a:r>
            <a:r>
              <a:rPr lang="en-US" sz="2400" dirty="0" smtClean="0">
                <a:latin typeface="Arial" charset="0"/>
              </a:rPr>
              <a:t>.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Multiply the prior probability of each parameter value by the probability of observing a </a:t>
            </a:r>
            <a:r>
              <a:rPr lang="en-US" sz="2400" dirty="0">
                <a:solidFill>
                  <a:srgbClr val="009900"/>
                </a:solidFill>
                <a:latin typeface="Arial" charset="0"/>
              </a:rPr>
              <a:t>tail </a:t>
            </a:r>
            <a:r>
              <a:rPr lang="en-US" sz="2400" dirty="0">
                <a:latin typeface="Arial" charset="0"/>
              </a:rPr>
              <a:t>given that value.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Then renormalize to get the posterior distribution. </a:t>
            </a:r>
            <a:r>
              <a:rPr lang="en-US" sz="2400" dirty="0">
                <a:solidFill>
                  <a:srgbClr val="009900"/>
                </a:solidFill>
                <a:latin typeface="Arial" charset="0"/>
              </a:rPr>
              <a:t>Look how sensible it is!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480175" y="744411"/>
            <a:ext cx="1765300" cy="998934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111750" y="987299"/>
            <a:ext cx="1474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probability density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199313" y="1689768"/>
            <a:ext cx="323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p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7486650" y="1851693"/>
            <a:ext cx="215900" cy="54769"/>
          </a:xfrm>
          <a:prstGeom prst="rightArrow">
            <a:avLst>
              <a:gd name="adj1" fmla="val 50000"/>
              <a:gd name="adj2" fmla="val 7391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5686426" y="744411"/>
            <a:ext cx="73025" cy="189309"/>
          </a:xfrm>
          <a:prstGeom prst="upArrow">
            <a:avLst>
              <a:gd name="adj1" fmla="val 50000"/>
              <a:gd name="adj2" fmla="val 8641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V="1">
            <a:off x="6443663" y="797990"/>
            <a:ext cx="1765300" cy="9453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480175" y="2256505"/>
            <a:ext cx="1765300" cy="998934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515100" y="3634058"/>
            <a:ext cx="1765300" cy="998935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00" name="Text Box 14"/>
          <p:cNvSpPr txBox="1">
            <a:spLocks noChangeArrowheads="1"/>
          </p:cNvSpPr>
          <p:nvPr/>
        </p:nvSpPr>
        <p:spPr bwMode="auto">
          <a:xfrm>
            <a:off x="7056438" y="1312340"/>
            <a:ext cx="1187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area=1</a:t>
            </a:r>
          </a:p>
        </p:txBody>
      </p:sp>
      <p:sp>
        <p:nvSpPr>
          <p:cNvPr id="12301" name="Text Box 15"/>
          <p:cNvSpPr txBox="1">
            <a:spLocks noChangeArrowheads="1"/>
          </p:cNvSpPr>
          <p:nvPr/>
        </p:nvSpPr>
        <p:spPr bwMode="auto">
          <a:xfrm>
            <a:off x="6948488" y="4228181"/>
            <a:ext cx="1187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area=1</a:t>
            </a: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6335713" y="1743346"/>
            <a:ext cx="468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2303" name="Text Box 17"/>
          <p:cNvSpPr txBox="1">
            <a:spLocks noChangeArrowheads="1"/>
          </p:cNvSpPr>
          <p:nvPr/>
        </p:nvSpPr>
        <p:spPr bwMode="auto">
          <a:xfrm>
            <a:off x="8064501" y="1743346"/>
            <a:ext cx="3603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2304" name="Text Box 18"/>
          <p:cNvSpPr txBox="1">
            <a:spLocks noChangeArrowheads="1"/>
          </p:cNvSpPr>
          <p:nvPr/>
        </p:nvSpPr>
        <p:spPr bwMode="auto">
          <a:xfrm>
            <a:off x="8208963" y="1121840"/>
            <a:ext cx="36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6480176" y="2985167"/>
            <a:ext cx="936625" cy="270272"/>
          </a:xfrm>
          <a:custGeom>
            <a:avLst/>
            <a:gdLst>
              <a:gd name="T0" fmla="*/ 0 w 590"/>
              <a:gd name="T1" fmla="*/ 360362 h 299"/>
              <a:gd name="T2" fmla="*/ 179387 w 590"/>
              <a:gd name="T3" fmla="*/ 222966 h 299"/>
              <a:gd name="T4" fmla="*/ 360362 w 590"/>
              <a:gd name="T5" fmla="*/ 114496 h 299"/>
              <a:gd name="T6" fmla="*/ 576262 w 590"/>
              <a:gd name="T7" fmla="*/ 32541 h 299"/>
              <a:gd name="T8" fmla="*/ 755650 w 590"/>
              <a:gd name="T9" fmla="*/ 4821 h 299"/>
              <a:gd name="T10" fmla="*/ 936625 w 590"/>
              <a:gd name="T11" fmla="*/ 4821 h 2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0"/>
              <a:gd name="T19" fmla="*/ 0 h 299"/>
              <a:gd name="T20" fmla="*/ 590 w 590"/>
              <a:gd name="T21" fmla="*/ 299 h 2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0" h="299">
                <a:moveTo>
                  <a:pt x="0" y="299"/>
                </a:moveTo>
                <a:cubicBezTo>
                  <a:pt x="37" y="259"/>
                  <a:pt x="75" y="219"/>
                  <a:pt x="113" y="185"/>
                </a:cubicBezTo>
                <a:cubicBezTo>
                  <a:pt x="151" y="151"/>
                  <a:pt x="185" y="121"/>
                  <a:pt x="227" y="95"/>
                </a:cubicBezTo>
                <a:cubicBezTo>
                  <a:pt x="269" y="69"/>
                  <a:pt x="322" y="42"/>
                  <a:pt x="363" y="27"/>
                </a:cubicBezTo>
                <a:cubicBezTo>
                  <a:pt x="404" y="12"/>
                  <a:pt x="438" y="8"/>
                  <a:pt x="476" y="4"/>
                </a:cubicBezTo>
                <a:cubicBezTo>
                  <a:pt x="514" y="0"/>
                  <a:pt x="571" y="4"/>
                  <a:pt x="590" y="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Freeform 20"/>
          <p:cNvSpPr>
            <a:spLocks/>
          </p:cNvSpPr>
          <p:nvPr/>
        </p:nvSpPr>
        <p:spPr bwMode="auto">
          <a:xfrm flipH="1">
            <a:off x="7343776" y="2985167"/>
            <a:ext cx="900113" cy="270272"/>
          </a:xfrm>
          <a:custGeom>
            <a:avLst/>
            <a:gdLst>
              <a:gd name="T0" fmla="*/ 0 w 590"/>
              <a:gd name="T1" fmla="*/ 360362 h 299"/>
              <a:gd name="T2" fmla="*/ 172394 w 590"/>
              <a:gd name="T3" fmla="*/ 222966 h 299"/>
              <a:gd name="T4" fmla="*/ 346315 w 590"/>
              <a:gd name="T5" fmla="*/ 114496 h 299"/>
              <a:gd name="T6" fmla="*/ 553798 w 590"/>
              <a:gd name="T7" fmla="*/ 32541 h 299"/>
              <a:gd name="T8" fmla="*/ 726193 w 590"/>
              <a:gd name="T9" fmla="*/ 4821 h 299"/>
              <a:gd name="T10" fmla="*/ 900113 w 590"/>
              <a:gd name="T11" fmla="*/ 4821 h 2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0"/>
              <a:gd name="T19" fmla="*/ 0 h 299"/>
              <a:gd name="T20" fmla="*/ 590 w 590"/>
              <a:gd name="T21" fmla="*/ 299 h 2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0" h="299">
                <a:moveTo>
                  <a:pt x="0" y="299"/>
                </a:moveTo>
                <a:cubicBezTo>
                  <a:pt x="37" y="259"/>
                  <a:pt x="75" y="219"/>
                  <a:pt x="113" y="185"/>
                </a:cubicBezTo>
                <a:cubicBezTo>
                  <a:pt x="151" y="151"/>
                  <a:pt x="185" y="121"/>
                  <a:pt x="227" y="95"/>
                </a:cubicBezTo>
                <a:cubicBezTo>
                  <a:pt x="269" y="69"/>
                  <a:pt x="322" y="42"/>
                  <a:pt x="363" y="27"/>
                </a:cubicBezTo>
                <a:cubicBezTo>
                  <a:pt x="404" y="12"/>
                  <a:pt x="438" y="8"/>
                  <a:pt x="476" y="4"/>
                </a:cubicBezTo>
                <a:cubicBezTo>
                  <a:pt x="514" y="0"/>
                  <a:pt x="571" y="4"/>
                  <a:pt x="590" y="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Freeform 21"/>
          <p:cNvSpPr>
            <a:spLocks/>
          </p:cNvSpPr>
          <p:nvPr/>
        </p:nvSpPr>
        <p:spPr bwMode="auto">
          <a:xfrm>
            <a:off x="6516689" y="4093639"/>
            <a:ext cx="936625" cy="539354"/>
          </a:xfrm>
          <a:custGeom>
            <a:avLst/>
            <a:gdLst>
              <a:gd name="T0" fmla="*/ 0 w 590"/>
              <a:gd name="T1" fmla="*/ 719138 h 299"/>
              <a:gd name="T2" fmla="*/ 179387 w 590"/>
              <a:gd name="T3" fmla="*/ 444952 h 299"/>
              <a:gd name="T4" fmla="*/ 360362 w 590"/>
              <a:gd name="T5" fmla="*/ 228489 h 299"/>
              <a:gd name="T6" fmla="*/ 576262 w 590"/>
              <a:gd name="T7" fmla="*/ 64939 h 299"/>
              <a:gd name="T8" fmla="*/ 755650 w 590"/>
              <a:gd name="T9" fmla="*/ 9621 h 299"/>
              <a:gd name="T10" fmla="*/ 936625 w 590"/>
              <a:gd name="T11" fmla="*/ 9621 h 2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0"/>
              <a:gd name="T19" fmla="*/ 0 h 299"/>
              <a:gd name="T20" fmla="*/ 590 w 590"/>
              <a:gd name="T21" fmla="*/ 299 h 2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0" h="299">
                <a:moveTo>
                  <a:pt x="0" y="299"/>
                </a:moveTo>
                <a:cubicBezTo>
                  <a:pt x="37" y="259"/>
                  <a:pt x="75" y="219"/>
                  <a:pt x="113" y="185"/>
                </a:cubicBezTo>
                <a:cubicBezTo>
                  <a:pt x="151" y="151"/>
                  <a:pt x="185" y="121"/>
                  <a:pt x="227" y="95"/>
                </a:cubicBezTo>
                <a:cubicBezTo>
                  <a:pt x="269" y="69"/>
                  <a:pt x="322" y="42"/>
                  <a:pt x="363" y="27"/>
                </a:cubicBezTo>
                <a:cubicBezTo>
                  <a:pt x="404" y="12"/>
                  <a:pt x="438" y="8"/>
                  <a:pt x="476" y="4"/>
                </a:cubicBezTo>
                <a:cubicBezTo>
                  <a:pt x="514" y="0"/>
                  <a:pt x="571" y="4"/>
                  <a:pt x="590" y="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Freeform 22"/>
          <p:cNvSpPr>
            <a:spLocks/>
          </p:cNvSpPr>
          <p:nvPr/>
        </p:nvSpPr>
        <p:spPr bwMode="auto">
          <a:xfrm flipH="1">
            <a:off x="7380288" y="4093639"/>
            <a:ext cx="900112" cy="539354"/>
          </a:xfrm>
          <a:custGeom>
            <a:avLst/>
            <a:gdLst>
              <a:gd name="T0" fmla="*/ 0 w 590"/>
              <a:gd name="T1" fmla="*/ 719138 h 299"/>
              <a:gd name="T2" fmla="*/ 172394 w 590"/>
              <a:gd name="T3" fmla="*/ 444952 h 299"/>
              <a:gd name="T4" fmla="*/ 346314 w 590"/>
              <a:gd name="T5" fmla="*/ 228489 h 299"/>
              <a:gd name="T6" fmla="*/ 553798 w 590"/>
              <a:gd name="T7" fmla="*/ 64939 h 299"/>
              <a:gd name="T8" fmla="*/ 726192 w 590"/>
              <a:gd name="T9" fmla="*/ 9621 h 299"/>
              <a:gd name="T10" fmla="*/ 900112 w 590"/>
              <a:gd name="T11" fmla="*/ 9621 h 2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0"/>
              <a:gd name="T19" fmla="*/ 0 h 299"/>
              <a:gd name="T20" fmla="*/ 590 w 590"/>
              <a:gd name="T21" fmla="*/ 299 h 2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0" h="299">
                <a:moveTo>
                  <a:pt x="0" y="299"/>
                </a:moveTo>
                <a:cubicBezTo>
                  <a:pt x="37" y="259"/>
                  <a:pt x="75" y="219"/>
                  <a:pt x="113" y="185"/>
                </a:cubicBezTo>
                <a:cubicBezTo>
                  <a:pt x="151" y="151"/>
                  <a:pt x="185" y="121"/>
                  <a:pt x="227" y="95"/>
                </a:cubicBezTo>
                <a:cubicBezTo>
                  <a:pt x="269" y="69"/>
                  <a:pt x="322" y="42"/>
                  <a:pt x="363" y="27"/>
                </a:cubicBezTo>
                <a:cubicBezTo>
                  <a:pt x="404" y="12"/>
                  <a:pt x="438" y="8"/>
                  <a:pt x="476" y="4"/>
                </a:cubicBezTo>
                <a:cubicBezTo>
                  <a:pt x="514" y="0"/>
                  <a:pt x="571" y="4"/>
                  <a:pt x="590" y="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Text Box 23"/>
          <p:cNvSpPr txBox="1">
            <a:spLocks noChangeArrowheads="1"/>
          </p:cNvSpPr>
          <p:nvPr/>
        </p:nvSpPr>
        <p:spPr bwMode="auto">
          <a:xfrm>
            <a:off x="8208963" y="637256"/>
            <a:ext cx="36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2310" name="Line 24"/>
          <p:cNvSpPr>
            <a:spLocks noChangeShapeType="1"/>
          </p:cNvSpPr>
          <p:nvPr/>
        </p:nvSpPr>
        <p:spPr bwMode="auto">
          <a:xfrm>
            <a:off x="6480176" y="1257571"/>
            <a:ext cx="1763713" cy="459581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3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/>
      <p:bldP spid="12294" grpId="0"/>
      <p:bldP spid="12295" grpId="0" animBg="1"/>
      <p:bldP spid="12296" grpId="0" animBg="1"/>
      <p:bldP spid="12297" grpId="0" animBg="1"/>
      <p:bldP spid="12298" grpId="0" animBg="1"/>
      <p:bldP spid="12299" grpId="0" animBg="1"/>
      <p:bldP spid="12300" grpId="0"/>
      <p:bldP spid="12301" grpId="0"/>
      <p:bldP spid="12302" grpId="0"/>
      <p:bldP spid="12303" grpId="0"/>
      <p:bldP spid="12304" grpId="0"/>
      <p:bldP spid="12305" grpId="0" animBg="1"/>
      <p:bldP spid="12306" grpId="0" animBg="1"/>
      <p:bldP spid="12307" grpId="0" animBg="1"/>
      <p:bldP spid="12308" grpId="0" animBg="1"/>
      <p:bldP spid="12309" grpId="0"/>
      <p:bldP spid="123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4394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Lets do it another 98 times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3763" y="963088"/>
            <a:ext cx="4038600" cy="394335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After 53 heads and 47 tails we get a very sensible posterior distribution that has its peak at 0.53 (assuming a uniform prior).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659563" y="1032933"/>
            <a:ext cx="1765300" cy="3536686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292725" y="3840956"/>
            <a:ext cx="1474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probability density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559675" y="4542235"/>
            <a:ext cx="323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p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 flipV="1">
            <a:off x="7848600" y="4677966"/>
            <a:ext cx="287338" cy="54769"/>
          </a:xfrm>
          <a:prstGeom prst="rightArrow">
            <a:avLst>
              <a:gd name="adj1" fmla="val 50000"/>
              <a:gd name="adj2" fmla="val 98370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5867401" y="3596879"/>
            <a:ext cx="73025" cy="189309"/>
          </a:xfrm>
          <a:prstGeom prst="upArrow">
            <a:avLst>
              <a:gd name="adj1" fmla="val 50000"/>
              <a:gd name="adj2" fmla="val 8641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5256213" y="2895601"/>
            <a:ext cx="1187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area=1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6515101" y="4595813"/>
            <a:ext cx="4683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8243888" y="4595813"/>
            <a:ext cx="36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 flipH="1">
            <a:off x="8496301" y="3920729"/>
            <a:ext cx="36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3325" name="Text Box 21"/>
          <p:cNvSpPr txBox="1">
            <a:spLocks noChangeArrowheads="1"/>
          </p:cNvSpPr>
          <p:nvPr/>
        </p:nvSpPr>
        <p:spPr bwMode="auto">
          <a:xfrm flipH="1">
            <a:off x="8496301" y="3489723"/>
            <a:ext cx="36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3326" name="Freeform 24"/>
          <p:cNvSpPr>
            <a:spLocks/>
          </p:cNvSpPr>
          <p:nvPr/>
        </p:nvSpPr>
        <p:spPr bwMode="auto">
          <a:xfrm>
            <a:off x="7092950" y="1337733"/>
            <a:ext cx="431800" cy="3236649"/>
          </a:xfrm>
          <a:custGeom>
            <a:avLst/>
            <a:gdLst>
              <a:gd name="T0" fmla="*/ 0 w 646"/>
              <a:gd name="T1" fmla="*/ 4859973 h 3406"/>
              <a:gd name="T2" fmla="*/ 151732 w 646"/>
              <a:gd name="T3" fmla="*/ 4859973 h 3406"/>
              <a:gd name="T4" fmla="*/ 258011 w 646"/>
              <a:gd name="T5" fmla="*/ 4828544 h 3406"/>
              <a:gd name="T6" fmla="*/ 333542 w 646"/>
              <a:gd name="T7" fmla="*/ 4665688 h 3406"/>
              <a:gd name="T8" fmla="*/ 363621 w 646"/>
              <a:gd name="T9" fmla="*/ 4374261 h 3406"/>
              <a:gd name="T10" fmla="*/ 378995 w 646"/>
              <a:gd name="T11" fmla="*/ 2851412 h 3406"/>
              <a:gd name="T12" fmla="*/ 424447 w 646"/>
              <a:gd name="T13" fmla="*/ 421426 h 3406"/>
              <a:gd name="T14" fmla="*/ 424447 w 646"/>
              <a:gd name="T15" fmla="*/ 324284 h 34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46"/>
              <a:gd name="T25" fmla="*/ 0 h 3406"/>
              <a:gd name="T26" fmla="*/ 646 w 646"/>
              <a:gd name="T27" fmla="*/ 3406 h 340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46" h="3406">
                <a:moveTo>
                  <a:pt x="0" y="3402"/>
                </a:moveTo>
                <a:cubicBezTo>
                  <a:pt x="81" y="3404"/>
                  <a:pt x="163" y="3406"/>
                  <a:pt x="227" y="3402"/>
                </a:cubicBezTo>
                <a:cubicBezTo>
                  <a:pt x="291" y="3398"/>
                  <a:pt x="341" y="3403"/>
                  <a:pt x="386" y="3380"/>
                </a:cubicBezTo>
                <a:cubicBezTo>
                  <a:pt x="431" y="3357"/>
                  <a:pt x="473" y="3319"/>
                  <a:pt x="499" y="3266"/>
                </a:cubicBezTo>
                <a:cubicBezTo>
                  <a:pt x="525" y="3213"/>
                  <a:pt x="533" y="3274"/>
                  <a:pt x="544" y="3062"/>
                </a:cubicBezTo>
                <a:cubicBezTo>
                  <a:pt x="555" y="2850"/>
                  <a:pt x="552" y="2457"/>
                  <a:pt x="567" y="1996"/>
                </a:cubicBezTo>
                <a:cubicBezTo>
                  <a:pt x="582" y="1535"/>
                  <a:pt x="624" y="590"/>
                  <a:pt x="635" y="295"/>
                </a:cubicBezTo>
                <a:cubicBezTo>
                  <a:pt x="646" y="0"/>
                  <a:pt x="635" y="238"/>
                  <a:pt x="635" y="22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Freeform 25"/>
          <p:cNvSpPr>
            <a:spLocks/>
          </p:cNvSpPr>
          <p:nvPr/>
        </p:nvSpPr>
        <p:spPr bwMode="auto">
          <a:xfrm flipH="1">
            <a:off x="7704138" y="1337732"/>
            <a:ext cx="360362" cy="3236649"/>
          </a:xfrm>
          <a:custGeom>
            <a:avLst/>
            <a:gdLst>
              <a:gd name="T0" fmla="*/ 0 w 646"/>
              <a:gd name="T1" fmla="*/ 4788620 h 3406"/>
              <a:gd name="T2" fmla="*/ 126629 w 646"/>
              <a:gd name="T3" fmla="*/ 4788620 h 3406"/>
              <a:gd name="T4" fmla="*/ 215325 w 646"/>
              <a:gd name="T5" fmla="*/ 4757653 h 3406"/>
              <a:gd name="T6" fmla="*/ 278360 w 646"/>
              <a:gd name="T7" fmla="*/ 4597188 h 3406"/>
              <a:gd name="T8" fmla="*/ 303463 w 646"/>
              <a:gd name="T9" fmla="*/ 4310039 h 3406"/>
              <a:gd name="T10" fmla="*/ 316293 w 646"/>
              <a:gd name="T11" fmla="*/ 2809549 h 3406"/>
              <a:gd name="T12" fmla="*/ 354226 w 646"/>
              <a:gd name="T13" fmla="*/ 415239 h 3406"/>
              <a:gd name="T14" fmla="*/ 354226 w 646"/>
              <a:gd name="T15" fmla="*/ 319523 h 34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46"/>
              <a:gd name="T25" fmla="*/ 0 h 3406"/>
              <a:gd name="T26" fmla="*/ 646 w 646"/>
              <a:gd name="T27" fmla="*/ 3406 h 340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46" h="3406">
                <a:moveTo>
                  <a:pt x="0" y="3402"/>
                </a:moveTo>
                <a:cubicBezTo>
                  <a:pt x="81" y="3404"/>
                  <a:pt x="163" y="3406"/>
                  <a:pt x="227" y="3402"/>
                </a:cubicBezTo>
                <a:cubicBezTo>
                  <a:pt x="291" y="3398"/>
                  <a:pt x="341" y="3403"/>
                  <a:pt x="386" y="3380"/>
                </a:cubicBezTo>
                <a:cubicBezTo>
                  <a:pt x="431" y="3357"/>
                  <a:pt x="473" y="3319"/>
                  <a:pt x="499" y="3266"/>
                </a:cubicBezTo>
                <a:cubicBezTo>
                  <a:pt x="525" y="3213"/>
                  <a:pt x="533" y="3274"/>
                  <a:pt x="544" y="3062"/>
                </a:cubicBezTo>
                <a:cubicBezTo>
                  <a:pt x="555" y="2850"/>
                  <a:pt x="552" y="2457"/>
                  <a:pt x="567" y="1996"/>
                </a:cubicBezTo>
                <a:cubicBezTo>
                  <a:pt x="582" y="1535"/>
                  <a:pt x="624" y="590"/>
                  <a:pt x="635" y="295"/>
                </a:cubicBezTo>
                <a:cubicBezTo>
                  <a:pt x="646" y="0"/>
                  <a:pt x="635" y="238"/>
                  <a:pt x="635" y="22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Freeform 26"/>
          <p:cNvSpPr>
            <a:spLocks/>
          </p:cNvSpPr>
          <p:nvPr/>
        </p:nvSpPr>
        <p:spPr bwMode="auto">
          <a:xfrm>
            <a:off x="7524750" y="1223161"/>
            <a:ext cx="71438" cy="270272"/>
          </a:xfrm>
          <a:custGeom>
            <a:avLst/>
            <a:gdLst>
              <a:gd name="T0" fmla="*/ 0 w 91"/>
              <a:gd name="T1" fmla="*/ 360363 h 227"/>
              <a:gd name="T2" fmla="*/ 18056 w 91"/>
              <a:gd name="T3" fmla="*/ 71438 h 227"/>
              <a:gd name="T4" fmla="*/ 71438 w 91"/>
              <a:gd name="T5" fmla="*/ 0 h 227"/>
              <a:gd name="T6" fmla="*/ 0 60000 65536"/>
              <a:gd name="T7" fmla="*/ 0 60000 65536"/>
              <a:gd name="T8" fmla="*/ 0 60000 65536"/>
              <a:gd name="T9" fmla="*/ 0 w 91"/>
              <a:gd name="T10" fmla="*/ 0 h 227"/>
              <a:gd name="T11" fmla="*/ 91 w 91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27">
                <a:moveTo>
                  <a:pt x="0" y="227"/>
                </a:moveTo>
                <a:cubicBezTo>
                  <a:pt x="4" y="155"/>
                  <a:pt x="8" y="83"/>
                  <a:pt x="23" y="45"/>
                </a:cubicBezTo>
                <a:cubicBezTo>
                  <a:pt x="38" y="7"/>
                  <a:pt x="64" y="3"/>
                  <a:pt x="91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Freeform 27"/>
          <p:cNvSpPr>
            <a:spLocks/>
          </p:cNvSpPr>
          <p:nvPr/>
        </p:nvSpPr>
        <p:spPr bwMode="auto">
          <a:xfrm flipH="1">
            <a:off x="7591426" y="1206228"/>
            <a:ext cx="112713" cy="270272"/>
          </a:xfrm>
          <a:custGeom>
            <a:avLst/>
            <a:gdLst>
              <a:gd name="T0" fmla="*/ 0 w 91"/>
              <a:gd name="T1" fmla="*/ 360363 h 227"/>
              <a:gd name="T2" fmla="*/ 28488 w 91"/>
              <a:gd name="T3" fmla="*/ 71438 h 227"/>
              <a:gd name="T4" fmla="*/ 112713 w 91"/>
              <a:gd name="T5" fmla="*/ 0 h 227"/>
              <a:gd name="T6" fmla="*/ 0 60000 65536"/>
              <a:gd name="T7" fmla="*/ 0 60000 65536"/>
              <a:gd name="T8" fmla="*/ 0 60000 65536"/>
              <a:gd name="T9" fmla="*/ 0 w 91"/>
              <a:gd name="T10" fmla="*/ 0 h 227"/>
              <a:gd name="T11" fmla="*/ 91 w 91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27">
                <a:moveTo>
                  <a:pt x="0" y="227"/>
                </a:moveTo>
                <a:cubicBezTo>
                  <a:pt x="4" y="155"/>
                  <a:pt x="8" y="83"/>
                  <a:pt x="23" y="45"/>
                </a:cubicBezTo>
                <a:cubicBezTo>
                  <a:pt x="38" y="7"/>
                  <a:pt x="64" y="3"/>
                  <a:pt x="91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AutoShape 28"/>
          <p:cNvSpPr>
            <a:spLocks noChangeArrowheads="1"/>
          </p:cNvSpPr>
          <p:nvPr/>
        </p:nvSpPr>
        <p:spPr bwMode="auto">
          <a:xfrm>
            <a:off x="6493404" y="3071679"/>
            <a:ext cx="1150936" cy="80963"/>
          </a:xfrm>
          <a:prstGeom prst="rightArrow">
            <a:avLst>
              <a:gd name="adj1" fmla="val 50000"/>
              <a:gd name="adj2" fmla="val 12389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44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/>
      <p:bldP spid="13318" grpId="0"/>
      <p:bldP spid="13319" grpId="0" animBg="1"/>
      <p:bldP spid="13320" grpId="0" animBg="1"/>
      <p:bldP spid="13321" grpId="0"/>
      <p:bldP spid="13322" grpId="0"/>
      <p:bldP spid="13323" grpId="0"/>
      <p:bldP spid="13324" grpId="0"/>
      <p:bldP spid="13325" grpId="0"/>
      <p:bldP spid="13326" grpId="0" animBg="1"/>
      <p:bldP spid="13327" grpId="0" animBg="1"/>
      <p:bldP spid="13328" grpId="0" animBg="1"/>
      <p:bldP spid="13329" grpId="0" animBg="1"/>
      <p:bldP spid="133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435"/>
            <a:ext cx="8229600" cy="857251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Bayes Theorem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88494315"/>
              </p:ext>
            </p:extLst>
          </p:nvPr>
        </p:nvGraphicFramePr>
        <p:xfrm>
          <a:off x="1693333" y="1286963"/>
          <a:ext cx="5029204" cy="40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tion" r:id="rId3" imgW="2540000" imgH="203200" progId="Equation.3">
                  <p:embed/>
                </p:oleObj>
              </mc:Choice>
              <mc:Fallback>
                <p:oleObj name="Equation" r:id="rId3" imgW="2540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333" y="1286963"/>
                        <a:ext cx="5029204" cy="4019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42964" y="1032798"/>
            <a:ext cx="2433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303463" y="1799561"/>
            <a:ext cx="23399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9900"/>
                </a:solidFill>
              </a:rPr>
              <a:t>prior </a:t>
            </a:r>
            <a:r>
              <a:rPr lang="en-US" sz="2000" dirty="0">
                <a:solidFill>
                  <a:srgbClr val="009900"/>
                </a:solidFill>
              </a:rPr>
              <a:t>probability of weight vector W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27089" y="3714344"/>
            <a:ext cx="27003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3333CC"/>
                </a:solidFill>
              </a:rPr>
              <a:t>posterior </a:t>
            </a:r>
            <a:r>
              <a:rPr lang="en-US" sz="2000" dirty="0">
                <a:solidFill>
                  <a:srgbClr val="3333CC"/>
                </a:solidFill>
              </a:rPr>
              <a:t>probability of weight vector W given training data D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508625" y="2108191"/>
            <a:ext cx="2808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probability </a:t>
            </a:r>
            <a:r>
              <a:rPr lang="en-US" sz="2000" dirty="0">
                <a:solidFill>
                  <a:srgbClr val="FF0000"/>
                </a:solidFill>
              </a:rPr>
              <a:t>of observed data given W</a:t>
            </a: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2018197" y="3533088"/>
            <a:ext cx="144463" cy="2166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3708400" y="2539463"/>
            <a:ext cx="107950" cy="215504"/>
          </a:xfrm>
          <a:prstGeom prst="downArrow">
            <a:avLst>
              <a:gd name="adj1" fmla="val 50000"/>
              <a:gd name="adj2" fmla="val 6654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 rot="16200000" flipH="1">
            <a:off x="4908947" y="2228047"/>
            <a:ext cx="350044" cy="703262"/>
          </a:xfrm>
          <a:custGeom>
            <a:avLst/>
            <a:gdLst>
              <a:gd name="T0" fmla="*/ 7065914 w 21600"/>
              <a:gd name="T1" fmla="*/ 0 h 21600"/>
              <a:gd name="T2" fmla="*/ 7065914 w 21600"/>
              <a:gd name="T3" fmla="*/ 12888090 h 21600"/>
              <a:gd name="T4" fmla="*/ 737209 w 21600"/>
              <a:gd name="T5" fmla="*/ 22897104 h 21600"/>
              <a:gd name="T6" fmla="*/ 10084824 w 21600"/>
              <a:gd name="T7" fmla="*/ 644406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534 h 21600"/>
              <a:gd name="T14" fmla="*/ 19957 w 21600"/>
              <a:gd name="T15" fmla="*/ 762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34" y="0"/>
                </a:lnTo>
                <a:lnTo>
                  <a:pt x="15134" y="4534"/>
                </a:lnTo>
                <a:lnTo>
                  <a:pt x="12427" y="4534"/>
                </a:lnTo>
                <a:cubicBezTo>
                  <a:pt x="5564" y="4534"/>
                  <a:pt x="0" y="7947"/>
                  <a:pt x="0" y="12158"/>
                </a:cubicBezTo>
                <a:lnTo>
                  <a:pt x="0" y="21600"/>
                </a:lnTo>
                <a:lnTo>
                  <a:pt x="3158" y="21600"/>
                </a:lnTo>
                <a:lnTo>
                  <a:pt x="3158" y="12158"/>
                </a:lnTo>
                <a:cubicBezTo>
                  <a:pt x="3158" y="9654"/>
                  <a:pt x="7308" y="7624"/>
                  <a:pt x="12427" y="7624"/>
                </a:cubicBezTo>
                <a:lnTo>
                  <a:pt x="15134" y="7624"/>
                </a:lnTo>
                <a:lnTo>
                  <a:pt x="15134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5111751" y="4041762"/>
            <a:ext cx="2339975" cy="810816"/>
          </a:xfrm>
          <a:prstGeom prst="rect">
            <a:avLst/>
          </a:prstGeom>
          <a:solidFill>
            <a:srgbClr val="CC9900">
              <a:alpha val="0"/>
            </a:srgbClr>
          </a:solidFill>
          <a:ln w="158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 rot="-5400000">
            <a:off x="4530923" y="3629877"/>
            <a:ext cx="406004" cy="755650"/>
          </a:xfrm>
          <a:custGeom>
            <a:avLst/>
            <a:gdLst>
              <a:gd name="T0" fmla="*/ 9486848 w 21600"/>
              <a:gd name="T1" fmla="*/ 0 h 21600"/>
              <a:gd name="T2" fmla="*/ 9486848 w 21600"/>
              <a:gd name="T3" fmla="*/ 14879762 h 21600"/>
              <a:gd name="T4" fmla="*/ 705995 w 21600"/>
              <a:gd name="T5" fmla="*/ 26435505 h 21600"/>
              <a:gd name="T6" fmla="*/ 13566984 w 21600"/>
              <a:gd name="T7" fmla="*/ 743986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980 h 21600"/>
              <a:gd name="T14" fmla="*/ 20426 w 21600"/>
              <a:gd name="T15" fmla="*/ 717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04" y="0"/>
                </a:lnTo>
                <a:lnTo>
                  <a:pt x="15104" y="4980"/>
                </a:lnTo>
                <a:lnTo>
                  <a:pt x="12427" y="4980"/>
                </a:lnTo>
                <a:cubicBezTo>
                  <a:pt x="5564" y="4980"/>
                  <a:pt x="0" y="8194"/>
                  <a:pt x="0" y="12158"/>
                </a:cubicBezTo>
                <a:lnTo>
                  <a:pt x="0" y="21600"/>
                </a:lnTo>
                <a:lnTo>
                  <a:pt x="2247" y="21600"/>
                </a:lnTo>
                <a:lnTo>
                  <a:pt x="2247" y="12158"/>
                </a:lnTo>
                <a:cubicBezTo>
                  <a:pt x="2247" y="9408"/>
                  <a:pt x="6805" y="7178"/>
                  <a:pt x="12427" y="7178"/>
                </a:cubicBezTo>
                <a:lnTo>
                  <a:pt x="15104" y="7178"/>
                </a:lnTo>
                <a:lnTo>
                  <a:pt x="15104" y="12158"/>
                </a:lnTo>
                <a:close/>
              </a:path>
            </a:pathLst>
          </a:cu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3313113" y="705643"/>
            <a:ext cx="1943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joint probability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6480176" y="584066"/>
            <a:ext cx="15478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conditional probability</a:t>
            </a:r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4282016" y="1083994"/>
            <a:ext cx="107950" cy="1619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 rot="10800000">
            <a:off x="6145744" y="974457"/>
            <a:ext cx="215900" cy="163116"/>
          </a:xfrm>
          <a:custGeom>
            <a:avLst/>
            <a:gdLst>
              <a:gd name="T0" fmla="*/ 1541476 w 21600"/>
              <a:gd name="T1" fmla="*/ 0 h 21600"/>
              <a:gd name="T2" fmla="*/ 924842 w 21600"/>
              <a:gd name="T3" fmla="*/ 729954 h 21600"/>
              <a:gd name="T4" fmla="*/ 0 w 21600"/>
              <a:gd name="T5" fmla="*/ 1824986 h 21600"/>
              <a:gd name="T6" fmla="*/ 924842 w 21600"/>
              <a:gd name="T7" fmla="*/ 2189862 h 21600"/>
              <a:gd name="T8" fmla="*/ 1849683 w 21600"/>
              <a:gd name="T9" fmla="*/ 1520735 h 21600"/>
              <a:gd name="T10" fmla="*/ 2158000 w 21600"/>
              <a:gd name="T11" fmla="*/ 729954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50862959"/>
              </p:ext>
            </p:extLst>
          </p:nvPr>
        </p:nvGraphicFramePr>
        <p:xfrm>
          <a:off x="1374786" y="2835266"/>
          <a:ext cx="4474277" cy="97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5" imgW="1981200" imgH="431800" progId="Equation.3">
                  <p:embed/>
                </p:oleObj>
              </mc:Choice>
              <mc:Fallback>
                <p:oleObj name="Equation" r:id="rId5" imgW="1981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86" y="2835266"/>
                        <a:ext cx="4474277" cy="9747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74473323"/>
              </p:ext>
            </p:extLst>
          </p:nvPr>
        </p:nvGraphicFramePr>
        <p:xfrm>
          <a:off x="5256213" y="4041652"/>
          <a:ext cx="2082801" cy="78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tion" r:id="rId7" imgW="1041400" imgH="393700" progId="Equation.3">
                  <p:embed/>
                </p:oleObj>
              </mc:Choice>
              <mc:Fallback>
                <p:oleObj name="Equation" r:id="rId7" imgW="1041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041652"/>
                        <a:ext cx="2082801" cy="78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2162660" y="3533088"/>
            <a:ext cx="0" cy="17502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85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4" grpId="0"/>
      <p:bldP spid="2055" grpId="0"/>
      <p:bldP spid="2059" grpId="0" animBg="1"/>
      <p:bldP spid="2060" grpId="0" animBg="1"/>
      <p:bldP spid="2061" grpId="0" animBg="1"/>
      <p:bldP spid="2063" grpId="0" animBg="1"/>
      <p:bldP spid="2064" grpId="0" animBg="1"/>
      <p:bldP spid="2065" grpId="0"/>
      <p:bldP spid="2066" grpId="0"/>
      <p:bldP spid="2067" grpId="0" animBg="1"/>
      <p:bldP spid="20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Lecture </a:t>
            </a:r>
            <a:r>
              <a:rPr lang="en-US" dirty="0" smtClean="0"/>
              <a:t>9e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Bayesian interpretation of weight decay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722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Supervised Maximum Likelihood Learning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3" y="897731"/>
            <a:ext cx="3826930" cy="365733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Finding a weight vector that minimizes </a:t>
            </a:r>
            <a:r>
              <a:rPr lang="en-US" dirty="0">
                <a:latin typeface="Arial" charset="0"/>
              </a:rPr>
              <a:t>the squared residuals is equivalent to </a:t>
            </a:r>
            <a:r>
              <a:rPr lang="en-US" dirty="0" smtClean="0">
                <a:latin typeface="Arial" charset="0"/>
              </a:rPr>
              <a:t>finding a weight vector that maximizes </a:t>
            </a:r>
            <a:r>
              <a:rPr lang="en-US" dirty="0">
                <a:latin typeface="Arial" charset="0"/>
              </a:rPr>
              <a:t>the log </a:t>
            </a:r>
            <a:r>
              <a:rPr lang="en-US" dirty="0" smtClean="0">
                <a:latin typeface="Arial" charset="0"/>
              </a:rPr>
              <a:t>probability density </a:t>
            </a:r>
            <a:r>
              <a:rPr lang="en-US" dirty="0">
                <a:latin typeface="Arial" charset="0"/>
              </a:rPr>
              <a:t>of the correct </a:t>
            </a:r>
            <a:r>
              <a:rPr lang="en-US" dirty="0" smtClean="0">
                <a:latin typeface="Arial" charset="0"/>
              </a:rPr>
              <a:t>answer.</a:t>
            </a: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We assume the answer is generated by adding Gaussian noise to the output of the neural network.</a:t>
            </a:r>
            <a:endParaRPr lang="en-US" dirty="0">
              <a:latin typeface="Arial" charset="0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4456649" y="1368153"/>
            <a:ext cx="4135438" cy="1371600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6150" name="Freeform 5"/>
          <p:cNvSpPr>
            <a:spLocks/>
          </p:cNvSpPr>
          <p:nvPr/>
        </p:nvSpPr>
        <p:spPr bwMode="auto">
          <a:xfrm>
            <a:off x="4451888" y="1530078"/>
            <a:ext cx="2160587" cy="1182291"/>
          </a:xfrm>
          <a:custGeom>
            <a:avLst/>
            <a:gdLst>
              <a:gd name="T0" fmla="*/ 0 w 1588"/>
              <a:gd name="T1" fmla="*/ 1576388 h 1383"/>
              <a:gd name="T2" fmla="*/ 340143 w 1588"/>
              <a:gd name="T3" fmla="*/ 1525096 h 1383"/>
              <a:gd name="T4" fmla="*/ 802737 w 1588"/>
              <a:gd name="T5" fmla="*/ 1292570 h 1383"/>
              <a:gd name="T6" fmla="*/ 1080294 w 1588"/>
              <a:gd name="T7" fmla="*/ 982535 h 1383"/>
              <a:gd name="T8" fmla="*/ 1326557 w 1588"/>
              <a:gd name="T9" fmla="*/ 594993 h 1383"/>
              <a:gd name="T10" fmla="*/ 1696632 w 1588"/>
              <a:gd name="T11" fmla="*/ 181233 h 1383"/>
              <a:gd name="T12" fmla="*/ 2036775 w 1588"/>
              <a:gd name="T13" fmla="*/ 26216 h 1383"/>
              <a:gd name="T14" fmla="*/ 2160587 w 1588"/>
              <a:gd name="T15" fmla="*/ 26216 h 13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88"/>
              <a:gd name="T25" fmla="*/ 0 h 1383"/>
              <a:gd name="T26" fmla="*/ 1588 w 1588"/>
              <a:gd name="T27" fmla="*/ 1383 h 13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88" h="1383">
                <a:moveTo>
                  <a:pt x="0" y="1383"/>
                </a:moveTo>
                <a:cubicBezTo>
                  <a:pt x="76" y="1381"/>
                  <a:pt x="152" y="1380"/>
                  <a:pt x="250" y="1338"/>
                </a:cubicBezTo>
                <a:cubicBezTo>
                  <a:pt x="348" y="1296"/>
                  <a:pt x="499" y="1213"/>
                  <a:pt x="590" y="1134"/>
                </a:cubicBezTo>
                <a:cubicBezTo>
                  <a:pt x="681" y="1055"/>
                  <a:pt x="730" y="964"/>
                  <a:pt x="794" y="862"/>
                </a:cubicBezTo>
                <a:cubicBezTo>
                  <a:pt x="858" y="760"/>
                  <a:pt x="900" y="639"/>
                  <a:pt x="975" y="522"/>
                </a:cubicBezTo>
                <a:cubicBezTo>
                  <a:pt x="1050" y="405"/>
                  <a:pt x="1160" y="242"/>
                  <a:pt x="1247" y="159"/>
                </a:cubicBezTo>
                <a:cubicBezTo>
                  <a:pt x="1334" y="76"/>
                  <a:pt x="1440" y="46"/>
                  <a:pt x="1497" y="23"/>
                </a:cubicBezTo>
                <a:cubicBezTo>
                  <a:pt x="1554" y="0"/>
                  <a:pt x="1573" y="23"/>
                  <a:pt x="1588" y="2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Freeform 6"/>
          <p:cNvSpPr>
            <a:spLocks/>
          </p:cNvSpPr>
          <p:nvPr/>
        </p:nvSpPr>
        <p:spPr bwMode="auto">
          <a:xfrm flipH="1">
            <a:off x="6617237" y="1530078"/>
            <a:ext cx="1974850" cy="1182291"/>
          </a:xfrm>
          <a:custGeom>
            <a:avLst/>
            <a:gdLst>
              <a:gd name="T0" fmla="*/ 0 w 1588"/>
              <a:gd name="T1" fmla="*/ 1576388 h 1383"/>
              <a:gd name="T2" fmla="*/ 310902 w 1588"/>
              <a:gd name="T3" fmla="*/ 1525096 h 1383"/>
              <a:gd name="T4" fmla="*/ 733729 w 1588"/>
              <a:gd name="T5" fmla="*/ 1292570 h 1383"/>
              <a:gd name="T6" fmla="*/ 987425 w 1588"/>
              <a:gd name="T7" fmla="*/ 982535 h 1383"/>
              <a:gd name="T8" fmla="*/ 1212518 w 1588"/>
              <a:gd name="T9" fmla="*/ 594993 h 1383"/>
              <a:gd name="T10" fmla="*/ 1550780 w 1588"/>
              <a:gd name="T11" fmla="*/ 181233 h 1383"/>
              <a:gd name="T12" fmla="*/ 1861682 w 1588"/>
              <a:gd name="T13" fmla="*/ 26216 h 1383"/>
              <a:gd name="T14" fmla="*/ 1974850 w 1588"/>
              <a:gd name="T15" fmla="*/ 26216 h 13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88"/>
              <a:gd name="T25" fmla="*/ 0 h 1383"/>
              <a:gd name="T26" fmla="*/ 1588 w 1588"/>
              <a:gd name="T27" fmla="*/ 1383 h 13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88" h="1383">
                <a:moveTo>
                  <a:pt x="0" y="1383"/>
                </a:moveTo>
                <a:cubicBezTo>
                  <a:pt x="76" y="1381"/>
                  <a:pt x="152" y="1380"/>
                  <a:pt x="250" y="1338"/>
                </a:cubicBezTo>
                <a:cubicBezTo>
                  <a:pt x="348" y="1296"/>
                  <a:pt x="499" y="1213"/>
                  <a:pt x="590" y="1134"/>
                </a:cubicBezTo>
                <a:cubicBezTo>
                  <a:pt x="681" y="1055"/>
                  <a:pt x="730" y="964"/>
                  <a:pt x="794" y="862"/>
                </a:cubicBezTo>
                <a:cubicBezTo>
                  <a:pt x="858" y="760"/>
                  <a:pt x="900" y="639"/>
                  <a:pt x="975" y="522"/>
                </a:cubicBezTo>
                <a:cubicBezTo>
                  <a:pt x="1050" y="405"/>
                  <a:pt x="1160" y="242"/>
                  <a:pt x="1247" y="159"/>
                </a:cubicBezTo>
                <a:cubicBezTo>
                  <a:pt x="1334" y="76"/>
                  <a:pt x="1440" y="46"/>
                  <a:pt x="1497" y="23"/>
                </a:cubicBezTo>
                <a:cubicBezTo>
                  <a:pt x="1554" y="0"/>
                  <a:pt x="1573" y="23"/>
                  <a:pt x="1588" y="2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5604412" y="2205163"/>
            <a:ext cx="0" cy="539353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 flipH="1" flipV="1">
            <a:off x="6612475" y="1557463"/>
            <a:ext cx="23813" cy="118943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5096913" y="2784997"/>
            <a:ext cx="14054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009900"/>
                </a:solidFill>
              </a:rPr>
              <a:t>      t</a:t>
            </a:r>
          </a:p>
          <a:p>
            <a:pPr eaLnBrk="1" hangingPunct="1"/>
            <a:r>
              <a:rPr lang="en-US" sz="1800" dirty="0" smtClean="0">
                <a:solidFill>
                  <a:srgbClr val="009900"/>
                </a:solidFill>
              </a:rPr>
              <a:t>correct answer</a:t>
            </a:r>
            <a:endParaRPr lang="en-US" sz="2000" dirty="0"/>
          </a:p>
          <a:p>
            <a:pPr eaLnBrk="1" hangingPunct="1"/>
            <a:endParaRPr lang="en-US" sz="1800" dirty="0">
              <a:solidFill>
                <a:srgbClr val="009900"/>
              </a:solidFill>
            </a:endParaRPr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6228300" y="2780234"/>
            <a:ext cx="1831974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    y</a:t>
            </a:r>
          </a:p>
          <a:p>
            <a:pPr eaLnBrk="1" hangingPunct="1"/>
            <a:r>
              <a:rPr lang="en-US" sz="1800" dirty="0" smtClean="0">
                <a:solidFill>
                  <a:srgbClr val="FF0000"/>
                </a:solidFill>
              </a:rPr>
              <a:t>model</a:t>
            </a:r>
            <a:r>
              <a:rPr lang="ja-JP" altLang="en-US" sz="1800" dirty="0" smtClean="0">
                <a:solidFill>
                  <a:srgbClr val="FF0000"/>
                </a:solidFill>
              </a:rPr>
              <a:t>’</a:t>
            </a:r>
            <a:r>
              <a:rPr lang="en-US" sz="1800" dirty="0" smtClean="0">
                <a:solidFill>
                  <a:srgbClr val="FF0000"/>
                </a:solidFill>
              </a:rPr>
              <a:t>s </a:t>
            </a:r>
            <a:r>
              <a:rPr lang="en-US" sz="1800" dirty="0">
                <a:solidFill>
                  <a:srgbClr val="FF0000"/>
                </a:solidFill>
              </a:rPr>
              <a:t>estimate of most probable 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977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0" grpId="0" animBg="1"/>
      <p:bldP spid="6151" grpId="0" animBg="1"/>
      <p:bldP spid="6152" grpId="0" animBg="1"/>
      <p:bldP spid="6153" grpId="0" animBg="1"/>
      <p:bldP spid="6154" grpId="0"/>
      <p:bldP spid="61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sz="2800" dirty="0" smtClean="0"/>
              <a:t>Preventing </a:t>
            </a:r>
            <a:r>
              <a:rPr lang="en-US" sz="2800" dirty="0" err="1" smtClean="0"/>
              <a:t>overfitting</a:t>
            </a:r>
            <a:endParaRPr lang="en-US" sz="2800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040511"/>
            <a:ext cx="4656667" cy="339447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Approach 1: </a:t>
            </a:r>
            <a:r>
              <a:rPr lang="en-US" dirty="0"/>
              <a:t>Get more data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lmost always the best bet if </a:t>
            </a:r>
            <a:r>
              <a:rPr lang="en-US" dirty="0" smtClean="0"/>
              <a:t>data is cheap and you </a:t>
            </a:r>
            <a:r>
              <a:rPr lang="en-US" dirty="0" smtClean="0"/>
              <a:t>have enough compute power to train on more data.</a:t>
            </a:r>
            <a:endParaRPr lang="en-US" dirty="0"/>
          </a:p>
          <a:p>
            <a:r>
              <a:rPr lang="en-US" dirty="0" smtClean="0">
                <a:solidFill>
                  <a:srgbClr val="000090"/>
                </a:solidFill>
              </a:rPr>
              <a:t>Approach 2: </a:t>
            </a:r>
            <a:r>
              <a:rPr lang="en-US" dirty="0" smtClean="0"/>
              <a:t>Use </a:t>
            </a:r>
            <a:r>
              <a:rPr lang="en-US" dirty="0"/>
              <a:t>a model that has the right capacity:</a:t>
            </a:r>
          </a:p>
          <a:p>
            <a:pPr lvl="1"/>
            <a:r>
              <a:rPr lang="en-US" dirty="0"/>
              <a:t>enough </a:t>
            </a:r>
            <a:r>
              <a:rPr lang="en-US" dirty="0" smtClean="0"/>
              <a:t>to fit the </a:t>
            </a:r>
            <a:r>
              <a:rPr lang="en-US" dirty="0"/>
              <a:t>true </a:t>
            </a:r>
            <a:r>
              <a:rPr lang="en-US" dirty="0" smtClean="0"/>
              <a:t>regularities.</a:t>
            </a:r>
            <a:endParaRPr lang="en-US" dirty="0"/>
          </a:p>
          <a:p>
            <a:pPr lvl="1"/>
            <a:r>
              <a:rPr lang="en-US" dirty="0"/>
              <a:t>not enough to also </a:t>
            </a:r>
            <a:r>
              <a:rPr lang="en-US" dirty="0" smtClean="0"/>
              <a:t>fit spurious regularities</a:t>
            </a:r>
            <a:r>
              <a:rPr lang="en-US" dirty="0"/>
              <a:t> </a:t>
            </a:r>
            <a:r>
              <a:rPr lang="en-US" dirty="0" smtClean="0"/>
              <a:t>(if </a:t>
            </a:r>
            <a:r>
              <a:rPr lang="en-US" dirty="0"/>
              <a:t>they are </a:t>
            </a:r>
            <a:r>
              <a:rPr lang="en-US" dirty="0" smtClean="0"/>
              <a:t>weaker).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35995" y="1023578"/>
            <a:ext cx="4608005" cy="339447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Approach 3: </a:t>
            </a:r>
            <a:r>
              <a:rPr lang="en-US" dirty="0"/>
              <a:t>Average many different </a:t>
            </a:r>
            <a:r>
              <a:rPr lang="en-US" dirty="0" smtClean="0"/>
              <a:t>models.</a:t>
            </a:r>
          </a:p>
          <a:p>
            <a:pPr lvl="1"/>
            <a:r>
              <a:rPr lang="en-US" dirty="0" smtClean="0"/>
              <a:t>Use models with different forms.</a:t>
            </a:r>
          </a:p>
          <a:p>
            <a:pPr lvl="1"/>
            <a:r>
              <a:rPr lang="en-US" dirty="0" smtClean="0"/>
              <a:t>Or t</a:t>
            </a:r>
            <a:r>
              <a:rPr lang="en-US" dirty="0" smtClean="0"/>
              <a:t>rain </a:t>
            </a:r>
            <a:r>
              <a:rPr lang="en-US" dirty="0" smtClean="0"/>
              <a:t>the model on different subsets of the training data (this is called “bagging”).</a:t>
            </a:r>
            <a:endParaRPr lang="en-US" dirty="0"/>
          </a:p>
          <a:p>
            <a:r>
              <a:rPr lang="en-US" dirty="0">
                <a:solidFill>
                  <a:srgbClr val="000090"/>
                </a:solidFill>
              </a:rPr>
              <a:t>Approach 4</a:t>
            </a:r>
            <a:r>
              <a:rPr lang="en-US" dirty="0" smtClean="0">
                <a:solidFill>
                  <a:srgbClr val="000090"/>
                </a:solidFill>
              </a:rPr>
              <a:t>: (Bayesian) </a:t>
            </a:r>
            <a:r>
              <a:rPr lang="en-US" dirty="0" smtClean="0"/>
              <a:t>Use a single neural network architecture, but average the predictions made by many different weight vectors.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6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722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Supervised Maximum Likelihood Learning</a:t>
            </a:r>
          </a:p>
        </p:txBody>
      </p:sp>
      <p:graphicFrame>
        <p:nvGraphicFramePr>
          <p:cNvPr id="614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327866"/>
              </p:ext>
            </p:extLst>
          </p:nvPr>
        </p:nvGraphicFramePr>
        <p:xfrm>
          <a:off x="1873250" y="1657365"/>
          <a:ext cx="474980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Equation" r:id="rId3" imgW="2159000" imgH="571500" progId="Equation.3">
                  <p:embed/>
                </p:oleObj>
              </mc:Choice>
              <mc:Fallback>
                <p:oleObj name="Equation" r:id="rId3" imgW="2159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657365"/>
                        <a:ext cx="4749800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163700"/>
              </p:ext>
            </p:extLst>
          </p:nvPr>
        </p:nvGraphicFramePr>
        <p:xfrm>
          <a:off x="3707131" y="956204"/>
          <a:ext cx="2693652" cy="540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6" name="Equation" r:id="rId5" imgW="1257300" imgH="215900" progId="Equation.3">
                  <p:embed/>
                </p:oleObj>
              </mc:Choice>
              <mc:Fallback>
                <p:oleObj name="Equation" r:id="rId5" imgW="1257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131" y="956204"/>
                        <a:ext cx="2693652" cy="540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36120" y="1032938"/>
            <a:ext cx="20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</a:t>
            </a:r>
            <a:r>
              <a:rPr lang="en-US" sz="2000" dirty="0" smtClean="0">
                <a:solidFill>
                  <a:srgbClr val="0000FF"/>
                </a:solidFill>
              </a:rPr>
              <a:t>utput of the net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83805" y="1232993"/>
            <a:ext cx="372527" cy="3144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6665" y="1388550"/>
            <a:ext cx="2048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Gaussian distribution centered at the net’s output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329" y="1574797"/>
            <a:ext cx="2127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p</a:t>
            </a:r>
            <a:r>
              <a:rPr lang="en-US" sz="2000" dirty="0" smtClean="0">
                <a:solidFill>
                  <a:srgbClr val="008000"/>
                </a:solidFill>
              </a:rPr>
              <a:t>robability density of the target value given the net’s output plus Gaussian noise</a:t>
            </a:r>
            <a:endParaRPr lang="en-US" sz="2000" dirty="0">
              <a:solidFill>
                <a:srgbClr val="008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66230" y="2486038"/>
            <a:ext cx="372527" cy="314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88150" y="2553766"/>
            <a:ext cx="323850" cy="3144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2669" y="3809953"/>
            <a:ext cx="1083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Cost 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53446" y="4010008"/>
            <a:ext cx="372527" cy="3144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82533" y="1947339"/>
            <a:ext cx="982134" cy="1032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4351867" y="2980267"/>
            <a:ext cx="321733" cy="660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1088" y="3268097"/>
            <a:ext cx="2457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Minimizing squared error is the same as maximizing log </a:t>
            </a:r>
            <a:r>
              <a:rPr lang="en-US" dirty="0" err="1" smtClean="0"/>
              <a:t>prob</a:t>
            </a:r>
            <a:r>
              <a:rPr lang="en-US" dirty="0" smtClean="0"/>
              <a:t> under a Gaussian.</a:t>
            </a:r>
            <a:endParaRPr lang="en-US" dirty="0"/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207681"/>
              </p:ext>
            </p:extLst>
          </p:nvPr>
        </p:nvGraphicFramePr>
        <p:xfrm>
          <a:off x="1910825" y="3421575"/>
          <a:ext cx="43021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7" name="Equation" r:id="rId7" imgW="1955800" imgH="431800" progId="Equation.3">
                  <p:embed/>
                </p:oleObj>
              </mc:Choice>
              <mc:Fallback>
                <p:oleObj name="Equation" r:id="rId7" imgW="1955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25" y="3421575"/>
                        <a:ext cx="43021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6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8" grpId="0"/>
      <p:bldP spid="22" grpId="0"/>
      <p:bldP spid="8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49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MAP: Maximum a Posteriori</a:t>
            </a:r>
            <a:endParaRPr lang="en-US" dirty="0">
              <a:latin typeface="Arial" charset="0"/>
            </a:endParaRPr>
          </a:p>
        </p:txBody>
      </p:sp>
      <p:sp>
        <p:nvSpPr>
          <p:cNvPr id="3076" name="Rectangle 21"/>
          <p:cNvSpPr>
            <a:spLocks noGrp="1" noChangeArrowheads="1"/>
          </p:cNvSpPr>
          <p:nvPr>
            <p:ph sz="half" idx="1"/>
          </p:nvPr>
        </p:nvSpPr>
        <p:spPr>
          <a:xfrm>
            <a:off x="321736" y="895357"/>
            <a:ext cx="4038600" cy="371051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proper Bayesian approach is to find the full posterior distribution over all possible weight vectors.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If we have more than a handful of weights this is hopelessly difficult for a non-linear net.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Bayesians have all sort of clever tricks for approximating this horrendous distribution.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63535" y="895357"/>
            <a:ext cx="4495800" cy="37105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Suppose </a:t>
            </a:r>
            <a:r>
              <a:rPr lang="en-US" dirty="0">
                <a:latin typeface="Arial" charset="0"/>
              </a:rPr>
              <a:t>we just try to find the most probable weight vector.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We can find </a:t>
            </a:r>
            <a:r>
              <a:rPr lang="en-US" dirty="0" smtClean="0">
                <a:latin typeface="Arial" charset="0"/>
              </a:rPr>
              <a:t>an </a:t>
            </a:r>
            <a:r>
              <a:rPr lang="en-US" dirty="0">
                <a:latin typeface="Arial" charset="0"/>
              </a:rPr>
              <a:t>optimum by starting with a random weight vector and then adjusting it in the direction that improves  p( W | D )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But it’s only a local optimum.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It is easier to work in the log domain. If we want to </a:t>
            </a:r>
            <a:r>
              <a:rPr lang="en-US" dirty="0">
                <a:solidFill>
                  <a:srgbClr val="3333CC"/>
                </a:solidFill>
                <a:latin typeface="Arial" charset="0"/>
              </a:rPr>
              <a:t>minimize</a:t>
            </a:r>
            <a:r>
              <a:rPr lang="en-US" dirty="0">
                <a:latin typeface="Arial" charset="0"/>
              </a:rPr>
              <a:t> a cost we use </a:t>
            </a:r>
            <a:r>
              <a:rPr lang="en-US" dirty="0">
                <a:solidFill>
                  <a:srgbClr val="3333CC"/>
                </a:solidFill>
                <a:latin typeface="Arial" charset="0"/>
              </a:rPr>
              <a:t>negative</a:t>
            </a:r>
            <a:r>
              <a:rPr lang="en-US" dirty="0">
                <a:latin typeface="Arial" charset="0"/>
              </a:rPr>
              <a:t> log </a:t>
            </a:r>
            <a:r>
              <a:rPr lang="en-US" dirty="0" err="1" smtClean="0">
                <a:latin typeface="Arial" charset="0"/>
              </a:rPr>
              <a:t>probs</a:t>
            </a:r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1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Why we maximize sums of log </a:t>
            </a:r>
            <a:r>
              <a:rPr lang="en-US" dirty="0" smtClean="0">
                <a:latin typeface="Arial" charset="0"/>
              </a:rPr>
              <a:t>probabilities</a:t>
            </a:r>
            <a:endParaRPr lang="en-US" dirty="0">
              <a:latin typeface="Arial" charset="0"/>
            </a:endParaRP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113235"/>
            <a:ext cx="8229600" cy="288964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We want to maximize the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product</a:t>
            </a:r>
            <a:r>
              <a:rPr lang="en-US" dirty="0">
                <a:latin typeface="Arial" charset="0"/>
              </a:rPr>
              <a:t> of the probabilities of the </a:t>
            </a:r>
            <a:r>
              <a:rPr lang="en-US" dirty="0" smtClean="0">
                <a:latin typeface="Arial" charset="0"/>
              </a:rPr>
              <a:t>producing the target values </a:t>
            </a:r>
            <a:r>
              <a:rPr lang="en-US" dirty="0">
                <a:latin typeface="Arial" charset="0"/>
              </a:rPr>
              <a:t>on all the different  training </a:t>
            </a:r>
            <a:r>
              <a:rPr lang="en-US" dirty="0" smtClean="0">
                <a:latin typeface="Arial" charset="0"/>
              </a:rPr>
              <a:t>cases.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Assume the output errors on </a:t>
            </a:r>
            <a:r>
              <a:rPr lang="en-US" dirty="0" smtClean="0">
                <a:latin typeface="Arial" charset="0"/>
              </a:rPr>
              <a:t>different </a:t>
            </a:r>
            <a:r>
              <a:rPr lang="en-US" dirty="0">
                <a:latin typeface="Arial" charset="0"/>
              </a:rPr>
              <a:t>cases, c, are independent.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Because </a:t>
            </a:r>
            <a:r>
              <a:rPr lang="en-US" dirty="0">
                <a:latin typeface="Arial" charset="0"/>
              </a:rPr>
              <a:t>the log function is monotonic, it does not change where the maxima are. So we can maximize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sums</a:t>
            </a:r>
            <a:r>
              <a:rPr lang="en-US" dirty="0">
                <a:latin typeface="Arial" charset="0"/>
              </a:rPr>
              <a:t> of log probabilities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0612553"/>
              </p:ext>
            </p:extLst>
          </p:nvPr>
        </p:nvGraphicFramePr>
        <p:xfrm>
          <a:off x="1198066" y="2194830"/>
          <a:ext cx="6675934" cy="89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Equation" r:id="rId3" imgW="2946400" imgH="393700" progId="Equation.3">
                  <p:embed/>
                </p:oleObj>
              </mc:Choice>
              <mc:Fallback>
                <p:oleObj name="Equation" r:id="rId3" imgW="2946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066" y="2194830"/>
                        <a:ext cx="6675934" cy="893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291482"/>
              </p:ext>
            </p:extLst>
          </p:nvPr>
        </p:nvGraphicFramePr>
        <p:xfrm>
          <a:off x="1207544" y="3825129"/>
          <a:ext cx="4600585" cy="865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Equation" r:id="rId5" imgW="1828800" imgH="393700" progId="Equation.3">
                  <p:embed/>
                </p:oleObj>
              </mc:Choice>
              <mc:Fallback>
                <p:oleObj name="Equation" r:id="rId5" imgW="1828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544" y="3825129"/>
                        <a:ext cx="4600585" cy="865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23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MAP: Maximum a Posteriori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76683913"/>
              </p:ext>
            </p:extLst>
          </p:nvPr>
        </p:nvGraphicFramePr>
        <p:xfrm>
          <a:off x="187327" y="1317107"/>
          <a:ext cx="74374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3" name="Equation" r:id="rId3" imgW="3644900" imgH="203200" progId="Equation.3">
                  <p:embed/>
                </p:oleObj>
              </mc:Choice>
              <mc:Fallback>
                <p:oleObj name="Equation" r:id="rId3" imgW="3644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7" y="1317107"/>
                        <a:ext cx="7437438" cy="414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404547" y="1845741"/>
            <a:ext cx="0" cy="33866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5582" y="1862677"/>
            <a:ext cx="0" cy="33866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21823" y="1862680"/>
            <a:ext cx="0" cy="33866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79659" y="1862680"/>
            <a:ext cx="0" cy="33866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34666" y="3166546"/>
            <a:ext cx="2709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 integral over all possible weight vectors so it does not depend on W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247394" y="2844808"/>
            <a:ext cx="0" cy="35560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35869" y="3234278"/>
            <a:ext cx="1303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l</a:t>
            </a:r>
            <a:r>
              <a:rPr lang="en-US" dirty="0" smtClean="0">
                <a:solidFill>
                  <a:srgbClr val="008000"/>
                </a:solidFill>
              </a:rPr>
              <a:t>og </a:t>
            </a:r>
            <a:r>
              <a:rPr lang="en-US" dirty="0" err="1" smtClean="0">
                <a:solidFill>
                  <a:srgbClr val="008000"/>
                </a:solidFill>
              </a:rPr>
              <a:t>prob</a:t>
            </a:r>
            <a:r>
              <a:rPr lang="en-US" dirty="0" smtClean="0">
                <a:solidFill>
                  <a:srgbClr val="008000"/>
                </a:solidFill>
              </a:rPr>
              <a:t> of W under the prior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8400" y="3200405"/>
            <a:ext cx="1253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og </a:t>
            </a:r>
            <a:r>
              <a:rPr lang="en-US" dirty="0" err="1" smtClean="0">
                <a:solidFill>
                  <a:srgbClr val="0000FF"/>
                </a:solidFill>
              </a:rPr>
              <a:t>prob</a:t>
            </a:r>
            <a:r>
              <a:rPr lang="en-US" dirty="0" smtClean="0">
                <a:solidFill>
                  <a:srgbClr val="0000FF"/>
                </a:solidFill>
              </a:rPr>
              <a:t> of target values given W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69432" y="2844811"/>
            <a:ext cx="0" cy="35560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30130" y="2827881"/>
            <a:ext cx="0" cy="355606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25684460"/>
              </p:ext>
            </p:extLst>
          </p:nvPr>
        </p:nvGraphicFramePr>
        <p:xfrm>
          <a:off x="305858" y="2217731"/>
          <a:ext cx="74374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name="Equation" r:id="rId5" imgW="3721100" imgH="203200" progId="Equation.3">
                  <p:embed/>
                </p:oleObj>
              </mc:Choice>
              <mc:Fallback>
                <p:oleObj name="Equation" r:id="rId5" imgW="3721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58" y="2217731"/>
                        <a:ext cx="7437438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36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722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The log probability of a weight under its prior</a:t>
            </a:r>
            <a:endParaRPr lang="en-US" dirty="0">
              <a:latin typeface="Arial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8694"/>
            <a:ext cx="8686800" cy="232171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Minimizing </a:t>
            </a:r>
            <a:r>
              <a:rPr lang="en-US" dirty="0">
                <a:latin typeface="Arial" charset="0"/>
              </a:rPr>
              <a:t>the squared weights is equivalent to maximizing the log probability of the weights under a zero-mean Gaussian prior. 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468313" y="2081237"/>
            <a:ext cx="4824412" cy="1371600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4" name="Freeform 5"/>
          <p:cNvSpPr>
            <a:spLocks/>
          </p:cNvSpPr>
          <p:nvPr/>
        </p:nvSpPr>
        <p:spPr bwMode="auto">
          <a:xfrm>
            <a:off x="433388" y="2162199"/>
            <a:ext cx="2520950" cy="1182291"/>
          </a:xfrm>
          <a:custGeom>
            <a:avLst/>
            <a:gdLst>
              <a:gd name="T0" fmla="*/ 0 w 1588"/>
              <a:gd name="T1" fmla="*/ 1576388 h 1383"/>
              <a:gd name="T2" fmla="*/ 396875 w 1588"/>
              <a:gd name="T3" fmla="*/ 1525096 h 1383"/>
              <a:gd name="T4" fmla="*/ 936625 w 1588"/>
              <a:gd name="T5" fmla="*/ 1292570 h 1383"/>
              <a:gd name="T6" fmla="*/ 1260475 w 1588"/>
              <a:gd name="T7" fmla="*/ 982535 h 1383"/>
              <a:gd name="T8" fmla="*/ 1547812 w 1588"/>
              <a:gd name="T9" fmla="*/ 594993 h 1383"/>
              <a:gd name="T10" fmla="*/ 1979613 w 1588"/>
              <a:gd name="T11" fmla="*/ 181233 h 1383"/>
              <a:gd name="T12" fmla="*/ 2376488 w 1588"/>
              <a:gd name="T13" fmla="*/ 26216 h 1383"/>
              <a:gd name="T14" fmla="*/ 2520950 w 1588"/>
              <a:gd name="T15" fmla="*/ 26216 h 13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88"/>
              <a:gd name="T25" fmla="*/ 0 h 1383"/>
              <a:gd name="T26" fmla="*/ 1588 w 1588"/>
              <a:gd name="T27" fmla="*/ 1383 h 13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88" h="1383">
                <a:moveTo>
                  <a:pt x="0" y="1383"/>
                </a:moveTo>
                <a:cubicBezTo>
                  <a:pt x="76" y="1381"/>
                  <a:pt x="152" y="1380"/>
                  <a:pt x="250" y="1338"/>
                </a:cubicBezTo>
                <a:cubicBezTo>
                  <a:pt x="348" y="1296"/>
                  <a:pt x="499" y="1213"/>
                  <a:pt x="590" y="1134"/>
                </a:cubicBezTo>
                <a:cubicBezTo>
                  <a:pt x="681" y="1055"/>
                  <a:pt x="730" y="964"/>
                  <a:pt x="794" y="862"/>
                </a:cubicBezTo>
                <a:cubicBezTo>
                  <a:pt x="858" y="760"/>
                  <a:pt x="900" y="639"/>
                  <a:pt x="975" y="522"/>
                </a:cubicBezTo>
                <a:cubicBezTo>
                  <a:pt x="1050" y="405"/>
                  <a:pt x="1160" y="242"/>
                  <a:pt x="1247" y="159"/>
                </a:cubicBezTo>
                <a:cubicBezTo>
                  <a:pt x="1334" y="76"/>
                  <a:pt x="1440" y="46"/>
                  <a:pt x="1497" y="23"/>
                </a:cubicBezTo>
                <a:cubicBezTo>
                  <a:pt x="1554" y="0"/>
                  <a:pt x="1573" y="23"/>
                  <a:pt x="1588" y="2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Freeform 6"/>
          <p:cNvSpPr>
            <a:spLocks/>
          </p:cNvSpPr>
          <p:nvPr/>
        </p:nvSpPr>
        <p:spPr bwMode="auto">
          <a:xfrm flipH="1">
            <a:off x="2952750" y="2162199"/>
            <a:ext cx="2305050" cy="1182291"/>
          </a:xfrm>
          <a:custGeom>
            <a:avLst/>
            <a:gdLst>
              <a:gd name="T0" fmla="*/ 0 w 1588"/>
              <a:gd name="T1" fmla="*/ 1576388 h 1383"/>
              <a:gd name="T2" fmla="*/ 362886 w 1588"/>
              <a:gd name="T3" fmla="*/ 1525096 h 1383"/>
              <a:gd name="T4" fmla="*/ 856410 w 1588"/>
              <a:gd name="T5" fmla="*/ 1292570 h 1383"/>
              <a:gd name="T6" fmla="*/ 1152525 w 1588"/>
              <a:gd name="T7" fmla="*/ 982535 h 1383"/>
              <a:gd name="T8" fmla="*/ 1415254 w 1588"/>
              <a:gd name="T9" fmla="*/ 594993 h 1383"/>
              <a:gd name="T10" fmla="*/ 1810074 w 1588"/>
              <a:gd name="T11" fmla="*/ 181233 h 1383"/>
              <a:gd name="T12" fmla="*/ 2172960 w 1588"/>
              <a:gd name="T13" fmla="*/ 26216 h 1383"/>
              <a:gd name="T14" fmla="*/ 2305050 w 1588"/>
              <a:gd name="T15" fmla="*/ 26216 h 13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88"/>
              <a:gd name="T25" fmla="*/ 0 h 1383"/>
              <a:gd name="T26" fmla="*/ 1588 w 1588"/>
              <a:gd name="T27" fmla="*/ 1383 h 13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88" h="1383">
                <a:moveTo>
                  <a:pt x="0" y="1383"/>
                </a:moveTo>
                <a:cubicBezTo>
                  <a:pt x="76" y="1381"/>
                  <a:pt x="152" y="1380"/>
                  <a:pt x="250" y="1338"/>
                </a:cubicBezTo>
                <a:cubicBezTo>
                  <a:pt x="348" y="1296"/>
                  <a:pt x="499" y="1213"/>
                  <a:pt x="590" y="1134"/>
                </a:cubicBezTo>
                <a:cubicBezTo>
                  <a:pt x="681" y="1055"/>
                  <a:pt x="730" y="964"/>
                  <a:pt x="794" y="862"/>
                </a:cubicBezTo>
                <a:cubicBezTo>
                  <a:pt x="858" y="760"/>
                  <a:pt x="900" y="639"/>
                  <a:pt x="975" y="522"/>
                </a:cubicBezTo>
                <a:cubicBezTo>
                  <a:pt x="1050" y="405"/>
                  <a:pt x="1160" y="242"/>
                  <a:pt x="1247" y="159"/>
                </a:cubicBezTo>
                <a:cubicBezTo>
                  <a:pt x="1334" y="76"/>
                  <a:pt x="1440" y="46"/>
                  <a:pt x="1497" y="23"/>
                </a:cubicBezTo>
                <a:cubicBezTo>
                  <a:pt x="1554" y="0"/>
                  <a:pt x="1573" y="23"/>
                  <a:pt x="1588" y="2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Line 7"/>
          <p:cNvSpPr>
            <a:spLocks noChangeShapeType="1"/>
          </p:cNvSpPr>
          <p:nvPr/>
        </p:nvSpPr>
        <p:spPr bwMode="auto">
          <a:xfrm>
            <a:off x="2125663" y="2459856"/>
            <a:ext cx="0" cy="99893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8"/>
          <p:cNvSpPr>
            <a:spLocks noChangeShapeType="1"/>
          </p:cNvSpPr>
          <p:nvPr/>
        </p:nvSpPr>
        <p:spPr bwMode="auto">
          <a:xfrm flipV="1">
            <a:off x="2917825" y="3351634"/>
            <a:ext cx="0" cy="13454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Text Box 9"/>
          <p:cNvSpPr txBox="1">
            <a:spLocks noChangeArrowheads="1"/>
          </p:cNvSpPr>
          <p:nvPr/>
        </p:nvSpPr>
        <p:spPr bwMode="auto">
          <a:xfrm>
            <a:off x="1936751" y="3412355"/>
            <a:ext cx="428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w</a:t>
            </a:r>
          </a:p>
        </p:txBody>
      </p:sp>
      <p:sp>
        <p:nvSpPr>
          <p:cNvPr id="2059" name="Text Box 10"/>
          <p:cNvSpPr txBox="1">
            <a:spLocks noChangeArrowheads="1"/>
          </p:cNvSpPr>
          <p:nvPr/>
        </p:nvSpPr>
        <p:spPr bwMode="auto">
          <a:xfrm>
            <a:off x="2743201" y="3439740"/>
            <a:ext cx="355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0</a:t>
            </a:r>
          </a:p>
        </p:txBody>
      </p:sp>
      <p:sp>
        <p:nvSpPr>
          <p:cNvPr id="2060" name="Text Box 11"/>
          <p:cNvSpPr txBox="1">
            <a:spLocks noChangeArrowheads="1"/>
          </p:cNvSpPr>
          <p:nvPr/>
        </p:nvSpPr>
        <p:spPr bwMode="auto">
          <a:xfrm>
            <a:off x="2089151" y="2332459"/>
            <a:ext cx="936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9900"/>
                </a:solidFill>
              </a:rPr>
              <a:t>p(w)</a:t>
            </a:r>
          </a:p>
        </p:txBody>
      </p:sp>
      <p:graphicFrame>
        <p:nvGraphicFramePr>
          <p:cNvPr id="2050" name="Object 1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36286663"/>
              </p:ext>
            </p:extLst>
          </p:nvPr>
        </p:nvGraphicFramePr>
        <p:xfrm>
          <a:off x="5962650" y="2151063"/>
          <a:ext cx="27479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3" imgW="1320800" imgH="520700" progId="Equation.3">
                  <p:embed/>
                </p:oleObj>
              </mc:Choice>
              <mc:Fallback>
                <p:oleObj name="Equation" r:id="rId3" imgW="1320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2151063"/>
                        <a:ext cx="274796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038563"/>
              </p:ext>
            </p:extLst>
          </p:nvPr>
        </p:nvGraphicFramePr>
        <p:xfrm>
          <a:off x="5372111" y="3642227"/>
          <a:ext cx="28098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5" imgW="1333500" imgH="469900" progId="Equation.3">
                  <p:embed/>
                </p:oleObj>
              </mc:Choice>
              <mc:Fallback>
                <p:oleObj name="Equation" r:id="rId5" imgW="1333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11" y="3642227"/>
                        <a:ext cx="280987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97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2054" grpId="0" animBg="1"/>
      <p:bldP spid="2055" grpId="0" animBg="1"/>
      <p:bldP spid="2056" grpId="0" animBg="1"/>
      <p:bldP spid="2057" grpId="0" animBg="1"/>
      <p:bldP spid="2058" grpId="0"/>
      <p:bldP spid="2059" grpId="0"/>
      <p:bldP spid="206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1203"/>
            <a:ext cx="8229600" cy="8572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The Bayesian interpretation of weight decay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01317917"/>
              </p:ext>
            </p:extLst>
          </p:nvPr>
        </p:nvGraphicFramePr>
        <p:xfrm>
          <a:off x="609600" y="798526"/>
          <a:ext cx="75898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Equation" r:id="rId3" imgW="3683000" imgH="203200" progId="Equation.3">
                  <p:embed/>
                </p:oleObj>
              </mc:Choice>
              <mc:Fallback>
                <p:oleObj name="Equation" r:id="rId3" imgW="3683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98526"/>
                        <a:ext cx="75898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AutoShape 4"/>
          <p:cNvSpPr>
            <a:spLocks noChangeArrowheads="1"/>
          </p:cNvSpPr>
          <p:nvPr/>
        </p:nvSpPr>
        <p:spPr bwMode="auto">
          <a:xfrm rot="10800000">
            <a:off x="7691974" y="1276083"/>
            <a:ext cx="179388" cy="270272"/>
          </a:xfrm>
          <a:prstGeom prst="downArrow">
            <a:avLst>
              <a:gd name="adj1" fmla="val 50000"/>
              <a:gd name="adj2" fmla="val 50221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816635" y="1306247"/>
            <a:ext cx="107950" cy="216694"/>
          </a:xfrm>
          <a:prstGeom prst="downArrow">
            <a:avLst>
              <a:gd name="adj1" fmla="val 50000"/>
              <a:gd name="adj2" fmla="val 66912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3758676" y="1359825"/>
            <a:ext cx="107950" cy="216694"/>
          </a:xfrm>
          <a:prstGeom prst="downArrow">
            <a:avLst>
              <a:gd name="adj1" fmla="val 50000"/>
              <a:gd name="adj2" fmla="val 66912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6281208" y="1370276"/>
            <a:ext cx="107950" cy="216694"/>
          </a:xfrm>
          <a:prstGeom prst="downArrow">
            <a:avLst>
              <a:gd name="adj1" fmla="val 50000"/>
              <a:gd name="adj2" fmla="val 66912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280037" y="2686846"/>
            <a:ext cx="32035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assuming a Gaussian prior for the weights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185341" y="2685656"/>
            <a:ext cx="36253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assuming that the model makes a Gaussian prediction</a:t>
            </a: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3299362" y="2544366"/>
            <a:ext cx="144462" cy="242888"/>
          </a:xfrm>
          <a:prstGeom prst="upArrow">
            <a:avLst>
              <a:gd name="adj1" fmla="val 50000"/>
              <a:gd name="adj2" fmla="val 56044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6189145" y="2544366"/>
            <a:ext cx="144463" cy="242888"/>
          </a:xfrm>
          <a:prstGeom prst="upArrow">
            <a:avLst>
              <a:gd name="adj1" fmla="val 50000"/>
              <a:gd name="adj2" fmla="val 56044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7528457" y="1518971"/>
            <a:ext cx="1189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CC9900"/>
                </a:solidFill>
              </a:rPr>
              <a:t>constant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4297383" y="3481661"/>
            <a:ext cx="47788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So the correct value of the weight decay parameter is the ratio of two variances. </a:t>
            </a:r>
            <a:r>
              <a:rPr lang="en-US" sz="2000" dirty="0" smtClean="0">
                <a:solidFill>
                  <a:srgbClr val="3333CC"/>
                </a:solidFill>
              </a:rPr>
              <a:t>It’s </a:t>
            </a:r>
            <a:r>
              <a:rPr lang="en-US" sz="2000" dirty="0">
                <a:solidFill>
                  <a:srgbClr val="3333CC"/>
                </a:solidFill>
              </a:rPr>
              <a:t>not just an arbitrary hack.</a:t>
            </a:r>
          </a:p>
        </p:txBody>
      </p:sp>
      <p:graphicFrame>
        <p:nvGraphicFramePr>
          <p:cNvPr id="14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8226542"/>
              </p:ext>
            </p:extLst>
          </p:nvPr>
        </p:nvGraphicFramePr>
        <p:xfrm>
          <a:off x="423890" y="3457019"/>
          <a:ext cx="3857100" cy="1046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4" name="Equation" r:id="rId5" imgW="1778000" imgH="482600" progId="Equation.3">
                  <p:embed/>
                </p:oleObj>
              </mc:Choice>
              <mc:Fallback>
                <p:oleObj name="Equation" r:id="rId5" imgW="1778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90" y="3457019"/>
                        <a:ext cx="3857100" cy="1046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82858644"/>
              </p:ext>
            </p:extLst>
          </p:nvPr>
        </p:nvGraphicFramePr>
        <p:xfrm>
          <a:off x="728132" y="1685915"/>
          <a:ext cx="6766460" cy="87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5" name="Equation" r:id="rId7" imgW="3149600" imgH="406400" progId="Equation.3">
                  <p:embed/>
                </p:oleObj>
              </mc:Choice>
              <mc:Fallback>
                <p:oleObj name="Equation" r:id="rId7" imgW="3149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32" y="1685915"/>
                        <a:ext cx="6766460" cy="873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08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  <p:bldP spid="3077" grpId="0" animBg="1"/>
      <p:bldP spid="3078" grpId="0" animBg="1"/>
      <p:bldP spid="3079" grpId="0" animBg="1"/>
      <p:bldP spid="3080" grpId="0"/>
      <p:bldP spid="3081" grpId="0"/>
      <p:bldP spid="3082" grpId="0" animBg="1"/>
      <p:bldP spid="3083" grpId="0" animBg="1"/>
      <p:bldP spid="3084" grpId="0"/>
      <p:bldP spid="308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Lecture </a:t>
            </a:r>
            <a:r>
              <a:rPr lang="en-US" dirty="0" smtClean="0"/>
              <a:t>9f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MacKay’s quick and dirty method of fixing weight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6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</a:rPr>
              <a:t>Estimating the variance of the output noise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Arial" charset="0"/>
              </a:rPr>
              <a:t>After we have learned a model that minimizes the squared error, we can find the best value for the output noise.</a:t>
            </a:r>
          </a:p>
          <a:p>
            <a:pPr lvl="1"/>
            <a:r>
              <a:rPr lang="en-CA" dirty="0">
                <a:latin typeface="Arial" charset="0"/>
              </a:rPr>
              <a:t>The best value is the one that maximizes the probability of producing exactly the correct answers after adding Gaussian noise to the output produced by the neural net.</a:t>
            </a:r>
          </a:p>
          <a:p>
            <a:pPr lvl="1"/>
            <a:r>
              <a:rPr lang="en-CA" dirty="0">
                <a:latin typeface="Arial" charset="0"/>
              </a:rPr>
              <a:t>The best value is found by simply using the variance of the residual errors.</a:t>
            </a:r>
          </a:p>
        </p:txBody>
      </p:sp>
    </p:spTree>
    <p:extLst>
      <p:ext uri="{BB962C8B-B14F-4D97-AF65-F5344CB8AC3E}">
        <p14:creationId xmlns:p14="http://schemas.microsoft.com/office/powerpoint/2010/main" val="84575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>
          <a:xfrm>
            <a:off x="203204" y="53582"/>
            <a:ext cx="8923867" cy="857250"/>
          </a:xfrm>
        </p:spPr>
        <p:txBody>
          <a:bodyPr>
            <a:normAutofit fontScale="90000"/>
          </a:bodyPr>
          <a:lstStyle/>
          <a:p>
            <a:r>
              <a:rPr lang="en-CA" dirty="0">
                <a:latin typeface="Arial" charset="0"/>
              </a:rPr>
              <a:t>Estimating the variance of the Gaussian prior on the weights</a:t>
            </a:r>
          </a:p>
        </p:txBody>
      </p:sp>
      <p:sp>
        <p:nvSpPr>
          <p:cNvPr id="10243" name="Content Placeholder 3"/>
          <p:cNvSpPr>
            <a:spLocks noGrp="1"/>
          </p:cNvSpPr>
          <p:nvPr>
            <p:ph idx="1"/>
          </p:nvPr>
        </p:nvSpPr>
        <p:spPr>
          <a:xfrm>
            <a:off x="457200" y="929223"/>
            <a:ext cx="8229600" cy="3394472"/>
          </a:xfrm>
        </p:spPr>
        <p:txBody>
          <a:bodyPr>
            <a:noAutofit/>
          </a:bodyPr>
          <a:lstStyle/>
          <a:p>
            <a:r>
              <a:rPr lang="en-CA" dirty="0">
                <a:latin typeface="Arial" charset="0"/>
              </a:rPr>
              <a:t>After learning a model with some initial choice of variance for the weight prior, we could do a dirty trick called “empirical Bayes”.</a:t>
            </a:r>
          </a:p>
          <a:p>
            <a:pPr lvl="1"/>
            <a:r>
              <a:rPr lang="en-CA" dirty="0">
                <a:latin typeface="Arial" charset="0"/>
              </a:rPr>
              <a:t>Set the variance of the Gaussian prior to be whatever makes the weights that the model learned most likely</a:t>
            </a:r>
            <a:r>
              <a:rPr lang="en-CA" dirty="0" smtClean="0">
                <a:latin typeface="Arial" charset="0"/>
              </a:rPr>
              <a:t>.</a:t>
            </a:r>
          </a:p>
          <a:p>
            <a:pPr lvl="2"/>
            <a:r>
              <a:rPr lang="en-CA" sz="2000" dirty="0">
                <a:latin typeface="Arial" charset="0"/>
              </a:rPr>
              <a:t>i</a:t>
            </a:r>
            <a:r>
              <a:rPr lang="en-CA" sz="2000" dirty="0" smtClean="0">
                <a:latin typeface="Arial" charset="0"/>
              </a:rPr>
              <a:t>.e. use the data itself to decide what your prior is!</a:t>
            </a:r>
            <a:endParaRPr lang="en-CA" sz="2000" dirty="0">
              <a:latin typeface="Arial" charset="0"/>
            </a:endParaRPr>
          </a:p>
          <a:p>
            <a:pPr lvl="1"/>
            <a:r>
              <a:rPr lang="en-CA" dirty="0">
                <a:latin typeface="Arial" charset="0"/>
              </a:rPr>
              <a:t>This is done by simply fitting a zero-mean Gaussian to the one-dimensional distribution of the learned weight values</a:t>
            </a:r>
            <a:r>
              <a:rPr lang="en-CA" dirty="0" smtClean="0">
                <a:latin typeface="Arial" charset="0"/>
              </a:rPr>
              <a:t>.</a:t>
            </a:r>
          </a:p>
          <a:p>
            <a:pPr lvl="2"/>
            <a:r>
              <a:rPr lang="en-CA" sz="2000" dirty="0" smtClean="0">
                <a:latin typeface="Arial" charset="0"/>
              </a:rPr>
              <a:t>We could easily learn different variances for different sets of weights.</a:t>
            </a:r>
          </a:p>
          <a:p>
            <a:r>
              <a:rPr lang="en-CA" dirty="0" smtClean="0">
                <a:latin typeface="Arial" charset="0"/>
              </a:rPr>
              <a:t>We don’t need a validation set!</a:t>
            </a:r>
            <a:endParaRPr lang="en-C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77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44877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CA">
                <a:latin typeface="Arial" charset="0"/>
              </a:rPr>
              <a:t>MacKay’s quick and dirty method of choosing the ratio of the noise variance to the weight prior variance.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369626"/>
            <a:ext cx="8432800" cy="3394472"/>
          </a:xfrm>
        </p:spPr>
        <p:txBody>
          <a:bodyPr>
            <a:normAutofit/>
          </a:bodyPr>
          <a:lstStyle/>
          <a:p>
            <a:r>
              <a:rPr lang="en-CA" dirty="0">
                <a:latin typeface="Arial" charset="0"/>
              </a:rPr>
              <a:t>Start with guesses for both the noise variance and the weight prior </a:t>
            </a:r>
            <a:r>
              <a:rPr lang="en-CA" dirty="0" smtClean="0">
                <a:latin typeface="Arial" charset="0"/>
              </a:rPr>
              <a:t>variance.</a:t>
            </a:r>
            <a:endParaRPr lang="en-CA" dirty="0">
              <a:latin typeface="Arial" charset="0"/>
            </a:endParaRPr>
          </a:p>
          <a:p>
            <a:r>
              <a:rPr lang="en-CA" dirty="0" smtClean="0">
                <a:latin typeface="Arial" charset="0"/>
              </a:rPr>
              <a:t>While not yet bored</a:t>
            </a:r>
          </a:p>
          <a:p>
            <a:pPr lvl="1"/>
            <a:r>
              <a:rPr lang="en-CA" dirty="0" smtClean="0">
                <a:latin typeface="Arial" charset="0"/>
              </a:rPr>
              <a:t>Do </a:t>
            </a:r>
            <a:r>
              <a:rPr lang="en-CA" dirty="0">
                <a:latin typeface="Arial" charset="0"/>
              </a:rPr>
              <a:t>some </a:t>
            </a:r>
            <a:r>
              <a:rPr lang="en-CA" dirty="0" smtClean="0">
                <a:latin typeface="Arial" charset="0"/>
              </a:rPr>
              <a:t>learning </a:t>
            </a:r>
            <a:r>
              <a:rPr lang="en-CA" dirty="0">
                <a:latin typeface="Arial" charset="0"/>
              </a:rPr>
              <a:t>using the ratio of the variances as the weight penalty coefficient</a:t>
            </a:r>
            <a:r>
              <a:rPr lang="en-CA" dirty="0" smtClean="0">
                <a:latin typeface="Arial" charset="0"/>
              </a:rPr>
              <a:t>.</a:t>
            </a:r>
          </a:p>
          <a:p>
            <a:pPr lvl="1"/>
            <a:r>
              <a:rPr lang="en-CA" dirty="0" smtClean="0">
                <a:latin typeface="Arial" charset="0"/>
              </a:rPr>
              <a:t>Reset </a:t>
            </a:r>
            <a:r>
              <a:rPr lang="en-CA" dirty="0">
                <a:latin typeface="Arial" charset="0"/>
              </a:rPr>
              <a:t>the noise variance to </a:t>
            </a:r>
            <a:r>
              <a:rPr lang="en-CA" dirty="0" smtClean="0">
                <a:latin typeface="Arial" charset="0"/>
              </a:rPr>
              <a:t>be </a:t>
            </a:r>
            <a:r>
              <a:rPr lang="en-CA" dirty="0">
                <a:latin typeface="Arial" charset="0"/>
              </a:rPr>
              <a:t>the </a:t>
            </a:r>
            <a:r>
              <a:rPr lang="en-CA" dirty="0" smtClean="0">
                <a:latin typeface="Arial" charset="0"/>
              </a:rPr>
              <a:t>variance of the residual errors.</a:t>
            </a:r>
          </a:p>
          <a:p>
            <a:pPr lvl="1"/>
            <a:r>
              <a:rPr lang="en-CA" dirty="0" smtClean="0">
                <a:latin typeface="Arial" charset="0"/>
              </a:rPr>
              <a:t>Reset </a:t>
            </a:r>
            <a:r>
              <a:rPr lang="en-CA" dirty="0">
                <a:latin typeface="Arial" charset="0"/>
              </a:rPr>
              <a:t>the weight prior </a:t>
            </a:r>
            <a:r>
              <a:rPr lang="en-CA" dirty="0" smtClean="0">
                <a:latin typeface="Arial" charset="0"/>
              </a:rPr>
              <a:t>variance </a:t>
            </a:r>
            <a:r>
              <a:rPr lang="en-CA" dirty="0">
                <a:latin typeface="Arial" charset="0"/>
              </a:rPr>
              <a:t>to </a:t>
            </a:r>
            <a:r>
              <a:rPr lang="en-CA" dirty="0" smtClean="0">
                <a:latin typeface="Arial" charset="0"/>
              </a:rPr>
              <a:t>be the variance of the  distribution of the actual </a:t>
            </a:r>
            <a:r>
              <a:rPr lang="en-CA" dirty="0">
                <a:latin typeface="Arial" charset="0"/>
              </a:rPr>
              <a:t>learned weights</a:t>
            </a:r>
            <a:r>
              <a:rPr lang="en-CA" dirty="0" smtClean="0">
                <a:latin typeface="Arial" charset="0"/>
              </a:rPr>
              <a:t>.</a:t>
            </a:r>
          </a:p>
          <a:p>
            <a:r>
              <a:rPr lang="en-CA" dirty="0" smtClean="0">
                <a:latin typeface="Arial" charset="0"/>
              </a:rPr>
              <a:t>Go back to the start of this loop.</a:t>
            </a:r>
          </a:p>
        </p:txBody>
      </p:sp>
    </p:spTree>
    <p:extLst>
      <p:ext uri="{BB962C8B-B14F-4D97-AF65-F5344CB8AC3E}">
        <p14:creationId xmlns:p14="http://schemas.microsoft.com/office/powerpoint/2010/main" val="154576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320"/>
            <a:ext cx="8229600" cy="857250"/>
          </a:xfrm>
        </p:spPr>
        <p:txBody>
          <a:bodyPr/>
          <a:lstStyle/>
          <a:p>
            <a:r>
              <a:rPr lang="en-US" dirty="0" smtClean="0"/>
              <a:t>Some w</a:t>
            </a:r>
            <a:r>
              <a:rPr lang="en-US" sz="2800" dirty="0" smtClean="0"/>
              <a:t>ays to limit the capacity of a neural net</a:t>
            </a:r>
            <a:endParaRPr lang="en-US" sz="2800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07086" y="1049486"/>
            <a:ext cx="8064388" cy="3394472"/>
          </a:xfrm>
        </p:spPr>
        <p:txBody>
          <a:bodyPr>
            <a:no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capacity </a:t>
            </a:r>
            <a:r>
              <a:rPr lang="en-US" dirty="0" smtClean="0"/>
              <a:t>can be controlled in many ways: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Architecture</a:t>
            </a:r>
            <a:r>
              <a:rPr lang="en-US" dirty="0" smtClean="0"/>
              <a:t>: Limit </a:t>
            </a:r>
            <a:r>
              <a:rPr lang="en-US" dirty="0"/>
              <a:t>the number of hidden </a:t>
            </a:r>
            <a:r>
              <a:rPr lang="en-US" dirty="0" smtClean="0"/>
              <a:t>layers and the number of  units per layer.</a:t>
            </a:r>
            <a:endParaRPr lang="en-US" dirty="0"/>
          </a:p>
          <a:p>
            <a:pPr lvl="1"/>
            <a:r>
              <a:rPr lang="en-US" dirty="0">
                <a:solidFill>
                  <a:srgbClr val="000090"/>
                </a:solidFill>
              </a:rPr>
              <a:t>Early stopping</a:t>
            </a:r>
            <a:r>
              <a:rPr lang="en-US" dirty="0"/>
              <a:t>: Start with small weights and stop the learning before it </a:t>
            </a:r>
            <a:r>
              <a:rPr lang="en-US" dirty="0" err="1"/>
              <a:t>overfits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Weight-decay</a:t>
            </a:r>
            <a:r>
              <a:rPr lang="en-US" dirty="0" smtClean="0"/>
              <a:t>: Penalize large weights using penalties or constraints on their squared values (L2 penalty) or absolute values (L1 penalty).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Noise: </a:t>
            </a:r>
            <a:r>
              <a:rPr lang="en-US" dirty="0" smtClean="0"/>
              <a:t>Add noise to the weights or the activities.</a:t>
            </a:r>
          </a:p>
          <a:p>
            <a:r>
              <a:rPr lang="en-US" dirty="0" smtClean="0"/>
              <a:t>Typically, a combination of several of these methods is used.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3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40" y="205979"/>
            <a:ext cx="9025467" cy="85725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How to choose meta parameters that control capacity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(</a:t>
            </a:r>
            <a:r>
              <a:rPr lang="en-US" sz="2400" dirty="0" smtClean="0"/>
              <a:t>like the number of hidden units or the size of the weight penalty)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00151"/>
            <a:ext cx="4605867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 wrong method is to try lots of alternatives and see which gives the best performance on the test set.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This is easy to do, but it gives a false impression of how well the method works.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dirty="0" smtClean="0"/>
              <a:t>settings</a:t>
            </a:r>
            <a:r>
              <a:rPr lang="en-US" sz="2000" dirty="0" smtClean="0"/>
              <a:t> that work best on the test set are unlikely to work as well on a new test set drawn from the same distribution.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004218" y="1200151"/>
            <a:ext cx="3868849" cy="3394472"/>
          </a:xfrm>
        </p:spPr>
        <p:txBody>
          <a:bodyPr/>
          <a:lstStyle/>
          <a:p>
            <a:r>
              <a:rPr lang="en-US" sz="2000" dirty="0" smtClean="0">
                <a:solidFill>
                  <a:srgbClr val="000090"/>
                </a:solidFill>
              </a:rPr>
              <a:t>An extreme example: </a:t>
            </a:r>
            <a:r>
              <a:rPr lang="en-US" sz="2000" dirty="0" smtClean="0"/>
              <a:t>Suppose the test set has random answers that do not depend on the input. </a:t>
            </a:r>
          </a:p>
          <a:p>
            <a:pPr lvl="1"/>
            <a:r>
              <a:rPr lang="en-US" dirty="0" smtClean="0"/>
              <a:t>The best architecture will do better than chance on the test set.</a:t>
            </a:r>
          </a:p>
          <a:p>
            <a:pPr lvl="1"/>
            <a:r>
              <a:rPr lang="en-US" dirty="0" smtClean="0"/>
              <a:t>But it cannot be expected to do better than chance on a new test 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7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554"/>
            <a:ext cx="8229600" cy="857250"/>
          </a:xfrm>
        </p:spPr>
        <p:txBody>
          <a:bodyPr/>
          <a:lstStyle/>
          <a:p>
            <a:r>
              <a:rPr lang="en-US" sz="2400" dirty="0" smtClean="0"/>
              <a:t>Cross-validation: A better way to choose meta parameters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5348"/>
            <a:ext cx="8399276" cy="38016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Divide </a:t>
            </a:r>
            <a:r>
              <a:rPr lang="en-US" sz="2000" dirty="0"/>
              <a:t>the total dataset into three subsets: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Training data</a:t>
            </a:r>
            <a:r>
              <a:rPr lang="en-US" sz="2000" dirty="0"/>
              <a:t> is used for learning the parameters of the model.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Validation data</a:t>
            </a:r>
            <a:r>
              <a:rPr lang="en-US" sz="2000" dirty="0"/>
              <a:t> is not used </a:t>
            </a:r>
            <a:r>
              <a:rPr lang="en-US" dirty="0" smtClean="0"/>
              <a:t>for</a:t>
            </a:r>
            <a:r>
              <a:rPr lang="en-US" sz="2000" dirty="0" smtClean="0"/>
              <a:t> </a:t>
            </a:r>
            <a:r>
              <a:rPr lang="en-US" sz="2000" dirty="0"/>
              <a:t>learning but is used for deciding what </a:t>
            </a:r>
            <a:r>
              <a:rPr lang="en-US" sz="2000" dirty="0" smtClean="0"/>
              <a:t>settings of the meta parameters work </a:t>
            </a:r>
            <a:r>
              <a:rPr lang="en-US" sz="2000" dirty="0"/>
              <a:t>best.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Test data</a:t>
            </a:r>
            <a:r>
              <a:rPr lang="en-US" sz="2000" dirty="0"/>
              <a:t> is used to get a final, unbiased estimate of how well the network works. We expect this estimate to be worse than on the validation data.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We </a:t>
            </a:r>
            <a:r>
              <a:rPr lang="en-US" sz="2000" dirty="0" smtClean="0"/>
              <a:t>could divide </a:t>
            </a:r>
            <a:r>
              <a:rPr lang="en-US" sz="2000" dirty="0"/>
              <a:t>the total dataset </a:t>
            </a:r>
            <a:r>
              <a:rPr lang="en-US" sz="2000" dirty="0" smtClean="0"/>
              <a:t>into one final test set and N other subsets and train on all but one of those subsets to get N different estimates </a:t>
            </a:r>
            <a:r>
              <a:rPr lang="en-US" sz="2000" dirty="0"/>
              <a:t>of the </a:t>
            </a:r>
            <a:r>
              <a:rPr lang="en-US" dirty="0" smtClean="0"/>
              <a:t>validation</a:t>
            </a:r>
            <a:r>
              <a:rPr lang="en-US" sz="2000" dirty="0" smtClean="0"/>
              <a:t> </a:t>
            </a:r>
            <a:r>
              <a:rPr lang="en-US" sz="2000" dirty="0"/>
              <a:t>error rate</a:t>
            </a:r>
            <a:r>
              <a:rPr lang="en-US" sz="2000" dirty="0" smtClean="0"/>
              <a:t>.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This is called N-fold cross-validation.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dirty="0" smtClean="0"/>
              <a:t>N estimates are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not</a:t>
            </a:r>
            <a:r>
              <a:rPr lang="en-US" sz="2000" dirty="0" smtClean="0"/>
              <a:t> independent.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347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overfitting by early stopping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lots of data and a big model, its very expensive to keep re-training it with different </a:t>
            </a:r>
            <a:r>
              <a:rPr lang="en-US" dirty="0" smtClean="0"/>
              <a:t>sized penalties on the </a:t>
            </a:r>
            <a:r>
              <a:rPr lang="en-US" dirty="0" smtClean="0"/>
              <a:t>weights or different architectures.</a:t>
            </a:r>
            <a:endParaRPr lang="en-US" dirty="0"/>
          </a:p>
          <a:p>
            <a:r>
              <a:rPr lang="en-US" dirty="0"/>
              <a:t>It is much cheaper to start with very small weights and let them grow until the performance on the validation set starts getting </a:t>
            </a:r>
            <a:r>
              <a:rPr lang="en-US" dirty="0" smtClean="0"/>
              <a:t>worse.</a:t>
            </a:r>
          </a:p>
          <a:p>
            <a:pPr lvl="1"/>
            <a:r>
              <a:rPr lang="en-US" dirty="0" smtClean="0"/>
              <a:t>But it can be hard to decide when performance is getting worse.</a:t>
            </a:r>
            <a:endParaRPr lang="en-US" dirty="0">
              <a:solidFill>
                <a:srgbClr val="3333CC"/>
              </a:solidFill>
            </a:endParaRPr>
          </a:p>
          <a:p>
            <a:r>
              <a:rPr lang="en-US" dirty="0"/>
              <a:t>The capacity of the model is limited because the weights have not had time to grow big</a:t>
            </a:r>
            <a:r>
              <a:rPr lang="en-US" dirty="0" smtClean="0">
                <a:solidFill>
                  <a:srgbClr val="3333CC"/>
                </a:solidFill>
              </a:rPr>
              <a:t>.</a:t>
            </a:r>
          </a:p>
          <a:p>
            <a:pPr lvl="1"/>
            <a:r>
              <a:rPr lang="en-US" dirty="0" smtClean="0"/>
              <a:t>Smaller weights give the network less capacity.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4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early stopping works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98553"/>
            <a:ext cx="42164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When the weights are very small, every hidden unit is in its linear range.</a:t>
            </a:r>
          </a:p>
          <a:p>
            <a:pPr lvl="1"/>
            <a:r>
              <a:rPr lang="en-US" sz="2000" dirty="0"/>
              <a:t>So </a:t>
            </a:r>
            <a:r>
              <a:rPr lang="en-US" sz="2000" dirty="0" smtClean="0"/>
              <a:t>even </a:t>
            </a:r>
            <a:r>
              <a:rPr lang="en-US" sz="2000" dirty="0"/>
              <a:t>with a large layer of hidden units </a:t>
            </a:r>
            <a:r>
              <a:rPr lang="en-US" sz="2000" dirty="0" smtClean="0"/>
              <a:t>it’s a linear model.</a:t>
            </a:r>
            <a:endParaRPr lang="en-US" sz="2000" dirty="0"/>
          </a:p>
          <a:p>
            <a:pPr lvl="1"/>
            <a:r>
              <a:rPr lang="en-US" sz="2000" dirty="0"/>
              <a:t>It has no more capacity than a linear net in which the inputs are directly connected to the outputs!</a:t>
            </a:r>
          </a:p>
          <a:p>
            <a:r>
              <a:rPr lang="en-US" sz="2000" dirty="0"/>
              <a:t>As the weights grow, the hidden units start using their non-linear ranges so the capacity grows.</a:t>
            </a:r>
          </a:p>
        </p:txBody>
      </p:sp>
      <p:sp>
        <p:nvSpPr>
          <p:cNvPr id="282629" name="Oval 5"/>
          <p:cNvSpPr>
            <a:spLocks noChangeArrowheads="1"/>
          </p:cNvSpPr>
          <p:nvPr/>
        </p:nvSpPr>
        <p:spPr bwMode="auto">
          <a:xfrm>
            <a:off x="6483877" y="2788444"/>
            <a:ext cx="287337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0" name="Oval 6"/>
          <p:cNvSpPr>
            <a:spLocks noChangeArrowheads="1"/>
          </p:cNvSpPr>
          <p:nvPr/>
        </p:nvSpPr>
        <p:spPr bwMode="auto">
          <a:xfrm>
            <a:off x="5875863" y="2787254"/>
            <a:ext cx="287338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1" name="Oval 7"/>
          <p:cNvSpPr>
            <a:spLocks noChangeArrowheads="1"/>
          </p:cNvSpPr>
          <p:nvPr/>
        </p:nvSpPr>
        <p:spPr bwMode="auto">
          <a:xfrm>
            <a:off x="5263088" y="2787254"/>
            <a:ext cx="287338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2" name="Oval 8"/>
          <p:cNvSpPr>
            <a:spLocks noChangeArrowheads="1"/>
          </p:cNvSpPr>
          <p:nvPr/>
        </p:nvSpPr>
        <p:spPr bwMode="auto">
          <a:xfrm>
            <a:off x="8323788" y="2788444"/>
            <a:ext cx="287338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3" name="Oval 9"/>
          <p:cNvSpPr>
            <a:spLocks noChangeArrowheads="1"/>
          </p:cNvSpPr>
          <p:nvPr/>
        </p:nvSpPr>
        <p:spPr bwMode="auto">
          <a:xfrm>
            <a:off x="7715777" y="2787254"/>
            <a:ext cx="287337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4" name="Oval 10"/>
          <p:cNvSpPr>
            <a:spLocks noChangeArrowheads="1"/>
          </p:cNvSpPr>
          <p:nvPr/>
        </p:nvSpPr>
        <p:spPr bwMode="auto">
          <a:xfrm>
            <a:off x="7103002" y="2787254"/>
            <a:ext cx="287337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5" name="Oval 11"/>
          <p:cNvSpPr>
            <a:spLocks noChangeArrowheads="1"/>
          </p:cNvSpPr>
          <p:nvPr/>
        </p:nvSpPr>
        <p:spPr bwMode="auto">
          <a:xfrm>
            <a:off x="7026801" y="1841897"/>
            <a:ext cx="287337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6" name="Oval 12"/>
          <p:cNvSpPr>
            <a:spLocks noChangeArrowheads="1"/>
          </p:cNvSpPr>
          <p:nvPr/>
        </p:nvSpPr>
        <p:spPr bwMode="auto">
          <a:xfrm>
            <a:off x="6414027" y="1841897"/>
            <a:ext cx="287337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7" name="Oval 13"/>
          <p:cNvSpPr>
            <a:spLocks noChangeArrowheads="1"/>
          </p:cNvSpPr>
          <p:nvPr/>
        </p:nvSpPr>
        <p:spPr bwMode="auto">
          <a:xfrm>
            <a:off x="7380813" y="3839766"/>
            <a:ext cx="287338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8" name="Oval 14"/>
          <p:cNvSpPr>
            <a:spLocks noChangeArrowheads="1"/>
          </p:cNvSpPr>
          <p:nvPr/>
        </p:nvSpPr>
        <p:spPr bwMode="auto">
          <a:xfrm>
            <a:off x="6772802" y="3838575"/>
            <a:ext cx="287337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9" name="Oval 15"/>
          <p:cNvSpPr>
            <a:spLocks noChangeArrowheads="1"/>
          </p:cNvSpPr>
          <p:nvPr/>
        </p:nvSpPr>
        <p:spPr bwMode="auto">
          <a:xfrm>
            <a:off x="6160027" y="3838575"/>
            <a:ext cx="287337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40" name="AutoShape 16"/>
          <p:cNvSpPr>
            <a:spLocks noChangeArrowheads="1"/>
          </p:cNvSpPr>
          <p:nvPr/>
        </p:nvSpPr>
        <p:spPr bwMode="auto">
          <a:xfrm>
            <a:off x="6737876" y="3246835"/>
            <a:ext cx="323850" cy="432197"/>
          </a:xfrm>
          <a:prstGeom prst="upArrow">
            <a:avLst>
              <a:gd name="adj1" fmla="val 50000"/>
              <a:gd name="adj2" fmla="val 44485"/>
            </a:avLst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41" name="AutoShape 17"/>
          <p:cNvSpPr>
            <a:spLocks noChangeArrowheads="1"/>
          </p:cNvSpPr>
          <p:nvPr/>
        </p:nvSpPr>
        <p:spPr bwMode="auto">
          <a:xfrm>
            <a:off x="6737876" y="2220516"/>
            <a:ext cx="323850" cy="432197"/>
          </a:xfrm>
          <a:prstGeom prst="upArrow">
            <a:avLst>
              <a:gd name="adj1" fmla="val 50000"/>
              <a:gd name="adj2" fmla="val 44485"/>
            </a:avLst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42" name="Text Box 18"/>
          <p:cNvSpPr txBox="1">
            <a:spLocks noChangeArrowheads="1"/>
          </p:cNvSpPr>
          <p:nvPr/>
        </p:nvSpPr>
        <p:spPr bwMode="auto">
          <a:xfrm>
            <a:off x="7636401" y="1734741"/>
            <a:ext cx="13700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CC"/>
                </a:solidFill>
              </a:rPr>
              <a:t>outputs</a:t>
            </a:r>
          </a:p>
        </p:txBody>
      </p:sp>
      <p:sp>
        <p:nvSpPr>
          <p:cNvPr id="282643" name="Text Box 19"/>
          <p:cNvSpPr txBox="1">
            <a:spLocks noChangeArrowheads="1"/>
          </p:cNvSpPr>
          <p:nvPr/>
        </p:nvSpPr>
        <p:spPr bwMode="auto">
          <a:xfrm>
            <a:off x="7775048" y="3691606"/>
            <a:ext cx="1443037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inputs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295387"/>
              </p:ext>
            </p:extLst>
          </p:nvPr>
        </p:nvGraphicFramePr>
        <p:xfrm>
          <a:off x="6206034" y="3218457"/>
          <a:ext cx="414866" cy="44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203200" imgH="203200" progId="Equation.3">
                  <p:embed/>
                </p:oleObj>
              </mc:Choice>
              <mc:Fallback>
                <p:oleObj name="Equation" r:id="rId3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06034" y="3218457"/>
                        <a:ext cx="414866" cy="444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997910"/>
              </p:ext>
            </p:extLst>
          </p:nvPr>
        </p:nvGraphicFramePr>
        <p:xfrm>
          <a:off x="6193363" y="2220913"/>
          <a:ext cx="441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215900" imgH="203200" progId="Equation.3">
                  <p:embed/>
                </p:oleObj>
              </mc:Choice>
              <mc:Fallback>
                <p:oleObj name="Equation" r:id="rId5" imgW="215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3363" y="2220913"/>
                        <a:ext cx="4413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88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9" grpId="0" animBg="1"/>
      <p:bldP spid="282630" grpId="0" animBg="1"/>
      <p:bldP spid="282631" grpId="0" animBg="1"/>
      <p:bldP spid="282632" grpId="0" animBg="1"/>
      <p:bldP spid="282633" grpId="0" animBg="1"/>
      <p:bldP spid="282634" grpId="0" animBg="1"/>
      <p:bldP spid="282635" grpId="0" animBg="1"/>
      <p:bldP spid="282636" grpId="0" animBg="1"/>
      <p:bldP spid="282637" grpId="0" animBg="1"/>
      <p:bldP spid="282638" grpId="0" animBg="1"/>
      <p:bldP spid="282639" grpId="0" animBg="1"/>
      <p:bldP spid="282640" grpId="0" animBg="1"/>
      <p:bldP spid="282641" grpId="0" animBg="1"/>
      <p:bldP spid="282642" grpId="0" animBg="1"/>
      <p:bldP spid="2826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Lecture </a:t>
            </a:r>
            <a:r>
              <a:rPr lang="en-US" dirty="0" smtClean="0"/>
              <a:t>9b</a:t>
            </a:r>
            <a:br>
              <a:rPr lang="en-US" dirty="0" smtClean="0"/>
            </a:br>
            <a:r>
              <a:rPr lang="en-US" dirty="0" smtClean="0"/>
              <a:t>Limiting the size of the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3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7020</TotalTime>
  <Words>2559</Words>
  <Application>Microsoft Macintosh PowerPoint</Application>
  <PresentationFormat>On-screen Show (16:9)</PresentationFormat>
  <Paragraphs>245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Equation</vt:lpstr>
      <vt:lpstr>Neural Networks for Machine Learning   Lecture 9a Overview of ways to improve generalization</vt:lpstr>
      <vt:lpstr>Reminder: Overfitting </vt:lpstr>
      <vt:lpstr>Preventing overfitting</vt:lpstr>
      <vt:lpstr>Some ways to limit the capacity of a neural net</vt:lpstr>
      <vt:lpstr>How to choose meta parameters that control capacity  (like the number of hidden units or the size of the weight penalty)</vt:lpstr>
      <vt:lpstr>Cross-validation: A better way to choose meta parameters</vt:lpstr>
      <vt:lpstr>Preventing overfitting by early stopping</vt:lpstr>
      <vt:lpstr>Why early stopping works</vt:lpstr>
      <vt:lpstr>Neural Networks for Machine Learning   Lecture 9b Limiting the size of the weights</vt:lpstr>
      <vt:lpstr>Limiting the size of the weights</vt:lpstr>
      <vt:lpstr>The effect of L2 weight cost</vt:lpstr>
      <vt:lpstr>Other kinds of weight penalty</vt:lpstr>
      <vt:lpstr>Weight penalties vs weight constraints</vt:lpstr>
      <vt:lpstr>Neural Networks for Machine Learning   Lecture 9c Using noise as a regularizer</vt:lpstr>
      <vt:lpstr>L2 weight-decay via noisy inputs</vt:lpstr>
      <vt:lpstr>PowerPoint Presentation</vt:lpstr>
      <vt:lpstr>Noisy weights in more complex nets</vt:lpstr>
      <vt:lpstr>Using noise in the activities as a regularizer</vt:lpstr>
      <vt:lpstr>Neural Networks for Machine Learning   Lecture 9d Introduction to the Bayesian Approach</vt:lpstr>
      <vt:lpstr>The Bayesian framework</vt:lpstr>
      <vt:lpstr>A coin tossing example</vt:lpstr>
      <vt:lpstr>A coin tossing example: the math</vt:lpstr>
      <vt:lpstr>Some problems with picking the parameters that are most likely to generate the data</vt:lpstr>
      <vt:lpstr>Using a distribution over parameter values</vt:lpstr>
      <vt:lpstr>Lets do it again: Suppose we get a tail</vt:lpstr>
      <vt:lpstr>Lets do it another 98 times</vt:lpstr>
      <vt:lpstr>Bayes Theorem</vt:lpstr>
      <vt:lpstr>Neural Networks for Machine Learning   Lecture 9e The Bayesian interpretation of weight decay</vt:lpstr>
      <vt:lpstr>Supervised Maximum Likelihood Learning</vt:lpstr>
      <vt:lpstr>Supervised Maximum Likelihood Learning</vt:lpstr>
      <vt:lpstr>MAP: Maximum a Posteriori</vt:lpstr>
      <vt:lpstr>Why we maximize sums of log probabilities</vt:lpstr>
      <vt:lpstr>MAP: Maximum a Posteriori</vt:lpstr>
      <vt:lpstr>The log probability of a weight under its prior</vt:lpstr>
      <vt:lpstr>The Bayesian interpretation of weight decay</vt:lpstr>
      <vt:lpstr>Neural Networks for Machine Learning   Lecture 9f MacKay’s quick and dirty method of fixing weight costs</vt:lpstr>
      <vt:lpstr>Estimating the variance of the output noise</vt:lpstr>
      <vt:lpstr>Estimating the variance of the Gaussian prior on the weights</vt:lpstr>
      <vt:lpstr>MacKay’s quick and dirty method of choosing the ratio of the noise variance to the weight prior variance.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Hinton</dc:creator>
  <cp:lastModifiedBy>Geoffrey Hinton</cp:lastModifiedBy>
  <cp:revision>181</cp:revision>
  <dcterms:created xsi:type="dcterms:W3CDTF">2012-09-27T16:39:13Z</dcterms:created>
  <dcterms:modified xsi:type="dcterms:W3CDTF">2012-10-25T14:10:11Z</dcterms:modified>
</cp:coreProperties>
</file>