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353" r:id="rId3"/>
    <p:sldId id="35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3727" autoAdjust="0"/>
  </p:normalViewPr>
  <p:slideViewPr>
    <p:cSldViewPr snapToGrid="0">
      <p:cViewPr varScale="1">
        <p:scale>
          <a:sx n="83" d="100"/>
          <a:sy n="83" d="100"/>
        </p:scale>
        <p:origin x="7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E7353-9A1A-4BBD-BBB9-F893A79D13D2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D28E-6EF3-4F09-9E63-A135214C0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4D28E-6EF3-4F09-9E63-A135214C03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7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4D28E-6EF3-4F09-9E63-A135214C03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9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0FF6-DB47-4CC0-8D1E-702FB5E0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07950-B5E6-43EB-8CE1-B4B0B4F5B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241F4-EE1D-4863-96DA-5DAFE008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9A9FB-C3C8-4360-8523-2E5B612B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4857B-CED8-43FF-9F15-85F408FE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8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11D9-D8F6-43C6-BEB9-1045E142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C58C0-4DFB-40D2-99C7-7D083ECDF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4FECA-EFDF-4A72-8865-9520018F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B2F7-2B23-4B59-917B-DA8A63D0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66C95-EA97-47DA-8643-EC4C8601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D14FC9-A609-4731-BA0E-AB3210B6D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BF679-CC94-410B-870A-08115B2B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9AD35-C7FA-42E7-9184-396D0B4E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8CEEC-37F4-4B19-A4D7-8CC3B184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739B0-3E8B-4748-9ADD-9CB178E1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AFCF-498C-4A11-8558-9D5E86E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1AC60-A9BE-42A1-81E4-1A5D65F5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92805-2FAB-4B90-ACF4-201FDC90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4678D-D586-4C83-AD97-C24290B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46AB5-A273-4B43-B8BC-6B02D266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2B6C9-A980-4C45-A8F6-9351CAB9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E6C27-494B-4933-9705-7C1F276F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8B29A-FF0D-4236-A892-A71ED21E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4880D-E8A2-4256-B1A0-95B4394C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51D09-7A1A-4ACC-8596-95A270D4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9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05B02-A605-4B73-BAD2-5DC782E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7C8F8-2746-45FE-9549-A030FF118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7FCB4-9494-45B5-B03A-90037D62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F1F27-94F5-47FD-9A75-BE576D8F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1DE4C-B64D-4054-A906-BA275E71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D367D-A230-41C0-AE9F-450974F9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0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A89B-CE1A-4B85-860D-7DF0AF4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C32DC-8E8A-4D5C-BDBA-C6CC889E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1EC53-13D1-4214-A6B4-E30ADA16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91EF90-23CA-4A0C-990E-E60B42001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A330B-9A30-4602-9773-BAA003E3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5AA6E-DEEF-4583-882E-0C97327E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933A4-7675-4938-80AD-BE4E3904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2DCED-35F6-4A37-A114-4938AD3A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4CB4-C527-4AC1-AD02-B84F4A84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949621-891F-45A1-844C-DA47DBFF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40402-0E74-425A-B2C6-77C84881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DB3D5-B57A-4BE3-B94D-40017B1C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3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321DF6-171E-4032-8559-23884568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6C3E1-4137-426E-8046-D468B7C8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B3573-4166-4F03-BB60-550D0B2A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FE5C-DCEB-4C76-8677-C3AA88E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D41B5-FB11-46FC-A9A4-69BBDE06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23D26-6E02-412B-AD40-AA01CA7D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84CF4-C7F8-43C5-B151-D597EF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ACF1-6046-4CF1-92F4-33E7EA0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674D3-EB02-4B7D-ABEA-5BF94CF7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DE63-B8EB-4B72-BBB7-131E16D5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64A521-E546-448A-A1AC-BC2039ECA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39607-20DB-41D6-B8A8-EC00758C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EA498-B133-4213-9CDA-8B77F7CF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1A629-606B-4030-8C1D-49B88035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CA4D4-DC14-44DE-B57D-2CC1DEC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5A17B-6B05-440F-9E7A-80C692E3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8F7C-2BD3-463E-AAB1-D747E8F0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D50FC-5584-4AAE-B3C0-1E2EE2C2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1A7A-AB5A-4146-808D-B9ED84AB97A7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7FEB-B184-480A-A38B-1D9E43E2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B429E-3634-4E9B-B35A-A8112947B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395D-EAFE-46FA-B348-84263D85B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14F9783-E201-416E-8BD3-3FB6C9FC2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5"/>
          <a:stretch/>
        </p:blipFill>
        <p:spPr>
          <a:xfrm>
            <a:off x="8518030" y="4883162"/>
            <a:ext cx="3668703" cy="1974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4702E0-343B-46F8-8DA5-2AB0753D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0" y="8925"/>
            <a:ext cx="8182947" cy="12040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understand the </a:t>
            </a:r>
            <a:r>
              <a:rPr lang="en-US" altLang="zh-CN" sz="3600"/>
              <a:t>complex response </a:t>
            </a:r>
            <a:r>
              <a:rPr lang="en-US" altLang="zh-CN" sz="3600" dirty="0"/>
              <a:t>pattern in high-level brain areas?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9F26-2EAC-4508-B5C8-C19C8E37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0563"/>
            <a:ext cx="8518029" cy="5473463"/>
          </a:xfrm>
        </p:spPr>
        <p:txBody>
          <a:bodyPr>
            <a:normAutofit/>
          </a:bodyPr>
          <a:lstStyle/>
          <a:p>
            <a:pPr indent="-180000">
              <a:lnSpc>
                <a:spcPct val="100000"/>
              </a:lnSpc>
            </a:pPr>
            <a:r>
              <a:rPr lang="en-US" altLang="zh-CN" sz="2000" dirty="0"/>
              <a:t>Background: 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Neurons in high-level brain areas show complex responses pattern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Rigotti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et al, 2013)</a:t>
            </a:r>
            <a:r>
              <a:rPr lang="en-US" altLang="zh-CN" sz="1600" dirty="0"/>
              <a:t>, which can’t be decoded by a linear combinations of Gabor filters like early visual areas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(Kay et al. 2008)</a:t>
            </a:r>
            <a:r>
              <a:rPr lang="en-US" altLang="zh-CN" sz="1600" dirty="0"/>
              <a:t>.</a:t>
            </a:r>
            <a:endParaRPr lang="en-US" altLang="zh-CN" sz="1400" dirty="0"/>
          </a:p>
          <a:p>
            <a:pPr indent="-180000">
              <a:lnSpc>
                <a:spcPct val="100000"/>
              </a:lnSpc>
            </a:pPr>
            <a:r>
              <a:rPr lang="en-US" altLang="zh-CN" sz="2000" dirty="0">
                <a:cs typeface="+mn-ea"/>
                <a:sym typeface="+mn-lt"/>
              </a:rPr>
              <a:t>Methods: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cs typeface="+mn-ea"/>
                <a:sym typeface="+mn-lt"/>
              </a:rPr>
              <a:t>[top right]</a:t>
            </a:r>
            <a:endParaRPr lang="en-US" altLang="zh-CN" sz="2000" dirty="0">
              <a:solidFill>
                <a:srgbClr val="0070C0"/>
              </a:solidFill>
              <a:cs typeface="+mn-ea"/>
              <a:sym typeface="+mn-lt"/>
            </a:endParaRP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Map these spatial activity patterns to representational geometry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(Kriegeskorte &amp;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Diedrichsen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2019)</a:t>
            </a:r>
            <a:r>
              <a:rPr lang="en-US" altLang="zh-CN" sz="1600" dirty="0"/>
              <a:t> to characterize these complex pattern by representation similarity analysis 	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Compare neural network and brain to see how these stimuli are encoded respectively.</a:t>
            </a:r>
            <a:endParaRPr lang="en-US" altLang="zh-CN" sz="2000" dirty="0"/>
          </a:p>
          <a:p>
            <a:pPr indent="-180000">
              <a:lnSpc>
                <a:spcPct val="100000"/>
              </a:lnSpc>
            </a:pPr>
            <a:r>
              <a:rPr lang="en-US" altLang="zh-CN" sz="2000" dirty="0"/>
              <a:t>Dataset: Kay/Gallant </a:t>
            </a:r>
            <a:r>
              <a:rPr lang="en-US" altLang="zh-CN" sz="1600" dirty="0">
                <a:solidFill>
                  <a:srgbClr val="0070C0"/>
                </a:solidFill>
                <a:cs typeface="+mn-ea"/>
              </a:rPr>
              <a:t>[middle right]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Subjects passively watch the stimuli in fMRI scanner.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We labeled the stimuli into 4 categories by hand: animate-animals, animate-human, inanimate-artificial, inanimate-natural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Khaligh-Razavi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&amp; Kriegeskorte 2014)</a:t>
            </a:r>
            <a:r>
              <a:rPr lang="en-US" altLang="zh-CN" sz="1600" dirty="0"/>
              <a:t>. 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We assume all stimuli in the same category elicit a prototypical response pattern, which implies small dissimilarities between within-category representations.</a:t>
            </a:r>
          </a:p>
          <a:p>
            <a:pPr indent="-180000">
              <a:lnSpc>
                <a:spcPct val="100000"/>
              </a:lnSpc>
            </a:pPr>
            <a:r>
              <a:rPr lang="en-US" altLang="zh-CN" sz="2000" dirty="0">
                <a:cs typeface="+mn-ea"/>
                <a:sym typeface="+mn-lt"/>
              </a:rPr>
              <a:t>Hypothesis: </a:t>
            </a:r>
            <a:r>
              <a:rPr lang="en-US" altLang="zh-CN" sz="1600" dirty="0">
                <a:solidFill>
                  <a:srgbClr val="0070C0"/>
                </a:solidFill>
                <a:cs typeface="+mn-ea"/>
                <a:sym typeface="+mn-lt"/>
              </a:rPr>
              <a:t>[bottom right]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(extracted from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Yamins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&amp; DiCarlo, 2016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 indent="-180000">
              <a:lnSpc>
                <a:spcPct val="100000"/>
              </a:lnSpc>
            </a:pPr>
            <a:r>
              <a:rPr lang="en-US" altLang="zh-CN" sz="1600" dirty="0">
                <a:cs typeface="+mn-ea"/>
                <a:sym typeface="+mn-lt"/>
              </a:rPr>
              <a:t>The representations of stimuli are gradually decoupled from low layers to high layers.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>
                <a:cs typeface="+mn-ea"/>
                <a:sym typeface="+mn-lt"/>
              </a:rPr>
              <a:t>The representations cluster into 4 categories (show small distance in representational geometry) in high layers of the brain and neural network, but not in low layers.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BAF7FC-C3A8-4D2D-BF07-7A36BB601785}"/>
              </a:ext>
            </a:extLst>
          </p:cNvPr>
          <p:cNvGrpSpPr/>
          <p:nvPr/>
        </p:nvGrpSpPr>
        <p:grpSpPr>
          <a:xfrm>
            <a:off x="8662668" y="2567921"/>
            <a:ext cx="3408622" cy="2265337"/>
            <a:chOff x="9327301" y="0"/>
            <a:chExt cx="2864699" cy="1903851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CC5D793D-29C6-459A-BCCB-D41AB1DCD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8" t="1" r="24366" b="50165"/>
            <a:stretch/>
          </p:blipFill>
          <p:spPr bwMode="auto">
            <a:xfrm>
              <a:off x="9358520" y="0"/>
              <a:ext cx="2833480" cy="9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1EA1CB-7941-4B36-A748-3DBE18C3A8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9" t="49324" b="5307"/>
            <a:stretch/>
          </p:blipFill>
          <p:spPr bwMode="auto">
            <a:xfrm>
              <a:off x="9327301" y="994159"/>
              <a:ext cx="2864699" cy="909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3D5C69-9FE2-490E-94B9-9F331A436BD0}"/>
              </a:ext>
            </a:extLst>
          </p:cNvPr>
          <p:cNvGrpSpPr/>
          <p:nvPr/>
        </p:nvGrpSpPr>
        <p:grpSpPr>
          <a:xfrm>
            <a:off x="8783378" y="8925"/>
            <a:ext cx="3394024" cy="2510342"/>
            <a:chOff x="6052620" y="1160098"/>
            <a:chExt cx="6139380" cy="454090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EA0F419-48A2-44D9-B12C-33DDFBB18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8" t="12110" r="46641" b="18502"/>
            <a:stretch/>
          </p:blipFill>
          <p:spPr>
            <a:xfrm>
              <a:off x="6052620" y="1160098"/>
              <a:ext cx="6139380" cy="454090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69C70AC-8EB9-496D-AA2F-02F3DAAE8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6715" y="2868062"/>
              <a:ext cx="1160298" cy="56093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81E081C-72DC-48D5-9272-F6F665E8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6715" y="5007881"/>
              <a:ext cx="1160299" cy="560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65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E134B549-FD88-4FA1-BB1D-88B538A758C6}"/>
              </a:ext>
            </a:extLst>
          </p:cNvPr>
          <p:cNvGrpSpPr/>
          <p:nvPr/>
        </p:nvGrpSpPr>
        <p:grpSpPr>
          <a:xfrm>
            <a:off x="9856305" y="1778588"/>
            <a:ext cx="2003072" cy="407312"/>
            <a:chOff x="6099057" y="2507068"/>
            <a:chExt cx="3857408" cy="40442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142B4FC-1D30-4738-8BA4-B182B2343903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00C128-1EFE-4FA4-BB6A-706074A4089F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34D2FD3-D24D-45F1-8930-1A3194201566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5D798E-B066-4A62-8D76-3099BAD23339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134B54-0AAA-44D4-A008-7FC4F07B9306}"/>
              </a:ext>
            </a:extLst>
          </p:cNvPr>
          <p:cNvGrpSpPr/>
          <p:nvPr/>
        </p:nvGrpSpPr>
        <p:grpSpPr>
          <a:xfrm>
            <a:off x="7836471" y="1771500"/>
            <a:ext cx="2003072" cy="407312"/>
            <a:chOff x="6099057" y="2507068"/>
            <a:chExt cx="3857408" cy="40442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B64006-72D6-402A-B301-C8E704001D55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F96506B-1F1B-4F30-9A91-2B4C0EEAB1EA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B600E0F-266A-44BA-BFD7-F37EFE9470DB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B27D2DA-B116-4FC7-AA15-1A47C4ECD7FB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24F5A5B2-AE16-4A91-8238-C7D053839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t="1344"/>
          <a:stretch/>
        </p:blipFill>
        <p:spPr bwMode="auto">
          <a:xfrm>
            <a:off x="9601202" y="4833258"/>
            <a:ext cx="2702769" cy="205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4702E0-343B-46F8-8DA5-2AB0753D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0" y="8925"/>
            <a:ext cx="6940413" cy="12040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Compute representational dissimilarity matrix in brain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9F26-2EAC-4508-B5C8-C19C8E37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00563"/>
            <a:ext cx="7353705" cy="5557438"/>
          </a:xfrm>
        </p:spPr>
        <p:txBody>
          <a:bodyPr>
            <a:normAutofit/>
          </a:bodyPr>
          <a:lstStyle/>
          <a:p>
            <a:pPr indent="-180000">
              <a:lnSpc>
                <a:spcPct val="100000"/>
              </a:lnSpc>
            </a:pPr>
            <a:r>
              <a:rPr lang="en-US" altLang="zh-CN" sz="2000" dirty="0"/>
              <a:t>Interpret representational geometry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(Kriegeskorte &amp;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Diedrichsen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2019)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Euclidean distance precisely defines the discriminability of a pair of stimuli.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Linear: this is a biologically plausible computation for a single neuron, the information a downstream neuron might extract from a neural population.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Nonlinear: the information in this brain area (even can’t decoded by brain).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Representational geometry reflects how differently the stimuli are encoded.</a:t>
            </a:r>
          </a:p>
          <a:p>
            <a:pPr indent="-180000">
              <a:lnSpc>
                <a:spcPct val="100000"/>
              </a:lnSpc>
            </a:pPr>
            <a:r>
              <a:rPr lang="en-US" altLang="zh-CN" sz="2000" dirty="0"/>
              <a:t>Representation dissimilarity matrix 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fMRI data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A stimuli(1750) x stimuli(1750) matrix,</a:t>
            </a:r>
            <a:r>
              <a:rPr lang="zh-CN" altLang="en-US" sz="1600" dirty="0"/>
              <a:t> </a:t>
            </a:r>
            <a:r>
              <a:rPr lang="en-US" altLang="zh-CN" sz="1600" dirty="0"/>
              <a:t>stimuli are sorted by 4 categories.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The stimuli have an almost equally long distance from each other</a:t>
            </a:r>
            <a:r>
              <a:rPr lang="en-US" altLang="zh-CN" sz="1400" dirty="0">
                <a:solidFill>
                  <a:srgbClr val="0070C0"/>
                </a:solidFill>
              </a:rPr>
              <a:t>[top&amp;middle right]</a:t>
            </a:r>
            <a:r>
              <a:rPr lang="en-US" altLang="zh-CN" sz="1600" dirty="0"/>
              <a:t>, suggesting the encoding is high-dimensional. 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The result seems plausible in V1: brain doesn’t cluster the stimuli by their semantics in early visual cortex. But there should be some clusters in V4.</a:t>
            </a:r>
          </a:p>
          <a:p>
            <a:pPr indent="-180000">
              <a:lnSpc>
                <a:spcPct val="100000"/>
              </a:lnSpc>
            </a:pPr>
            <a:r>
              <a:rPr lang="en-US" altLang="zh-CN" sz="2000" dirty="0"/>
              <a:t>Why?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We don’t have data in high-level brain areas, where the result may be different. 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Stimuli are unclear and hard to identify, thus the process may be purely perceptual. Subjects couldn't use smooth coding scheme to encode.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The spatial activity of fMRI evoked by the stimuli in early visual cortex can’t be clustered by non-linear unsupervised method</a:t>
            </a:r>
            <a:r>
              <a:rPr lang="en-US" altLang="zh-CN" sz="1400" dirty="0">
                <a:solidFill>
                  <a:srgbClr val="0070C0"/>
                </a:solidFill>
              </a:rPr>
              <a:t>[bottom right]</a:t>
            </a:r>
            <a:r>
              <a:rPr lang="en-US" altLang="zh-CN" sz="1600" dirty="0"/>
              <a:t>.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1D4885-7537-40C5-86FB-180F950710EA}"/>
              </a:ext>
            </a:extLst>
          </p:cNvPr>
          <p:cNvGrpSpPr/>
          <p:nvPr/>
        </p:nvGrpSpPr>
        <p:grpSpPr>
          <a:xfrm>
            <a:off x="7015061" y="120223"/>
            <a:ext cx="875656" cy="1824737"/>
            <a:chOff x="7048900" y="3715104"/>
            <a:chExt cx="1430430" cy="209922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12B645-08EA-4CA0-B246-AD541D1ABAC4}"/>
                </a:ext>
              </a:extLst>
            </p:cNvPr>
            <p:cNvSpPr txBox="1"/>
            <p:nvPr/>
          </p:nvSpPr>
          <p:spPr>
            <a:xfrm>
              <a:off x="7452961" y="3781242"/>
              <a:ext cx="1026364" cy="31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natural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659F000-A6D1-4954-A853-639C323B3D25}"/>
                </a:ext>
              </a:extLst>
            </p:cNvPr>
            <p:cNvSpPr txBox="1"/>
            <p:nvPr/>
          </p:nvSpPr>
          <p:spPr>
            <a:xfrm>
              <a:off x="7452963" y="4292227"/>
              <a:ext cx="1026365" cy="365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artificial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D5DFE6-139E-4A6F-87C2-A71736C05137}"/>
                </a:ext>
              </a:extLst>
            </p:cNvPr>
            <p:cNvSpPr txBox="1"/>
            <p:nvPr/>
          </p:nvSpPr>
          <p:spPr>
            <a:xfrm>
              <a:off x="7452965" y="4879809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animals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272941F-E341-4E94-8B16-0F5727FB093A}"/>
                </a:ext>
              </a:extLst>
            </p:cNvPr>
            <p:cNvSpPr txBox="1"/>
            <p:nvPr/>
          </p:nvSpPr>
          <p:spPr>
            <a:xfrm>
              <a:off x="7452965" y="5435812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human</a:t>
              </a:r>
              <a:endParaRPr lang="zh-CN" altLang="en-US" sz="105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D400657-1082-46F6-AF3D-13478C351DDD}"/>
                </a:ext>
              </a:extLst>
            </p:cNvPr>
            <p:cNvSpPr txBox="1"/>
            <p:nvPr/>
          </p:nvSpPr>
          <p:spPr>
            <a:xfrm rot="16200000">
              <a:off x="6707632" y="4056372"/>
              <a:ext cx="1035384" cy="3528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00" dirty="0"/>
                <a:t>inanimate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DA287C-7A70-423E-A503-BA86404B9291}"/>
                </a:ext>
              </a:extLst>
            </p:cNvPr>
            <p:cNvSpPr txBox="1"/>
            <p:nvPr/>
          </p:nvSpPr>
          <p:spPr>
            <a:xfrm rot="16200000">
              <a:off x="6739491" y="5144178"/>
              <a:ext cx="988319" cy="351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/>
                <a:t>animate</a:t>
              </a:r>
            </a:p>
          </p:txBody>
        </p: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3E516106-4AC2-47F6-A625-0C2DC972B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r="22537"/>
          <a:stretch/>
        </p:blipFill>
        <p:spPr bwMode="auto">
          <a:xfrm>
            <a:off x="7354062" y="4851921"/>
            <a:ext cx="2247140" cy="20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A288D5-0858-434C-90CA-072951E1FD17}"/>
              </a:ext>
            </a:extLst>
          </p:cNvPr>
          <p:cNvGrpSpPr/>
          <p:nvPr/>
        </p:nvGrpSpPr>
        <p:grpSpPr>
          <a:xfrm>
            <a:off x="7875041" y="-1"/>
            <a:ext cx="4344952" cy="1982245"/>
            <a:chOff x="2043891" y="2493120"/>
            <a:chExt cx="7852777" cy="3476625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312940D-0963-45BF-8E35-EF90AECAE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91"/>
            <a:stretch/>
          </p:blipFill>
          <p:spPr bwMode="auto">
            <a:xfrm>
              <a:off x="2043891" y="2493120"/>
              <a:ext cx="3572289" cy="347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03B31125-DABD-489D-A726-D8BE8CDB3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693" y="2493120"/>
              <a:ext cx="4371975" cy="347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39DC413-6622-4671-A1CB-763A05A2D034}"/>
              </a:ext>
            </a:extLst>
          </p:cNvPr>
          <p:cNvGrpSpPr/>
          <p:nvPr/>
        </p:nvGrpSpPr>
        <p:grpSpPr>
          <a:xfrm>
            <a:off x="7147249" y="2529783"/>
            <a:ext cx="5063412" cy="2009443"/>
            <a:chOff x="1332162" y="1904352"/>
            <a:chExt cx="8966070" cy="3558236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304CD69D-F506-4A86-997B-8F2266762D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3" t="5664" r="17692"/>
            <a:stretch/>
          </p:blipFill>
          <p:spPr bwMode="auto">
            <a:xfrm>
              <a:off x="5972760" y="1904352"/>
              <a:ext cx="4325472" cy="355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6509A274-6EC0-4422-BEE2-40E42D9ECA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1" t="6615" r="18677"/>
            <a:stretch/>
          </p:blipFill>
          <p:spPr bwMode="auto">
            <a:xfrm>
              <a:off x="1332162" y="1940186"/>
              <a:ext cx="4640600" cy="352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C3D834E-F66E-44C3-8ED6-E7DE39AB7810}"/>
              </a:ext>
            </a:extLst>
          </p:cNvPr>
          <p:cNvSpPr txBox="1"/>
          <p:nvPr/>
        </p:nvSpPr>
        <p:spPr>
          <a:xfrm>
            <a:off x="7335400" y="4578434"/>
            <a:ext cx="458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Low dimensional responses reduced by t-SNE in V1(left) and V4(right)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3258A0-63D9-4B94-8C57-7EF18BF44B3B}"/>
              </a:ext>
            </a:extLst>
          </p:cNvPr>
          <p:cNvSpPr txBox="1"/>
          <p:nvPr/>
        </p:nvSpPr>
        <p:spPr>
          <a:xfrm>
            <a:off x="7962064" y="2163690"/>
            <a:ext cx="33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Distance of fMRI responses between one stimulus and all other stimuli in V1(left) and V4(right)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84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6338F447-997D-4C17-9055-2637EA9C5B7C}"/>
              </a:ext>
            </a:extLst>
          </p:cNvPr>
          <p:cNvGrpSpPr/>
          <p:nvPr/>
        </p:nvGrpSpPr>
        <p:grpSpPr>
          <a:xfrm>
            <a:off x="7670734" y="3878188"/>
            <a:ext cx="2003072" cy="407312"/>
            <a:chOff x="6099057" y="2507068"/>
            <a:chExt cx="3857408" cy="404425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E748C4C-A3FA-4BA5-96F6-A443C73D65AA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5EC9588-C5C6-454E-8025-78DFD65B6EB2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606F058-8CC1-4774-AED8-0977527F72C5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5E1DE2F-9AEE-4F29-8AF3-7AE32F11402C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9AD7F30-E1F8-43AD-A0CE-2A9CDD7F0AD8}"/>
              </a:ext>
            </a:extLst>
          </p:cNvPr>
          <p:cNvGrpSpPr/>
          <p:nvPr/>
        </p:nvGrpSpPr>
        <p:grpSpPr>
          <a:xfrm>
            <a:off x="9731706" y="3878185"/>
            <a:ext cx="2003072" cy="407312"/>
            <a:chOff x="6099057" y="2507068"/>
            <a:chExt cx="3857408" cy="404425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1AAEB5-CD68-4176-B9C7-8557ED4D1A89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4FA20E6-8525-47EE-BA1F-1D96B00338DC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2132C31-BB7D-44B6-A51E-A121D6A493F8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9F41A3-339E-4A3E-BDBC-1C9122E49B92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E537B0C-9ED9-47B7-B9BF-C75CC921EFB0}"/>
              </a:ext>
            </a:extLst>
          </p:cNvPr>
          <p:cNvSpPr txBox="1"/>
          <p:nvPr/>
        </p:nvSpPr>
        <p:spPr>
          <a:xfrm>
            <a:off x="9353668" y="4169478"/>
            <a:ext cx="2225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RDM of all layers in Resnet</a:t>
            </a:r>
            <a:endParaRPr lang="zh-CN" altLang="en-US" sz="12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FCBAD6E-9317-4B01-BFD9-277C9D018B3B}"/>
              </a:ext>
            </a:extLst>
          </p:cNvPr>
          <p:cNvGrpSpPr/>
          <p:nvPr/>
        </p:nvGrpSpPr>
        <p:grpSpPr>
          <a:xfrm>
            <a:off x="9249853" y="6662063"/>
            <a:ext cx="2391621" cy="154791"/>
            <a:chOff x="6099057" y="2507068"/>
            <a:chExt cx="3857408" cy="404425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9E467F8-E69A-422A-A053-0AE5137F3427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FB5580E-D9C5-4CEB-8845-E8D7D22D8DA0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8D7C9D0-9E15-4BE4-A9D2-CB41C6102DAA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99D7E6-82C8-4C6B-839A-D18A8762FEBA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D5D0A1-E0B1-4D59-B308-D379428FD2F0}"/>
              </a:ext>
            </a:extLst>
          </p:cNvPr>
          <p:cNvGrpSpPr/>
          <p:nvPr/>
        </p:nvGrpSpPr>
        <p:grpSpPr>
          <a:xfrm>
            <a:off x="9700195" y="1820338"/>
            <a:ext cx="2003072" cy="407312"/>
            <a:chOff x="6099057" y="2507068"/>
            <a:chExt cx="3857408" cy="40442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2493E8-E03F-4847-B9AC-D01A0CDD1F94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0D1D6A-58D5-4BE7-B342-D4CD765CCAD7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A779FF3-FCFE-46C6-A1CF-60A68D0BC805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DDF58C1-B4E7-4280-9D84-FFD8C17EB3F1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771B6F-F34D-4F84-B65B-9B52E4F3E2CE}"/>
              </a:ext>
            </a:extLst>
          </p:cNvPr>
          <p:cNvGrpSpPr/>
          <p:nvPr/>
        </p:nvGrpSpPr>
        <p:grpSpPr>
          <a:xfrm>
            <a:off x="7668513" y="1808824"/>
            <a:ext cx="2003072" cy="407312"/>
            <a:chOff x="6099057" y="2507068"/>
            <a:chExt cx="3857408" cy="40442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5F5ADE-1219-4339-A39D-B1335F98E17E}"/>
                </a:ext>
              </a:extLst>
            </p:cNvPr>
            <p:cNvSpPr txBox="1"/>
            <p:nvPr/>
          </p:nvSpPr>
          <p:spPr>
            <a:xfrm>
              <a:off x="6099057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natural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E27A3C5-5F1B-4EED-AC8B-D5EC255B32DF}"/>
                </a:ext>
              </a:extLst>
            </p:cNvPr>
            <p:cNvSpPr txBox="1"/>
            <p:nvPr/>
          </p:nvSpPr>
          <p:spPr>
            <a:xfrm>
              <a:off x="7049736" y="2507068"/>
              <a:ext cx="1026363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artificial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E34046-26FF-442D-BA14-ED665C02856A}"/>
                </a:ext>
              </a:extLst>
            </p:cNvPr>
            <p:cNvSpPr txBox="1"/>
            <p:nvPr/>
          </p:nvSpPr>
          <p:spPr>
            <a:xfrm>
              <a:off x="8000415" y="2507071"/>
              <a:ext cx="1005367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animals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6C4D21-3FD9-4C91-937C-3A6965D9A0E9}"/>
                </a:ext>
              </a:extLst>
            </p:cNvPr>
            <p:cNvSpPr txBox="1"/>
            <p:nvPr/>
          </p:nvSpPr>
          <p:spPr>
            <a:xfrm>
              <a:off x="8930096" y="2507071"/>
              <a:ext cx="1026369" cy="404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/>
                <a:t>human</a:t>
              </a:r>
              <a:endParaRPr lang="zh-CN" altLang="en-US" sz="8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54702E0-343B-46F8-8DA5-2AB0753D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1" y="8925"/>
            <a:ext cx="6633094" cy="12040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Compare neural network and brain in representational level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9F26-2EAC-4508-B5C8-C19C8E37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00563"/>
            <a:ext cx="6830651" cy="2577625"/>
          </a:xfrm>
        </p:spPr>
        <p:txBody>
          <a:bodyPr>
            <a:normAutofit/>
          </a:bodyPr>
          <a:lstStyle/>
          <a:p>
            <a:pPr indent="-180000">
              <a:lnSpc>
                <a:spcPct val="100000"/>
              </a:lnSpc>
            </a:pPr>
            <a:r>
              <a:rPr lang="en-US" altLang="zh-CN" sz="2000" dirty="0"/>
              <a:t>RDM 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fMRI responses after de-noise by averaging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fMRI data may be too noisy, so we average across stimuli within each categories and get a categories(4) x categories(4) matrix</a:t>
            </a:r>
            <a:r>
              <a:rPr lang="en-US" altLang="zh-CN" sz="1400" dirty="0">
                <a:solidFill>
                  <a:srgbClr val="0070C0"/>
                </a:solidFill>
              </a:rPr>
              <a:t>[top&amp;middle right]</a:t>
            </a:r>
            <a:r>
              <a:rPr lang="en-US" altLang="zh-CN" sz="1600" dirty="0"/>
              <a:t>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The distances between categories become longer from V1 to V4, implying that the representations of categories are gradually decoupled.</a:t>
            </a:r>
          </a:p>
          <a:p>
            <a:pPr lvl="1" indent="-180000">
              <a:lnSpc>
                <a:spcPct val="100000"/>
              </a:lnSpc>
            </a:pPr>
            <a:r>
              <a:rPr lang="en-US" altLang="zh-CN" sz="1600" dirty="0"/>
              <a:t>The distances within the two broad categories, i.e. “animate” and “inanimate”, </a:t>
            </a:r>
            <a:r>
              <a:rPr lang="en-US" altLang="zh-CN" sz="1600" dirty="0">
                <a:cs typeface="+mn-ea"/>
                <a:sym typeface="+mn-lt"/>
              </a:rPr>
              <a:t>gradually </a:t>
            </a:r>
            <a:r>
              <a:rPr lang="en-US" altLang="zh-CN" sz="1600" dirty="0"/>
              <a:t>become shorter and cluster together from V1 to V4. This may imply the stimuli in the same semantic category elicit a prototypical response pattern, which is what we expect.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A2674C-D3C5-4252-94FC-91CA846AB453}"/>
              </a:ext>
            </a:extLst>
          </p:cNvPr>
          <p:cNvGrpSpPr/>
          <p:nvPr/>
        </p:nvGrpSpPr>
        <p:grpSpPr>
          <a:xfrm>
            <a:off x="6757756" y="113711"/>
            <a:ext cx="875656" cy="1824737"/>
            <a:chOff x="7048900" y="3715104"/>
            <a:chExt cx="1430430" cy="209922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0DC969-BC95-4841-BCB8-B5A7C02970C5}"/>
                </a:ext>
              </a:extLst>
            </p:cNvPr>
            <p:cNvSpPr txBox="1"/>
            <p:nvPr/>
          </p:nvSpPr>
          <p:spPr>
            <a:xfrm>
              <a:off x="7452963" y="3781242"/>
              <a:ext cx="1026365" cy="31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natural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2F9E85-2D08-4543-9243-4FBD3C0A02E2}"/>
                </a:ext>
              </a:extLst>
            </p:cNvPr>
            <p:cNvSpPr txBox="1"/>
            <p:nvPr/>
          </p:nvSpPr>
          <p:spPr>
            <a:xfrm>
              <a:off x="7452963" y="4292227"/>
              <a:ext cx="1026365" cy="365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artificial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E47B10D-46B9-49C5-BD07-6D5BA64DEE98}"/>
                </a:ext>
              </a:extLst>
            </p:cNvPr>
            <p:cNvSpPr txBox="1"/>
            <p:nvPr/>
          </p:nvSpPr>
          <p:spPr>
            <a:xfrm>
              <a:off x="7452965" y="4879809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animals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81B5D4-060E-4076-8113-2B251710490A}"/>
                </a:ext>
              </a:extLst>
            </p:cNvPr>
            <p:cNvSpPr txBox="1"/>
            <p:nvPr/>
          </p:nvSpPr>
          <p:spPr>
            <a:xfrm>
              <a:off x="7452965" y="5435812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human</a:t>
              </a:r>
              <a:endParaRPr lang="zh-CN" altLang="en-US" sz="105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AC21AE-1050-4F78-8D89-D0667C85CD28}"/>
                </a:ext>
              </a:extLst>
            </p:cNvPr>
            <p:cNvSpPr txBox="1"/>
            <p:nvPr/>
          </p:nvSpPr>
          <p:spPr>
            <a:xfrm rot="16200000">
              <a:off x="6707632" y="4056372"/>
              <a:ext cx="1035384" cy="3528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00" dirty="0"/>
                <a:t>inanimate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542976-5C9A-4C51-BA5A-EE2FF5251FE5}"/>
                </a:ext>
              </a:extLst>
            </p:cNvPr>
            <p:cNvSpPr txBox="1"/>
            <p:nvPr/>
          </p:nvSpPr>
          <p:spPr>
            <a:xfrm rot="16200000">
              <a:off x="6739491" y="5144178"/>
              <a:ext cx="988319" cy="351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/>
                <a:t>animate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A78B9FB-9C69-4675-BC3B-F7A2AFE1BE69}"/>
              </a:ext>
            </a:extLst>
          </p:cNvPr>
          <p:cNvGrpSpPr/>
          <p:nvPr/>
        </p:nvGrpSpPr>
        <p:grpSpPr>
          <a:xfrm>
            <a:off x="6759973" y="2193760"/>
            <a:ext cx="875656" cy="1824737"/>
            <a:chOff x="7048900" y="3715104"/>
            <a:chExt cx="1430430" cy="20992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DF497F-3A4B-4288-9F4E-9D7032640411}"/>
                </a:ext>
              </a:extLst>
            </p:cNvPr>
            <p:cNvSpPr txBox="1"/>
            <p:nvPr/>
          </p:nvSpPr>
          <p:spPr>
            <a:xfrm>
              <a:off x="7452963" y="3781242"/>
              <a:ext cx="1026365" cy="31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natural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4355F7-3567-4BEF-9D69-D7CE117D7ABF}"/>
                </a:ext>
              </a:extLst>
            </p:cNvPr>
            <p:cNvSpPr txBox="1"/>
            <p:nvPr/>
          </p:nvSpPr>
          <p:spPr>
            <a:xfrm>
              <a:off x="7452963" y="4292227"/>
              <a:ext cx="1026365" cy="365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artificial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A1E89B-EC17-4DD0-8616-6F3E8CE71824}"/>
                </a:ext>
              </a:extLst>
            </p:cNvPr>
            <p:cNvSpPr txBox="1"/>
            <p:nvPr/>
          </p:nvSpPr>
          <p:spPr>
            <a:xfrm>
              <a:off x="7452965" y="4879809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animals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EEF88C5-EBC8-4F84-A7D8-45A4C2321D52}"/>
                </a:ext>
              </a:extLst>
            </p:cNvPr>
            <p:cNvSpPr txBox="1"/>
            <p:nvPr/>
          </p:nvSpPr>
          <p:spPr>
            <a:xfrm>
              <a:off x="7452965" y="5435812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human</a:t>
              </a:r>
              <a:endParaRPr lang="zh-CN" altLang="en-US" sz="105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99189D0-5679-4A30-A7F3-DC1672D19DEB}"/>
                </a:ext>
              </a:extLst>
            </p:cNvPr>
            <p:cNvSpPr txBox="1"/>
            <p:nvPr/>
          </p:nvSpPr>
          <p:spPr>
            <a:xfrm rot="16200000">
              <a:off x="6707632" y="4056372"/>
              <a:ext cx="1035384" cy="3528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00" dirty="0"/>
                <a:t>inanimate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7E60AC-0C36-4545-88A6-D0900D219C20}"/>
                </a:ext>
              </a:extLst>
            </p:cNvPr>
            <p:cNvSpPr txBox="1"/>
            <p:nvPr/>
          </p:nvSpPr>
          <p:spPr>
            <a:xfrm rot="16200000">
              <a:off x="6739491" y="5144178"/>
              <a:ext cx="988319" cy="351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/>
                <a:t>animate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D85B14-EF0A-49A6-839C-48255F573357}"/>
              </a:ext>
            </a:extLst>
          </p:cNvPr>
          <p:cNvGrpSpPr/>
          <p:nvPr/>
        </p:nvGrpSpPr>
        <p:grpSpPr>
          <a:xfrm>
            <a:off x="8115525" y="4822340"/>
            <a:ext cx="976433" cy="1867292"/>
            <a:chOff x="7048900" y="3715104"/>
            <a:chExt cx="1430430" cy="209922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2FEA536-EB98-4040-A937-B0A388B9AB33}"/>
                </a:ext>
              </a:extLst>
            </p:cNvPr>
            <p:cNvSpPr txBox="1"/>
            <p:nvPr/>
          </p:nvSpPr>
          <p:spPr>
            <a:xfrm>
              <a:off x="7452963" y="3781242"/>
              <a:ext cx="1026365" cy="31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natural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1F8AFE0-E8EB-48AA-8E83-245A05A8F995}"/>
                </a:ext>
              </a:extLst>
            </p:cNvPr>
            <p:cNvSpPr txBox="1"/>
            <p:nvPr/>
          </p:nvSpPr>
          <p:spPr>
            <a:xfrm>
              <a:off x="7452963" y="4292227"/>
              <a:ext cx="1026365" cy="365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artificial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D900D7-24E6-4E4D-8C0F-5128EF74DCFC}"/>
                </a:ext>
              </a:extLst>
            </p:cNvPr>
            <p:cNvSpPr txBox="1"/>
            <p:nvPr/>
          </p:nvSpPr>
          <p:spPr>
            <a:xfrm>
              <a:off x="7452965" y="4879809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animals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6E36FC1-817E-4791-97B6-7EAEF9FF849C}"/>
                </a:ext>
              </a:extLst>
            </p:cNvPr>
            <p:cNvSpPr txBox="1"/>
            <p:nvPr/>
          </p:nvSpPr>
          <p:spPr>
            <a:xfrm>
              <a:off x="7452965" y="5435812"/>
              <a:ext cx="1026365" cy="310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/>
                <a:t>human</a:t>
              </a:r>
              <a:endParaRPr lang="zh-CN" altLang="en-US" sz="105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0CDAEAF-4DBF-486C-8927-E9F4ABD55C28}"/>
                </a:ext>
              </a:extLst>
            </p:cNvPr>
            <p:cNvSpPr txBox="1"/>
            <p:nvPr/>
          </p:nvSpPr>
          <p:spPr>
            <a:xfrm rot="16200000">
              <a:off x="6707632" y="4056372"/>
              <a:ext cx="1035384" cy="3528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00" dirty="0"/>
                <a:t>inanimate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4B3CC0-6CCA-4D5F-93E5-6CD59C901EB3}"/>
                </a:ext>
              </a:extLst>
            </p:cNvPr>
            <p:cNvSpPr txBox="1"/>
            <p:nvPr/>
          </p:nvSpPr>
          <p:spPr>
            <a:xfrm rot="16200000">
              <a:off x="6739491" y="5144178"/>
              <a:ext cx="988319" cy="351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/>
                <a:t>animate</a:t>
              </a:r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D50E2EF2-47DA-4BB6-A99B-A755AC40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21" y="4346497"/>
            <a:ext cx="3122288" cy="23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4ED55E16-6A2D-4C09-8E9A-3C9572018EF2}"/>
              </a:ext>
            </a:extLst>
          </p:cNvPr>
          <p:cNvGrpSpPr/>
          <p:nvPr/>
        </p:nvGrpSpPr>
        <p:grpSpPr>
          <a:xfrm>
            <a:off x="7618904" y="8924"/>
            <a:ext cx="4630555" cy="4076748"/>
            <a:chOff x="672546" y="225165"/>
            <a:chExt cx="7956072" cy="7004540"/>
          </a:xfrm>
        </p:grpSpPr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8FC52FEA-74E5-4ECE-98B2-06E3B88157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55"/>
            <a:stretch/>
          </p:blipFill>
          <p:spPr bwMode="auto">
            <a:xfrm>
              <a:off x="672546" y="3737048"/>
              <a:ext cx="3628701" cy="3476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>
              <a:extLst>
                <a:ext uri="{FF2B5EF4-FFF2-40B4-BE49-F238E27FC236}">
                  <a16:creationId xmlns:a16="http://schemas.microsoft.com/office/drawing/2014/main" id="{50B252E2-EA15-49CF-A3A3-3D1FB32CD0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" t="-194" r="-2030" b="-111"/>
            <a:stretch/>
          </p:blipFill>
          <p:spPr bwMode="auto">
            <a:xfrm>
              <a:off x="4285218" y="3742464"/>
              <a:ext cx="4343400" cy="3487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1927EAEA-078B-4939-A1F4-36FBAF6A05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90"/>
            <a:stretch/>
          </p:blipFill>
          <p:spPr bwMode="auto">
            <a:xfrm>
              <a:off x="677249" y="225165"/>
              <a:ext cx="3657567" cy="3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9BAD6382-9BFA-4CEA-9C2E-722BE1B8A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64" y="225165"/>
              <a:ext cx="4343401" cy="347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05B4BB8C-B000-4BD1-824B-38D500325A95}"/>
              </a:ext>
            </a:extLst>
          </p:cNvPr>
          <p:cNvSpPr txBox="1"/>
          <p:nvPr/>
        </p:nvSpPr>
        <p:spPr>
          <a:xfrm>
            <a:off x="7416057" y="4251418"/>
            <a:ext cx="1849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(Different size of the square is due to each category has different number of stimuli)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8827E1-142F-44EB-837B-D518669F6EF6}"/>
              </a:ext>
            </a:extLst>
          </p:cNvPr>
          <p:cNvSpPr txBox="1"/>
          <p:nvPr/>
        </p:nvSpPr>
        <p:spPr>
          <a:xfrm>
            <a:off x="99542" y="3840864"/>
            <a:ext cx="7385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900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Neural network on this task</a:t>
            </a:r>
          </a:p>
          <a:p>
            <a:pPr marL="562950" lvl="1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Use a pretrained Resnet-18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(He et al. 2016)</a:t>
            </a:r>
            <a:r>
              <a:rPr lang="en-US" altLang="zh-CN" sz="1600" dirty="0"/>
              <a:t>, a brain-like recurrent ANNs </a:t>
            </a:r>
            <a:r>
              <a:rPr lang="en-US" altLang="zh-CN" sz="1600" dirty="0" err="1"/>
              <a:t>CORnet</a:t>
            </a:r>
            <a:r>
              <a:rPr lang="en-US" altLang="zh-CN" sz="1600" dirty="0"/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Kubilius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et al. 2018)</a:t>
            </a:r>
            <a:r>
              <a:rPr lang="en-US" altLang="zh-CN" sz="1600" dirty="0"/>
              <a:t>, a self-implement RCNN with biologically-plausible lateral and top-down connections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Spoerer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et al. 2017)</a:t>
            </a:r>
            <a:r>
              <a:rPr lang="en-US" altLang="zh-CN" sz="1400" dirty="0"/>
              <a:t>.</a:t>
            </a:r>
          </a:p>
          <a:p>
            <a:pPr marL="562950" lvl="1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Resnet-18 achieve 78% top-1 accuracy on test set, the accuracy of the other two models are chance-level. Thus we only compare the hidden activity between Resnet and brain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in representational level. </a:t>
            </a:r>
          </a:p>
          <a:p>
            <a:pPr marL="562950" lvl="1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Every layers of Resnet have the exactly same RDM, and the stimuli(1750) precisely clustered into these 4 categories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[bottom right]</a:t>
            </a:r>
            <a:r>
              <a:rPr lang="en-US" altLang="zh-CN" sz="1400" dirty="0"/>
              <a:t>. </a:t>
            </a:r>
          </a:p>
          <a:p>
            <a:pPr marL="562950" lvl="1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This may imply only 1 convolutional layer is enough to classify all stimuli. But with convolutional layers, only Resnet do this transfer learning task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36458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mw2t0di">
      <a:majorFont>
        <a:latin typeface="Calibri" panose="020F0302020204030204"/>
        <a:ea typeface="XHei Microsoft"/>
        <a:cs typeface=""/>
      </a:majorFont>
      <a:minorFont>
        <a:latin typeface="Calibri" panose="020F0502020204030204"/>
        <a:ea typeface="XHei Microsof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813</Words>
  <Application>Microsoft Office PowerPoint</Application>
  <PresentationFormat>宽屏</PresentationFormat>
  <Paragraphs>95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Calibri</vt:lpstr>
      <vt:lpstr>Office 主题​​</vt:lpstr>
      <vt:lpstr>How to understand the complex response pattern in high-level brain areas?</vt:lpstr>
      <vt:lpstr>Compute representational dissimilarity matrix in brain</vt:lpstr>
      <vt:lpstr>Compare neural network and brain in representational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understand the complex pattern in high-level brain areas?</dc:title>
  <dc:creator>marQuis Saki</dc:creator>
  <cp:lastModifiedBy>marQuis Saki</cp:lastModifiedBy>
  <cp:revision>640</cp:revision>
  <dcterms:created xsi:type="dcterms:W3CDTF">2020-07-15T09:07:28Z</dcterms:created>
  <dcterms:modified xsi:type="dcterms:W3CDTF">2020-07-31T02:40:35Z</dcterms:modified>
</cp:coreProperties>
</file>