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Proxima Nova"/>
      <p:regular r:id="rId32"/>
      <p:bold r:id="rId33"/>
      <p:italic r:id="rId34"/>
      <p:boldItalic r:id="rId35"/>
    </p:embeddedFon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Matthijs van der Meer"/>
  <p:cmAuthor clrIdx="1" id="1" initials="" lastIdx="1" name="Marius Pachitari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roximaNova-bold.fntdata"/><Relationship Id="rId10" Type="http://schemas.openxmlformats.org/officeDocument/2006/relationships/slide" Target="slides/slide4.xml"/><Relationship Id="rId32" Type="http://schemas.openxmlformats.org/officeDocument/2006/relationships/font" Target="fonts/ProximaNova-regular.fntdata"/><Relationship Id="rId13" Type="http://schemas.openxmlformats.org/officeDocument/2006/relationships/slide" Target="slides/slide7.xml"/><Relationship Id="rId35" Type="http://schemas.openxmlformats.org/officeDocument/2006/relationships/font" Target="fonts/ProximaNova-boldItalic.fntdata"/><Relationship Id="rId12" Type="http://schemas.openxmlformats.org/officeDocument/2006/relationships/slide" Target="slides/slide6.xml"/><Relationship Id="rId34" Type="http://schemas.openxmlformats.org/officeDocument/2006/relationships/font" Target="fonts/ProximaNova-italic.fntdata"/><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7-09T16:11:17.016">
    <p:pos x="196" y="88"/>
    <p:text>This topic got split into two: one (Bijan, me) is now in Slide 25, and Arthur can edit this one.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20-07-10T00:09:55.323">
    <p:pos x="196" y="432"/>
    <p:text>@Nick Steinmetz: do you have a sense of what connected pairs of brain areas may exist (within-session) in your data?</p:text>
  </p:cm>
  <p:cm authorId="1" idx="1" dt="2020-07-10T00:09:55.323">
    <p:pos x="196" y="432"/>
    <p:text>I would go for mostly within group of brain regions. They are organized in the notebooks into "vis ctx", "basal ganglia", "thalamus" etc. In addition, you could look at the brain areas that the paper found to be involved in specific task components: the sensory component and the choice components appeared to be localized to just a few brain regions.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225ef52c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225ef52c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225ef52c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225ef52c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225ef52c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225ef52c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225ef52c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225ef52c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225ef52c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225ef52c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225ef52c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225ef52c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225ef52c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225ef52c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225ef52c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225ef52c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216ebd0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216ebd0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22fc8a8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22fc8a8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216ebd06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216ebd06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822fc8a86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22fc8a86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23125d884_1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23125d884_1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23125d884_1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23125d884_1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823125d884_17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23125d884_1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823125d884_17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23125d884_17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8bc868421c_1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8bc868421c_1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216ebd06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216ebd06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216ebd06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216ebd06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216ebd06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216ebd06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216ebd06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216ebd06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216ebd06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216ebd06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216ebd06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216ebd06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216ebd06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216ebd06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4513500"/>
            <a:ext cx="9144000" cy="63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0" y="2540950"/>
            <a:ext cx="9144000" cy="0"/>
          </a:xfrm>
          <a:prstGeom prst="straightConnector1">
            <a:avLst/>
          </a:prstGeom>
          <a:noFill/>
          <a:ln cap="flat" cmpd="sng" w="19050">
            <a:solidFill>
              <a:srgbClr val="D9D9D9"/>
            </a:solidFill>
            <a:prstDash val="solid"/>
            <a:round/>
            <a:headEnd len="sm" w="sm" type="none"/>
            <a:tailEnd len="sm" w="sm" type="none"/>
          </a:ln>
        </p:spPr>
      </p:cxnSp>
      <p:sp>
        <p:nvSpPr>
          <p:cNvPr id="12" name="Google Shape;12;p2"/>
          <p:cNvSpPr txBox="1"/>
          <p:nvPr>
            <p:ph type="ctrTitle"/>
          </p:nvPr>
        </p:nvSpPr>
        <p:spPr>
          <a:xfrm>
            <a:off x="510450" y="1205100"/>
            <a:ext cx="8123100" cy="1183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3" name="Google Shape;13;p2"/>
          <p:cNvSpPr txBox="1"/>
          <p:nvPr>
            <p:ph idx="1" type="subTitle"/>
          </p:nvPr>
        </p:nvSpPr>
        <p:spPr>
          <a:xfrm>
            <a:off x="510450" y="27251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4" name="Google Shape;14;p2"/>
          <p:cNvSpPr txBox="1"/>
          <p:nvPr>
            <p:ph idx="12" type="sldNum"/>
          </p:nvPr>
        </p:nvSpPr>
        <p:spPr>
          <a:xfrm>
            <a:off x="8472458" y="4119892"/>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15" name="Google Shape;15;p2"/>
          <p:cNvPicPr preferRelativeResize="0"/>
          <p:nvPr/>
        </p:nvPicPr>
        <p:blipFill>
          <a:blip r:embed="rId2">
            <a:alphaModFix/>
          </a:blip>
          <a:stretch>
            <a:fillRect/>
          </a:stretch>
        </p:blipFill>
        <p:spPr>
          <a:xfrm>
            <a:off x="586650" y="3535633"/>
            <a:ext cx="2857501" cy="688267"/>
          </a:xfrm>
          <a:prstGeom prst="rect">
            <a:avLst/>
          </a:prstGeom>
          <a:noFill/>
          <a:ln>
            <a:noFill/>
          </a:ln>
        </p:spPr>
      </p:pic>
      <p:sp>
        <p:nvSpPr>
          <p:cNvPr id="16" name="Google Shape;16;p2"/>
          <p:cNvSpPr/>
          <p:nvPr/>
        </p:nvSpPr>
        <p:spPr>
          <a:xfrm>
            <a:off x="7333975" y="0"/>
            <a:ext cx="1809900" cy="1205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2" name="Shape 82"/>
        <p:cNvGrpSpPr/>
        <p:nvPr/>
      </p:nvGrpSpPr>
      <p:grpSpPr>
        <a:xfrm>
          <a:off x="0" y="0"/>
          <a:ext cx="0" cy="0"/>
          <a:chOff x="0" y="0"/>
          <a:chExt cx="0" cy="0"/>
        </a:xfrm>
      </p:grpSpPr>
      <p:sp>
        <p:nvSpPr>
          <p:cNvPr id="83" name="Google Shape;83;p11"/>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Proxima Nova"/>
                <a:ea typeface="Proxima Nova"/>
                <a:cs typeface="Proxima Nova"/>
                <a:sym typeface="Proxima Nova"/>
              </a:rPr>
              <a:t>Speaker name ⦁ Topic of day</a:t>
            </a:r>
            <a:endParaRPr b="1" sz="1200">
              <a:latin typeface="Proxima Nova"/>
              <a:ea typeface="Proxima Nova"/>
              <a:cs typeface="Proxima Nova"/>
              <a:sym typeface="Proxima Nova"/>
            </a:endParaRPr>
          </a:p>
        </p:txBody>
      </p:sp>
      <p:sp>
        <p:nvSpPr>
          <p:cNvPr id="85" name="Google Shape;85;p11"/>
          <p:cNvSpPr txBox="1"/>
          <p:nvPr>
            <p:ph idx="12" type="sldNum"/>
          </p:nvPr>
        </p:nvSpPr>
        <p:spPr>
          <a:xfrm>
            <a:off x="8472450" y="4821325"/>
            <a:ext cx="548700" cy="334500"/>
          </a:xfrm>
          <a:prstGeom prst="rect">
            <a:avLst/>
          </a:prstGeom>
        </p:spPr>
        <p:txBody>
          <a:bodyPr anchorCtr="0" anchor="ctr" bIns="91425" lIns="91425" spcFirstLastPara="1" rIns="91425" wrap="square" tIns="91425">
            <a:noAutofit/>
          </a:bodyPr>
          <a:lstStyle>
            <a:lvl1pPr lvl="0" rtl="0">
              <a:buNone/>
              <a:defRPr sz="1200"/>
            </a:lvl1pPr>
            <a:lvl2pPr lvl="1" rtl="0">
              <a:buNone/>
              <a:defRPr sz="1200"/>
            </a:lvl2pPr>
            <a:lvl3pPr lvl="2" rtl="0">
              <a:buNone/>
              <a:defRPr sz="1200"/>
            </a:lvl3pPr>
            <a:lvl4pPr lvl="3" rtl="0">
              <a:buNone/>
              <a:defRPr sz="1200"/>
            </a:lvl4pPr>
            <a:lvl5pPr lvl="4" rtl="0">
              <a:buNone/>
              <a:defRPr sz="1200"/>
            </a:lvl5pPr>
            <a:lvl6pPr lvl="5" rtl="0">
              <a:buNone/>
              <a:defRPr sz="1200"/>
            </a:lvl6pPr>
            <a:lvl7pPr lvl="6" rtl="0">
              <a:buNone/>
              <a:defRPr sz="1200"/>
            </a:lvl7pPr>
            <a:lvl8pPr lvl="7" rtl="0">
              <a:buNone/>
              <a:defRPr sz="1200"/>
            </a:lvl8pPr>
            <a:lvl9pPr lvl="8" rtl="0">
              <a:buNone/>
              <a:defRPr sz="1200"/>
            </a:lvl9pPr>
          </a:lstStyle>
          <a:p>
            <a:pPr indent="0" lvl="0" marL="0" rtl="0" algn="r">
              <a:spcBef>
                <a:spcPts val="0"/>
              </a:spcBef>
              <a:spcAft>
                <a:spcPts val="0"/>
              </a:spcAft>
              <a:buNone/>
            </a:pPr>
            <a:fld id="{00000000-1234-1234-1234-123412341234}" type="slidenum">
              <a:rPr lang="en"/>
              <a:t>‹#›</a:t>
            </a:fld>
            <a:endParaRPr/>
          </a:p>
        </p:txBody>
      </p:sp>
      <p:sp>
        <p:nvSpPr>
          <p:cNvPr id="86" name="Google Shape;86;p11"/>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200">
                <a:latin typeface="Proxima Nova"/>
                <a:ea typeface="Proxima Nova"/>
                <a:cs typeface="Proxima Nova"/>
                <a:sym typeface="Proxima Nova"/>
              </a:rPr>
              <a:t>Week 2 ⦁ Day 1 ⦁ Tutorial 3</a:t>
            </a:r>
            <a:endParaRPr b="1" sz="1200">
              <a:latin typeface="Proxima Nova"/>
              <a:ea typeface="Proxima Nova"/>
              <a:cs typeface="Proxima Nova"/>
              <a:sym typeface="Proxima Nova"/>
            </a:endParaRPr>
          </a:p>
        </p:txBody>
      </p:sp>
      <p:pic>
        <p:nvPicPr>
          <p:cNvPr id="87" name="Google Shape;87;p11"/>
          <p:cNvPicPr preferRelativeResize="0"/>
          <p:nvPr/>
        </p:nvPicPr>
        <p:blipFill>
          <a:blip r:embed="rId2">
            <a:alphaModFix/>
          </a:blip>
          <a:stretch>
            <a:fillRect/>
          </a:stretch>
        </p:blipFill>
        <p:spPr>
          <a:xfrm>
            <a:off x="4456188" y="4832150"/>
            <a:ext cx="313980" cy="3117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uromatch Academy" type="tx">
  <p:cSld name="TITLE_AND_BODY">
    <p:spTree>
      <p:nvGrpSpPr>
        <p:cNvPr id="17" name="Shape 17"/>
        <p:cNvGrpSpPr/>
        <p:nvPr/>
      </p:nvGrpSpPr>
      <p:grpSpPr>
        <a:xfrm>
          <a:off x="0" y="0"/>
          <a:ext cx="0" cy="0"/>
          <a:chOff x="0" y="0"/>
          <a:chExt cx="0" cy="0"/>
        </a:xfrm>
      </p:grpSpPr>
      <p:sp>
        <p:nvSpPr>
          <p:cNvPr id="18" name="Google Shape;18;p3"/>
          <p:cNvSpPr/>
          <p:nvPr/>
        </p:nvSpPr>
        <p:spPr>
          <a:xfrm>
            <a:off x="0" y="483180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1" name="Google Shape;21;p3"/>
          <p:cNvSpPr txBox="1"/>
          <p:nvPr/>
        </p:nvSpPr>
        <p:spPr>
          <a:xfrm>
            <a:off x="90525" y="4831800"/>
            <a:ext cx="40923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Proxima Nova"/>
                <a:ea typeface="Proxima Nova"/>
                <a:cs typeface="Proxima Nova"/>
                <a:sym typeface="Proxima Nova"/>
              </a:rPr>
              <a:t>Project ideas</a:t>
            </a:r>
            <a:endParaRPr b="1" sz="1200">
              <a:latin typeface="Proxima Nova"/>
              <a:ea typeface="Proxima Nova"/>
              <a:cs typeface="Proxima Nova"/>
              <a:sym typeface="Proxima Nova"/>
            </a:endParaRPr>
          </a:p>
        </p:txBody>
      </p:sp>
      <p:sp>
        <p:nvSpPr>
          <p:cNvPr id="22" name="Google Shape;22;p3"/>
          <p:cNvSpPr txBox="1"/>
          <p:nvPr>
            <p:ph idx="12" type="sldNum"/>
          </p:nvPr>
        </p:nvSpPr>
        <p:spPr>
          <a:xfrm>
            <a:off x="8472450" y="4831800"/>
            <a:ext cx="548700" cy="311700"/>
          </a:xfrm>
          <a:prstGeom prst="rect">
            <a:avLst/>
          </a:prstGeom>
        </p:spPr>
        <p:txBody>
          <a:bodyPr anchorCtr="0" anchor="ctr" bIns="91425" lIns="91425" spcFirstLastPara="1" rIns="91425" wrap="square" tIns="91425">
            <a:noAutofit/>
          </a:bodyPr>
          <a:lstStyle>
            <a:lvl1pPr lvl="0">
              <a:buNone/>
              <a:defRPr sz="1200"/>
            </a:lvl1pPr>
            <a:lvl2pPr lvl="1">
              <a:buNone/>
              <a:defRPr sz="1200"/>
            </a:lvl2pPr>
            <a:lvl3pPr lvl="2">
              <a:buNone/>
              <a:defRPr sz="1200"/>
            </a:lvl3pPr>
            <a:lvl4pPr lvl="3">
              <a:buNone/>
              <a:defRPr sz="1200"/>
            </a:lvl4pPr>
            <a:lvl5pPr lvl="4">
              <a:buNone/>
              <a:defRPr sz="1200"/>
            </a:lvl5pPr>
            <a:lvl6pPr lvl="5">
              <a:buNone/>
              <a:defRPr sz="1200"/>
            </a:lvl6pPr>
            <a:lvl7pPr lvl="6">
              <a:buNone/>
              <a:defRPr sz="1200"/>
            </a:lvl7pPr>
            <a:lvl8pPr lvl="7">
              <a:buNone/>
              <a:defRPr sz="1200"/>
            </a:lvl8pPr>
            <a:lvl9pPr lvl="8">
              <a:buNone/>
              <a:defRPr sz="1200"/>
            </a:lvl9pPr>
          </a:lstStyle>
          <a:p>
            <a:pPr indent="0" lvl="0" marL="0" rtl="0" algn="r">
              <a:spcBef>
                <a:spcPts val="0"/>
              </a:spcBef>
              <a:spcAft>
                <a:spcPts val="0"/>
              </a:spcAft>
              <a:buNone/>
            </a:pPr>
            <a:fld id="{00000000-1234-1234-1234-123412341234}" type="slidenum">
              <a:rPr lang="en"/>
              <a:t>‹#›</a:t>
            </a:fld>
            <a:endParaRPr/>
          </a:p>
        </p:txBody>
      </p:sp>
      <p:sp>
        <p:nvSpPr>
          <p:cNvPr id="23" name="Google Shape;23;p3"/>
          <p:cNvSpPr txBox="1"/>
          <p:nvPr/>
        </p:nvSpPr>
        <p:spPr>
          <a:xfrm>
            <a:off x="5043525" y="4831800"/>
            <a:ext cx="3539100" cy="311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b="1" sz="1200">
              <a:latin typeface="Proxima Nova"/>
              <a:ea typeface="Proxima Nova"/>
              <a:cs typeface="Proxima Nova"/>
              <a:sym typeface="Proxima Nova"/>
            </a:endParaRPr>
          </a:p>
        </p:txBody>
      </p:sp>
      <p:pic>
        <p:nvPicPr>
          <p:cNvPr id="24" name="Google Shape;24;p3"/>
          <p:cNvPicPr preferRelativeResize="0"/>
          <p:nvPr/>
        </p:nvPicPr>
        <p:blipFill>
          <a:blip r:embed="rId2">
            <a:alphaModFix/>
          </a:blip>
          <a:stretch>
            <a:fillRect/>
          </a:stretch>
        </p:blipFill>
        <p:spPr>
          <a:xfrm>
            <a:off x="4456188" y="4831800"/>
            <a:ext cx="313980" cy="3117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4"/>
          <p:cNvSpPr/>
          <p:nvPr/>
        </p:nvSpPr>
        <p:spPr>
          <a:xfrm>
            <a:off x="0" y="4513500"/>
            <a:ext cx="9144000" cy="63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7333975" y="0"/>
            <a:ext cx="1809900" cy="1205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0" y="420180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nvSpPr>
        <p:spPr>
          <a:xfrm>
            <a:off x="90525" y="4201800"/>
            <a:ext cx="40923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Proxima Nova"/>
                <a:ea typeface="Proxima Nova"/>
                <a:cs typeface="Proxima Nova"/>
                <a:sym typeface="Proxima Nova"/>
              </a:rPr>
              <a:t>Speaker name ⦁ Topic of day</a:t>
            </a:r>
            <a:endParaRPr b="1" sz="1200">
              <a:latin typeface="Proxima Nova"/>
              <a:ea typeface="Proxima Nova"/>
              <a:cs typeface="Proxima Nova"/>
              <a:sym typeface="Proxima Nova"/>
            </a:endParaRPr>
          </a:p>
        </p:txBody>
      </p:sp>
      <p:sp>
        <p:nvSpPr>
          <p:cNvPr id="33" name="Google Shape;33;p4"/>
          <p:cNvSpPr txBox="1"/>
          <p:nvPr>
            <p:ph idx="12" type="sldNum"/>
          </p:nvPr>
        </p:nvSpPr>
        <p:spPr>
          <a:xfrm>
            <a:off x="8472450" y="4201800"/>
            <a:ext cx="548700" cy="311700"/>
          </a:xfrm>
          <a:prstGeom prst="rect">
            <a:avLst/>
          </a:prstGeom>
        </p:spPr>
        <p:txBody>
          <a:bodyPr anchorCtr="0" anchor="ctr" bIns="91425" lIns="91425" spcFirstLastPara="1" rIns="91425" wrap="square" tIns="91425">
            <a:noAutofit/>
          </a:bodyPr>
          <a:lstStyle>
            <a:lvl1pPr lvl="0" rtl="0">
              <a:buNone/>
              <a:defRPr sz="1200"/>
            </a:lvl1pPr>
            <a:lvl2pPr lvl="1" rtl="0">
              <a:buNone/>
              <a:defRPr sz="1200"/>
            </a:lvl2pPr>
            <a:lvl3pPr lvl="2" rtl="0">
              <a:buNone/>
              <a:defRPr sz="1200"/>
            </a:lvl3pPr>
            <a:lvl4pPr lvl="3" rtl="0">
              <a:buNone/>
              <a:defRPr sz="1200"/>
            </a:lvl4pPr>
            <a:lvl5pPr lvl="4" rtl="0">
              <a:buNone/>
              <a:defRPr sz="1200"/>
            </a:lvl5pPr>
            <a:lvl6pPr lvl="5" rtl="0">
              <a:buNone/>
              <a:defRPr sz="1200"/>
            </a:lvl6pPr>
            <a:lvl7pPr lvl="6" rtl="0">
              <a:buNone/>
              <a:defRPr sz="1200"/>
            </a:lvl7pPr>
            <a:lvl8pPr lvl="7" rtl="0">
              <a:buNone/>
              <a:defRPr sz="1200"/>
            </a:lvl8pPr>
            <a:lvl9pPr lvl="8" rtl="0">
              <a:buNone/>
              <a:defRPr sz="1200"/>
            </a:lvl9pPr>
          </a:lstStyle>
          <a:p>
            <a:pPr indent="0" lvl="0" marL="0" rtl="0" algn="r">
              <a:spcBef>
                <a:spcPts val="0"/>
              </a:spcBef>
              <a:spcAft>
                <a:spcPts val="0"/>
              </a:spcAft>
              <a:buNone/>
            </a:pPr>
            <a:fld id="{00000000-1234-1234-1234-123412341234}" type="slidenum">
              <a:rPr lang="en"/>
              <a:t>‹#›</a:t>
            </a:fld>
            <a:endParaRPr/>
          </a:p>
        </p:txBody>
      </p:sp>
      <p:sp>
        <p:nvSpPr>
          <p:cNvPr id="34" name="Google Shape;34;p4"/>
          <p:cNvSpPr txBox="1"/>
          <p:nvPr/>
        </p:nvSpPr>
        <p:spPr>
          <a:xfrm>
            <a:off x="5043525" y="4201800"/>
            <a:ext cx="3539100" cy="311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200">
                <a:latin typeface="Proxima Nova"/>
                <a:ea typeface="Proxima Nova"/>
                <a:cs typeface="Proxima Nova"/>
                <a:sym typeface="Proxima Nova"/>
              </a:rPr>
              <a:t>Week 2 ⦁ Day 1 ⦁ Tutorial 3</a:t>
            </a:r>
            <a:endParaRPr b="1" sz="1200">
              <a:latin typeface="Proxima Nova"/>
              <a:ea typeface="Proxima Nova"/>
              <a:cs typeface="Proxima Nova"/>
              <a:sym typeface="Proxima Nova"/>
            </a:endParaRPr>
          </a:p>
        </p:txBody>
      </p:sp>
      <p:pic>
        <p:nvPicPr>
          <p:cNvPr id="35" name="Google Shape;35;p4"/>
          <p:cNvPicPr preferRelativeResize="0"/>
          <p:nvPr/>
        </p:nvPicPr>
        <p:blipFill>
          <a:blip r:embed="rId2">
            <a:alphaModFix/>
          </a:blip>
          <a:stretch>
            <a:fillRect/>
          </a:stretch>
        </p:blipFill>
        <p:spPr>
          <a:xfrm>
            <a:off x="4456188" y="4201800"/>
            <a:ext cx="313980" cy="3117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8" name="Google Shape;38;p5"/>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Proxima Nova"/>
                <a:ea typeface="Proxima Nova"/>
                <a:cs typeface="Proxima Nova"/>
                <a:sym typeface="Proxima Nova"/>
              </a:rPr>
              <a:t>Speaker name ⦁ Topic of day</a:t>
            </a:r>
            <a:endParaRPr b="1" sz="1200">
              <a:latin typeface="Proxima Nova"/>
              <a:ea typeface="Proxima Nova"/>
              <a:cs typeface="Proxima Nova"/>
              <a:sym typeface="Proxima Nova"/>
            </a:endParaRPr>
          </a:p>
        </p:txBody>
      </p:sp>
      <p:sp>
        <p:nvSpPr>
          <p:cNvPr id="40" name="Google Shape;40;p5"/>
          <p:cNvSpPr txBox="1"/>
          <p:nvPr>
            <p:ph idx="12" type="sldNum"/>
          </p:nvPr>
        </p:nvSpPr>
        <p:spPr>
          <a:xfrm>
            <a:off x="8472450" y="4821325"/>
            <a:ext cx="548700" cy="334500"/>
          </a:xfrm>
          <a:prstGeom prst="rect">
            <a:avLst/>
          </a:prstGeom>
        </p:spPr>
        <p:txBody>
          <a:bodyPr anchorCtr="0" anchor="ctr" bIns="91425" lIns="91425" spcFirstLastPara="1" rIns="91425" wrap="square" tIns="91425">
            <a:noAutofit/>
          </a:bodyPr>
          <a:lstStyle>
            <a:lvl1pPr lvl="0" rtl="0">
              <a:buNone/>
              <a:defRPr sz="1200"/>
            </a:lvl1pPr>
            <a:lvl2pPr lvl="1" rtl="0">
              <a:buNone/>
              <a:defRPr sz="1200"/>
            </a:lvl2pPr>
            <a:lvl3pPr lvl="2" rtl="0">
              <a:buNone/>
              <a:defRPr sz="1200"/>
            </a:lvl3pPr>
            <a:lvl4pPr lvl="3" rtl="0">
              <a:buNone/>
              <a:defRPr sz="1200"/>
            </a:lvl4pPr>
            <a:lvl5pPr lvl="4" rtl="0">
              <a:buNone/>
              <a:defRPr sz="1200"/>
            </a:lvl5pPr>
            <a:lvl6pPr lvl="5" rtl="0">
              <a:buNone/>
              <a:defRPr sz="1200"/>
            </a:lvl6pPr>
            <a:lvl7pPr lvl="6" rtl="0">
              <a:buNone/>
              <a:defRPr sz="1200"/>
            </a:lvl7pPr>
            <a:lvl8pPr lvl="7" rtl="0">
              <a:buNone/>
              <a:defRPr sz="1200"/>
            </a:lvl8pPr>
            <a:lvl9pPr lvl="8" rtl="0">
              <a:buNone/>
              <a:defRPr sz="1200"/>
            </a:lvl9pPr>
          </a:lstStyle>
          <a:p>
            <a:pPr indent="0" lvl="0" marL="0" rtl="0" algn="r">
              <a:spcBef>
                <a:spcPts val="0"/>
              </a:spcBef>
              <a:spcAft>
                <a:spcPts val="0"/>
              </a:spcAft>
              <a:buNone/>
            </a:pPr>
            <a:fld id="{00000000-1234-1234-1234-123412341234}" type="slidenum">
              <a:rPr lang="en"/>
              <a:t>‹#›</a:t>
            </a:fld>
            <a:endParaRPr/>
          </a:p>
        </p:txBody>
      </p:sp>
      <p:sp>
        <p:nvSpPr>
          <p:cNvPr id="41" name="Google Shape;41;p5"/>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200">
                <a:latin typeface="Proxima Nova"/>
                <a:ea typeface="Proxima Nova"/>
                <a:cs typeface="Proxima Nova"/>
                <a:sym typeface="Proxima Nova"/>
              </a:rPr>
              <a:t>Week 2 ⦁ Day 1 ⦁ Tutorial 3</a:t>
            </a:r>
            <a:endParaRPr b="1" sz="1200">
              <a:latin typeface="Proxima Nova"/>
              <a:ea typeface="Proxima Nova"/>
              <a:cs typeface="Proxima Nova"/>
              <a:sym typeface="Proxima Nova"/>
            </a:endParaRPr>
          </a:p>
        </p:txBody>
      </p:sp>
      <p:pic>
        <p:nvPicPr>
          <p:cNvPr id="42" name="Google Shape;42;p5"/>
          <p:cNvPicPr preferRelativeResize="0"/>
          <p:nvPr/>
        </p:nvPicPr>
        <p:blipFill>
          <a:blip r:embed="rId2">
            <a:alphaModFix/>
          </a:blip>
          <a:stretch>
            <a:fillRect/>
          </a:stretch>
        </p:blipFill>
        <p:spPr>
          <a:xfrm>
            <a:off x="4456188" y="4832150"/>
            <a:ext cx="313980" cy="3117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3" name="Shape 43"/>
        <p:cNvGrpSpPr/>
        <p:nvPr/>
      </p:nvGrpSpPr>
      <p:grpSpPr>
        <a:xfrm>
          <a:off x="0" y="0"/>
          <a:ext cx="0" cy="0"/>
          <a:chOff x="0" y="0"/>
          <a:chExt cx="0" cy="0"/>
        </a:xfrm>
      </p:grpSpPr>
      <p:sp>
        <p:nvSpPr>
          <p:cNvPr id="44" name="Google Shape;44;p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5" name="Google Shape;45;p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6" name="Google Shape;46;p6"/>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Proxima Nova"/>
                <a:ea typeface="Proxima Nova"/>
                <a:cs typeface="Proxima Nova"/>
                <a:sym typeface="Proxima Nova"/>
              </a:rPr>
              <a:t>Speaker name ⦁ Topic of day</a:t>
            </a:r>
            <a:endParaRPr b="1" sz="1200">
              <a:latin typeface="Proxima Nova"/>
              <a:ea typeface="Proxima Nova"/>
              <a:cs typeface="Proxima Nova"/>
              <a:sym typeface="Proxima Nova"/>
            </a:endParaRPr>
          </a:p>
        </p:txBody>
      </p:sp>
      <p:sp>
        <p:nvSpPr>
          <p:cNvPr id="48" name="Google Shape;48;p6"/>
          <p:cNvSpPr txBox="1"/>
          <p:nvPr>
            <p:ph idx="12" type="sldNum"/>
          </p:nvPr>
        </p:nvSpPr>
        <p:spPr>
          <a:xfrm>
            <a:off x="8472450" y="4821325"/>
            <a:ext cx="548700" cy="334500"/>
          </a:xfrm>
          <a:prstGeom prst="rect">
            <a:avLst/>
          </a:prstGeom>
        </p:spPr>
        <p:txBody>
          <a:bodyPr anchorCtr="0" anchor="ctr" bIns="91425" lIns="91425" spcFirstLastPara="1" rIns="91425" wrap="square" tIns="91425">
            <a:noAutofit/>
          </a:bodyPr>
          <a:lstStyle>
            <a:lvl1pPr lvl="0" rtl="0">
              <a:buNone/>
              <a:defRPr sz="1200"/>
            </a:lvl1pPr>
            <a:lvl2pPr lvl="1" rtl="0">
              <a:buNone/>
              <a:defRPr sz="1200"/>
            </a:lvl2pPr>
            <a:lvl3pPr lvl="2" rtl="0">
              <a:buNone/>
              <a:defRPr sz="1200"/>
            </a:lvl3pPr>
            <a:lvl4pPr lvl="3" rtl="0">
              <a:buNone/>
              <a:defRPr sz="1200"/>
            </a:lvl4pPr>
            <a:lvl5pPr lvl="4" rtl="0">
              <a:buNone/>
              <a:defRPr sz="1200"/>
            </a:lvl5pPr>
            <a:lvl6pPr lvl="5" rtl="0">
              <a:buNone/>
              <a:defRPr sz="1200"/>
            </a:lvl6pPr>
            <a:lvl7pPr lvl="6" rtl="0">
              <a:buNone/>
              <a:defRPr sz="1200"/>
            </a:lvl7pPr>
            <a:lvl8pPr lvl="7" rtl="0">
              <a:buNone/>
              <a:defRPr sz="1200"/>
            </a:lvl8pPr>
            <a:lvl9pPr lvl="8" rtl="0">
              <a:buNone/>
              <a:defRPr sz="1200"/>
            </a:lvl9pPr>
          </a:lstStyle>
          <a:p>
            <a:pPr indent="0" lvl="0" marL="0" rtl="0" algn="r">
              <a:spcBef>
                <a:spcPts val="0"/>
              </a:spcBef>
              <a:spcAft>
                <a:spcPts val="0"/>
              </a:spcAft>
              <a:buNone/>
            </a:pPr>
            <a:fld id="{00000000-1234-1234-1234-123412341234}" type="slidenum">
              <a:rPr lang="en"/>
              <a:t>‹#›</a:t>
            </a:fld>
            <a:endParaRPr/>
          </a:p>
        </p:txBody>
      </p:sp>
      <p:sp>
        <p:nvSpPr>
          <p:cNvPr id="49" name="Google Shape;49;p6"/>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200">
                <a:latin typeface="Proxima Nova"/>
                <a:ea typeface="Proxima Nova"/>
                <a:cs typeface="Proxima Nova"/>
                <a:sym typeface="Proxima Nova"/>
              </a:rPr>
              <a:t>Week 2 ⦁ Day 1 ⦁ Tutorial 3</a:t>
            </a:r>
            <a:endParaRPr b="1" sz="1200">
              <a:latin typeface="Proxima Nova"/>
              <a:ea typeface="Proxima Nova"/>
              <a:cs typeface="Proxima Nova"/>
              <a:sym typeface="Proxima Nova"/>
            </a:endParaRPr>
          </a:p>
        </p:txBody>
      </p:sp>
      <p:pic>
        <p:nvPicPr>
          <p:cNvPr id="50" name="Google Shape;50;p6"/>
          <p:cNvPicPr preferRelativeResize="0"/>
          <p:nvPr/>
        </p:nvPicPr>
        <p:blipFill>
          <a:blip r:embed="rId2">
            <a:alphaModFix/>
          </a:blip>
          <a:stretch>
            <a:fillRect/>
          </a:stretch>
        </p:blipFill>
        <p:spPr>
          <a:xfrm>
            <a:off x="4456188" y="4832150"/>
            <a:ext cx="313980" cy="3117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D9D9D9"/>
        </a:solidFill>
      </p:bgPr>
    </p:bg>
    <p:spTree>
      <p:nvGrpSpPr>
        <p:cNvPr id="51" name="Shape 51"/>
        <p:cNvGrpSpPr/>
        <p:nvPr/>
      </p:nvGrpSpPr>
      <p:grpSpPr>
        <a:xfrm>
          <a:off x="0" y="0"/>
          <a:ext cx="0" cy="0"/>
          <a:chOff x="0" y="0"/>
          <a:chExt cx="0" cy="0"/>
        </a:xfrm>
      </p:grpSpPr>
      <p:sp>
        <p:nvSpPr>
          <p:cNvPr id="52" name="Google Shape;52;p7"/>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3" name="Google Shape;5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586650" y="4221433"/>
            <a:ext cx="2857501" cy="68826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5" name="Shape 55"/>
        <p:cNvGrpSpPr/>
        <p:nvPr/>
      </p:nvGrpSpPr>
      <p:grpSpPr>
        <a:xfrm>
          <a:off x="0" y="0"/>
          <a:ext cx="0" cy="0"/>
          <a:chOff x="0" y="0"/>
          <a:chExt cx="0" cy="0"/>
        </a:xfrm>
      </p:grpSpPr>
      <p:sp>
        <p:nvSpPr>
          <p:cNvPr id="56" name="Google Shape;56;p8"/>
          <p:cNvSpPr/>
          <p:nvPr/>
        </p:nvSpPr>
        <p:spPr>
          <a:xfrm>
            <a:off x="4572000" y="75"/>
            <a:ext cx="4572000" cy="420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8" name="Google Shape;58;p8"/>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9" name="Google Shape;59;p8"/>
          <p:cNvSpPr txBox="1"/>
          <p:nvPr>
            <p:ph idx="2" type="body"/>
          </p:nvPr>
        </p:nvSpPr>
        <p:spPr>
          <a:xfrm>
            <a:off x="4939500" y="1205825"/>
            <a:ext cx="3837000" cy="29088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0" name="Google Shape;60;p8"/>
          <p:cNvSpPr/>
          <p:nvPr/>
        </p:nvSpPr>
        <p:spPr>
          <a:xfrm>
            <a:off x="0" y="4513500"/>
            <a:ext cx="9144000" cy="63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7333975" y="0"/>
            <a:ext cx="1809900" cy="1205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a:off x="0" y="420180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txBox="1"/>
          <p:nvPr/>
        </p:nvSpPr>
        <p:spPr>
          <a:xfrm>
            <a:off x="90525" y="4201800"/>
            <a:ext cx="40923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Proxima Nova"/>
                <a:ea typeface="Proxima Nova"/>
                <a:cs typeface="Proxima Nova"/>
                <a:sym typeface="Proxima Nova"/>
              </a:rPr>
              <a:t>Speaker name ⦁ Topic of day</a:t>
            </a:r>
            <a:endParaRPr b="1" sz="1200">
              <a:latin typeface="Proxima Nova"/>
              <a:ea typeface="Proxima Nova"/>
              <a:cs typeface="Proxima Nova"/>
              <a:sym typeface="Proxima Nova"/>
            </a:endParaRPr>
          </a:p>
        </p:txBody>
      </p:sp>
      <p:sp>
        <p:nvSpPr>
          <p:cNvPr id="64" name="Google Shape;64;p8"/>
          <p:cNvSpPr txBox="1"/>
          <p:nvPr>
            <p:ph idx="12" type="sldNum"/>
          </p:nvPr>
        </p:nvSpPr>
        <p:spPr>
          <a:xfrm>
            <a:off x="8472450" y="4201800"/>
            <a:ext cx="548700" cy="311700"/>
          </a:xfrm>
          <a:prstGeom prst="rect">
            <a:avLst/>
          </a:prstGeom>
        </p:spPr>
        <p:txBody>
          <a:bodyPr anchorCtr="0" anchor="ctr" bIns="91425" lIns="91425" spcFirstLastPara="1" rIns="91425" wrap="square" tIns="91425">
            <a:noAutofit/>
          </a:bodyPr>
          <a:lstStyle>
            <a:lvl1pPr lvl="0" rtl="0">
              <a:buNone/>
              <a:defRPr sz="1200"/>
            </a:lvl1pPr>
            <a:lvl2pPr lvl="1" rtl="0">
              <a:buNone/>
              <a:defRPr sz="1200"/>
            </a:lvl2pPr>
            <a:lvl3pPr lvl="2" rtl="0">
              <a:buNone/>
              <a:defRPr sz="1200"/>
            </a:lvl3pPr>
            <a:lvl4pPr lvl="3" rtl="0">
              <a:buNone/>
              <a:defRPr sz="1200"/>
            </a:lvl4pPr>
            <a:lvl5pPr lvl="4" rtl="0">
              <a:buNone/>
              <a:defRPr sz="1200"/>
            </a:lvl5pPr>
            <a:lvl6pPr lvl="5" rtl="0">
              <a:buNone/>
              <a:defRPr sz="1200"/>
            </a:lvl6pPr>
            <a:lvl7pPr lvl="6" rtl="0">
              <a:buNone/>
              <a:defRPr sz="1200"/>
            </a:lvl7pPr>
            <a:lvl8pPr lvl="7" rtl="0">
              <a:buNone/>
              <a:defRPr sz="1200"/>
            </a:lvl8pPr>
            <a:lvl9pPr lvl="8" rtl="0">
              <a:buNone/>
              <a:defRPr sz="1200"/>
            </a:lvl9pPr>
          </a:lstStyle>
          <a:p>
            <a:pPr indent="0" lvl="0" marL="0" rtl="0" algn="r">
              <a:spcBef>
                <a:spcPts val="0"/>
              </a:spcBef>
              <a:spcAft>
                <a:spcPts val="0"/>
              </a:spcAft>
              <a:buNone/>
            </a:pPr>
            <a:fld id="{00000000-1234-1234-1234-123412341234}" type="slidenum">
              <a:rPr lang="en"/>
              <a:t>‹#›</a:t>
            </a:fld>
            <a:endParaRPr/>
          </a:p>
        </p:txBody>
      </p:sp>
      <p:sp>
        <p:nvSpPr>
          <p:cNvPr id="65" name="Google Shape;65;p8"/>
          <p:cNvSpPr txBox="1"/>
          <p:nvPr/>
        </p:nvSpPr>
        <p:spPr>
          <a:xfrm>
            <a:off x="5043525" y="4201800"/>
            <a:ext cx="3539100" cy="311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200">
                <a:latin typeface="Proxima Nova"/>
                <a:ea typeface="Proxima Nova"/>
                <a:cs typeface="Proxima Nova"/>
                <a:sym typeface="Proxima Nova"/>
              </a:rPr>
              <a:t>Week 2 ⦁ Day 1 ⦁ Tutorial 3</a:t>
            </a:r>
            <a:endParaRPr b="1" sz="1200">
              <a:latin typeface="Proxima Nova"/>
              <a:ea typeface="Proxima Nova"/>
              <a:cs typeface="Proxima Nova"/>
              <a:sym typeface="Proxima Nova"/>
            </a:endParaRPr>
          </a:p>
        </p:txBody>
      </p:sp>
      <p:pic>
        <p:nvPicPr>
          <p:cNvPr id="66" name="Google Shape;66;p8"/>
          <p:cNvPicPr preferRelativeResize="0"/>
          <p:nvPr/>
        </p:nvPicPr>
        <p:blipFill>
          <a:blip r:embed="rId2">
            <a:alphaModFix/>
          </a:blip>
          <a:stretch>
            <a:fillRect/>
          </a:stretch>
        </p:blipFill>
        <p:spPr>
          <a:xfrm>
            <a:off x="4456188" y="4201800"/>
            <a:ext cx="313980" cy="3117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7" name="Shape 67"/>
        <p:cNvGrpSpPr/>
        <p:nvPr/>
      </p:nvGrpSpPr>
      <p:grpSpPr>
        <a:xfrm>
          <a:off x="0" y="0"/>
          <a:ext cx="0" cy="0"/>
          <a:chOff x="0" y="0"/>
          <a:chExt cx="0" cy="0"/>
        </a:xfrm>
      </p:grpSpPr>
      <p:sp>
        <p:nvSpPr>
          <p:cNvPr id="68" name="Google Shape;68;p9"/>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69" name="Google Shape;69;p9"/>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Proxima Nova"/>
                <a:ea typeface="Proxima Nova"/>
                <a:cs typeface="Proxima Nova"/>
                <a:sym typeface="Proxima Nova"/>
              </a:rPr>
              <a:t>Speaker name ⦁ Topic of day</a:t>
            </a:r>
            <a:endParaRPr b="1" sz="1200">
              <a:latin typeface="Proxima Nova"/>
              <a:ea typeface="Proxima Nova"/>
              <a:cs typeface="Proxima Nova"/>
              <a:sym typeface="Proxima Nova"/>
            </a:endParaRPr>
          </a:p>
        </p:txBody>
      </p:sp>
      <p:sp>
        <p:nvSpPr>
          <p:cNvPr id="71" name="Google Shape;71;p9"/>
          <p:cNvSpPr txBox="1"/>
          <p:nvPr>
            <p:ph idx="12" type="sldNum"/>
          </p:nvPr>
        </p:nvSpPr>
        <p:spPr>
          <a:xfrm>
            <a:off x="8472450" y="4821325"/>
            <a:ext cx="548700" cy="334500"/>
          </a:xfrm>
          <a:prstGeom prst="rect">
            <a:avLst/>
          </a:prstGeom>
        </p:spPr>
        <p:txBody>
          <a:bodyPr anchorCtr="0" anchor="ctr" bIns="91425" lIns="91425" spcFirstLastPara="1" rIns="91425" wrap="square" tIns="91425">
            <a:noAutofit/>
          </a:bodyPr>
          <a:lstStyle>
            <a:lvl1pPr lvl="0" rtl="0">
              <a:buNone/>
              <a:defRPr sz="1200"/>
            </a:lvl1pPr>
            <a:lvl2pPr lvl="1" rtl="0">
              <a:buNone/>
              <a:defRPr sz="1200"/>
            </a:lvl2pPr>
            <a:lvl3pPr lvl="2" rtl="0">
              <a:buNone/>
              <a:defRPr sz="1200"/>
            </a:lvl3pPr>
            <a:lvl4pPr lvl="3" rtl="0">
              <a:buNone/>
              <a:defRPr sz="1200"/>
            </a:lvl4pPr>
            <a:lvl5pPr lvl="4" rtl="0">
              <a:buNone/>
              <a:defRPr sz="1200"/>
            </a:lvl5pPr>
            <a:lvl6pPr lvl="5" rtl="0">
              <a:buNone/>
              <a:defRPr sz="1200"/>
            </a:lvl6pPr>
            <a:lvl7pPr lvl="6" rtl="0">
              <a:buNone/>
              <a:defRPr sz="1200"/>
            </a:lvl7pPr>
            <a:lvl8pPr lvl="7" rtl="0">
              <a:buNone/>
              <a:defRPr sz="1200"/>
            </a:lvl8pPr>
            <a:lvl9pPr lvl="8" rtl="0">
              <a:buNone/>
              <a:defRPr sz="1200"/>
            </a:lvl9pPr>
          </a:lstStyle>
          <a:p>
            <a:pPr indent="0" lvl="0" marL="0" rtl="0" algn="r">
              <a:spcBef>
                <a:spcPts val="0"/>
              </a:spcBef>
              <a:spcAft>
                <a:spcPts val="0"/>
              </a:spcAft>
              <a:buNone/>
            </a:pPr>
            <a:fld id="{00000000-1234-1234-1234-123412341234}" type="slidenum">
              <a:rPr lang="en"/>
              <a:t>‹#›</a:t>
            </a:fld>
            <a:endParaRPr/>
          </a:p>
        </p:txBody>
      </p:sp>
      <p:sp>
        <p:nvSpPr>
          <p:cNvPr id="72" name="Google Shape;72;p9"/>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200">
                <a:latin typeface="Proxima Nova"/>
                <a:ea typeface="Proxima Nova"/>
                <a:cs typeface="Proxima Nova"/>
                <a:sym typeface="Proxima Nova"/>
              </a:rPr>
              <a:t>Week 2 ⦁ Day 1 ⦁ Tutorial 3</a:t>
            </a:r>
            <a:endParaRPr b="1" sz="1200">
              <a:latin typeface="Proxima Nova"/>
              <a:ea typeface="Proxima Nova"/>
              <a:cs typeface="Proxima Nova"/>
              <a:sym typeface="Proxima Nova"/>
            </a:endParaRPr>
          </a:p>
        </p:txBody>
      </p:sp>
      <p:pic>
        <p:nvPicPr>
          <p:cNvPr id="73" name="Google Shape;73;p9"/>
          <p:cNvPicPr preferRelativeResize="0"/>
          <p:nvPr/>
        </p:nvPicPr>
        <p:blipFill>
          <a:blip r:embed="rId2">
            <a:alphaModFix/>
          </a:blip>
          <a:stretch>
            <a:fillRect/>
          </a:stretch>
        </p:blipFill>
        <p:spPr>
          <a:xfrm>
            <a:off x="4456188" y="4832150"/>
            <a:ext cx="313980" cy="3117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74" name="Shape 74"/>
        <p:cNvGrpSpPr/>
        <p:nvPr/>
      </p:nvGrpSpPr>
      <p:grpSpPr>
        <a:xfrm>
          <a:off x="0" y="0"/>
          <a:ext cx="0" cy="0"/>
          <a:chOff x="0" y="0"/>
          <a:chExt cx="0" cy="0"/>
        </a:xfrm>
      </p:grpSpPr>
      <p:sp>
        <p:nvSpPr>
          <p:cNvPr id="75" name="Google Shape;75;p10"/>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76" name="Google Shape;76;p10"/>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77" name="Google Shape;77;p10"/>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0"/>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Proxima Nova"/>
                <a:ea typeface="Proxima Nova"/>
                <a:cs typeface="Proxima Nova"/>
                <a:sym typeface="Proxima Nova"/>
              </a:rPr>
              <a:t>Speaker name ⦁ Topic of day</a:t>
            </a:r>
            <a:endParaRPr b="1" sz="1200">
              <a:latin typeface="Proxima Nova"/>
              <a:ea typeface="Proxima Nova"/>
              <a:cs typeface="Proxima Nova"/>
              <a:sym typeface="Proxima Nova"/>
            </a:endParaRPr>
          </a:p>
        </p:txBody>
      </p:sp>
      <p:sp>
        <p:nvSpPr>
          <p:cNvPr id="79" name="Google Shape;79;p10"/>
          <p:cNvSpPr txBox="1"/>
          <p:nvPr>
            <p:ph idx="12" type="sldNum"/>
          </p:nvPr>
        </p:nvSpPr>
        <p:spPr>
          <a:xfrm>
            <a:off x="8472450" y="4821325"/>
            <a:ext cx="548700" cy="334500"/>
          </a:xfrm>
          <a:prstGeom prst="rect">
            <a:avLst/>
          </a:prstGeom>
        </p:spPr>
        <p:txBody>
          <a:bodyPr anchorCtr="0" anchor="ctr" bIns="91425" lIns="91425" spcFirstLastPara="1" rIns="91425" wrap="square" tIns="91425">
            <a:noAutofit/>
          </a:bodyPr>
          <a:lstStyle>
            <a:lvl1pPr lvl="0" rtl="0">
              <a:buNone/>
              <a:defRPr sz="1200"/>
            </a:lvl1pPr>
            <a:lvl2pPr lvl="1" rtl="0">
              <a:buNone/>
              <a:defRPr sz="1200"/>
            </a:lvl2pPr>
            <a:lvl3pPr lvl="2" rtl="0">
              <a:buNone/>
              <a:defRPr sz="1200"/>
            </a:lvl3pPr>
            <a:lvl4pPr lvl="3" rtl="0">
              <a:buNone/>
              <a:defRPr sz="1200"/>
            </a:lvl4pPr>
            <a:lvl5pPr lvl="4" rtl="0">
              <a:buNone/>
              <a:defRPr sz="1200"/>
            </a:lvl5pPr>
            <a:lvl6pPr lvl="5" rtl="0">
              <a:buNone/>
              <a:defRPr sz="1200"/>
            </a:lvl6pPr>
            <a:lvl7pPr lvl="6" rtl="0">
              <a:buNone/>
              <a:defRPr sz="1200"/>
            </a:lvl7pPr>
            <a:lvl8pPr lvl="7" rtl="0">
              <a:buNone/>
              <a:defRPr sz="1200"/>
            </a:lvl8pPr>
            <a:lvl9pPr lvl="8" rtl="0">
              <a:buNone/>
              <a:defRPr sz="1200"/>
            </a:lvl9pPr>
          </a:lstStyle>
          <a:p>
            <a:pPr indent="0" lvl="0" marL="0" rtl="0" algn="r">
              <a:spcBef>
                <a:spcPts val="0"/>
              </a:spcBef>
              <a:spcAft>
                <a:spcPts val="0"/>
              </a:spcAft>
              <a:buNone/>
            </a:pPr>
            <a:fld id="{00000000-1234-1234-1234-123412341234}" type="slidenum">
              <a:rPr lang="en"/>
              <a:t>‹#›</a:t>
            </a:fld>
            <a:endParaRPr/>
          </a:p>
        </p:txBody>
      </p:sp>
      <p:sp>
        <p:nvSpPr>
          <p:cNvPr id="80" name="Google Shape;80;p10"/>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200">
                <a:latin typeface="Proxima Nova"/>
                <a:ea typeface="Proxima Nova"/>
                <a:cs typeface="Proxima Nova"/>
                <a:sym typeface="Proxima Nova"/>
              </a:rPr>
              <a:t>Week 2 ⦁ Day 1 ⦁ Tutorial 3</a:t>
            </a:r>
            <a:endParaRPr b="1" sz="1200">
              <a:latin typeface="Proxima Nova"/>
              <a:ea typeface="Proxima Nova"/>
              <a:cs typeface="Proxima Nova"/>
              <a:sym typeface="Proxima Nova"/>
            </a:endParaRPr>
          </a:p>
        </p:txBody>
      </p:sp>
      <p:pic>
        <p:nvPicPr>
          <p:cNvPr id="81" name="Google Shape;81;p10"/>
          <p:cNvPicPr preferRelativeResize="0"/>
          <p:nvPr/>
        </p:nvPicPr>
        <p:blipFill>
          <a:blip r:embed="rId2">
            <a:alphaModFix/>
          </a:blip>
          <a:stretch>
            <a:fillRect/>
          </a:stretch>
        </p:blipFill>
        <p:spPr>
          <a:xfrm>
            <a:off x="4456188" y="4832150"/>
            <a:ext cx="313980" cy="3117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github.com/DurstewitzLab/Cell-Assembly-Detection" TargetMode="External"/><Relationship Id="rId4" Type="http://schemas.openxmlformats.org/officeDocument/2006/relationships/hyperlink" Target="https://github.com/NeuralEnsemble/elephant/blob/master/elephant/cell_assembly_detection.p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nature.com/articles/s41467-019-13554-y" TargetMode="External"/><Relationship Id="rId4" Type="http://schemas.openxmlformats.org/officeDocument/2006/relationships/hyperlink" Target="https://data.internationalbrainlab.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tudyforrest.org/access.html" TargetMode="External"/><Relationship Id="rId4" Type="http://schemas.openxmlformats.org/officeDocument/2006/relationships/hyperlink" Target="http://dataspace.princeton.edu/jspui/handle/88435/dsp01nz8062179"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tudyforrest.org/access.html" TargetMode="External"/><Relationship Id="rId4" Type="http://schemas.openxmlformats.org/officeDocument/2006/relationships/hyperlink" Target="http://dataspace.princeton.edu/jspui/handle/88435/dsp01nz8062179"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tudyforrest.org/access.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comments" Target="../comments/commen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cgp.stonybrook.edu/video_portal/video.php?id=4385" TargetMode="External"/><Relationship Id="rId4" Type="http://schemas.openxmlformats.org/officeDocument/2006/relationships/hyperlink" Target="https://github.com/mazzulab/contamineuro_2019_spiking_net" TargetMode="External"/><Relationship Id="rId5" Type="http://schemas.openxmlformats.org/officeDocument/2006/relationships/hyperlink" Target="https://github.com/slinderman/ssm/blob/master/notebooks/Poisson%20HMM%20Demo.ipynb"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1" Type="http://schemas.openxmlformats.org/officeDocument/2006/relationships/hyperlink" Target="https://arxiv.org/abs/1905.10629" TargetMode="External"/><Relationship Id="rId10" Type="http://schemas.openxmlformats.org/officeDocument/2006/relationships/hyperlink" Target="https://arxiv.org/abs/2006.03698" TargetMode="External"/><Relationship Id="rId13" Type="http://schemas.openxmlformats.org/officeDocument/2006/relationships/hyperlink" Target="https://www2.eecs.berkeley.edu/Research/Projects/CS/vision/grouping/resources.html#bsds500" TargetMode="External"/><Relationship Id="rId12" Type="http://schemas.openxmlformats.org/officeDocument/2006/relationships/hyperlink" Target="http://bethgelab.org/datasets/vanhateren/"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nature.com/articles/381607a0" TargetMode="External"/><Relationship Id="rId4" Type="http://schemas.openxmlformats.org/officeDocument/2006/relationships/hyperlink" Target="https://pubmed.ncbi.nlm.nih.gov/9425547/" TargetMode="External"/><Relationship Id="rId9" Type="http://schemas.openxmlformats.org/officeDocument/2006/relationships/hyperlink" Target="https://www.brain-score.org/" TargetMode="External"/><Relationship Id="rId15" Type="http://schemas.openxmlformats.org/officeDocument/2006/relationships/hyperlink" Target="https://pubmed.ncbi.nlm.nih.gov/11477428/" TargetMode="External"/><Relationship Id="rId14" Type="http://schemas.openxmlformats.org/officeDocument/2006/relationships/hyperlink" Target="http://crcns.org/data-sets/tools/mgsm-1/about-mgsm-1" TargetMode="External"/><Relationship Id="rId17" Type="http://schemas.openxmlformats.org/officeDocument/2006/relationships/hyperlink" Target="https://pubmed.ncbi.nlm.nih.gov/26436902/" TargetMode="External"/><Relationship Id="rId16" Type="http://schemas.openxmlformats.org/officeDocument/2006/relationships/hyperlink" Target="https://pubmed.ncbi.nlm.nih.gov/11477428/" TargetMode="External"/><Relationship Id="rId5" Type="http://schemas.openxmlformats.org/officeDocument/2006/relationships/hyperlink" Target="https://pubmed.ncbi.nlm.nih.gov/11477428/" TargetMode="External"/><Relationship Id="rId6" Type="http://schemas.openxmlformats.org/officeDocument/2006/relationships/hyperlink" Target="https://pubmed.ncbi.nlm.nih.gov/19020501/" TargetMode="External"/><Relationship Id="rId18" Type="http://schemas.openxmlformats.org/officeDocument/2006/relationships/hyperlink" Target="https://sites.google.com/site/rubencoencagli/" TargetMode="External"/><Relationship Id="rId7" Type="http://schemas.openxmlformats.org/officeDocument/2006/relationships/hyperlink" Target="https://pubmed.ncbi.nlm.nih.gov/26436902/" TargetMode="External"/><Relationship Id="rId8" Type="http://schemas.openxmlformats.org/officeDocument/2006/relationships/hyperlink" Target="https://pubmed.ncbi.nlm.nih.gov/2481212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2"/>
          <p:cNvSpPr txBox="1"/>
          <p:nvPr>
            <p:ph type="ctrTitle"/>
          </p:nvPr>
        </p:nvSpPr>
        <p:spPr>
          <a:xfrm>
            <a:off x="510450" y="1205100"/>
            <a:ext cx="8123100" cy="118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Some Possible Projects</a:t>
            </a:r>
            <a:endParaRPr/>
          </a:p>
        </p:txBody>
      </p:sp>
      <p:sp>
        <p:nvSpPr>
          <p:cNvPr id="93" name="Google Shape;93;p12"/>
          <p:cNvSpPr txBox="1"/>
          <p:nvPr>
            <p:ph idx="1" type="subTitle"/>
          </p:nvPr>
        </p:nvSpPr>
        <p:spPr>
          <a:xfrm>
            <a:off x="510450" y="27251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your name here!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Project topic: </a:t>
            </a:r>
            <a:r>
              <a:rPr lang="en"/>
              <a:t>Use CCA/RDM to compare brain areas</a:t>
            </a:r>
            <a:endParaRPr/>
          </a:p>
        </p:txBody>
      </p:sp>
      <p:sp>
        <p:nvSpPr>
          <p:cNvPr id="155" name="Google Shape;155;p21"/>
          <p:cNvSpPr txBox="1"/>
          <p:nvPr>
            <p:ph idx="1" type="body"/>
          </p:nvPr>
        </p:nvSpPr>
        <p:spPr>
          <a:xfrm>
            <a:off x="168100" y="686725"/>
            <a:ext cx="8807700" cy="3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Arial"/>
                <a:ea typeface="Arial"/>
                <a:cs typeface="Arial"/>
                <a:sym typeface="Arial"/>
              </a:rPr>
              <a:t>Scientific context: </a:t>
            </a:r>
            <a:r>
              <a:rPr lang="en" sz="1400">
                <a:solidFill>
                  <a:schemeClr val="accent4"/>
                </a:solidFill>
                <a:latin typeface="Arial"/>
                <a:ea typeface="Arial"/>
                <a:cs typeface="Arial"/>
                <a:sym typeface="Arial"/>
              </a:rPr>
              <a:t>The brain consists of many different regions, that interact with one another to process sensory information and control behavior. While we know, at a coarse scale, the anatomical connectivity between brain regions (E.g., the mesoscale connectome published by the Allen Institute), we have not yet been able to study the dynamical interactions between areas in awake behaving animals..</a:t>
            </a:r>
            <a:r>
              <a:rPr lang="en" sz="1700">
                <a:solidFill>
                  <a:schemeClr val="accent4"/>
                </a:solidFill>
                <a:latin typeface="Arial"/>
                <a:ea typeface="Arial"/>
                <a:cs typeface="Arial"/>
                <a:sym typeface="Arial"/>
              </a:rPr>
              <a:t> </a:t>
            </a:r>
            <a:endParaRPr sz="1400">
              <a:solidFill>
                <a:schemeClr val="accent4"/>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Specific question: </a:t>
            </a:r>
            <a:r>
              <a:rPr lang="en" sz="1400">
                <a:solidFill>
                  <a:schemeClr val="accent4"/>
                </a:solidFill>
                <a:latin typeface="Arial"/>
                <a:ea typeface="Arial"/>
                <a:cs typeface="Arial"/>
                <a:sym typeface="Arial"/>
              </a:rPr>
              <a:t>How do the different brain regions interact with one another? </a:t>
            </a:r>
            <a:endParaRPr sz="1400">
              <a:solidFill>
                <a:schemeClr val="accent4"/>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Data set: </a:t>
            </a:r>
            <a:r>
              <a:rPr lang="en" sz="1400">
                <a:solidFill>
                  <a:srgbClr val="999999"/>
                </a:solidFill>
                <a:latin typeface="Arial"/>
                <a:ea typeface="Arial"/>
                <a:cs typeface="Arial"/>
                <a:sym typeface="Arial"/>
              </a:rPr>
              <a:t>Steinmetz has recorded simultaneously from large numbers of neurons in multiple regions of the mouse brain.</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Techniques:</a:t>
            </a:r>
            <a:r>
              <a:rPr lang="en" sz="1400">
                <a:solidFill>
                  <a:srgbClr val="999999"/>
                </a:solidFill>
                <a:latin typeface="Arial"/>
                <a:ea typeface="Arial"/>
                <a:cs typeface="Arial"/>
                <a:sym typeface="Arial"/>
              </a:rPr>
              <a:t> We will use CCA (canonical correlation analysis), and RDM (representational dissimilarity matrix) analysis to study the similarity between neural representations in different pairs of brain areas, at different time lags. </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Controls: </a:t>
            </a:r>
            <a:r>
              <a:rPr lang="en" sz="1400">
                <a:solidFill>
                  <a:srgbClr val="999999"/>
                </a:solidFill>
                <a:latin typeface="Arial"/>
                <a:ea typeface="Arial"/>
                <a:cs typeface="Arial"/>
                <a:sym typeface="Arial"/>
              </a:rPr>
              <a:t>Randomize the brain area labels associated with recorded neurons, and repeat the analysis.</a:t>
            </a:r>
            <a:endParaRPr sz="1000">
              <a:solidFill>
                <a:srgbClr val="999999"/>
              </a:solidFill>
              <a:latin typeface="Arial"/>
              <a:ea typeface="Arial"/>
              <a:cs typeface="Arial"/>
              <a:sym typeface="Arial"/>
            </a:endParaRPr>
          </a:p>
          <a:p>
            <a:pPr indent="0" lvl="0" marL="0" rtl="0" algn="l">
              <a:spcBef>
                <a:spcPts val="1000"/>
              </a:spcBef>
              <a:spcAft>
                <a:spcPts val="0"/>
              </a:spcAft>
              <a:buNone/>
            </a:pPr>
            <a:r>
              <a:rPr lang="en" sz="1000">
                <a:solidFill>
                  <a:srgbClr val="999999"/>
                </a:solidFill>
                <a:latin typeface="Arial"/>
                <a:ea typeface="Arial"/>
                <a:cs typeface="Arial"/>
                <a:sym typeface="Arial"/>
              </a:rPr>
              <a:t>Difficulty: Medium. Prereqs: Linear Regression. Cross-ref to course content: W2D3. Proposed by: Joel Zylberberg, Marieke Mur, Nick Steinmetz, Joshua Glaser</a:t>
            </a:r>
            <a:endParaRPr>
              <a:solidFill>
                <a:srgbClr val="999999"/>
              </a:solidFill>
            </a:endParaRPr>
          </a:p>
        </p:txBody>
      </p:sp>
      <p:sp>
        <p:nvSpPr>
          <p:cNvPr id="156" name="Google Shape;156;p21"/>
          <p:cNvSpPr txBox="1"/>
          <p:nvPr>
            <p:ph idx="12" type="sldNum"/>
          </p:nvPr>
        </p:nvSpPr>
        <p:spPr>
          <a:xfrm>
            <a:off x="8472450" y="4831800"/>
            <a:ext cx="548700" cy="31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Project topic: </a:t>
            </a:r>
            <a:r>
              <a:rPr lang="en" sz="1900"/>
              <a:t>Analyses on coding of cell assemblies</a:t>
            </a:r>
            <a:endParaRPr sz="1900"/>
          </a:p>
        </p:txBody>
      </p:sp>
      <p:sp>
        <p:nvSpPr>
          <p:cNvPr id="162" name="Google Shape;162;p22"/>
          <p:cNvSpPr txBox="1"/>
          <p:nvPr>
            <p:ph idx="1" type="body"/>
          </p:nvPr>
        </p:nvSpPr>
        <p:spPr>
          <a:xfrm>
            <a:off x="128350" y="610525"/>
            <a:ext cx="8887200" cy="37383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700">
                <a:solidFill>
                  <a:srgbClr val="000000"/>
                </a:solidFill>
                <a:latin typeface="Arial"/>
                <a:ea typeface="Arial"/>
                <a:cs typeface="Arial"/>
                <a:sym typeface="Arial"/>
              </a:rPr>
              <a:t>Scientific context: </a:t>
            </a:r>
            <a:r>
              <a:rPr lang="en" sz="1100">
                <a:solidFill>
                  <a:srgbClr val="999999"/>
                </a:solidFill>
                <a:latin typeface="Arial"/>
                <a:ea typeface="Arial"/>
                <a:cs typeface="Arial"/>
                <a:sym typeface="Arial"/>
              </a:rPr>
              <a:t>Broadly speaking, cell assemblies are any coalition of neurons that, by virtue of their temporary coordination, represent internal states or sensory information. While largely accepted as unitary “information token”, depending on the brain region, assemblies have different stereotypical activity patterns and encode different information.</a:t>
            </a:r>
            <a:endParaRPr sz="1100">
              <a:solidFill>
                <a:srgbClr val="999999"/>
              </a:solidFill>
              <a:latin typeface="Arial"/>
              <a:ea typeface="Arial"/>
              <a:cs typeface="Arial"/>
              <a:sym typeface="Arial"/>
            </a:endParaRPr>
          </a:p>
          <a:p>
            <a:pPr indent="0" lvl="0" marL="0" rtl="0" algn="just">
              <a:lnSpc>
                <a:spcPct val="100000"/>
              </a:lnSpc>
              <a:spcBef>
                <a:spcPts val="1000"/>
              </a:spcBef>
              <a:spcAft>
                <a:spcPts val="0"/>
              </a:spcAft>
              <a:buNone/>
            </a:pPr>
            <a:r>
              <a:rPr lang="en" sz="1700">
                <a:solidFill>
                  <a:srgbClr val="000000"/>
                </a:solidFill>
                <a:latin typeface="Arial"/>
                <a:ea typeface="Arial"/>
                <a:cs typeface="Arial"/>
                <a:sym typeface="Arial"/>
              </a:rPr>
              <a:t>Specific question: </a:t>
            </a:r>
            <a:r>
              <a:rPr lang="en" sz="1100">
                <a:solidFill>
                  <a:srgbClr val="999999"/>
                </a:solidFill>
                <a:latin typeface="Arial"/>
                <a:ea typeface="Arial"/>
                <a:cs typeface="Arial"/>
                <a:sym typeface="Arial"/>
              </a:rPr>
              <a:t>Does the brain use a rate or temporal code? How does activity pattern of assemblies contribute to the neural coding? Which information do they encode? Can assemblies mediate inter-regional interactions? Are assembles shared or re-organized across the spontaneous state and stimulus-evoked state?</a:t>
            </a:r>
            <a:endParaRPr sz="1400">
              <a:solidFill>
                <a:srgbClr val="999999"/>
              </a:solidFill>
              <a:latin typeface="Arial"/>
              <a:ea typeface="Arial"/>
              <a:cs typeface="Arial"/>
              <a:sym typeface="Arial"/>
            </a:endParaRPr>
          </a:p>
          <a:p>
            <a:pPr indent="0" lvl="0" marL="0" rtl="0" algn="just">
              <a:lnSpc>
                <a:spcPct val="100000"/>
              </a:lnSpc>
              <a:spcBef>
                <a:spcPts val="1000"/>
              </a:spcBef>
              <a:spcAft>
                <a:spcPts val="0"/>
              </a:spcAft>
              <a:buNone/>
            </a:pPr>
            <a:r>
              <a:rPr lang="en" sz="1700">
                <a:solidFill>
                  <a:srgbClr val="000000"/>
                </a:solidFill>
                <a:latin typeface="Arial"/>
                <a:ea typeface="Arial"/>
                <a:cs typeface="Arial"/>
                <a:sym typeface="Arial"/>
              </a:rPr>
              <a:t>Data set: </a:t>
            </a:r>
            <a:r>
              <a:rPr lang="en" sz="1100">
                <a:solidFill>
                  <a:srgbClr val="999999"/>
                </a:solidFill>
                <a:latin typeface="Arial"/>
                <a:ea typeface="Arial"/>
                <a:cs typeface="Arial"/>
                <a:sym typeface="Arial"/>
              </a:rPr>
              <a:t>Stringer dataset.</a:t>
            </a:r>
            <a:endParaRPr sz="1100">
              <a:solidFill>
                <a:srgbClr val="999999"/>
              </a:solidFill>
              <a:latin typeface="Arial"/>
              <a:ea typeface="Arial"/>
              <a:cs typeface="Arial"/>
              <a:sym typeface="Arial"/>
            </a:endParaRPr>
          </a:p>
          <a:p>
            <a:pPr indent="0" lvl="0" marL="0" rtl="0" algn="just">
              <a:lnSpc>
                <a:spcPct val="100000"/>
              </a:lnSpc>
              <a:spcBef>
                <a:spcPts val="1000"/>
              </a:spcBef>
              <a:spcAft>
                <a:spcPts val="0"/>
              </a:spcAft>
              <a:buNone/>
            </a:pPr>
            <a:r>
              <a:rPr lang="en" sz="1700">
                <a:solidFill>
                  <a:srgbClr val="000000"/>
                </a:solidFill>
                <a:latin typeface="Arial"/>
                <a:ea typeface="Arial"/>
                <a:cs typeface="Arial"/>
                <a:sym typeface="Arial"/>
              </a:rPr>
              <a:t>Techniques: </a:t>
            </a:r>
            <a:r>
              <a:rPr lang="en" sz="1100">
                <a:solidFill>
                  <a:srgbClr val="999999"/>
                </a:solidFill>
                <a:latin typeface="Arial"/>
                <a:ea typeface="Arial"/>
                <a:cs typeface="Arial"/>
                <a:sym typeface="Arial"/>
              </a:rPr>
              <a:t>Many techniques can be used to obtain cell assemblies. Neurons change their activity differently according to the behavioral state (whisking/pupillometry could be used as proxy) or in reaction to stimuli, and thus can be divided into groups according to their coordinated modulation. One can divide units by, e.g., clustering their activities or by using more sophisticated techniques which allow detecting arbitrary assembly activity patterns and their temporal resolution (e.g., CAD, for Matlab </a:t>
            </a:r>
            <a:r>
              <a:rPr i="1" lang="en" sz="1100" u="sng">
                <a:solidFill>
                  <a:schemeClr val="hlink"/>
                </a:solidFill>
                <a:latin typeface="Arial"/>
                <a:ea typeface="Arial"/>
                <a:cs typeface="Arial"/>
                <a:sym typeface="Arial"/>
                <a:hlinkClick r:id="rId3"/>
              </a:rPr>
              <a:t>here </a:t>
            </a:r>
            <a:r>
              <a:rPr lang="en" sz="1100">
                <a:solidFill>
                  <a:srgbClr val="999999"/>
                </a:solidFill>
                <a:latin typeface="Arial"/>
                <a:ea typeface="Arial"/>
                <a:cs typeface="Arial"/>
                <a:sym typeface="Arial"/>
              </a:rPr>
              <a:t>and python </a:t>
            </a:r>
            <a:r>
              <a:rPr i="1" lang="en" sz="1100" u="sng">
                <a:solidFill>
                  <a:schemeClr val="hlink"/>
                </a:solidFill>
                <a:latin typeface="Arial"/>
                <a:ea typeface="Arial"/>
                <a:cs typeface="Arial"/>
                <a:sym typeface="Arial"/>
                <a:hlinkClick r:id="rId4"/>
              </a:rPr>
              <a:t>here</a:t>
            </a:r>
            <a:r>
              <a:rPr lang="en" sz="1100">
                <a:solidFill>
                  <a:srgbClr val="999999"/>
                </a:solidFill>
                <a:latin typeface="Arial"/>
                <a:ea typeface="Arial"/>
                <a:cs typeface="Arial"/>
                <a:sym typeface="Arial"/>
              </a:rPr>
              <a:t>). You can also use your own creativity and propose novel ways to detect assemblies. Once obtained, one can examine the various properties of these assembles, like the spatial-temporal structure, tuning properties, dimensionality, consistency of assemblies over time, and so on. Assignment of information content: t-test, regression, clustering.</a:t>
            </a:r>
            <a:endParaRPr sz="1400">
              <a:solidFill>
                <a:srgbClr val="999999"/>
              </a:solidFill>
              <a:latin typeface="Arial"/>
              <a:ea typeface="Arial"/>
              <a:cs typeface="Arial"/>
              <a:sym typeface="Arial"/>
            </a:endParaRPr>
          </a:p>
          <a:p>
            <a:pPr indent="0" lvl="0" marL="0" rtl="0" algn="just">
              <a:lnSpc>
                <a:spcPct val="100000"/>
              </a:lnSpc>
              <a:spcBef>
                <a:spcPts val="1000"/>
              </a:spcBef>
              <a:spcAft>
                <a:spcPts val="0"/>
              </a:spcAft>
              <a:buNone/>
            </a:pPr>
            <a:r>
              <a:rPr lang="en" sz="1700">
                <a:solidFill>
                  <a:srgbClr val="000000"/>
                </a:solidFill>
                <a:latin typeface="Arial"/>
                <a:ea typeface="Arial"/>
                <a:cs typeface="Arial"/>
                <a:sym typeface="Arial"/>
              </a:rPr>
              <a:t>Controls: </a:t>
            </a:r>
            <a:r>
              <a:rPr lang="en" sz="1300">
                <a:solidFill>
                  <a:schemeClr val="accent4"/>
                </a:solidFill>
                <a:latin typeface="Times New Roman"/>
                <a:ea typeface="Times New Roman"/>
                <a:cs typeface="Times New Roman"/>
                <a:sym typeface="Times New Roman"/>
              </a:rPr>
              <a:t>Generating shuffled data; comparison across different brain regions, different brain states, cross-validate across different time periods.</a:t>
            </a:r>
            <a:endParaRPr sz="1600">
              <a:solidFill>
                <a:srgbClr val="999999"/>
              </a:solidFill>
              <a:latin typeface="Arial"/>
              <a:ea typeface="Arial"/>
              <a:cs typeface="Arial"/>
              <a:sym typeface="Arial"/>
            </a:endParaRPr>
          </a:p>
          <a:p>
            <a:pPr indent="0" lvl="0" marL="0" rtl="0" algn="just">
              <a:lnSpc>
                <a:spcPct val="100000"/>
              </a:lnSpc>
              <a:spcBef>
                <a:spcPts val="1000"/>
              </a:spcBef>
              <a:spcAft>
                <a:spcPts val="0"/>
              </a:spcAft>
              <a:buNone/>
            </a:pPr>
            <a:r>
              <a:rPr lang="en" sz="1000">
                <a:solidFill>
                  <a:srgbClr val="999999"/>
                </a:solidFill>
                <a:latin typeface="Arial"/>
                <a:ea typeface="Arial"/>
                <a:cs typeface="Arial"/>
                <a:sym typeface="Arial"/>
              </a:rPr>
              <a:t>Difficulty: Medium. Prereqs: Linear Regression. Cross-ref to course content: W2D3. Proposed by: </a:t>
            </a:r>
            <a:r>
              <a:rPr lang="en" sz="1000">
                <a:solidFill>
                  <a:srgbClr val="999999"/>
                </a:solidFill>
                <a:latin typeface="Arial"/>
                <a:ea typeface="Arial"/>
                <a:cs typeface="Arial"/>
                <a:sym typeface="Arial"/>
              </a:rPr>
              <a:t>Eleonora Russo, Xue-Xin Wei (with inputs from Cameron Smith)</a:t>
            </a:r>
            <a:endParaRPr>
              <a:solidFill>
                <a:srgbClr val="999999"/>
              </a:solidFill>
            </a:endParaRPr>
          </a:p>
        </p:txBody>
      </p:sp>
      <p:sp>
        <p:nvSpPr>
          <p:cNvPr id="163" name="Google Shape;163;p22"/>
          <p:cNvSpPr txBox="1"/>
          <p:nvPr>
            <p:ph idx="12" type="sldNum"/>
          </p:nvPr>
        </p:nvSpPr>
        <p:spPr>
          <a:xfrm>
            <a:off x="8472450" y="4831800"/>
            <a:ext cx="548700" cy="31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Project topic: </a:t>
            </a:r>
            <a:r>
              <a:rPr lang="en" sz="2000"/>
              <a:t>Communication within brain area</a:t>
            </a:r>
            <a:endParaRPr sz="2000"/>
          </a:p>
        </p:txBody>
      </p:sp>
      <p:sp>
        <p:nvSpPr>
          <p:cNvPr id="169" name="Google Shape;169;p23"/>
          <p:cNvSpPr txBox="1"/>
          <p:nvPr>
            <p:ph idx="1" type="body"/>
          </p:nvPr>
        </p:nvSpPr>
        <p:spPr>
          <a:xfrm>
            <a:off x="141850" y="762925"/>
            <a:ext cx="8860200" cy="3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Arial"/>
                <a:ea typeface="Arial"/>
                <a:cs typeface="Arial"/>
                <a:sym typeface="Arial"/>
              </a:rPr>
              <a:t>Scientific context: </a:t>
            </a:r>
            <a:r>
              <a:rPr lang="en" sz="1400">
                <a:solidFill>
                  <a:schemeClr val="accent4"/>
                </a:solidFill>
                <a:latin typeface="Arial"/>
                <a:ea typeface="Arial"/>
                <a:cs typeface="Arial"/>
                <a:sym typeface="Arial"/>
              </a:rPr>
              <a:t>One of the goals of Neuroscience is to know how brain regions connect and communicate. This is often summarized in the figure of a connectome. Once having a connectome, one can easily simulate brain behaviour, therefore understanding cognitive processes and pathologies. However, is it possible to directly infer how the brain areas connect with each other using living data, i.e., while the subject is performing tasks?</a:t>
            </a:r>
            <a:endParaRPr sz="14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Specific question: </a:t>
            </a:r>
            <a:r>
              <a:rPr lang="en" sz="1400">
                <a:solidFill>
                  <a:srgbClr val="999999"/>
                </a:solidFill>
                <a:latin typeface="Arial"/>
                <a:ea typeface="Arial"/>
                <a:cs typeface="Arial"/>
                <a:sym typeface="Arial"/>
              </a:rPr>
              <a:t>Can we infer the (functional) structure of the brain from neuron firing or EEG data?</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Data set: Stringer </a:t>
            </a:r>
            <a:r>
              <a:rPr lang="en" sz="1400">
                <a:solidFill>
                  <a:srgbClr val="999999"/>
                </a:solidFill>
                <a:latin typeface="Arial"/>
                <a:ea typeface="Arial"/>
                <a:cs typeface="Arial"/>
                <a:sym typeface="Arial"/>
              </a:rPr>
              <a:t>Stringer et al V1 mouse data</a:t>
            </a:r>
            <a:r>
              <a:rPr lang="en" sz="1400">
                <a:solidFill>
                  <a:srgbClr val="999999"/>
                </a:solidFill>
                <a:latin typeface="Arial"/>
                <a:ea typeface="Arial"/>
                <a:cs typeface="Arial"/>
                <a:sym typeface="Arial"/>
              </a:rPr>
              <a:t>.</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Techniques: </a:t>
            </a:r>
            <a:r>
              <a:rPr lang="en" sz="1400">
                <a:solidFill>
                  <a:srgbClr val="999999"/>
                </a:solidFill>
                <a:latin typeface="Arial"/>
                <a:ea typeface="Arial"/>
                <a:cs typeface="Arial"/>
                <a:sym typeface="Arial"/>
              </a:rPr>
              <a:t>Linear regression</a:t>
            </a:r>
            <a:r>
              <a:rPr lang="en" sz="1400">
                <a:solidFill>
                  <a:srgbClr val="999999"/>
                </a:solidFill>
                <a:latin typeface="Arial"/>
                <a:ea typeface="Arial"/>
                <a:cs typeface="Arial"/>
                <a:sym typeface="Arial"/>
              </a:rPr>
              <a:t>, PCA, cross-correlation, Granger causality, Information Theory.</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Controls: </a:t>
            </a:r>
            <a:r>
              <a:rPr lang="en" sz="1400">
                <a:solidFill>
                  <a:srgbClr val="999999"/>
                </a:solidFill>
                <a:latin typeface="Arial"/>
                <a:ea typeface="Arial"/>
                <a:cs typeface="Arial"/>
                <a:sym typeface="Arial"/>
              </a:rPr>
              <a:t>Stringer et al V1 data without stimulus (or equivalent), or, if you’re bold, </a:t>
            </a:r>
            <a:r>
              <a:rPr lang="en" sz="1400">
                <a:solidFill>
                  <a:srgbClr val="999999"/>
                </a:solidFill>
                <a:latin typeface="Arial"/>
                <a:ea typeface="Arial"/>
                <a:cs typeface="Arial"/>
                <a:sym typeface="Arial"/>
              </a:rPr>
              <a:t>theoretical simulation using Potjans-Diesmann model or similar</a:t>
            </a:r>
            <a:r>
              <a:rPr lang="en" sz="1400">
                <a:solidFill>
                  <a:srgbClr val="999999"/>
                </a:solidFill>
                <a:latin typeface="Arial"/>
                <a:ea typeface="Arial"/>
                <a:cs typeface="Arial"/>
                <a:sym typeface="Arial"/>
              </a:rPr>
              <a:t>.</a:t>
            </a:r>
            <a:endParaRPr sz="1000">
              <a:solidFill>
                <a:srgbClr val="999999"/>
              </a:solidFill>
              <a:latin typeface="Arial"/>
              <a:ea typeface="Arial"/>
              <a:cs typeface="Arial"/>
              <a:sym typeface="Arial"/>
            </a:endParaRPr>
          </a:p>
          <a:p>
            <a:pPr indent="0" lvl="0" marL="0" rtl="0" algn="l">
              <a:spcBef>
                <a:spcPts val="1000"/>
              </a:spcBef>
              <a:spcAft>
                <a:spcPts val="0"/>
              </a:spcAft>
              <a:buNone/>
            </a:pPr>
            <a:r>
              <a:rPr lang="en" sz="1000">
                <a:solidFill>
                  <a:srgbClr val="999999"/>
                </a:solidFill>
                <a:latin typeface="Arial"/>
                <a:ea typeface="Arial"/>
                <a:cs typeface="Arial"/>
                <a:sym typeface="Arial"/>
              </a:rPr>
              <a:t>Difficulty: Medium. Prereqs: Linear Regression. Cross-ref to course content: W3D2+3. Proposed by: Matthijs van der Meer, Arthur Valencio, Bijan Pesaran</a:t>
            </a:r>
            <a:endParaRPr>
              <a:solidFill>
                <a:srgbClr val="999999"/>
              </a:solidFill>
            </a:endParaRPr>
          </a:p>
        </p:txBody>
      </p:sp>
      <p:sp>
        <p:nvSpPr>
          <p:cNvPr id="170" name="Google Shape;170;p23"/>
          <p:cNvSpPr txBox="1"/>
          <p:nvPr>
            <p:ph idx="12" type="sldNum"/>
          </p:nvPr>
        </p:nvSpPr>
        <p:spPr>
          <a:xfrm>
            <a:off x="8472450" y="4831800"/>
            <a:ext cx="548700" cy="31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311700" y="140225"/>
            <a:ext cx="870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Project topic: </a:t>
            </a:r>
            <a:r>
              <a:rPr lang="en"/>
              <a:t>State-dependence of stim+choice signals</a:t>
            </a:r>
            <a:endParaRPr/>
          </a:p>
        </p:txBody>
      </p:sp>
      <p:sp>
        <p:nvSpPr>
          <p:cNvPr id="176" name="Google Shape;176;p24"/>
          <p:cNvSpPr txBox="1"/>
          <p:nvPr>
            <p:ph idx="1" type="body"/>
          </p:nvPr>
        </p:nvSpPr>
        <p:spPr>
          <a:xfrm>
            <a:off x="311700" y="991525"/>
            <a:ext cx="8520600" cy="3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Arial"/>
                <a:ea typeface="Arial"/>
                <a:cs typeface="Arial"/>
                <a:sym typeface="Arial"/>
              </a:rPr>
              <a:t>Scientific context: </a:t>
            </a:r>
            <a:r>
              <a:rPr lang="en" sz="1400">
                <a:solidFill>
                  <a:srgbClr val="999999"/>
                </a:solidFill>
                <a:latin typeface="Arial"/>
                <a:ea typeface="Arial"/>
                <a:cs typeface="Arial"/>
                <a:sym typeface="Arial"/>
              </a:rPr>
              <a:t>Neural and behavioral responses to visual stimuli are strongly influenced by pre-stimulus activity (population firing rates, correlations, frequency content). The Steinmetz data set provides a novel way to test how strongly pre-stimulus activity is shared (or not) across multiple brain regions, and how it impacts stimulus responses and behavioral choices.</a:t>
            </a:r>
            <a:endParaRPr sz="14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Specific question: </a:t>
            </a:r>
            <a:r>
              <a:rPr lang="en" sz="1400">
                <a:solidFill>
                  <a:srgbClr val="999999"/>
                </a:solidFill>
                <a:latin typeface="Arial"/>
                <a:ea typeface="Arial"/>
                <a:cs typeface="Arial"/>
                <a:sym typeface="Arial"/>
              </a:rPr>
              <a:t>Are various measures of pre-stimulus activity (e.g., low and high frequency LFP power, ensemble state) shared across visual and motor (cortical) areas? Does the degree of shared pre-stimulus activity predict variability of stimulus responses and/or behavioral responses?</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Data set: </a:t>
            </a:r>
            <a:r>
              <a:rPr lang="en" sz="1400">
                <a:solidFill>
                  <a:srgbClr val="999999"/>
                </a:solidFill>
                <a:latin typeface="Arial"/>
                <a:ea typeface="Arial"/>
                <a:cs typeface="Arial"/>
                <a:sym typeface="Arial"/>
              </a:rPr>
              <a:t>Steinmetz (Neural: spikes and LFP; Behavioral: pupil, movement speed/accuracy)</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Techniques: </a:t>
            </a:r>
            <a:r>
              <a:rPr lang="en" sz="1400">
                <a:solidFill>
                  <a:srgbClr val="999999"/>
                </a:solidFill>
                <a:latin typeface="Arial"/>
                <a:ea typeface="Arial"/>
                <a:cs typeface="Arial"/>
                <a:sym typeface="Arial"/>
              </a:rPr>
              <a:t>Linear regression, linear classification, spectral analysis</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Controls: </a:t>
            </a:r>
            <a:r>
              <a:rPr lang="en" sz="1400">
                <a:solidFill>
                  <a:srgbClr val="999999"/>
                </a:solidFill>
                <a:latin typeface="Arial"/>
                <a:ea typeface="Arial"/>
                <a:cs typeface="Arial"/>
                <a:sym typeface="Arial"/>
              </a:rPr>
              <a:t>Do these factors simply reflect upcoming movements? Engagement / arousal?</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000">
                <a:solidFill>
                  <a:srgbClr val="999999"/>
                </a:solidFill>
                <a:latin typeface="Arial"/>
                <a:ea typeface="Arial"/>
                <a:cs typeface="Arial"/>
                <a:sym typeface="Arial"/>
              </a:rPr>
              <a:t>Difficulty: Medium. Prereqs: Linear Regression. Cross-ref to course content: W2D3. Proposed by: </a:t>
            </a:r>
            <a:r>
              <a:rPr lang="en" sz="1000">
                <a:solidFill>
                  <a:schemeClr val="accent4"/>
                </a:solidFill>
                <a:latin typeface="Arial"/>
                <a:ea typeface="Arial"/>
                <a:cs typeface="Arial"/>
                <a:sym typeface="Arial"/>
              </a:rPr>
              <a:t>Matthijs van der Meer, Bilal </a:t>
            </a:r>
            <a:r>
              <a:rPr lang="en" sz="1000">
                <a:solidFill>
                  <a:schemeClr val="accent4"/>
                </a:solidFill>
                <a:latin typeface="Arial"/>
                <a:ea typeface="Arial"/>
                <a:cs typeface="Arial"/>
                <a:sym typeface="Arial"/>
              </a:rPr>
              <a:t>Haider</a:t>
            </a:r>
            <a:endParaRPr>
              <a:solidFill>
                <a:schemeClr val="accent4"/>
              </a:solidFill>
            </a:endParaRPr>
          </a:p>
          <a:p>
            <a:pPr indent="0" lvl="0" marL="0" rtl="0" algn="l">
              <a:spcBef>
                <a:spcPts val="0"/>
              </a:spcBef>
              <a:spcAft>
                <a:spcPts val="0"/>
              </a:spcAft>
              <a:buNone/>
            </a:pPr>
            <a:r>
              <a:t/>
            </a:r>
            <a:endParaRPr sz="1000">
              <a:solidFill>
                <a:srgbClr val="999999"/>
              </a:solidFill>
              <a:latin typeface="Arial"/>
              <a:ea typeface="Arial"/>
              <a:cs typeface="Arial"/>
              <a:sym typeface="Arial"/>
            </a:endParaRPr>
          </a:p>
        </p:txBody>
      </p:sp>
      <p:sp>
        <p:nvSpPr>
          <p:cNvPr id="177" name="Google Shape;177;p24"/>
          <p:cNvSpPr txBox="1"/>
          <p:nvPr>
            <p:ph idx="12" type="sldNum"/>
          </p:nvPr>
        </p:nvSpPr>
        <p:spPr>
          <a:xfrm>
            <a:off x="8472450" y="4831800"/>
            <a:ext cx="548700" cy="31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76200" y="185575"/>
            <a:ext cx="8993400" cy="46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99999"/>
                </a:solidFill>
              </a:rPr>
              <a:t>Project topic: </a:t>
            </a:r>
            <a:r>
              <a:rPr lang="en" sz="1800">
                <a:solidFill>
                  <a:srgbClr val="0B5394"/>
                </a:solidFill>
              </a:rPr>
              <a:t>Spatial localization and dimensional characterization by frequency content</a:t>
            </a:r>
            <a:endParaRPr sz="1800">
              <a:solidFill>
                <a:srgbClr val="0B5394"/>
              </a:solidFill>
            </a:endParaRPr>
          </a:p>
        </p:txBody>
      </p:sp>
      <p:sp>
        <p:nvSpPr>
          <p:cNvPr id="183" name="Google Shape;183;p25"/>
          <p:cNvSpPr txBox="1"/>
          <p:nvPr>
            <p:ph idx="1" type="body"/>
          </p:nvPr>
        </p:nvSpPr>
        <p:spPr>
          <a:xfrm>
            <a:off x="168675" y="702600"/>
            <a:ext cx="8852400" cy="3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Arial"/>
                <a:ea typeface="Arial"/>
                <a:cs typeface="Arial"/>
                <a:sym typeface="Arial"/>
              </a:rPr>
              <a:t>Scientific context: </a:t>
            </a:r>
            <a:r>
              <a:rPr lang="en" sz="1500">
                <a:solidFill>
                  <a:srgbClr val="0B5394"/>
                </a:solidFill>
                <a:latin typeface="Arial"/>
                <a:ea typeface="Arial"/>
                <a:cs typeface="Arial"/>
                <a:sym typeface="Arial"/>
              </a:rPr>
              <a:t>C</a:t>
            </a:r>
            <a:r>
              <a:rPr lang="en" sz="1500">
                <a:solidFill>
                  <a:srgbClr val="0B5394"/>
                </a:solidFill>
                <a:highlight>
                  <a:srgbClr val="FFFFFF"/>
                </a:highlight>
                <a:latin typeface="Arial"/>
                <a:ea typeface="Arial"/>
                <a:cs typeface="Arial"/>
                <a:sym typeface="Arial"/>
              </a:rPr>
              <a:t>ortical neurons show synchronous activities across a range of timescales (from milliseconds to minutes and hours). In principle, neurons can synchronize with different populations at different timescales. We will explore the spatial and dimensional structure of such timescale dependent synchrony.</a:t>
            </a:r>
            <a:endParaRPr sz="1500">
              <a:solidFill>
                <a:srgbClr val="0B5394"/>
              </a:solidFill>
              <a:latin typeface="Arial"/>
              <a:ea typeface="Arial"/>
              <a:cs typeface="Arial"/>
              <a:sym typeface="Arial"/>
            </a:endParaRPr>
          </a:p>
          <a:p>
            <a:pPr indent="0" lvl="0" marL="0" rtl="0" algn="l">
              <a:spcBef>
                <a:spcPts val="1000"/>
              </a:spcBef>
              <a:spcAft>
                <a:spcPts val="0"/>
              </a:spcAft>
              <a:buNone/>
            </a:pPr>
            <a:r>
              <a:rPr lang="en" sz="1500">
                <a:solidFill>
                  <a:srgbClr val="000000"/>
                </a:solidFill>
                <a:latin typeface="Arial"/>
                <a:ea typeface="Arial"/>
                <a:cs typeface="Arial"/>
                <a:sym typeface="Arial"/>
              </a:rPr>
              <a:t>Specific question (example): </a:t>
            </a:r>
            <a:r>
              <a:rPr lang="en" sz="1500">
                <a:solidFill>
                  <a:srgbClr val="0B5394"/>
                </a:solidFill>
                <a:highlight>
                  <a:srgbClr val="FFFFFF"/>
                </a:highlight>
                <a:latin typeface="Arial"/>
                <a:ea typeface="Arial"/>
                <a:cs typeface="Arial"/>
                <a:sym typeface="Arial"/>
              </a:rPr>
              <a:t>How does the frequency-resolved population coupling of neurons depend on their laminar position?</a:t>
            </a:r>
            <a:endParaRPr sz="1500">
              <a:solidFill>
                <a:srgbClr val="0B5394"/>
              </a:solidFill>
              <a:latin typeface="Arial"/>
              <a:ea typeface="Arial"/>
              <a:cs typeface="Arial"/>
              <a:sym typeface="Arial"/>
            </a:endParaRPr>
          </a:p>
          <a:p>
            <a:pPr indent="0" lvl="0" marL="0" rtl="0" algn="l">
              <a:spcBef>
                <a:spcPts val="1000"/>
              </a:spcBef>
              <a:spcAft>
                <a:spcPts val="0"/>
              </a:spcAft>
              <a:buNone/>
            </a:pPr>
            <a:r>
              <a:rPr lang="en" sz="1500">
                <a:solidFill>
                  <a:srgbClr val="000000"/>
                </a:solidFill>
                <a:latin typeface="Arial"/>
                <a:ea typeface="Arial"/>
                <a:cs typeface="Arial"/>
                <a:sym typeface="Arial"/>
              </a:rPr>
              <a:t>Data set: </a:t>
            </a:r>
            <a:r>
              <a:rPr lang="en" sz="1500">
                <a:solidFill>
                  <a:srgbClr val="0B5394"/>
                </a:solidFill>
                <a:highlight>
                  <a:srgbClr val="FFFFFF"/>
                </a:highlight>
                <a:latin typeface="Arial"/>
                <a:ea typeface="Arial"/>
                <a:cs typeface="Arial"/>
                <a:sym typeface="Arial"/>
              </a:rPr>
              <a:t>Calcium imaging of mouse V1 excitatory neurons during spontaneous behavior (Stinger et al., Science 2019)</a:t>
            </a:r>
            <a:endParaRPr sz="1500">
              <a:solidFill>
                <a:srgbClr val="0B5394"/>
              </a:solidFill>
              <a:latin typeface="Arial"/>
              <a:ea typeface="Arial"/>
              <a:cs typeface="Arial"/>
              <a:sym typeface="Arial"/>
            </a:endParaRPr>
          </a:p>
          <a:p>
            <a:pPr indent="0" lvl="0" marL="0" rtl="0" algn="l">
              <a:spcBef>
                <a:spcPts val="1000"/>
              </a:spcBef>
              <a:spcAft>
                <a:spcPts val="0"/>
              </a:spcAft>
              <a:buNone/>
            </a:pPr>
            <a:r>
              <a:rPr lang="en" sz="1500">
                <a:solidFill>
                  <a:srgbClr val="000000"/>
                </a:solidFill>
                <a:latin typeface="Arial"/>
                <a:ea typeface="Arial"/>
                <a:cs typeface="Arial"/>
                <a:sym typeface="Arial"/>
              </a:rPr>
              <a:t>Techniques: </a:t>
            </a:r>
            <a:r>
              <a:rPr lang="en" sz="1500">
                <a:solidFill>
                  <a:srgbClr val="0B5394"/>
                </a:solidFill>
                <a:latin typeface="Arial"/>
                <a:ea typeface="Arial"/>
                <a:cs typeface="Arial"/>
                <a:sym typeface="Arial"/>
              </a:rPr>
              <a:t>Spatial mapping, </a:t>
            </a:r>
            <a:r>
              <a:rPr lang="en" sz="1500">
                <a:solidFill>
                  <a:srgbClr val="0B5394"/>
                </a:solidFill>
                <a:highlight>
                  <a:srgbClr val="FFFFFF"/>
                </a:highlight>
                <a:latin typeface="Arial"/>
                <a:ea typeface="Arial"/>
                <a:cs typeface="Arial"/>
                <a:sym typeface="Arial"/>
              </a:rPr>
              <a:t>frequency domain analysis, dimensionality reduction (PCA, FA, GPFA). </a:t>
            </a:r>
            <a:br>
              <a:rPr lang="en" sz="1500">
                <a:solidFill>
                  <a:srgbClr val="0B5394"/>
                </a:solidFill>
                <a:highlight>
                  <a:srgbClr val="FFFFFF"/>
                </a:highlight>
                <a:latin typeface="Arial"/>
                <a:ea typeface="Arial"/>
                <a:cs typeface="Arial"/>
                <a:sym typeface="Arial"/>
              </a:rPr>
            </a:br>
            <a:r>
              <a:rPr lang="en" sz="1500">
                <a:solidFill>
                  <a:srgbClr val="0B5394"/>
                </a:solidFill>
                <a:highlight>
                  <a:srgbClr val="FFFFFF"/>
                </a:highlight>
                <a:latin typeface="Arial"/>
                <a:ea typeface="Arial"/>
                <a:cs typeface="Arial"/>
                <a:sym typeface="Arial"/>
              </a:rPr>
              <a:t>See (Okun et al., Cereb. Cortex 2019) as a potential starting point.</a:t>
            </a:r>
            <a:r>
              <a:rPr lang="en" sz="1500">
                <a:solidFill>
                  <a:srgbClr val="1D1C1D"/>
                </a:solidFill>
                <a:highlight>
                  <a:srgbClr val="FFFFFF"/>
                </a:highlight>
                <a:latin typeface="Arial"/>
                <a:ea typeface="Arial"/>
                <a:cs typeface="Arial"/>
                <a:sym typeface="Arial"/>
              </a:rPr>
              <a:t> </a:t>
            </a:r>
            <a:endParaRPr sz="1500">
              <a:solidFill>
                <a:srgbClr val="999999"/>
              </a:solidFill>
              <a:latin typeface="Arial"/>
              <a:ea typeface="Arial"/>
              <a:cs typeface="Arial"/>
              <a:sym typeface="Arial"/>
            </a:endParaRPr>
          </a:p>
          <a:p>
            <a:pPr indent="0" lvl="0" marL="0" rtl="0" algn="l">
              <a:spcBef>
                <a:spcPts val="1000"/>
              </a:spcBef>
              <a:spcAft>
                <a:spcPts val="0"/>
              </a:spcAft>
              <a:buNone/>
            </a:pPr>
            <a:r>
              <a:rPr lang="en" sz="1500">
                <a:solidFill>
                  <a:srgbClr val="000000"/>
                </a:solidFill>
                <a:latin typeface="Arial"/>
                <a:ea typeface="Arial"/>
                <a:cs typeface="Arial"/>
                <a:sym typeface="Arial"/>
              </a:rPr>
              <a:t>Controls: </a:t>
            </a:r>
            <a:r>
              <a:rPr lang="en" sz="1500">
                <a:solidFill>
                  <a:srgbClr val="0B5394"/>
                </a:solidFill>
                <a:highlight>
                  <a:srgbClr val="FFFFFF"/>
                </a:highlight>
                <a:latin typeface="Arial"/>
                <a:ea typeface="Arial"/>
                <a:cs typeface="Arial"/>
                <a:sym typeface="Arial"/>
              </a:rPr>
              <a:t>Internal controls, such as comparison across halves (in space or in time) of the data. </a:t>
            </a:r>
            <a:endParaRPr sz="1500">
              <a:solidFill>
                <a:srgbClr val="0B5394"/>
              </a:solidFill>
              <a:latin typeface="Arial"/>
              <a:ea typeface="Arial"/>
              <a:cs typeface="Arial"/>
              <a:sym typeface="Arial"/>
            </a:endParaRPr>
          </a:p>
          <a:p>
            <a:pPr indent="0" lvl="0" marL="0" rtl="0" algn="l">
              <a:spcBef>
                <a:spcPts val="1000"/>
              </a:spcBef>
              <a:spcAft>
                <a:spcPts val="0"/>
              </a:spcAft>
              <a:buNone/>
            </a:pPr>
            <a:r>
              <a:rPr lang="en" sz="1000">
                <a:solidFill>
                  <a:srgbClr val="999999"/>
                </a:solidFill>
                <a:latin typeface="Arial"/>
                <a:ea typeface="Arial"/>
                <a:cs typeface="Arial"/>
                <a:sym typeface="Arial"/>
              </a:rPr>
              <a:t>Difficulty: Medium. Prereqs: Linear Regression. Cross-ref to course content: W2D3. Proposed by: Takashi Kawashima, Michael Okun</a:t>
            </a:r>
            <a:endParaRPr>
              <a:solidFill>
                <a:srgbClr val="999999"/>
              </a:solidFill>
            </a:endParaRPr>
          </a:p>
        </p:txBody>
      </p:sp>
      <p:sp>
        <p:nvSpPr>
          <p:cNvPr id="184" name="Google Shape;184;p25"/>
          <p:cNvSpPr txBox="1"/>
          <p:nvPr>
            <p:ph idx="12" type="sldNum"/>
          </p:nvPr>
        </p:nvSpPr>
        <p:spPr>
          <a:xfrm>
            <a:off x="8472450" y="4831800"/>
            <a:ext cx="548700" cy="31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Project topic: </a:t>
            </a:r>
            <a:r>
              <a:rPr lang="en" sz="2600"/>
              <a:t>Intrinsic dimension of response manifold</a:t>
            </a:r>
            <a:endParaRPr sz="2600"/>
          </a:p>
        </p:txBody>
      </p:sp>
      <p:sp>
        <p:nvSpPr>
          <p:cNvPr id="190" name="Google Shape;190;p26"/>
          <p:cNvSpPr txBox="1"/>
          <p:nvPr>
            <p:ph idx="1" type="body"/>
          </p:nvPr>
        </p:nvSpPr>
        <p:spPr>
          <a:xfrm>
            <a:off x="0" y="762925"/>
            <a:ext cx="9144000" cy="3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Arial"/>
                <a:ea typeface="Arial"/>
                <a:cs typeface="Arial"/>
                <a:sym typeface="Arial"/>
              </a:rPr>
              <a:t>Scientific context: </a:t>
            </a:r>
            <a:r>
              <a:rPr lang="en" sz="1400">
                <a:solidFill>
                  <a:schemeClr val="accent4"/>
                </a:solidFill>
                <a:latin typeface="Arial"/>
                <a:ea typeface="Arial"/>
                <a:cs typeface="Arial"/>
                <a:sym typeface="Arial"/>
              </a:rPr>
              <a:t>How many dimensions does cortical activity have? Sparse coding theories predict high dimensional population activity compared to the number of neurons; dynamical systems approaches predict low dimensional activity. Finding an answer is tough: linear dimension reduction recovers only the dimensions in which the population activity is embedded, not the intrinsic dimensions of the activity itself. </a:t>
            </a:r>
            <a:endParaRPr sz="1400">
              <a:solidFill>
                <a:schemeClr val="accent4"/>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Specific question: </a:t>
            </a:r>
            <a:r>
              <a:rPr lang="en" sz="1400">
                <a:solidFill>
                  <a:schemeClr val="accent4"/>
                </a:solidFill>
                <a:latin typeface="Arial"/>
                <a:ea typeface="Arial"/>
                <a:cs typeface="Arial"/>
                <a:sym typeface="Arial"/>
              </a:rPr>
              <a:t>do population responses in V1 lie on a linear or non-linear manifold? How do the dimensions and their difference scale with number of neurons used? Can we recover the true dimensionality when it is known from the stimulus set (orientations = 1D). </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Data set: </a:t>
            </a:r>
            <a:r>
              <a:rPr lang="en" sz="1400">
                <a:solidFill>
                  <a:srgbClr val="999999"/>
                </a:solidFill>
                <a:latin typeface="Arial"/>
                <a:ea typeface="Arial"/>
                <a:cs typeface="Arial"/>
                <a:sym typeface="Arial"/>
              </a:rPr>
              <a:t>Stringer orientations + external Stringer et al.</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Techniques: </a:t>
            </a:r>
            <a:r>
              <a:rPr lang="en" sz="1400">
                <a:solidFill>
                  <a:srgbClr val="999999"/>
                </a:solidFill>
                <a:latin typeface="Arial"/>
                <a:ea typeface="Arial"/>
                <a:cs typeface="Arial"/>
                <a:sym typeface="Arial"/>
              </a:rPr>
              <a:t> linear dimension reduction (e.g. PCA) for the embedding dimensions; manifold estimation (e.g. correlation dimension). See </a:t>
            </a:r>
            <a:r>
              <a:rPr lang="en" sz="1400">
                <a:solidFill>
                  <a:schemeClr val="accent4"/>
                </a:solidFill>
                <a:latin typeface="Arial"/>
                <a:ea typeface="Arial"/>
                <a:cs typeface="Arial"/>
                <a:sym typeface="Arial"/>
              </a:rPr>
              <a:t>Lehky et al (2014) Neural Computation, 26, 2135 for a starting point.</a:t>
            </a:r>
            <a:endParaRPr sz="14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Controls: </a:t>
            </a:r>
            <a:r>
              <a:rPr lang="en" sz="1400">
                <a:solidFill>
                  <a:srgbClr val="999999"/>
                </a:solidFill>
                <a:latin typeface="Arial"/>
                <a:ea typeface="Arial"/>
                <a:cs typeface="Arial"/>
                <a:sym typeface="Arial"/>
              </a:rPr>
              <a:t>for dimension estimation: cross-validation, shuffled data; for scaling, bootstrapping/resampling</a:t>
            </a:r>
            <a:endParaRPr sz="1000">
              <a:solidFill>
                <a:srgbClr val="999999"/>
              </a:solidFill>
              <a:latin typeface="Arial"/>
              <a:ea typeface="Arial"/>
              <a:cs typeface="Arial"/>
              <a:sym typeface="Arial"/>
            </a:endParaRPr>
          </a:p>
          <a:p>
            <a:pPr indent="0" lvl="0" marL="0" rtl="0" algn="l">
              <a:spcBef>
                <a:spcPts val="1000"/>
              </a:spcBef>
              <a:spcAft>
                <a:spcPts val="0"/>
              </a:spcAft>
              <a:buNone/>
            </a:pPr>
            <a:r>
              <a:rPr lang="en" sz="1000">
                <a:solidFill>
                  <a:srgbClr val="999999"/>
                </a:solidFill>
                <a:latin typeface="Arial"/>
                <a:ea typeface="Arial"/>
                <a:cs typeface="Arial"/>
                <a:sym typeface="Arial"/>
              </a:rPr>
              <a:t>Difficulty: Medium. Prereqs: Linear Regression, linear algebra. Cross-ref to course content: W2D3. Proposed by: Mark Humphries, Marius Pachitariu</a:t>
            </a:r>
            <a:endParaRPr>
              <a:solidFill>
                <a:srgbClr val="999999"/>
              </a:solidFill>
            </a:endParaRPr>
          </a:p>
        </p:txBody>
      </p:sp>
      <p:sp>
        <p:nvSpPr>
          <p:cNvPr id="191" name="Google Shape;191;p26"/>
          <p:cNvSpPr txBox="1"/>
          <p:nvPr>
            <p:ph idx="12" type="sldNum"/>
          </p:nvPr>
        </p:nvSpPr>
        <p:spPr>
          <a:xfrm>
            <a:off x="8472450" y="4831800"/>
            <a:ext cx="548700" cy="31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Project topic: </a:t>
            </a:r>
            <a:r>
              <a:rPr lang="en"/>
              <a:t>Beyond pairwise interactions in fMRI</a:t>
            </a:r>
            <a:endParaRPr/>
          </a:p>
        </p:txBody>
      </p:sp>
      <p:sp>
        <p:nvSpPr>
          <p:cNvPr id="197" name="Google Shape;197;p27"/>
          <p:cNvSpPr txBox="1"/>
          <p:nvPr>
            <p:ph idx="1" type="body"/>
          </p:nvPr>
        </p:nvSpPr>
        <p:spPr>
          <a:xfrm>
            <a:off x="311700" y="991525"/>
            <a:ext cx="8520600" cy="3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Arial"/>
                <a:ea typeface="Arial"/>
                <a:cs typeface="Arial"/>
                <a:sym typeface="Arial"/>
              </a:rPr>
              <a:t>Scientific context: </a:t>
            </a:r>
            <a:r>
              <a:rPr lang="en" sz="1400">
                <a:solidFill>
                  <a:srgbClr val="999999"/>
                </a:solidFill>
                <a:latin typeface="Arial"/>
                <a:ea typeface="Arial"/>
                <a:cs typeface="Arial"/>
                <a:sym typeface="Arial"/>
              </a:rPr>
              <a:t>In fMRI data analysis we mostly describe coordinated activity by means of pairwise correlations. Looking at multiplets of variables sharing common (redundant or synergistic) information might allow a better and more informative characterization of large scale brain dynamics. </a:t>
            </a:r>
            <a:endParaRPr sz="14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Specific question: </a:t>
            </a:r>
            <a:r>
              <a:rPr lang="en" sz="1400">
                <a:solidFill>
                  <a:srgbClr val="999999"/>
                </a:solidFill>
                <a:latin typeface="Arial"/>
                <a:ea typeface="Arial"/>
                <a:cs typeface="Arial"/>
                <a:sym typeface="Arial"/>
              </a:rPr>
              <a:t>Which is the most recurrent dimensionality of informational multiplets in fMRI? How does the size and composition of the multiplets change in time and with task?</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Data set: </a:t>
            </a:r>
            <a:r>
              <a:rPr lang="en" sz="1400">
                <a:solidFill>
                  <a:srgbClr val="999999"/>
                </a:solidFill>
                <a:latin typeface="Arial"/>
                <a:ea typeface="Arial"/>
                <a:cs typeface="Arial"/>
                <a:sym typeface="Arial"/>
              </a:rPr>
              <a:t>Kay/Gallant dataset of responses to natural images (but the technique is amenable to be used with other imaging modalities too)</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Techniques: </a:t>
            </a:r>
            <a:r>
              <a:rPr lang="en" sz="1400">
                <a:solidFill>
                  <a:srgbClr val="999999"/>
                </a:solidFill>
                <a:latin typeface="Arial"/>
                <a:ea typeface="Arial"/>
                <a:cs typeface="Arial"/>
                <a:sym typeface="Arial"/>
              </a:rPr>
              <a:t>Information theory; conditional probabilities; autoregressive modelling </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Controls: </a:t>
            </a:r>
            <a:r>
              <a:rPr lang="en" sz="1400">
                <a:solidFill>
                  <a:srgbClr val="999999"/>
                </a:solidFill>
                <a:latin typeface="Arial"/>
                <a:ea typeface="Arial"/>
                <a:cs typeface="Arial"/>
                <a:sym typeface="Arial"/>
              </a:rPr>
              <a:t>Compare the patterns associated with informational multiplets of higher dimension with those coming from pairwise interactions</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000">
                <a:solidFill>
                  <a:srgbClr val="999999"/>
                </a:solidFill>
                <a:latin typeface="Arial"/>
                <a:ea typeface="Arial"/>
                <a:cs typeface="Arial"/>
                <a:sym typeface="Arial"/>
              </a:rPr>
              <a:t>Difficulty: Medium. Prereqs: Linear Regression. Cross-ref to course content: W2D3. Proposed by: Daniele Marinazzo</a:t>
            </a:r>
            <a:endParaRPr>
              <a:solidFill>
                <a:srgbClr val="999999"/>
              </a:solidFill>
            </a:endParaRPr>
          </a:p>
        </p:txBody>
      </p:sp>
      <p:sp>
        <p:nvSpPr>
          <p:cNvPr id="198" name="Google Shape;198;p27"/>
          <p:cNvSpPr txBox="1"/>
          <p:nvPr>
            <p:ph idx="12" type="sldNum"/>
          </p:nvPr>
        </p:nvSpPr>
        <p:spPr>
          <a:xfrm>
            <a:off x="8472450" y="4831800"/>
            <a:ext cx="548700" cy="31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Project topic: </a:t>
            </a:r>
            <a:r>
              <a:rPr lang="en" sz="2200"/>
              <a:t>Impact of circadian rhythms on task performance</a:t>
            </a:r>
            <a:endParaRPr sz="2200"/>
          </a:p>
        </p:txBody>
      </p:sp>
      <p:sp>
        <p:nvSpPr>
          <p:cNvPr id="204" name="Google Shape;204;p28"/>
          <p:cNvSpPr txBox="1"/>
          <p:nvPr>
            <p:ph idx="1" type="body"/>
          </p:nvPr>
        </p:nvSpPr>
        <p:spPr>
          <a:xfrm>
            <a:off x="311700" y="991525"/>
            <a:ext cx="8520600" cy="3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Arial"/>
                <a:ea typeface="Arial"/>
                <a:cs typeface="Arial"/>
                <a:sym typeface="Arial"/>
              </a:rPr>
              <a:t>Scientific context: </a:t>
            </a:r>
            <a:r>
              <a:rPr lang="en" sz="1400">
                <a:solidFill>
                  <a:srgbClr val="999999"/>
                </a:solidFill>
                <a:latin typeface="Arial"/>
                <a:ea typeface="Arial"/>
                <a:cs typeface="Arial"/>
                <a:sym typeface="Arial"/>
              </a:rPr>
              <a:t>Circadian rhythms can have a big impact on behavior (e.g. </a:t>
            </a:r>
            <a:r>
              <a:rPr lang="en" sz="1400" u="sng">
                <a:solidFill>
                  <a:schemeClr val="hlink"/>
                </a:solidFill>
                <a:latin typeface="Arial"/>
                <a:ea typeface="Arial"/>
                <a:cs typeface="Arial"/>
                <a:sym typeface="Arial"/>
                <a:hlinkClick r:id="rId3"/>
              </a:rPr>
              <a:t>here</a:t>
            </a:r>
            <a:r>
              <a:rPr lang="en" sz="1400">
                <a:solidFill>
                  <a:srgbClr val="999999"/>
                </a:solidFill>
                <a:latin typeface="Arial"/>
                <a:ea typeface="Arial"/>
                <a:cs typeface="Arial"/>
                <a:sym typeface="Arial"/>
              </a:rPr>
              <a:t>). Mice in IBL are trained at different times of the day, and only sometimes on a strict schedule.</a:t>
            </a:r>
            <a:endParaRPr sz="14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Specific question: </a:t>
            </a:r>
            <a:r>
              <a:rPr lang="en" sz="1400">
                <a:solidFill>
                  <a:srgbClr val="999999"/>
                </a:solidFill>
                <a:latin typeface="Arial"/>
                <a:ea typeface="Arial"/>
                <a:cs typeface="Arial"/>
                <a:sym typeface="Arial"/>
              </a:rPr>
              <a:t>Do mice that are trained at fixed daily times learn the task faster, or slower than animals that train at variable times throughout the day? Does behavioral performance peak at a specific time of the day (and is this similar across animals, between male and female mice, and between institutions with a normal vs reverse light cycle)? Can you predict the optimal training schedule to achieve fast and reliable task learning? How much faster would animals learn under this schedule?</a:t>
            </a:r>
            <a:endParaRPr sz="14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Data set: </a:t>
            </a:r>
            <a:r>
              <a:rPr lang="en" sz="1400">
                <a:solidFill>
                  <a:srgbClr val="999999"/>
                </a:solidFill>
                <a:latin typeface="Arial"/>
                <a:ea typeface="Arial"/>
                <a:cs typeface="Arial"/>
                <a:sym typeface="Arial"/>
              </a:rPr>
              <a:t>The International Brain Laboratory et al. 2020; </a:t>
            </a:r>
            <a:r>
              <a:rPr lang="en" sz="1400" u="sng">
                <a:solidFill>
                  <a:schemeClr val="hlink"/>
                </a:solidFill>
                <a:latin typeface="Arial"/>
                <a:ea typeface="Arial"/>
                <a:cs typeface="Arial"/>
                <a:sym typeface="Arial"/>
                <a:hlinkClick r:id="rId4"/>
              </a:rPr>
              <a:t>https://data.internationalbrainlab.org/</a:t>
            </a:r>
            <a:r>
              <a:rPr lang="en" sz="1400">
                <a:solidFill>
                  <a:srgbClr val="999999"/>
                </a:solidFill>
                <a:latin typeface="Arial"/>
                <a:ea typeface="Arial"/>
                <a:cs typeface="Arial"/>
                <a:sym typeface="Arial"/>
              </a:rPr>
              <a:t> </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Techniques: </a:t>
            </a:r>
            <a:r>
              <a:rPr lang="en" sz="1400">
                <a:solidFill>
                  <a:srgbClr val="999999"/>
                </a:solidFill>
                <a:latin typeface="Arial"/>
                <a:ea typeface="Arial"/>
                <a:cs typeface="Arial"/>
                <a:sym typeface="Arial"/>
              </a:rPr>
              <a:t>Regression, classification</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Controls: </a:t>
            </a:r>
            <a:r>
              <a:rPr lang="en" sz="1400">
                <a:solidFill>
                  <a:srgbClr val="999999"/>
                </a:solidFill>
                <a:latin typeface="Arial"/>
                <a:ea typeface="Arial"/>
                <a:cs typeface="Arial"/>
                <a:sym typeface="Arial"/>
              </a:rPr>
              <a:t>Cross-validate on held-out data (between labs, or shuffled). </a:t>
            </a:r>
            <a:endParaRPr sz="1000">
              <a:solidFill>
                <a:srgbClr val="999999"/>
              </a:solidFill>
              <a:latin typeface="Arial"/>
              <a:ea typeface="Arial"/>
              <a:cs typeface="Arial"/>
              <a:sym typeface="Arial"/>
            </a:endParaRPr>
          </a:p>
          <a:p>
            <a:pPr indent="0" lvl="0" marL="0" rtl="0" algn="l">
              <a:spcBef>
                <a:spcPts val="1000"/>
              </a:spcBef>
              <a:spcAft>
                <a:spcPts val="0"/>
              </a:spcAft>
              <a:buNone/>
            </a:pPr>
            <a:r>
              <a:rPr lang="en" sz="1000">
                <a:solidFill>
                  <a:srgbClr val="999999"/>
                </a:solidFill>
                <a:latin typeface="Arial"/>
                <a:ea typeface="Arial"/>
                <a:cs typeface="Arial"/>
                <a:sym typeface="Arial"/>
              </a:rPr>
              <a:t>Difficulty: Beginner. Prereqs: Linear Regression. Cross-ref to course content: W2D3. Proposed by: Anne Urai</a:t>
            </a:r>
            <a:endParaRPr>
              <a:solidFill>
                <a:srgbClr val="999999"/>
              </a:solidFill>
            </a:endParaRPr>
          </a:p>
        </p:txBody>
      </p:sp>
      <p:sp>
        <p:nvSpPr>
          <p:cNvPr id="205" name="Google Shape;205;p28"/>
          <p:cNvSpPr txBox="1"/>
          <p:nvPr>
            <p:ph idx="12" type="sldNum"/>
          </p:nvPr>
        </p:nvSpPr>
        <p:spPr>
          <a:xfrm>
            <a:off x="8472450" y="4831800"/>
            <a:ext cx="548700" cy="31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Project topic: </a:t>
            </a:r>
            <a:r>
              <a:rPr lang="en" sz="1900">
                <a:solidFill>
                  <a:srgbClr val="000000"/>
                </a:solidFill>
                <a:latin typeface="Arial"/>
                <a:ea typeface="Arial"/>
                <a:cs typeface="Arial"/>
                <a:sym typeface="Arial"/>
              </a:rPr>
              <a:t>Trial history effects and dependencies</a:t>
            </a:r>
            <a:endParaRPr sz="1900"/>
          </a:p>
        </p:txBody>
      </p:sp>
      <p:sp>
        <p:nvSpPr>
          <p:cNvPr id="211" name="Google Shape;211;p29"/>
          <p:cNvSpPr txBox="1"/>
          <p:nvPr>
            <p:ph idx="1" type="body"/>
          </p:nvPr>
        </p:nvSpPr>
        <p:spPr>
          <a:xfrm>
            <a:off x="387900" y="991525"/>
            <a:ext cx="8520600" cy="3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Arial"/>
                <a:ea typeface="Arial"/>
                <a:cs typeface="Arial"/>
                <a:sym typeface="Arial"/>
              </a:rPr>
              <a:t>Scientific context: </a:t>
            </a:r>
            <a:r>
              <a:rPr lang="en" sz="1400">
                <a:solidFill>
                  <a:schemeClr val="accent4"/>
                </a:solidFill>
                <a:latin typeface="Arial"/>
                <a:ea typeface="Arial"/>
                <a:cs typeface="Arial"/>
                <a:sym typeface="Arial"/>
              </a:rPr>
              <a:t>T</a:t>
            </a:r>
            <a:r>
              <a:rPr lang="en" sz="1400">
                <a:solidFill>
                  <a:schemeClr val="accent4"/>
                </a:solidFill>
                <a:latin typeface="Arial"/>
                <a:ea typeface="Arial"/>
                <a:cs typeface="Arial"/>
                <a:sym typeface="Arial"/>
              </a:rPr>
              <a:t>rials matched for stimuli exhibit variability in both behavior and neural activity. </a:t>
            </a:r>
            <a:r>
              <a:rPr lang="en" sz="1400">
                <a:solidFill>
                  <a:srgbClr val="999999"/>
                </a:solidFill>
                <a:latin typeface="Arial"/>
                <a:ea typeface="Arial"/>
                <a:cs typeface="Arial"/>
                <a:sym typeface="Arial"/>
              </a:rPr>
              <a:t>Stimulus and </a:t>
            </a:r>
            <a:r>
              <a:rPr lang="en" sz="1400">
                <a:solidFill>
                  <a:srgbClr val="999999"/>
                </a:solidFill>
                <a:latin typeface="Arial"/>
                <a:ea typeface="Arial"/>
                <a:cs typeface="Arial"/>
                <a:sym typeface="Arial"/>
              </a:rPr>
              <a:t>trial outcome history (behavior and neural activity) may explain a portion of this variance.</a:t>
            </a:r>
            <a:endParaRPr sz="14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Specific question: </a:t>
            </a:r>
            <a:r>
              <a:rPr lang="en" sz="1400">
                <a:solidFill>
                  <a:srgbClr val="999999"/>
                </a:solidFill>
                <a:latin typeface="Arial"/>
                <a:ea typeface="Arial"/>
                <a:cs typeface="Arial"/>
                <a:sym typeface="Arial"/>
              </a:rPr>
              <a:t>Can you determine how much, if any, variance in behavior or neural activity can be explained by trial history effects? Can past responses be classified using only activity from the current trial? Can we relate the behavioral effects to the neural data? Can the behavioral effects of trial history be understood within the framework of reinforcement learning?</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Data set: </a:t>
            </a:r>
            <a:r>
              <a:rPr lang="en" sz="1400">
                <a:solidFill>
                  <a:srgbClr val="999999"/>
                </a:solidFill>
                <a:latin typeface="Arial"/>
                <a:ea typeface="Arial"/>
                <a:cs typeface="Arial"/>
                <a:sym typeface="Arial"/>
              </a:rPr>
              <a:t>Steinmetz (behavior and spikes); IBL (for behavior only)</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Techniques: </a:t>
            </a:r>
            <a:r>
              <a:rPr lang="en" sz="1400">
                <a:solidFill>
                  <a:srgbClr val="999999"/>
                </a:solidFill>
                <a:latin typeface="Arial"/>
                <a:ea typeface="Arial"/>
                <a:cs typeface="Arial"/>
                <a:sym typeface="Arial"/>
              </a:rPr>
              <a:t>Regression, logistic regression, linear classification, Reinforcement Learning</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Controls: </a:t>
            </a:r>
            <a:r>
              <a:rPr lang="en" sz="1400">
                <a:solidFill>
                  <a:srgbClr val="999999"/>
                </a:solidFill>
                <a:latin typeface="Arial"/>
                <a:ea typeface="Arial"/>
                <a:cs typeface="Arial"/>
                <a:sym typeface="Arial"/>
              </a:rPr>
              <a:t>Cross validate for held out data, baseline activity/behavior in absence of history</a:t>
            </a:r>
            <a:r>
              <a:rPr lang="en" sz="1700">
                <a:solidFill>
                  <a:srgbClr val="999999"/>
                </a:solidFill>
                <a:latin typeface="Arial"/>
                <a:ea typeface="Arial"/>
                <a:cs typeface="Arial"/>
                <a:sym typeface="Arial"/>
              </a:rPr>
              <a:t>.</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000">
                <a:solidFill>
                  <a:srgbClr val="999999"/>
                </a:solidFill>
                <a:latin typeface="Arial"/>
                <a:ea typeface="Arial"/>
                <a:cs typeface="Arial"/>
                <a:sym typeface="Arial"/>
              </a:rPr>
              <a:t>Difficulty: Medium. Prereqs: Linear Regression. Cross-ref to course content: W2D3. Proposed by: </a:t>
            </a:r>
            <a:r>
              <a:rPr lang="en" sz="1050">
                <a:solidFill>
                  <a:srgbClr val="3C4043"/>
                </a:solidFill>
                <a:highlight>
                  <a:srgbClr val="FFFFFF"/>
                </a:highlight>
                <a:latin typeface="Roboto"/>
                <a:ea typeface="Roboto"/>
                <a:cs typeface="Roboto"/>
                <a:sym typeface="Roboto"/>
              </a:rPr>
              <a:t>Ian Greenhouse, Petr Znamenskiy</a:t>
            </a:r>
            <a:endParaRPr sz="1050">
              <a:solidFill>
                <a:srgbClr val="3C4043"/>
              </a:solidFill>
              <a:highlight>
                <a:srgbClr val="FFFFFF"/>
              </a:highlight>
              <a:latin typeface="Roboto"/>
              <a:ea typeface="Roboto"/>
              <a:cs typeface="Roboto"/>
              <a:sym typeface="Roboto"/>
            </a:endParaRPr>
          </a:p>
          <a:p>
            <a:pPr indent="0" lvl="0" marL="114300" marR="114300" rtl="0" algn="l">
              <a:spcBef>
                <a:spcPts val="500"/>
              </a:spcBef>
              <a:spcAft>
                <a:spcPts val="0"/>
              </a:spcAft>
              <a:buNone/>
            </a:pPr>
            <a:r>
              <a:t/>
            </a:r>
            <a:endParaRPr sz="105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00">
              <a:solidFill>
                <a:srgbClr val="999999"/>
              </a:solidFill>
              <a:latin typeface="Arial"/>
              <a:ea typeface="Arial"/>
              <a:cs typeface="Arial"/>
              <a:sym typeface="Arial"/>
            </a:endParaRPr>
          </a:p>
        </p:txBody>
      </p:sp>
      <p:sp>
        <p:nvSpPr>
          <p:cNvPr id="212" name="Google Shape;212;p29"/>
          <p:cNvSpPr txBox="1"/>
          <p:nvPr>
            <p:ph idx="12" type="sldNum"/>
          </p:nvPr>
        </p:nvSpPr>
        <p:spPr>
          <a:xfrm>
            <a:off x="8472450" y="4831800"/>
            <a:ext cx="548700" cy="31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Project topic: </a:t>
            </a:r>
            <a:r>
              <a:rPr lang="en" sz="2300"/>
              <a:t>Dimensionality within and between brain areas</a:t>
            </a:r>
            <a:endParaRPr sz="2300"/>
          </a:p>
        </p:txBody>
      </p:sp>
      <p:sp>
        <p:nvSpPr>
          <p:cNvPr id="218" name="Google Shape;218;p30"/>
          <p:cNvSpPr txBox="1"/>
          <p:nvPr>
            <p:ph idx="1" type="body"/>
          </p:nvPr>
        </p:nvSpPr>
        <p:spPr>
          <a:xfrm>
            <a:off x="311700" y="807000"/>
            <a:ext cx="8520600" cy="39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Arial"/>
                <a:ea typeface="Arial"/>
                <a:cs typeface="Arial"/>
                <a:sym typeface="Arial"/>
              </a:rPr>
              <a:t>Scientific context: </a:t>
            </a:r>
            <a:r>
              <a:rPr lang="en" sz="1400">
                <a:solidFill>
                  <a:srgbClr val="999999"/>
                </a:solidFill>
                <a:latin typeface="Arial"/>
                <a:ea typeface="Arial"/>
                <a:cs typeface="Arial"/>
                <a:sym typeface="Arial"/>
              </a:rPr>
              <a:t>It remains a big question how  much of the information in one brain area is shared with other brain areas, and how this may change with behavior or internal states.</a:t>
            </a:r>
            <a:endParaRPr sz="14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Specific question: </a:t>
            </a:r>
            <a:r>
              <a:rPr lang="en" sz="1400">
                <a:solidFill>
                  <a:srgbClr val="999999"/>
                </a:solidFill>
                <a:latin typeface="Arial"/>
                <a:ea typeface="Arial"/>
                <a:cs typeface="Arial"/>
                <a:sym typeface="Arial"/>
              </a:rPr>
              <a:t>How does the dimensionality of neural activity within brain regions, and shared across brain regions, change (or stay the same) during different epochs of the task? Is there information in the shared subspace between regions that is predictive of task performance?</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Data set: </a:t>
            </a:r>
            <a:r>
              <a:rPr lang="en" sz="1400">
                <a:solidFill>
                  <a:schemeClr val="accent4"/>
                </a:solidFill>
                <a:latin typeface="Arial"/>
                <a:ea typeface="Arial"/>
                <a:cs typeface="Arial"/>
                <a:sym typeface="Arial"/>
              </a:rPr>
              <a:t>Steinmetz neuropixels.</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Techniques:</a:t>
            </a:r>
            <a:r>
              <a:rPr lang="en" sz="1400">
                <a:solidFill>
                  <a:srgbClr val="999999"/>
                </a:solidFill>
                <a:latin typeface="Arial"/>
                <a:ea typeface="Arial"/>
                <a:cs typeface="Arial"/>
                <a:sym typeface="Arial"/>
              </a:rPr>
              <a:t> Any dimensionality reduction technique incorporating one or multiple brain areas (PCA, factor analysis, isomap, kernel pca, autoencoder, CCA, kernel CCA, reduced rank regression).</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Controls: </a:t>
            </a:r>
            <a:r>
              <a:rPr lang="en" sz="1400">
                <a:solidFill>
                  <a:srgbClr val="999999"/>
                </a:solidFill>
                <a:latin typeface="Arial"/>
                <a:ea typeface="Arial"/>
                <a:cs typeface="Arial"/>
                <a:sym typeface="Arial"/>
              </a:rPr>
              <a:t>Do these results stay consistent when changing the type of dimensionality reduction used (e.g. PCA vs. Factor Analysis vs. Isomap vs. Kernel PCA, or CCA vs. Kernel CCA), and the definition of dimensionality.</a:t>
            </a:r>
            <a:endParaRPr sz="1000">
              <a:solidFill>
                <a:srgbClr val="999999"/>
              </a:solidFill>
              <a:latin typeface="Arial"/>
              <a:ea typeface="Arial"/>
              <a:cs typeface="Arial"/>
              <a:sym typeface="Arial"/>
            </a:endParaRPr>
          </a:p>
          <a:p>
            <a:pPr indent="0" lvl="0" marL="0" rtl="0" algn="l">
              <a:spcBef>
                <a:spcPts val="1000"/>
              </a:spcBef>
              <a:spcAft>
                <a:spcPts val="0"/>
              </a:spcAft>
              <a:buNone/>
            </a:pPr>
            <a:r>
              <a:rPr lang="en" sz="1000">
                <a:solidFill>
                  <a:srgbClr val="999999"/>
                </a:solidFill>
                <a:latin typeface="Arial"/>
                <a:ea typeface="Arial"/>
                <a:cs typeface="Arial"/>
                <a:sym typeface="Arial"/>
              </a:rPr>
              <a:t>Difficulty: Medium. Prereqs: Regression, Dimensionality reduction. Cross-ref to course content:___. Proposed by: </a:t>
            </a:r>
            <a:r>
              <a:rPr lang="en" sz="1000">
                <a:solidFill>
                  <a:schemeClr val="accent4"/>
                </a:solidFill>
                <a:latin typeface="Arial"/>
                <a:ea typeface="Arial"/>
                <a:cs typeface="Arial"/>
                <a:sym typeface="Arial"/>
              </a:rPr>
              <a:t>Joshua Glaser</a:t>
            </a:r>
            <a:r>
              <a:rPr lang="en" sz="1000">
                <a:solidFill>
                  <a:srgbClr val="999999"/>
                </a:solidFill>
                <a:latin typeface="Arial"/>
                <a:ea typeface="Arial"/>
                <a:cs typeface="Arial"/>
                <a:sym typeface="Arial"/>
              </a:rPr>
              <a:t>, </a:t>
            </a:r>
            <a:r>
              <a:rPr lang="en" sz="1000">
                <a:solidFill>
                  <a:srgbClr val="999999"/>
                </a:solidFill>
                <a:latin typeface="Arial"/>
                <a:ea typeface="Arial"/>
                <a:cs typeface="Arial"/>
                <a:sym typeface="Arial"/>
              </a:rPr>
              <a:t>Joel Zylberberg, Marieke Mur, Nick Steinmetz</a:t>
            </a:r>
            <a:endParaRPr>
              <a:solidFill>
                <a:srgbClr val="999999"/>
              </a:solidFill>
            </a:endParaRPr>
          </a:p>
        </p:txBody>
      </p:sp>
      <p:sp>
        <p:nvSpPr>
          <p:cNvPr id="219" name="Google Shape;219;p30"/>
          <p:cNvSpPr txBox="1"/>
          <p:nvPr>
            <p:ph idx="12" type="sldNum"/>
          </p:nvPr>
        </p:nvSpPr>
        <p:spPr>
          <a:xfrm>
            <a:off x="8472450" y="4831800"/>
            <a:ext cx="548700" cy="31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99" name="Google Shape;99;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slides give you some </a:t>
            </a:r>
            <a:r>
              <a:rPr i="1" lang="en"/>
              <a:t>starter</a:t>
            </a:r>
            <a:r>
              <a:rPr lang="en"/>
              <a:t> ideas for projects.</a:t>
            </a:r>
            <a:endParaRPr/>
          </a:p>
          <a:p>
            <a:pPr indent="0" lvl="0" marL="0" rtl="0" algn="l">
              <a:spcBef>
                <a:spcPts val="1600"/>
              </a:spcBef>
              <a:spcAft>
                <a:spcPts val="0"/>
              </a:spcAft>
              <a:buNone/>
            </a:pPr>
            <a:r>
              <a:rPr lang="en"/>
              <a:t>You are not restricted to just these!</a:t>
            </a:r>
            <a:endParaRPr/>
          </a:p>
          <a:p>
            <a:pPr indent="0" lvl="0" marL="0" rtl="0" algn="l">
              <a:spcBef>
                <a:spcPts val="1600"/>
              </a:spcBef>
              <a:spcAft>
                <a:spcPts val="1600"/>
              </a:spcAft>
              <a:buNone/>
            </a:pPr>
            <a:r>
              <a:rPr lang="en"/>
              <a:t>Many variations are possible, or use your creativity!</a:t>
            </a:r>
            <a:endParaRPr/>
          </a:p>
        </p:txBody>
      </p:sp>
      <p:sp>
        <p:nvSpPr>
          <p:cNvPr id="100" name="Google Shape;100;p13"/>
          <p:cNvSpPr txBox="1"/>
          <p:nvPr>
            <p:ph idx="12" type="sldNum"/>
          </p:nvPr>
        </p:nvSpPr>
        <p:spPr>
          <a:xfrm>
            <a:off x="8472450" y="4831800"/>
            <a:ext cx="548700" cy="31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1"/>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Project topic: </a:t>
            </a:r>
            <a:r>
              <a:rPr lang="en" sz="2200"/>
              <a:t>Task-related changes via dimensionality reduction</a:t>
            </a:r>
            <a:endParaRPr sz="2200"/>
          </a:p>
        </p:txBody>
      </p:sp>
      <p:sp>
        <p:nvSpPr>
          <p:cNvPr id="225" name="Google Shape;225;p31"/>
          <p:cNvSpPr txBox="1"/>
          <p:nvPr>
            <p:ph idx="1" type="body"/>
          </p:nvPr>
        </p:nvSpPr>
        <p:spPr>
          <a:xfrm>
            <a:off x="311700" y="991525"/>
            <a:ext cx="8520600" cy="3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Arial"/>
                <a:ea typeface="Arial"/>
                <a:cs typeface="Arial"/>
                <a:sym typeface="Arial"/>
              </a:rPr>
              <a:t>Scientific context: </a:t>
            </a:r>
            <a:r>
              <a:rPr lang="en" sz="1400">
                <a:solidFill>
                  <a:srgbClr val="999999"/>
                </a:solidFill>
                <a:latin typeface="Arial"/>
                <a:ea typeface="Arial"/>
                <a:cs typeface="Arial"/>
                <a:sym typeface="Arial"/>
              </a:rPr>
              <a:t>Ongoing (intrinsic/resting-state) activity in the brain may interact with task-related responses. Some suggest it’s an additive response, whereas others suggest a more complex interaction where task input changes the intrinsic dynamics, which can be detected using higher order analytic methods.</a:t>
            </a:r>
            <a:endParaRPr sz="14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Specific question: </a:t>
            </a:r>
            <a:r>
              <a:rPr lang="en" sz="1400">
                <a:solidFill>
                  <a:srgbClr val="999999"/>
                </a:solidFill>
                <a:latin typeface="Arial"/>
                <a:ea typeface="Arial"/>
                <a:cs typeface="Arial"/>
                <a:sym typeface="Arial"/>
              </a:rPr>
              <a:t>How does task-related activity interact with intrinsic activity of the brain</a:t>
            </a:r>
            <a:r>
              <a:rPr lang="en" sz="1400">
                <a:solidFill>
                  <a:srgbClr val="999999"/>
                </a:solidFill>
                <a:latin typeface="Arial"/>
                <a:ea typeface="Arial"/>
                <a:cs typeface="Arial"/>
                <a:sym typeface="Arial"/>
              </a:rPr>
              <a:t>?</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Data set: </a:t>
            </a:r>
            <a:r>
              <a:rPr lang="en" sz="1400">
                <a:solidFill>
                  <a:srgbClr val="999999"/>
                </a:solidFill>
                <a:latin typeface="Arial"/>
                <a:ea typeface="Arial"/>
                <a:cs typeface="Arial"/>
                <a:sym typeface="Arial"/>
              </a:rPr>
              <a:t>HCP fMRI data or Kay/Gallant fMRI data</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Techniques:</a:t>
            </a:r>
            <a:r>
              <a:rPr lang="en" sz="1400">
                <a:solidFill>
                  <a:srgbClr val="999999"/>
                </a:solidFill>
                <a:latin typeface="Arial"/>
                <a:ea typeface="Arial"/>
                <a:cs typeface="Arial"/>
                <a:sym typeface="Arial"/>
              </a:rPr>
              <a:t>Principal/Independent components analyses, regression, CCA/PLS</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Controls: </a:t>
            </a:r>
            <a:r>
              <a:rPr lang="en" sz="1400">
                <a:solidFill>
                  <a:srgbClr val="999999"/>
                </a:solidFill>
                <a:latin typeface="Arial"/>
                <a:ea typeface="Arial"/>
                <a:cs typeface="Arial"/>
                <a:sym typeface="Arial"/>
              </a:rPr>
              <a:t>Resting state fMRI and resampling</a:t>
            </a:r>
            <a:endParaRPr sz="1700">
              <a:solidFill>
                <a:srgbClr val="999999"/>
              </a:solidFill>
              <a:latin typeface="Arial"/>
              <a:ea typeface="Arial"/>
              <a:cs typeface="Arial"/>
              <a:sym typeface="Arial"/>
            </a:endParaRPr>
          </a:p>
          <a:p>
            <a:pPr indent="0" lvl="0" marL="0" rtl="0" algn="l">
              <a:spcBef>
                <a:spcPts val="1000"/>
              </a:spcBef>
              <a:spcAft>
                <a:spcPts val="0"/>
              </a:spcAft>
              <a:buNone/>
            </a:pPr>
            <a:r>
              <a:t/>
            </a:r>
            <a:endParaRPr sz="1000">
              <a:solidFill>
                <a:srgbClr val="999999"/>
              </a:solidFill>
              <a:latin typeface="Arial"/>
              <a:ea typeface="Arial"/>
              <a:cs typeface="Arial"/>
              <a:sym typeface="Arial"/>
            </a:endParaRPr>
          </a:p>
          <a:p>
            <a:pPr indent="0" lvl="0" marL="0" rtl="0" algn="l">
              <a:spcBef>
                <a:spcPts val="0"/>
              </a:spcBef>
              <a:spcAft>
                <a:spcPts val="0"/>
              </a:spcAft>
              <a:buNone/>
            </a:pPr>
            <a:r>
              <a:rPr lang="en" sz="1000">
                <a:solidFill>
                  <a:srgbClr val="999999"/>
                </a:solidFill>
                <a:latin typeface="Arial"/>
                <a:ea typeface="Arial"/>
                <a:cs typeface="Arial"/>
                <a:sym typeface="Arial"/>
              </a:rPr>
              <a:t>Difficulty: Medium. Prereqs: Linear Regression. Cross-ref to course content: W2D3. Proposed by: Randy McIntosh</a:t>
            </a:r>
            <a:endParaRPr>
              <a:solidFill>
                <a:srgbClr val="999999"/>
              </a:solidFill>
            </a:endParaRPr>
          </a:p>
        </p:txBody>
      </p:sp>
      <p:sp>
        <p:nvSpPr>
          <p:cNvPr id="226" name="Google Shape;226;p31"/>
          <p:cNvSpPr txBox="1"/>
          <p:nvPr>
            <p:ph idx="12" type="sldNum"/>
          </p:nvPr>
        </p:nvSpPr>
        <p:spPr>
          <a:xfrm>
            <a:off x="8472450" y="4831800"/>
            <a:ext cx="548700" cy="31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2"/>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Project topic: </a:t>
            </a:r>
            <a:r>
              <a:rPr lang="en" sz="2000"/>
              <a:t>Compare stimulus organisation in different brain areas</a:t>
            </a:r>
            <a:endParaRPr sz="2000"/>
          </a:p>
        </p:txBody>
      </p:sp>
      <p:sp>
        <p:nvSpPr>
          <p:cNvPr id="232" name="Google Shape;232;p32"/>
          <p:cNvSpPr txBox="1"/>
          <p:nvPr>
            <p:ph idx="1" type="body"/>
          </p:nvPr>
        </p:nvSpPr>
        <p:spPr>
          <a:xfrm>
            <a:off x="311700" y="839125"/>
            <a:ext cx="8520600" cy="36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Arial"/>
                <a:ea typeface="Arial"/>
                <a:cs typeface="Arial"/>
                <a:sym typeface="Arial"/>
              </a:rPr>
              <a:t>Scientific context: </a:t>
            </a:r>
            <a:r>
              <a:rPr lang="en" sz="1400">
                <a:solidFill>
                  <a:srgbClr val="B7B7B7"/>
                </a:solidFill>
                <a:latin typeface="Arial"/>
                <a:ea typeface="Arial"/>
                <a:cs typeface="Arial"/>
                <a:sym typeface="Arial"/>
              </a:rPr>
              <a:t>The visual cortices transform information from retinotopic to view invariant and from basic visual features to objects with meaning.  This transformation happens along the ventral visual stream from V1 -&gt; Rhinal cortices/Temporal pole.   </a:t>
            </a:r>
            <a:endParaRPr sz="1400">
              <a:solidFill>
                <a:srgbClr val="B7B7B7"/>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Specific question: </a:t>
            </a:r>
            <a:r>
              <a:rPr lang="en" sz="1400">
                <a:solidFill>
                  <a:srgbClr val="999999"/>
                </a:solidFill>
                <a:latin typeface="Arial"/>
                <a:ea typeface="Arial"/>
                <a:cs typeface="Arial"/>
                <a:sym typeface="Arial"/>
              </a:rPr>
              <a:t>Can you show this change in organisation across brain areas with fMRI</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Data set: </a:t>
            </a:r>
            <a:r>
              <a:rPr lang="en" sz="1400">
                <a:solidFill>
                  <a:srgbClr val="999999"/>
                </a:solidFill>
                <a:latin typeface="Arial"/>
                <a:ea typeface="Arial"/>
                <a:cs typeface="Arial"/>
                <a:sym typeface="Arial"/>
              </a:rPr>
              <a:t>Kay et al.  </a:t>
            </a:r>
            <a:endParaRPr sz="14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Techniques:</a:t>
            </a:r>
            <a:r>
              <a:rPr lang="en" sz="1400">
                <a:solidFill>
                  <a:srgbClr val="999999"/>
                </a:solidFill>
                <a:latin typeface="Arial"/>
                <a:ea typeface="Arial"/>
                <a:cs typeface="Arial"/>
                <a:sym typeface="Arial"/>
              </a:rPr>
              <a:t>Multivariate fMRI with your favourite clustering algorithm/unsupervised learning algorithm. Take the pre-prepared responses to the images.  Extract regions of interest around key brain areas (eg V1, Lateral Occipital Complex, Perirhinal cortex).  How does the representational structure change between areas? </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Controls: </a:t>
            </a:r>
            <a:r>
              <a:rPr lang="en" sz="1400">
                <a:solidFill>
                  <a:srgbClr val="999999"/>
                </a:solidFill>
                <a:latin typeface="Arial"/>
                <a:ea typeface="Arial"/>
                <a:cs typeface="Arial"/>
                <a:sym typeface="Arial"/>
              </a:rPr>
              <a:t>If you are brave you could compare these results to your favourite DeepNet. If you get stuff that looks like the rhinal cortices,  you are cleverer than anyone else so far :)</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000">
                <a:solidFill>
                  <a:srgbClr val="999999"/>
                </a:solidFill>
                <a:latin typeface="Arial"/>
                <a:ea typeface="Arial"/>
                <a:cs typeface="Arial"/>
                <a:sym typeface="Arial"/>
              </a:rPr>
              <a:t>Difficulty: Medium. Prereqs: Linear Regression. Cross-ref to course content: W2D3. Proposed by: XXXXX</a:t>
            </a:r>
            <a:endParaRPr>
              <a:solidFill>
                <a:srgbClr val="999999"/>
              </a:solidFill>
            </a:endParaRPr>
          </a:p>
        </p:txBody>
      </p:sp>
      <p:sp>
        <p:nvSpPr>
          <p:cNvPr id="233" name="Google Shape;233;p32"/>
          <p:cNvSpPr txBox="1"/>
          <p:nvPr>
            <p:ph idx="12" type="sldNum"/>
          </p:nvPr>
        </p:nvSpPr>
        <p:spPr>
          <a:xfrm>
            <a:off x="8472450" y="4831800"/>
            <a:ext cx="548700" cy="31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3"/>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Project topic: </a:t>
            </a:r>
            <a:r>
              <a:rPr lang="en" sz="2000"/>
              <a:t>Natural movie processing - hierarchical timescales. </a:t>
            </a:r>
            <a:endParaRPr sz="2000"/>
          </a:p>
        </p:txBody>
      </p:sp>
      <p:sp>
        <p:nvSpPr>
          <p:cNvPr id="239" name="Google Shape;239;p33"/>
          <p:cNvSpPr txBox="1"/>
          <p:nvPr>
            <p:ph idx="1" type="body"/>
          </p:nvPr>
        </p:nvSpPr>
        <p:spPr>
          <a:xfrm>
            <a:off x="311700" y="712925"/>
            <a:ext cx="8520600" cy="36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Arial"/>
                <a:ea typeface="Arial"/>
                <a:cs typeface="Arial"/>
                <a:sym typeface="Arial"/>
              </a:rPr>
              <a:t>Scientific context: </a:t>
            </a:r>
            <a:r>
              <a:rPr lang="en" sz="1400">
                <a:solidFill>
                  <a:srgbClr val="B7B7B7"/>
                </a:solidFill>
                <a:latin typeface="Arial"/>
                <a:ea typeface="Arial"/>
                <a:cs typeface="Arial"/>
                <a:sym typeface="Arial"/>
              </a:rPr>
              <a:t>Understanding stuff is a hierarchical process. Some parts of your brain process incoming sensory events millisecond-by-millisecond.  Other parts retain information about the current context for many seconds (or years!). </a:t>
            </a:r>
            <a:endParaRPr sz="1400">
              <a:solidFill>
                <a:srgbClr val="B7B7B7"/>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Specific question: </a:t>
            </a:r>
            <a:r>
              <a:rPr lang="en" sz="1300">
                <a:solidFill>
                  <a:srgbClr val="999999"/>
                </a:solidFill>
                <a:latin typeface="Arial"/>
                <a:ea typeface="Arial"/>
                <a:cs typeface="Arial"/>
                <a:sym typeface="Arial"/>
              </a:rPr>
              <a:t>Can you show this for subjects watching a movie.  For example, early visual cortices should change with the visual stimulus, but association cortices (such as medial frontal and parietal cortex) may hold information over a whole scene.  The representational structure should change fast in some areas but slow in others.  (eg Baldassano et al Neuron 2017)</a:t>
            </a:r>
            <a:endParaRPr sz="16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Data set: </a:t>
            </a:r>
            <a:r>
              <a:rPr lang="en" sz="1100" u="sng">
                <a:solidFill>
                  <a:schemeClr val="hlink"/>
                </a:solidFill>
                <a:latin typeface="Arial"/>
                <a:ea typeface="Arial"/>
                <a:cs typeface="Arial"/>
                <a:sym typeface="Arial"/>
                <a:hlinkClick r:id="rId3"/>
              </a:rPr>
              <a:t>http://studyforrest.org/access.html</a:t>
            </a:r>
            <a:r>
              <a:rPr lang="en" sz="1400">
                <a:solidFill>
                  <a:srgbClr val="999999"/>
                </a:solidFill>
                <a:latin typeface="Arial"/>
                <a:ea typeface="Arial"/>
                <a:cs typeface="Arial"/>
                <a:sym typeface="Arial"/>
              </a:rPr>
              <a:t>  or </a:t>
            </a:r>
            <a:r>
              <a:rPr lang="en" sz="1000" u="sng">
                <a:solidFill>
                  <a:srgbClr val="642A8F"/>
                </a:solidFill>
                <a:highlight>
                  <a:srgbClr val="FFFFFF"/>
                </a:highlight>
                <a:latin typeface="Arial"/>
                <a:ea typeface="Arial"/>
                <a:cs typeface="Arial"/>
                <a:sym typeface="Arial"/>
                <a:hlinkClick r:id="rId4"/>
              </a:rPr>
              <a:t>http://dataspace.princeton.edu/jspui/handle/88435/dsp01nz8062179</a:t>
            </a:r>
            <a:endParaRPr sz="1700">
              <a:solidFill>
                <a:srgbClr val="000000"/>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Techniques:</a:t>
            </a:r>
            <a:r>
              <a:rPr lang="en" sz="1400">
                <a:solidFill>
                  <a:srgbClr val="999999"/>
                </a:solidFill>
                <a:latin typeface="Arial"/>
                <a:ea typeface="Arial"/>
                <a:cs typeface="Arial"/>
                <a:sym typeface="Arial"/>
              </a:rPr>
              <a:t>You could start by simply showing the autocorrelation structure of representations in different areas.  Visualising medial parietal and early visual cortices should be revealing.  Then you can try to quantify this either by modelling the average autocorrelation structure,  or by making your favourite clustering technique.  Chris Baldassano’s HMM version is here: https://github.com/intelpni/brainiak.  </a:t>
            </a:r>
            <a:endParaRPr sz="1000">
              <a:solidFill>
                <a:srgbClr val="999999"/>
              </a:solidFill>
              <a:latin typeface="Arial"/>
              <a:ea typeface="Arial"/>
              <a:cs typeface="Arial"/>
              <a:sym typeface="Arial"/>
            </a:endParaRPr>
          </a:p>
          <a:p>
            <a:pPr indent="0" lvl="0" marL="0" rtl="0" algn="l">
              <a:spcBef>
                <a:spcPts val="1000"/>
              </a:spcBef>
              <a:spcAft>
                <a:spcPts val="0"/>
              </a:spcAft>
              <a:buNone/>
            </a:pPr>
            <a:r>
              <a:rPr lang="en" sz="1000">
                <a:solidFill>
                  <a:srgbClr val="999999"/>
                </a:solidFill>
                <a:latin typeface="Arial"/>
                <a:ea typeface="Arial"/>
                <a:cs typeface="Arial"/>
                <a:sym typeface="Arial"/>
              </a:rPr>
              <a:t>Difficulty: Medium. Prereqs: Linear Regression. Cross-ref to course content: W2D3. Proposed by: XXXXX</a:t>
            </a:r>
            <a:endParaRPr>
              <a:solidFill>
                <a:srgbClr val="999999"/>
              </a:solidFill>
            </a:endParaRPr>
          </a:p>
        </p:txBody>
      </p:sp>
      <p:sp>
        <p:nvSpPr>
          <p:cNvPr id="240" name="Google Shape;240;p33"/>
          <p:cNvSpPr txBox="1"/>
          <p:nvPr>
            <p:ph idx="12" type="sldNum"/>
          </p:nvPr>
        </p:nvSpPr>
        <p:spPr>
          <a:xfrm>
            <a:off x="8472450" y="4831800"/>
            <a:ext cx="548700" cy="31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144075" y="140225"/>
            <a:ext cx="8688300" cy="7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Project topic: </a:t>
            </a:r>
            <a:r>
              <a:rPr lang="en" sz="1900"/>
              <a:t>Natural movie processing - dimensionality of representation. </a:t>
            </a:r>
            <a:endParaRPr sz="1900"/>
          </a:p>
        </p:txBody>
      </p:sp>
      <p:sp>
        <p:nvSpPr>
          <p:cNvPr id="246" name="Google Shape;246;p34"/>
          <p:cNvSpPr txBox="1"/>
          <p:nvPr>
            <p:ph idx="1" type="body"/>
          </p:nvPr>
        </p:nvSpPr>
        <p:spPr>
          <a:xfrm>
            <a:off x="311700" y="712925"/>
            <a:ext cx="8520600" cy="36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Arial"/>
                <a:ea typeface="Arial"/>
                <a:cs typeface="Arial"/>
                <a:sym typeface="Arial"/>
              </a:rPr>
              <a:t>Scientific context: </a:t>
            </a:r>
            <a:r>
              <a:rPr lang="en" sz="1400">
                <a:solidFill>
                  <a:srgbClr val="B7B7B7"/>
                </a:solidFill>
                <a:latin typeface="Arial"/>
                <a:ea typeface="Arial"/>
                <a:cs typeface="Arial"/>
                <a:sym typeface="Arial"/>
              </a:rPr>
              <a:t>The previous slide says that sensory cortices change their representations faster than association cortices,  but do they move in a low d manifold, or are they actually higher dimensional than association cortices? </a:t>
            </a:r>
            <a:endParaRPr sz="1400">
              <a:solidFill>
                <a:srgbClr val="B7B7B7"/>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Specific question: </a:t>
            </a:r>
            <a:r>
              <a:rPr lang="en" sz="1400">
                <a:solidFill>
                  <a:srgbClr val="B7B7B7"/>
                </a:solidFill>
                <a:latin typeface="Arial"/>
                <a:ea typeface="Arial"/>
                <a:cs typeface="Arial"/>
                <a:sym typeface="Arial"/>
              </a:rPr>
              <a:t>Measure the dimensionality of fMRI representations whilst subjects are watching a movie.  Are early visual areas higher dimensional than association areas.  Is this only true for a movie with temporal structure, and not for a series of independent images?</a:t>
            </a:r>
            <a:endParaRPr sz="1400">
              <a:solidFill>
                <a:srgbClr val="B7B7B7"/>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Data set: </a:t>
            </a:r>
            <a:r>
              <a:rPr lang="en" sz="1100" u="sng">
                <a:solidFill>
                  <a:schemeClr val="hlink"/>
                </a:solidFill>
                <a:latin typeface="Arial"/>
                <a:ea typeface="Arial"/>
                <a:cs typeface="Arial"/>
                <a:sym typeface="Arial"/>
                <a:hlinkClick r:id="rId3"/>
              </a:rPr>
              <a:t>http://studyforrest.org/access.html</a:t>
            </a:r>
            <a:r>
              <a:rPr lang="en" sz="1400">
                <a:solidFill>
                  <a:srgbClr val="999999"/>
                </a:solidFill>
                <a:latin typeface="Arial"/>
                <a:ea typeface="Arial"/>
                <a:cs typeface="Arial"/>
                <a:sym typeface="Arial"/>
              </a:rPr>
              <a:t>  or </a:t>
            </a:r>
            <a:r>
              <a:rPr lang="en" sz="1000" u="sng">
                <a:solidFill>
                  <a:srgbClr val="642A8F"/>
                </a:solidFill>
                <a:highlight>
                  <a:srgbClr val="FFFFFF"/>
                </a:highlight>
                <a:latin typeface="Arial"/>
                <a:ea typeface="Arial"/>
                <a:cs typeface="Arial"/>
                <a:sym typeface="Arial"/>
                <a:hlinkClick r:id="rId4"/>
              </a:rPr>
              <a:t>http://dataspace.princeton.edu/jspui/handle/88435/dsp01nz8062179</a:t>
            </a:r>
            <a:r>
              <a:rPr lang="en" sz="1700">
                <a:solidFill>
                  <a:srgbClr val="000000"/>
                </a:solidFill>
                <a:latin typeface="Arial"/>
                <a:ea typeface="Arial"/>
                <a:cs typeface="Arial"/>
                <a:sym typeface="Arial"/>
              </a:rPr>
              <a:t> </a:t>
            </a:r>
            <a:r>
              <a:rPr lang="en" sz="1400">
                <a:solidFill>
                  <a:srgbClr val="000000"/>
                </a:solidFill>
                <a:latin typeface="Arial"/>
                <a:ea typeface="Arial"/>
                <a:cs typeface="Arial"/>
                <a:sym typeface="Arial"/>
              </a:rPr>
              <a:t>compare with Kay data. </a:t>
            </a:r>
            <a:endParaRPr sz="1400">
              <a:solidFill>
                <a:srgbClr val="000000"/>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Techniques:</a:t>
            </a:r>
            <a:r>
              <a:rPr lang="en" sz="1400">
                <a:solidFill>
                  <a:srgbClr val="999999"/>
                </a:solidFill>
                <a:latin typeface="Arial"/>
                <a:ea typeface="Arial"/>
                <a:cs typeface="Arial"/>
                <a:sym typeface="Arial"/>
              </a:rPr>
              <a:t>Get ROIs from different brain regions (eg with FSL). Use your favourite dimensionality estimation tool (PCA would be a good start). </a:t>
            </a:r>
            <a:endParaRPr sz="1000">
              <a:solidFill>
                <a:srgbClr val="999999"/>
              </a:solidFill>
              <a:latin typeface="Arial"/>
              <a:ea typeface="Arial"/>
              <a:cs typeface="Arial"/>
              <a:sym typeface="Arial"/>
            </a:endParaRPr>
          </a:p>
          <a:p>
            <a:pPr indent="0" lvl="0" marL="0" rtl="0" algn="l">
              <a:spcBef>
                <a:spcPts val="1000"/>
              </a:spcBef>
              <a:spcAft>
                <a:spcPts val="0"/>
              </a:spcAft>
              <a:buNone/>
            </a:pPr>
            <a:r>
              <a:t/>
            </a:r>
            <a:endParaRPr>
              <a:solidFill>
                <a:srgbClr val="999999"/>
              </a:solidFill>
            </a:endParaRPr>
          </a:p>
        </p:txBody>
      </p:sp>
      <p:sp>
        <p:nvSpPr>
          <p:cNvPr id="247" name="Google Shape;247;p34"/>
          <p:cNvSpPr txBox="1"/>
          <p:nvPr>
            <p:ph idx="12" type="sldNum"/>
          </p:nvPr>
        </p:nvSpPr>
        <p:spPr>
          <a:xfrm>
            <a:off x="8472450" y="4831800"/>
            <a:ext cx="548700" cy="31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144075" y="140225"/>
            <a:ext cx="8688300" cy="7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999999"/>
                </a:solidFill>
              </a:rPr>
              <a:t>Project topic: </a:t>
            </a:r>
            <a:r>
              <a:rPr lang="en" sz="1600"/>
              <a:t>Natural movie processing - representational connectivity. </a:t>
            </a:r>
            <a:endParaRPr sz="1600"/>
          </a:p>
        </p:txBody>
      </p:sp>
      <p:sp>
        <p:nvSpPr>
          <p:cNvPr id="253" name="Google Shape;253;p35"/>
          <p:cNvSpPr txBox="1"/>
          <p:nvPr>
            <p:ph idx="1" type="body"/>
          </p:nvPr>
        </p:nvSpPr>
        <p:spPr>
          <a:xfrm>
            <a:off x="311700" y="712925"/>
            <a:ext cx="8520600" cy="36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Arial"/>
                <a:ea typeface="Arial"/>
                <a:cs typeface="Arial"/>
                <a:sym typeface="Arial"/>
              </a:rPr>
              <a:t>Scientific context: </a:t>
            </a:r>
            <a:r>
              <a:rPr lang="en" sz="1300">
                <a:solidFill>
                  <a:srgbClr val="B7B7B7"/>
                </a:solidFill>
                <a:latin typeface="Arial"/>
                <a:ea typeface="Arial"/>
                <a:cs typeface="Arial"/>
                <a:sym typeface="Arial"/>
              </a:rPr>
              <a:t>This project is intended for students who would like to irritate Konrad Kording.  To do this it will be important to refer to the correlations you observe as “connectivity” in your final report.  </a:t>
            </a:r>
            <a:endParaRPr sz="1300">
              <a:solidFill>
                <a:srgbClr val="B7B7B7"/>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Specific question: </a:t>
            </a:r>
            <a:r>
              <a:rPr lang="en" sz="1300">
                <a:solidFill>
                  <a:srgbClr val="B7B7B7"/>
                </a:solidFill>
                <a:latin typeface="Arial"/>
                <a:ea typeface="Arial"/>
                <a:cs typeface="Arial"/>
                <a:sym typeface="Arial"/>
              </a:rPr>
              <a:t>Does the “connectivity” between brain regions depend on the representations.  We know that voxels fluctuate together in networks, can we go deeper.  Different representations exist within brain regions.  Do some representations in brain region A selectively co-fluctuate with particular representations in brain region B?</a:t>
            </a:r>
            <a:endParaRPr sz="1300">
              <a:solidFill>
                <a:srgbClr val="B7B7B7"/>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Data set: </a:t>
            </a:r>
            <a:r>
              <a:rPr lang="en" sz="1100" u="sng">
                <a:solidFill>
                  <a:schemeClr val="hlink"/>
                </a:solidFill>
                <a:latin typeface="Arial"/>
                <a:ea typeface="Arial"/>
                <a:cs typeface="Arial"/>
                <a:sym typeface="Arial"/>
                <a:hlinkClick r:id="rId3"/>
              </a:rPr>
              <a:t>http://studyforrest.org/access.html</a:t>
            </a:r>
            <a:r>
              <a:rPr lang="en" sz="1400">
                <a:solidFill>
                  <a:srgbClr val="999999"/>
                </a:solidFill>
                <a:latin typeface="Arial"/>
                <a:ea typeface="Arial"/>
                <a:cs typeface="Arial"/>
                <a:sym typeface="Arial"/>
              </a:rPr>
              <a:t>  </a:t>
            </a:r>
            <a:endParaRPr sz="14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Techniques:</a:t>
            </a:r>
            <a:r>
              <a:rPr lang="en" sz="1300">
                <a:solidFill>
                  <a:srgbClr val="999999"/>
                </a:solidFill>
                <a:latin typeface="Arial"/>
                <a:ea typeface="Arial"/>
                <a:cs typeface="Arial"/>
                <a:sym typeface="Arial"/>
              </a:rPr>
              <a:t>Get ROIs from different brain regions (eg with FSL).  Dig out different representations in each brain region (eg top 10 PCA components).  Is there selectivity so that some components in region A only correlate with some in region B?  Can you cross-validate components from different halves of the data?</a:t>
            </a:r>
            <a:endParaRPr sz="1300">
              <a:solidFill>
                <a:srgbClr val="999999"/>
              </a:solidFill>
              <a:latin typeface="Arial"/>
              <a:ea typeface="Arial"/>
              <a:cs typeface="Arial"/>
              <a:sym typeface="Arial"/>
            </a:endParaRPr>
          </a:p>
          <a:p>
            <a:pPr indent="0" lvl="0" marL="0" rtl="0" algn="l">
              <a:spcBef>
                <a:spcPts val="1000"/>
              </a:spcBef>
              <a:spcAft>
                <a:spcPts val="1000"/>
              </a:spcAft>
              <a:buNone/>
            </a:pPr>
            <a:r>
              <a:rPr lang="en" sz="1400">
                <a:solidFill>
                  <a:srgbClr val="000000"/>
                </a:solidFill>
                <a:latin typeface="Arial"/>
                <a:ea typeface="Arial"/>
                <a:cs typeface="Arial"/>
                <a:sym typeface="Arial"/>
              </a:rPr>
              <a:t>Controls: </a:t>
            </a:r>
            <a:r>
              <a:rPr lang="en" sz="1200">
                <a:solidFill>
                  <a:srgbClr val="B7B7B7"/>
                </a:solidFill>
                <a:latin typeface="Arial"/>
                <a:ea typeface="Arial"/>
                <a:cs typeface="Arial"/>
                <a:sym typeface="Arial"/>
              </a:rPr>
              <a:t>Why is this happening? Is it because both regions represent the same visual stimulus (e.g. character), and emerge simultaneously whenever the stimulus appears?  Or is it a more basic phenomenon? Do the same representations co-fluctuate during the retinotopic mapping experiment, where completely different visual stimuli are presented?  (this requires you to know you to align images across experiments). </a:t>
            </a:r>
            <a:r>
              <a:rPr lang="en" sz="1700">
                <a:solidFill>
                  <a:srgbClr val="B7B7B7"/>
                </a:solidFill>
                <a:latin typeface="Arial"/>
                <a:ea typeface="Arial"/>
                <a:cs typeface="Arial"/>
                <a:sym typeface="Arial"/>
              </a:rPr>
              <a:t>.</a:t>
            </a:r>
            <a:r>
              <a:rPr lang="en" sz="1400">
                <a:solidFill>
                  <a:srgbClr val="B7B7B7"/>
                </a:solidFill>
                <a:latin typeface="Arial"/>
                <a:ea typeface="Arial"/>
                <a:cs typeface="Arial"/>
                <a:sym typeface="Arial"/>
              </a:rPr>
              <a:t> </a:t>
            </a:r>
            <a:endParaRPr sz="1400">
              <a:solidFill>
                <a:srgbClr val="B7B7B7"/>
              </a:solidFill>
              <a:latin typeface="Arial"/>
              <a:ea typeface="Arial"/>
              <a:cs typeface="Arial"/>
              <a:sym typeface="Arial"/>
            </a:endParaRPr>
          </a:p>
        </p:txBody>
      </p:sp>
      <p:sp>
        <p:nvSpPr>
          <p:cNvPr id="254" name="Google Shape;254;p35"/>
          <p:cNvSpPr txBox="1"/>
          <p:nvPr>
            <p:ph idx="12" type="sldNum"/>
          </p:nvPr>
        </p:nvSpPr>
        <p:spPr>
          <a:xfrm>
            <a:off x="8472450" y="4831800"/>
            <a:ext cx="548700" cy="31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Project topic: </a:t>
            </a:r>
            <a:r>
              <a:rPr lang="en" sz="2000"/>
              <a:t>Communication between brain areas with engagement</a:t>
            </a:r>
            <a:endParaRPr sz="2000"/>
          </a:p>
        </p:txBody>
      </p:sp>
      <p:sp>
        <p:nvSpPr>
          <p:cNvPr id="260" name="Google Shape;260;p36"/>
          <p:cNvSpPr txBox="1"/>
          <p:nvPr>
            <p:ph idx="1" type="body"/>
          </p:nvPr>
        </p:nvSpPr>
        <p:spPr>
          <a:xfrm>
            <a:off x="311700" y="686725"/>
            <a:ext cx="8520600" cy="3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Arial"/>
                <a:ea typeface="Arial"/>
                <a:cs typeface="Arial"/>
                <a:sym typeface="Arial"/>
              </a:rPr>
              <a:t>Scientific context: </a:t>
            </a:r>
            <a:r>
              <a:rPr lang="en" sz="1400">
                <a:solidFill>
                  <a:schemeClr val="accent4"/>
                </a:solidFill>
                <a:latin typeface="Arial"/>
                <a:ea typeface="Arial"/>
                <a:cs typeface="Arial"/>
                <a:sym typeface="Arial"/>
              </a:rPr>
              <a:t>Fast-timescale changes in synaptic efficacy (“dynamic gain control”, “routing”) are thought to be an important building block for cognition. However, empirical support has been piecemeal. Recent Neuropixels data with hundreds of neurons in multiple, connected brain areas offer new opportunities to examine how such rapid changes in connectivity occur and how they relate to behavior.</a:t>
            </a:r>
            <a:endParaRPr sz="14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Specific question: </a:t>
            </a:r>
            <a:r>
              <a:rPr lang="en" sz="1400">
                <a:solidFill>
                  <a:srgbClr val="999999"/>
                </a:solidFill>
                <a:latin typeface="Arial"/>
                <a:ea typeface="Arial"/>
                <a:cs typeface="Arial"/>
                <a:sym typeface="Arial"/>
              </a:rPr>
              <a:t>Fit models to infer inter-area state variables based on LFP and/or spiking. What is the relationship between the inferred variables and behavioral engagement (speed, accuracy)?</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Data set: </a:t>
            </a:r>
            <a:r>
              <a:rPr lang="en" sz="1400">
                <a:solidFill>
                  <a:srgbClr val="999999"/>
                </a:solidFill>
                <a:latin typeface="Arial"/>
                <a:ea typeface="Arial"/>
                <a:cs typeface="Arial"/>
                <a:sym typeface="Arial"/>
              </a:rPr>
              <a:t>Steinmetz Neuropixels data. </a:t>
            </a:r>
            <a:r>
              <a:rPr lang="en" sz="1400">
                <a:solidFill>
                  <a:srgbClr val="999999"/>
                </a:solidFill>
                <a:latin typeface="Arial"/>
                <a:ea typeface="Arial"/>
                <a:cs typeface="Arial"/>
                <a:sym typeface="Arial"/>
              </a:rPr>
              <a:t>Will need to perform initial screen (localizer) to identify most promising area pairs/networks</a:t>
            </a:r>
            <a:r>
              <a:rPr lang="en" sz="1400">
                <a:solidFill>
                  <a:srgbClr val="999999"/>
                </a:solidFill>
                <a:latin typeface="Arial"/>
                <a:ea typeface="Arial"/>
                <a:cs typeface="Arial"/>
                <a:sym typeface="Arial"/>
              </a:rPr>
              <a:t>. Reflect on if we can test for communication without causal manipulations.</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Techniques: </a:t>
            </a:r>
            <a:r>
              <a:rPr lang="en" sz="1400">
                <a:solidFill>
                  <a:srgbClr val="999999"/>
                </a:solidFill>
                <a:latin typeface="Arial"/>
                <a:ea typeface="Arial"/>
                <a:cs typeface="Arial"/>
                <a:sym typeface="Arial"/>
              </a:rPr>
              <a:t>Multiple regression</a:t>
            </a:r>
            <a:r>
              <a:rPr lang="en" sz="1400">
                <a:solidFill>
                  <a:srgbClr val="999999"/>
                </a:solidFill>
                <a:latin typeface="Arial"/>
                <a:ea typeface="Arial"/>
                <a:cs typeface="Arial"/>
                <a:sym typeface="Arial"/>
              </a:rPr>
              <a:t>, cross-correlation, signal processing, causality, information theory.</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Controls: </a:t>
            </a:r>
            <a:r>
              <a:rPr lang="en" sz="1400">
                <a:solidFill>
                  <a:srgbClr val="999999"/>
                </a:solidFill>
                <a:latin typeface="Arial"/>
                <a:ea typeface="Arial"/>
                <a:cs typeface="Arial"/>
                <a:sym typeface="Arial"/>
              </a:rPr>
              <a:t>Dependence on number of neurons used for state estimation. Resampling methods.</a:t>
            </a:r>
            <a:endParaRPr sz="1000">
              <a:solidFill>
                <a:srgbClr val="999999"/>
              </a:solidFill>
              <a:latin typeface="Arial"/>
              <a:ea typeface="Arial"/>
              <a:cs typeface="Arial"/>
              <a:sym typeface="Arial"/>
            </a:endParaRPr>
          </a:p>
          <a:p>
            <a:pPr indent="0" lvl="0" marL="0" rtl="0" algn="l">
              <a:spcBef>
                <a:spcPts val="1000"/>
              </a:spcBef>
              <a:spcAft>
                <a:spcPts val="0"/>
              </a:spcAft>
              <a:buNone/>
            </a:pPr>
            <a:r>
              <a:rPr lang="en" sz="1000">
                <a:solidFill>
                  <a:srgbClr val="999999"/>
                </a:solidFill>
                <a:latin typeface="Arial"/>
                <a:ea typeface="Arial"/>
                <a:cs typeface="Arial"/>
                <a:sym typeface="Arial"/>
              </a:rPr>
              <a:t>Difficulty: Medium. Prereqs: Linear Regression, Wrangling Experimental Data. Cross-ref to course content: W3D2+3. Proposed by: Matthijs van der Meer, Arthur Valencio, Bijan Pesaran</a:t>
            </a:r>
            <a:endParaRPr>
              <a:solidFill>
                <a:srgbClr val="999999"/>
              </a:solidFill>
            </a:endParaRPr>
          </a:p>
        </p:txBody>
      </p:sp>
      <p:sp>
        <p:nvSpPr>
          <p:cNvPr id="261" name="Google Shape;261;p36"/>
          <p:cNvSpPr txBox="1"/>
          <p:nvPr>
            <p:ph idx="12" type="sldNum"/>
          </p:nvPr>
        </p:nvSpPr>
        <p:spPr>
          <a:xfrm>
            <a:off x="8472450" y="4831800"/>
            <a:ext cx="548700" cy="31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Project topic: </a:t>
            </a:r>
            <a:r>
              <a:rPr lang="en"/>
              <a:t>Encoding of facial movements in V1</a:t>
            </a:r>
            <a:endParaRPr/>
          </a:p>
        </p:txBody>
      </p:sp>
      <p:sp>
        <p:nvSpPr>
          <p:cNvPr id="106" name="Google Shape;106;p14"/>
          <p:cNvSpPr txBox="1"/>
          <p:nvPr>
            <p:ph idx="1" type="body"/>
          </p:nvPr>
        </p:nvSpPr>
        <p:spPr>
          <a:xfrm>
            <a:off x="311700" y="991525"/>
            <a:ext cx="8520600" cy="39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Arial"/>
                <a:ea typeface="Arial"/>
                <a:cs typeface="Arial"/>
                <a:sym typeface="Arial"/>
              </a:rPr>
              <a:t>Scientific context: </a:t>
            </a:r>
            <a:r>
              <a:rPr lang="en" sz="1400">
                <a:solidFill>
                  <a:srgbClr val="999999"/>
                </a:solidFill>
                <a:latin typeface="Arial"/>
                <a:ea typeface="Arial"/>
                <a:cs typeface="Arial"/>
                <a:sym typeface="Arial"/>
              </a:rPr>
              <a:t>It has been known since Niell and Stryker, 2010 that sensory areas are modulated by locomotion. Recently it has emerged that V1 and the brain as a whole also encodes finer details of an animal’s facial movements. Why would that be?   </a:t>
            </a:r>
            <a:endParaRPr sz="14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Specific question: </a:t>
            </a:r>
            <a:r>
              <a:rPr lang="en" sz="1400">
                <a:solidFill>
                  <a:schemeClr val="accent4"/>
                </a:solidFill>
                <a:latin typeface="Arial"/>
                <a:ea typeface="Arial"/>
                <a:cs typeface="Arial"/>
                <a:sym typeface="Arial"/>
              </a:rPr>
              <a:t>Can you determine </a:t>
            </a:r>
            <a:r>
              <a:rPr b="1" i="1" lang="en" sz="1400">
                <a:solidFill>
                  <a:schemeClr val="accent4"/>
                </a:solidFill>
                <a:latin typeface="Arial"/>
                <a:ea typeface="Arial"/>
                <a:cs typeface="Arial"/>
                <a:sym typeface="Arial"/>
              </a:rPr>
              <a:t>which</a:t>
            </a:r>
            <a:r>
              <a:rPr lang="en" sz="1400">
                <a:solidFill>
                  <a:schemeClr val="accent4"/>
                </a:solidFill>
                <a:latin typeface="Arial"/>
                <a:ea typeface="Arial"/>
                <a:cs typeface="Arial"/>
                <a:sym typeface="Arial"/>
              </a:rPr>
              <a:t> patterns of facial movement are encoded? That might contain hints about the function of these signals. </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Data set: </a:t>
            </a:r>
            <a:r>
              <a:rPr lang="en" sz="1400">
                <a:solidFill>
                  <a:srgbClr val="999999"/>
                </a:solidFill>
                <a:latin typeface="Arial"/>
                <a:ea typeface="Arial"/>
                <a:cs typeface="Arial"/>
                <a:sym typeface="Arial"/>
              </a:rPr>
              <a:t>Stringer with spontaneous behaviors. </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Techniques:</a:t>
            </a:r>
            <a:r>
              <a:rPr lang="en" sz="1400">
                <a:solidFill>
                  <a:srgbClr val="999999"/>
                </a:solidFill>
                <a:latin typeface="Arial"/>
                <a:ea typeface="Arial"/>
                <a:cs typeface="Arial"/>
                <a:sym typeface="Arial"/>
              </a:rPr>
              <a:t> For tracking fiducial points on the face: DeepLabCut/APT/</a:t>
            </a:r>
            <a:r>
              <a:rPr lang="en" sz="1400">
                <a:solidFill>
                  <a:schemeClr val="accent4"/>
                </a:solidFill>
                <a:latin typeface="Arial"/>
                <a:ea typeface="Arial"/>
                <a:cs typeface="Arial"/>
                <a:sym typeface="Arial"/>
              </a:rPr>
              <a:t>LEAP/</a:t>
            </a:r>
            <a:r>
              <a:rPr lang="en" sz="1400">
                <a:solidFill>
                  <a:srgbClr val="999999"/>
                </a:solidFill>
                <a:latin typeface="Arial"/>
                <a:ea typeface="Arial"/>
                <a:cs typeface="Arial"/>
                <a:sym typeface="Arial"/>
              </a:rPr>
              <a:t>DeepPoseKit. For dimension reduction on spatiotemporal point cloud data: PCA, HMM, Gaussian Process Factor Analysis (GPFA). For regression prediction: reduced rank regression, ridge regression, deep networks. </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Controls: </a:t>
            </a:r>
            <a:r>
              <a:rPr lang="en" sz="1400">
                <a:solidFill>
                  <a:srgbClr val="999999"/>
                </a:solidFill>
                <a:latin typeface="Arial"/>
                <a:ea typeface="Arial"/>
                <a:cs typeface="Arial"/>
                <a:sym typeface="Arial"/>
              </a:rPr>
              <a:t>Cross validation and establish baselines based on Stringer, Pachitariu et al, Science 2019. </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000">
                <a:solidFill>
                  <a:srgbClr val="999999"/>
                </a:solidFill>
                <a:latin typeface="Arial"/>
                <a:ea typeface="Arial"/>
                <a:cs typeface="Arial"/>
                <a:sym typeface="Arial"/>
              </a:rPr>
              <a:t>Difficulty: Medium. Prereqs: Linear Regression, Deep neural networks, Dim Reduction. </a:t>
            </a:r>
            <a:r>
              <a:rPr lang="en" sz="1000">
                <a:solidFill>
                  <a:schemeClr val="accent4"/>
                </a:solidFill>
                <a:latin typeface="Arial"/>
                <a:ea typeface="Arial"/>
                <a:cs typeface="Arial"/>
                <a:sym typeface="Arial"/>
              </a:rPr>
              <a:t> Cross-ref to course content: W1D3+5, W3D4-5. </a:t>
            </a:r>
            <a:r>
              <a:rPr lang="en" sz="1000">
                <a:solidFill>
                  <a:srgbClr val="999999"/>
                </a:solidFill>
                <a:latin typeface="Arial"/>
                <a:ea typeface="Arial"/>
                <a:cs typeface="Arial"/>
                <a:sym typeface="Arial"/>
              </a:rPr>
              <a:t>Proposed by: Marius Pachitariu, Kristin Branson</a:t>
            </a:r>
            <a:endParaRPr>
              <a:solidFill>
                <a:srgbClr val="999999"/>
              </a:solidFill>
            </a:endParaRPr>
          </a:p>
        </p:txBody>
      </p:sp>
      <p:sp>
        <p:nvSpPr>
          <p:cNvPr id="107" name="Google Shape;107;p14"/>
          <p:cNvSpPr txBox="1"/>
          <p:nvPr>
            <p:ph idx="12" type="sldNum"/>
          </p:nvPr>
        </p:nvSpPr>
        <p:spPr>
          <a:xfrm>
            <a:off x="8472450" y="4831800"/>
            <a:ext cx="548700" cy="31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Project topic: </a:t>
            </a:r>
            <a:r>
              <a:rPr lang="en"/>
              <a:t>Reinforcement learning for foraging</a:t>
            </a:r>
            <a:endParaRPr/>
          </a:p>
        </p:txBody>
      </p:sp>
      <p:sp>
        <p:nvSpPr>
          <p:cNvPr id="113" name="Google Shape;113;p15"/>
          <p:cNvSpPr txBox="1"/>
          <p:nvPr>
            <p:ph idx="1" type="body"/>
          </p:nvPr>
        </p:nvSpPr>
        <p:spPr>
          <a:xfrm>
            <a:off x="311700" y="991525"/>
            <a:ext cx="8520600" cy="3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Arial"/>
                <a:ea typeface="Arial"/>
                <a:cs typeface="Arial"/>
                <a:sym typeface="Arial"/>
              </a:rPr>
              <a:t>Scientific context: </a:t>
            </a:r>
            <a:r>
              <a:rPr lang="en" sz="1400">
                <a:solidFill>
                  <a:srgbClr val="999999"/>
                </a:solidFill>
                <a:latin typeface="Arial"/>
                <a:ea typeface="Arial"/>
                <a:cs typeface="Arial"/>
                <a:sym typeface="Arial"/>
              </a:rPr>
              <a:t>Animals forage for food, integrating evidence and taking actions. Can this be explained by reinforcement learning problem.</a:t>
            </a:r>
            <a:endParaRPr sz="14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Specific question: </a:t>
            </a:r>
            <a:r>
              <a:rPr lang="en" sz="1400">
                <a:solidFill>
                  <a:schemeClr val="accent4"/>
                </a:solidFill>
                <a:latin typeface="Arial"/>
                <a:ea typeface="Arial"/>
                <a:cs typeface="Arial"/>
                <a:sym typeface="Arial"/>
              </a:rPr>
              <a:t>How should behavior on a foraging task depend on uncertainty, cost, dynamics?</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Data set:</a:t>
            </a:r>
            <a:r>
              <a:rPr lang="en" sz="1700">
                <a:solidFill>
                  <a:srgbClr val="000000"/>
                </a:solidFill>
                <a:latin typeface="Arial"/>
                <a:ea typeface="Arial"/>
                <a:cs typeface="Arial"/>
                <a:sym typeface="Arial"/>
              </a:rPr>
              <a:t> </a:t>
            </a:r>
            <a:r>
              <a:rPr lang="en" sz="1400">
                <a:solidFill>
                  <a:srgbClr val="999999"/>
                </a:solidFill>
                <a:latin typeface="Arial"/>
                <a:ea typeface="Arial"/>
                <a:cs typeface="Arial"/>
                <a:sym typeface="Arial"/>
              </a:rPr>
              <a:t>None — theory project.</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Techniques:</a:t>
            </a:r>
            <a:r>
              <a:rPr lang="en" sz="1400">
                <a:solidFill>
                  <a:srgbClr val="999999"/>
                </a:solidFill>
                <a:latin typeface="Arial"/>
                <a:ea typeface="Arial"/>
                <a:cs typeface="Arial"/>
                <a:sym typeface="Arial"/>
              </a:rPr>
              <a:t>Use Reinforcement learning or control to find optimal behavior on simple foraging tasks described in behavioral neuroscience literature. Model tasks by a Markov Decision Process. Reproduce published plots for animal behavior, but for optimal foraging.</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Controls: </a:t>
            </a:r>
            <a:r>
              <a:rPr lang="en" sz="1400">
                <a:solidFill>
                  <a:srgbClr val="999999"/>
                </a:solidFill>
                <a:latin typeface="Arial"/>
                <a:ea typeface="Arial"/>
                <a:cs typeface="Arial"/>
                <a:sym typeface="Arial"/>
              </a:rPr>
              <a:t>Compare to simpler heuristic strategy.</a:t>
            </a:r>
            <a:endParaRPr sz="1700">
              <a:solidFill>
                <a:srgbClr val="999999"/>
              </a:solidFill>
              <a:latin typeface="Arial"/>
              <a:ea typeface="Arial"/>
              <a:cs typeface="Arial"/>
              <a:sym typeface="Arial"/>
            </a:endParaRPr>
          </a:p>
          <a:p>
            <a:pPr indent="0" lvl="0" marL="0" rtl="0" algn="l">
              <a:spcBef>
                <a:spcPts val="1000"/>
              </a:spcBef>
              <a:spcAft>
                <a:spcPts val="0"/>
              </a:spcAft>
              <a:buNone/>
            </a:pPr>
            <a:r>
              <a:t/>
            </a:r>
            <a:endParaRPr sz="1000">
              <a:solidFill>
                <a:srgbClr val="999999"/>
              </a:solidFill>
              <a:latin typeface="Arial"/>
              <a:ea typeface="Arial"/>
              <a:cs typeface="Arial"/>
              <a:sym typeface="Arial"/>
            </a:endParaRPr>
          </a:p>
          <a:p>
            <a:pPr indent="0" lvl="0" marL="0" rtl="0" algn="l">
              <a:spcBef>
                <a:spcPts val="0"/>
              </a:spcBef>
              <a:spcAft>
                <a:spcPts val="0"/>
              </a:spcAft>
              <a:buNone/>
            </a:pPr>
            <a:r>
              <a:rPr lang="en" sz="1000">
                <a:solidFill>
                  <a:srgbClr val="999999"/>
                </a:solidFill>
                <a:latin typeface="Arial"/>
                <a:ea typeface="Arial"/>
                <a:cs typeface="Arial"/>
                <a:sym typeface="Arial"/>
              </a:rPr>
              <a:t>Difficulty: Medium. Prereqs: probability, RL. Cross-ref to course content: W</a:t>
            </a:r>
            <a:r>
              <a:rPr lang="en" sz="1000">
                <a:solidFill>
                  <a:srgbClr val="999999"/>
                </a:solidFill>
                <a:latin typeface="Arial"/>
                <a:ea typeface="Arial"/>
                <a:cs typeface="Arial"/>
                <a:sym typeface="Arial"/>
              </a:rPr>
              <a:t>2</a:t>
            </a:r>
            <a:r>
              <a:rPr lang="en" sz="1000">
                <a:solidFill>
                  <a:srgbClr val="999999"/>
                </a:solidFill>
                <a:latin typeface="Arial"/>
                <a:ea typeface="Arial"/>
                <a:cs typeface="Arial"/>
                <a:sym typeface="Arial"/>
              </a:rPr>
              <a:t>D4-5. Proposed by: Xaq Pitkow</a:t>
            </a:r>
            <a:endParaRPr>
              <a:solidFill>
                <a:srgbClr val="999999"/>
              </a:solidFill>
            </a:endParaRPr>
          </a:p>
        </p:txBody>
      </p:sp>
      <p:sp>
        <p:nvSpPr>
          <p:cNvPr id="114" name="Google Shape;114;p15"/>
          <p:cNvSpPr txBox="1"/>
          <p:nvPr>
            <p:ph idx="12" type="sldNum"/>
          </p:nvPr>
        </p:nvSpPr>
        <p:spPr>
          <a:xfrm>
            <a:off x="8472450" y="4831800"/>
            <a:ext cx="548700" cy="31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Project topic: </a:t>
            </a:r>
            <a:r>
              <a:rPr lang="en"/>
              <a:t>Decoding X from Y</a:t>
            </a:r>
            <a:endParaRPr/>
          </a:p>
        </p:txBody>
      </p:sp>
      <p:sp>
        <p:nvSpPr>
          <p:cNvPr id="120" name="Google Shape;120;p16"/>
          <p:cNvSpPr txBox="1"/>
          <p:nvPr>
            <p:ph idx="1" type="body"/>
          </p:nvPr>
        </p:nvSpPr>
        <p:spPr>
          <a:xfrm>
            <a:off x="311700" y="991525"/>
            <a:ext cx="8520600" cy="3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Arial"/>
                <a:ea typeface="Arial"/>
                <a:cs typeface="Arial"/>
                <a:sym typeface="Arial"/>
              </a:rPr>
              <a:t>Scientific context: </a:t>
            </a:r>
            <a:r>
              <a:rPr lang="en" sz="1400">
                <a:solidFill>
                  <a:srgbClr val="999999"/>
                </a:solidFill>
                <a:latin typeface="Arial"/>
                <a:ea typeface="Arial"/>
                <a:cs typeface="Arial"/>
                <a:sym typeface="Arial"/>
              </a:rPr>
              <a:t>Many scientific questions ask whether some brain signals Y contain information about some task variables X</a:t>
            </a:r>
            <a:r>
              <a:rPr lang="en" sz="1400">
                <a:solidFill>
                  <a:srgbClr val="999999"/>
                </a:solidFill>
                <a:latin typeface="Arial"/>
                <a:ea typeface="Arial"/>
                <a:cs typeface="Arial"/>
                <a:sym typeface="Arial"/>
              </a:rPr>
              <a:t>. Decoding provides a way to estimate that: if you can decode X from Y using some technique, then you know that information is present (though not necessarily used).</a:t>
            </a:r>
            <a:endParaRPr sz="14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Specific question: </a:t>
            </a:r>
            <a:r>
              <a:rPr lang="en" sz="1400">
                <a:solidFill>
                  <a:srgbClr val="999999"/>
                </a:solidFill>
                <a:latin typeface="Arial"/>
                <a:ea typeface="Arial"/>
                <a:cs typeface="Arial"/>
                <a:sym typeface="Arial"/>
              </a:rPr>
              <a:t>Pick a variable of interest, like orientation, frequency, running… Then pick a type of brain signal, like firing rate, oscillation amplitude, time series… How are these quantities related?</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Data set: </a:t>
            </a:r>
            <a:r>
              <a:rPr lang="en" sz="1400">
                <a:solidFill>
                  <a:srgbClr val="999999"/>
                </a:solidFill>
                <a:latin typeface="Arial"/>
                <a:ea typeface="Arial"/>
                <a:cs typeface="Arial"/>
                <a:sym typeface="Arial"/>
              </a:rPr>
              <a:t>Any</a:t>
            </a:r>
            <a:r>
              <a:rPr lang="en" sz="1400">
                <a:solidFill>
                  <a:srgbClr val="999999"/>
                </a:solidFill>
                <a:latin typeface="Arial"/>
                <a:ea typeface="Arial"/>
                <a:cs typeface="Arial"/>
                <a:sym typeface="Arial"/>
              </a:rPr>
              <a:t>.</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Techniques:</a:t>
            </a:r>
            <a:r>
              <a:rPr lang="en" sz="1400">
                <a:solidFill>
                  <a:srgbClr val="999999"/>
                </a:solidFill>
                <a:latin typeface="Arial"/>
                <a:ea typeface="Arial"/>
                <a:cs typeface="Arial"/>
                <a:sym typeface="Arial"/>
              </a:rPr>
              <a:t>Many, both linear and nonlinear.</a:t>
            </a:r>
            <a:r>
              <a:rPr lang="en" sz="1400">
                <a:solidFill>
                  <a:srgbClr val="999999"/>
                </a:solidFill>
                <a:latin typeface="Arial"/>
                <a:ea typeface="Arial"/>
                <a:cs typeface="Arial"/>
                <a:sym typeface="Arial"/>
              </a:rPr>
              <a:t> Linear: regression, Support Vector Machines, Canonical Correlation Analysis, Granger Causality. Nonlinear: Directed Information, Neural Networks</a:t>
            </a:r>
            <a:r>
              <a:rPr lang="en" sz="1400">
                <a:solidFill>
                  <a:srgbClr val="999999"/>
                </a:solidFill>
                <a:latin typeface="Arial"/>
                <a:ea typeface="Arial"/>
                <a:cs typeface="Arial"/>
                <a:sym typeface="Arial"/>
              </a:rPr>
              <a:t>...</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Controls: </a:t>
            </a:r>
            <a:r>
              <a:rPr lang="en" sz="1400">
                <a:solidFill>
                  <a:srgbClr val="999999"/>
                </a:solidFill>
                <a:latin typeface="Arial"/>
                <a:ea typeface="Arial"/>
                <a:cs typeface="Arial"/>
                <a:sym typeface="Arial"/>
              </a:rPr>
              <a:t>Cross-validate for held-out data. Causality is harder to establish</a:t>
            </a:r>
            <a:r>
              <a:rPr lang="en" sz="1400">
                <a:solidFill>
                  <a:srgbClr val="999999"/>
                </a:solidFill>
                <a:latin typeface="Arial"/>
                <a:ea typeface="Arial"/>
                <a:cs typeface="Arial"/>
                <a:sym typeface="Arial"/>
              </a:rPr>
              <a:t>.</a:t>
            </a:r>
            <a:endParaRPr sz="1700">
              <a:solidFill>
                <a:srgbClr val="999999"/>
              </a:solidFill>
              <a:latin typeface="Arial"/>
              <a:ea typeface="Arial"/>
              <a:cs typeface="Arial"/>
              <a:sym typeface="Arial"/>
            </a:endParaRPr>
          </a:p>
          <a:p>
            <a:pPr indent="0" lvl="0" marL="0" rtl="0" algn="l">
              <a:spcBef>
                <a:spcPts val="1000"/>
              </a:spcBef>
              <a:spcAft>
                <a:spcPts val="0"/>
              </a:spcAft>
              <a:buNone/>
            </a:pPr>
            <a:r>
              <a:t/>
            </a:r>
            <a:endParaRPr sz="1000">
              <a:solidFill>
                <a:srgbClr val="999999"/>
              </a:solidFill>
              <a:latin typeface="Arial"/>
              <a:ea typeface="Arial"/>
              <a:cs typeface="Arial"/>
              <a:sym typeface="Arial"/>
            </a:endParaRPr>
          </a:p>
          <a:p>
            <a:pPr indent="0" lvl="0" marL="0" rtl="0" algn="l">
              <a:spcBef>
                <a:spcPts val="0"/>
              </a:spcBef>
              <a:spcAft>
                <a:spcPts val="0"/>
              </a:spcAft>
              <a:buNone/>
            </a:pPr>
            <a:r>
              <a:rPr lang="en" sz="1000">
                <a:solidFill>
                  <a:srgbClr val="999999"/>
                </a:solidFill>
                <a:latin typeface="Arial"/>
                <a:ea typeface="Arial"/>
                <a:cs typeface="Arial"/>
                <a:sym typeface="Arial"/>
              </a:rPr>
              <a:t>Difficulty: Medium. Prereqs: basic or advanced Machine Learning tools. Cross-ref to course content: W1D4-5. Proposed by: Xaq</a:t>
            </a:r>
            <a:endParaRPr>
              <a:solidFill>
                <a:srgbClr val="999999"/>
              </a:solidFill>
            </a:endParaRPr>
          </a:p>
        </p:txBody>
      </p:sp>
      <p:sp>
        <p:nvSpPr>
          <p:cNvPr id="121" name="Google Shape;121;p16"/>
          <p:cNvSpPr txBox="1"/>
          <p:nvPr>
            <p:ph idx="12" type="sldNum"/>
          </p:nvPr>
        </p:nvSpPr>
        <p:spPr>
          <a:xfrm>
            <a:off x="8472450" y="4831800"/>
            <a:ext cx="548700" cy="31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Project topic: </a:t>
            </a:r>
            <a:r>
              <a:rPr lang="en" sz="1700"/>
              <a:t>Biological learning rules for supervised and unsupervised tasks</a:t>
            </a:r>
            <a:endParaRPr sz="1700"/>
          </a:p>
        </p:txBody>
      </p:sp>
      <p:sp>
        <p:nvSpPr>
          <p:cNvPr id="127" name="Google Shape;127;p17"/>
          <p:cNvSpPr txBox="1"/>
          <p:nvPr>
            <p:ph idx="1" type="body"/>
          </p:nvPr>
        </p:nvSpPr>
        <p:spPr>
          <a:xfrm>
            <a:off x="311700" y="991525"/>
            <a:ext cx="8520600" cy="356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Arial"/>
                <a:ea typeface="Arial"/>
                <a:cs typeface="Arial"/>
                <a:sym typeface="Arial"/>
              </a:rPr>
              <a:t>Scientific context: </a:t>
            </a:r>
            <a:r>
              <a:rPr lang="en" sz="1200">
                <a:solidFill>
                  <a:srgbClr val="999999"/>
                </a:solidFill>
                <a:latin typeface="Arial"/>
                <a:ea typeface="Arial"/>
                <a:cs typeface="Arial"/>
                <a:sym typeface="Arial"/>
              </a:rPr>
              <a:t>Gradient descent is now the algorithm-of-choice for training artificial neural networks. However, gradient descent is well known to be implausible biologically. How well do existing biologically-plausible learning rules fare compared to gradient descent on a wide range of tasks?</a:t>
            </a:r>
            <a:endParaRPr sz="1200">
              <a:solidFill>
                <a:srgbClr val="999999"/>
              </a:solidFill>
              <a:latin typeface="Arial"/>
              <a:ea typeface="Arial"/>
              <a:cs typeface="Arial"/>
              <a:sym typeface="Arial"/>
            </a:endParaRPr>
          </a:p>
          <a:p>
            <a:pPr indent="0" lvl="0" marL="0" rtl="0" algn="l">
              <a:spcBef>
                <a:spcPts val="1000"/>
              </a:spcBef>
              <a:spcAft>
                <a:spcPts val="0"/>
              </a:spcAft>
              <a:buNone/>
            </a:pPr>
            <a:r>
              <a:rPr lang="en" sz="1500">
                <a:solidFill>
                  <a:srgbClr val="000000"/>
                </a:solidFill>
                <a:latin typeface="Arial"/>
                <a:ea typeface="Arial"/>
                <a:cs typeface="Arial"/>
                <a:sym typeface="Arial"/>
              </a:rPr>
              <a:t>Specific question: </a:t>
            </a:r>
            <a:r>
              <a:rPr lang="en" sz="1200">
                <a:solidFill>
                  <a:srgbClr val="999999"/>
                </a:solidFill>
                <a:latin typeface="Arial"/>
                <a:ea typeface="Arial"/>
                <a:cs typeface="Arial"/>
                <a:sym typeface="Arial"/>
              </a:rPr>
              <a:t>How does the performance of biologically learning rules compare with gradient descent? Can networks with biologically-inspired learning rules (Hebb’s rule, STDP, etc) learn “good” representations of sensory-driven neural population activity for decoding by downstream circuits?</a:t>
            </a:r>
            <a:endParaRPr sz="1500">
              <a:solidFill>
                <a:srgbClr val="999999"/>
              </a:solidFill>
              <a:latin typeface="Arial"/>
              <a:ea typeface="Arial"/>
              <a:cs typeface="Arial"/>
              <a:sym typeface="Arial"/>
            </a:endParaRPr>
          </a:p>
          <a:p>
            <a:pPr indent="0" lvl="0" marL="0" rtl="0" algn="l">
              <a:spcBef>
                <a:spcPts val="1000"/>
              </a:spcBef>
              <a:spcAft>
                <a:spcPts val="0"/>
              </a:spcAft>
              <a:buNone/>
            </a:pPr>
            <a:r>
              <a:rPr lang="en" sz="1500">
                <a:solidFill>
                  <a:srgbClr val="000000"/>
                </a:solidFill>
                <a:latin typeface="Arial"/>
                <a:ea typeface="Arial"/>
                <a:cs typeface="Arial"/>
                <a:sym typeface="Arial"/>
              </a:rPr>
              <a:t>Data set: </a:t>
            </a:r>
            <a:r>
              <a:rPr lang="en" sz="1200">
                <a:solidFill>
                  <a:srgbClr val="999999"/>
                </a:solidFill>
                <a:latin typeface="Arial"/>
                <a:ea typeface="Arial"/>
                <a:cs typeface="Arial"/>
                <a:sym typeface="Arial"/>
              </a:rPr>
              <a:t>Can be just a pure theory project with no data, or could use the Stringer dataset of 10k cortical neurons responding to visual stimuli.</a:t>
            </a:r>
            <a:endParaRPr sz="1200">
              <a:solidFill>
                <a:srgbClr val="999999"/>
              </a:solidFill>
              <a:latin typeface="Arial"/>
              <a:ea typeface="Arial"/>
              <a:cs typeface="Arial"/>
              <a:sym typeface="Arial"/>
            </a:endParaRPr>
          </a:p>
          <a:p>
            <a:pPr indent="0" lvl="0" marL="0" rtl="0" algn="l">
              <a:spcBef>
                <a:spcPts val="1000"/>
              </a:spcBef>
              <a:spcAft>
                <a:spcPts val="0"/>
              </a:spcAft>
              <a:buNone/>
            </a:pPr>
            <a:r>
              <a:rPr lang="en" sz="1500">
                <a:solidFill>
                  <a:srgbClr val="000000"/>
                </a:solidFill>
                <a:latin typeface="Arial"/>
                <a:ea typeface="Arial"/>
                <a:cs typeface="Arial"/>
                <a:sym typeface="Arial"/>
              </a:rPr>
              <a:t>Techniques:</a:t>
            </a:r>
            <a:r>
              <a:rPr lang="en" sz="1200">
                <a:solidFill>
                  <a:srgbClr val="999999"/>
                </a:solidFill>
                <a:latin typeface="Arial"/>
                <a:ea typeface="Arial"/>
                <a:cs typeface="Arial"/>
                <a:sym typeface="Arial"/>
              </a:rPr>
              <a:t> Pick your favorite supervised/unsupervised/reinforcement learning task that isn’t too difficult - for example decoding the visual stimulus from Stringer neural population data. Compare the performance of gradient descent-based algorithms with biological learning rules proposed for similar tasks. Do biological learning rules even exist for your tasks?</a:t>
            </a:r>
            <a:endParaRPr sz="1500">
              <a:solidFill>
                <a:srgbClr val="999999"/>
              </a:solidFill>
              <a:latin typeface="Arial"/>
              <a:ea typeface="Arial"/>
              <a:cs typeface="Arial"/>
              <a:sym typeface="Arial"/>
            </a:endParaRPr>
          </a:p>
          <a:p>
            <a:pPr indent="0" lvl="0" marL="0" rtl="0" algn="l">
              <a:spcBef>
                <a:spcPts val="1000"/>
              </a:spcBef>
              <a:spcAft>
                <a:spcPts val="0"/>
              </a:spcAft>
              <a:buNone/>
            </a:pPr>
            <a:r>
              <a:rPr lang="en" sz="1500">
                <a:solidFill>
                  <a:srgbClr val="000000"/>
                </a:solidFill>
                <a:latin typeface="Arial"/>
                <a:ea typeface="Arial"/>
                <a:cs typeface="Arial"/>
                <a:sym typeface="Arial"/>
              </a:rPr>
              <a:t>Controls: </a:t>
            </a:r>
            <a:r>
              <a:rPr lang="en" sz="1200">
                <a:solidFill>
                  <a:srgbClr val="999999"/>
                </a:solidFill>
                <a:latin typeface="Arial"/>
                <a:ea typeface="Arial"/>
                <a:cs typeface="Arial"/>
                <a:sym typeface="Arial"/>
              </a:rPr>
              <a:t>Be able to reproduce the performance of published results when using gradient-descent.</a:t>
            </a:r>
            <a:endParaRPr sz="1500">
              <a:solidFill>
                <a:srgbClr val="999999"/>
              </a:solidFill>
              <a:latin typeface="Arial"/>
              <a:ea typeface="Arial"/>
              <a:cs typeface="Arial"/>
              <a:sym typeface="Arial"/>
            </a:endParaRPr>
          </a:p>
          <a:p>
            <a:pPr indent="0" lvl="0" marL="0" rtl="0" algn="l">
              <a:spcBef>
                <a:spcPts val="1000"/>
              </a:spcBef>
              <a:spcAft>
                <a:spcPts val="0"/>
              </a:spcAft>
              <a:buNone/>
            </a:pPr>
            <a:r>
              <a:t/>
            </a:r>
            <a:endParaRPr sz="800">
              <a:solidFill>
                <a:srgbClr val="999999"/>
              </a:solidFill>
              <a:latin typeface="Arial"/>
              <a:ea typeface="Arial"/>
              <a:cs typeface="Arial"/>
              <a:sym typeface="Arial"/>
            </a:endParaRPr>
          </a:p>
          <a:p>
            <a:pPr indent="0" lvl="0" marL="0" rtl="0" algn="l">
              <a:spcBef>
                <a:spcPts val="0"/>
              </a:spcBef>
              <a:spcAft>
                <a:spcPts val="0"/>
              </a:spcAft>
              <a:buNone/>
            </a:pPr>
            <a:r>
              <a:rPr lang="en" sz="1000">
                <a:solidFill>
                  <a:srgbClr val="999999"/>
                </a:solidFill>
                <a:latin typeface="Arial"/>
                <a:ea typeface="Arial"/>
                <a:cs typeface="Arial"/>
                <a:sym typeface="Arial"/>
              </a:rPr>
              <a:t>Difficulty: Medium. Prereqs: Linear Regression. Cross-ref to course content: W2D3. Proposed by: </a:t>
            </a:r>
            <a:r>
              <a:rPr lang="en" sz="1050">
                <a:solidFill>
                  <a:srgbClr val="3C4043"/>
                </a:solidFill>
                <a:highlight>
                  <a:srgbClr val="FFFFFF"/>
                </a:highlight>
                <a:latin typeface="Roboto"/>
                <a:ea typeface="Roboto"/>
                <a:cs typeface="Roboto"/>
                <a:sym typeface="Roboto"/>
              </a:rPr>
              <a:t>Guangyu Robert Yang, </a:t>
            </a:r>
            <a:r>
              <a:rPr lang="en" sz="1000">
                <a:solidFill>
                  <a:schemeClr val="accent4"/>
                </a:solidFill>
                <a:latin typeface="Arial"/>
                <a:ea typeface="Arial"/>
                <a:cs typeface="Arial"/>
                <a:sym typeface="Arial"/>
              </a:rPr>
              <a:t>Cian O’Donnell</a:t>
            </a:r>
            <a:endParaRPr>
              <a:solidFill>
                <a:schemeClr val="accent4"/>
              </a:solidFill>
            </a:endParaRPr>
          </a:p>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a:p>
            <a:pPr indent="0" lvl="0" marL="114300" marR="114300" rtl="0" algn="l">
              <a:spcBef>
                <a:spcPts val="500"/>
              </a:spcBef>
              <a:spcAft>
                <a:spcPts val="0"/>
              </a:spcAft>
              <a:buNone/>
            </a:pPr>
            <a:r>
              <a:t/>
            </a:r>
            <a:endParaRPr sz="105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00">
              <a:solidFill>
                <a:srgbClr val="999999"/>
              </a:solidFill>
              <a:latin typeface="Arial"/>
              <a:ea typeface="Arial"/>
              <a:cs typeface="Arial"/>
              <a:sym typeface="Arial"/>
            </a:endParaRPr>
          </a:p>
        </p:txBody>
      </p:sp>
      <p:sp>
        <p:nvSpPr>
          <p:cNvPr id="128" name="Google Shape;128;p17"/>
          <p:cNvSpPr txBox="1"/>
          <p:nvPr>
            <p:ph idx="12" type="sldNum"/>
          </p:nvPr>
        </p:nvSpPr>
        <p:spPr>
          <a:xfrm>
            <a:off x="8472450" y="4831800"/>
            <a:ext cx="548700" cy="31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Project topic: </a:t>
            </a:r>
            <a:r>
              <a:rPr lang="en" sz="1700"/>
              <a:t>State sequences in population dynamics across cortical areas</a:t>
            </a:r>
            <a:endParaRPr sz="1700"/>
          </a:p>
        </p:txBody>
      </p:sp>
      <p:sp>
        <p:nvSpPr>
          <p:cNvPr id="134" name="Google Shape;134;p18"/>
          <p:cNvSpPr txBox="1"/>
          <p:nvPr>
            <p:ph idx="1" type="body"/>
          </p:nvPr>
        </p:nvSpPr>
        <p:spPr>
          <a:xfrm>
            <a:off x="311700" y="762925"/>
            <a:ext cx="8520600" cy="3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Arial"/>
                <a:ea typeface="Arial"/>
                <a:cs typeface="Arial"/>
                <a:sym typeface="Arial"/>
              </a:rPr>
              <a:t>Scientific context: </a:t>
            </a:r>
            <a:r>
              <a:rPr lang="en" sz="1200">
                <a:solidFill>
                  <a:srgbClr val="000000"/>
                </a:solidFill>
                <a:latin typeface="Arial"/>
                <a:ea typeface="Arial"/>
                <a:cs typeface="Arial"/>
                <a:sym typeface="Arial"/>
              </a:rPr>
              <a:t>Metastable brain dynamics are characterized by abrupt, jump-like transitions where single-trial neural activity unfolds as a sequence of discrete ‘states’, modeled as network attractors. In this project, students will acquire familiarity with the theory and practice of state sequences in models and data; they will perform network simulations and analyze single-trial population activity using hidden Markov models, comparing latent dynamics across cortical areas. </a:t>
            </a:r>
            <a:r>
              <a:rPr lang="en" sz="1200" u="sng">
                <a:solidFill>
                  <a:schemeClr val="hlink"/>
                </a:solidFill>
                <a:latin typeface="Arial"/>
                <a:ea typeface="Arial"/>
                <a:cs typeface="Arial"/>
                <a:sym typeface="Arial"/>
                <a:hlinkClick r:id="rId3"/>
              </a:rPr>
              <a:t>[video]</a:t>
            </a:r>
            <a:endParaRPr sz="14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Specific question: </a:t>
            </a:r>
            <a:r>
              <a:rPr lang="en" sz="1400">
                <a:solidFill>
                  <a:srgbClr val="999999"/>
                </a:solidFill>
                <a:latin typeface="Arial"/>
                <a:ea typeface="Arial"/>
                <a:cs typeface="Arial"/>
                <a:sym typeface="Arial"/>
              </a:rPr>
              <a:t>In which brain areas is activity well captured by hidden Markov models (HMM)? Can we predict an animal’s behavior or presented stimuli from state sequences? How are state transitions correlated across brain areas - which areas lead/follow?</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Data set: </a:t>
            </a:r>
            <a:r>
              <a:rPr lang="en" sz="1400">
                <a:solidFill>
                  <a:schemeClr val="accent4"/>
                </a:solidFill>
                <a:latin typeface="Arial"/>
                <a:ea typeface="Arial"/>
                <a:cs typeface="Arial"/>
                <a:sym typeface="Arial"/>
              </a:rPr>
              <a:t>Steinmetz decisions. Stringer spontaneous. Allen neuropixel dataset.</a:t>
            </a:r>
            <a:endParaRPr sz="1700">
              <a:solidFill>
                <a:srgbClr val="000000"/>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Techniques: </a:t>
            </a:r>
            <a:r>
              <a:rPr lang="en" sz="1400">
                <a:solidFill>
                  <a:srgbClr val="999999"/>
                </a:solidFill>
                <a:latin typeface="Arial"/>
                <a:ea typeface="Arial"/>
                <a:cs typeface="Arial"/>
                <a:sym typeface="Arial"/>
              </a:rPr>
              <a:t>Matlab code for spiking network simulations and HMM fit from this </a:t>
            </a:r>
            <a:r>
              <a:rPr lang="en" sz="1400" u="sng">
                <a:solidFill>
                  <a:schemeClr val="hlink"/>
                </a:solidFill>
                <a:latin typeface="Arial"/>
                <a:ea typeface="Arial"/>
                <a:cs typeface="Arial"/>
                <a:sym typeface="Arial"/>
                <a:hlinkClick r:id="rId4"/>
              </a:rPr>
              <a:t>repo</a:t>
            </a:r>
            <a:r>
              <a:rPr lang="en" sz="1400">
                <a:solidFill>
                  <a:srgbClr val="999999"/>
                </a:solidFill>
                <a:latin typeface="Arial"/>
                <a:ea typeface="Arial"/>
                <a:cs typeface="Arial"/>
                <a:sym typeface="Arial"/>
              </a:rPr>
              <a:t>. Python code from Scott Linderman’s SSM </a:t>
            </a:r>
            <a:r>
              <a:rPr lang="en" sz="1400" u="sng">
                <a:solidFill>
                  <a:schemeClr val="hlink"/>
                </a:solidFill>
                <a:latin typeface="Arial"/>
                <a:ea typeface="Arial"/>
                <a:cs typeface="Arial"/>
                <a:sym typeface="Arial"/>
                <a:hlinkClick r:id="rId5"/>
              </a:rPr>
              <a:t>repo</a:t>
            </a:r>
            <a:r>
              <a:rPr lang="en" sz="1400">
                <a:solidFill>
                  <a:srgbClr val="999999"/>
                </a:solidFill>
                <a:latin typeface="Arial"/>
                <a:ea typeface="Arial"/>
                <a:cs typeface="Arial"/>
                <a:sym typeface="Arial"/>
              </a:rPr>
              <a:t> for fitting generative models. Jupyter notebooks will be provided.</a:t>
            </a:r>
            <a:endParaRPr sz="17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Controls: </a:t>
            </a:r>
            <a:r>
              <a:rPr lang="en" sz="1400">
                <a:solidFill>
                  <a:srgbClr val="999999"/>
                </a:solidFill>
                <a:latin typeface="Arial"/>
                <a:ea typeface="Arial"/>
                <a:cs typeface="Arial"/>
                <a:sym typeface="Arial"/>
              </a:rPr>
              <a:t>Spontaneous vs. stimulus evoked activity. Clustered vs. homogeneous networks.</a:t>
            </a:r>
            <a:endParaRPr sz="1000">
              <a:solidFill>
                <a:srgbClr val="999999"/>
              </a:solidFill>
              <a:latin typeface="Arial"/>
              <a:ea typeface="Arial"/>
              <a:cs typeface="Arial"/>
              <a:sym typeface="Arial"/>
            </a:endParaRPr>
          </a:p>
          <a:p>
            <a:pPr indent="0" lvl="0" marL="0" rtl="0" algn="l">
              <a:spcBef>
                <a:spcPts val="1000"/>
              </a:spcBef>
              <a:spcAft>
                <a:spcPts val="0"/>
              </a:spcAft>
              <a:buNone/>
            </a:pPr>
            <a:r>
              <a:rPr lang="en" sz="1000">
                <a:solidFill>
                  <a:srgbClr val="999999"/>
                </a:solidFill>
                <a:latin typeface="Arial"/>
                <a:ea typeface="Arial"/>
                <a:cs typeface="Arial"/>
                <a:sym typeface="Arial"/>
              </a:rPr>
              <a:t>Difficulty: Medium. Prereqs: Generative models, recurrent network modeling. Cross-ref to course content: W2D3. Proposed by: Luca Mazzucato</a:t>
            </a:r>
            <a:endParaRPr>
              <a:solidFill>
                <a:srgbClr val="999999"/>
              </a:solidFill>
            </a:endParaRPr>
          </a:p>
        </p:txBody>
      </p:sp>
      <p:sp>
        <p:nvSpPr>
          <p:cNvPr id="135" name="Google Shape;135;p18"/>
          <p:cNvSpPr txBox="1"/>
          <p:nvPr>
            <p:ph idx="12" type="sldNum"/>
          </p:nvPr>
        </p:nvSpPr>
        <p:spPr>
          <a:xfrm>
            <a:off x="8472450" y="4831800"/>
            <a:ext cx="548700" cy="31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Project topic: </a:t>
            </a:r>
            <a:r>
              <a:rPr lang="en"/>
              <a:t>Complexity of feedback loops</a:t>
            </a:r>
            <a:endParaRPr/>
          </a:p>
        </p:txBody>
      </p:sp>
      <p:sp>
        <p:nvSpPr>
          <p:cNvPr id="141" name="Google Shape;141;p19"/>
          <p:cNvSpPr txBox="1"/>
          <p:nvPr>
            <p:ph idx="1" type="body"/>
          </p:nvPr>
        </p:nvSpPr>
        <p:spPr>
          <a:xfrm>
            <a:off x="311700" y="762925"/>
            <a:ext cx="8520600" cy="358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rgbClr val="000000"/>
                </a:solidFill>
                <a:latin typeface="Arial"/>
                <a:ea typeface="Arial"/>
                <a:cs typeface="Arial"/>
                <a:sym typeface="Arial"/>
              </a:rPr>
              <a:t>Scientific context: </a:t>
            </a:r>
            <a:r>
              <a:rPr lang="en" sz="1200">
                <a:solidFill>
                  <a:srgbClr val="999999"/>
                </a:solidFill>
                <a:latin typeface="Arial"/>
                <a:ea typeface="Arial"/>
                <a:cs typeface="Arial"/>
                <a:sym typeface="Arial"/>
              </a:rPr>
              <a:t>We see from the neural circuitry that lateral and top-down feedback play a significant role in vision. Evidence shows that feedback in higher-level areas such as V4, IT, or MT, with bigger and more complex receptive fields, can modify and shape V1 responses.  We also know that feedback plays a critical role in behavioral regulation. Using a variety of representational frameworks, how can we characterize this complexity? Does an intelligent agent (or organism) require a minimal (or maximum) level of representational complexity to produce and act upon feedback? </a:t>
            </a:r>
            <a:endParaRPr sz="1200">
              <a:solidFill>
                <a:srgbClr val="999999"/>
              </a:solidFill>
              <a:latin typeface="Arial"/>
              <a:ea typeface="Arial"/>
              <a:cs typeface="Arial"/>
              <a:sym typeface="Arial"/>
            </a:endParaRPr>
          </a:p>
          <a:p>
            <a:pPr indent="0" lvl="0" marL="0" rtl="0" algn="just">
              <a:spcBef>
                <a:spcPts val="1000"/>
              </a:spcBef>
              <a:spcAft>
                <a:spcPts val="0"/>
              </a:spcAft>
              <a:buNone/>
            </a:pPr>
            <a:r>
              <a:rPr lang="en" sz="1700">
                <a:solidFill>
                  <a:srgbClr val="000000"/>
                </a:solidFill>
                <a:latin typeface="Arial"/>
                <a:ea typeface="Arial"/>
                <a:cs typeface="Arial"/>
                <a:sym typeface="Arial"/>
              </a:rPr>
              <a:t>Specific question: </a:t>
            </a:r>
            <a:r>
              <a:rPr lang="en" sz="1200">
                <a:solidFill>
                  <a:srgbClr val="999999"/>
                </a:solidFill>
                <a:latin typeface="Arial"/>
                <a:ea typeface="Arial"/>
                <a:cs typeface="Arial"/>
                <a:sym typeface="Arial"/>
              </a:rPr>
              <a:t>Track 1 -  How can you model top-down feedback in an artificial neural network for vision?   Track 2 - What is the tradeoff between feedback and performance given representational models at different levels of complexity?</a:t>
            </a:r>
            <a:endParaRPr sz="15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Data set: </a:t>
            </a:r>
            <a:r>
              <a:rPr lang="en" sz="1200">
                <a:solidFill>
                  <a:srgbClr val="999999"/>
                </a:solidFill>
                <a:latin typeface="Arial"/>
                <a:ea typeface="Arial"/>
                <a:cs typeface="Arial"/>
                <a:sym typeface="Arial"/>
              </a:rPr>
              <a:t>Track 1- CIFAR-10, ImageNet.  Track 2 -Mouse dataset (or EEG time-series) to train behavioral agent(s).</a:t>
            </a:r>
            <a:endParaRPr sz="1200">
              <a:solidFill>
                <a:srgbClr val="999999"/>
              </a:solidFill>
              <a:latin typeface="Arial"/>
              <a:ea typeface="Arial"/>
              <a:cs typeface="Arial"/>
              <a:sym typeface="Arial"/>
            </a:endParaRPr>
          </a:p>
          <a:p>
            <a:pPr indent="0" lvl="0" marL="0" rtl="0" algn="just">
              <a:spcBef>
                <a:spcPts val="1000"/>
              </a:spcBef>
              <a:spcAft>
                <a:spcPts val="0"/>
              </a:spcAft>
              <a:buNone/>
            </a:pPr>
            <a:r>
              <a:rPr lang="en" sz="1700">
                <a:solidFill>
                  <a:srgbClr val="000000"/>
                </a:solidFill>
                <a:latin typeface="Arial"/>
                <a:ea typeface="Arial"/>
                <a:cs typeface="Arial"/>
                <a:sym typeface="Arial"/>
              </a:rPr>
              <a:t>Techniques: </a:t>
            </a:r>
            <a:r>
              <a:rPr lang="en" sz="1200">
                <a:solidFill>
                  <a:srgbClr val="999999"/>
                </a:solidFill>
                <a:latin typeface="Arial"/>
                <a:ea typeface="Arial"/>
                <a:cs typeface="Arial"/>
                <a:sym typeface="Arial"/>
              </a:rPr>
              <a:t>Track 1- Recurrent neural networks; unsupervised learning; representation learning; autoencoders Track 2 - Bayesian model, Agent-based Model, or Reinforcement Learning.</a:t>
            </a:r>
            <a:endParaRPr sz="12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Controls: </a:t>
            </a:r>
            <a:r>
              <a:rPr lang="en" sz="1200">
                <a:solidFill>
                  <a:srgbClr val="999999"/>
                </a:solidFill>
                <a:latin typeface="Arial"/>
                <a:ea typeface="Arial"/>
                <a:cs typeface="Arial"/>
                <a:sym typeface="Arial"/>
              </a:rPr>
              <a:t>Track 1 - Feed forward architectures (like traditional CNNs).  Track 2 - No-representation feed-forward model of behavior.</a:t>
            </a:r>
            <a:endParaRPr sz="1000">
              <a:solidFill>
                <a:srgbClr val="999999"/>
              </a:solidFill>
              <a:latin typeface="Arial"/>
              <a:ea typeface="Arial"/>
              <a:cs typeface="Arial"/>
              <a:sym typeface="Arial"/>
            </a:endParaRPr>
          </a:p>
          <a:p>
            <a:pPr indent="0" lvl="0" marL="0" rtl="0" algn="l">
              <a:spcBef>
                <a:spcPts val="1000"/>
              </a:spcBef>
              <a:spcAft>
                <a:spcPts val="0"/>
              </a:spcAft>
              <a:buNone/>
            </a:pPr>
            <a:r>
              <a:rPr lang="en" sz="1000">
                <a:solidFill>
                  <a:srgbClr val="999999"/>
                </a:solidFill>
                <a:latin typeface="Arial"/>
                <a:ea typeface="Arial"/>
                <a:cs typeface="Arial"/>
                <a:sym typeface="Arial"/>
              </a:rPr>
              <a:t>Difficulty: Medium. Prereqs: Linear Regression. Cross-ref to course content: W2D3. Proposed by: </a:t>
            </a:r>
            <a:r>
              <a:rPr lang="en" sz="1050">
                <a:solidFill>
                  <a:srgbClr val="3C4043"/>
                </a:solidFill>
                <a:highlight>
                  <a:srgbClr val="FFFFFF"/>
                </a:highlight>
                <a:latin typeface="Roboto"/>
                <a:ea typeface="Roboto"/>
                <a:cs typeface="Roboto"/>
                <a:sym typeface="Roboto"/>
              </a:rPr>
              <a:t>Bradly Alicea, Edward Kim</a:t>
            </a:r>
            <a:endParaRPr sz="1050">
              <a:solidFill>
                <a:srgbClr val="3C4043"/>
              </a:solidFill>
              <a:highlight>
                <a:srgbClr val="FFFFFF"/>
              </a:highlight>
              <a:latin typeface="Roboto"/>
              <a:ea typeface="Roboto"/>
              <a:cs typeface="Roboto"/>
              <a:sym typeface="Roboto"/>
            </a:endParaRPr>
          </a:p>
          <a:p>
            <a:pPr indent="0" lvl="0" marL="114300" marR="114300" rtl="0" algn="l">
              <a:spcBef>
                <a:spcPts val="500"/>
              </a:spcBef>
              <a:spcAft>
                <a:spcPts val="0"/>
              </a:spcAft>
              <a:buNone/>
            </a:pPr>
            <a:r>
              <a:t/>
            </a:r>
            <a:endParaRPr sz="105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00">
              <a:solidFill>
                <a:srgbClr val="999999"/>
              </a:solidFill>
              <a:latin typeface="Arial"/>
              <a:ea typeface="Arial"/>
              <a:cs typeface="Arial"/>
              <a:sym typeface="Arial"/>
            </a:endParaRPr>
          </a:p>
        </p:txBody>
      </p:sp>
      <p:sp>
        <p:nvSpPr>
          <p:cNvPr id="142" name="Google Shape;142;p19"/>
          <p:cNvSpPr txBox="1"/>
          <p:nvPr>
            <p:ph idx="12" type="sldNum"/>
          </p:nvPr>
        </p:nvSpPr>
        <p:spPr>
          <a:xfrm>
            <a:off x="8472450" y="4831800"/>
            <a:ext cx="548700" cy="31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Project topic: </a:t>
            </a:r>
            <a:r>
              <a:rPr lang="en" sz="1800"/>
              <a:t>Understanding trained neural networks (RNNs and/or DNNs)</a:t>
            </a:r>
            <a:endParaRPr sz="1800"/>
          </a:p>
        </p:txBody>
      </p:sp>
      <p:sp>
        <p:nvSpPr>
          <p:cNvPr id="148" name="Google Shape;148;p20"/>
          <p:cNvSpPr txBox="1"/>
          <p:nvPr>
            <p:ph idx="12" type="sldNum"/>
          </p:nvPr>
        </p:nvSpPr>
        <p:spPr>
          <a:xfrm>
            <a:off x="8472450" y="4831800"/>
            <a:ext cx="548700" cy="31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9" name="Google Shape;149;p20"/>
          <p:cNvSpPr txBox="1"/>
          <p:nvPr>
            <p:ph idx="1" type="body"/>
          </p:nvPr>
        </p:nvSpPr>
        <p:spPr>
          <a:xfrm>
            <a:off x="217350" y="626400"/>
            <a:ext cx="8709300" cy="3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Arial"/>
                <a:ea typeface="Arial"/>
                <a:cs typeface="Arial"/>
                <a:sym typeface="Arial"/>
              </a:rPr>
              <a:t>Scientific context: </a:t>
            </a:r>
            <a:r>
              <a:rPr lang="en" sz="1400">
                <a:solidFill>
                  <a:srgbClr val="274E13"/>
                </a:solidFill>
                <a:latin typeface="Arial"/>
                <a:ea typeface="Arial"/>
                <a:cs typeface="Arial"/>
                <a:sym typeface="Arial"/>
              </a:rPr>
              <a:t>It is hypothesized that sensory neural representations are tuned to the statistics of the environment (eg. Barlow’s redundancy reduction). Accordingly, properties of neural activity in V1 are explained by statistical properties of natural images (e.g. </a:t>
            </a:r>
            <a:r>
              <a:rPr lang="en" sz="1400" u="sng">
                <a:solidFill>
                  <a:srgbClr val="274E13"/>
                </a:solidFill>
                <a:latin typeface="Arial"/>
                <a:ea typeface="Arial"/>
                <a:cs typeface="Arial"/>
                <a:sym typeface="Arial"/>
                <a:hlinkClick r:id="rId3"/>
              </a:rPr>
              <a:t>1</a:t>
            </a:r>
            <a:r>
              <a:rPr lang="en" sz="1400">
                <a:solidFill>
                  <a:srgbClr val="274E13"/>
                </a:solidFill>
                <a:latin typeface="Arial"/>
                <a:ea typeface="Arial"/>
                <a:cs typeface="Arial"/>
                <a:sym typeface="Arial"/>
              </a:rPr>
              <a:t>,</a:t>
            </a:r>
            <a:r>
              <a:rPr lang="en" sz="1400" u="sng">
                <a:solidFill>
                  <a:srgbClr val="274E13"/>
                </a:solidFill>
                <a:latin typeface="Arial"/>
                <a:ea typeface="Arial"/>
                <a:cs typeface="Arial"/>
                <a:sym typeface="Arial"/>
                <a:hlinkClick r:id="rId4"/>
              </a:rPr>
              <a:t>2</a:t>
            </a:r>
            <a:r>
              <a:rPr lang="en" sz="1400">
                <a:solidFill>
                  <a:srgbClr val="274E13"/>
                </a:solidFill>
                <a:latin typeface="Arial"/>
                <a:ea typeface="Arial"/>
                <a:cs typeface="Arial"/>
                <a:sym typeface="Arial"/>
              </a:rPr>
              <a:t>,</a:t>
            </a:r>
            <a:r>
              <a:rPr lang="en" sz="1400" u="sng">
                <a:solidFill>
                  <a:srgbClr val="274E13"/>
                </a:solidFill>
                <a:latin typeface="Arial"/>
                <a:ea typeface="Arial"/>
                <a:cs typeface="Arial"/>
                <a:sym typeface="Arial"/>
                <a:hlinkClick r:id="rId5"/>
              </a:rPr>
              <a:t>3</a:t>
            </a:r>
            <a:r>
              <a:rPr lang="en" sz="1400">
                <a:solidFill>
                  <a:srgbClr val="274E13"/>
                </a:solidFill>
                <a:latin typeface="Arial"/>
                <a:ea typeface="Arial"/>
                <a:cs typeface="Arial"/>
                <a:sym typeface="Arial"/>
              </a:rPr>
              <a:t>,</a:t>
            </a:r>
            <a:r>
              <a:rPr lang="en" sz="1400" u="sng">
                <a:solidFill>
                  <a:srgbClr val="274E13"/>
                </a:solidFill>
                <a:latin typeface="Arial"/>
                <a:ea typeface="Arial"/>
                <a:cs typeface="Arial"/>
                <a:sym typeface="Arial"/>
                <a:hlinkClick r:id="rId6"/>
              </a:rPr>
              <a:t>4</a:t>
            </a:r>
            <a:r>
              <a:rPr lang="en" sz="1400">
                <a:solidFill>
                  <a:srgbClr val="274E13"/>
                </a:solidFill>
                <a:latin typeface="Arial"/>
                <a:ea typeface="Arial"/>
                <a:cs typeface="Arial"/>
                <a:sym typeface="Arial"/>
              </a:rPr>
              <a:t>,</a:t>
            </a:r>
            <a:r>
              <a:rPr lang="en" sz="1400" u="sng">
                <a:solidFill>
                  <a:srgbClr val="274E13"/>
                </a:solidFill>
                <a:latin typeface="Arial"/>
                <a:ea typeface="Arial"/>
                <a:cs typeface="Arial"/>
                <a:sym typeface="Arial"/>
                <a:hlinkClick r:id="rId7"/>
              </a:rPr>
              <a:t>5</a:t>
            </a:r>
            <a:r>
              <a:rPr lang="en" sz="1400">
                <a:solidFill>
                  <a:srgbClr val="274E13"/>
                </a:solidFill>
                <a:latin typeface="Arial"/>
                <a:ea typeface="Arial"/>
                <a:cs typeface="Arial"/>
                <a:sym typeface="Arial"/>
              </a:rPr>
              <a:t>). In parallel work, deep CNNs accurately fit neural activity throughout visual cortex (e.g. </a:t>
            </a:r>
            <a:r>
              <a:rPr lang="en" sz="1400" u="sng">
                <a:solidFill>
                  <a:srgbClr val="274E13"/>
                </a:solidFill>
                <a:latin typeface="Arial"/>
                <a:ea typeface="Arial"/>
                <a:cs typeface="Arial"/>
                <a:sym typeface="Arial"/>
                <a:hlinkClick r:id="rId8"/>
              </a:rPr>
              <a:t>6</a:t>
            </a:r>
            <a:r>
              <a:rPr lang="en" sz="1400">
                <a:solidFill>
                  <a:srgbClr val="274E13"/>
                </a:solidFill>
                <a:latin typeface="Arial"/>
                <a:ea typeface="Arial"/>
                <a:cs typeface="Arial"/>
                <a:sym typeface="Arial"/>
              </a:rPr>
              <a:t>,</a:t>
            </a:r>
            <a:r>
              <a:rPr lang="en" sz="1400" u="sng">
                <a:solidFill>
                  <a:srgbClr val="274E13"/>
                </a:solidFill>
                <a:latin typeface="Arial"/>
                <a:ea typeface="Arial"/>
                <a:cs typeface="Arial"/>
                <a:sym typeface="Arial"/>
                <a:hlinkClick r:id="rId9"/>
              </a:rPr>
              <a:t>7</a:t>
            </a:r>
            <a:r>
              <a:rPr lang="en" sz="1400">
                <a:solidFill>
                  <a:srgbClr val="274E13"/>
                </a:solidFill>
                <a:latin typeface="Arial"/>
                <a:ea typeface="Arial"/>
                <a:cs typeface="Arial"/>
                <a:sym typeface="Arial"/>
              </a:rPr>
              <a:t>). Understanding CNN hidden-layer statistics (e.g. </a:t>
            </a:r>
            <a:r>
              <a:rPr lang="en" sz="1400" u="sng">
                <a:solidFill>
                  <a:srgbClr val="274E13"/>
                </a:solidFill>
                <a:latin typeface="Arial"/>
                <a:ea typeface="Arial"/>
                <a:cs typeface="Arial"/>
                <a:sym typeface="Arial"/>
                <a:hlinkClick r:id="rId10"/>
              </a:rPr>
              <a:t>8</a:t>
            </a:r>
            <a:r>
              <a:rPr lang="en" sz="1400">
                <a:solidFill>
                  <a:srgbClr val="274E13"/>
                </a:solidFill>
                <a:latin typeface="Arial"/>
                <a:ea typeface="Arial"/>
                <a:cs typeface="Arial"/>
                <a:sym typeface="Arial"/>
              </a:rPr>
              <a:t>,</a:t>
            </a:r>
            <a:r>
              <a:rPr lang="en" sz="1400" u="sng">
                <a:solidFill>
                  <a:srgbClr val="274E13"/>
                </a:solidFill>
                <a:latin typeface="Arial"/>
                <a:ea typeface="Arial"/>
                <a:cs typeface="Arial"/>
                <a:sym typeface="Arial"/>
                <a:hlinkClick r:id="rId11"/>
              </a:rPr>
              <a:t>9</a:t>
            </a:r>
            <a:r>
              <a:rPr lang="en" sz="1400">
                <a:solidFill>
                  <a:srgbClr val="274E13"/>
                </a:solidFill>
                <a:latin typeface="Arial"/>
                <a:ea typeface="Arial"/>
                <a:cs typeface="Arial"/>
                <a:sym typeface="Arial"/>
              </a:rPr>
              <a:t>) could bridge these fields and lead to new predictions.</a:t>
            </a:r>
            <a:r>
              <a:rPr lang="en" sz="1400">
                <a:solidFill>
                  <a:srgbClr val="999999"/>
                </a:solidFill>
                <a:latin typeface="Arial"/>
                <a:ea typeface="Arial"/>
                <a:cs typeface="Arial"/>
                <a:sym typeface="Arial"/>
              </a:rPr>
              <a:t> </a:t>
            </a:r>
            <a:endParaRPr sz="1400">
              <a:solidFill>
                <a:srgbClr val="999999"/>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Specific question: </a:t>
            </a:r>
            <a:r>
              <a:rPr lang="en" sz="1400">
                <a:solidFill>
                  <a:srgbClr val="274E13"/>
                </a:solidFill>
                <a:latin typeface="Arial"/>
                <a:ea typeface="Arial"/>
                <a:cs typeface="Arial"/>
                <a:sym typeface="Arial"/>
              </a:rPr>
              <a:t>Are CNN hidden layer activations to natural images captured by existing models for V1-like filters</a:t>
            </a:r>
            <a:r>
              <a:rPr lang="en" sz="1400">
                <a:solidFill>
                  <a:srgbClr val="274E13"/>
                </a:solidFill>
                <a:latin typeface="Arial"/>
                <a:ea typeface="Arial"/>
                <a:cs typeface="Arial"/>
                <a:sym typeface="Arial"/>
              </a:rPr>
              <a:t>? Which predictions of those models extend to higher visual cortex?</a:t>
            </a:r>
            <a:endParaRPr sz="1700">
              <a:solidFill>
                <a:srgbClr val="274E13"/>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Data set: </a:t>
            </a:r>
            <a:r>
              <a:rPr lang="en" sz="1400">
                <a:solidFill>
                  <a:srgbClr val="274E13"/>
                </a:solidFill>
                <a:latin typeface="Arial"/>
                <a:ea typeface="Arial"/>
                <a:cs typeface="Arial"/>
                <a:sym typeface="Arial"/>
              </a:rPr>
              <a:t>Images: </a:t>
            </a:r>
            <a:r>
              <a:rPr lang="en" sz="1400" u="sng">
                <a:solidFill>
                  <a:srgbClr val="274E13"/>
                </a:solidFill>
                <a:latin typeface="Arial"/>
                <a:ea typeface="Arial"/>
                <a:cs typeface="Arial"/>
                <a:sym typeface="Arial"/>
                <a:hlinkClick r:id="rId12"/>
              </a:rPr>
              <a:t>1</a:t>
            </a:r>
            <a:r>
              <a:rPr lang="en"/>
              <a:t> </a:t>
            </a:r>
            <a:r>
              <a:rPr lang="en">
                <a:solidFill>
                  <a:srgbClr val="274E13"/>
                </a:solidFill>
              </a:rPr>
              <a:t>or </a:t>
            </a:r>
            <a:r>
              <a:rPr lang="en" sz="1400" u="sng">
                <a:solidFill>
                  <a:srgbClr val="274E13"/>
                </a:solidFill>
                <a:latin typeface="Arial"/>
                <a:ea typeface="Arial"/>
                <a:cs typeface="Arial"/>
                <a:sym typeface="Arial"/>
                <a:hlinkClick r:id="rId13"/>
              </a:rPr>
              <a:t>2</a:t>
            </a:r>
            <a:r>
              <a:rPr lang="en" sz="1400">
                <a:solidFill>
                  <a:srgbClr val="274E13"/>
                </a:solidFill>
                <a:latin typeface="Arial"/>
                <a:ea typeface="Arial"/>
                <a:cs typeface="Arial"/>
                <a:sym typeface="Arial"/>
              </a:rPr>
              <a:t>. Pretrained CNN (eg. VGG16). </a:t>
            </a:r>
            <a:r>
              <a:rPr lang="en" sz="1400" u="sng">
                <a:solidFill>
                  <a:srgbClr val="274E13"/>
                </a:solidFill>
                <a:latin typeface="Arial"/>
                <a:ea typeface="Arial"/>
                <a:cs typeface="Arial"/>
                <a:sym typeface="Arial"/>
                <a:hlinkClick r:id="rId14"/>
              </a:rPr>
              <a:t>MGSM toolbox</a:t>
            </a:r>
            <a:r>
              <a:rPr lang="en" sz="1400">
                <a:solidFill>
                  <a:srgbClr val="274E13"/>
                </a:solidFill>
                <a:latin typeface="Arial"/>
                <a:ea typeface="Arial"/>
                <a:cs typeface="Arial"/>
                <a:sym typeface="Arial"/>
              </a:rPr>
              <a:t>.</a:t>
            </a:r>
            <a:endParaRPr sz="1700">
              <a:solidFill>
                <a:srgbClr val="274E13"/>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Techniques: </a:t>
            </a:r>
            <a:r>
              <a:rPr lang="en" sz="1400">
                <a:solidFill>
                  <a:srgbClr val="274E13"/>
                </a:solidFill>
                <a:latin typeface="Arial"/>
                <a:ea typeface="Arial"/>
                <a:cs typeface="Arial"/>
                <a:sym typeface="Arial"/>
              </a:rPr>
              <a:t>Compute CNN activations to images, compare statistics across layers to V1 literature (</a:t>
            </a:r>
            <a:r>
              <a:rPr lang="en" sz="1400" u="sng">
                <a:solidFill>
                  <a:srgbClr val="274E13"/>
                </a:solidFill>
                <a:latin typeface="Arial"/>
                <a:ea typeface="Arial"/>
                <a:cs typeface="Arial"/>
                <a:sym typeface="Arial"/>
                <a:hlinkClick r:id="rId15"/>
              </a:rPr>
              <a:t>3</a:t>
            </a:r>
            <a:r>
              <a:rPr lang="en" sz="1400">
                <a:solidFill>
                  <a:srgbClr val="274E13"/>
                </a:solidFill>
                <a:latin typeface="Arial"/>
                <a:ea typeface="Arial"/>
                <a:cs typeface="Arial"/>
                <a:sym typeface="Arial"/>
              </a:rPr>
              <a:t>). Fit Gaussian Scale Mixtures (GSM, MGSM), compare to Gaussian and Gaussian Mixtures. Formulate CNN-GSM predictions for mid-high visual cortex, compare to V1 literature (</a:t>
            </a:r>
            <a:r>
              <a:rPr lang="en" sz="1400" u="sng">
                <a:solidFill>
                  <a:srgbClr val="274E13"/>
                </a:solidFill>
                <a:latin typeface="Arial"/>
                <a:ea typeface="Arial"/>
                <a:cs typeface="Arial"/>
                <a:sym typeface="Arial"/>
                <a:hlinkClick r:id="rId16"/>
              </a:rPr>
              <a:t>3</a:t>
            </a:r>
            <a:r>
              <a:rPr lang="en" sz="1400">
                <a:solidFill>
                  <a:srgbClr val="274E13"/>
                </a:solidFill>
                <a:latin typeface="Arial"/>
                <a:ea typeface="Arial"/>
                <a:cs typeface="Arial"/>
                <a:sym typeface="Arial"/>
              </a:rPr>
              <a:t>,</a:t>
            </a:r>
            <a:r>
              <a:rPr lang="en" sz="1400" u="sng">
                <a:solidFill>
                  <a:srgbClr val="274E13"/>
                </a:solidFill>
                <a:latin typeface="Arial"/>
                <a:ea typeface="Arial"/>
                <a:cs typeface="Arial"/>
                <a:sym typeface="Arial"/>
                <a:hlinkClick r:id="rId17"/>
              </a:rPr>
              <a:t>5</a:t>
            </a:r>
            <a:r>
              <a:rPr lang="en" sz="1400">
                <a:solidFill>
                  <a:srgbClr val="274E13"/>
                </a:solidFill>
                <a:latin typeface="Arial"/>
                <a:ea typeface="Arial"/>
                <a:cs typeface="Arial"/>
                <a:sym typeface="Arial"/>
              </a:rPr>
              <a:t>).</a:t>
            </a:r>
            <a:endParaRPr sz="1400">
              <a:solidFill>
                <a:srgbClr val="274E13"/>
              </a:solidFill>
              <a:latin typeface="Arial"/>
              <a:ea typeface="Arial"/>
              <a:cs typeface="Arial"/>
              <a:sym typeface="Arial"/>
            </a:endParaRPr>
          </a:p>
          <a:p>
            <a:pPr indent="0" lvl="0" marL="0" rtl="0" algn="l">
              <a:spcBef>
                <a:spcPts val="1000"/>
              </a:spcBef>
              <a:spcAft>
                <a:spcPts val="0"/>
              </a:spcAft>
              <a:buNone/>
            </a:pPr>
            <a:r>
              <a:rPr lang="en" sz="1700">
                <a:solidFill>
                  <a:srgbClr val="000000"/>
                </a:solidFill>
                <a:latin typeface="Arial"/>
                <a:ea typeface="Arial"/>
                <a:cs typeface="Arial"/>
                <a:sym typeface="Arial"/>
              </a:rPr>
              <a:t>Controls: </a:t>
            </a:r>
            <a:r>
              <a:rPr lang="en" sz="1400">
                <a:solidFill>
                  <a:srgbClr val="274E13"/>
                </a:solidFill>
                <a:latin typeface="Arial"/>
                <a:ea typeface="Arial"/>
                <a:cs typeface="Arial"/>
                <a:sym typeface="Arial"/>
              </a:rPr>
              <a:t>Replace natural images with white noise and phase-scrambled images.</a:t>
            </a:r>
            <a:endParaRPr sz="1700">
              <a:solidFill>
                <a:srgbClr val="274E13"/>
              </a:solidFill>
              <a:latin typeface="Arial"/>
              <a:ea typeface="Arial"/>
              <a:cs typeface="Arial"/>
              <a:sym typeface="Arial"/>
            </a:endParaRPr>
          </a:p>
          <a:p>
            <a:pPr indent="0" lvl="0" marL="0" rtl="0" algn="l">
              <a:spcBef>
                <a:spcPts val="1000"/>
              </a:spcBef>
              <a:spcAft>
                <a:spcPts val="0"/>
              </a:spcAft>
              <a:buNone/>
            </a:pPr>
            <a:r>
              <a:rPr lang="en" sz="1000">
                <a:solidFill>
                  <a:srgbClr val="999999"/>
                </a:solidFill>
                <a:latin typeface="Arial"/>
                <a:ea typeface="Arial"/>
                <a:cs typeface="Arial"/>
                <a:sym typeface="Arial"/>
              </a:rPr>
              <a:t>Difficulty: Medium. Prereqs:</a:t>
            </a:r>
            <a:r>
              <a:rPr lang="en" sz="1000">
                <a:solidFill>
                  <a:srgbClr val="274E13"/>
                </a:solidFill>
                <a:latin typeface="Arial"/>
                <a:ea typeface="Arial"/>
                <a:cs typeface="Arial"/>
                <a:sym typeface="Arial"/>
              </a:rPr>
              <a:t> Probability, generative models, CNNs</a:t>
            </a:r>
            <a:r>
              <a:rPr lang="en" sz="1000">
                <a:solidFill>
                  <a:srgbClr val="999999"/>
                </a:solidFill>
                <a:latin typeface="Arial"/>
                <a:ea typeface="Arial"/>
                <a:cs typeface="Arial"/>
                <a:sym typeface="Arial"/>
              </a:rPr>
              <a:t>. Cross-ref to course content: W2D3. Proposed by: Srdjan Ostojic, </a:t>
            </a:r>
            <a:r>
              <a:rPr lang="en" sz="1000" u="sng">
                <a:solidFill>
                  <a:srgbClr val="274E13"/>
                </a:solidFill>
                <a:latin typeface="Arial"/>
                <a:ea typeface="Arial"/>
                <a:cs typeface="Arial"/>
                <a:sym typeface="Arial"/>
                <a:hlinkClick r:id="rId18"/>
              </a:rPr>
              <a:t>Ruben Coen-Cagli</a:t>
            </a:r>
            <a:endParaRPr>
              <a:solidFill>
                <a:srgbClr val="274E1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