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82a5664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82a5664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82a5664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82a5664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82a5664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82a5664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82a5664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82a5664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82a5664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82a5664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FWD Interview test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Wong Ling Yit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Exploratory Analysis - Age</a:t>
            </a:r>
            <a:endParaRPr/>
          </a:p>
        </p:txBody>
      </p:sp>
      <p:pic>
        <p:nvPicPr>
          <p:cNvPr id="61" name="Google Shape;61;p14"/>
          <p:cNvPicPr preferRelativeResize="0"/>
          <p:nvPr/>
        </p:nvPicPr>
        <p:blipFill>
          <a:blip r:embed="rId3">
            <a:alphaModFix/>
          </a:blip>
          <a:stretch>
            <a:fillRect/>
          </a:stretch>
        </p:blipFill>
        <p:spPr>
          <a:xfrm>
            <a:off x="311700" y="1759100"/>
            <a:ext cx="5012875" cy="3231300"/>
          </a:xfrm>
          <a:prstGeom prst="rect">
            <a:avLst/>
          </a:prstGeom>
          <a:noFill/>
          <a:ln>
            <a:noFill/>
          </a:ln>
        </p:spPr>
      </p:pic>
      <p:sp>
        <p:nvSpPr>
          <p:cNvPr id="62" name="Google Shape;62;p14"/>
          <p:cNvSpPr txBox="1"/>
          <p:nvPr>
            <p:ph idx="1" type="body"/>
          </p:nvPr>
        </p:nvSpPr>
        <p:spPr>
          <a:xfrm>
            <a:off x="311700" y="1129513"/>
            <a:ext cx="6090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523"/>
              <a:buNone/>
            </a:pPr>
            <a:r>
              <a:rPr lang="en" sz="1155">
                <a:solidFill>
                  <a:schemeClr val="dk1"/>
                </a:solidFill>
              </a:rPr>
              <a:t>We have </a:t>
            </a:r>
            <a:r>
              <a:rPr lang="en" sz="1155" u="sng">
                <a:solidFill>
                  <a:schemeClr val="dk1"/>
                </a:solidFill>
              </a:rPr>
              <a:t>double hump</a:t>
            </a:r>
            <a:r>
              <a:rPr lang="en" sz="1155">
                <a:solidFill>
                  <a:schemeClr val="dk1"/>
                </a:solidFill>
              </a:rPr>
              <a:t> in our customer’s age profiles, and hence we converted age information to categorical variable to capture </a:t>
            </a:r>
            <a:r>
              <a:rPr lang="en" sz="1155">
                <a:solidFill>
                  <a:schemeClr val="dk1"/>
                </a:solidFill>
                <a:highlight>
                  <a:srgbClr val="F1C232"/>
                </a:highlight>
              </a:rPr>
              <a:t>non-linearity</a:t>
            </a:r>
            <a:r>
              <a:rPr lang="en" sz="1155">
                <a:solidFill>
                  <a:schemeClr val="dk1"/>
                </a:solidFill>
              </a:rPr>
              <a:t> of the dataset.</a:t>
            </a:r>
            <a:endParaRPr sz="1155">
              <a:solidFill>
                <a:schemeClr val="dk1"/>
              </a:solidFill>
            </a:endParaRPr>
          </a:p>
        </p:txBody>
      </p:sp>
      <p:pic>
        <p:nvPicPr>
          <p:cNvPr id="63" name="Google Shape;63;p14"/>
          <p:cNvPicPr preferRelativeResize="0"/>
          <p:nvPr/>
        </p:nvPicPr>
        <p:blipFill>
          <a:blip r:embed="rId4">
            <a:alphaModFix/>
          </a:blip>
          <a:stretch>
            <a:fillRect/>
          </a:stretch>
        </p:blipFill>
        <p:spPr>
          <a:xfrm>
            <a:off x="5287575" y="2778975"/>
            <a:ext cx="3603925" cy="2114116"/>
          </a:xfrm>
          <a:prstGeom prst="rect">
            <a:avLst/>
          </a:prstGeom>
          <a:noFill/>
          <a:ln>
            <a:noFill/>
          </a:ln>
        </p:spPr>
      </p:pic>
      <p:sp>
        <p:nvSpPr>
          <p:cNvPr id="64" name="Google Shape;64;p14"/>
          <p:cNvSpPr/>
          <p:nvPr/>
        </p:nvSpPr>
        <p:spPr>
          <a:xfrm>
            <a:off x="5106500" y="3337725"/>
            <a:ext cx="251700" cy="31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Exploratory Analysis - Insured Last Year</a:t>
            </a:r>
            <a:endParaRPr/>
          </a:p>
        </p:txBody>
      </p:sp>
      <p:sp>
        <p:nvSpPr>
          <p:cNvPr id="70" name="Google Shape;70;p15"/>
          <p:cNvSpPr txBox="1"/>
          <p:nvPr>
            <p:ph idx="1" type="body"/>
          </p:nvPr>
        </p:nvSpPr>
        <p:spPr>
          <a:xfrm>
            <a:off x="311700" y="1017725"/>
            <a:ext cx="8487900" cy="11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1050">
                <a:solidFill>
                  <a:schemeClr val="dk1"/>
                </a:solidFill>
              </a:rPr>
              <a:t>Only 46% (</a:t>
            </a:r>
            <a:r>
              <a:rPr lang="en" sz="1050">
                <a:solidFill>
                  <a:schemeClr val="dk1"/>
                </a:solidFill>
                <a:highlight>
                  <a:srgbClr val="FFFFFF"/>
                </a:highlight>
              </a:rPr>
              <a:t>171K)</a:t>
            </a:r>
            <a:r>
              <a:rPr lang="en" sz="1050">
                <a:solidFill>
                  <a:schemeClr val="dk1"/>
                </a:solidFill>
              </a:rPr>
              <a:t> of the customers were insured last year. Of those who were insured last year, only 157 are willing to renew. </a:t>
            </a:r>
            <a:endParaRPr sz="1050">
              <a:solidFill>
                <a:schemeClr val="dk1"/>
              </a:solidFill>
            </a:endParaRPr>
          </a:p>
          <a:p>
            <a:pPr indent="0" lvl="0" marL="0" rtl="0" algn="l">
              <a:spcBef>
                <a:spcPts val="1200"/>
              </a:spcBef>
              <a:spcAft>
                <a:spcPts val="0"/>
              </a:spcAft>
              <a:buSzPts val="523"/>
              <a:buNone/>
            </a:pPr>
            <a:r>
              <a:rPr lang="en" sz="1050">
                <a:solidFill>
                  <a:schemeClr val="dk1"/>
                </a:solidFill>
              </a:rPr>
              <a:t>For the customers who weren’t insured, more of them expressed their interest to renew. </a:t>
            </a:r>
            <a:r>
              <a:rPr lang="en" sz="1050">
                <a:solidFill>
                  <a:schemeClr val="dk1"/>
                </a:solidFill>
                <a:highlight>
                  <a:srgbClr val="F1C232"/>
                </a:highlight>
              </a:rPr>
              <a:t>For the 45,906 customers, it seems weird this group of customers would like to renew? They were not insured with us last year, correct?</a:t>
            </a:r>
            <a:endParaRPr sz="1050">
              <a:solidFill>
                <a:schemeClr val="dk1"/>
              </a:solidFill>
              <a:highlight>
                <a:srgbClr val="F1C232"/>
              </a:highlight>
            </a:endParaRPr>
          </a:p>
          <a:p>
            <a:pPr indent="0" lvl="0" marL="0" rtl="0" algn="l">
              <a:spcBef>
                <a:spcPts val="1200"/>
              </a:spcBef>
              <a:spcAft>
                <a:spcPts val="0"/>
              </a:spcAft>
              <a:buSzPts val="523"/>
              <a:buNone/>
            </a:pPr>
            <a:r>
              <a:rPr lang="en" sz="1050">
                <a:solidFill>
                  <a:schemeClr val="dk1"/>
                </a:solidFill>
                <a:highlight>
                  <a:srgbClr val="FFFFFF"/>
                </a:highlight>
              </a:rPr>
              <a:t>Nonetheless, for the rest of the modelling, I only looked at customers who were insured last year.</a:t>
            </a:r>
            <a:endParaRPr sz="1050">
              <a:solidFill>
                <a:schemeClr val="dk1"/>
              </a:solidFill>
              <a:highlight>
                <a:srgbClr val="FFFFFF"/>
              </a:highlight>
            </a:endParaRPr>
          </a:p>
          <a:p>
            <a:pPr indent="0" lvl="0" marL="0" rtl="0" algn="l">
              <a:spcBef>
                <a:spcPts val="1200"/>
              </a:spcBef>
              <a:spcAft>
                <a:spcPts val="0"/>
              </a:spcAft>
              <a:buSzPts val="523"/>
              <a:buNone/>
            </a:pPr>
            <a:r>
              <a:t/>
            </a:r>
            <a:endParaRPr sz="1050">
              <a:solidFill>
                <a:schemeClr val="dk1"/>
              </a:solidFill>
            </a:endParaRPr>
          </a:p>
          <a:p>
            <a:pPr indent="0" lvl="0" marL="0" rtl="0" algn="l">
              <a:spcBef>
                <a:spcPts val="1200"/>
              </a:spcBef>
              <a:spcAft>
                <a:spcPts val="1200"/>
              </a:spcAft>
              <a:buSzPts val="523"/>
              <a:buNone/>
            </a:pPr>
            <a:r>
              <a:t/>
            </a:r>
            <a:endParaRPr sz="1050">
              <a:solidFill>
                <a:schemeClr val="dk1"/>
              </a:solidFill>
            </a:endParaRPr>
          </a:p>
        </p:txBody>
      </p:sp>
      <p:pic>
        <p:nvPicPr>
          <p:cNvPr id="71" name="Google Shape;71;p15"/>
          <p:cNvPicPr preferRelativeResize="0"/>
          <p:nvPr/>
        </p:nvPicPr>
        <p:blipFill>
          <a:blip r:embed="rId3">
            <a:alphaModFix/>
          </a:blip>
          <a:stretch>
            <a:fillRect/>
          </a:stretch>
        </p:blipFill>
        <p:spPr>
          <a:xfrm>
            <a:off x="207200" y="2340073"/>
            <a:ext cx="5679374" cy="2803425"/>
          </a:xfrm>
          <a:prstGeom prst="rect">
            <a:avLst/>
          </a:prstGeom>
          <a:noFill/>
          <a:ln>
            <a:noFill/>
          </a:ln>
        </p:spPr>
      </p:pic>
      <p:pic>
        <p:nvPicPr>
          <p:cNvPr id="72" name="Google Shape;72;p15"/>
          <p:cNvPicPr preferRelativeResize="0"/>
          <p:nvPr/>
        </p:nvPicPr>
        <p:blipFill>
          <a:blip r:embed="rId4">
            <a:alphaModFix/>
          </a:blip>
          <a:stretch>
            <a:fillRect/>
          </a:stretch>
        </p:blipFill>
        <p:spPr>
          <a:xfrm>
            <a:off x="4955738" y="3069525"/>
            <a:ext cx="3705225" cy="99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from modelling</a:t>
            </a:r>
            <a:endParaRPr/>
          </a:p>
          <a:p>
            <a:pPr indent="0" lvl="0" marL="0" rtl="0" algn="l">
              <a:lnSpc>
                <a:spcPct val="115000"/>
              </a:lnSpc>
              <a:spcBef>
                <a:spcPts val="0"/>
              </a:spcBef>
              <a:spcAft>
                <a:spcPts val="1200"/>
              </a:spcAft>
              <a:buClr>
                <a:schemeClr val="dk1"/>
              </a:buClr>
              <a:buSzPct val="45000"/>
              <a:buFont typeface="Arial"/>
              <a:buNone/>
            </a:pPr>
            <a:r>
              <a:rPr lang="en" sz="1161"/>
              <a:t>Only looked at </a:t>
            </a:r>
            <a:r>
              <a:rPr lang="en" sz="1161"/>
              <a:t>customers who were insured last year</a:t>
            </a:r>
            <a:endParaRPr sz="2911"/>
          </a:p>
        </p:txBody>
      </p:sp>
      <p:sp>
        <p:nvSpPr>
          <p:cNvPr id="78" name="Google Shape;78;p16"/>
          <p:cNvSpPr txBox="1"/>
          <p:nvPr>
            <p:ph idx="1" type="body"/>
          </p:nvPr>
        </p:nvSpPr>
        <p:spPr>
          <a:xfrm>
            <a:off x="311700" y="1248675"/>
            <a:ext cx="6304500" cy="3746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solidFill>
                  <a:srgbClr val="FF0000"/>
                </a:solidFill>
              </a:rPr>
              <a:t>Negative Signal</a:t>
            </a:r>
            <a:endParaRPr u="sng">
              <a:solidFill>
                <a:srgbClr val="FF0000"/>
              </a:solidFill>
            </a:endParaRPr>
          </a:p>
          <a:p>
            <a:pPr indent="-325755" lvl="0" marL="457200" rtl="0" algn="l">
              <a:spcBef>
                <a:spcPts val="1200"/>
              </a:spcBef>
              <a:spcAft>
                <a:spcPts val="0"/>
              </a:spcAft>
              <a:buSzPct val="100000"/>
              <a:buChar char="●"/>
            </a:pPr>
            <a:r>
              <a:rPr lang="en"/>
              <a:t>Female are more likely to attrite (not renewing policy)</a:t>
            </a:r>
            <a:endParaRPr/>
          </a:p>
          <a:p>
            <a:pPr indent="-325755" lvl="0" marL="457200" rtl="0" algn="l">
              <a:spcBef>
                <a:spcPts val="0"/>
              </a:spcBef>
              <a:spcAft>
                <a:spcPts val="0"/>
              </a:spcAft>
              <a:buSzPct val="100000"/>
              <a:buChar char="●"/>
            </a:pPr>
            <a:r>
              <a:rPr lang="en"/>
              <a:t>Customers of age group </a:t>
            </a:r>
            <a:r>
              <a:rPr lang="en" u="sng"/>
              <a:t>20 - 30</a:t>
            </a:r>
            <a:r>
              <a:rPr lang="en"/>
              <a:t> and </a:t>
            </a:r>
            <a:r>
              <a:rPr lang="en" u="sng"/>
              <a:t>50 &amp; Above</a:t>
            </a:r>
            <a:r>
              <a:rPr lang="en"/>
              <a:t> are more likely to attrite</a:t>
            </a:r>
            <a:endParaRPr/>
          </a:p>
          <a:p>
            <a:pPr indent="-325755" lvl="0" marL="457200" rtl="0" algn="l">
              <a:spcBef>
                <a:spcPts val="0"/>
              </a:spcBef>
              <a:spcAft>
                <a:spcPts val="0"/>
              </a:spcAft>
              <a:buSzPct val="100000"/>
              <a:buChar char="●"/>
            </a:pPr>
            <a:r>
              <a:rPr lang="en"/>
              <a:t>Customers through sales channel of Affinity are more likely to attrite</a:t>
            </a:r>
            <a:endParaRPr/>
          </a:p>
          <a:p>
            <a:pPr indent="-325755" lvl="0" marL="457200" rtl="0" algn="l">
              <a:spcBef>
                <a:spcPts val="0"/>
              </a:spcBef>
              <a:spcAft>
                <a:spcPts val="0"/>
              </a:spcAft>
              <a:buSzPct val="100000"/>
              <a:buChar char="●"/>
            </a:pPr>
            <a:r>
              <a:rPr lang="en"/>
              <a:t>Customers with more driving experience, are more likely to attrite</a:t>
            </a:r>
            <a:endParaRPr/>
          </a:p>
          <a:p>
            <a:pPr indent="-325755" lvl="0" marL="457200" rtl="0" algn="l">
              <a:spcBef>
                <a:spcPts val="0"/>
              </a:spcBef>
              <a:spcAft>
                <a:spcPts val="0"/>
              </a:spcAft>
              <a:buSzPct val="100000"/>
              <a:buChar char="●"/>
            </a:pPr>
            <a:r>
              <a:rPr lang="en"/>
              <a:t>Customers with older </a:t>
            </a:r>
            <a:r>
              <a:rPr lang="en"/>
              <a:t>vehicle</a:t>
            </a:r>
            <a:r>
              <a:rPr lang="en"/>
              <a:t> age, are more likely to attrite</a:t>
            </a:r>
            <a:endParaRPr/>
          </a:p>
          <a:p>
            <a:pPr indent="0" lvl="0" marL="0" rtl="0" algn="l">
              <a:spcBef>
                <a:spcPts val="1200"/>
              </a:spcBef>
              <a:spcAft>
                <a:spcPts val="0"/>
              </a:spcAft>
              <a:buNone/>
            </a:pPr>
            <a:r>
              <a:rPr lang="en" u="sng">
                <a:solidFill>
                  <a:srgbClr val="38761D"/>
                </a:solidFill>
              </a:rPr>
              <a:t>Positive Signal</a:t>
            </a:r>
            <a:endParaRPr u="sng">
              <a:solidFill>
                <a:srgbClr val="38761D"/>
              </a:solidFill>
            </a:endParaRPr>
          </a:p>
          <a:p>
            <a:pPr indent="-325755" lvl="0" marL="457200" rtl="0" algn="l">
              <a:spcBef>
                <a:spcPts val="1200"/>
              </a:spcBef>
              <a:spcAft>
                <a:spcPts val="0"/>
              </a:spcAft>
              <a:buSzPct val="100000"/>
              <a:buChar char="●"/>
            </a:pPr>
            <a:r>
              <a:rPr lang="en"/>
              <a:t>Customers who made claims before are more likely to renew</a:t>
            </a:r>
            <a:endParaRPr/>
          </a:p>
          <a:p>
            <a:pPr indent="-325755" lvl="0" marL="457200" rtl="0" algn="l">
              <a:spcBef>
                <a:spcPts val="0"/>
              </a:spcBef>
              <a:spcAft>
                <a:spcPts val="0"/>
              </a:spcAft>
              <a:buSzPct val="100000"/>
              <a:buChar char="●"/>
            </a:pPr>
            <a:r>
              <a:rPr lang="en"/>
              <a:t>Customers with higher engine capacity, are more likely to renew</a:t>
            </a:r>
            <a:endParaRPr/>
          </a:p>
          <a:p>
            <a:pPr indent="-325755" lvl="0" marL="457200" rtl="0" algn="l">
              <a:spcBef>
                <a:spcPts val="0"/>
              </a:spcBef>
              <a:spcAft>
                <a:spcPts val="0"/>
              </a:spcAft>
              <a:buSzPct val="100000"/>
              <a:buChar char="●"/>
            </a:pPr>
            <a:r>
              <a:rPr lang="en"/>
              <a:t>Customers who purchased from </a:t>
            </a:r>
            <a:r>
              <a:rPr lang="en"/>
              <a:t>affiliated</a:t>
            </a:r>
            <a:r>
              <a:rPr lang="en"/>
              <a:t> agency force, are more likely to renew</a:t>
            </a:r>
            <a:endParaRPr/>
          </a:p>
        </p:txBody>
      </p:sp>
      <p:pic>
        <p:nvPicPr>
          <p:cNvPr id="79" name="Google Shape;79;p16"/>
          <p:cNvPicPr preferRelativeResize="0"/>
          <p:nvPr/>
        </p:nvPicPr>
        <p:blipFill>
          <a:blip r:embed="rId3">
            <a:alphaModFix/>
          </a:blip>
          <a:stretch>
            <a:fillRect/>
          </a:stretch>
        </p:blipFill>
        <p:spPr>
          <a:xfrm>
            <a:off x="6916625" y="1152425"/>
            <a:ext cx="1961936" cy="382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t>Recommendation</a:t>
            </a:r>
            <a:endParaRPr sz="2911"/>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Customers who purchased from affiliated agency force are more ‘sticky’</a:t>
            </a:r>
            <a:r>
              <a:rPr lang="en"/>
              <a:t>. For customers who bought from digital channel, it would be best to pair them up with agency force, so that they can </a:t>
            </a:r>
            <a:r>
              <a:rPr lang="en" u="sng"/>
              <a:t>get more human touch.</a:t>
            </a:r>
            <a:endParaRPr u="sng"/>
          </a:p>
          <a:p>
            <a:pPr indent="0" lvl="0" marL="457200" rtl="0" algn="l">
              <a:spcBef>
                <a:spcPts val="1200"/>
              </a:spcBef>
              <a:spcAft>
                <a:spcPts val="0"/>
              </a:spcAft>
              <a:buNone/>
            </a:pPr>
            <a:r>
              <a:t/>
            </a:r>
            <a:endParaRPr u="sng"/>
          </a:p>
          <a:p>
            <a:pPr indent="-342900" lvl="0" marL="457200" rtl="0" algn="l">
              <a:spcBef>
                <a:spcPts val="1200"/>
              </a:spcBef>
              <a:spcAft>
                <a:spcPts val="0"/>
              </a:spcAft>
              <a:buSzPts val="1800"/>
              <a:buChar char="●"/>
            </a:pPr>
            <a:r>
              <a:rPr lang="en"/>
              <a:t>Customers of age group </a:t>
            </a:r>
            <a:r>
              <a:rPr lang="en" u="sng"/>
              <a:t>20 - 30</a:t>
            </a:r>
            <a:r>
              <a:rPr lang="en"/>
              <a:t> are more likely to attrite maybe because they are more price sensitive (the younger generation who will compare price online and less loyal to a particular brand), </a:t>
            </a:r>
            <a:r>
              <a:rPr b="1" lang="en"/>
              <a:t>we should always entice them with more product to increase ‘stickiness’. Cross-sell &amp; upsell with rewards, could be a strategy for this group.</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Data</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Customers with </a:t>
            </a:r>
            <a:r>
              <a:rPr lang="en" sz="1600" u="sng"/>
              <a:t>higher engine capacity</a:t>
            </a:r>
            <a:r>
              <a:rPr lang="en" sz="1600"/>
              <a:t> is a </a:t>
            </a:r>
            <a:r>
              <a:rPr lang="en" sz="1600" u="sng"/>
              <a:t>proxy information of affluence</a:t>
            </a:r>
            <a:r>
              <a:rPr lang="en" sz="1600"/>
              <a:t>, as seen from the study, more affluent customers are more likely to renew. Additional data about customers’ financial information, will be helpful for more robust analysis.</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Customers who made claims before are more risk-averse. Hence, </a:t>
            </a:r>
            <a:r>
              <a:rPr lang="en" sz="1600" u="sng"/>
              <a:t>if we can get leads data from car repairing workshop</a:t>
            </a:r>
            <a:r>
              <a:rPr lang="en" sz="1600"/>
              <a:t>, for new customers who had experienced car accident. This will be helpful in the study of new business. Rather than just retent, we can be more aggressive in creating new business.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