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59" r:id="rId5"/>
    <p:sldId id="260" r:id="rId6"/>
    <p:sldId id="261" r:id="rId7"/>
    <p:sldId id="262" r:id="rId8"/>
    <p:sldId id="264" r:id="rId9"/>
    <p:sldId id="265" r:id="rId10"/>
    <p:sldId id="275" r:id="rId11"/>
    <p:sldId id="276" r:id="rId12"/>
    <p:sldId id="277" r:id="rId13"/>
    <p:sldId id="279" r:id="rId14"/>
    <p:sldId id="280" r:id="rId15"/>
    <p:sldId id="281"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varScale="1">
        <p:scale>
          <a:sx n="64" d="100"/>
          <a:sy n="64" d="100"/>
        </p:scale>
        <p:origin x="157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3D1508-86F8-466A-8A00-C1DFBD32171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3D1508-86F8-466A-8A00-C1DFBD32171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3D1508-86F8-466A-8A00-C1DFBD32171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3D1508-86F8-466A-8A00-C1DFBD32171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D1508-86F8-466A-8A00-C1DFBD32171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D1508-86F8-466A-8A00-C1DFBD32171D}"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3D1508-86F8-466A-8A00-C1DFBD32171D}"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3D1508-86F8-466A-8A00-C1DFBD32171D}"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D1508-86F8-466A-8A00-C1DFBD32171D}"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BA4A0C-9CEF-45C6-B7BF-661888D922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D1508-86F8-466A-8A00-C1DFBD32171D}"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A4A0C-9CEF-45C6-B7BF-661888D9228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23D1508-86F8-466A-8A00-C1DFBD32171D}" type="datetimeFigureOut">
              <a:rPr lang="en-US" smtClean="0"/>
              <a:t>1/21/2025</a:t>
            </a:fld>
            <a:endParaRPr lang="en-US"/>
          </a:p>
        </p:txBody>
      </p:sp>
      <p:sp>
        <p:nvSpPr>
          <p:cNvPr id="9" name="Slide Number Placeholder 8"/>
          <p:cNvSpPr>
            <a:spLocks noGrp="1"/>
          </p:cNvSpPr>
          <p:nvPr>
            <p:ph type="sldNum" sz="quarter" idx="11"/>
          </p:nvPr>
        </p:nvSpPr>
        <p:spPr/>
        <p:txBody>
          <a:bodyPr/>
          <a:lstStyle/>
          <a:p>
            <a:fld id="{68BA4A0C-9CEF-45C6-B7BF-661888D9228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8BA4A0C-9CEF-45C6-B7BF-661888D9228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23D1508-86F8-466A-8A00-C1DFBD32171D}" type="datetimeFigureOut">
              <a:rPr lang="en-US" smtClean="0"/>
              <a:t>1/21/2025</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543800" cy="3429000"/>
          </a:xfrm>
        </p:spPr>
        <p:txBody>
          <a:bodyPr/>
          <a:lstStyle/>
          <a:p>
            <a:r>
              <a:rPr lang="en-US" dirty="0" err="1"/>
              <a:t>CineSphere</a:t>
            </a:r>
            <a:r>
              <a:rPr lang="en-US" dirty="0"/>
              <a:t>: A Movie Ticket Booking System</a:t>
            </a:r>
          </a:p>
        </p:txBody>
      </p:sp>
      <p:sp>
        <p:nvSpPr>
          <p:cNvPr id="3" name="Subtitle 2"/>
          <p:cNvSpPr>
            <a:spLocks noGrp="1"/>
          </p:cNvSpPr>
          <p:nvPr>
            <p:ph type="subTitle" idx="1"/>
          </p:nvPr>
        </p:nvSpPr>
        <p:spPr/>
        <p:txBody>
          <a:bodyPr>
            <a:normAutofit fontScale="92500" lnSpcReduction="10000"/>
          </a:bodyPr>
          <a:lstStyle/>
          <a:p>
            <a:r>
              <a:rPr lang="en-US" dirty="0"/>
              <a:t>                                                        </a:t>
            </a:r>
          </a:p>
          <a:p>
            <a:r>
              <a:rPr lang="en-US" dirty="0"/>
              <a:t>                                                            </a:t>
            </a:r>
          </a:p>
          <a:p>
            <a:r>
              <a:rPr lang="en-US" dirty="0"/>
              <a:t>                                                                </a:t>
            </a:r>
            <a:r>
              <a:rPr lang="en-US" sz="2400" dirty="0"/>
              <a:t> By </a:t>
            </a:r>
            <a:r>
              <a:rPr lang="en-US" sz="2400" dirty="0" err="1"/>
              <a:t>ByteBuilders</a:t>
            </a:r>
            <a:endParaRPr lang="en-US" sz="2400" dirty="0"/>
          </a:p>
        </p:txBody>
      </p:sp>
      <p:graphicFrame>
        <p:nvGraphicFramePr>
          <p:cNvPr id="4" name="Table 3">
            <a:extLst>
              <a:ext uri="{FF2B5EF4-FFF2-40B4-BE49-F238E27FC236}">
                <a16:creationId xmlns:a16="http://schemas.microsoft.com/office/drawing/2014/main" id="{47C46A9E-56B7-4DD3-9374-522E93C24194}"/>
              </a:ext>
            </a:extLst>
          </p:cNvPr>
          <p:cNvGraphicFramePr>
            <a:graphicFrameLocks noGrp="1"/>
          </p:cNvGraphicFramePr>
          <p:nvPr>
            <p:extLst>
              <p:ext uri="{D42A27DB-BD31-4B8C-83A1-F6EECF244321}">
                <p14:modId xmlns:p14="http://schemas.microsoft.com/office/powerpoint/2010/main" val="82352142"/>
              </p:ext>
            </p:extLst>
          </p:nvPr>
        </p:nvGraphicFramePr>
        <p:xfrm>
          <a:off x="1298575" y="4038600"/>
          <a:ext cx="5937250" cy="1920240"/>
        </p:xfrm>
        <a:graphic>
          <a:graphicData uri="http://schemas.openxmlformats.org/drawingml/2006/table">
            <a:tbl>
              <a:tblPr firstRow="1" firstCol="1" bandRow="1">
                <a:tableStyleId>{5C22544A-7EE6-4342-B048-85BDC9FD1C3A}</a:tableStyleId>
              </a:tblPr>
              <a:tblGrid>
                <a:gridCol w="1425575">
                  <a:extLst>
                    <a:ext uri="{9D8B030D-6E8A-4147-A177-3AD203B41FA5}">
                      <a16:colId xmlns:a16="http://schemas.microsoft.com/office/drawing/2014/main" val="3703048575"/>
                    </a:ext>
                  </a:extLst>
                </a:gridCol>
                <a:gridCol w="4511675">
                  <a:extLst>
                    <a:ext uri="{9D8B030D-6E8A-4147-A177-3AD203B41FA5}">
                      <a16:colId xmlns:a16="http://schemas.microsoft.com/office/drawing/2014/main" val="3150399957"/>
                    </a:ext>
                  </a:extLst>
                </a:gridCol>
              </a:tblGrid>
              <a:tr h="45720">
                <a:tc>
                  <a:txBody>
                    <a:bodyPr/>
                    <a:lstStyle/>
                    <a:p>
                      <a:pPr marL="0" marR="0">
                        <a:spcBef>
                          <a:spcPts val="0"/>
                        </a:spcBef>
                        <a:spcAft>
                          <a:spcPts val="0"/>
                        </a:spcAft>
                      </a:pPr>
                      <a:r>
                        <a:rPr lang="en-AU" sz="1400">
                          <a:effectLst/>
                        </a:rPr>
                        <a:t>Course Code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400">
                          <a:effectLst/>
                        </a:rPr>
                        <a:t>: CSE110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96615464"/>
                  </a:ext>
                </a:extLst>
              </a:tr>
              <a:tr h="426720">
                <a:tc>
                  <a:txBody>
                    <a:bodyPr/>
                    <a:lstStyle/>
                    <a:p>
                      <a:pPr marL="0" marR="0">
                        <a:spcBef>
                          <a:spcPts val="0"/>
                        </a:spcBef>
                        <a:spcAft>
                          <a:spcPts val="0"/>
                        </a:spcAft>
                      </a:pPr>
                      <a:r>
                        <a:rPr lang="en-AU" sz="1400">
                          <a:effectLst/>
                        </a:rPr>
                        <a:t>Course Title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400">
                          <a:effectLst/>
                        </a:rPr>
                        <a:t>: Object Oriented Programming</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4164035"/>
                  </a:ext>
                </a:extLst>
              </a:tr>
              <a:tr h="426720">
                <a:tc>
                  <a:txBody>
                    <a:bodyPr/>
                    <a:lstStyle/>
                    <a:p>
                      <a:pPr marL="0" marR="0">
                        <a:spcBef>
                          <a:spcPts val="0"/>
                        </a:spcBef>
                        <a:spcAft>
                          <a:spcPts val="0"/>
                        </a:spcAft>
                      </a:pPr>
                      <a:r>
                        <a:rPr lang="en-AU" sz="1400">
                          <a:effectLst/>
                        </a:rPr>
                        <a:t>Section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400">
                          <a:effectLst/>
                        </a:rPr>
                        <a:t>: 11</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8196781"/>
                  </a:ext>
                </a:extLst>
              </a:tr>
              <a:tr h="426720">
                <a:tc>
                  <a:txBody>
                    <a:bodyPr/>
                    <a:lstStyle/>
                    <a:p>
                      <a:pPr marL="0" marR="0">
                        <a:spcBef>
                          <a:spcPts val="0"/>
                        </a:spcBef>
                        <a:spcAft>
                          <a:spcPts val="0"/>
                        </a:spcAft>
                      </a:pPr>
                      <a:r>
                        <a:rPr lang="en-AU" sz="1400">
                          <a:effectLst/>
                        </a:rPr>
                        <a:t>Group No</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400" dirty="0">
                          <a:effectLst/>
                        </a:rPr>
                        <a:t>:01</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4425964"/>
                  </a:ext>
                </a:extLst>
              </a:tr>
              <a:tr h="426720">
                <a:tc>
                  <a:txBody>
                    <a:bodyPr/>
                    <a:lstStyle/>
                    <a:p>
                      <a:pPr marL="0" marR="0">
                        <a:spcBef>
                          <a:spcPts val="0"/>
                        </a:spcBef>
                        <a:spcAft>
                          <a:spcPts val="0"/>
                        </a:spcAft>
                      </a:pPr>
                      <a:r>
                        <a:rPr lang="en-AU" sz="1400">
                          <a:effectLst/>
                        </a:rPr>
                        <a:t>Group Name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AU" sz="1400" dirty="0">
                          <a:effectLst/>
                        </a:rPr>
                        <a:t>:</a:t>
                      </a:r>
                      <a:r>
                        <a:rPr lang="en-AU" sz="1400" dirty="0" err="1">
                          <a:effectLst/>
                        </a:rPr>
                        <a:t>ByteBuilders</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93853396"/>
                  </a:ext>
                </a:extLst>
              </a:tr>
            </a:tbl>
          </a:graphicData>
        </a:graphic>
      </p:graphicFrame>
    </p:spTree>
    <p:extLst>
      <p:ext uri="{BB962C8B-B14F-4D97-AF65-F5344CB8AC3E}">
        <p14:creationId xmlns:p14="http://schemas.microsoft.com/office/powerpoint/2010/main" val="182728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C155-6E6F-446C-B758-1018E19C7B3F}"/>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AEFD7697-59F6-49E7-88D6-281D121ACCD6}"/>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Admin_Edit_Screening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-Edit the screening details for a movie, such as time or date.</a:t>
            </a:r>
          </a:p>
          <a:p>
            <a:r>
              <a:rPr lang="en-US" dirty="0">
                <a:latin typeface="Times New Roman" panose="02020603050405020304" pitchFamily="18" charset="0"/>
                <a:cs typeface="Times New Roman" panose="02020603050405020304" pitchFamily="18" charset="0"/>
              </a:rPr>
              <a:t>-Update or clear any changes made to the screening.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Admin_Customers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-Manage customer details.</a:t>
            </a:r>
          </a:p>
          <a:p>
            <a:r>
              <a:rPr lang="en-US" dirty="0">
                <a:latin typeface="Times New Roman" panose="02020603050405020304" pitchFamily="18" charset="0"/>
                <a:cs typeface="Times New Roman" panose="02020603050405020304" pitchFamily="18" charset="0"/>
              </a:rPr>
              <a:t>-View specific details about a customer.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Customers_Request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-Submit a movie request (e.g., for unavailable movies or changes).</a:t>
            </a:r>
          </a:p>
          <a:p>
            <a:r>
              <a:rPr lang="en-US" dirty="0">
                <a:latin typeface="Times New Roman" panose="02020603050405020304" pitchFamily="18" charset="0"/>
                <a:cs typeface="Times New Roman" panose="02020603050405020304" pitchFamily="18" charset="0"/>
              </a:rPr>
              <a:t>-Allow customers to check the status of their submitted requests.</a:t>
            </a:r>
          </a:p>
          <a:p>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627263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EE5A-5C30-4250-8188-0715EEDE4094}"/>
              </a:ext>
            </a:extLst>
          </p:cNvPr>
          <p:cNvSpPr>
            <a:spLocks noGrp="1"/>
          </p:cNvSpPr>
          <p:nvPr>
            <p:ph type="title"/>
          </p:nvPr>
        </p:nvSpPr>
        <p:spPr/>
        <p:txBody>
          <a:bodyPr/>
          <a:lstStyle/>
          <a:p>
            <a:r>
              <a:rPr lang="en-US" dirty="0"/>
              <a:t>Class</a:t>
            </a:r>
            <a:br>
              <a:rPr lang="en-US" dirty="0"/>
            </a:br>
            <a:endParaRPr lang="en-US" dirty="0"/>
          </a:p>
        </p:txBody>
      </p:sp>
      <p:sp>
        <p:nvSpPr>
          <p:cNvPr id="3" name="Content Placeholder 2">
            <a:extLst>
              <a:ext uri="{FF2B5EF4-FFF2-40B4-BE49-F238E27FC236}">
                <a16:creationId xmlns:a16="http://schemas.microsoft.com/office/drawing/2014/main" id="{0D7216C2-F8E1-4AB0-B5D2-9694034960A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Admin_Sign_Out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Customer_Sign_Out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 out the respective user.</a:t>
            </a:r>
          </a:p>
          <a:p>
            <a:r>
              <a:rPr lang="en-US" dirty="0">
                <a:latin typeface="Times New Roman" panose="02020603050405020304" pitchFamily="18" charset="0"/>
                <a:cs typeface="Times New Roman" panose="02020603050405020304" pitchFamily="18" charset="0"/>
              </a:rPr>
              <a:t>-Record the logout time for auditing purposes.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*Person</a:t>
            </a:r>
          </a:p>
          <a:p>
            <a:r>
              <a:rPr lang="en-US" dirty="0">
                <a:latin typeface="Times New Roman" panose="02020603050405020304" pitchFamily="18" charset="0"/>
                <a:cs typeface="Times New Roman" panose="02020603050405020304" pitchFamily="18" charset="0"/>
              </a:rPr>
              <a:t>-Provide basic attributes and functionality for both admin and customer users, such as username, password, and methods to manage these attributes.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*Abstract Class: </a:t>
            </a:r>
            <a:r>
              <a:rPr lang="en-US" dirty="0" err="1">
                <a:latin typeface="Times New Roman" panose="02020603050405020304" pitchFamily="18" charset="0"/>
                <a:cs typeface="Times New Roman" panose="02020603050405020304" pitchFamily="18" charset="0"/>
              </a:rPr>
              <a:t>Movie_Manager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-Serve as a base class for managing movie-related tasks.</a:t>
            </a:r>
          </a:p>
          <a:p>
            <a:r>
              <a:rPr lang="en-US" dirty="0">
                <a:latin typeface="Times New Roman" panose="02020603050405020304" pitchFamily="18" charset="0"/>
                <a:cs typeface="Times New Roman" panose="02020603050405020304" pitchFamily="18" charset="0"/>
              </a:rPr>
              <a:t>-Define an abstract manage() method to be implemented by subclasses like </a:t>
            </a:r>
            <a:r>
              <a:rPr lang="en-US" dirty="0" err="1">
                <a:latin typeface="Times New Roman" panose="02020603050405020304" pitchFamily="18" charset="0"/>
                <a:cs typeface="Times New Roman" panose="02020603050405020304" pitchFamily="18" charset="0"/>
              </a:rPr>
              <a:t>Admin_Customers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67855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0011-350B-481D-A33A-F2623F2CC7D6}"/>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4CBF67C0-81C7-4FEA-B9FD-07BBEBBD22B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*Interface: Receipt</a:t>
            </a:r>
          </a:p>
          <a:p>
            <a:r>
              <a:rPr lang="en-US" dirty="0">
                <a:latin typeface="Times New Roman" panose="02020603050405020304" pitchFamily="18" charset="0"/>
                <a:cs typeface="Times New Roman" panose="02020603050405020304" pitchFamily="18" charset="0"/>
              </a:rPr>
              <a:t>-Provide methods to generate a receipt and print it, ensuring consistent receipt generation across admin and customer operations.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*Interface: </a:t>
            </a:r>
            <a:r>
              <a:rPr lang="en-US" dirty="0" err="1">
                <a:latin typeface="Times New Roman" panose="02020603050405020304" pitchFamily="18" charset="0"/>
                <a:cs typeface="Times New Roman" panose="02020603050405020304" pitchFamily="18" charset="0"/>
              </a:rPr>
              <a:t>SignOut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-Define methods to handle logout functionality for admins and customers</a:t>
            </a:r>
          </a:p>
          <a:p>
            <a:r>
              <a:rPr lang="en-US" dirty="0">
                <a:latin typeface="Times New Roman" panose="02020603050405020304" pitchFamily="18" charset="0"/>
                <a:cs typeface="Times New Roman" panose="02020603050405020304" pitchFamily="18" charset="0"/>
              </a:rPr>
              <a:t>*Movie</a:t>
            </a:r>
          </a:p>
          <a:p>
            <a:r>
              <a:rPr lang="en-US" dirty="0">
                <a:latin typeface="Times New Roman" panose="02020603050405020304" pitchFamily="18" charset="0"/>
                <a:cs typeface="Times New Roman" panose="02020603050405020304" pitchFamily="18" charset="0"/>
              </a:rPr>
              <a:t>-Store movie details such as title, genre, and screening information.</a:t>
            </a:r>
          </a:p>
          <a:p>
            <a:r>
              <a:rPr lang="en-US" dirty="0">
                <a:latin typeface="Times New Roman" panose="02020603050405020304" pitchFamily="18" charset="0"/>
                <a:cs typeface="Times New Roman" panose="02020603050405020304" pitchFamily="18" charset="0"/>
              </a:rPr>
              <a:t>-Provide methods to access and modify movie details.</a:t>
            </a:r>
          </a:p>
          <a:p>
            <a:endParaRPr lang="en-US" dirty="0"/>
          </a:p>
          <a:p>
            <a:endParaRPr lang="en-US" dirty="0"/>
          </a:p>
        </p:txBody>
      </p:sp>
    </p:spTree>
    <p:extLst>
      <p:ext uri="{BB962C8B-B14F-4D97-AF65-F5344CB8AC3E}">
        <p14:creationId xmlns:p14="http://schemas.microsoft.com/office/powerpoint/2010/main" val="510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A390-3555-6EBD-B401-7AD23B48BA45}"/>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FC863DB-DAD2-95E7-BA92-73C34196BC67}"/>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There are so many bugs &amp; limitations in our movie ticket booking system desktop application. We didn’t completed the Customer sign in checking page, Customer sign up page, Customer forget password page, Admin reset password page. Since our application is not only for Admin but also for Customers, we didn’t touched the Customer part.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didn’t implemented the Delete button and Search bar in the Admin add movies class. We also didn’t implemented the Receipt button in the Admin available movies class. Again, we didn’t implemented the Search bar both in the Admin manage screening class and Admin customers class.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we buy or add movies , our Admin dashboard can’t update the total sold ticket, total earned today and total available movies automatically </a:t>
            </a:r>
            <a:r>
              <a:rPr lang="en-US" dirty="0" err="1">
                <a:latin typeface="Times New Roman" panose="02020603050405020304" pitchFamily="18" charset="0"/>
                <a:cs typeface="Times New Roman" panose="02020603050405020304" pitchFamily="18" charset="0"/>
              </a:rPr>
              <a:t>untill</a:t>
            </a:r>
            <a:r>
              <a:rPr lang="en-US" dirty="0">
                <a:latin typeface="Times New Roman" panose="02020603050405020304" pitchFamily="18" charset="0"/>
                <a:cs typeface="Times New Roman" panose="02020603050405020304" pitchFamily="18" charset="0"/>
              </a:rPr>
              <a:t> we re-run the project. Sometimes many bugs </a:t>
            </a:r>
            <a:r>
              <a:rPr lang="en-US" dirty="0" err="1">
                <a:latin typeface="Times New Roman" panose="02020603050405020304" pitchFamily="18" charset="0"/>
                <a:cs typeface="Times New Roman" panose="02020603050405020304" pitchFamily="18" charset="0"/>
              </a:rPr>
              <a:t>ar</a:t>
            </a:r>
            <a:r>
              <a:rPr lang="en-US" dirty="0">
                <a:latin typeface="Times New Roman" panose="02020603050405020304" pitchFamily="18" charset="0"/>
                <a:cs typeface="Times New Roman" panose="02020603050405020304" pitchFamily="18" charset="0"/>
              </a:rPr>
              <a:t> found when we run our project, like-UI color mismatch. Sometimes the id numbers didn’t change, that’s why all the movie or customer id remains same. We couldn’t used MYSQL because we didn’t </a:t>
            </a:r>
            <a:r>
              <a:rPr lang="en-US" dirty="0" err="1">
                <a:latin typeface="Times New Roman" panose="02020603050405020304" pitchFamily="18" charset="0"/>
                <a:cs typeface="Times New Roman" panose="02020603050405020304" pitchFamily="18" charset="0"/>
              </a:rPr>
              <a:t>complted</a:t>
            </a:r>
            <a:r>
              <a:rPr lang="en-US" dirty="0">
                <a:latin typeface="Times New Roman" panose="02020603050405020304" pitchFamily="18" charset="0"/>
                <a:cs typeface="Times New Roman" panose="02020603050405020304" pitchFamily="18" charset="0"/>
              </a:rPr>
              <a:t> Database Management System course yet.</a:t>
            </a:r>
          </a:p>
        </p:txBody>
      </p:sp>
    </p:spTree>
    <p:extLst>
      <p:ext uri="{BB962C8B-B14F-4D97-AF65-F5344CB8AC3E}">
        <p14:creationId xmlns:p14="http://schemas.microsoft.com/office/powerpoint/2010/main" val="231395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A920-9C73-170D-82A9-EAABAA52645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3F83FB4-8234-9CFE-5152-66A9F213E7C4}"/>
              </a:ext>
            </a:extLst>
          </p:cNvPr>
          <p:cNvSpPr>
            <a:spLocks noGrp="1"/>
          </p:cNvSpPr>
          <p:nvPr>
            <p:ph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Our future work  is to overcome the limitations. We will give Movie review page and Movie rating page. After completing our DBMS course, we will implement efficient SQL server. We will work on multitasking of buying tickets. We will introduce a movie recommendation system for customers based on their booking history</a:t>
            </a:r>
          </a:p>
          <a:p>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By addressing these future works, the application will become more robust, user-friendly, and feature-complete, catering to both Admin and Customer needs effectively. </a:t>
            </a:r>
          </a:p>
        </p:txBody>
      </p:sp>
    </p:spTree>
    <p:extLst>
      <p:ext uri="{BB962C8B-B14F-4D97-AF65-F5344CB8AC3E}">
        <p14:creationId xmlns:p14="http://schemas.microsoft.com/office/powerpoint/2010/main" val="390235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368E6-0FDC-1C30-5BC9-31DECECCE2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50E49-E6A3-C894-2145-8C9F8BBE36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endParaRPr lang="en-US" dirty="0"/>
          </a:p>
        </p:txBody>
      </p:sp>
      <p:sp>
        <p:nvSpPr>
          <p:cNvPr id="3" name="Content Placeholder 2">
            <a:extLst>
              <a:ext uri="{FF2B5EF4-FFF2-40B4-BE49-F238E27FC236}">
                <a16:creationId xmlns:a16="http://schemas.microsoft.com/office/drawing/2014/main" id="{1FBA95D1-AE82-04DF-A745-87CF47055297}"/>
              </a:ext>
            </a:extLst>
          </p:cNvPr>
          <p:cNvSpPr>
            <a:spLocks noGrp="1"/>
          </p:cNvSpPr>
          <p:nvPr>
            <p:ph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We used OpenAI(ChatGPT) for some hard method implementation in our project codes. Since we didn’t completed our Database Management System Course, we used google and ChatGPT to connect our project with database.</a:t>
            </a:r>
          </a:p>
        </p:txBody>
      </p:sp>
    </p:spTree>
    <p:extLst>
      <p:ext uri="{BB962C8B-B14F-4D97-AF65-F5344CB8AC3E}">
        <p14:creationId xmlns:p14="http://schemas.microsoft.com/office/powerpoint/2010/main" val="327894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52DD-B464-DCC1-47D1-130FEAD6DE8D}"/>
              </a:ext>
            </a:extLst>
          </p:cNvPr>
          <p:cNvSpPr>
            <a:spLocks noGrp="1"/>
          </p:cNvSpPr>
          <p:nvPr>
            <p:ph type="ctrTitle"/>
          </p:nvPr>
        </p:nvSpPr>
        <p:spPr>
          <a:xfrm>
            <a:off x="2057400" y="1371600"/>
            <a:ext cx="7543800" cy="2593975"/>
          </a:xfrm>
        </p:spPr>
        <p:txBody>
          <a:bodyPr/>
          <a:lstStyle/>
          <a:p>
            <a:r>
              <a:rPr lang="en-US" dirty="0"/>
              <a:t>Thank You</a:t>
            </a:r>
          </a:p>
        </p:txBody>
      </p:sp>
    </p:spTree>
    <p:extLst>
      <p:ext uri="{BB962C8B-B14F-4D97-AF65-F5344CB8AC3E}">
        <p14:creationId xmlns:p14="http://schemas.microsoft.com/office/powerpoint/2010/main" val="298055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ByteBuilders</a:t>
            </a:r>
            <a:r>
              <a:rPr lang="en-US" dirty="0"/>
              <a:t> are:</a:t>
            </a:r>
          </a:p>
        </p:txBody>
      </p:sp>
      <p:sp>
        <p:nvSpPr>
          <p:cNvPr id="3" name="Content Placeholder 2"/>
          <p:cNvSpPr>
            <a:spLocks noGrp="1"/>
          </p:cNvSpPr>
          <p:nvPr>
            <p:ph idx="1"/>
          </p:nvPr>
        </p:nvSpPr>
        <p:spPr/>
        <p:txBody>
          <a:bodyPr/>
          <a:lstStyle/>
          <a:p>
            <a:endParaRPr lang="en-US" dirty="0"/>
          </a:p>
          <a:p>
            <a:r>
              <a:rPr lang="en-US" dirty="0"/>
              <a:t>Student ID:</a:t>
            </a:r>
          </a:p>
          <a:p>
            <a:r>
              <a:rPr lang="en-US" dirty="0"/>
              <a:t>		</a:t>
            </a:r>
          </a:p>
          <a:p>
            <a:r>
              <a:rPr lang="en-US" dirty="0"/>
              <a:t>		</a:t>
            </a:r>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B5315E2F-C3AD-4E8C-9BEA-E833E1CA1C3D}"/>
              </a:ext>
            </a:extLst>
          </p:cNvPr>
          <p:cNvGraphicFramePr>
            <a:graphicFrameLocks noGrp="1"/>
          </p:cNvGraphicFramePr>
          <p:nvPr>
            <p:extLst>
              <p:ext uri="{D42A27DB-BD31-4B8C-83A1-F6EECF244321}">
                <p14:modId xmlns:p14="http://schemas.microsoft.com/office/powerpoint/2010/main" val="2677784596"/>
              </p:ext>
            </p:extLst>
          </p:nvPr>
        </p:nvGraphicFramePr>
        <p:xfrm>
          <a:off x="609600" y="2057400"/>
          <a:ext cx="7315200" cy="24892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23265867"/>
                    </a:ext>
                  </a:extLst>
                </a:gridCol>
                <a:gridCol w="2133600">
                  <a:extLst>
                    <a:ext uri="{9D8B030D-6E8A-4147-A177-3AD203B41FA5}">
                      <a16:colId xmlns:a16="http://schemas.microsoft.com/office/drawing/2014/main" val="1228200435"/>
                    </a:ext>
                  </a:extLst>
                </a:gridCol>
                <a:gridCol w="1524000">
                  <a:extLst>
                    <a:ext uri="{9D8B030D-6E8A-4147-A177-3AD203B41FA5}">
                      <a16:colId xmlns:a16="http://schemas.microsoft.com/office/drawing/2014/main" val="1158261449"/>
                    </a:ext>
                  </a:extLst>
                </a:gridCol>
                <a:gridCol w="1828800">
                  <a:extLst>
                    <a:ext uri="{9D8B030D-6E8A-4147-A177-3AD203B41FA5}">
                      <a16:colId xmlns:a16="http://schemas.microsoft.com/office/drawing/2014/main" val="3838708402"/>
                    </a:ext>
                  </a:extLst>
                </a:gridCol>
              </a:tblGrid>
              <a:tr h="462280">
                <a:tc>
                  <a:txBody>
                    <a:bodyPr/>
                    <a:lstStyle/>
                    <a:p>
                      <a:r>
                        <a:rPr lang="en-US" dirty="0"/>
                        <a:t>Student ID</a:t>
                      </a:r>
                    </a:p>
                  </a:txBody>
                  <a:tcPr/>
                </a:tc>
                <a:tc>
                  <a:txBody>
                    <a:bodyPr/>
                    <a:lstStyle/>
                    <a:p>
                      <a:r>
                        <a:rPr lang="en-US" dirty="0"/>
                        <a:t>Student Name</a:t>
                      </a:r>
                    </a:p>
                  </a:txBody>
                  <a:tcPr/>
                </a:tc>
                <a:tc>
                  <a:txBody>
                    <a:bodyPr/>
                    <a:lstStyle/>
                    <a:p>
                      <a:r>
                        <a:rPr lang="en-US" dirty="0"/>
                        <a:t>Contribution Percentage</a:t>
                      </a:r>
                    </a:p>
                  </a:txBody>
                  <a:tcPr/>
                </a:tc>
                <a:tc>
                  <a:txBody>
                    <a:bodyPr/>
                    <a:lstStyle/>
                    <a:p>
                      <a:endParaRPr lang="en-US" dirty="0"/>
                    </a:p>
                  </a:txBody>
                  <a:tcPr/>
                </a:tc>
                <a:extLst>
                  <a:ext uri="{0D108BD9-81ED-4DB2-BD59-A6C34878D82A}">
                    <a16:rowId xmlns:a16="http://schemas.microsoft.com/office/drawing/2014/main" val="1572128589"/>
                  </a:ext>
                </a:extLst>
              </a:tr>
              <a:tr h="462280">
                <a:tc>
                  <a:txBody>
                    <a:bodyPr/>
                    <a:lstStyle/>
                    <a:p>
                      <a:r>
                        <a:rPr lang="en-US" dirty="0"/>
                        <a:t>2023-3-60-222</a:t>
                      </a:r>
                    </a:p>
                  </a:txBody>
                  <a:tcPr/>
                </a:tc>
                <a:tc>
                  <a:txBody>
                    <a:bodyPr/>
                    <a:lstStyle/>
                    <a:p>
                      <a:r>
                        <a:rPr lang="en-US" dirty="0" err="1"/>
                        <a:t>Sudeepta</a:t>
                      </a:r>
                      <a:r>
                        <a:rPr lang="en-US" dirty="0"/>
                        <a:t> Mandal</a:t>
                      </a:r>
                    </a:p>
                  </a:txBody>
                  <a:tcPr/>
                </a:tc>
                <a:tc>
                  <a:txBody>
                    <a:bodyPr/>
                    <a:lstStyle/>
                    <a:p>
                      <a:r>
                        <a:rPr lang="en-US" dirty="0"/>
                        <a:t>20</a:t>
                      </a:r>
                    </a:p>
                  </a:txBody>
                  <a:tcPr/>
                </a:tc>
                <a:tc>
                  <a:txBody>
                    <a:bodyPr/>
                    <a:lstStyle/>
                    <a:p>
                      <a:endParaRPr lang="en-US" dirty="0"/>
                    </a:p>
                  </a:txBody>
                  <a:tcPr/>
                </a:tc>
                <a:extLst>
                  <a:ext uri="{0D108BD9-81ED-4DB2-BD59-A6C34878D82A}">
                    <a16:rowId xmlns:a16="http://schemas.microsoft.com/office/drawing/2014/main" val="2425672873"/>
                  </a:ext>
                </a:extLst>
              </a:tr>
              <a:tr h="462280">
                <a:tc>
                  <a:txBody>
                    <a:bodyPr/>
                    <a:lstStyle/>
                    <a:p>
                      <a:r>
                        <a:rPr lang="en-US" dirty="0"/>
                        <a:t>2023-3-60-223</a:t>
                      </a:r>
                    </a:p>
                  </a:txBody>
                  <a:tcPr/>
                </a:tc>
                <a:tc>
                  <a:txBody>
                    <a:bodyPr/>
                    <a:lstStyle/>
                    <a:p>
                      <a:r>
                        <a:rPr lang="en-US" dirty="0"/>
                        <a:t>Md. Abir Rahman</a:t>
                      </a:r>
                    </a:p>
                  </a:txBody>
                  <a:tcPr/>
                </a:tc>
                <a:tc>
                  <a:txBody>
                    <a:bodyPr/>
                    <a:lstStyle/>
                    <a:p>
                      <a:r>
                        <a:rPr lang="en-US" dirty="0"/>
                        <a:t>50</a:t>
                      </a:r>
                    </a:p>
                  </a:txBody>
                  <a:tcPr/>
                </a:tc>
                <a:tc>
                  <a:txBody>
                    <a:bodyPr/>
                    <a:lstStyle/>
                    <a:p>
                      <a:endParaRPr lang="en-US"/>
                    </a:p>
                  </a:txBody>
                  <a:tcPr/>
                </a:tc>
                <a:extLst>
                  <a:ext uri="{0D108BD9-81ED-4DB2-BD59-A6C34878D82A}">
                    <a16:rowId xmlns:a16="http://schemas.microsoft.com/office/drawing/2014/main" val="1666349674"/>
                  </a:ext>
                </a:extLst>
              </a:tr>
              <a:tr h="462280">
                <a:tc>
                  <a:txBody>
                    <a:bodyPr/>
                    <a:lstStyle/>
                    <a:p>
                      <a:r>
                        <a:rPr lang="en-US" dirty="0"/>
                        <a:t>2023-3-60-221</a:t>
                      </a:r>
                    </a:p>
                  </a:txBody>
                  <a:tcPr/>
                </a:tc>
                <a:tc>
                  <a:txBody>
                    <a:bodyPr/>
                    <a:lstStyle/>
                    <a:p>
                      <a:r>
                        <a:rPr lang="en-US" dirty="0"/>
                        <a:t>Md. Asif Khan</a:t>
                      </a:r>
                    </a:p>
                  </a:txBody>
                  <a:tcPr/>
                </a:tc>
                <a:tc>
                  <a:txBody>
                    <a:bodyPr/>
                    <a:lstStyle/>
                    <a:p>
                      <a:r>
                        <a:rPr lang="en-US" dirty="0"/>
                        <a:t>15</a:t>
                      </a:r>
                    </a:p>
                  </a:txBody>
                  <a:tcPr/>
                </a:tc>
                <a:tc>
                  <a:txBody>
                    <a:bodyPr/>
                    <a:lstStyle/>
                    <a:p>
                      <a:endParaRPr lang="en-US"/>
                    </a:p>
                  </a:txBody>
                  <a:tcPr/>
                </a:tc>
                <a:extLst>
                  <a:ext uri="{0D108BD9-81ED-4DB2-BD59-A6C34878D82A}">
                    <a16:rowId xmlns:a16="http://schemas.microsoft.com/office/drawing/2014/main" val="2583370232"/>
                  </a:ext>
                </a:extLst>
              </a:tr>
              <a:tr h="462280">
                <a:tc>
                  <a:txBody>
                    <a:bodyPr/>
                    <a:lstStyle/>
                    <a:p>
                      <a:r>
                        <a:rPr lang="en-US" dirty="0"/>
                        <a:t>2023-3-60-214</a:t>
                      </a:r>
                    </a:p>
                  </a:txBody>
                  <a:tcPr/>
                </a:tc>
                <a:tc>
                  <a:txBody>
                    <a:bodyPr/>
                    <a:lstStyle/>
                    <a:p>
                      <a:r>
                        <a:rPr lang="en-US" dirty="0"/>
                        <a:t>Sadman Haque</a:t>
                      </a:r>
                    </a:p>
                  </a:txBody>
                  <a:tcPr/>
                </a:tc>
                <a:tc>
                  <a:txBody>
                    <a:bodyPr/>
                    <a:lstStyle/>
                    <a:p>
                      <a:r>
                        <a:rPr lang="en-US" dirty="0"/>
                        <a:t>15</a:t>
                      </a:r>
                    </a:p>
                  </a:txBody>
                  <a:tcPr/>
                </a:tc>
                <a:tc>
                  <a:txBody>
                    <a:bodyPr/>
                    <a:lstStyle/>
                    <a:p>
                      <a:endParaRPr lang="en-US" dirty="0"/>
                    </a:p>
                  </a:txBody>
                  <a:tcPr/>
                </a:tc>
                <a:extLst>
                  <a:ext uri="{0D108BD9-81ED-4DB2-BD59-A6C34878D82A}">
                    <a16:rowId xmlns:a16="http://schemas.microsoft.com/office/drawing/2014/main" val="1465783550"/>
                  </a:ext>
                </a:extLst>
              </a:tr>
            </a:tbl>
          </a:graphicData>
        </a:graphic>
      </p:graphicFrame>
    </p:spTree>
    <p:extLst>
      <p:ext uri="{BB962C8B-B14F-4D97-AF65-F5344CB8AC3E}">
        <p14:creationId xmlns:p14="http://schemas.microsoft.com/office/powerpoint/2010/main" val="186388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pPr marL="114300" indent="0">
              <a:buNone/>
            </a:pPr>
            <a:endParaRPr lang="en-US" dirty="0"/>
          </a:p>
          <a:p>
            <a:pPr marL="114300" indent="0">
              <a:buNone/>
            </a:pPr>
            <a:r>
              <a:rPr lang="en-US" dirty="0">
                <a:latin typeface="Times New Roman" panose="02020603050405020304" pitchFamily="18" charset="0"/>
                <a:cs typeface="Times New Roman" panose="02020603050405020304" pitchFamily="18" charset="0"/>
              </a:rPr>
              <a:t>Submitted To:</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Ahmed </a:t>
            </a:r>
            <a:r>
              <a:rPr lang="en-US" dirty="0" err="1">
                <a:latin typeface="Times New Roman" panose="02020603050405020304" pitchFamily="18" charset="0"/>
                <a:cs typeface="Times New Roman" panose="02020603050405020304" pitchFamily="18" charset="0"/>
              </a:rPr>
              <a:t>Abdal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Shafi</a:t>
            </a:r>
            <a:r>
              <a:rPr lang="en-US" dirty="0">
                <a:latin typeface="Times New Roman" panose="02020603050405020304" pitchFamily="18" charset="0"/>
                <a:cs typeface="Times New Roman" panose="02020603050405020304" pitchFamily="18" charset="0"/>
              </a:rPr>
              <a:t> Rasel,</a:t>
            </a:r>
          </a:p>
          <a:p>
            <a:pPr marL="114300" indent="0">
              <a:buNone/>
            </a:pPr>
            <a:r>
              <a:rPr lang="en-US" dirty="0">
                <a:latin typeface="Times New Roman" panose="02020603050405020304" pitchFamily="18" charset="0"/>
                <a:cs typeface="Times New Roman" panose="02020603050405020304" pitchFamily="18" charset="0"/>
              </a:rPr>
              <a:t>Lecturer, Department of CSE</a:t>
            </a:r>
          </a:p>
          <a:p>
            <a:pPr marL="114300" indent="0">
              <a:buNone/>
            </a:pPr>
            <a:r>
              <a:rPr lang="en-US" dirty="0">
                <a:latin typeface="Times New Roman" panose="02020603050405020304" pitchFamily="18" charset="0"/>
                <a:cs typeface="Times New Roman" panose="02020603050405020304" pitchFamily="18" charset="0"/>
              </a:rPr>
              <a:t>East West University </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Submission Date: January 20, 2025</a:t>
            </a:r>
          </a:p>
          <a:p>
            <a:pPr marL="114300" indent="0">
              <a:buNone/>
            </a:pPr>
            <a:endParaRPr lang="en-US" dirty="0"/>
          </a:p>
        </p:txBody>
      </p:sp>
    </p:spTree>
    <p:extLst>
      <p:ext uri="{BB962C8B-B14F-4D97-AF65-F5344CB8AC3E}">
        <p14:creationId xmlns:p14="http://schemas.microsoft.com/office/powerpoint/2010/main" val="115218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620000" cy="1143000"/>
          </a:xfrm>
        </p:spPr>
        <p:txBody>
          <a:bodyPr/>
          <a:lstStyle/>
          <a:p>
            <a:r>
              <a:rPr lang="en-US" dirty="0"/>
              <a:t>Introduction:</a:t>
            </a:r>
          </a:p>
        </p:txBody>
      </p:sp>
      <p:sp>
        <p:nvSpPr>
          <p:cNvPr id="3" name="Content Placeholder 2"/>
          <p:cNvSpPr>
            <a:spLocks noGrp="1"/>
          </p:cNvSpPr>
          <p:nvPr>
            <p:ph idx="1"/>
          </p:nvPr>
        </p:nvSpPr>
        <p:spPr>
          <a:xfrm>
            <a:off x="76200" y="944380"/>
            <a:ext cx="8077200" cy="5791200"/>
          </a:xfrm>
        </p:spPr>
        <p:txBody>
          <a:bodyPr>
            <a:normAutofit fontScale="25000" lnSpcReduction="20000"/>
          </a:bodyPr>
          <a:lstStyle/>
          <a:p>
            <a:pPr marL="114300" indent="0" algn="just">
              <a:buNone/>
            </a:pPr>
            <a:r>
              <a:rPr lang="en-US" sz="8000" dirty="0">
                <a:latin typeface="Times New Roman" panose="02020603050405020304" pitchFamily="18" charset="0"/>
                <a:cs typeface="Times New Roman" panose="02020603050405020304" pitchFamily="18" charset="0"/>
              </a:rPr>
              <a:t>The “</a:t>
            </a:r>
            <a:r>
              <a:rPr lang="en-US" sz="8000" dirty="0" err="1">
                <a:latin typeface="Times New Roman" panose="02020603050405020304" pitchFamily="18" charset="0"/>
                <a:cs typeface="Times New Roman" panose="02020603050405020304" pitchFamily="18" charset="0"/>
              </a:rPr>
              <a:t>CineSphere</a:t>
            </a:r>
            <a:r>
              <a:rPr lang="en-US" sz="8000" dirty="0">
                <a:latin typeface="Times New Roman" panose="02020603050405020304" pitchFamily="18" charset="0"/>
                <a:cs typeface="Times New Roman" panose="02020603050405020304" pitchFamily="18" charset="0"/>
              </a:rPr>
              <a:t>: A Movie Ticket Booking System” is a user-friendly and efficient Java-based application developed to streamline the movie ticket booking process. In today’s fast-paced world, traditional methods of purchasing movie tickets are becoming increasingly obsolete. Customers seek convenience, speed, and flexibility when booking their movie tickets. This project addresses these demands by providing a digital platform for selecting movies, viewing schedules, and reserving tickets, all from a single interface.</a:t>
            </a:r>
          </a:p>
          <a:p>
            <a:pPr marL="114300" indent="0" algn="just">
              <a:buNone/>
            </a:pPr>
            <a:endParaRPr lang="en-US" sz="8000" dirty="0">
              <a:latin typeface="Times New Roman" panose="02020603050405020304" pitchFamily="18" charset="0"/>
              <a:cs typeface="Times New Roman" panose="02020603050405020304" pitchFamily="18" charset="0"/>
            </a:endParaRPr>
          </a:p>
          <a:p>
            <a:pPr marL="114300" indent="0" algn="just">
              <a:buNone/>
            </a:pPr>
            <a:r>
              <a:rPr lang="en-US" sz="8000" dirty="0">
                <a:latin typeface="Times New Roman" panose="02020603050405020304" pitchFamily="18" charset="0"/>
                <a:cs typeface="Times New Roman" panose="02020603050405020304" pitchFamily="18" charset="0"/>
              </a:rPr>
              <a:t>The system incorporates a wide range of functionalities, including viewing movie details, selecting seats, and processing bookings. It also features administrative controls for managing movies, schedules, and ticket availability. Built using JavaFX for the graphical user interface and a robust backend database for data management, </a:t>
            </a:r>
            <a:r>
              <a:rPr lang="en-US" sz="8000" dirty="0" err="1">
                <a:latin typeface="Times New Roman" panose="02020603050405020304" pitchFamily="18" charset="0"/>
                <a:cs typeface="Times New Roman" panose="02020603050405020304" pitchFamily="18" charset="0"/>
              </a:rPr>
              <a:t>CineSphere</a:t>
            </a:r>
            <a:r>
              <a:rPr lang="en-US" sz="8000" dirty="0">
                <a:latin typeface="Times New Roman" panose="02020603050405020304" pitchFamily="18" charset="0"/>
                <a:cs typeface="Times New Roman" panose="02020603050405020304" pitchFamily="18" charset="0"/>
              </a:rPr>
              <a:t> ensures seamless operation and a smooth user experience. The system aims to enhance user satisfaction by reducing the hassle of in-person bookings and minimizing errors associated with manual systems.</a:t>
            </a:r>
          </a:p>
          <a:p>
            <a:pPr marL="114300" indent="0" algn="just">
              <a:buNone/>
            </a:pPr>
            <a:endParaRPr lang="en-US" sz="8000" dirty="0">
              <a:latin typeface="Times New Roman" panose="02020603050405020304" pitchFamily="18" charset="0"/>
              <a:cs typeface="Times New Roman" panose="02020603050405020304" pitchFamily="18" charset="0"/>
            </a:endParaRPr>
          </a:p>
          <a:p>
            <a:pPr marL="114300" indent="0" algn="just">
              <a:buNone/>
            </a:pPr>
            <a:r>
              <a:rPr lang="en-US" sz="8000" dirty="0" err="1">
                <a:latin typeface="Times New Roman" panose="02020603050405020304" pitchFamily="18" charset="0"/>
                <a:cs typeface="Times New Roman" panose="02020603050405020304" pitchFamily="18" charset="0"/>
              </a:rPr>
              <a:t>CineSphere</a:t>
            </a:r>
            <a:r>
              <a:rPr lang="en-US" sz="8000" dirty="0">
                <a:latin typeface="Times New Roman" panose="02020603050405020304" pitchFamily="18" charset="0"/>
                <a:cs typeface="Times New Roman" panose="02020603050405020304" pitchFamily="18" charset="0"/>
              </a:rPr>
              <a:t> is designed to cater to both users and administrators, making it a versatile solution for theaters and moviegoers alike. The project's development focused on simplicity, scalability, and adaptability, ensuring it can meet the needs of diverse audiences and environments.</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80476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The primary objective of “</a:t>
            </a:r>
            <a:r>
              <a:rPr lang="en-US" dirty="0" err="1">
                <a:latin typeface="Times New Roman" panose="02020603050405020304" pitchFamily="18" charset="0"/>
                <a:cs typeface="Times New Roman" panose="02020603050405020304" pitchFamily="18" charset="0"/>
              </a:rPr>
              <a:t>CineSphere</a:t>
            </a:r>
            <a:r>
              <a:rPr lang="en-US" dirty="0">
                <a:latin typeface="Times New Roman" panose="02020603050405020304" pitchFamily="18" charset="0"/>
                <a:cs typeface="Times New Roman" panose="02020603050405020304" pitchFamily="18" charset="0"/>
              </a:rPr>
              <a:t>: A Movie Ticket Booking System” is to develop a reliable, efficient, and user-friendly platform for managing and automating the process of movie ticket booking. This project aims to provide moviegoers with a seamless experience for browsing movies, selecting showtimes, reserving seats, and making bookings, while also offering theater administrators tools to manage movie schedules, ticket availability, and customer data effectively.</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The system is designed to reduce manual errors, save time, and enhance the overall efficiency of movie ticket management, ultimately catering to the growing demand for digital solutions in the entertainment industry.</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4604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7620000" cy="609600"/>
          </a:xfrm>
        </p:spPr>
        <p:txBody>
          <a:bodyPr/>
          <a:lstStyle/>
          <a:p>
            <a:r>
              <a:rPr lang="en-US" dirty="0" err="1"/>
              <a:t>Uml</a:t>
            </a:r>
            <a:r>
              <a:rPr lang="en-US" dirty="0"/>
              <a:t> diagram</a:t>
            </a:r>
          </a:p>
        </p:txBody>
      </p:sp>
      <p:sp>
        <p:nvSpPr>
          <p:cNvPr id="7" name="Content Placeholder 6"/>
          <p:cNvSpPr>
            <a:spLocks noGrp="1"/>
          </p:cNvSpPr>
          <p:nvPr>
            <p:ph sz="half" idx="1"/>
          </p:nvPr>
        </p:nvSpPr>
        <p:spPr/>
        <p:txBody>
          <a:bodyPr/>
          <a:lstStyle/>
          <a:p>
            <a:pPr marL="114300" indent="0">
              <a:buNone/>
            </a:pPr>
            <a:endParaRPr lang="en-US" sz="1600" dirty="0"/>
          </a:p>
          <a:p>
            <a:pPr marL="114300" indent="0">
              <a:buNone/>
            </a:pPr>
            <a:r>
              <a:rPr lang="en-US" sz="2000" dirty="0"/>
              <a:t>                                                 </a:t>
            </a:r>
            <a:endParaRPr lang="en-US" sz="1800" dirty="0"/>
          </a:p>
          <a:p>
            <a:pPr marL="114300" indent="0">
              <a:buNone/>
            </a:pPr>
            <a:endParaRPr lang="en-US" sz="1800" dirty="0"/>
          </a:p>
          <a:p>
            <a:pPr marL="114300" indent="0">
              <a:buNone/>
            </a:pPr>
            <a:endParaRPr lang="en-US" sz="1800" dirty="0"/>
          </a:p>
        </p:txBody>
      </p:sp>
      <p:pic>
        <p:nvPicPr>
          <p:cNvPr id="11" name="Content Placeholder 10">
            <a:extLst>
              <a:ext uri="{FF2B5EF4-FFF2-40B4-BE49-F238E27FC236}">
                <a16:creationId xmlns:a16="http://schemas.microsoft.com/office/drawing/2014/main" id="{B0CCE446-6C14-4300-81B1-372B5638E6CD}"/>
              </a:ext>
            </a:extLst>
          </p:cNvPr>
          <p:cNvPicPr>
            <a:picLocks noGrp="1" noChangeAspect="1"/>
          </p:cNvPicPr>
          <p:nvPr>
            <p:ph sz="half" idx="2"/>
          </p:nvPr>
        </p:nvPicPr>
        <p:blipFill>
          <a:blip r:embed="rId2"/>
          <a:stretch>
            <a:fillRect/>
          </a:stretch>
        </p:blipFill>
        <p:spPr>
          <a:xfrm>
            <a:off x="152400" y="609600"/>
            <a:ext cx="7924800" cy="5973762"/>
          </a:xfrm>
          <a:prstGeom prst="rect">
            <a:avLst/>
          </a:prstGeom>
        </p:spPr>
      </p:pic>
    </p:spTree>
    <p:extLst>
      <p:ext uri="{BB962C8B-B14F-4D97-AF65-F5344CB8AC3E}">
        <p14:creationId xmlns:p14="http://schemas.microsoft.com/office/powerpoint/2010/main" val="3842190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5" name="Content Placeholder 4"/>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Customer_Sign_In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-Validate the customer's login using a username and password.</a:t>
            </a:r>
          </a:p>
          <a:p>
            <a:r>
              <a:rPr lang="en-US" dirty="0">
                <a:latin typeface="Times New Roman" panose="02020603050405020304" pitchFamily="18" charset="0"/>
                <a:cs typeface="Times New Roman" panose="02020603050405020304" pitchFamily="18" charset="0"/>
              </a:rPr>
              <a:t>-Provide a way to navigate to the admin login interface.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Customer_Sign_Up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-Register a new customer with their personal details like name, email, phone number, gender, and date of birth.</a:t>
            </a:r>
          </a:p>
          <a:p>
            <a:r>
              <a:rPr lang="en-US" dirty="0">
                <a:latin typeface="Times New Roman" panose="02020603050405020304" pitchFamily="18" charset="0"/>
                <a:cs typeface="Times New Roman" panose="02020603050405020304" pitchFamily="18" charset="0"/>
              </a:rPr>
              <a:t>-Validate the customer signup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Customer_Forget_Password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-Validate a customer's request to reset their password.</a:t>
            </a:r>
          </a:p>
          <a:p>
            <a:r>
              <a:rPr lang="en-US" dirty="0">
                <a:latin typeface="Times New Roman" panose="02020603050405020304" pitchFamily="18" charset="0"/>
                <a:cs typeface="Times New Roman" panose="02020603050405020304" pitchFamily="18" charset="0"/>
              </a:rPr>
              <a:t>-Allow customers to set a new password using security steps</a:t>
            </a:r>
            <a:r>
              <a:rPr lang="en-US" dirty="0"/>
              <a:t>.             </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752600" y="6394959"/>
            <a:ext cx="61722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99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a:t>
            </a:r>
          </a:p>
        </p:txBody>
      </p:sp>
      <p:sp>
        <p:nvSpPr>
          <p:cNvPr id="5" name="Content Placeholder 4"/>
          <p:cNvSpPr>
            <a:spLocks noGrp="1"/>
          </p:cNvSpPr>
          <p:nvPr>
            <p:ph idx="1"/>
          </p:nvPr>
        </p:nvSpPr>
        <p:spPr>
          <a:xfrm>
            <a:off x="152400" y="1676400"/>
            <a:ext cx="7620000" cy="4800600"/>
          </a:xfrm>
        </p:spPr>
        <p:txBody>
          <a:bodyPr/>
          <a:lstStyle/>
          <a:p>
            <a:pPr marL="11430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Admin_Sign_In</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-Validate the admin's login using a fixed password.</a:t>
            </a:r>
          </a:p>
          <a:p>
            <a:pPr marL="114300" indent="0">
              <a:buNone/>
            </a:pPr>
            <a:r>
              <a:rPr lang="en-US" dirty="0">
                <a:latin typeface="Times New Roman" panose="02020603050405020304" pitchFamily="18" charset="0"/>
                <a:cs typeface="Times New Roman" panose="02020603050405020304" pitchFamily="18" charset="0"/>
              </a:rPr>
              <a:t>-Provide a way to navigate to the customer sign-in interface.</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Admin_Reset_Password</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-Validate the admin's request to reset their password.</a:t>
            </a:r>
          </a:p>
          <a:p>
            <a:pPr marL="114300" indent="0">
              <a:buNone/>
            </a:pPr>
            <a:r>
              <a:rPr lang="en-US" dirty="0">
                <a:latin typeface="Times New Roman" panose="02020603050405020304" pitchFamily="18" charset="0"/>
                <a:cs typeface="Times New Roman" panose="02020603050405020304" pitchFamily="18" charset="0"/>
              </a:rPr>
              <a:t>-Allow the admin to set a new password using security steps.</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Admin_Dashboard</a:t>
            </a: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-Display the total number of tickets sold, income generated, and available movies.</a:t>
            </a:r>
          </a:p>
          <a:p>
            <a:pPr marL="114300" indent="0">
              <a:buNone/>
            </a:pPr>
            <a:r>
              <a:rPr lang="en-US" dirty="0">
                <a:latin typeface="Times New Roman" panose="02020603050405020304" pitchFamily="18" charset="0"/>
                <a:cs typeface="Times New Roman" panose="02020603050405020304" pitchFamily="18" charset="0"/>
              </a:rPr>
              <a:t>-Allow viewing and managing total tickets and available movies</a:t>
            </a:r>
            <a:r>
              <a:rPr lang="en-US" dirty="0"/>
              <a:t>.</a:t>
            </a:r>
          </a:p>
          <a:p>
            <a:pPr marL="114300" indent="0">
              <a:buNone/>
            </a:pPr>
            <a:endParaRPr lang="en-US" dirty="0"/>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328704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br>
              <a:rPr lang="en-US" dirty="0"/>
            </a:b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6" name="TextBox 5">
            <a:extLst>
              <a:ext uri="{FF2B5EF4-FFF2-40B4-BE49-F238E27FC236}">
                <a16:creationId xmlns:a16="http://schemas.microsoft.com/office/drawing/2014/main" id="{7F7FAE73-DFEE-4213-8F5B-CE3512B32308}"/>
              </a:ext>
            </a:extLst>
          </p:cNvPr>
          <p:cNvSpPr txBox="1"/>
          <p:nvPr/>
        </p:nvSpPr>
        <p:spPr>
          <a:xfrm>
            <a:off x="228600" y="1859340"/>
            <a:ext cx="7772400" cy="507831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Admin_Add_Movies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-Insert new movie details such as title, genre, duration, showing time, and screening date.</a:t>
            </a:r>
          </a:p>
          <a:p>
            <a:r>
              <a:rPr lang="en-US" dirty="0">
                <a:latin typeface="Times New Roman" panose="02020603050405020304" pitchFamily="18" charset="0"/>
                <a:cs typeface="Times New Roman" panose="02020603050405020304" pitchFamily="18" charset="0"/>
              </a:rPr>
              <a:t>-Update or delete movie details.</a:t>
            </a:r>
          </a:p>
          <a:p>
            <a:r>
              <a:rPr lang="en-US" dirty="0">
                <a:latin typeface="Times New Roman" panose="02020603050405020304" pitchFamily="18" charset="0"/>
                <a:cs typeface="Times New Roman" panose="02020603050405020304" pitchFamily="18" charset="0"/>
              </a:rPr>
              <a:t>-Provide a list of all movies.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Admin_Available_Movies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-Display the movies available for booking.</a:t>
            </a:r>
          </a:p>
          <a:p>
            <a:r>
              <a:rPr lang="en-US" dirty="0">
                <a:latin typeface="Times New Roman" panose="02020603050405020304" pitchFamily="18" charset="0"/>
                <a:cs typeface="Times New Roman" panose="02020603050405020304" pitchFamily="18" charset="0"/>
              </a:rPr>
              <a:t>-Allow admins to add or edit movies.</a:t>
            </a:r>
          </a:p>
          <a:p>
            <a:r>
              <a:rPr lang="en-US" dirty="0">
                <a:latin typeface="Times New Roman" panose="02020603050405020304" pitchFamily="18" charset="0"/>
                <a:cs typeface="Times New Roman" panose="02020603050405020304" pitchFamily="18" charset="0"/>
              </a:rPr>
              <a:t>-Generate and print receipts for tickets sold.</a:t>
            </a:r>
          </a:p>
          <a:p>
            <a:pPr marL="0" marR="0">
              <a:spcBef>
                <a:spcPts val="0"/>
              </a:spcBef>
              <a:spcAft>
                <a:spcPts val="0"/>
              </a:spcAft>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AU"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AU" sz="1800" b="1" dirty="0" err="1">
                <a:effectLst/>
                <a:latin typeface="Times New Roman" panose="02020603050405020304" pitchFamily="18" charset="0"/>
                <a:ea typeface="Times New Roman" panose="02020603050405020304" pitchFamily="18" charset="0"/>
                <a:cs typeface="Times New Roman" panose="02020603050405020304" pitchFamily="18" charset="0"/>
              </a:rPr>
              <a:t>Customer_Available_Movies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-Display available movies for the customer to view and book.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-Allow customers to select movies and purchase tickets.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AU" sz="1800" dirty="0">
                <a:effectLst/>
                <a:latin typeface="Times New Roman" panose="02020603050405020304" pitchFamily="18" charset="0"/>
                <a:ea typeface="Times New Roman" panose="02020603050405020304" pitchFamily="18" charset="0"/>
                <a:cs typeface="Times New Roman" panose="02020603050405020304" pitchFamily="18" charset="0"/>
              </a:rPr>
              <a:t>-Generate and print receipts for ticket purchases.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AU"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46073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381</TotalTime>
  <Words>1286</Words>
  <Application>Microsoft Office PowerPoint</Application>
  <PresentationFormat>On-screen Show (4:3)</PresentationFormat>
  <Paragraphs>146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Times New Roman</vt:lpstr>
      <vt:lpstr>Adjacency</vt:lpstr>
      <vt:lpstr>CineSphere: A Movie Ticket Booking System</vt:lpstr>
      <vt:lpstr>ByteBuilders are:</vt:lpstr>
      <vt:lpstr>PowerPoint Presentation</vt:lpstr>
      <vt:lpstr>Introduction:</vt:lpstr>
      <vt:lpstr>Objectives:</vt:lpstr>
      <vt:lpstr>Uml diagram</vt:lpstr>
      <vt:lpstr>Class</vt:lpstr>
      <vt:lpstr>Class</vt:lpstr>
      <vt:lpstr>Class </vt:lpstr>
      <vt:lpstr>Class</vt:lpstr>
      <vt:lpstr>Class </vt:lpstr>
      <vt:lpstr>Class</vt:lpstr>
      <vt:lpstr>Limitations</vt:lpstr>
      <vt:lpstr>Future Work</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BANGLA</dc:creator>
  <cp:lastModifiedBy>Md. Abir Rahman</cp:lastModifiedBy>
  <cp:revision>24</cp:revision>
  <dcterms:created xsi:type="dcterms:W3CDTF">2024-09-17T21:29:30Z</dcterms:created>
  <dcterms:modified xsi:type="dcterms:W3CDTF">2025-01-20T19:08:28Z</dcterms:modified>
</cp:coreProperties>
</file>