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9" r:id="rId2"/>
    <p:sldId id="256" r:id="rId3"/>
    <p:sldId id="257" r:id="rId4"/>
    <p:sldId id="261" r:id="rId5"/>
    <p:sldId id="262" r:id="rId6"/>
    <p:sldId id="263" r:id="rId7"/>
    <p:sldId id="264" r:id="rId8"/>
    <p:sldId id="265" r:id="rId9"/>
    <p:sldId id="275" r:id="rId10"/>
    <p:sldId id="271" r:id="rId11"/>
    <p:sldId id="272" r:id="rId12"/>
  </p:sldIdLst>
  <p:sldSz cx="9144000" cy="5143500" type="screen16x9"/>
  <p:notesSz cx="6858000" cy="9144000"/>
  <p:embeddedFontLst>
    <p:embeddedFont>
      <p:font typeface="Fira Sans Light" charset="0"/>
      <p:regular r:id="rId14"/>
      <p:bold r:id="rId15"/>
      <p:italic r:id="rId16"/>
      <p:boldItalic r:id="rId17"/>
    </p:embeddedFont>
    <p:embeddedFont>
      <p:font typeface="Fira Sans SemiBold" charset="0"/>
      <p:regular r:id="rId18"/>
      <p:bold r:id="rId19"/>
      <p:italic r:id="rId20"/>
      <p:boldItalic r:id="rId21"/>
    </p:embeddedFont>
    <p:embeddedFont>
      <p:font typeface="Fira Sans Black" charset="0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EDFC61-0898-4A9F-816B-1965C0BDAE39}">
  <a:tblStyle styleId="{5CEDFC61-0898-4A9F-816B-1965C0BDAE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94532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51500" y="751925"/>
            <a:ext cx="3426900" cy="363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392600" y="4392000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749500" y="1761875"/>
            <a:ext cx="4350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749500" y="3018575"/>
            <a:ext cx="4350300" cy="36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8392600" y="4392000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5690625" y="751550"/>
            <a:ext cx="2702100" cy="36405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285750" dist="190500" dir="276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20985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3144470" y="1664175"/>
            <a:ext cx="20985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21462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3123206" y="1664175"/>
            <a:ext cx="21462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5494913" y="1664175"/>
            <a:ext cx="21462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ctrTitle"/>
          </p:nvPr>
        </p:nvSpPr>
        <p:spPr>
          <a:xfrm>
            <a:off x="251520" y="987574"/>
            <a:ext cx="5040560" cy="288032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 smtClean="0"/>
              <a:t>Aulia Eka Wulan Ardani ( 3006 )</a:t>
            </a:r>
            <a:br>
              <a:rPr lang="id-ID" sz="2800" dirty="0" smtClean="0"/>
            </a:br>
            <a:r>
              <a:rPr lang="id-ID" sz="2800" dirty="0" smtClean="0"/>
              <a:t>Dafa Farras Haidar </a:t>
            </a:r>
            <a:r>
              <a:rPr lang="en-US" sz="2800" dirty="0" smtClean="0"/>
              <a:t>	  </a:t>
            </a:r>
            <a:r>
              <a:rPr lang="id-ID" sz="2800" dirty="0" smtClean="0"/>
              <a:t>( 3049 )</a:t>
            </a:r>
            <a:br>
              <a:rPr lang="id-ID" sz="2800" dirty="0" smtClean="0"/>
            </a:br>
            <a:r>
              <a:rPr lang="id-ID" sz="2800" dirty="0" smtClean="0"/>
              <a:t>Sakinatun Nuha </a:t>
            </a:r>
            <a:r>
              <a:rPr lang="en-US" sz="2800" dirty="0" smtClean="0"/>
              <a:t>		  </a:t>
            </a:r>
            <a:r>
              <a:rPr lang="id-ID" sz="2800" dirty="0" smtClean="0"/>
              <a:t>( 3027 )</a:t>
            </a:r>
            <a:br>
              <a:rPr lang="id-ID" sz="2800" dirty="0" smtClean="0"/>
            </a:br>
            <a:r>
              <a:rPr lang="id-ID" sz="2800" dirty="0" smtClean="0"/>
              <a:t>Nur Isnaini Fransiska Maheswara</a:t>
            </a:r>
            <a:r>
              <a:rPr lang="en-US" sz="2800" dirty="0" smtClean="0"/>
              <a:t>		  </a:t>
            </a:r>
            <a:r>
              <a:rPr lang="id-ID" sz="2800" dirty="0" smtClean="0"/>
              <a:t>( 3068)</a:t>
            </a:r>
            <a:br>
              <a:rPr lang="id-ID" sz="2800" dirty="0" smtClean="0"/>
            </a:br>
            <a:r>
              <a:rPr lang="id-ID" sz="2800" dirty="0" smtClean="0"/>
              <a:t>Mella Reminiscere </a:t>
            </a:r>
            <a:r>
              <a:rPr lang="en-US" sz="2800" dirty="0" smtClean="0"/>
              <a:t>	  </a:t>
            </a:r>
            <a:r>
              <a:rPr lang="id-ID" sz="2800" dirty="0" smtClean="0"/>
              <a:t>( 3047 )</a:t>
            </a:r>
            <a:endParaRPr sz="2800" dirty="0"/>
          </a:p>
        </p:txBody>
      </p:sp>
      <p:sp>
        <p:nvSpPr>
          <p:cNvPr id="120" name="Google Shape;120;p16"/>
          <p:cNvSpPr txBox="1"/>
          <p:nvPr/>
        </p:nvSpPr>
        <p:spPr>
          <a:xfrm>
            <a:off x="5685350" y="752125"/>
            <a:ext cx="2709300" cy="3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0" dirty="0">
                <a:solidFill>
                  <a:schemeClr val="accent1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1</a:t>
            </a:r>
            <a:endParaRPr sz="16000" dirty="0">
              <a:solidFill>
                <a:schemeClr val="accent1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"/>
          <p:cNvSpPr txBox="1">
            <a:spLocks noGrp="1"/>
          </p:cNvSpPr>
          <p:nvPr>
            <p:ph type="ctrTitle" idx="4294967295"/>
          </p:nvPr>
        </p:nvSpPr>
        <p:spPr>
          <a:xfrm>
            <a:off x="-180528" y="127051"/>
            <a:ext cx="4270800" cy="6444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Kesimpulan </a:t>
            </a:r>
            <a:endParaRPr dirty="0"/>
          </a:p>
        </p:txBody>
      </p:sp>
      <p:sp>
        <p:nvSpPr>
          <p:cNvPr id="289" name="Google Shape;289;p28"/>
          <p:cNvSpPr txBox="1">
            <a:spLocks noGrp="1"/>
          </p:cNvSpPr>
          <p:nvPr>
            <p:ph type="subTitle" idx="4294967295"/>
          </p:nvPr>
        </p:nvSpPr>
        <p:spPr>
          <a:xfrm>
            <a:off x="186382" y="1059582"/>
            <a:ext cx="8208912" cy="4320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individu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penilaian</a:t>
            </a:r>
            <a:r>
              <a:rPr lang="en-US" sz="1800" dirty="0"/>
              <a:t> </a:t>
            </a:r>
            <a:r>
              <a:rPr lang="en-US" sz="1800" dirty="0" err="1"/>
              <a:t>tersendiri</a:t>
            </a:r>
            <a:r>
              <a:rPr lang="en-US" sz="1800" dirty="0"/>
              <a:t> </a:t>
            </a:r>
            <a:r>
              <a:rPr lang="en-US" sz="1800" dirty="0" err="1"/>
              <a:t>terhadap</a:t>
            </a:r>
            <a:r>
              <a:rPr lang="en-US" sz="1800" dirty="0"/>
              <a:t> </a:t>
            </a:r>
            <a:r>
              <a:rPr lang="en-US" sz="1800" dirty="0" err="1"/>
              <a:t>barang</a:t>
            </a:r>
            <a:r>
              <a:rPr lang="en-US" sz="1800" dirty="0"/>
              <a:t> </a:t>
            </a:r>
            <a:r>
              <a:rPr lang="en-US" sz="1800" dirty="0" err="1"/>
              <a:t>maupun</a:t>
            </a:r>
            <a:r>
              <a:rPr lang="en-US" sz="1800" dirty="0"/>
              <a:t> </a:t>
            </a:r>
            <a:r>
              <a:rPr lang="en-US" sz="1800" dirty="0" err="1"/>
              <a:t>konten</a:t>
            </a:r>
            <a:r>
              <a:rPr lang="en-US" sz="1800" dirty="0"/>
              <a:t> digital yang </a:t>
            </a:r>
            <a:r>
              <a:rPr lang="en-US" sz="1800" dirty="0" err="1"/>
              <a:t>dianggap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sesuatu</a:t>
            </a:r>
            <a:r>
              <a:rPr lang="en-US" sz="1800" dirty="0"/>
              <a:t> yang </a:t>
            </a:r>
            <a:r>
              <a:rPr lang="en-US" sz="1800" dirty="0" err="1"/>
              <a:t>berharga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berbagai</a:t>
            </a:r>
            <a:r>
              <a:rPr lang="en-US" sz="1800" dirty="0"/>
              <a:t> </a:t>
            </a:r>
            <a:r>
              <a:rPr lang="en-US" sz="1800" dirty="0" err="1"/>
              <a:t>alasan</a:t>
            </a:r>
            <a:r>
              <a:rPr lang="en-US" sz="1800" dirty="0"/>
              <a:t> </a:t>
            </a:r>
            <a:r>
              <a:rPr lang="en-US" sz="1800" dirty="0" err="1"/>
              <a:t>tersendiri</a:t>
            </a:r>
            <a:r>
              <a:rPr lang="en-US" sz="1800" dirty="0"/>
              <a:t>. </a:t>
            </a:r>
            <a:r>
              <a:rPr lang="en-US" sz="1800" dirty="0" err="1"/>
              <a:t>Berkembangnya</a:t>
            </a:r>
            <a:r>
              <a:rPr lang="en-US" sz="1800" dirty="0"/>
              <a:t> </a:t>
            </a:r>
            <a:r>
              <a:rPr lang="en-US" sz="1800" dirty="0" err="1"/>
              <a:t>teknologi</a:t>
            </a:r>
            <a:r>
              <a:rPr lang="en-US" sz="1800" dirty="0"/>
              <a:t> digital yang </a:t>
            </a:r>
            <a:r>
              <a:rPr lang="en-US" sz="1800" dirty="0" err="1"/>
              <a:t>memunculkan</a:t>
            </a:r>
            <a:r>
              <a:rPr lang="en-US" sz="1800" dirty="0"/>
              <a:t> </a:t>
            </a:r>
            <a:r>
              <a:rPr lang="en-US" sz="1800" dirty="0" err="1"/>
              <a:t>berbagai</a:t>
            </a:r>
            <a:r>
              <a:rPr lang="en-US" sz="1800" dirty="0"/>
              <a:t> media </a:t>
            </a:r>
            <a:r>
              <a:rPr lang="en-US" sz="1800" dirty="0" err="1"/>
              <a:t>sosial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perpustakaan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lembaga</a:t>
            </a:r>
            <a:r>
              <a:rPr lang="en-US" sz="1800" dirty="0"/>
              <a:t> </a:t>
            </a:r>
            <a:r>
              <a:rPr lang="en-US" sz="1800" dirty="0" err="1"/>
              <a:t>arsip</a:t>
            </a:r>
            <a:r>
              <a:rPr lang="en-US" sz="1800" dirty="0"/>
              <a:t> </a:t>
            </a:r>
            <a:r>
              <a:rPr lang="en-US" sz="1800" dirty="0" err="1"/>
              <a:t>menganggap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pentingnya</a:t>
            </a:r>
            <a:r>
              <a:rPr lang="en-US" sz="1800" dirty="0"/>
              <a:t> </a:t>
            </a:r>
            <a:r>
              <a:rPr lang="en-US" sz="1800" dirty="0" err="1"/>
              <a:t>melestarikan</a:t>
            </a:r>
            <a:r>
              <a:rPr lang="en-US" sz="1800" dirty="0"/>
              <a:t> </a:t>
            </a:r>
            <a:r>
              <a:rPr lang="en-US" sz="1800" dirty="0" err="1"/>
              <a:t>memori</a:t>
            </a:r>
            <a:r>
              <a:rPr lang="en-US" sz="1800" dirty="0"/>
              <a:t> di </a:t>
            </a:r>
            <a:r>
              <a:rPr lang="en-US" sz="1800" dirty="0" err="1"/>
              <a:t>kalangan</a:t>
            </a:r>
            <a:r>
              <a:rPr lang="en-US" sz="1800" dirty="0"/>
              <a:t> </a:t>
            </a:r>
            <a:r>
              <a:rPr lang="en-US" sz="1800" dirty="0" err="1"/>
              <a:t>publik</a:t>
            </a:r>
            <a:r>
              <a:rPr lang="en-US" sz="1800" dirty="0"/>
              <a:t>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Oleh</a:t>
            </a:r>
            <a:r>
              <a:rPr lang="en-US" sz="1800" dirty="0" smtClean="0"/>
              <a:t>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, </a:t>
            </a:r>
            <a:r>
              <a:rPr lang="en-US" sz="1800" dirty="0" err="1"/>
              <a:t>perpustakaan</a:t>
            </a:r>
            <a:r>
              <a:rPr lang="en-US" sz="1800" dirty="0"/>
              <a:t> </a:t>
            </a:r>
            <a:r>
              <a:rPr lang="en-US" sz="1800" dirty="0" err="1"/>
              <a:t>mencoba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berkolaborasi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anggota</a:t>
            </a:r>
            <a:r>
              <a:rPr lang="en-US" sz="1800" dirty="0"/>
              <a:t> </a:t>
            </a:r>
            <a:r>
              <a:rPr lang="en-US" sz="1800" dirty="0" err="1"/>
              <a:t>komunitas</a:t>
            </a:r>
            <a:r>
              <a:rPr lang="en-US" sz="1800" dirty="0"/>
              <a:t>, </a:t>
            </a:r>
            <a:r>
              <a:rPr lang="en-US" sz="1800" dirty="0" err="1"/>
              <a:t>dimana</a:t>
            </a:r>
            <a:r>
              <a:rPr lang="en-US" sz="1800" dirty="0"/>
              <a:t> </a:t>
            </a:r>
            <a:r>
              <a:rPr lang="en-US" sz="1800" dirty="0" err="1"/>
              <a:t>komunitas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berperan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pencipta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ahli</a:t>
            </a:r>
            <a:r>
              <a:rPr lang="en-US" sz="1800" dirty="0"/>
              <a:t> </a:t>
            </a:r>
            <a:r>
              <a:rPr lang="en-US" sz="1800" dirty="0" err="1"/>
              <a:t>arsip</a:t>
            </a:r>
            <a:r>
              <a:rPr lang="en-US" sz="1800" dirty="0"/>
              <a:t> </a:t>
            </a:r>
            <a:r>
              <a:rPr lang="en-US" sz="1800" dirty="0" err="1"/>
              <a:t>mereka</a:t>
            </a:r>
            <a:r>
              <a:rPr lang="en-US" sz="1800" dirty="0"/>
              <a:t> </a:t>
            </a:r>
            <a:r>
              <a:rPr lang="en-US" sz="1800" dirty="0" err="1"/>
              <a:t>sendiri</a:t>
            </a:r>
            <a:r>
              <a:rPr lang="en-US" sz="1800" dirty="0"/>
              <a:t>. Hal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juga</a:t>
            </a:r>
            <a:r>
              <a:rPr lang="en-US" sz="1800" dirty="0"/>
              <a:t> </a:t>
            </a:r>
            <a:r>
              <a:rPr lang="en-US" sz="1800" dirty="0" err="1"/>
              <a:t>menarik</a:t>
            </a:r>
            <a:r>
              <a:rPr lang="en-US" sz="1800" dirty="0"/>
              <a:t> </a:t>
            </a:r>
            <a:r>
              <a:rPr lang="en-US" sz="1800" dirty="0" err="1"/>
              <a:t>perhatian</a:t>
            </a:r>
            <a:r>
              <a:rPr lang="en-US" sz="1800" dirty="0"/>
              <a:t> </a:t>
            </a:r>
            <a:r>
              <a:rPr lang="en-US" sz="1800" dirty="0" err="1"/>
              <a:t>perpustakaan</a:t>
            </a:r>
            <a:r>
              <a:rPr lang="en-US" sz="1800" dirty="0"/>
              <a:t> </a:t>
            </a:r>
            <a:r>
              <a:rPr lang="en-US" sz="1800" dirty="0" err="1"/>
              <a:t>umum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mengembangkan</a:t>
            </a:r>
            <a:r>
              <a:rPr lang="en-US" sz="1800" dirty="0"/>
              <a:t> </a:t>
            </a:r>
            <a:r>
              <a:rPr lang="en-US" sz="1800" dirty="0" err="1"/>
              <a:t>koleksi</a:t>
            </a:r>
            <a:r>
              <a:rPr lang="en-US" sz="1800" dirty="0"/>
              <a:t> digital yang </a:t>
            </a:r>
            <a:r>
              <a:rPr lang="en-US" sz="1800" dirty="0" err="1"/>
              <a:t>mendokumentasikan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melestarikan</a:t>
            </a:r>
            <a:r>
              <a:rPr lang="en-US" sz="1800" dirty="0"/>
              <a:t> </a:t>
            </a:r>
            <a:r>
              <a:rPr lang="en-US" sz="1800" dirty="0" err="1"/>
              <a:t>warisan</a:t>
            </a:r>
            <a:r>
              <a:rPr lang="en-US" sz="1800" dirty="0"/>
              <a:t> </a:t>
            </a:r>
            <a:r>
              <a:rPr lang="en-US" sz="1800" dirty="0" err="1"/>
              <a:t>lokal</a:t>
            </a:r>
            <a:r>
              <a:rPr lang="en-US" sz="1800" dirty="0"/>
              <a:t> </a:t>
            </a:r>
            <a:r>
              <a:rPr lang="en-US" sz="1800" dirty="0" err="1"/>
              <a:t>komunitas</a:t>
            </a:r>
            <a:r>
              <a:rPr lang="en-US" sz="1800" dirty="0"/>
              <a:t> </a:t>
            </a: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dirty="0" err="1"/>
              <a:t>terjadi</a:t>
            </a:r>
            <a:r>
              <a:rPr lang="en-US" sz="1800" dirty="0"/>
              <a:t>. Dari </a:t>
            </a:r>
            <a:r>
              <a:rPr lang="en-US" sz="1800" dirty="0" err="1"/>
              <a:t>kolaborasi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tercipta</a:t>
            </a:r>
            <a:r>
              <a:rPr lang="en-US" sz="1800" dirty="0"/>
              <a:t> </a:t>
            </a:r>
            <a:r>
              <a:rPr lang="en-US" sz="1800" dirty="0" err="1"/>
              <a:t>perbandingan</a:t>
            </a:r>
            <a:r>
              <a:rPr lang="en-US" sz="1800" dirty="0"/>
              <a:t> </a:t>
            </a:r>
            <a:r>
              <a:rPr lang="en-US" sz="1800" dirty="0" err="1"/>
              <a:t>persepsi</a:t>
            </a:r>
            <a:r>
              <a:rPr lang="en-US" sz="1800" dirty="0"/>
              <a:t> </a:t>
            </a:r>
            <a:r>
              <a:rPr lang="en-US" sz="1800" dirty="0" err="1"/>
              <a:t>antara</a:t>
            </a:r>
            <a:r>
              <a:rPr lang="en-US" sz="1800" dirty="0"/>
              <a:t> </a:t>
            </a:r>
            <a:r>
              <a:rPr lang="en-US" sz="1800" dirty="0" err="1"/>
              <a:t>pustakawan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pengguna</a:t>
            </a:r>
            <a:r>
              <a:rPr lang="en-US" sz="1800" dirty="0"/>
              <a:t> </a:t>
            </a:r>
            <a:r>
              <a:rPr lang="en-US" sz="1800" dirty="0" err="1"/>
              <a:t>perpustakaan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menentukan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objek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disimpan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dilestarikan</a:t>
            </a:r>
            <a:r>
              <a:rPr lang="en-US" sz="1800" dirty="0"/>
              <a:t>. </a:t>
            </a:r>
            <a:endParaRPr lang="id-ID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294" name="Google Shape;294;p28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96" name="Google Shape;296;p28"/>
          <p:cNvGrpSpPr/>
          <p:nvPr/>
        </p:nvGrpSpPr>
        <p:grpSpPr>
          <a:xfrm>
            <a:off x="186382" y="236900"/>
            <a:ext cx="378750" cy="277698"/>
            <a:chOff x="4610450" y="3703750"/>
            <a:chExt cx="453050" cy="332175"/>
          </a:xfrm>
        </p:grpSpPr>
        <p:sp>
          <p:nvSpPr>
            <p:cNvPr id="297" name="Google Shape;297;p2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305" name="Google Shape;305;p2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306" name="Google Shape;306;p2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9" name="Google Shape;398;p35"/>
          <p:cNvSpPr txBox="1">
            <a:spLocks/>
          </p:cNvSpPr>
          <p:nvPr/>
        </p:nvSpPr>
        <p:spPr>
          <a:xfrm>
            <a:off x="1187624" y="1707654"/>
            <a:ext cx="4190700" cy="8487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 b="0" i="0" u="none" strike="noStrike" cap="none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 b="0" i="0" u="none" strike="noStrike" cap="none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 b="0" i="0" u="none" strike="noStrike" cap="none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 b="0" i="0" u="none" strike="noStrike" cap="none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 b="0" i="0" u="none" strike="noStrike" cap="none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 b="0" i="0" u="none" strike="noStrike" cap="none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 b="0" i="0" u="none" strike="noStrike" cap="none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 b="0" i="0" u="none" strike="noStrike" cap="none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 b="0" i="0" u="none" strike="noStrike" cap="none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r>
              <a:rPr lang="en-US" sz="8800" dirty="0" smtClean="0"/>
              <a:t>Thanks!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 l="6884" t="34006" r="830"/>
          <a:stretch/>
        </p:blipFill>
        <p:spPr>
          <a:xfrm>
            <a:off x="5034236" y="555526"/>
            <a:ext cx="3816150" cy="3639601"/>
          </a:xfrm>
          <a:prstGeom prst="rect">
            <a:avLst/>
          </a:prstGeom>
          <a:noFill/>
          <a:ln>
            <a:noFill/>
          </a:ln>
          <a:effectLst>
            <a:outerShdw blurRad="285750" dist="190500" dir="2760000" algn="bl" rotWithShape="0">
              <a:schemeClr val="dk1">
                <a:alpha val="35000"/>
              </a:schemeClr>
            </a:outerShdw>
          </a:effectLst>
        </p:spPr>
      </p:pic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179512" y="483518"/>
            <a:ext cx="4854724" cy="390758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3200" b="1" dirty="0"/>
              <a:t>“The Use of Personal Value Estimations to Select Images for</a:t>
            </a:r>
            <a:r>
              <a:rPr lang="id-ID" sz="3200" dirty="0"/>
              <a:t/>
            </a:r>
            <a:br>
              <a:rPr lang="id-ID" sz="3200" dirty="0"/>
            </a:br>
            <a:r>
              <a:rPr lang="en-US" sz="3200" b="1" dirty="0"/>
              <a:t>Preservation in Public Library Digital Community Collections “</a:t>
            </a:r>
            <a:r>
              <a:rPr lang="id-ID" dirty="0"/>
              <a:t/>
            </a:r>
            <a:br>
              <a:rPr lang="id-ID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4"/>
          <p:cNvGrpSpPr/>
          <p:nvPr/>
        </p:nvGrpSpPr>
        <p:grpSpPr>
          <a:xfrm>
            <a:off x="196575" y="226686"/>
            <a:ext cx="358351" cy="298118"/>
            <a:chOff x="1926350" y="995225"/>
            <a:chExt cx="428650" cy="356600"/>
          </a:xfrm>
        </p:grpSpPr>
        <p:sp>
          <p:nvSpPr>
            <p:cNvPr id="96" name="Google Shape;96;p14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899592" y="226686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Latar</a:t>
            </a:r>
            <a:r>
              <a:rPr dirty="0" smtClean="0"/>
              <a:t> </a:t>
            </a:r>
            <a:r>
              <a:rPr dirty="0" err="1" smtClean="0"/>
              <a:t>Belakang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297811" y="915566"/>
            <a:ext cx="6624736" cy="33123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id-ID" dirty="0" smtClean="0">
                <a:solidFill>
                  <a:schemeClr val="bg1"/>
                </a:solidFill>
              </a:rPr>
              <a:t>E</a:t>
            </a:r>
            <a:r>
              <a:rPr lang="en-US" dirty="0" err="1" smtClean="0">
                <a:solidFill>
                  <a:schemeClr val="bg1"/>
                </a:solidFill>
              </a:rPr>
              <a:t>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informasi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mempunyai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jumlah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cukup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besar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tersebar</a:t>
            </a:r>
            <a:r>
              <a:rPr lang="en-US" dirty="0" smtClean="0">
                <a:solidFill>
                  <a:schemeClr val="bg1"/>
                </a:solidFill>
              </a:rPr>
              <a:t> di web </a:t>
            </a:r>
            <a:r>
              <a:rPr lang="en-US" dirty="0" err="1" smtClean="0">
                <a:solidFill>
                  <a:schemeClr val="bg1"/>
                </a:solidFill>
              </a:rPr>
              <a:t>melalui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jejaring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sosial,baik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informasi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umum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sampai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bersifat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pribadi.Sebuah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penelitian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menyebutkan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bahwa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setiap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inividu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mengunggah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informasinya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memiliki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berbagai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alasan.Namun,ternyata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unggahan-unggahan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tersebut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memunculkan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banyak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pertanyaan,seperti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apakah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unggahan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tersebut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memiliki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makna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bagi</a:t>
            </a:r>
            <a:r>
              <a:rPr lang="en-US" dirty="0" smtClean="0">
                <a:solidFill>
                  <a:schemeClr val="bg1"/>
                </a:solidFill>
              </a:rPr>
              <a:t> orang lain?,</a:t>
            </a:r>
            <a:r>
              <a:rPr lang="en-US" dirty="0" err="1" smtClean="0">
                <a:solidFill>
                  <a:schemeClr val="bg1"/>
                </a:solidFill>
              </a:rPr>
              <a:t>jika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bermakna,seberapa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bermakna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unggahan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tersebut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bagi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masyarakat</a:t>
            </a:r>
            <a:r>
              <a:rPr lang="en-US" dirty="0" smtClean="0">
                <a:solidFill>
                  <a:schemeClr val="bg1"/>
                </a:solidFill>
              </a:rPr>
              <a:t>?.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pertanyaan-pertanyaan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seperti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itu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membuka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peluang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dalam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penelitian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bagi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organisasi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ingatan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seperti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perpustakaan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mengembangkan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gagasan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melestarikan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informasi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masyarakat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dinilai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berharga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id-ID" dirty="0" smtClean="0">
              <a:solidFill>
                <a:schemeClr val="bg1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899592" y="218758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Fokus Permasalahan</a:t>
            </a:r>
            <a:endParaRPr dirty="0"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107504" y="915566"/>
            <a:ext cx="6007292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artikel</a:t>
            </a:r>
            <a:r>
              <a:rPr lang="en-US" sz="2000" dirty="0"/>
              <a:t> </a:t>
            </a:r>
            <a:r>
              <a:rPr lang="en-US" sz="2000" dirty="0" err="1"/>
              <a:t>jurnal</a:t>
            </a:r>
            <a:r>
              <a:rPr lang="en-US" sz="2000" dirty="0"/>
              <a:t> “The Use of Personal Value Estimations to Select Images for  Preservation in Public Library Digital Community Collections”,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fokus</a:t>
            </a:r>
            <a:r>
              <a:rPr lang="en-US" sz="2000" dirty="0"/>
              <a:t> </a:t>
            </a:r>
            <a:r>
              <a:rPr lang="en-US" sz="2000" dirty="0" err="1"/>
              <a:t>permasalahan</a:t>
            </a:r>
            <a:r>
              <a:rPr lang="en-US" sz="2000" dirty="0"/>
              <a:t> </a:t>
            </a:r>
            <a:r>
              <a:rPr lang="en-US" sz="2000" dirty="0" err="1"/>
              <a:t>inti</a:t>
            </a:r>
            <a:r>
              <a:rPr lang="en-US" sz="2000" dirty="0"/>
              <a:t> yang </a:t>
            </a:r>
            <a:r>
              <a:rPr lang="en-US" sz="2000" dirty="0" err="1" smtClean="0"/>
              <a:t>dibahas.Fokus</a:t>
            </a:r>
            <a:r>
              <a:rPr lang="en-US" sz="2000" dirty="0" smtClean="0"/>
              <a:t> </a:t>
            </a:r>
            <a:r>
              <a:rPr lang="en-US" sz="2000" dirty="0" err="1"/>
              <a:t>permasalahan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jurnal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 yang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perspektif</a:t>
            </a:r>
            <a:r>
              <a:rPr lang="en-US" sz="2000" dirty="0"/>
              <a:t> </a:t>
            </a:r>
            <a:r>
              <a:rPr lang="en-US" sz="2000" dirty="0" err="1"/>
              <a:t>individu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memberi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konten</a:t>
            </a:r>
            <a:r>
              <a:rPr lang="en-US" sz="2000" dirty="0"/>
              <a:t> digital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layak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dilestarikan</a:t>
            </a:r>
            <a:endParaRPr sz="2000" dirty="0"/>
          </a:p>
        </p:txBody>
      </p:sp>
      <p:sp>
        <p:nvSpPr>
          <p:cNvPr id="133" name="Google Shape;133;p18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35" name="Google Shape;135;p18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36" name="Google Shape;136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71600" y="139950"/>
            <a:ext cx="3466200" cy="55959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3200" dirty="0" err="1" smtClean="0"/>
              <a:t>Metode</a:t>
            </a:r>
            <a:r>
              <a:rPr sz="3200" dirty="0" smtClean="0"/>
              <a:t> </a:t>
            </a:r>
            <a:endParaRPr sz="32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489958" y="831430"/>
            <a:ext cx="5888145" cy="153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kuantitatif</a:t>
            </a:r>
            <a:r>
              <a:rPr lang="en-US" dirty="0"/>
              <a:t> </a:t>
            </a:r>
            <a:r>
              <a:rPr lang="en-US" dirty="0" err="1"/>
              <a:t>survey,dimana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penelitiannya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survey </a:t>
            </a:r>
            <a:r>
              <a:rPr lang="en-US" dirty="0" err="1"/>
              <a:t>responden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Sementara</a:t>
            </a:r>
            <a:r>
              <a:rPr lang="en-US" dirty="0" smtClean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data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mix method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kuantitatif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kualitatif.Lima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,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flickr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 smtClean="0"/>
              <a:t>.</a:t>
            </a:r>
            <a:r>
              <a:rPr lang="id-ID" dirty="0" smtClean="0"/>
              <a:t> </a:t>
            </a:r>
            <a:endParaRPr lang="id-ID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719147" y="831430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828567" y="128377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 rot="2466725">
            <a:off x="6340295" y="1130952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6404231" y="1869958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708730" y="996702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7246758" y="929001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107504" y="771550"/>
            <a:ext cx="6768752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makalah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dijelaskan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kolaborasi</a:t>
            </a:r>
            <a:r>
              <a:rPr lang="en-US" dirty="0"/>
              <a:t> </a:t>
            </a:r>
            <a:r>
              <a:rPr lang="id-ID" dirty="0" err="1"/>
              <a:t>s</a:t>
            </a:r>
            <a:r>
              <a:rPr lang="en-US" dirty="0" err="1" smtClean="0"/>
              <a:t>atu</a:t>
            </a:r>
            <a:r>
              <a:rPr lang="en-US" dirty="0" smtClean="0"/>
              <a:t> </a:t>
            </a:r>
            <a:r>
              <a:rPr lang="en-US" dirty="0" err="1"/>
              <a:t>kerjasama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inividu,dengan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lembaga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upaya</a:t>
            </a:r>
            <a:r>
              <a:rPr lang="en-US" dirty="0"/>
              <a:t> repository </a:t>
            </a:r>
            <a:r>
              <a:rPr lang="en-US" dirty="0" err="1"/>
              <a:t>komunitas,yang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" dirty="0" smtClean="0"/>
              <a:t>.</a:t>
            </a:r>
            <a:r>
              <a:rPr lang="en-US" dirty="0"/>
              <a:t> Di </a:t>
            </a:r>
            <a:r>
              <a:rPr lang="en-US" dirty="0" err="1"/>
              <a:t>Amerika</a:t>
            </a:r>
            <a:r>
              <a:rPr lang="en-US" dirty="0"/>
              <a:t> </a:t>
            </a:r>
            <a:r>
              <a:rPr lang="en-US" dirty="0" err="1"/>
              <a:t>Serikat,perpustakaan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silsilah</a:t>
            </a:r>
            <a:r>
              <a:rPr lang="en-US" dirty="0"/>
              <a:t> </a:t>
            </a:r>
            <a:r>
              <a:rPr lang="en-US" dirty="0" err="1"/>
              <a:t>lokal.Hal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dorongan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menceritakan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mendokumentasikan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 smtClean="0"/>
              <a:t>komunitas</a:t>
            </a:r>
            <a:r>
              <a:rPr lang="en-US" dirty="0" smtClean="0"/>
              <a:t> </a:t>
            </a:r>
            <a:r>
              <a:rPr lang="en-US" dirty="0" err="1"/>
              <a:t>mereka,dan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repository </a:t>
            </a:r>
            <a:r>
              <a:rPr lang="en-US" dirty="0" err="1"/>
              <a:t>mereka</a:t>
            </a:r>
            <a:r>
              <a:rPr lang="en-US" dirty="0"/>
              <a:t>.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ditunjukkan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praktik</a:t>
            </a:r>
            <a:r>
              <a:rPr lang="en-US" dirty="0"/>
              <a:t>,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pertimbangan</a:t>
            </a:r>
            <a:r>
              <a:rPr lang="en-US" dirty="0"/>
              <a:t> </a:t>
            </a:r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, </a:t>
            </a:r>
            <a:r>
              <a:rPr lang="en-US" dirty="0" err="1"/>
              <a:t>sosial</a:t>
            </a:r>
            <a:r>
              <a:rPr lang="en-US" dirty="0"/>
              <a:t>, </a:t>
            </a:r>
            <a:r>
              <a:rPr lang="en-US" dirty="0" err="1"/>
              <a:t>sejarah</a:t>
            </a:r>
            <a:r>
              <a:rPr lang="en-US" dirty="0"/>
              <a:t>, </a:t>
            </a:r>
            <a:r>
              <a:rPr lang="en-US" dirty="0" err="1"/>
              <a:t>budaya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digital di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yang </a:t>
            </a:r>
            <a:r>
              <a:rPr lang="en-US" dirty="0" err="1"/>
              <a:t>partisipatif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berpusat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masyarakat</a:t>
            </a:r>
            <a:endParaRPr dirty="0"/>
          </a:p>
        </p:txBody>
      </p:sp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827584" y="161499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Teori </a:t>
            </a:r>
            <a:endParaRPr dirty="0"/>
          </a:p>
        </p:txBody>
      </p:sp>
      <p:sp>
        <p:nvSpPr>
          <p:cNvPr id="174" name="Google Shape;174;p20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75" name="Google Shape;175;p20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76" name="Google Shape;176;p2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971600" y="353202"/>
            <a:ext cx="4275576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Analisis Data </a:t>
            </a:r>
            <a:endParaRPr dirty="0"/>
          </a:p>
        </p:txBody>
      </p:sp>
      <p:sp>
        <p:nvSpPr>
          <p:cNvPr id="187" name="Google Shape;187;p21"/>
          <p:cNvSpPr txBox="1">
            <a:spLocks noGrp="1"/>
          </p:cNvSpPr>
          <p:nvPr>
            <p:ph type="body" idx="1"/>
          </p:nvPr>
        </p:nvSpPr>
        <p:spPr>
          <a:xfrm>
            <a:off x="268031" y="1203598"/>
            <a:ext cx="7520295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Flickr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.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likert</a:t>
            </a:r>
            <a:r>
              <a:rPr lang="en-US" dirty="0"/>
              <a:t> 7 </a:t>
            </a:r>
            <a:r>
              <a:rPr lang="en-US" dirty="0" err="1"/>
              <a:t>poin</a:t>
            </a:r>
            <a:r>
              <a:rPr lang="en-US" dirty="0"/>
              <a:t> (</a:t>
            </a:r>
            <a:r>
              <a:rPr lang="en-US" dirty="0" err="1"/>
              <a:t>dengan</a:t>
            </a:r>
            <a:r>
              <a:rPr lang="en-US" dirty="0"/>
              <a:t> 1 = 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setuju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smtClean="0"/>
              <a:t>     7 </a:t>
            </a:r>
            <a:r>
              <a:rPr lang="en-US" dirty="0"/>
              <a:t>=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setuju</a:t>
            </a:r>
            <a:r>
              <a:rPr lang="en-US" dirty="0"/>
              <a:t>).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tidaknya</a:t>
            </a:r>
            <a:r>
              <a:rPr lang="en-US" dirty="0" smtClean="0"/>
              <a:t>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peserta,serta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yang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perlukah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disimpan,sesuai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likert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90" name="Google Shape;190;p2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91" name="Google Shape;191;p21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92" name="Google Shape;192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99592" y="63305"/>
            <a:ext cx="5688632" cy="70824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Hasil</a:t>
            </a:r>
            <a:r>
              <a:rPr dirty="0" smtClean="0"/>
              <a:t> Data ; </a:t>
            </a:r>
            <a:r>
              <a:rPr dirty="0" err="1" smtClean="0"/>
              <a:t>Temuan</a:t>
            </a:r>
            <a:r>
              <a:rPr dirty="0" smtClean="0"/>
              <a:t> </a:t>
            </a:r>
            <a:r>
              <a:rPr dirty="0" err="1" smtClean="0"/>
              <a:t>Kuantitatif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19622"/>
            <a:ext cx="4355976" cy="2592288"/>
          </a:xfrm>
          <a:prstGeom prst="rect">
            <a:avLst/>
          </a:prstGeom>
          <a:noFill/>
        </p:spPr>
      </p:pic>
      <p:pic>
        <p:nvPicPr>
          <p:cNvPr id="10" name="Picture 9" descr="Screenshot 2020-09-21 10592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19622"/>
            <a:ext cx="4104456" cy="2592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"/>
          <p:cNvSpPr/>
          <p:nvPr/>
        </p:nvSpPr>
        <p:spPr>
          <a:xfrm>
            <a:off x="251712" y="160839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54" name="Google Shape;354;p32"/>
          <p:cNvSpPr txBox="1">
            <a:spLocks noGrp="1"/>
          </p:cNvSpPr>
          <p:nvPr>
            <p:ph type="body" idx="4294967295"/>
          </p:nvPr>
        </p:nvSpPr>
        <p:spPr>
          <a:xfrm>
            <a:off x="179512" y="1059582"/>
            <a:ext cx="6268772" cy="197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dirty="0" err="1" smtClean="0"/>
              <a:t>Adapun</a:t>
            </a:r>
            <a:r>
              <a:rPr dirty="0" smtClean="0"/>
              <a:t> </a:t>
            </a:r>
            <a:r>
              <a:rPr dirty="0" err="1" smtClean="0"/>
              <a:t>beberapa</a:t>
            </a:r>
            <a:r>
              <a:rPr dirty="0" smtClean="0"/>
              <a:t> </a:t>
            </a:r>
            <a:r>
              <a:rPr dirty="0" err="1" smtClean="0"/>
              <a:t>hasil</a:t>
            </a:r>
            <a:r>
              <a:rPr dirty="0" smtClean="0"/>
              <a:t> </a:t>
            </a:r>
            <a:r>
              <a:rPr dirty="0" err="1" smtClean="0"/>
              <a:t>analisis</a:t>
            </a:r>
            <a:r>
              <a:rPr dirty="0" smtClean="0"/>
              <a:t> </a:t>
            </a:r>
            <a:r>
              <a:rPr dirty="0" err="1" smtClean="0"/>
              <a:t>bersifat</a:t>
            </a:r>
            <a:r>
              <a:rPr dirty="0" smtClean="0"/>
              <a:t> </a:t>
            </a:r>
            <a:r>
              <a:rPr dirty="0" err="1" smtClean="0"/>
              <a:t>Kualitatif</a:t>
            </a:r>
            <a:r>
              <a:rPr dirty="0" smtClean="0"/>
              <a:t> </a:t>
            </a:r>
            <a:r>
              <a:rPr dirty="0" err="1" smtClean="0"/>
              <a:t>yaitu</a:t>
            </a:r>
            <a:r>
              <a:rPr dirty="0" smtClean="0"/>
              <a:t> </a:t>
            </a:r>
            <a:r>
              <a:rPr dirty="0" err="1" smtClean="0"/>
              <a:t>sebagai</a:t>
            </a:r>
            <a:r>
              <a:rPr dirty="0" smtClean="0"/>
              <a:t> </a:t>
            </a:r>
            <a:r>
              <a:rPr dirty="0" err="1" smtClean="0"/>
              <a:t>berikut</a:t>
            </a:r>
            <a:r>
              <a:rPr dirty="0" smtClean="0"/>
              <a:t> : </a:t>
            </a:r>
          </a:p>
          <a:p>
            <a:pPr marL="342900" indent="-342900"/>
            <a:r>
              <a:rPr lang="x-none" smtClean="0"/>
              <a:t>Foto Pernikahan 1971</a:t>
            </a:r>
          </a:p>
          <a:p>
            <a:pPr marL="342900" indent="-342900"/>
            <a:r>
              <a:rPr lang="x-none" smtClean="0"/>
              <a:t>Super Bowl </a:t>
            </a:r>
          </a:p>
          <a:p>
            <a:pPr marL="342900" indent="-342900"/>
            <a:r>
              <a:rPr lang="x-none" smtClean="0"/>
              <a:t>Grand Canyon</a:t>
            </a:r>
          </a:p>
          <a:p>
            <a:pPr marL="342900" indent="-342900"/>
            <a:r>
              <a:rPr lang="x-none" smtClean="0"/>
              <a:t>Gambar Abstrak</a:t>
            </a:r>
          </a:p>
          <a:p>
            <a:pPr marL="342900" indent="-342900"/>
            <a:r>
              <a:rPr lang="x-none" smtClean="0"/>
              <a:t>Grant Park</a:t>
            </a:r>
          </a:p>
          <a:p>
            <a:pPr marL="342900" indent="-342900"/>
            <a:endParaRPr lang="x-none" smtClean="0"/>
          </a:p>
          <a:p>
            <a:pPr marL="342900" indent="-342900"/>
            <a:endParaRPr dirty="0"/>
          </a:p>
        </p:txBody>
      </p:sp>
      <p:sp>
        <p:nvSpPr>
          <p:cNvPr id="356" name="Google Shape;356;p3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62" name="Google Shape;362;p32"/>
          <p:cNvSpPr txBox="1">
            <a:spLocks noGrp="1"/>
          </p:cNvSpPr>
          <p:nvPr>
            <p:ph type="title"/>
          </p:nvPr>
        </p:nvSpPr>
        <p:spPr>
          <a:xfrm>
            <a:off x="827584" y="194348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Temuan Kualitatif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540</Words>
  <Application>Microsoft Office PowerPoint</Application>
  <PresentationFormat>On-screen Show (16:9)</PresentationFormat>
  <Paragraphs>35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Fira Sans Light</vt:lpstr>
      <vt:lpstr>Fira Sans SemiBold</vt:lpstr>
      <vt:lpstr>Fira Sans Black</vt:lpstr>
      <vt:lpstr>Leontes template</vt:lpstr>
      <vt:lpstr>Aulia Eka Wulan Ardani ( 3006 ) Dafa Farras Haidar    ( 3049 ) Sakinatun Nuha     ( 3027 ) Nur Isnaini Fransiska Maheswara    ( 3068) Mella Reminiscere    ( 3047 )</vt:lpstr>
      <vt:lpstr>“The Use of Personal Value Estimations to Select Images for Preservation in Public Library Digital Community Collections “ </vt:lpstr>
      <vt:lpstr>Latar Belakang </vt:lpstr>
      <vt:lpstr>Fokus Permasalahan</vt:lpstr>
      <vt:lpstr>Metode </vt:lpstr>
      <vt:lpstr>Teori </vt:lpstr>
      <vt:lpstr>Analisis Data </vt:lpstr>
      <vt:lpstr>Hasil Data ; Temuan Kuantitatif </vt:lpstr>
      <vt:lpstr>Temuan Kualitatif</vt:lpstr>
      <vt:lpstr>Kesimpulan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“The Use of Personal Value Estimations to Select Images for Preservation in Public Library Digital Community Collections “ </dc:title>
  <cp:lastModifiedBy>acer</cp:lastModifiedBy>
  <cp:revision>13</cp:revision>
  <dcterms:modified xsi:type="dcterms:W3CDTF">2020-09-23T06:56:20Z</dcterms:modified>
</cp:coreProperties>
</file>