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434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40229" y="2400300"/>
            <a:ext cx="9324340" cy="2476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66DA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66DA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66DA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3500" y="266700"/>
            <a:ext cx="1549400" cy="876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4800" y="495300"/>
            <a:ext cx="196087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66DA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400" y="2768600"/>
            <a:ext cx="11430000" cy="4798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4070" marR="5080" indent="-2070100">
              <a:lnSpc>
                <a:spcPct val="101000"/>
              </a:lnSpc>
            </a:pPr>
            <a:r>
              <a:rPr spc="195" dirty="0"/>
              <a:t>Docker </a:t>
            </a:r>
            <a:r>
              <a:rPr spc="210" dirty="0"/>
              <a:t>Compose</a:t>
            </a:r>
            <a:r>
              <a:rPr spc="-270" dirty="0"/>
              <a:t> </a:t>
            </a:r>
            <a:r>
              <a:rPr spc="145" dirty="0"/>
              <a:t>in  </a:t>
            </a:r>
            <a:r>
              <a:rPr spc="235" dirty="0"/>
              <a:t>Production</a:t>
            </a:r>
          </a:p>
        </p:txBody>
      </p:sp>
      <p:sp>
        <p:nvSpPr>
          <p:cNvPr id="5" name="object 5"/>
          <p:cNvSpPr/>
          <p:nvPr/>
        </p:nvSpPr>
        <p:spPr>
          <a:xfrm>
            <a:off x="2108200" y="4927600"/>
            <a:ext cx="3086100" cy="377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0" y="4318000"/>
            <a:ext cx="4686300" cy="462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4800" y="495300"/>
            <a:ext cx="1960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solidFill>
                  <a:srgbClr val="066DA5"/>
                </a:solidFill>
                <a:latin typeface="Arial"/>
                <a:cs typeface="Arial"/>
              </a:rPr>
              <a:t>#DockerLima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8400" y="685800"/>
            <a:ext cx="1067816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0" spc="145" dirty="0">
                <a:solidFill>
                  <a:srgbClr val="000000"/>
                </a:solidFill>
                <a:latin typeface="Arial"/>
                <a:cs typeface="Arial"/>
              </a:rPr>
              <a:t>Swarm </a:t>
            </a:r>
            <a:r>
              <a:rPr sz="8000" b="0" spc="445" dirty="0">
                <a:solidFill>
                  <a:srgbClr val="000000"/>
                </a:solidFill>
                <a:latin typeface="Arial"/>
                <a:cs typeface="Arial"/>
              </a:rPr>
              <a:t>- </a:t>
            </a:r>
            <a:r>
              <a:rPr sz="8000" b="0" spc="95" dirty="0">
                <a:solidFill>
                  <a:srgbClr val="000000"/>
                </a:solidFill>
                <a:latin typeface="Arial"/>
                <a:cs typeface="Arial"/>
              </a:rPr>
              <a:t>Key</a:t>
            </a:r>
            <a:r>
              <a:rPr sz="8000" b="0" spc="-6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8000" b="0" spc="295" dirty="0">
                <a:solidFill>
                  <a:srgbClr val="000000"/>
                </a:solidFill>
                <a:latin typeface="Arial"/>
                <a:cs typeface="Arial"/>
              </a:rPr>
              <a:t>concepts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5200" y="3190765"/>
            <a:ext cx="5157470" cy="4852035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82600" indent="-444500">
              <a:lnSpc>
                <a:spcPct val="100000"/>
              </a:lnSpc>
              <a:spcBef>
                <a:spcPts val="1975"/>
              </a:spcBef>
              <a:buSzPct val="145312"/>
              <a:buChar char="•"/>
              <a:tabLst>
                <a:tab pos="482600" algn="l"/>
              </a:tabLst>
            </a:pPr>
            <a:r>
              <a:rPr sz="3200" spc="15" dirty="0">
                <a:latin typeface="Arial"/>
                <a:cs typeface="Arial"/>
              </a:rPr>
              <a:t>Nodes: </a:t>
            </a:r>
            <a:r>
              <a:rPr sz="3200" spc="-10" dirty="0">
                <a:latin typeface="Arial"/>
                <a:cs typeface="Arial"/>
              </a:rPr>
              <a:t>manager </a:t>
            </a:r>
            <a:r>
              <a:rPr sz="3200" spc="175" dirty="0">
                <a:latin typeface="Arial"/>
                <a:cs typeface="Arial"/>
              </a:rPr>
              <a:t>-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worker</a:t>
            </a:r>
            <a:endParaRPr sz="3200">
              <a:latin typeface="Arial"/>
              <a:cs typeface="Arial"/>
            </a:endParaRPr>
          </a:p>
          <a:p>
            <a:pPr marL="4826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82600" algn="l"/>
              </a:tabLst>
            </a:pPr>
            <a:r>
              <a:rPr sz="3200" spc="-10" dirty="0">
                <a:latin typeface="Arial"/>
                <a:cs typeface="Arial"/>
              </a:rPr>
              <a:t>Services </a:t>
            </a:r>
            <a:r>
              <a:rPr sz="3200" spc="175" dirty="0">
                <a:latin typeface="Arial"/>
                <a:cs typeface="Arial"/>
              </a:rPr>
              <a:t>-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Tasks</a:t>
            </a:r>
            <a:endParaRPr sz="3200">
              <a:latin typeface="Arial"/>
              <a:cs typeface="Arial"/>
            </a:endParaRPr>
          </a:p>
          <a:p>
            <a:pPr marL="4826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82600" algn="l"/>
              </a:tabLst>
            </a:pPr>
            <a:r>
              <a:rPr sz="3200" spc="45" dirty="0">
                <a:latin typeface="Arial"/>
                <a:cs typeface="Arial"/>
              </a:rPr>
              <a:t>Mode: </a:t>
            </a:r>
            <a:r>
              <a:rPr sz="3200" spc="25" dirty="0">
                <a:latin typeface="Arial"/>
                <a:cs typeface="Arial"/>
              </a:rPr>
              <a:t>global </a:t>
            </a:r>
            <a:r>
              <a:rPr sz="3200" spc="175" dirty="0">
                <a:latin typeface="Arial"/>
                <a:cs typeface="Arial"/>
              </a:rPr>
              <a:t>-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20" dirty="0">
                <a:latin typeface="Arial"/>
                <a:cs typeface="Arial"/>
              </a:rPr>
              <a:t>replicated</a:t>
            </a:r>
            <a:endParaRPr sz="3200">
              <a:latin typeface="Arial"/>
              <a:cs typeface="Arial"/>
            </a:endParaRPr>
          </a:p>
          <a:p>
            <a:pPr marL="4826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82600" algn="l"/>
              </a:tabLst>
            </a:pPr>
            <a:r>
              <a:rPr sz="3200" spc="25" dirty="0">
                <a:latin typeface="Arial"/>
                <a:cs typeface="Arial"/>
              </a:rPr>
              <a:t>Load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15" dirty="0">
                <a:latin typeface="Arial"/>
                <a:cs typeface="Arial"/>
              </a:rPr>
              <a:t>balancing</a:t>
            </a:r>
            <a:endParaRPr sz="3200">
              <a:latin typeface="Arial"/>
              <a:cs typeface="Arial"/>
            </a:endParaRPr>
          </a:p>
          <a:p>
            <a:pPr marL="4826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82600" algn="l"/>
              </a:tabLst>
            </a:pPr>
            <a:r>
              <a:rPr sz="3200" spc="5" dirty="0">
                <a:latin typeface="Arial"/>
                <a:cs typeface="Arial"/>
              </a:rPr>
              <a:t>Placement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#DockerLima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3000" y="685800"/>
            <a:ext cx="817625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45" dirty="0">
                <a:latin typeface="Arial"/>
                <a:cs typeface="Arial"/>
              </a:rPr>
              <a:t>Manager </a:t>
            </a:r>
            <a:r>
              <a:rPr sz="8000" spc="445" dirty="0">
                <a:latin typeface="Arial"/>
                <a:cs typeface="Arial"/>
              </a:rPr>
              <a:t>-</a:t>
            </a:r>
            <a:r>
              <a:rPr sz="8000" spc="-215" dirty="0">
                <a:latin typeface="Arial"/>
                <a:cs typeface="Arial"/>
              </a:rPr>
              <a:t> </a:t>
            </a:r>
            <a:r>
              <a:rPr sz="8000" spc="175" dirty="0">
                <a:latin typeface="Arial"/>
                <a:cs typeface="Arial"/>
              </a:rPr>
              <a:t>Nodes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828800"/>
            <a:ext cx="13004800" cy="609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#DockerLima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3700" y="685800"/>
            <a:ext cx="713485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05" dirty="0">
                <a:latin typeface="Arial"/>
                <a:cs typeface="Arial"/>
              </a:rPr>
              <a:t>Service </a:t>
            </a:r>
            <a:r>
              <a:rPr sz="8000" spc="445" dirty="0">
                <a:latin typeface="Arial"/>
                <a:cs typeface="Arial"/>
              </a:rPr>
              <a:t>-</a:t>
            </a:r>
            <a:r>
              <a:rPr sz="8000" spc="-185" dirty="0">
                <a:latin typeface="Arial"/>
                <a:cs typeface="Arial"/>
              </a:rPr>
              <a:t> </a:t>
            </a:r>
            <a:r>
              <a:rPr sz="8000" spc="-70" dirty="0">
                <a:latin typeface="Arial"/>
                <a:cs typeface="Arial"/>
              </a:rPr>
              <a:t>Tasks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01800" y="2133600"/>
            <a:ext cx="9042400" cy="670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#DockerLima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8500" y="685800"/>
            <a:ext cx="90792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45" dirty="0">
                <a:latin typeface="Arial"/>
                <a:cs typeface="Arial"/>
              </a:rPr>
              <a:t>Global </a:t>
            </a:r>
            <a:r>
              <a:rPr sz="8000" spc="445" dirty="0">
                <a:latin typeface="Arial"/>
                <a:cs typeface="Arial"/>
              </a:rPr>
              <a:t>-</a:t>
            </a:r>
            <a:r>
              <a:rPr sz="8000" spc="-210" dirty="0">
                <a:latin typeface="Arial"/>
                <a:cs typeface="Arial"/>
              </a:rPr>
              <a:t> </a:t>
            </a:r>
            <a:r>
              <a:rPr sz="8000" spc="190" dirty="0">
                <a:latin typeface="Arial"/>
                <a:cs typeface="Arial"/>
              </a:rPr>
              <a:t>Replicated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1803400"/>
            <a:ext cx="11023600" cy="787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4800" y="495300"/>
            <a:ext cx="1960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solidFill>
                  <a:srgbClr val="066DA5"/>
                </a:solidFill>
                <a:latin typeface="Arial"/>
                <a:cs typeface="Arial"/>
              </a:rPr>
              <a:t>#DockerLima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8200" y="685800"/>
            <a:ext cx="87763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0" spc="210" dirty="0">
                <a:solidFill>
                  <a:srgbClr val="000000"/>
                </a:solidFill>
                <a:latin typeface="Arial"/>
                <a:cs typeface="Arial"/>
              </a:rPr>
              <a:t>Compose </a:t>
            </a:r>
            <a:r>
              <a:rPr sz="8000" b="0" spc="445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z="8000" b="0" spc="-2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8000" b="0" spc="145" dirty="0">
                <a:solidFill>
                  <a:srgbClr val="000000"/>
                </a:solidFill>
                <a:latin typeface="Arial"/>
                <a:cs typeface="Arial"/>
              </a:rPr>
              <a:t>Swarm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5200" y="2497485"/>
            <a:ext cx="3443604" cy="632841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317500" indent="-279400">
              <a:lnSpc>
                <a:spcPct val="100000"/>
              </a:lnSpc>
              <a:spcBef>
                <a:spcPts val="1285"/>
              </a:spcBef>
              <a:buSzPct val="143902"/>
              <a:buChar char="•"/>
              <a:tabLst>
                <a:tab pos="317500" algn="l"/>
              </a:tabLst>
            </a:pPr>
            <a:r>
              <a:rPr sz="2050" spc="20" dirty="0">
                <a:latin typeface="Arial"/>
                <a:cs typeface="Arial"/>
              </a:rPr>
              <a:t>deploy</a:t>
            </a:r>
            <a:endParaRPr sz="2050">
              <a:latin typeface="Arial"/>
              <a:cs typeface="Arial"/>
            </a:endParaRPr>
          </a:p>
          <a:p>
            <a:pPr marL="762000" lvl="1" indent="-279400">
              <a:lnSpc>
                <a:spcPct val="100000"/>
              </a:lnSpc>
              <a:spcBef>
                <a:spcPts val="2640"/>
              </a:spcBef>
              <a:buSzPct val="143902"/>
              <a:buChar char="•"/>
              <a:tabLst>
                <a:tab pos="762000" algn="l"/>
              </a:tabLst>
            </a:pPr>
            <a:r>
              <a:rPr sz="2050" spc="20" dirty="0">
                <a:latin typeface="Arial"/>
                <a:cs typeface="Arial"/>
              </a:rPr>
              <a:t>mode:</a:t>
            </a:r>
            <a:r>
              <a:rPr sz="2050" spc="-10" dirty="0">
                <a:latin typeface="Arial"/>
                <a:cs typeface="Arial"/>
              </a:rPr>
              <a:t> </a:t>
            </a:r>
            <a:r>
              <a:rPr sz="2050" spc="10" dirty="0">
                <a:latin typeface="Arial"/>
                <a:cs typeface="Arial"/>
              </a:rPr>
              <a:t>replicated</a:t>
            </a:r>
            <a:endParaRPr sz="2050">
              <a:latin typeface="Arial"/>
              <a:cs typeface="Arial"/>
            </a:endParaRPr>
          </a:p>
          <a:p>
            <a:pPr marL="762000" lvl="1" indent="-279400">
              <a:lnSpc>
                <a:spcPct val="100000"/>
              </a:lnSpc>
              <a:spcBef>
                <a:spcPts val="2640"/>
              </a:spcBef>
              <a:buSzPct val="143902"/>
              <a:buChar char="•"/>
              <a:tabLst>
                <a:tab pos="762000" algn="l"/>
              </a:tabLst>
            </a:pPr>
            <a:r>
              <a:rPr sz="2050" dirty="0">
                <a:latin typeface="Arial"/>
                <a:cs typeface="Arial"/>
              </a:rPr>
              <a:t>replicas:</a:t>
            </a:r>
            <a:r>
              <a:rPr sz="2050" spc="-80" dirty="0">
                <a:latin typeface="Arial"/>
                <a:cs typeface="Arial"/>
              </a:rPr>
              <a:t> </a:t>
            </a:r>
            <a:r>
              <a:rPr sz="2050" spc="-5" dirty="0">
                <a:latin typeface="Arial"/>
                <a:cs typeface="Arial"/>
              </a:rPr>
              <a:t>4</a:t>
            </a:r>
            <a:endParaRPr sz="2050">
              <a:latin typeface="Arial"/>
              <a:cs typeface="Arial"/>
            </a:endParaRPr>
          </a:p>
          <a:p>
            <a:pPr marL="762000" lvl="1" indent="-279400">
              <a:lnSpc>
                <a:spcPct val="100000"/>
              </a:lnSpc>
              <a:spcBef>
                <a:spcPts val="2640"/>
              </a:spcBef>
              <a:buSzPct val="143902"/>
              <a:buChar char="•"/>
              <a:tabLst>
                <a:tab pos="762000" algn="l"/>
              </a:tabLst>
            </a:pPr>
            <a:r>
              <a:rPr sz="2050" spc="-10" dirty="0">
                <a:latin typeface="Arial"/>
                <a:cs typeface="Arial"/>
              </a:rPr>
              <a:t>resources:</a:t>
            </a:r>
            <a:endParaRPr sz="2050">
              <a:latin typeface="Arial"/>
              <a:cs typeface="Arial"/>
            </a:endParaRPr>
          </a:p>
          <a:p>
            <a:pPr marL="1206500" lvl="2" indent="-279400">
              <a:lnSpc>
                <a:spcPct val="100000"/>
              </a:lnSpc>
              <a:spcBef>
                <a:spcPts val="2640"/>
              </a:spcBef>
              <a:buSzPct val="143902"/>
              <a:buChar char="•"/>
              <a:tabLst>
                <a:tab pos="1206500" algn="l"/>
              </a:tabLst>
            </a:pPr>
            <a:r>
              <a:rPr sz="2050" spc="15" dirty="0">
                <a:latin typeface="Arial"/>
                <a:cs typeface="Arial"/>
              </a:rPr>
              <a:t>limits:</a:t>
            </a:r>
            <a:endParaRPr sz="2050">
              <a:latin typeface="Arial"/>
              <a:cs typeface="Arial"/>
            </a:endParaRPr>
          </a:p>
          <a:p>
            <a:pPr marL="1651000" lvl="3" indent="-279400">
              <a:lnSpc>
                <a:spcPct val="100000"/>
              </a:lnSpc>
              <a:spcBef>
                <a:spcPts val="2540"/>
              </a:spcBef>
              <a:buSzPct val="143902"/>
              <a:buChar char="•"/>
              <a:tabLst>
                <a:tab pos="1651000" algn="l"/>
              </a:tabLst>
            </a:pPr>
            <a:r>
              <a:rPr sz="2050" spc="25" dirty="0">
                <a:latin typeface="Arial"/>
                <a:cs typeface="Arial"/>
              </a:rPr>
              <a:t>cpus:</a:t>
            </a:r>
            <a:r>
              <a:rPr sz="2050" spc="-15" dirty="0">
                <a:latin typeface="Arial"/>
                <a:cs typeface="Arial"/>
              </a:rPr>
              <a:t> </a:t>
            </a:r>
            <a:r>
              <a:rPr sz="2050" spc="35" dirty="0">
                <a:latin typeface="Arial"/>
                <a:cs typeface="Arial"/>
              </a:rPr>
              <a:t>‘0.50’</a:t>
            </a:r>
            <a:endParaRPr sz="2050">
              <a:latin typeface="Arial"/>
              <a:cs typeface="Arial"/>
            </a:endParaRPr>
          </a:p>
          <a:p>
            <a:pPr marL="1651000" lvl="3" indent="-279400">
              <a:lnSpc>
                <a:spcPct val="100000"/>
              </a:lnSpc>
              <a:spcBef>
                <a:spcPts val="2640"/>
              </a:spcBef>
              <a:buSzPct val="143902"/>
              <a:buChar char="•"/>
              <a:tabLst>
                <a:tab pos="1651000" algn="l"/>
              </a:tabLst>
            </a:pPr>
            <a:r>
              <a:rPr sz="2050" spc="10" dirty="0">
                <a:latin typeface="Arial"/>
                <a:cs typeface="Arial"/>
              </a:rPr>
              <a:t>memory:</a:t>
            </a:r>
            <a:r>
              <a:rPr sz="2050" spc="-6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512M</a:t>
            </a:r>
            <a:endParaRPr sz="2050">
              <a:latin typeface="Arial"/>
              <a:cs typeface="Arial"/>
            </a:endParaRPr>
          </a:p>
          <a:p>
            <a:pPr marL="1206500" lvl="2" indent="-279400">
              <a:lnSpc>
                <a:spcPct val="100000"/>
              </a:lnSpc>
              <a:spcBef>
                <a:spcPts val="2640"/>
              </a:spcBef>
              <a:buSzPct val="143902"/>
              <a:buChar char="•"/>
              <a:tabLst>
                <a:tab pos="1206500" algn="l"/>
              </a:tabLst>
            </a:pPr>
            <a:r>
              <a:rPr sz="2050" spc="-5" dirty="0">
                <a:latin typeface="Arial"/>
                <a:cs typeface="Arial"/>
              </a:rPr>
              <a:t>reservations:</a:t>
            </a:r>
            <a:endParaRPr sz="2050">
              <a:latin typeface="Arial"/>
              <a:cs typeface="Arial"/>
            </a:endParaRPr>
          </a:p>
          <a:p>
            <a:pPr marL="1651000" lvl="3" indent="-279400">
              <a:lnSpc>
                <a:spcPct val="100000"/>
              </a:lnSpc>
              <a:spcBef>
                <a:spcPts val="2640"/>
              </a:spcBef>
              <a:buSzPct val="143902"/>
              <a:buChar char="•"/>
              <a:tabLst>
                <a:tab pos="1651000" algn="l"/>
              </a:tabLst>
            </a:pPr>
            <a:r>
              <a:rPr sz="2050" spc="25" dirty="0">
                <a:latin typeface="Arial"/>
                <a:cs typeface="Arial"/>
              </a:rPr>
              <a:t>cpus:</a:t>
            </a:r>
            <a:r>
              <a:rPr sz="2050" spc="-15" dirty="0">
                <a:latin typeface="Arial"/>
                <a:cs typeface="Arial"/>
              </a:rPr>
              <a:t> </a:t>
            </a:r>
            <a:r>
              <a:rPr sz="2050" spc="35" dirty="0">
                <a:latin typeface="Arial"/>
                <a:cs typeface="Arial"/>
              </a:rPr>
              <a:t>‘0.25’</a:t>
            </a:r>
            <a:endParaRPr sz="2050">
              <a:latin typeface="Arial"/>
              <a:cs typeface="Arial"/>
            </a:endParaRPr>
          </a:p>
          <a:p>
            <a:pPr marL="1651000" lvl="3" indent="-279400">
              <a:lnSpc>
                <a:spcPct val="100000"/>
              </a:lnSpc>
              <a:spcBef>
                <a:spcPts val="2640"/>
              </a:spcBef>
              <a:buSzPct val="143902"/>
              <a:buChar char="•"/>
              <a:tabLst>
                <a:tab pos="1651000" algn="l"/>
              </a:tabLst>
            </a:pPr>
            <a:r>
              <a:rPr sz="2050" spc="10" dirty="0">
                <a:latin typeface="Arial"/>
                <a:cs typeface="Arial"/>
              </a:rPr>
              <a:t>memory:</a:t>
            </a:r>
            <a:r>
              <a:rPr sz="2050" spc="-6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256M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4800" y="495300"/>
            <a:ext cx="1960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solidFill>
                  <a:srgbClr val="066DA5"/>
                </a:solidFill>
                <a:latin typeface="Arial"/>
                <a:cs typeface="Arial"/>
              </a:rPr>
              <a:t>#DockerLima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8200" y="685800"/>
            <a:ext cx="87763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0" spc="210" dirty="0">
                <a:solidFill>
                  <a:srgbClr val="000000"/>
                </a:solidFill>
                <a:latin typeface="Arial"/>
                <a:cs typeface="Arial"/>
              </a:rPr>
              <a:t>Compose </a:t>
            </a:r>
            <a:r>
              <a:rPr sz="8000" b="0" spc="445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z="8000" b="0" spc="-2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8000" b="0" spc="145" dirty="0">
                <a:solidFill>
                  <a:srgbClr val="000000"/>
                </a:solidFill>
                <a:latin typeface="Arial"/>
                <a:cs typeface="Arial"/>
              </a:rPr>
              <a:t>Swarm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5200" y="2502951"/>
            <a:ext cx="6486525" cy="627824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93700" indent="-355600">
              <a:lnSpc>
                <a:spcPct val="100000"/>
              </a:lnSpc>
              <a:spcBef>
                <a:spcPts val="1540"/>
              </a:spcBef>
              <a:buSzPct val="145098"/>
              <a:buChar char="•"/>
              <a:tabLst>
                <a:tab pos="393700" algn="l"/>
              </a:tabLst>
            </a:pPr>
            <a:r>
              <a:rPr sz="2550" spc="35" dirty="0">
                <a:latin typeface="Arial"/>
                <a:cs typeface="Arial"/>
              </a:rPr>
              <a:t>deploy</a:t>
            </a:r>
            <a:endParaRPr sz="2550">
              <a:latin typeface="Arial"/>
              <a:cs typeface="Arial"/>
            </a:endParaRPr>
          </a:p>
          <a:p>
            <a:pPr marL="838200" lvl="1" indent="-355600">
              <a:lnSpc>
                <a:spcPct val="100000"/>
              </a:lnSpc>
              <a:spcBef>
                <a:spcPts val="3240"/>
              </a:spcBef>
              <a:buSzPct val="145098"/>
              <a:buChar char="•"/>
              <a:tabLst>
                <a:tab pos="838200" algn="l"/>
              </a:tabLst>
            </a:pPr>
            <a:r>
              <a:rPr sz="2550" spc="10" dirty="0">
                <a:latin typeface="Arial"/>
                <a:cs typeface="Arial"/>
              </a:rPr>
              <a:t>…</a:t>
            </a:r>
            <a:endParaRPr sz="2550">
              <a:latin typeface="Arial"/>
              <a:cs typeface="Arial"/>
            </a:endParaRPr>
          </a:p>
          <a:p>
            <a:pPr marL="838200" lvl="1" indent="-355600">
              <a:lnSpc>
                <a:spcPct val="100000"/>
              </a:lnSpc>
              <a:spcBef>
                <a:spcPts val="3340"/>
              </a:spcBef>
              <a:buSzPct val="145098"/>
              <a:buChar char="•"/>
              <a:tabLst>
                <a:tab pos="838200" algn="l"/>
              </a:tabLst>
            </a:pPr>
            <a:r>
              <a:rPr sz="2550" spc="10" dirty="0">
                <a:latin typeface="Arial"/>
                <a:cs typeface="Arial"/>
              </a:rPr>
              <a:t>restart_policy:</a:t>
            </a:r>
            <a:endParaRPr sz="2550">
              <a:latin typeface="Arial"/>
              <a:cs typeface="Arial"/>
            </a:endParaRPr>
          </a:p>
          <a:p>
            <a:pPr marL="1282700" lvl="2" indent="-355600">
              <a:lnSpc>
                <a:spcPct val="100000"/>
              </a:lnSpc>
              <a:spcBef>
                <a:spcPts val="3340"/>
              </a:spcBef>
              <a:buSzPct val="145098"/>
              <a:buChar char="•"/>
              <a:tabLst>
                <a:tab pos="1282700" algn="l"/>
              </a:tabLst>
            </a:pPr>
            <a:r>
              <a:rPr sz="2550" spc="40" dirty="0">
                <a:latin typeface="Arial"/>
                <a:cs typeface="Arial"/>
              </a:rPr>
              <a:t>condition:</a:t>
            </a:r>
            <a:r>
              <a:rPr sz="2550" spc="-5" dirty="0">
                <a:latin typeface="Arial"/>
                <a:cs typeface="Arial"/>
              </a:rPr>
              <a:t> </a:t>
            </a:r>
            <a:r>
              <a:rPr sz="2550" spc="10" dirty="0">
                <a:latin typeface="Arial"/>
                <a:cs typeface="Arial"/>
              </a:rPr>
              <a:t>on-failure</a:t>
            </a:r>
            <a:endParaRPr sz="2550">
              <a:latin typeface="Arial"/>
              <a:cs typeface="Arial"/>
            </a:endParaRPr>
          </a:p>
          <a:p>
            <a:pPr marL="838200" lvl="1" indent="-355600">
              <a:lnSpc>
                <a:spcPct val="100000"/>
              </a:lnSpc>
              <a:spcBef>
                <a:spcPts val="3240"/>
              </a:spcBef>
              <a:buSzPct val="145098"/>
              <a:buChar char="•"/>
              <a:tabLst>
                <a:tab pos="838200" algn="l"/>
              </a:tabLst>
            </a:pPr>
            <a:r>
              <a:rPr sz="2550" spc="20" dirty="0">
                <a:latin typeface="Arial"/>
                <a:cs typeface="Arial"/>
              </a:rPr>
              <a:t>update_config:</a:t>
            </a:r>
            <a:endParaRPr sz="2550">
              <a:latin typeface="Arial"/>
              <a:cs typeface="Arial"/>
            </a:endParaRPr>
          </a:p>
          <a:p>
            <a:pPr marL="1282700" lvl="2" indent="-355600">
              <a:lnSpc>
                <a:spcPct val="100000"/>
              </a:lnSpc>
              <a:spcBef>
                <a:spcPts val="3340"/>
              </a:spcBef>
              <a:buSzPct val="145098"/>
              <a:buChar char="•"/>
              <a:tabLst>
                <a:tab pos="1282700" algn="l"/>
              </a:tabLst>
            </a:pPr>
            <a:r>
              <a:rPr sz="2550" dirty="0">
                <a:latin typeface="Arial"/>
                <a:cs typeface="Arial"/>
              </a:rPr>
              <a:t>parallelism:</a:t>
            </a:r>
            <a:r>
              <a:rPr sz="2550" spc="-5" dirty="0">
                <a:latin typeface="Arial"/>
                <a:cs typeface="Arial"/>
              </a:rPr>
              <a:t> </a:t>
            </a:r>
            <a:r>
              <a:rPr sz="2550" spc="5" dirty="0">
                <a:latin typeface="Arial"/>
                <a:cs typeface="Arial"/>
              </a:rPr>
              <a:t>2</a:t>
            </a:r>
            <a:endParaRPr sz="2550">
              <a:latin typeface="Arial"/>
              <a:cs typeface="Arial"/>
            </a:endParaRPr>
          </a:p>
          <a:p>
            <a:pPr marL="838200" lvl="1" indent="-355600">
              <a:lnSpc>
                <a:spcPct val="100000"/>
              </a:lnSpc>
              <a:spcBef>
                <a:spcPts val="3240"/>
              </a:spcBef>
              <a:buSzPct val="145098"/>
              <a:buChar char="•"/>
              <a:tabLst>
                <a:tab pos="838200" algn="l"/>
              </a:tabLst>
            </a:pPr>
            <a:r>
              <a:rPr sz="2550" spc="20" dirty="0">
                <a:latin typeface="Arial"/>
                <a:cs typeface="Arial"/>
              </a:rPr>
              <a:t>placement:</a:t>
            </a:r>
            <a:endParaRPr sz="2550">
              <a:latin typeface="Arial"/>
              <a:cs typeface="Arial"/>
            </a:endParaRPr>
          </a:p>
          <a:p>
            <a:pPr marL="1282700" lvl="2" indent="-355600">
              <a:lnSpc>
                <a:spcPct val="100000"/>
              </a:lnSpc>
              <a:spcBef>
                <a:spcPts val="3340"/>
              </a:spcBef>
              <a:buSzPct val="145098"/>
              <a:buChar char="•"/>
              <a:tabLst>
                <a:tab pos="1282700" algn="l"/>
              </a:tabLst>
            </a:pPr>
            <a:r>
              <a:rPr sz="2550" spc="25" dirty="0">
                <a:latin typeface="Arial"/>
                <a:cs typeface="Arial"/>
              </a:rPr>
              <a:t>constraints: </a:t>
            </a:r>
            <a:r>
              <a:rPr sz="2550" dirty="0">
                <a:latin typeface="Arial"/>
                <a:cs typeface="Arial"/>
              </a:rPr>
              <a:t>[node.role </a:t>
            </a:r>
            <a:r>
              <a:rPr sz="2550" spc="45" dirty="0">
                <a:latin typeface="Arial"/>
                <a:cs typeface="Arial"/>
              </a:rPr>
              <a:t>==</a:t>
            </a:r>
            <a:r>
              <a:rPr sz="2550" spc="-35" dirty="0">
                <a:latin typeface="Arial"/>
                <a:cs typeface="Arial"/>
              </a:rPr>
              <a:t> </a:t>
            </a:r>
            <a:r>
              <a:rPr sz="2550" spc="-10" dirty="0">
                <a:latin typeface="Arial"/>
                <a:cs typeface="Arial"/>
              </a:rPr>
              <a:t>manager]</a:t>
            </a:r>
            <a:endParaRPr sz="2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4800" y="495300"/>
            <a:ext cx="1960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solidFill>
                  <a:srgbClr val="066DA5"/>
                </a:solidFill>
                <a:latin typeface="Arial"/>
                <a:cs typeface="Arial"/>
              </a:rPr>
              <a:t>#DockerLima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92700" y="685800"/>
            <a:ext cx="28105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0" spc="145" dirty="0">
                <a:solidFill>
                  <a:srgbClr val="000000"/>
                </a:solidFill>
                <a:latin typeface="Arial"/>
                <a:cs typeface="Arial"/>
              </a:rPr>
              <a:t>Demo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500" y="2611120"/>
            <a:ext cx="10307320" cy="621665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69900" marR="17780" indent="-419100">
              <a:lnSpc>
                <a:spcPts val="3600"/>
              </a:lnSpc>
              <a:spcBef>
                <a:spcPts val="260"/>
              </a:spcBef>
              <a:buSzPct val="144262"/>
              <a:buChar char="•"/>
              <a:tabLst>
                <a:tab pos="469900" algn="l"/>
              </a:tabLst>
            </a:pPr>
            <a:r>
              <a:rPr sz="3050" spc="50" dirty="0">
                <a:latin typeface="Arial"/>
                <a:cs typeface="Arial"/>
              </a:rPr>
              <a:t>git </a:t>
            </a:r>
            <a:r>
              <a:rPr sz="3050" spc="15" dirty="0">
                <a:latin typeface="Arial"/>
                <a:cs typeface="Arial"/>
              </a:rPr>
              <a:t>clone</a:t>
            </a:r>
            <a:r>
              <a:rPr sz="3050" spc="-85" dirty="0">
                <a:latin typeface="Arial"/>
                <a:cs typeface="Arial"/>
              </a:rPr>
              <a:t> </a:t>
            </a:r>
            <a:r>
              <a:rPr sz="3050" u="heavy" spc="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https://github.com/mario21ic/docker-compose-  </a:t>
            </a:r>
            <a:r>
              <a:rPr sz="3050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swarm</a:t>
            </a:r>
            <a:endParaRPr sz="3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300">
              <a:latin typeface="Arial"/>
              <a:cs typeface="Arial"/>
            </a:endParaRPr>
          </a:p>
          <a:p>
            <a:pPr marL="469900" indent="-419100">
              <a:lnSpc>
                <a:spcPct val="100000"/>
              </a:lnSpc>
              <a:buSzPct val="144262"/>
              <a:buChar char="•"/>
              <a:tabLst>
                <a:tab pos="469900" algn="l"/>
              </a:tabLst>
            </a:pPr>
            <a:r>
              <a:rPr sz="3050" spc="35" dirty="0">
                <a:latin typeface="Arial"/>
                <a:cs typeface="Arial"/>
              </a:rPr>
              <a:t>docker-compose </a:t>
            </a:r>
            <a:r>
              <a:rPr sz="3050" spc="50" dirty="0">
                <a:latin typeface="Arial"/>
                <a:cs typeface="Arial"/>
              </a:rPr>
              <a:t>up</a:t>
            </a:r>
            <a:r>
              <a:rPr sz="3050" spc="-50" dirty="0">
                <a:latin typeface="Arial"/>
                <a:cs typeface="Arial"/>
              </a:rPr>
              <a:t> </a:t>
            </a:r>
            <a:r>
              <a:rPr sz="3050" spc="135" dirty="0">
                <a:latin typeface="Arial"/>
                <a:cs typeface="Arial"/>
              </a:rPr>
              <a:t>-d</a:t>
            </a:r>
            <a:endParaRPr sz="3050">
              <a:latin typeface="Arial"/>
              <a:cs typeface="Arial"/>
            </a:endParaRPr>
          </a:p>
          <a:p>
            <a:pPr marL="469900" indent="-419100">
              <a:lnSpc>
                <a:spcPct val="100000"/>
              </a:lnSpc>
              <a:spcBef>
                <a:spcPts val="3840"/>
              </a:spcBef>
              <a:buSzPct val="144262"/>
              <a:buChar char="•"/>
              <a:tabLst>
                <a:tab pos="469900" algn="l"/>
              </a:tabLst>
            </a:pPr>
            <a:r>
              <a:rPr sz="3050" spc="35" dirty="0">
                <a:latin typeface="Arial"/>
                <a:cs typeface="Arial"/>
              </a:rPr>
              <a:t>docker-compose</a:t>
            </a:r>
            <a:r>
              <a:rPr sz="3050" spc="-10" dirty="0">
                <a:latin typeface="Arial"/>
                <a:cs typeface="Arial"/>
              </a:rPr>
              <a:t> </a:t>
            </a:r>
            <a:r>
              <a:rPr sz="3050" spc="50" dirty="0">
                <a:latin typeface="Arial"/>
                <a:cs typeface="Arial"/>
              </a:rPr>
              <a:t>ps</a:t>
            </a:r>
            <a:endParaRPr sz="3050">
              <a:latin typeface="Arial"/>
              <a:cs typeface="Arial"/>
            </a:endParaRPr>
          </a:p>
          <a:p>
            <a:pPr marL="469900" indent="-419100">
              <a:lnSpc>
                <a:spcPct val="100000"/>
              </a:lnSpc>
              <a:spcBef>
                <a:spcPts val="3940"/>
              </a:spcBef>
              <a:buSzPct val="144262"/>
              <a:buChar char="•"/>
              <a:tabLst>
                <a:tab pos="469900" algn="l"/>
              </a:tabLst>
            </a:pPr>
            <a:r>
              <a:rPr sz="3050" spc="35" dirty="0">
                <a:latin typeface="Arial"/>
                <a:cs typeface="Arial"/>
              </a:rPr>
              <a:t>docker-compose </a:t>
            </a:r>
            <a:r>
              <a:rPr sz="3050" spc="5" dirty="0">
                <a:latin typeface="Arial"/>
                <a:cs typeface="Arial"/>
              </a:rPr>
              <a:t>exec </a:t>
            </a:r>
            <a:r>
              <a:rPr sz="3050" spc="45" dirty="0">
                <a:latin typeface="Arial"/>
                <a:cs typeface="Arial"/>
              </a:rPr>
              <a:t>web</a:t>
            </a:r>
            <a:r>
              <a:rPr sz="3050" spc="-60" dirty="0">
                <a:latin typeface="Arial"/>
                <a:cs typeface="Arial"/>
              </a:rPr>
              <a:t> </a:t>
            </a:r>
            <a:r>
              <a:rPr sz="3050" spc="85" dirty="0">
                <a:latin typeface="Arial"/>
                <a:cs typeface="Arial"/>
              </a:rPr>
              <a:t>top</a:t>
            </a:r>
            <a:endParaRPr sz="3050">
              <a:latin typeface="Arial"/>
              <a:cs typeface="Arial"/>
            </a:endParaRPr>
          </a:p>
          <a:p>
            <a:pPr marL="469900" indent="-419100">
              <a:lnSpc>
                <a:spcPct val="100000"/>
              </a:lnSpc>
              <a:spcBef>
                <a:spcPts val="3940"/>
              </a:spcBef>
              <a:buSzPct val="144262"/>
              <a:buChar char="•"/>
              <a:tabLst>
                <a:tab pos="469900" algn="l"/>
              </a:tabLst>
            </a:pPr>
            <a:r>
              <a:rPr sz="3050" spc="35" dirty="0">
                <a:latin typeface="Arial"/>
                <a:cs typeface="Arial"/>
              </a:rPr>
              <a:t>docker-compose </a:t>
            </a:r>
            <a:r>
              <a:rPr sz="3050" spc="60" dirty="0">
                <a:latin typeface="Arial"/>
                <a:cs typeface="Arial"/>
              </a:rPr>
              <a:t>down</a:t>
            </a:r>
            <a:r>
              <a:rPr sz="3050" spc="-50" dirty="0">
                <a:latin typeface="Arial"/>
                <a:cs typeface="Arial"/>
              </a:rPr>
              <a:t> </a:t>
            </a:r>
            <a:r>
              <a:rPr sz="3050" spc="35" dirty="0">
                <a:latin typeface="Arial"/>
                <a:cs typeface="Arial"/>
              </a:rPr>
              <a:t>--volumes</a:t>
            </a:r>
            <a:endParaRPr sz="3050">
              <a:latin typeface="Arial"/>
              <a:cs typeface="Arial"/>
            </a:endParaRPr>
          </a:p>
          <a:p>
            <a:pPr marL="469900" marR="589915" indent="-419100">
              <a:lnSpc>
                <a:spcPts val="3600"/>
              </a:lnSpc>
              <a:spcBef>
                <a:spcPts val="4110"/>
              </a:spcBef>
              <a:buSzPct val="144262"/>
              <a:buChar char="•"/>
              <a:tabLst>
                <a:tab pos="469900" algn="l"/>
              </a:tabLst>
            </a:pPr>
            <a:r>
              <a:rPr sz="3050" spc="40" dirty="0">
                <a:latin typeface="Arial"/>
                <a:cs typeface="Arial"/>
              </a:rPr>
              <a:t>docker stack </a:t>
            </a:r>
            <a:r>
              <a:rPr sz="3050" spc="30" dirty="0">
                <a:latin typeface="Arial"/>
                <a:cs typeface="Arial"/>
              </a:rPr>
              <a:t>deploy </a:t>
            </a:r>
            <a:r>
              <a:rPr sz="3050" spc="55" dirty="0">
                <a:latin typeface="Arial"/>
                <a:cs typeface="Arial"/>
              </a:rPr>
              <a:t>--compose-file</a:t>
            </a:r>
            <a:r>
              <a:rPr sz="3050" spc="-195" dirty="0">
                <a:latin typeface="Arial"/>
                <a:cs typeface="Arial"/>
              </a:rPr>
              <a:t> </a:t>
            </a:r>
            <a:r>
              <a:rPr sz="3050" spc="30" dirty="0">
                <a:latin typeface="Arial"/>
                <a:cs typeface="Arial"/>
              </a:rPr>
              <a:t>docker-stack.yml  </a:t>
            </a:r>
            <a:r>
              <a:rPr sz="3050" spc="35" dirty="0">
                <a:latin typeface="Arial"/>
                <a:cs typeface="Arial"/>
              </a:rPr>
              <a:t>mystack</a:t>
            </a:r>
            <a:endParaRPr sz="3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4800" y="495300"/>
            <a:ext cx="1960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solidFill>
                  <a:srgbClr val="066DA5"/>
                </a:solidFill>
                <a:latin typeface="Arial"/>
                <a:cs typeface="Arial"/>
              </a:rPr>
              <a:t>#DockerLima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4200" y="685800"/>
            <a:ext cx="676275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0" spc="145" dirty="0">
                <a:solidFill>
                  <a:srgbClr val="000000"/>
                </a:solidFill>
                <a:latin typeface="Arial"/>
                <a:cs typeface="Arial"/>
              </a:rPr>
              <a:t>Swarm </a:t>
            </a:r>
            <a:r>
              <a:rPr sz="8000" b="0" spc="445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z="8000" b="0" spc="-2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8000" b="0" spc="180" dirty="0">
                <a:solidFill>
                  <a:srgbClr val="000000"/>
                </a:solidFill>
                <a:latin typeface="Arial"/>
                <a:cs typeface="Arial"/>
              </a:rPr>
              <a:t>Node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5200" y="2365265"/>
            <a:ext cx="8025130" cy="4852035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82600" indent="-444500">
              <a:lnSpc>
                <a:spcPct val="100000"/>
              </a:lnSpc>
              <a:spcBef>
                <a:spcPts val="1975"/>
              </a:spcBef>
              <a:buSzPct val="145312"/>
              <a:buChar char="•"/>
              <a:tabLst>
                <a:tab pos="482600" algn="l"/>
              </a:tabLst>
            </a:pPr>
            <a:r>
              <a:rPr sz="3200" spc="45" dirty="0">
                <a:latin typeface="Arial"/>
                <a:cs typeface="Arial"/>
              </a:rPr>
              <a:t>docker </a:t>
            </a:r>
            <a:r>
              <a:rPr sz="3200" spc="25" dirty="0">
                <a:latin typeface="Arial"/>
                <a:cs typeface="Arial"/>
              </a:rPr>
              <a:t>node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ls</a:t>
            </a:r>
            <a:endParaRPr sz="3200">
              <a:latin typeface="Arial"/>
              <a:cs typeface="Arial"/>
            </a:endParaRPr>
          </a:p>
          <a:p>
            <a:pPr marL="4826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82600" algn="l"/>
              </a:tabLst>
            </a:pPr>
            <a:r>
              <a:rPr sz="3200" spc="45" dirty="0">
                <a:latin typeface="Arial"/>
                <a:cs typeface="Arial"/>
              </a:rPr>
              <a:t>docker </a:t>
            </a:r>
            <a:r>
              <a:rPr sz="3200" spc="25" dirty="0">
                <a:latin typeface="Arial"/>
                <a:cs typeface="Arial"/>
              </a:rPr>
              <a:t>node </a:t>
            </a:r>
            <a:r>
              <a:rPr sz="3200" spc="40" dirty="0">
                <a:latin typeface="Arial"/>
                <a:cs typeface="Arial"/>
              </a:rPr>
              <a:t>inspect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15" dirty="0">
                <a:latin typeface="Arial"/>
                <a:cs typeface="Arial"/>
              </a:rPr>
              <a:t>&lt;node_id&gt;</a:t>
            </a:r>
            <a:endParaRPr sz="3200">
              <a:latin typeface="Arial"/>
              <a:cs typeface="Arial"/>
            </a:endParaRPr>
          </a:p>
          <a:p>
            <a:pPr marL="4826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82600" algn="l"/>
              </a:tabLst>
            </a:pPr>
            <a:r>
              <a:rPr sz="3200" spc="45" dirty="0">
                <a:latin typeface="Arial"/>
                <a:cs typeface="Arial"/>
              </a:rPr>
              <a:t>docker </a:t>
            </a:r>
            <a:r>
              <a:rPr sz="3200" spc="25" dirty="0">
                <a:latin typeface="Arial"/>
                <a:cs typeface="Arial"/>
              </a:rPr>
              <a:t>node </a:t>
            </a:r>
            <a:r>
              <a:rPr sz="3200" spc="55" dirty="0">
                <a:latin typeface="Arial"/>
                <a:cs typeface="Arial"/>
              </a:rPr>
              <a:t>ps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15" dirty="0">
                <a:latin typeface="Arial"/>
                <a:cs typeface="Arial"/>
              </a:rPr>
              <a:t>&lt;node_id&gt;</a:t>
            </a:r>
            <a:endParaRPr sz="3200">
              <a:latin typeface="Arial"/>
              <a:cs typeface="Arial"/>
            </a:endParaRPr>
          </a:p>
          <a:p>
            <a:pPr marL="4826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82600" algn="l"/>
              </a:tabLst>
            </a:pPr>
            <a:r>
              <a:rPr sz="3200" spc="45" dirty="0">
                <a:latin typeface="Arial"/>
                <a:cs typeface="Arial"/>
              </a:rPr>
              <a:t>docker </a:t>
            </a:r>
            <a:r>
              <a:rPr sz="3200" spc="25" dirty="0">
                <a:latin typeface="Arial"/>
                <a:cs typeface="Arial"/>
              </a:rPr>
              <a:t>node </a:t>
            </a:r>
            <a:r>
              <a:rPr sz="3200" spc="30" dirty="0">
                <a:latin typeface="Arial"/>
                <a:cs typeface="Arial"/>
              </a:rPr>
              <a:t>rm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15" dirty="0">
                <a:latin typeface="Arial"/>
                <a:cs typeface="Arial"/>
              </a:rPr>
              <a:t>&lt;node_id&gt;</a:t>
            </a:r>
            <a:endParaRPr sz="3200">
              <a:latin typeface="Arial"/>
              <a:cs typeface="Arial"/>
            </a:endParaRPr>
          </a:p>
          <a:p>
            <a:pPr marL="4826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82600" algn="l"/>
              </a:tabLst>
            </a:pPr>
            <a:r>
              <a:rPr sz="3200" spc="45" dirty="0">
                <a:latin typeface="Arial"/>
                <a:cs typeface="Arial"/>
              </a:rPr>
              <a:t>docker </a:t>
            </a:r>
            <a:r>
              <a:rPr sz="3200" spc="25" dirty="0">
                <a:latin typeface="Arial"/>
                <a:cs typeface="Arial"/>
              </a:rPr>
              <a:t>node </a:t>
            </a:r>
            <a:r>
              <a:rPr sz="3200" spc="50" dirty="0">
                <a:latin typeface="Arial"/>
                <a:cs typeface="Arial"/>
              </a:rPr>
              <a:t>demote/promote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15" dirty="0">
                <a:latin typeface="Arial"/>
                <a:cs typeface="Arial"/>
              </a:rPr>
              <a:t>&lt;node_id&gt;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4800" y="495300"/>
            <a:ext cx="1960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solidFill>
                  <a:srgbClr val="066DA5"/>
                </a:solidFill>
                <a:latin typeface="Arial"/>
                <a:cs typeface="Arial"/>
              </a:rPr>
              <a:t>#DockerLima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0" y="685800"/>
            <a:ext cx="69132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0" spc="145" dirty="0">
                <a:solidFill>
                  <a:srgbClr val="000000"/>
                </a:solidFill>
                <a:latin typeface="Arial"/>
                <a:cs typeface="Arial"/>
              </a:rPr>
              <a:t>Swarm </a:t>
            </a:r>
            <a:r>
              <a:rPr sz="8000" b="0" spc="445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z="8000" b="0" spc="-2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8000" b="0" spc="204" dirty="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5200" y="2365265"/>
            <a:ext cx="10495915" cy="4852035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82600" indent="-444500">
              <a:lnSpc>
                <a:spcPct val="100000"/>
              </a:lnSpc>
              <a:spcBef>
                <a:spcPts val="1975"/>
              </a:spcBef>
              <a:buSzPct val="145312"/>
              <a:buChar char="•"/>
              <a:tabLst>
                <a:tab pos="482600" algn="l"/>
              </a:tabLst>
            </a:pPr>
            <a:r>
              <a:rPr sz="3200" spc="45" dirty="0">
                <a:latin typeface="Arial"/>
                <a:cs typeface="Arial"/>
              </a:rPr>
              <a:t>docker stack </a:t>
            </a:r>
            <a:r>
              <a:rPr sz="3200" spc="35" dirty="0">
                <a:latin typeface="Arial"/>
                <a:cs typeface="Arial"/>
              </a:rPr>
              <a:t>deploy </a:t>
            </a:r>
            <a:r>
              <a:rPr sz="3200" spc="60" dirty="0">
                <a:latin typeface="Arial"/>
                <a:cs typeface="Arial"/>
              </a:rPr>
              <a:t>--compose-file </a:t>
            </a:r>
            <a:r>
              <a:rPr sz="3200" spc="30" dirty="0">
                <a:latin typeface="Arial"/>
                <a:cs typeface="Arial"/>
              </a:rPr>
              <a:t>stack.yml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spc="40" dirty="0">
                <a:latin typeface="Arial"/>
                <a:cs typeface="Arial"/>
              </a:rPr>
              <a:t>mystack</a:t>
            </a:r>
            <a:endParaRPr sz="3200">
              <a:latin typeface="Arial"/>
              <a:cs typeface="Arial"/>
            </a:endParaRPr>
          </a:p>
          <a:p>
            <a:pPr marL="4826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82600" algn="l"/>
              </a:tabLst>
            </a:pPr>
            <a:r>
              <a:rPr sz="3200" spc="45" dirty="0">
                <a:latin typeface="Arial"/>
                <a:cs typeface="Arial"/>
              </a:rPr>
              <a:t>docker stack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ls</a:t>
            </a:r>
            <a:endParaRPr sz="3200">
              <a:latin typeface="Arial"/>
              <a:cs typeface="Arial"/>
            </a:endParaRPr>
          </a:p>
          <a:p>
            <a:pPr marL="4826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82600" algn="l"/>
              </a:tabLst>
            </a:pPr>
            <a:r>
              <a:rPr sz="3200" spc="45" dirty="0">
                <a:latin typeface="Arial"/>
                <a:cs typeface="Arial"/>
              </a:rPr>
              <a:t>docker stack </a:t>
            </a:r>
            <a:r>
              <a:rPr sz="3200" spc="-5" dirty="0">
                <a:latin typeface="Arial"/>
                <a:cs typeface="Arial"/>
              </a:rPr>
              <a:t>services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&lt;stack_id&gt;</a:t>
            </a:r>
            <a:endParaRPr sz="3200">
              <a:latin typeface="Arial"/>
              <a:cs typeface="Arial"/>
            </a:endParaRPr>
          </a:p>
          <a:p>
            <a:pPr marL="4826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82600" algn="l"/>
              </a:tabLst>
            </a:pPr>
            <a:r>
              <a:rPr sz="3200" spc="45" dirty="0">
                <a:latin typeface="Arial"/>
                <a:cs typeface="Arial"/>
              </a:rPr>
              <a:t>docker stack </a:t>
            </a:r>
            <a:r>
              <a:rPr sz="3200" spc="55" dirty="0">
                <a:latin typeface="Arial"/>
                <a:cs typeface="Arial"/>
              </a:rPr>
              <a:t>ps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&lt;stack_id&gt;</a:t>
            </a:r>
            <a:endParaRPr sz="3200">
              <a:latin typeface="Arial"/>
              <a:cs typeface="Arial"/>
            </a:endParaRPr>
          </a:p>
          <a:p>
            <a:pPr marL="4826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82600" algn="l"/>
              </a:tabLst>
            </a:pPr>
            <a:r>
              <a:rPr sz="3200" spc="45" dirty="0">
                <a:latin typeface="Arial"/>
                <a:cs typeface="Arial"/>
              </a:rPr>
              <a:t>docker stack </a:t>
            </a:r>
            <a:r>
              <a:rPr sz="3200" spc="30" dirty="0">
                <a:latin typeface="Arial"/>
                <a:cs typeface="Arial"/>
              </a:rPr>
              <a:t>rm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40" dirty="0">
                <a:latin typeface="Arial"/>
                <a:cs typeface="Arial"/>
              </a:rPr>
              <a:t>mystack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4800" y="495300"/>
            <a:ext cx="1960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solidFill>
                  <a:srgbClr val="066DA5"/>
                </a:solidFill>
                <a:latin typeface="Arial"/>
                <a:cs typeface="Arial"/>
              </a:rPr>
              <a:t>#DockerLima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1600" y="685800"/>
            <a:ext cx="77241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0" spc="145" dirty="0">
                <a:solidFill>
                  <a:srgbClr val="000000"/>
                </a:solidFill>
                <a:latin typeface="Arial"/>
                <a:cs typeface="Arial"/>
              </a:rPr>
              <a:t>Swarm </a:t>
            </a:r>
            <a:r>
              <a:rPr sz="8000" b="0" spc="445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z="8000" b="0" spc="-2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8000" b="0" spc="105" dirty="0">
                <a:solidFill>
                  <a:srgbClr val="000000"/>
                </a:solidFill>
                <a:latin typeface="Arial"/>
                <a:cs typeface="Arial"/>
              </a:rPr>
              <a:t>Service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500" y="2453762"/>
            <a:ext cx="9067165" cy="6372860"/>
          </a:xfrm>
          <a:prstGeom prst="rect">
            <a:avLst/>
          </a:prstGeom>
        </p:spPr>
        <p:txBody>
          <a:bodyPr vert="horz" wrap="square" lIns="0" tIns="219710" rIns="0" bIns="0" rtlCol="0">
            <a:spAutoFit/>
          </a:bodyPr>
          <a:lstStyle/>
          <a:p>
            <a:pPr marL="431800" indent="-381000">
              <a:lnSpc>
                <a:spcPct val="100000"/>
              </a:lnSpc>
              <a:spcBef>
                <a:spcPts val="1730"/>
              </a:spcBef>
              <a:buSzPct val="145454"/>
              <a:buChar char="•"/>
              <a:tabLst>
                <a:tab pos="431800" algn="l"/>
              </a:tabLst>
            </a:pPr>
            <a:r>
              <a:rPr sz="2750" spc="40" dirty="0">
                <a:latin typeface="Arial"/>
                <a:cs typeface="Arial"/>
              </a:rPr>
              <a:t>docker </a:t>
            </a:r>
            <a:r>
              <a:rPr sz="2750" dirty="0">
                <a:latin typeface="Arial"/>
                <a:cs typeface="Arial"/>
              </a:rPr>
              <a:t>service</a:t>
            </a:r>
            <a:r>
              <a:rPr sz="2750" spc="-45" dirty="0">
                <a:latin typeface="Arial"/>
                <a:cs typeface="Arial"/>
              </a:rPr>
              <a:t> </a:t>
            </a:r>
            <a:r>
              <a:rPr sz="2750" dirty="0">
                <a:latin typeface="Arial"/>
                <a:cs typeface="Arial"/>
              </a:rPr>
              <a:t>ls</a:t>
            </a:r>
            <a:endParaRPr sz="2750">
              <a:latin typeface="Arial"/>
              <a:cs typeface="Arial"/>
            </a:endParaRPr>
          </a:p>
          <a:p>
            <a:pPr marL="431800" indent="-381000">
              <a:lnSpc>
                <a:spcPct val="100000"/>
              </a:lnSpc>
              <a:spcBef>
                <a:spcPts val="3600"/>
              </a:spcBef>
              <a:buSzPct val="145454"/>
              <a:buChar char="•"/>
              <a:tabLst>
                <a:tab pos="431800" algn="l"/>
              </a:tabLst>
            </a:pPr>
            <a:r>
              <a:rPr sz="2750" spc="40" dirty="0">
                <a:latin typeface="Arial"/>
                <a:cs typeface="Arial"/>
              </a:rPr>
              <a:t>docker </a:t>
            </a:r>
            <a:r>
              <a:rPr sz="2750" dirty="0">
                <a:latin typeface="Arial"/>
                <a:cs typeface="Arial"/>
              </a:rPr>
              <a:t>service </a:t>
            </a:r>
            <a:r>
              <a:rPr sz="2750" spc="50" dirty="0">
                <a:latin typeface="Arial"/>
                <a:cs typeface="Arial"/>
              </a:rPr>
              <a:t>ps</a:t>
            </a:r>
            <a:r>
              <a:rPr sz="2750" spc="-45" dirty="0">
                <a:latin typeface="Arial"/>
                <a:cs typeface="Arial"/>
              </a:rPr>
              <a:t> </a:t>
            </a:r>
            <a:r>
              <a:rPr sz="2750" dirty="0">
                <a:latin typeface="Arial"/>
                <a:cs typeface="Arial"/>
              </a:rPr>
              <a:t>&lt;service_id&gt;</a:t>
            </a:r>
            <a:endParaRPr sz="2750">
              <a:latin typeface="Arial"/>
              <a:cs typeface="Arial"/>
            </a:endParaRPr>
          </a:p>
          <a:p>
            <a:pPr marL="431800" indent="-381000">
              <a:lnSpc>
                <a:spcPct val="100000"/>
              </a:lnSpc>
              <a:spcBef>
                <a:spcPts val="3700"/>
              </a:spcBef>
              <a:buSzPct val="145454"/>
              <a:buChar char="•"/>
              <a:tabLst>
                <a:tab pos="431800" algn="l"/>
              </a:tabLst>
            </a:pPr>
            <a:r>
              <a:rPr sz="2750" spc="40" dirty="0">
                <a:latin typeface="Arial"/>
                <a:cs typeface="Arial"/>
              </a:rPr>
              <a:t>docker </a:t>
            </a:r>
            <a:r>
              <a:rPr sz="2750" dirty="0">
                <a:latin typeface="Arial"/>
                <a:cs typeface="Arial"/>
              </a:rPr>
              <a:t>service </a:t>
            </a:r>
            <a:r>
              <a:rPr sz="2750" spc="50" dirty="0">
                <a:latin typeface="Arial"/>
                <a:cs typeface="Arial"/>
              </a:rPr>
              <a:t>ps </a:t>
            </a:r>
            <a:r>
              <a:rPr sz="2750" spc="35" dirty="0">
                <a:latin typeface="Arial"/>
                <a:cs typeface="Arial"/>
              </a:rPr>
              <a:t>mystack </a:t>
            </a:r>
            <a:r>
              <a:rPr sz="2750" spc="50" dirty="0">
                <a:latin typeface="Arial"/>
                <a:cs typeface="Arial"/>
              </a:rPr>
              <a:t>--filter</a:t>
            </a:r>
            <a:r>
              <a:rPr sz="2750" spc="-135" dirty="0">
                <a:latin typeface="Arial"/>
                <a:cs typeface="Arial"/>
              </a:rPr>
              <a:t> </a:t>
            </a:r>
            <a:r>
              <a:rPr sz="2750" dirty="0">
                <a:latin typeface="Arial"/>
                <a:cs typeface="Arial"/>
              </a:rPr>
              <a:t>name=</a:t>
            </a:r>
            <a:endParaRPr sz="2750">
              <a:latin typeface="Arial"/>
              <a:cs typeface="Arial"/>
            </a:endParaRPr>
          </a:p>
          <a:p>
            <a:pPr marL="431800" indent="-381000">
              <a:lnSpc>
                <a:spcPct val="100000"/>
              </a:lnSpc>
              <a:spcBef>
                <a:spcPts val="3600"/>
              </a:spcBef>
              <a:buSzPct val="145454"/>
              <a:buChar char="•"/>
              <a:tabLst>
                <a:tab pos="431800" algn="l"/>
              </a:tabLst>
            </a:pPr>
            <a:r>
              <a:rPr sz="2750" spc="40" dirty="0">
                <a:latin typeface="Arial"/>
                <a:cs typeface="Arial"/>
              </a:rPr>
              <a:t>docker </a:t>
            </a:r>
            <a:r>
              <a:rPr sz="2750" dirty="0">
                <a:latin typeface="Arial"/>
                <a:cs typeface="Arial"/>
              </a:rPr>
              <a:t>services </a:t>
            </a:r>
            <a:r>
              <a:rPr sz="2750" spc="25" dirty="0">
                <a:latin typeface="Arial"/>
                <a:cs typeface="Arial"/>
              </a:rPr>
              <a:t>logs</a:t>
            </a:r>
            <a:r>
              <a:rPr sz="2750" spc="-45" dirty="0">
                <a:latin typeface="Arial"/>
                <a:cs typeface="Arial"/>
              </a:rPr>
              <a:t> </a:t>
            </a:r>
            <a:r>
              <a:rPr sz="2750" dirty="0">
                <a:latin typeface="Arial"/>
                <a:cs typeface="Arial"/>
              </a:rPr>
              <a:t>&lt;service_id&gt;</a:t>
            </a:r>
            <a:endParaRPr sz="2750">
              <a:latin typeface="Arial"/>
              <a:cs typeface="Arial"/>
            </a:endParaRPr>
          </a:p>
          <a:p>
            <a:pPr marL="431800" indent="-381000">
              <a:lnSpc>
                <a:spcPct val="100000"/>
              </a:lnSpc>
              <a:spcBef>
                <a:spcPts val="3600"/>
              </a:spcBef>
              <a:buSzPct val="145454"/>
              <a:buChar char="•"/>
              <a:tabLst>
                <a:tab pos="431800" algn="l"/>
              </a:tabLst>
            </a:pPr>
            <a:r>
              <a:rPr sz="2750" spc="40" dirty="0">
                <a:latin typeface="Arial"/>
                <a:cs typeface="Arial"/>
              </a:rPr>
              <a:t>docker </a:t>
            </a:r>
            <a:r>
              <a:rPr sz="2750" dirty="0">
                <a:latin typeface="Arial"/>
                <a:cs typeface="Arial"/>
              </a:rPr>
              <a:t>service scale</a:t>
            </a:r>
            <a:r>
              <a:rPr sz="2750" spc="-35" dirty="0">
                <a:latin typeface="Arial"/>
                <a:cs typeface="Arial"/>
              </a:rPr>
              <a:t> </a:t>
            </a:r>
            <a:r>
              <a:rPr sz="2750" spc="5" dirty="0">
                <a:latin typeface="Arial"/>
                <a:cs typeface="Arial"/>
              </a:rPr>
              <a:t>&lt;service_id&gt;=&lt;number_tasks&gt;</a:t>
            </a:r>
            <a:endParaRPr sz="2750">
              <a:latin typeface="Arial"/>
              <a:cs typeface="Arial"/>
            </a:endParaRPr>
          </a:p>
          <a:p>
            <a:pPr marL="431800" marR="43180" indent="-381000">
              <a:lnSpc>
                <a:spcPct val="100000"/>
              </a:lnSpc>
              <a:spcBef>
                <a:spcPts val="3600"/>
              </a:spcBef>
              <a:buSzPct val="145454"/>
              <a:buChar char="•"/>
              <a:tabLst>
                <a:tab pos="431800" algn="l"/>
              </a:tabLst>
            </a:pPr>
            <a:r>
              <a:rPr sz="2750" spc="40" dirty="0">
                <a:latin typeface="Arial"/>
                <a:cs typeface="Arial"/>
              </a:rPr>
              <a:t>docker </a:t>
            </a:r>
            <a:r>
              <a:rPr sz="2750" dirty="0">
                <a:latin typeface="Arial"/>
                <a:cs typeface="Arial"/>
              </a:rPr>
              <a:t>service </a:t>
            </a:r>
            <a:r>
              <a:rPr sz="2750" spc="30" dirty="0">
                <a:latin typeface="Arial"/>
                <a:cs typeface="Arial"/>
              </a:rPr>
              <a:t>update </a:t>
            </a:r>
            <a:r>
              <a:rPr sz="2750" spc="40" dirty="0">
                <a:latin typeface="Arial"/>
                <a:cs typeface="Arial"/>
              </a:rPr>
              <a:t>--image</a:t>
            </a:r>
            <a:r>
              <a:rPr sz="2750" spc="-20" dirty="0">
                <a:latin typeface="Arial"/>
                <a:cs typeface="Arial"/>
              </a:rPr>
              <a:t> </a:t>
            </a:r>
            <a:r>
              <a:rPr sz="2750" spc="25" dirty="0">
                <a:latin typeface="Arial"/>
                <a:cs typeface="Arial"/>
              </a:rPr>
              <a:t>mario21ic/nginx:prodv2  </a:t>
            </a:r>
            <a:r>
              <a:rPr sz="2750" spc="20" dirty="0">
                <a:latin typeface="Arial"/>
                <a:cs typeface="Arial"/>
              </a:rPr>
              <a:t>mystack_web</a:t>
            </a:r>
            <a:endParaRPr sz="2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100">
              <a:latin typeface="Arial"/>
              <a:cs typeface="Arial"/>
            </a:endParaRPr>
          </a:p>
          <a:p>
            <a:pPr marL="431800" indent="-381000">
              <a:lnSpc>
                <a:spcPct val="100000"/>
              </a:lnSpc>
              <a:spcBef>
                <a:spcPts val="5"/>
              </a:spcBef>
              <a:buSzPct val="145454"/>
              <a:buChar char="•"/>
              <a:tabLst>
                <a:tab pos="431800" algn="l"/>
              </a:tabLst>
            </a:pPr>
            <a:r>
              <a:rPr sz="2750" spc="40" dirty="0">
                <a:latin typeface="Arial"/>
                <a:cs typeface="Arial"/>
              </a:rPr>
              <a:t>docker </a:t>
            </a:r>
            <a:r>
              <a:rPr sz="2750" dirty="0">
                <a:latin typeface="Arial"/>
                <a:cs typeface="Arial"/>
              </a:rPr>
              <a:t>service </a:t>
            </a:r>
            <a:r>
              <a:rPr sz="2750" spc="25" dirty="0">
                <a:latin typeface="Arial"/>
                <a:cs typeface="Arial"/>
              </a:rPr>
              <a:t>rm</a:t>
            </a:r>
            <a:r>
              <a:rPr sz="2750" spc="-45" dirty="0">
                <a:latin typeface="Arial"/>
                <a:cs typeface="Arial"/>
              </a:rPr>
              <a:t> </a:t>
            </a:r>
            <a:r>
              <a:rPr sz="2750" spc="20" dirty="0">
                <a:latin typeface="Arial"/>
                <a:cs typeface="Arial"/>
              </a:rPr>
              <a:t>&lt;stack_id&gt;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#DockerLima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0100" y="685800"/>
            <a:ext cx="885380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95" dirty="0">
                <a:latin typeface="Arial"/>
                <a:cs typeface="Arial"/>
              </a:rPr>
              <a:t>Docker</a:t>
            </a:r>
            <a:r>
              <a:rPr sz="8000" spc="-65" dirty="0">
                <a:latin typeface="Arial"/>
                <a:cs typeface="Arial"/>
              </a:rPr>
              <a:t> </a:t>
            </a:r>
            <a:r>
              <a:rPr sz="8000" spc="180" dirty="0">
                <a:latin typeface="Arial"/>
                <a:cs typeface="Arial"/>
              </a:rPr>
              <a:t>Ecosystem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74800" y="355600"/>
            <a:ext cx="9867900" cy="905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4800" y="495300"/>
            <a:ext cx="1960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solidFill>
                  <a:srgbClr val="066DA5"/>
                </a:solidFill>
                <a:latin typeface="Arial"/>
                <a:cs typeface="Arial"/>
              </a:rPr>
              <a:t>#DockerLima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1600" y="685800"/>
            <a:ext cx="77241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0" spc="145" dirty="0">
                <a:solidFill>
                  <a:srgbClr val="000000"/>
                </a:solidFill>
                <a:latin typeface="Arial"/>
                <a:cs typeface="Arial"/>
              </a:rPr>
              <a:t>Swarm </a:t>
            </a:r>
            <a:r>
              <a:rPr sz="8000" b="0" spc="445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z="8000" b="0" spc="-2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8000" b="0" spc="105" dirty="0">
                <a:solidFill>
                  <a:srgbClr val="000000"/>
                </a:solidFill>
                <a:latin typeface="Arial"/>
                <a:cs typeface="Arial"/>
              </a:rPr>
              <a:t>Service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500" y="3187700"/>
            <a:ext cx="10020300" cy="509651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95300" marR="17780" indent="-444500">
              <a:lnSpc>
                <a:spcPts val="3800"/>
              </a:lnSpc>
              <a:spcBef>
                <a:spcPts val="260"/>
              </a:spcBef>
              <a:buSzPct val="145312"/>
              <a:buChar char="•"/>
              <a:tabLst>
                <a:tab pos="495300" algn="l"/>
              </a:tabLst>
            </a:pPr>
            <a:r>
              <a:rPr sz="3200" spc="45" dirty="0">
                <a:latin typeface="Arial"/>
                <a:cs typeface="Arial"/>
              </a:rPr>
              <a:t>docker </a:t>
            </a:r>
            <a:r>
              <a:rPr sz="3200" spc="-5" dirty="0">
                <a:latin typeface="Arial"/>
                <a:cs typeface="Arial"/>
              </a:rPr>
              <a:t>service create </a:t>
            </a:r>
            <a:r>
              <a:rPr sz="3200" spc="45" dirty="0">
                <a:latin typeface="Arial"/>
                <a:cs typeface="Arial"/>
              </a:rPr>
              <a:t>--name </a:t>
            </a:r>
            <a:r>
              <a:rPr sz="3200" spc="-15" dirty="0">
                <a:latin typeface="Arial"/>
                <a:cs typeface="Arial"/>
              </a:rPr>
              <a:t>serv_registry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65" dirty="0">
                <a:latin typeface="Arial"/>
                <a:cs typeface="Arial"/>
              </a:rPr>
              <a:t>--publish  </a:t>
            </a:r>
            <a:r>
              <a:rPr sz="3200" spc="-5" dirty="0">
                <a:latin typeface="Arial"/>
                <a:cs typeface="Arial"/>
              </a:rPr>
              <a:t>5000:5000 </a:t>
            </a:r>
            <a:r>
              <a:rPr sz="3200" spc="5" dirty="0">
                <a:latin typeface="Arial"/>
                <a:cs typeface="Arial"/>
              </a:rPr>
              <a:t>registry:2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495300" indent="-444500">
              <a:lnSpc>
                <a:spcPct val="100000"/>
              </a:lnSpc>
              <a:buSzPct val="145312"/>
              <a:buChar char="•"/>
              <a:tabLst>
                <a:tab pos="495300" algn="l"/>
              </a:tabLst>
            </a:pPr>
            <a:r>
              <a:rPr sz="3200" spc="45" dirty="0">
                <a:latin typeface="Arial"/>
                <a:cs typeface="Arial"/>
              </a:rPr>
              <a:t>docker </a:t>
            </a:r>
            <a:r>
              <a:rPr sz="3200" spc="-5" dirty="0">
                <a:latin typeface="Arial"/>
                <a:cs typeface="Arial"/>
              </a:rPr>
              <a:t>service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ls</a:t>
            </a:r>
            <a:endParaRPr sz="3200">
              <a:latin typeface="Arial"/>
              <a:cs typeface="Arial"/>
            </a:endParaRPr>
          </a:p>
          <a:p>
            <a:pPr marL="4953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95300" algn="l"/>
              </a:tabLst>
            </a:pPr>
            <a:r>
              <a:rPr sz="3200" spc="45" dirty="0">
                <a:latin typeface="Arial"/>
                <a:cs typeface="Arial"/>
              </a:rPr>
              <a:t>docker </a:t>
            </a:r>
            <a:r>
              <a:rPr sz="3200" spc="-5" dirty="0">
                <a:latin typeface="Arial"/>
                <a:cs typeface="Arial"/>
              </a:rPr>
              <a:t>service </a:t>
            </a:r>
            <a:r>
              <a:rPr sz="3200" spc="55" dirty="0">
                <a:latin typeface="Arial"/>
                <a:cs typeface="Arial"/>
              </a:rPr>
              <a:t>ps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serv_registry</a:t>
            </a:r>
            <a:endParaRPr sz="3200">
              <a:latin typeface="Arial"/>
              <a:cs typeface="Arial"/>
            </a:endParaRPr>
          </a:p>
          <a:p>
            <a:pPr marL="4953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95300" algn="l"/>
              </a:tabLst>
            </a:pPr>
            <a:r>
              <a:rPr sz="3200" spc="45" dirty="0">
                <a:latin typeface="Arial"/>
                <a:cs typeface="Arial"/>
              </a:rPr>
              <a:t>docker </a:t>
            </a:r>
            <a:r>
              <a:rPr sz="3200" spc="-5" dirty="0">
                <a:latin typeface="Arial"/>
                <a:cs typeface="Arial"/>
              </a:rPr>
              <a:t>service </a:t>
            </a:r>
            <a:r>
              <a:rPr sz="3200" spc="25" dirty="0">
                <a:latin typeface="Arial"/>
                <a:cs typeface="Arial"/>
              </a:rPr>
              <a:t>logs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serv_registry</a:t>
            </a:r>
            <a:endParaRPr sz="3200">
              <a:latin typeface="Arial"/>
              <a:cs typeface="Arial"/>
            </a:endParaRPr>
          </a:p>
          <a:p>
            <a:pPr marL="4953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95300" algn="l"/>
              </a:tabLst>
            </a:pPr>
            <a:r>
              <a:rPr sz="3200" spc="25" dirty="0">
                <a:latin typeface="Arial"/>
                <a:cs typeface="Arial"/>
              </a:rPr>
              <a:t>curl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u="heavy" spc="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http://localhost:5000/v2/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800" y="495300"/>
            <a:ext cx="7886065" cy="143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90"/>
              </a:lnSpc>
              <a:spcBef>
                <a:spcPts val="100"/>
              </a:spcBef>
            </a:pPr>
            <a:r>
              <a:rPr spc="15" dirty="0"/>
              <a:t>#DockerLima</a:t>
            </a:r>
          </a:p>
          <a:p>
            <a:pPr marL="1968500" algn="ctr">
              <a:lnSpc>
                <a:spcPts val="8910"/>
              </a:lnSpc>
            </a:pPr>
            <a:r>
              <a:rPr sz="8000" b="0" spc="195" dirty="0">
                <a:solidFill>
                  <a:srgbClr val="000000"/>
                </a:solidFill>
                <a:latin typeface="Arial"/>
                <a:cs typeface="Arial"/>
              </a:rPr>
              <a:t>Docker</a:t>
            </a:r>
            <a:r>
              <a:rPr sz="8000" b="0" spc="-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8000" b="0" spc="185" dirty="0">
                <a:solidFill>
                  <a:srgbClr val="000000"/>
                </a:solidFill>
                <a:latin typeface="Arial"/>
                <a:cs typeface="Arial"/>
              </a:rPr>
              <a:t>Flow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8000" y="2171700"/>
            <a:ext cx="12001500" cy="627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4800" y="495300"/>
            <a:ext cx="1960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solidFill>
                  <a:srgbClr val="066DA5"/>
                </a:solidFill>
                <a:latin typeface="Arial"/>
                <a:cs typeface="Arial"/>
              </a:rPr>
              <a:t>#DockerLima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0300" y="685800"/>
            <a:ext cx="821245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0" spc="195" dirty="0">
                <a:solidFill>
                  <a:srgbClr val="000000"/>
                </a:solidFill>
                <a:latin typeface="Arial"/>
                <a:cs typeface="Arial"/>
              </a:rPr>
              <a:t>Docker</a:t>
            </a:r>
            <a:r>
              <a:rPr sz="8000" b="0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8000" b="0" spc="210" dirty="0">
                <a:solidFill>
                  <a:srgbClr val="000000"/>
                </a:solidFill>
                <a:latin typeface="Arial"/>
                <a:cs typeface="Arial"/>
              </a:rPr>
              <a:t>Compose</a:t>
            </a:r>
            <a:endParaRPr sz="8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5800" y="2705100"/>
            <a:ext cx="11633200" cy="5001260"/>
            <a:chOff x="685800" y="2705100"/>
            <a:chExt cx="11633200" cy="5001260"/>
          </a:xfrm>
        </p:grpSpPr>
        <p:sp>
          <p:nvSpPr>
            <p:cNvPr id="5" name="object 5"/>
            <p:cNvSpPr/>
            <p:nvPr/>
          </p:nvSpPr>
          <p:spPr>
            <a:xfrm>
              <a:off x="685800" y="2705100"/>
              <a:ext cx="11633200" cy="50011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7400" y="2768600"/>
              <a:ext cx="11430000" cy="4798060"/>
            </a:xfrm>
            <a:custGeom>
              <a:avLst/>
              <a:gdLst/>
              <a:ahLst/>
              <a:cxnLst/>
              <a:rect l="l" t="t" r="r" b="b"/>
              <a:pathLst>
                <a:path w="11430000" h="4798059">
                  <a:moveTo>
                    <a:pt x="0" y="0"/>
                  </a:moveTo>
                  <a:lnTo>
                    <a:pt x="11430000" y="0"/>
                  </a:lnTo>
                  <a:lnTo>
                    <a:pt x="11430000" y="4797920"/>
                  </a:lnTo>
                  <a:lnTo>
                    <a:pt x="0" y="4797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08F">
                <a:alpha val="6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7400" y="2895600"/>
              <a:ext cx="1879600" cy="393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7400" y="3810000"/>
              <a:ext cx="1511300" cy="393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16000" y="4267200"/>
              <a:ext cx="1041400" cy="4699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31900" y="4724400"/>
              <a:ext cx="4381500" cy="4699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0600" y="5181600"/>
              <a:ext cx="1562100" cy="3937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31900" y="5626100"/>
              <a:ext cx="5168900" cy="482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31900" y="6083300"/>
              <a:ext cx="4889500" cy="482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16000" y="6565900"/>
              <a:ext cx="1016000" cy="4445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31900" y="7010400"/>
              <a:ext cx="1282700" cy="3937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pc="-55" dirty="0"/>
              <a:t>version:</a:t>
            </a:r>
            <a:r>
              <a:rPr dirty="0"/>
              <a:t> </a:t>
            </a:r>
            <a:r>
              <a:rPr spc="180" dirty="0"/>
              <a:t>'2'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/>
          </a:p>
          <a:p>
            <a:pPr marL="264160" marR="9926955" indent="-213995">
              <a:lnSpc>
                <a:spcPct val="100000"/>
              </a:lnSpc>
            </a:pPr>
            <a:r>
              <a:rPr spc="-50" dirty="0"/>
              <a:t>services:  </a:t>
            </a:r>
            <a:r>
              <a:rPr spc="-40" dirty="0"/>
              <a:t>nginx:</a:t>
            </a:r>
          </a:p>
          <a:p>
            <a:pPr marL="264160" marR="6640830" indent="213360">
              <a:lnSpc>
                <a:spcPct val="100000"/>
              </a:lnSpc>
            </a:pPr>
            <a:r>
              <a:rPr spc="-45" dirty="0"/>
              <a:t>image: </a:t>
            </a:r>
            <a:r>
              <a:rPr spc="-40" dirty="0"/>
              <a:t>nginx:alpine-stable  </a:t>
            </a:r>
            <a:r>
              <a:rPr spc="-45" dirty="0"/>
              <a:t>volumes:</a:t>
            </a:r>
          </a:p>
          <a:p>
            <a:pPr marL="726440" indent="-249554">
              <a:lnSpc>
                <a:spcPct val="100000"/>
              </a:lnSpc>
              <a:buChar char="-"/>
              <a:tabLst>
                <a:tab pos="727075" algn="l"/>
              </a:tabLst>
            </a:pPr>
            <a:r>
              <a:rPr spc="10" dirty="0"/>
              <a:t>./html/:/usr/share/nginx/html/</a:t>
            </a:r>
          </a:p>
          <a:p>
            <a:pPr marL="264160" marR="6144260" indent="213360">
              <a:lnSpc>
                <a:spcPct val="100000"/>
              </a:lnSpc>
              <a:buChar char="-"/>
              <a:tabLst>
                <a:tab pos="727075" algn="l"/>
              </a:tabLst>
            </a:pPr>
            <a:r>
              <a:rPr spc="10" dirty="0"/>
              <a:t>./logs/nginx/:/var/log/nginx/  </a:t>
            </a:r>
            <a:r>
              <a:rPr spc="5" dirty="0"/>
              <a:t>ports:</a:t>
            </a:r>
          </a:p>
          <a:p>
            <a:pPr marL="477520">
              <a:lnSpc>
                <a:spcPct val="100000"/>
              </a:lnSpc>
            </a:pPr>
            <a:r>
              <a:rPr spc="114" dirty="0"/>
              <a:t>-</a:t>
            </a:r>
            <a:r>
              <a:rPr dirty="0"/>
              <a:t> </a:t>
            </a:r>
            <a:r>
              <a:rPr spc="10" dirty="0"/>
              <a:t>80:80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4800" y="495300"/>
            <a:ext cx="1960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solidFill>
                  <a:srgbClr val="066DA5"/>
                </a:solidFill>
                <a:latin typeface="Arial"/>
                <a:cs typeface="Arial"/>
              </a:rPr>
              <a:t>#DockerLima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26000" y="876300"/>
            <a:ext cx="33572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0" spc="-890" dirty="0">
                <a:solidFill>
                  <a:srgbClr val="000000"/>
                </a:solidFill>
                <a:latin typeface="Arial"/>
                <a:cs typeface="Arial"/>
              </a:rPr>
              <a:t>V</a:t>
            </a:r>
            <a:r>
              <a:rPr sz="8000" b="0" spc="-5" dirty="0">
                <a:solidFill>
                  <a:srgbClr val="000000"/>
                </a:solidFill>
                <a:latin typeface="Arial"/>
                <a:cs typeface="Arial"/>
              </a:rPr>
              <a:t>ersion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6900" y="2755900"/>
            <a:ext cx="1970405" cy="8153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520700" marR="5080" indent="-508000">
              <a:lnSpc>
                <a:spcPts val="3100"/>
              </a:lnSpc>
              <a:spcBef>
                <a:spcPts val="220"/>
              </a:spcBef>
            </a:pPr>
            <a:r>
              <a:rPr sz="2600" spc="20" dirty="0">
                <a:latin typeface="Arial"/>
                <a:cs typeface="Arial"/>
              </a:rPr>
              <a:t>Compose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file  </a:t>
            </a:r>
            <a:r>
              <a:rPr sz="2600" spc="5" dirty="0">
                <a:latin typeface="Arial"/>
                <a:cs typeface="Arial"/>
              </a:rPr>
              <a:t>format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9600" y="2755900"/>
            <a:ext cx="2209165" cy="8153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571500" marR="5080" indent="-558800">
              <a:lnSpc>
                <a:spcPts val="3100"/>
              </a:lnSpc>
              <a:spcBef>
                <a:spcPts val="220"/>
              </a:spcBef>
            </a:pPr>
            <a:r>
              <a:rPr sz="2600" spc="20" dirty="0">
                <a:latin typeface="Arial"/>
                <a:cs typeface="Arial"/>
              </a:rPr>
              <a:t>Docker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Engine  </a:t>
            </a:r>
            <a:r>
              <a:rPr sz="2600" spc="-10" dirty="0">
                <a:latin typeface="Arial"/>
                <a:cs typeface="Arial"/>
              </a:rPr>
              <a:t>release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4000" y="3746500"/>
            <a:ext cx="5334000" cy="1143000"/>
          </a:xfrm>
          <a:prstGeom prst="rect">
            <a:avLst/>
          </a:prstGeom>
          <a:solidFill>
            <a:srgbClr val="E3E5E8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7780" algn="ctr">
              <a:lnSpc>
                <a:spcPct val="100000"/>
              </a:lnSpc>
              <a:tabLst>
                <a:tab pos="2659380" algn="l"/>
              </a:tabLst>
            </a:pPr>
            <a:r>
              <a:rPr sz="2600" dirty="0">
                <a:latin typeface="Arial"/>
                <a:cs typeface="Arial"/>
              </a:rPr>
              <a:t>3.0; 3.1	</a:t>
            </a:r>
            <a:r>
              <a:rPr sz="2600" spc="25" dirty="0">
                <a:latin typeface="Arial"/>
                <a:cs typeface="Arial"/>
              </a:rPr>
              <a:t>1.13.0+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56200" y="5245100"/>
            <a:ext cx="34855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36165" algn="l"/>
              </a:tabLst>
            </a:pPr>
            <a:r>
              <a:rPr sz="2600" spc="-5" dirty="0">
                <a:latin typeface="Arial"/>
                <a:cs typeface="Arial"/>
              </a:rPr>
              <a:t>2.1	</a:t>
            </a:r>
            <a:r>
              <a:rPr sz="2600" spc="25" dirty="0">
                <a:latin typeface="Arial"/>
                <a:cs typeface="Arial"/>
              </a:rPr>
              <a:t>1.12.0+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4000" y="6032500"/>
            <a:ext cx="5334000" cy="1143000"/>
          </a:xfrm>
          <a:prstGeom prst="rect">
            <a:avLst/>
          </a:prstGeom>
          <a:solidFill>
            <a:srgbClr val="E3E5E8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335280" algn="ctr">
              <a:lnSpc>
                <a:spcPct val="100000"/>
              </a:lnSpc>
              <a:tabLst>
                <a:tab pos="2659380" algn="l"/>
              </a:tabLst>
            </a:pPr>
            <a:r>
              <a:rPr sz="2600" spc="-5" dirty="0">
                <a:latin typeface="Arial"/>
                <a:cs typeface="Arial"/>
              </a:rPr>
              <a:t>2.0	</a:t>
            </a:r>
            <a:r>
              <a:rPr sz="2600" spc="25" dirty="0">
                <a:latin typeface="Arial"/>
                <a:cs typeface="Arial"/>
              </a:rPr>
              <a:t>1.10.0+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0900" y="7531100"/>
            <a:ext cx="10252710" cy="1234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0">
              <a:lnSpc>
                <a:spcPct val="100000"/>
              </a:lnSpc>
              <a:spcBef>
                <a:spcPts val="100"/>
              </a:spcBef>
              <a:tabLst>
                <a:tab pos="5422265" algn="l"/>
              </a:tabLst>
            </a:pPr>
            <a:r>
              <a:rPr sz="2600" spc="-5" dirty="0">
                <a:latin typeface="Arial"/>
                <a:cs typeface="Arial"/>
              </a:rPr>
              <a:t>1.0	</a:t>
            </a:r>
            <a:r>
              <a:rPr sz="2600" spc="25" dirty="0">
                <a:latin typeface="Arial"/>
                <a:cs typeface="Arial"/>
              </a:rPr>
              <a:t>1.9.1.+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600" spc="40" dirty="0">
                <a:solidFill>
                  <a:srgbClr val="0365C0"/>
                </a:solidFill>
                <a:latin typeface="Arial"/>
                <a:cs typeface="Arial"/>
              </a:rPr>
              <a:t>https://docs.docke</a:t>
            </a:r>
            <a:r>
              <a:rPr sz="2600" spc="-240" dirty="0">
                <a:solidFill>
                  <a:srgbClr val="0365C0"/>
                </a:solidFill>
                <a:latin typeface="Arial"/>
                <a:cs typeface="Arial"/>
              </a:rPr>
              <a:t>r</a:t>
            </a:r>
            <a:r>
              <a:rPr sz="2600" spc="25" dirty="0">
                <a:solidFill>
                  <a:srgbClr val="0365C0"/>
                </a:solidFill>
                <a:latin typeface="Arial"/>
                <a:cs typeface="Arial"/>
              </a:rPr>
              <a:t>.com/compose/compose-file/compose-versioning/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4800" y="495300"/>
            <a:ext cx="1960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solidFill>
                  <a:srgbClr val="066DA5"/>
                </a:solidFill>
                <a:latin typeface="Arial"/>
                <a:cs typeface="Arial"/>
              </a:rPr>
              <a:t>#DockerLima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0600" y="685800"/>
            <a:ext cx="84950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0" spc="170" dirty="0">
                <a:solidFill>
                  <a:srgbClr val="000000"/>
                </a:solidFill>
                <a:latin typeface="Arial"/>
                <a:cs typeface="Arial"/>
              </a:rPr>
              <a:t>Deploy</a:t>
            </a:r>
            <a:r>
              <a:rPr sz="8000" b="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8000" b="0" spc="200" dirty="0">
                <a:solidFill>
                  <a:srgbClr val="000000"/>
                </a:solidFill>
                <a:latin typeface="Arial"/>
                <a:cs typeface="Arial"/>
              </a:rPr>
              <a:t>Composer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100" y="2636520"/>
            <a:ext cx="10894695" cy="620077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95300" marR="43180" indent="-419100">
              <a:lnSpc>
                <a:spcPts val="3600"/>
              </a:lnSpc>
              <a:spcBef>
                <a:spcPts val="260"/>
              </a:spcBef>
              <a:buSzPct val="144262"/>
              <a:buChar char="•"/>
              <a:tabLst>
                <a:tab pos="495300" algn="l"/>
              </a:tabLst>
            </a:pPr>
            <a:r>
              <a:rPr sz="3050" spc="-10" dirty="0">
                <a:latin typeface="Arial"/>
                <a:cs typeface="Arial"/>
              </a:rPr>
              <a:t>Removing </a:t>
            </a:r>
            <a:r>
              <a:rPr sz="3050" spc="-25" dirty="0">
                <a:latin typeface="Arial"/>
                <a:cs typeface="Arial"/>
              </a:rPr>
              <a:t>any </a:t>
            </a:r>
            <a:r>
              <a:rPr sz="3050" dirty="0">
                <a:latin typeface="Arial"/>
                <a:cs typeface="Arial"/>
              </a:rPr>
              <a:t>volume </a:t>
            </a:r>
            <a:r>
              <a:rPr sz="3050" spc="25" dirty="0">
                <a:latin typeface="Arial"/>
                <a:cs typeface="Arial"/>
              </a:rPr>
              <a:t>bindings </a:t>
            </a:r>
            <a:r>
              <a:rPr sz="3050" spc="30" dirty="0">
                <a:latin typeface="Arial"/>
                <a:cs typeface="Arial"/>
              </a:rPr>
              <a:t>for application </a:t>
            </a:r>
            <a:r>
              <a:rPr sz="3050" spc="35" dirty="0">
                <a:latin typeface="Arial"/>
                <a:cs typeface="Arial"/>
              </a:rPr>
              <a:t>code, </a:t>
            </a:r>
            <a:r>
              <a:rPr sz="3050" spc="20" dirty="0">
                <a:latin typeface="Arial"/>
                <a:cs typeface="Arial"/>
              </a:rPr>
              <a:t>so</a:t>
            </a:r>
            <a:r>
              <a:rPr sz="3050" spc="-80" dirty="0">
                <a:latin typeface="Arial"/>
                <a:cs typeface="Arial"/>
              </a:rPr>
              <a:t> </a:t>
            </a:r>
            <a:r>
              <a:rPr sz="3050" spc="35" dirty="0">
                <a:latin typeface="Arial"/>
                <a:cs typeface="Arial"/>
              </a:rPr>
              <a:t>that  </a:t>
            </a:r>
            <a:r>
              <a:rPr sz="3050" spc="45" dirty="0">
                <a:latin typeface="Arial"/>
                <a:cs typeface="Arial"/>
              </a:rPr>
              <a:t>code </a:t>
            </a:r>
            <a:r>
              <a:rPr sz="3050" spc="5" dirty="0">
                <a:latin typeface="Arial"/>
                <a:cs typeface="Arial"/>
              </a:rPr>
              <a:t>stays </a:t>
            </a:r>
            <a:r>
              <a:rPr sz="3050" dirty="0">
                <a:latin typeface="Arial"/>
                <a:cs typeface="Arial"/>
              </a:rPr>
              <a:t>inside </a:t>
            </a:r>
            <a:r>
              <a:rPr sz="3050" spc="10" dirty="0">
                <a:latin typeface="Arial"/>
                <a:cs typeface="Arial"/>
              </a:rPr>
              <a:t>the container and </a:t>
            </a:r>
            <a:r>
              <a:rPr sz="3050" spc="50" dirty="0">
                <a:latin typeface="Arial"/>
                <a:cs typeface="Arial"/>
              </a:rPr>
              <a:t>can’t </a:t>
            </a:r>
            <a:r>
              <a:rPr sz="3050" spc="20" dirty="0">
                <a:latin typeface="Arial"/>
                <a:cs typeface="Arial"/>
              </a:rPr>
              <a:t>be </a:t>
            </a:r>
            <a:r>
              <a:rPr sz="3050" spc="15" dirty="0">
                <a:latin typeface="Arial"/>
                <a:cs typeface="Arial"/>
              </a:rPr>
              <a:t>changed </a:t>
            </a:r>
            <a:r>
              <a:rPr sz="3050" spc="20" dirty="0">
                <a:latin typeface="Arial"/>
                <a:cs typeface="Arial"/>
              </a:rPr>
              <a:t>from  </a:t>
            </a:r>
            <a:r>
              <a:rPr sz="3050" spc="25" dirty="0">
                <a:latin typeface="Arial"/>
                <a:cs typeface="Arial"/>
              </a:rPr>
              <a:t>outside</a:t>
            </a:r>
            <a:endParaRPr sz="3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300">
              <a:latin typeface="Arial"/>
              <a:cs typeface="Arial"/>
            </a:endParaRPr>
          </a:p>
          <a:p>
            <a:pPr marL="495300" indent="-419100">
              <a:lnSpc>
                <a:spcPct val="100000"/>
              </a:lnSpc>
              <a:buSzPct val="144262"/>
              <a:buChar char="•"/>
              <a:tabLst>
                <a:tab pos="495300" algn="l"/>
              </a:tabLst>
            </a:pPr>
            <a:r>
              <a:rPr sz="3050" spc="25" dirty="0">
                <a:latin typeface="Arial"/>
                <a:cs typeface="Arial"/>
              </a:rPr>
              <a:t>Binding </a:t>
            </a:r>
            <a:r>
              <a:rPr sz="3050" spc="75" dirty="0">
                <a:latin typeface="Arial"/>
                <a:cs typeface="Arial"/>
              </a:rPr>
              <a:t>to </a:t>
            </a:r>
            <a:r>
              <a:rPr sz="3050" spc="-90" dirty="0">
                <a:latin typeface="Arial"/>
                <a:cs typeface="Arial"/>
              </a:rPr>
              <a:t>diﬀerent </a:t>
            </a:r>
            <a:r>
              <a:rPr sz="3050" spc="50" dirty="0">
                <a:latin typeface="Arial"/>
                <a:cs typeface="Arial"/>
              </a:rPr>
              <a:t>ports </a:t>
            </a:r>
            <a:r>
              <a:rPr sz="3050" spc="20" dirty="0">
                <a:latin typeface="Arial"/>
                <a:cs typeface="Arial"/>
              </a:rPr>
              <a:t>on </a:t>
            </a:r>
            <a:r>
              <a:rPr sz="3050" spc="10" dirty="0">
                <a:latin typeface="Arial"/>
                <a:cs typeface="Arial"/>
              </a:rPr>
              <a:t>the</a:t>
            </a:r>
            <a:r>
              <a:rPr sz="3050" spc="-114" dirty="0">
                <a:latin typeface="Arial"/>
                <a:cs typeface="Arial"/>
              </a:rPr>
              <a:t> </a:t>
            </a:r>
            <a:r>
              <a:rPr sz="3050" spc="35" dirty="0">
                <a:latin typeface="Arial"/>
                <a:cs typeface="Arial"/>
              </a:rPr>
              <a:t>host</a:t>
            </a:r>
            <a:endParaRPr sz="3050">
              <a:latin typeface="Arial"/>
              <a:cs typeface="Arial"/>
            </a:endParaRPr>
          </a:p>
          <a:p>
            <a:pPr marL="495300" marR="392430" indent="-419100">
              <a:lnSpc>
                <a:spcPts val="3600"/>
              </a:lnSpc>
              <a:spcBef>
                <a:spcPts val="4010"/>
              </a:spcBef>
              <a:buSzPct val="144262"/>
              <a:buChar char="•"/>
              <a:tabLst>
                <a:tab pos="495300" algn="l"/>
              </a:tabLst>
            </a:pPr>
            <a:r>
              <a:rPr sz="3050" spc="15" dirty="0">
                <a:latin typeface="Arial"/>
                <a:cs typeface="Arial"/>
              </a:rPr>
              <a:t>Setting </a:t>
            </a:r>
            <a:r>
              <a:rPr sz="3050" dirty="0">
                <a:latin typeface="Arial"/>
                <a:cs typeface="Arial"/>
              </a:rPr>
              <a:t>environment </a:t>
            </a:r>
            <a:r>
              <a:rPr sz="3050" spc="-15" dirty="0">
                <a:latin typeface="Arial"/>
                <a:cs typeface="Arial"/>
              </a:rPr>
              <a:t>variables </a:t>
            </a:r>
            <a:r>
              <a:rPr sz="3050" spc="-70" dirty="0">
                <a:latin typeface="Arial"/>
                <a:cs typeface="Arial"/>
              </a:rPr>
              <a:t>diﬀerently </a:t>
            </a:r>
            <a:r>
              <a:rPr sz="3050" spc="-45" dirty="0">
                <a:latin typeface="Arial"/>
                <a:cs typeface="Arial"/>
              </a:rPr>
              <a:t>(e.g., </a:t>
            </a:r>
            <a:r>
              <a:rPr sz="3050" spc="75" dirty="0">
                <a:latin typeface="Arial"/>
                <a:cs typeface="Arial"/>
              </a:rPr>
              <a:t>to </a:t>
            </a:r>
            <a:r>
              <a:rPr sz="3050" spc="-90" dirty="0">
                <a:latin typeface="Arial"/>
                <a:cs typeface="Arial"/>
              </a:rPr>
              <a:t>decrease  </a:t>
            </a:r>
            <a:r>
              <a:rPr sz="3050" spc="10" dirty="0">
                <a:latin typeface="Arial"/>
                <a:cs typeface="Arial"/>
              </a:rPr>
              <a:t>the </a:t>
            </a:r>
            <a:r>
              <a:rPr sz="3050" spc="20" dirty="0">
                <a:latin typeface="Arial"/>
                <a:cs typeface="Arial"/>
              </a:rPr>
              <a:t>verbosity </a:t>
            </a:r>
            <a:r>
              <a:rPr sz="3050" spc="50" dirty="0">
                <a:latin typeface="Arial"/>
                <a:cs typeface="Arial"/>
              </a:rPr>
              <a:t>of </a:t>
            </a:r>
            <a:r>
              <a:rPr sz="3050" spc="20" dirty="0">
                <a:latin typeface="Arial"/>
                <a:cs typeface="Arial"/>
              </a:rPr>
              <a:t>logging, or </a:t>
            </a:r>
            <a:r>
              <a:rPr sz="3050" spc="75" dirty="0">
                <a:latin typeface="Arial"/>
                <a:cs typeface="Arial"/>
              </a:rPr>
              <a:t>to </a:t>
            </a:r>
            <a:r>
              <a:rPr sz="3050" spc="-20" dirty="0">
                <a:latin typeface="Arial"/>
                <a:cs typeface="Arial"/>
              </a:rPr>
              <a:t>enable email</a:t>
            </a:r>
            <a:r>
              <a:rPr sz="3050" spc="-220" dirty="0">
                <a:latin typeface="Arial"/>
                <a:cs typeface="Arial"/>
              </a:rPr>
              <a:t> </a:t>
            </a:r>
            <a:r>
              <a:rPr sz="3050" spc="-20" dirty="0">
                <a:latin typeface="Arial"/>
                <a:cs typeface="Arial"/>
              </a:rPr>
              <a:t>sending)</a:t>
            </a:r>
            <a:endParaRPr sz="3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450">
              <a:latin typeface="Arial"/>
              <a:cs typeface="Arial"/>
            </a:endParaRPr>
          </a:p>
          <a:p>
            <a:pPr marL="495300" marR="774700" indent="-419100">
              <a:lnSpc>
                <a:spcPts val="3600"/>
              </a:lnSpc>
              <a:buSzPct val="144262"/>
              <a:buChar char="•"/>
              <a:tabLst>
                <a:tab pos="495300" algn="l"/>
              </a:tabLst>
            </a:pPr>
            <a:r>
              <a:rPr sz="3050" spc="15" dirty="0">
                <a:latin typeface="Arial"/>
                <a:cs typeface="Arial"/>
              </a:rPr>
              <a:t>Specifying </a:t>
            </a:r>
            <a:r>
              <a:rPr sz="3050" spc="-65" dirty="0">
                <a:latin typeface="Arial"/>
                <a:cs typeface="Arial"/>
              </a:rPr>
              <a:t>a </a:t>
            </a:r>
            <a:r>
              <a:rPr sz="3050" dirty="0">
                <a:latin typeface="Arial"/>
                <a:cs typeface="Arial"/>
              </a:rPr>
              <a:t>restart </a:t>
            </a:r>
            <a:r>
              <a:rPr sz="3050" spc="40" dirty="0">
                <a:latin typeface="Arial"/>
                <a:cs typeface="Arial"/>
              </a:rPr>
              <a:t>policy </a:t>
            </a:r>
            <a:r>
              <a:rPr sz="3050" spc="-45" dirty="0">
                <a:latin typeface="Arial"/>
                <a:cs typeface="Arial"/>
              </a:rPr>
              <a:t>(e.g., </a:t>
            </a:r>
            <a:r>
              <a:rPr sz="3050" dirty="0">
                <a:latin typeface="Arial"/>
                <a:cs typeface="Arial"/>
              </a:rPr>
              <a:t>restart: </a:t>
            </a:r>
            <a:r>
              <a:rPr sz="3050" spc="-40" dirty="0">
                <a:latin typeface="Arial"/>
                <a:cs typeface="Arial"/>
              </a:rPr>
              <a:t>always) </a:t>
            </a:r>
            <a:r>
              <a:rPr sz="3050" spc="75" dirty="0">
                <a:latin typeface="Arial"/>
                <a:cs typeface="Arial"/>
              </a:rPr>
              <a:t>to </a:t>
            </a:r>
            <a:r>
              <a:rPr sz="3050" spc="15" dirty="0">
                <a:latin typeface="Arial"/>
                <a:cs typeface="Arial"/>
              </a:rPr>
              <a:t>avoid  </a:t>
            </a:r>
            <a:r>
              <a:rPr sz="3050" spc="40" dirty="0">
                <a:latin typeface="Arial"/>
                <a:cs typeface="Arial"/>
              </a:rPr>
              <a:t>downtime</a:t>
            </a:r>
            <a:endParaRPr sz="3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300">
              <a:latin typeface="Arial"/>
              <a:cs typeface="Arial"/>
            </a:endParaRPr>
          </a:p>
          <a:p>
            <a:pPr marL="495300" indent="-419100">
              <a:lnSpc>
                <a:spcPct val="100000"/>
              </a:lnSpc>
              <a:buSzPct val="144262"/>
              <a:buChar char="•"/>
              <a:tabLst>
                <a:tab pos="495300" algn="l"/>
              </a:tabLst>
            </a:pPr>
            <a:r>
              <a:rPr sz="3050" spc="30" dirty="0">
                <a:latin typeface="Arial"/>
                <a:cs typeface="Arial"/>
              </a:rPr>
              <a:t>Adding </a:t>
            </a:r>
            <a:r>
              <a:rPr sz="3050" spc="5" dirty="0">
                <a:latin typeface="Arial"/>
                <a:cs typeface="Arial"/>
              </a:rPr>
              <a:t>extra </a:t>
            </a:r>
            <a:r>
              <a:rPr sz="3050" spc="-10" dirty="0">
                <a:latin typeface="Arial"/>
                <a:cs typeface="Arial"/>
              </a:rPr>
              <a:t>services </a:t>
            </a:r>
            <a:r>
              <a:rPr sz="3050" spc="-45" dirty="0">
                <a:latin typeface="Arial"/>
                <a:cs typeface="Arial"/>
              </a:rPr>
              <a:t>(e.g., </a:t>
            </a:r>
            <a:r>
              <a:rPr sz="3050" spc="-65" dirty="0">
                <a:latin typeface="Arial"/>
                <a:cs typeface="Arial"/>
              </a:rPr>
              <a:t>a </a:t>
            </a:r>
            <a:r>
              <a:rPr sz="3050" spc="30" dirty="0">
                <a:latin typeface="Arial"/>
                <a:cs typeface="Arial"/>
              </a:rPr>
              <a:t>log</a:t>
            </a:r>
            <a:r>
              <a:rPr sz="3050" spc="55" dirty="0">
                <a:latin typeface="Arial"/>
                <a:cs typeface="Arial"/>
              </a:rPr>
              <a:t> </a:t>
            </a:r>
            <a:r>
              <a:rPr sz="3050" spc="-20" dirty="0">
                <a:latin typeface="Arial"/>
                <a:cs typeface="Arial"/>
              </a:rPr>
              <a:t>aggregator)</a:t>
            </a:r>
            <a:endParaRPr sz="3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4800" y="495300"/>
            <a:ext cx="1960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solidFill>
                  <a:srgbClr val="066DA5"/>
                </a:solidFill>
                <a:latin typeface="Arial"/>
                <a:cs typeface="Arial"/>
              </a:rPr>
              <a:t>#DockerLima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4600" y="685800"/>
            <a:ext cx="798575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0" spc="170" dirty="0">
                <a:solidFill>
                  <a:srgbClr val="000000"/>
                </a:solidFill>
                <a:latin typeface="Arial"/>
                <a:cs typeface="Arial"/>
              </a:rPr>
              <a:t>Deploy </a:t>
            </a:r>
            <a:r>
              <a:rPr sz="8000" b="0" spc="-155" dirty="0">
                <a:solidFill>
                  <a:srgbClr val="000000"/>
                </a:solidFill>
                <a:latin typeface="Arial"/>
                <a:cs typeface="Arial"/>
              </a:rPr>
              <a:t>&amp;</a:t>
            </a:r>
            <a:r>
              <a:rPr sz="8000" b="0" spc="-22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8000" b="0" spc="215" dirty="0">
                <a:solidFill>
                  <a:srgbClr val="000000"/>
                </a:solidFill>
                <a:latin typeface="Arial"/>
                <a:cs typeface="Arial"/>
              </a:rPr>
              <a:t>Update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5200" y="3187700"/>
            <a:ext cx="8465820" cy="505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indent="-444500">
              <a:lnSpc>
                <a:spcPct val="100000"/>
              </a:lnSpc>
              <a:spcBef>
                <a:spcPts val="100"/>
              </a:spcBef>
              <a:buSzPct val="145312"/>
              <a:buChar char="•"/>
              <a:tabLst>
                <a:tab pos="482600" algn="l"/>
              </a:tabLst>
            </a:pPr>
            <a:r>
              <a:rPr sz="3200" spc="5" dirty="0">
                <a:latin typeface="Arial"/>
                <a:cs typeface="Arial"/>
              </a:rPr>
              <a:t>Deploy</a:t>
            </a:r>
            <a:endParaRPr sz="3200">
              <a:latin typeface="Arial"/>
              <a:cs typeface="Arial"/>
            </a:endParaRPr>
          </a:p>
          <a:p>
            <a:pPr marL="266700" marR="30480">
              <a:lnSpc>
                <a:spcPts val="3800"/>
              </a:lnSpc>
              <a:spcBef>
                <a:spcPts val="4320"/>
              </a:spcBef>
            </a:pPr>
            <a:r>
              <a:rPr sz="3200" spc="-5" dirty="0">
                <a:latin typeface="Arial"/>
                <a:cs typeface="Arial"/>
              </a:rPr>
              <a:t>$ </a:t>
            </a:r>
            <a:r>
              <a:rPr sz="3200" spc="45" dirty="0">
                <a:latin typeface="Arial"/>
                <a:cs typeface="Arial"/>
              </a:rPr>
              <a:t>docker-compose </a:t>
            </a:r>
            <a:r>
              <a:rPr sz="3200" spc="114" dirty="0">
                <a:latin typeface="Arial"/>
                <a:cs typeface="Arial"/>
              </a:rPr>
              <a:t>-f </a:t>
            </a:r>
            <a:r>
              <a:rPr sz="3200" spc="35" dirty="0">
                <a:latin typeface="Arial"/>
                <a:cs typeface="Arial"/>
              </a:rPr>
              <a:t>docker-compose.yml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spc="114" dirty="0">
                <a:latin typeface="Arial"/>
                <a:cs typeface="Arial"/>
              </a:rPr>
              <a:t>-f  </a:t>
            </a:r>
            <a:r>
              <a:rPr sz="3200" spc="40" dirty="0">
                <a:latin typeface="Arial"/>
                <a:cs typeface="Arial"/>
              </a:rPr>
              <a:t>production.yml </a:t>
            </a:r>
            <a:r>
              <a:rPr sz="3200" spc="55" dirty="0">
                <a:latin typeface="Arial"/>
                <a:cs typeface="Arial"/>
              </a:rPr>
              <a:t>up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145" dirty="0">
                <a:latin typeface="Arial"/>
                <a:cs typeface="Arial"/>
              </a:rPr>
              <a:t>-d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Arial"/>
              <a:cs typeface="Arial"/>
            </a:endParaRPr>
          </a:p>
          <a:p>
            <a:pPr marL="482600" indent="-444500">
              <a:lnSpc>
                <a:spcPct val="100000"/>
              </a:lnSpc>
              <a:buSzPct val="145312"/>
              <a:buChar char="•"/>
              <a:tabLst>
                <a:tab pos="482600" algn="l"/>
              </a:tabLst>
            </a:pPr>
            <a:r>
              <a:rPr sz="3200" spc="35" dirty="0">
                <a:latin typeface="Arial"/>
                <a:cs typeface="Arial"/>
              </a:rPr>
              <a:t>Update</a:t>
            </a:r>
            <a:endParaRPr sz="32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4160"/>
              </a:spcBef>
            </a:pPr>
            <a:r>
              <a:rPr sz="3200" spc="-5" dirty="0">
                <a:latin typeface="Arial"/>
                <a:cs typeface="Arial"/>
              </a:rPr>
              <a:t>$ </a:t>
            </a:r>
            <a:r>
              <a:rPr sz="3200" spc="45" dirty="0">
                <a:latin typeface="Arial"/>
                <a:cs typeface="Arial"/>
              </a:rPr>
              <a:t>docker-compose build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55" dirty="0">
                <a:latin typeface="Arial"/>
                <a:cs typeface="Arial"/>
              </a:rPr>
              <a:t>web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$ </a:t>
            </a:r>
            <a:r>
              <a:rPr sz="3200" spc="45" dirty="0">
                <a:latin typeface="Arial"/>
                <a:cs typeface="Arial"/>
              </a:rPr>
              <a:t>docker-compose </a:t>
            </a:r>
            <a:r>
              <a:rPr sz="3200" spc="55" dirty="0">
                <a:latin typeface="Arial"/>
                <a:cs typeface="Arial"/>
              </a:rPr>
              <a:t>up </a:t>
            </a:r>
            <a:r>
              <a:rPr sz="3200" spc="85" dirty="0">
                <a:latin typeface="Arial"/>
                <a:cs typeface="Arial"/>
              </a:rPr>
              <a:t>--no-deps </a:t>
            </a:r>
            <a:r>
              <a:rPr sz="3200" spc="145" dirty="0">
                <a:latin typeface="Arial"/>
                <a:cs typeface="Arial"/>
              </a:rPr>
              <a:t>-d</a:t>
            </a:r>
            <a:r>
              <a:rPr sz="3200" spc="-204" dirty="0">
                <a:latin typeface="Arial"/>
                <a:cs typeface="Arial"/>
              </a:rPr>
              <a:t> </a:t>
            </a:r>
            <a:r>
              <a:rPr sz="3200" spc="55" dirty="0">
                <a:latin typeface="Arial"/>
                <a:cs typeface="Arial"/>
              </a:rPr>
              <a:t>web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4800" y="495300"/>
            <a:ext cx="1960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solidFill>
                  <a:srgbClr val="066DA5"/>
                </a:solidFill>
                <a:latin typeface="Arial"/>
                <a:cs typeface="Arial"/>
              </a:rPr>
              <a:t>#DockerLima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0" y="5461000"/>
            <a:ext cx="42481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45" dirty="0">
                <a:solidFill>
                  <a:srgbClr val="000000"/>
                </a:solidFill>
                <a:latin typeface="Arial"/>
                <a:cs typeface="Arial"/>
              </a:rPr>
              <a:t>Eso </a:t>
            </a:r>
            <a:r>
              <a:rPr sz="3200" b="0" spc="-35" dirty="0">
                <a:solidFill>
                  <a:srgbClr val="000000"/>
                </a:solidFill>
                <a:latin typeface="Arial"/>
                <a:cs typeface="Arial"/>
              </a:rPr>
              <a:t>es </a:t>
            </a:r>
            <a:r>
              <a:rPr sz="3200" b="0" spc="70" dirty="0">
                <a:solidFill>
                  <a:srgbClr val="000000"/>
                </a:solidFill>
                <a:latin typeface="Arial"/>
                <a:cs typeface="Arial"/>
              </a:rPr>
              <a:t>todo, </a:t>
            </a:r>
            <a:r>
              <a:rPr sz="3200" b="0" spc="5" dirty="0">
                <a:solidFill>
                  <a:srgbClr val="000000"/>
                </a:solidFill>
                <a:latin typeface="Arial"/>
                <a:cs typeface="Arial"/>
              </a:rPr>
              <a:t>gracias</a:t>
            </a:r>
            <a:r>
              <a:rPr sz="3200" b="0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0" spc="-30" dirty="0">
                <a:solidFill>
                  <a:srgbClr val="000000"/>
                </a:solidFill>
                <a:latin typeface="Arial"/>
                <a:cs typeface="Arial"/>
              </a:rPr>
              <a:t>:D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4800" y="495300"/>
            <a:ext cx="1960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solidFill>
                  <a:srgbClr val="066DA5"/>
                </a:solidFill>
                <a:latin typeface="Arial"/>
                <a:cs typeface="Arial"/>
              </a:rPr>
              <a:t>#DockerLima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400" y="685800"/>
            <a:ext cx="99060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0" spc="195" dirty="0">
                <a:solidFill>
                  <a:srgbClr val="000000"/>
                </a:solidFill>
                <a:latin typeface="Arial"/>
                <a:cs typeface="Arial"/>
              </a:rPr>
              <a:t>Docker </a:t>
            </a:r>
            <a:r>
              <a:rPr sz="8000" b="0" spc="295" dirty="0">
                <a:solidFill>
                  <a:srgbClr val="000000"/>
                </a:solidFill>
                <a:latin typeface="Arial"/>
                <a:cs typeface="Arial"/>
              </a:rPr>
              <a:t>Mode</a:t>
            </a:r>
            <a:r>
              <a:rPr sz="8000" b="0" spc="-2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8000" b="0" spc="145" dirty="0">
                <a:solidFill>
                  <a:srgbClr val="000000"/>
                </a:solidFill>
                <a:latin typeface="Arial"/>
                <a:cs typeface="Arial"/>
              </a:rPr>
              <a:t>Swarm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7900" y="2682765"/>
            <a:ext cx="9544050" cy="5868035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69900" indent="-444500">
              <a:lnSpc>
                <a:spcPct val="100000"/>
              </a:lnSpc>
              <a:spcBef>
                <a:spcPts val="1975"/>
              </a:spcBef>
              <a:buSzPct val="145312"/>
              <a:buChar char="•"/>
              <a:tabLst>
                <a:tab pos="469900" algn="l"/>
              </a:tabLst>
            </a:pPr>
            <a:r>
              <a:rPr sz="3200" spc="-65" dirty="0">
                <a:latin typeface="Arial"/>
                <a:cs typeface="Arial"/>
              </a:rPr>
              <a:t>A </a:t>
            </a:r>
            <a:r>
              <a:rPr sz="3200" spc="25" dirty="0">
                <a:latin typeface="Arial"/>
                <a:cs typeface="Arial"/>
              </a:rPr>
              <a:t>partir de </a:t>
            </a:r>
            <a:r>
              <a:rPr sz="3200" spc="15" dirty="0">
                <a:latin typeface="Arial"/>
                <a:cs typeface="Arial"/>
              </a:rPr>
              <a:t>Docker </a:t>
            </a:r>
            <a:r>
              <a:rPr sz="3200" spc="-35" dirty="0">
                <a:latin typeface="Arial"/>
                <a:cs typeface="Arial"/>
              </a:rPr>
              <a:t>Engine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1.12.0</a:t>
            </a:r>
            <a:endParaRPr sz="3200">
              <a:latin typeface="Arial"/>
              <a:cs typeface="Arial"/>
            </a:endParaRPr>
          </a:p>
          <a:p>
            <a:pPr marL="4699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69900" algn="l"/>
              </a:tabLst>
            </a:pPr>
            <a:r>
              <a:rPr sz="3200" spc="-55" dirty="0">
                <a:latin typeface="Arial"/>
                <a:cs typeface="Arial"/>
              </a:rPr>
              <a:t>Version </a:t>
            </a:r>
            <a:r>
              <a:rPr sz="3200" spc="50" dirty="0">
                <a:latin typeface="Arial"/>
                <a:cs typeface="Arial"/>
              </a:rPr>
              <a:t>compose </a:t>
            </a:r>
            <a:r>
              <a:rPr sz="3200" spc="-5" dirty="0">
                <a:latin typeface="Arial"/>
                <a:cs typeface="Arial"/>
              </a:rPr>
              <a:t>file 3 para </a:t>
            </a:r>
            <a:r>
              <a:rPr sz="3200" spc="15" dirty="0">
                <a:latin typeface="Arial"/>
                <a:cs typeface="Arial"/>
              </a:rPr>
              <a:t>Docker </a:t>
            </a:r>
            <a:r>
              <a:rPr sz="3200" spc="-35" dirty="0">
                <a:latin typeface="Arial"/>
                <a:cs typeface="Arial"/>
              </a:rPr>
              <a:t>Engine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1.13.0</a:t>
            </a:r>
            <a:endParaRPr sz="3200">
              <a:latin typeface="Arial"/>
              <a:cs typeface="Arial"/>
            </a:endParaRPr>
          </a:p>
          <a:p>
            <a:pPr marL="4699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69900" algn="l"/>
              </a:tabLst>
            </a:pPr>
            <a:r>
              <a:rPr sz="3200" spc="-30" dirty="0">
                <a:latin typeface="Arial"/>
                <a:cs typeface="Arial"/>
              </a:rPr>
              <a:t>Provee:</a:t>
            </a:r>
            <a:endParaRPr sz="3200">
              <a:latin typeface="Arial"/>
              <a:cs typeface="Arial"/>
            </a:endParaRPr>
          </a:p>
          <a:p>
            <a:pPr marL="914400" lvl="1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914400" algn="l"/>
              </a:tabLst>
            </a:pPr>
            <a:r>
              <a:rPr sz="3200" spc="10" dirty="0">
                <a:latin typeface="Arial"/>
                <a:cs typeface="Arial"/>
              </a:rPr>
              <a:t>Clustering</a:t>
            </a:r>
            <a:endParaRPr sz="3200">
              <a:latin typeface="Arial"/>
              <a:cs typeface="Arial"/>
            </a:endParaRPr>
          </a:p>
          <a:p>
            <a:pPr marL="914400" lvl="1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914400" algn="l"/>
              </a:tabLst>
            </a:pPr>
            <a:r>
              <a:rPr sz="3200" spc="15" dirty="0">
                <a:latin typeface="Arial"/>
                <a:cs typeface="Arial"/>
              </a:rPr>
              <a:t>Scheduling</a:t>
            </a:r>
            <a:endParaRPr sz="3200">
              <a:latin typeface="Arial"/>
              <a:cs typeface="Arial"/>
            </a:endParaRPr>
          </a:p>
          <a:p>
            <a:pPr marL="914400" lvl="1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914400" algn="l"/>
              </a:tabLst>
            </a:pPr>
            <a:r>
              <a:rPr sz="3200" spc="10" dirty="0">
                <a:latin typeface="Arial"/>
                <a:cs typeface="Arial"/>
              </a:rPr>
              <a:t>Orchestration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575</Words>
  <Application>Microsoft Office PowerPoint</Application>
  <PresentationFormat>Custom</PresentationFormat>
  <Paragraphs>131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Docker Compose in  Production</vt:lpstr>
      <vt:lpstr>#DockerLima</vt:lpstr>
      <vt:lpstr>#DockerLima Docker Flow</vt:lpstr>
      <vt:lpstr>Docker Compose</vt:lpstr>
      <vt:lpstr>Version</vt:lpstr>
      <vt:lpstr>Deploy Composer</vt:lpstr>
      <vt:lpstr>Deploy &amp; Update</vt:lpstr>
      <vt:lpstr>Eso es todo, gracias :D</vt:lpstr>
      <vt:lpstr>Docker Mode Swarm</vt:lpstr>
      <vt:lpstr>Swarm - Key concepts</vt:lpstr>
      <vt:lpstr>#DockerLima</vt:lpstr>
      <vt:lpstr>#DockerLima</vt:lpstr>
      <vt:lpstr>#DockerLima</vt:lpstr>
      <vt:lpstr>Compose - Swarm</vt:lpstr>
      <vt:lpstr>Compose - Swarm</vt:lpstr>
      <vt:lpstr>Demo</vt:lpstr>
      <vt:lpstr>Swarm - Node</vt:lpstr>
      <vt:lpstr>Swarm - Stack</vt:lpstr>
      <vt:lpstr>Swarm - Service</vt:lpstr>
      <vt:lpstr>Swarm -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Compose in  Production</dc:title>
  <cp:lastModifiedBy>Krishna Murthy P</cp:lastModifiedBy>
  <cp:revision>2</cp:revision>
  <dcterms:created xsi:type="dcterms:W3CDTF">2020-12-24T04:41:50Z</dcterms:created>
  <dcterms:modified xsi:type="dcterms:W3CDTF">2020-12-24T05:13:41Z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2020-12-24T00:00:00Z</vt:filetime>
  </property>
</Properties>
</file>