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 u="heavy">
                <a:solidFill>
                  <a:srgbClr val="BC572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9"/>
                </a:lnTo>
                <a:lnTo>
                  <a:pt x="9140952" y="457199"/>
                </a:lnTo>
                <a:lnTo>
                  <a:pt x="9140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9140952" y="0"/>
                </a:moveTo>
                <a:lnTo>
                  <a:pt x="0" y="0"/>
                </a:lnTo>
                <a:lnTo>
                  <a:pt x="0" y="64007"/>
                </a:lnTo>
                <a:lnTo>
                  <a:pt x="9140952" y="64007"/>
                </a:lnTo>
                <a:lnTo>
                  <a:pt x="9140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8200" y="1670304"/>
            <a:ext cx="2909652" cy="1962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 u="heavy">
                <a:solidFill>
                  <a:srgbClr val="BC572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 u="heavy">
                <a:solidFill>
                  <a:srgbClr val="BC572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9140952" y="0"/>
                </a:moveTo>
                <a:lnTo>
                  <a:pt x="0" y="0"/>
                </a:lnTo>
                <a:lnTo>
                  <a:pt x="0" y="457199"/>
                </a:lnTo>
                <a:lnTo>
                  <a:pt x="9140952" y="457199"/>
                </a:lnTo>
                <a:lnTo>
                  <a:pt x="9140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9140952" y="0"/>
                </a:moveTo>
                <a:lnTo>
                  <a:pt x="0" y="0"/>
                </a:lnTo>
                <a:lnTo>
                  <a:pt x="0" y="64007"/>
                </a:lnTo>
                <a:lnTo>
                  <a:pt x="9140952" y="64007"/>
                </a:lnTo>
                <a:lnTo>
                  <a:pt x="9140952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761" y="-73964"/>
            <a:ext cx="8796477" cy="1379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 u="heavy">
                <a:solidFill>
                  <a:srgbClr val="BC572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1365250"/>
            <a:ext cx="7715250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ideshare.net/Docker/docker-online-meetup-28-productionready-docker-swar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olaka/netshoo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reeninet.wordpress.com/?s=docker" TargetMode="External"/><Relationship Id="rId2" Type="http://schemas.openxmlformats.org/officeDocument/2006/relationships/hyperlink" Target="https://www.youtube.com/watch?v=EAQ-vr0Xc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SreenivasMakam/docker-networking-common-issues-and-troubleshooting-techniqu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0"/>
            <a:ext cx="9141460" cy="1943100"/>
            <a:chOff x="0" y="4914900"/>
            <a:chExt cx="9141460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7"/>
              <a:ext cx="9141460" cy="1879600"/>
            </a:xfrm>
            <a:custGeom>
              <a:avLst/>
              <a:gdLst/>
              <a:ahLst/>
              <a:cxnLst/>
              <a:rect l="l" t="t" r="r" b="b"/>
              <a:pathLst>
                <a:path w="9141460" h="1879600">
                  <a:moveTo>
                    <a:pt x="0" y="1879091"/>
                  </a:moveTo>
                  <a:lnTo>
                    <a:pt x="9140952" y="1879091"/>
                  </a:lnTo>
                  <a:lnTo>
                    <a:pt x="9140952" y="0"/>
                  </a:lnTo>
                  <a:lnTo>
                    <a:pt x="0" y="0"/>
                  </a:lnTo>
                  <a:lnTo>
                    <a:pt x="0" y="1879091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0"/>
              <a:ext cx="9141460" cy="64135"/>
            </a:xfrm>
            <a:custGeom>
              <a:avLst/>
              <a:gdLst/>
              <a:ahLst/>
              <a:cxnLst/>
              <a:rect l="l" t="t" r="r" b="b"/>
              <a:pathLst>
                <a:path w="9141460" h="64135">
                  <a:moveTo>
                    <a:pt x="9140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0952" y="6400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1285697"/>
            <a:ext cx="8153400" cy="699102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800225" marR="5080" indent="-1788160">
              <a:lnSpc>
                <a:spcPts val="4490"/>
              </a:lnSpc>
              <a:spcBef>
                <a:spcPts val="915"/>
              </a:spcBef>
            </a:pPr>
            <a:r>
              <a:rPr sz="4400" u="heavy" spc="-45" dirty="0">
                <a:solidFill>
                  <a:srgbClr val="8E4220"/>
                </a:solidFill>
                <a:uFill>
                  <a:solidFill>
                    <a:srgbClr val="8E4220"/>
                  </a:solidFill>
                </a:uFill>
                <a:latin typeface="Schoolbook Uralic"/>
                <a:cs typeface="Schoolbook Uralic"/>
              </a:rPr>
              <a:t>DOCKER</a:t>
            </a:r>
            <a:r>
              <a:rPr sz="4400" u="heavy" spc="-185" dirty="0">
                <a:solidFill>
                  <a:srgbClr val="8E4220"/>
                </a:solidFill>
                <a:uFill>
                  <a:solidFill>
                    <a:srgbClr val="8E4220"/>
                  </a:solidFill>
                </a:uFill>
                <a:latin typeface="Schoolbook Uralic"/>
                <a:cs typeface="Schoolbook Uralic"/>
              </a:rPr>
              <a:t> </a:t>
            </a:r>
            <a:r>
              <a:rPr sz="4400" u="heavy" spc="-45" dirty="0">
                <a:solidFill>
                  <a:srgbClr val="8E4220"/>
                </a:solidFill>
                <a:uFill>
                  <a:solidFill>
                    <a:srgbClr val="8E4220"/>
                  </a:solidFill>
                </a:uFill>
                <a:latin typeface="Schoolbook Uralic"/>
                <a:cs typeface="Schoolbook Uralic"/>
              </a:rPr>
              <a:t>NETWORKING </a:t>
            </a:r>
            <a:r>
              <a:rPr sz="4400" u="none" spc="-45" dirty="0">
                <a:solidFill>
                  <a:srgbClr val="8E4220"/>
                </a:solidFill>
                <a:latin typeface="Schoolbook Uralic"/>
                <a:cs typeface="Schoolbook Uralic"/>
              </a:rPr>
              <a:t> </a:t>
            </a:r>
            <a:r>
              <a:rPr sz="4400" u="heavy" spc="-65" dirty="0">
                <a:solidFill>
                  <a:srgbClr val="8E4220"/>
                </a:solidFill>
                <a:uFill>
                  <a:solidFill>
                    <a:srgbClr val="8E4220"/>
                  </a:solidFill>
                </a:uFill>
                <a:latin typeface="Schoolbook Uralic"/>
                <a:cs typeface="Schoolbook Uralic"/>
              </a:rPr>
              <a:t>OVERVIEW</a:t>
            </a:r>
            <a:endParaRPr sz="4400" dirty="0">
              <a:latin typeface="Schoolbook Uralic"/>
              <a:cs typeface="Schoolbook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2154" y="2996006"/>
            <a:ext cx="7203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8E4220"/>
                </a:solidFill>
                <a:latin typeface="Schoolbook Uralic"/>
                <a:cs typeface="Schoolbook Uralic"/>
              </a:rPr>
              <a:t>( </a:t>
            </a:r>
            <a:r>
              <a:rPr sz="4400" spc="-25" dirty="0">
                <a:solidFill>
                  <a:srgbClr val="8E4220"/>
                </a:solidFill>
                <a:latin typeface="Schoolbook Uralic"/>
                <a:cs typeface="Schoolbook Uralic"/>
              </a:rPr>
              <a:t>As </a:t>
            </a:r>
            <a:r>
              <a:rPr sz="4400" spc="-20" dirty="0">
                <a:solidFill>
                  <a:srgbClr val="8E4220"/>
                </a:solidFill>
                <a:latin typeface="Schoolbook Uralic"/>
                <a:cs typeface="Schoolbook Uralic"/>
              </a:rPr>
              <a:t>of </a:t>
            </a:r>
            <a:r>
              <a:rPr sz="4400" spc="-40" dirty="0">
                <a:solidFill>
                  <a:srgbClr val="8E4220"/>
                </a:solidFill>
                <a:latin typeface="Schoolbook Uralic"/>
                <a:cs typeface="Schoolbook Uralic"/>
              </a:rPr>
              <a:t>Docker 17.06</a:t>
            </a:r>
            <a:r>
              <a:rPr sz="4400" spc="-755" dirty="0">
                <a:solidFill>
                  <a:srgbClr val="8E4220"/>
                </a:solidFill>
                <a:latin typeface="Schoolbook Uralic"/>
                <a:cs typeface="Schoolbook Uralic"/>
              </a:rPr>
              <a:t> </a:t>
            </a:r>
            <a:r>
              <a:rPr sz="4400" spc="-45" dirty="0">
                <a:solidFill>
                  <a:srgbClr val="8E4220"/>
                </a:solidFill>
                <a:latin typeface="Schoolbook Uralic"/>
                <a:cs typeface="Schoolbook Uralic"/>
              </a:rPr>
              <a:t>version)</a:t>
            </a:r>
            <a:endParaRPr sz="4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61" y="142443"/>
            <a:ext cx="8874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35" dirty="0"/>
              <a:t>Docker</a:t>
            </a:r>
            <a:r>
              <a:rPr sz="4000" spc="-430" dirty="0"/>
              <a:t> </a:t>
            </a:r>
            <a:r>
              <a:rPr sz="4000" spc="-245" dirty="0"/>
              <a:t>Container</a:t>
            </a:r>
            <a:r>
              <a:rPr sz="4000" spc="-415" dirty="0"/>
              <a:t> </a:t>
            </a:r>
            <a:r>
              <a:rPr sz="4000" spc="-220" dirty="0"/>
              <a:t>Networking</a:t>
            </a:r>
            <a:r>
              <a:rPr sz="4000" spc="-395" dirty="0"/>
              <a:t> </a:t>
            </a:r>
            <a:r>
              <a:rPr sz="4000" spc="520" dirty="0"/>
              <a:t>–</a:t>
            </a:r>
            <a:r>
              <a:rPr sz="4000" spc="-405" dirty="0"/>
              <a:t> </a:t>
            </a:r>
            <a:r>
              <a:rPr sz="4000" spc="-225" dirty="0"/>
              <a:t>Bridge</a:t>
            </a:r>
            <a:r>
              <a:rPr sz="4000" spc="-415" dirty="0"/>
              <a:t> </a:t>
            </a:r>
            <a:r>
              <a:rPr sz="4000" spc="-245" dirty="0"/>
              <a:t>driver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76200" y="1001267"/>
            <a:ext cx="8967470" cy="3914140"/>
            <a:chOff x="76200" y="1001267"/>
            <a:chExt cx="8967470" cy="3914140"/>
          </a:xfrm>
        </p:grpSpPr>
        <p:sp>
          <p:nvSpPr>
            <p:cNvPr id="4" name="object 4"/>
            <p:cNvSpPr/>
            <p:nvPr/>
          </p:nvSpPr>
          <p:spPr>
            <a:xfrm>
              <a:off x="2732265" y="1972055"/>
              <a:ext cx="3527069" cy="21516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" y="1001267"/>
              <a:ext cx="3657600" cy="990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81600" y="1001267"/>
              <a:ext cx="3861815" cy="914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3886200"/>
              <a:ext cx="3928872" cy="1028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7800" y="3962400"/>
              <a:ext cx="3741420" cy="915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52400" y="5105400"/>
            <a:ext cx="4419600" cy="739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200" y="5029200"/>
            <a:ext cx="3962400" cy="1025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811" y="1287092"/>
            <a:ext cx="5133340" cy="46850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401320" indent="-355600" algn="just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Wingdings"/>
              <a:buChar char=""/>
              <a:tabLst>
                <a:tab pos="40132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connectivity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across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hosts.</a:t>
            </a:r>
            <a:endParaRPr sz="2000">
              <a:latin typeface="Carlito"/>
              <a:cs typeface="Carlito"/>
            </a:endParaRPr>
          </a:p>
          <a:p>
            <a:pPr marL="45720" marR="24765">
              <a:lnSpc>
                <a:spcPct val="901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"/>
              <a:tabLst>
                <a:tab pos="400685" algn="l"/>
                <a:tab pos="401320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1.12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Overlay driver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needed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external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KV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store.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1.12,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external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KV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not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needed.</a:t>
            </a:r>
            <a:endParaRPr sz="2000">
              <a:latin typeface="Carlito"/>
              <a:cs typeface="Carlito"/>
            </a:endParaRPr>
          </a:p>
          <a:p>
            <a:pPr marL="45720" marR="5080" algn="just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Font typeface="Wingdings"/>
              <a:buChar char=""/>
              <a:tabLst>
                <a:tab pos="401320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connected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overlay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connected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“docker_bwbridge”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external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access.</a:t>
            </a:r>
            <a:endParaRPr sz="2000">
              <a:latin typeface="Carlito"/>
              <a:cs typeface="Carlito"/>
            </a:endParaRPr>
          </a:p>
          <a:p>
            <a:pPr marL="401320" indent="-355600" algn="just">
              <a:lnSpc>
                <a:spcPct val="100000"/>
              </a:lnSpc>
              <a:spcBef>
                <a:spcPts val="1135"/>
              </a:spcBef>
              <a:buClr>
                <a:srgbClr val="E38312"/>
              </a:buClr>
              <a:buFont typeface="Wingdings"/>
              <a:buChar char=""/>
              <a:tabLst>
                <a:tab pos="40132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Vxlan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encapsulation.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000" i="1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network create --driver overlay</a:t>
            </a:r>
            <a:r>
              <a:rPr sz="2000" i="1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onet</a:t>
            </a:r>
            <a:endParaRPr sz="2000">
              <a:latin typeface="Carlito"/>
              <a:cs typeface="Carlito"/>
            </a:endParaRPr>
          </a:p>
          <a:p>
            <a:pPr marL="12700" marR="746760">
              <a:lnSpc>
                <a:spcPct val="100000"/>
              </a:lnSpc>
              <a:spcBef>
                <a:spcPts val="1395"/>
              </a:spcBef>
            </a:pPr>
            <a:r>
              <a:rPr sz="2000" i="1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2000" i="1" dirty="0">
                <a:solidFill>
                  <a:srgbClr val="404040"/>
                </a:solidFill>
                <a:latin typeface="Carlito"/>
                <a:cs typeface="Carlito"/>
              </a:rPr>
              <a:t>run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-ti --name </a:t>
            </a:r>
            <a:r>
              <a:rPr sz="2000" i="1" spc="-10" dirty="0">
                <a:solidFill>
                  <a:srgbClr val="404040"/>
                </a:solidFill>
                <a:latin typeface="Carlito"/>
                <a:cs typeface="Carlito"/>
              </a:rPr>
              <a:t>client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--network onet  </a:t>
            </a:r>
            <a:r>
              <a:rPr sz="2000" i="1" spc="-10" dirty="0">
                <a:solidFill>
                  <a:srgbClr val="404040"/>
                </a:solidFill>
                <a:latin typeface="Carlito"/>
                <a:cs typeface="Carlito"/>
              </a:rPr>
              <a:t>smakam/myubuntu:v4</a:t>
            </a:r>
            <a:r>
              <a:rPr sz="2000" i="1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bash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i="1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2000" i="1" dirty="0">
                <a:solidFill>
                  <a:srgbClr val="404040"/>
                </a:solidFill>
                <a:latin typeface="Carlito"/>
                <a:cs typeface="Carlito"/>
              </a:rPr>
              <a:t>run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-d --name </a:t>
            </a:r>
            <a:r>
              <a:rPr sz="2000" i="1" dirty="0">
                <a:solidFill>
                  <a:srgbClr val="404040"/>
                </a:solidFill>
                <a:latin typeface="Carlito"/>
                <a:cs typeface="Carlito"/>
              </a:rPr>
              <a:t>web </a:t>
            </a:r>
            <a:r>
              <a:rPr sz="2000" i="1" spc="-5" dirty="0">
                <a:solidFill>
                  <a:srgbClr val="404040"/>
                </a:solidFill>
                <a:latin typeface="Carlito"/>
                <a:cs typeface="Carlito"/>
              </a:rPr>
              <a:t>--network onet</a:t>
            </a:r>
            <a:r>
              <a:rPr sz="2000" i="1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rlito"/>
                <a:cs typeface="Carlito"/>
              </a:rPr>
              <a:t>nginx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4357" y="150952"/>
            <a:ext cx="3423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0" dirty="0"/>
              <a:t>Overlay</a:t>
            </a:r>
            <a:r>
              <a:rPr sz="4800" spc="-540" dirty="0"/>
              <a:t> </a:t>
            </a:r>
            <a:r>
              <a:rPr sz="4800" spc="-260" dirty="0"/>
              <a:t>Driver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5943600" y="914400"/>
            <a:ext cx="2895600" cy="4872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51828" y="5956198"/>
            <a:ext cx="2045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Picture </a:t>
            </a:r>
            <a:r>
              <a:rPr sz="1200" spc="-10" dirty="0">
                <a:latin typeface="Carlito"/>
                <a:cs typeface="Carlito"/>
              </a:rPr>
              <a:t>from Docker </a:t>
            </a:r>
            <a:r>
              <a:rPr sz="1200" spc="-5" dirty="0">
                <a:latin typeface="Carlito"/>
                <a:cs typeface="Carlito"/>
              </a:rPr>
              <a:t>white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paper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1281430"/>
            <a:ext cx="5560695" cy="43662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>
              <a:lnSpc>
                <a:spcPts val="2160"/>
              </a:lnSpc>
              <a:spcBef>
                <a:spcPts val="375"/>
              </a:spcBef>
              <a:buClr>
                <a:srgbClr val="E38312"/>
              </a:buClr>
              <a:buFont typeface="Wingdings"/>
              <a:buChar char=""/>
              <a:tabLst>
                <a:tab pos="459105" algn="l"/>
                <a:tab pos="45974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Macvlan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single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physical interface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have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multiple mac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ip addresses using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macvlan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sub-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Interfaces</a:t>
            </a:r>
            <a:endParaRPr sz="2000">
              <a:latin typeface="Carlito"/>
              <a:cs typeface="Carlito"/>
            </a:endParaRPr>
          </a:p>
          <a:p>
            <a:pPr marL="104139" marR="254635">
              <a:lnSpc>
                <a:spcPts val="216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"/>
              <a:tabLst>
                <a:tab pos="459105" algn="l"/>
                <a:tab pos="45974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Macvlan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driver allows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directly  connect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underlay network.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Works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for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connectivity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legacy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applications.</a:t>
            </a:r>
            <a:endParaRPr sz="2000">
              <a:latin typeface="Carlito"/>
              <a:cs typeface="Carlito"/>
            </a:endParaRPr>
          </a:p>
          <a:p>
            <a:pPr marL="459105" indent="-355600">
              <a:lnSpc>
                <a:spcPts val="2280"/>
              </a:lnSpc>
              <a:spcBef>
                <a:spcPts val="1120"/>
              </a:spcBef>
              <a:buClr>
                <a:srgbClr val="E38312"/>
              </a:buClr>
              <a:buFont typeface="Wingdings"/>
              <a:buChar char=""/>
              <a:tabLst>
                <a:tab pos="459105" algn="l"/>
                <a:tab pos="459740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Provides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connectivity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within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single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well</a:t>
            </a:r>
            <a:endParaRPr sz="2000">
              <a:latin typeface="Carlito"/>
              <a:cs typeface="Carlito"/>
            </a:endParaRPr>
          </a:p>
          <a:p>
            <a:pPr marL="104139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across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hosts.</a:t>
            </a:r>
            <a:endParaRPr sz="2000">
              <a:latin typeface="Carlito"/>
              <a:cs typeface="Carlito"/>
            </a:endParaRPr>
          </a:p>
          <a:p>
            <a:pPr marL="70485" marR="39370">
              <a:lnSpc>
                <a:spcPts val="2160"/>
              </a:lnSpc>
              <a:spcBef>
                <a:spcPts val="1440"/>
              </a:spcBef>
            </a:pPr>
            <a:r>
              <a:rPr sz="2000" i="1" spc="-15" dirty="0">
                <a:latin typeface="Carlito"/>
                <a:cs typeface="Carlito"/>
              </a:rPr>
              <a:t>docker </a:t>
            </a:r>
            <a:r>
              <a:rPr sz="2000" i="1" spc="-5" dirty="0">
                <a:latin typeface="Carlito"/>
                <a:cs typeface="Carlito"/>
              </a:rPr>
              <a:t>network create -d macvlan --  subnet=192.168.0.0/16 --ip-range=192.168.2.0/24 -o  macvlan_mode=bridge -o parent=eth1</a:t>
            </a:r>
            <a:r>
              <a:rPr sz="2000" i="1" spc="-5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macvlan1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000" i="1" spc="-15" dirty="0">
                <a:latin typeface="Carlito"/>
                <a:cs typeface="Carlito"/>
              </a:rPr>
              <a:t>docker </a:t>
            </a:r>
            <a:r>
              <a:rPr sz="2000" i="1" dirty="0">
                <a:latin typeface="Carlito"/>
                <a:cs typeface="Carlito"/>
              </a:rPr>
              <a:t>run -d </a:t>
            </a:r>
            <a:r>
              <a:rPr sz="2000" i="1" spc="-5" dirty="0">
                <a:latin typeface="Carlito"/>
                <a:cs typeface="Carlito"/>
              </a:rPr>
              <a:t>--name </a:t>
            </a:r>
            <a:r>
              <a:rPr sz="2000" i="1" dirty="0">
                <a:latin typeface="Carlito"/>
                <a:cs typeface="Carlito"/>
              </a:rPr>
              <a:t>web1 </a:t>
            </a:r>
            <a:r>
              <a:rPr sz="2000" i="1" spc="-5" dirty="0">
                <a:latin typeface="Carlito"/>
                <a:cs typeface="Carlito"/>
              </a:rPr>
              <a:t>--network </a:t>
            </a:r>
            <a:r>
              <a:rPr sz="2000" i="1" dirty="0">
                <a:latin typeface="Carlito"/>
                <a:cs typeface="Carlito"/>
              </a:rPr>
              <a:t>macvlan1</a:t>
            </a:r>
            <a:r>
              <a:rPr sz="2000" i="1" spc="-114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nginx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i="1" spc="-15" dirty="0">
                <a:latin typeface="Carlito"/>
                <a:cs typeface="Carlito"/>
              </a:rPr>
              <a:t>docker </a:t>
            </a:r>
            <a:r>
              <a:rPr sz="2000" i="1" dirty="0">
                <a:latin typeface="Carlito"/>
                <a:cs typeface="Carlito"/>
              </a:rPr>
              <a:t>run </a:t>
            </a:r>
            <a:r>
              <a:rPr sz="2000" i="1" spc="-5" dirty="0">
                <a:latin typeface="Carlito"/>
                <a:cs typeface="Carlito"/>
              </a:rPr>
              <a:t>-d --name </a:t>
            </a:r>
            <a:r>
              <a:rPr sz="2000" i="1" dirty="0">
                <a:latin typeface="Carlito"/>
                <a:cs typeface="Carlito"/>
              </a:rPr>
              <a:t>web2 </a:t>
            </a:r>
            <a:r>
              <a:rPr sz="2000" i="1" spc="-5" dirty="0">
                <a:latin typeface="Carlito"/>
                <a:cs typeface="Carlito"/>
              </a:rPr>
              <a:t>--network </a:t>
            </a:r>
            <a:r>
              <a:rPr sz="2000" i="1" dirty="0">
                <a:latin typeface="Carlito"/>
                <a:cs typeface="Carlito"/>
              </a:rPr>
              <a:t>macvlan1</a:t>
            </a:r>
            <a:r>
              <a:rPr sz="2000" i="1" spc="-70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nginx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580" y="149428"/>
            <a:ext cx="35883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0" dirty="0"/>
              <a:t>Macvlan</a:t>
            </a:r>
            <a:r>
              <a:rPr sz="4800" spc="-515" dirty="0"/>
              <a:t> </a:t>
            </a:r>
            <a:r>
              <a:rPr sz="4800" spc="-285" dirty="0"/>
              <a:t>driver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6019800" y="1993392"/>
            <a:ext cx="3057144" cy="3334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80428" y="5816295"/>
            <a:ext cx="2045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Picture </a:t>
            </a:r>
            <a:r>
              <a:rPr sz="1200" spc="-10" dirty="0">
                <a:latin typeface="Carlito"/>
                <a:cs typeface="Carlito"/>
              </a:rPr>
              <a:t>from Docker </a:t>
            </a:r>
            <a:r>
              <a:rPr sz="1200" spc="-5" dirty="0">
                <a:latin typeface="Carlito"/>
                <a:cs typeface="Carlito"/>
              </a:rPr>
              <a:t>white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paper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133602"/>
            <a:ext cx="8610600" cy="49263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70840">
              <a:lnSpc>
                <a:spcPts val="1939"/>
              </a:lnSpc>
              <a:spcBef>
                <a:spcPts val="34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Extends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functionality of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networking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by using plugins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implement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networking 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control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sz="18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plane.</a:t>
            </a:r>
            <a:endParaRPr sz="1800">
              <a:latin typeface="Carlito"/>
              <a:cs typeface="Carlito"/>
            </a:endParaRPr>
          </a:p>
          <a:p>
            <a:pPr marL="12700" marR="407034">
              <a:lnSpc>
                <a:spcPts val="195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provides batteries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included approach where user has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choice of using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Docker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 drivers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or plugins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provided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by other</a:t>
            </a:r>
            <a:r>
              <a:rPr sz="18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vendors.</a:t>
            </a:r>
            <a:endParaRPr sz="1800">
              <a:latin typeface="Carlito"/>
              <a:cs typeface="Carlito"/>
            </a:endParaRPr>
          </a:p>
          <a:p>
            <a:pPr marL="12700" marR="617855">
              <a:lnSpc>
                <a:spcPts val="1939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Using plugins,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switch vendors can get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Docker integrated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their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custom switches 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having special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features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or with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custom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features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like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policy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r>
              <a:rPr sz="1800" spc="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networking.</a:t>
            </a:r>
            <a:endParaRPr sz="1800">
              <a:latin typeface="Carlito"/>
              <a:cs typeface="Carlito"/>
            </a:endParaRPr>
          </a:p>
          <a:p>
            <a:pPr marL="279400" indent="-266700">
              <a:lnSpc>
                <a:spcPct val="100000"/>
              </a:lnSpc>
              <a:spcBef>
                <a:spcPts val="1150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plugins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follow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CNM(libnetwork)</a:t>
            </a:r>
            <a:r>
              <a:rPr sz="1800" spc="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model.</a:t>
            </a:r>
            <a:endParaRPr sz="1800">
              <a:latin typeface="Carlito"/>
              <a:cs typeface="Carlito"/>
            </a:endParaRPr>
          </a:p>
          <a:p>
            <a:pPr marL="279400" indent="-266700">
              <a:lnSpc>
                <a:spcPts val="2055"/>
              </a:lnSpc>
              <a:spcBef>
                <a:spcPts val="1190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1.13.1+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included support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global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scoped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plugins that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allows</a:t>
            </a:r>
            <a:r>
              <a:rPr sz="1800" spc="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55"/>
              </a:lnSpc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plugins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work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Swarm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mode.</a:t>
            </a:r>
            <a:endParaRPr sz="1800">
              <a:latin typeface="Carlito"/>
              <a:cs typeface="Carlito"/>
            </a:endParaRPr>
          </a:p>
          <a:p>
            <a:pPr marL="279400" indent="-266700">
              <a:lnSpc>
                <a:spcPct val="100000"/>
              </a:lnSpc>
              <a:spcBef>
                <a:spcPts val="118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Following network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plugins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 available</a:t>
            </a:r>
            <a:r>
              <a:rPr sz="18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now:</a:t>
            </a:r>
            <a:endParaRPr sz="1800">
              <a:latin typeface="Carlito"/>
              <a:cs typeface="Carlito"/>
            </a:endParaRPr>
          </a:p>
          <a:p>
            <a:pPr marL="304800" marR="5080" lvl="1" indent="-182880">
              <a:lnSpc>
                <a:spcPts val="1939"/>
              </a:lnSpc>
              <a:spcBef>
                <a:spcPts val="43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Contiv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plugin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from Cisco.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Supports L2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L3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physical </a:t>
            </a: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topology.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Integrates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Cisco ACI.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provides policy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r>
              <a:rPr sz="18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networking.</a:t>
            </a:r>
            <a:endParaRPr sz="1800">
              <a:latin typeface="Carlito"/>
              <a:cs typeface="Carlito"/>
            </a:endParaRPr>
          </a:p>
          <a:p>
            <a:pPr marL="304800" lvl="1" indent="-183515">
              <a:lnSpc>
                <a:spcPct val="100000"/>
              </a:lnSpc>
              <a:spcBef>
                <a:spcPts val="360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Calico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Follows Layer3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rather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than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overlay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approach.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Uses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policy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based</a:t>
            </a:r>
            <a:r>
              <a:rPr sz="1800" spc="2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networking.</a:t>
            </a:r>
            <a:endParaRPr sz="1800">
              <a:latin typeface="Carlito"/>
              <a:cs typeface="Carlito"/>
            </a:endParaRPr>
          </a:p>
          <a:p>
            <a:pPr marL="304800" lvl="1" indent="-183515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20" dirty="0">
                <a:solidFill>
                  <a:srgbClr val="404040"/>
                </a:solidFill>
                <a:latin typeface="Carlito"/>
                <a:cs typeface="Carlito"/>
              </a:rPr>
              <a:t>Weave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Follows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Overlay</a:t>
            </a:r>
            <a:r>
              <a:rPr sz="18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approach</a:t>
            </a:r>
            <a:endParaRPr sz="1800">
              <a:latin typeface="Carlito"/>
              <a:cs typeface="Carlito"/>
            </a:endParaRPr>
          </a:p>
          <a:p>
            <a:pPr marL="304800" lvl="1" indent="-183515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305435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Kuryr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– Uses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openstack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Neutron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to provide container</a:t>
            </a:r>
            <a:r>
              <a:rPr sz="18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880" y="88138"/>
            <a:ext cx="5718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70" dirty="0"/>
              <a:t>Docker </a:t>
            </a:r>
            <a:r>
              <a:rPr sz="4800" spc="-250" dirty="0"/>
              <a:t>Network</a:t>
            </a:r>
            <a:r>
              <a:rPr sz="4800" spc="-775" dirty="0"/>
              <a:t> </a:t>
            </a:r>
            <a:r>
              <a:rPr sz="4800" spc="-240" dirty="0"/>
              <a:t>plugins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205230"/>
            <a:ext cx="8276590" cy="46101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179705">
              <a:lnSpc>
                <a:spcPts val="2160"/>
              </a:lnSpc>
              <a:spcBef>
                <a:spcPts val="375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does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IP address management by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providing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subnets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IP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addresses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containers.</a:t>
            </a:r>
            <a:endParaRPr sz="2000">
              <a:latin typeface="Carlito"/>
              <a:cs typeface="Carlito"/>
            </a:endParaRPr>
          </a:p>
          <a:p>
            <a:pPr marL="312420" indent="-300355">
              <a:lnSpc>
                <a:spcPts val="2280"/>
              </a:lnSpc>
              <a:spcBef>
                <a:spcPts val="1130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For default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“bridge”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network, custom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subnet 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specified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Docker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daemon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options.</a:t>
            </a:r>
            <a:endParaRPr sz="2000">
              <a:latin typeface="Carlito"/>
              <a:cs typeface="Carlito"/>
            </a:endParaRPr>
          </a:p>
          <a:p>
            <a:pPr marL="12700" marR="359410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Users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specify their own subnet while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creating networks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specify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IP  when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creating containers. Following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example illustrates</a:t>
            </a:r>
            <a:r>
              <a:rPr sz="2000" spc="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this.</a:t>
            </a:r>
            <a:endParaRPr sz="2000">
              <a:latin typeface="Carlito"/>
              <a:cs typeface="Carlito"/>
            </a:endParaRPr>
          </a:p>
          <a:p>
            <a:pPr marL="271780">
              <a:lnSpc>
                <a:spcPct val="100000"/>
              </a:lnSpc>
              <a:spcBef>
                <a:spcPts val="170"/>
              </a:spcBef>
            </a:pPr>
            <a:r>
              <a:rPr sz="1800" i="1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800" i="1" spc="-5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1800" i="1" spc="-10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1800" i="1" spc="-5" dirty="0">
                <a:solidFill>
                  <a:srgbClr val="404040"/>
                </a:solidFill>
                <a:latin typeface="Carlito"/>
                <a:cs typeface="Carlito"/>
              </a:rPr>
              <a:t>--subnet=172.19.0.0/16</a:t>
            </a:r>
            <a:r>
              <a:rPr sz="1800" i="1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i="1" spc="-15" dirty="0">
                <a:solidFill>
                  <a:srgbClr val="404040"/>
                </a:solidFill>
                <a:latin typeface="Carlito"/>
                <a:cs typeface="Carlito"/>
              </a:rPr>
              <a:t>mynet</a:t>
            </a:r>
            <a:endParaRPr sz="1800">
              <a:latin typeface="Carlito"/>
              <a:cs typeface="Carlito"/>
            </a:endParaRPr>
          </a:p>
          <a:p>
            <a:pPr marL="271780">
              <a:lnSpc>
                <a:spcPct val="100000"/>
              </a:lnSpc>
              <a:spcBef>
                <a:spcPts val="380"/>
              </a:spcBef>
            </a:pPr>
            <a:r>
              <a:rPr sz="1800" i="1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800" i="1" spc="-5" dirty="0">
                <a:solidFill>
                  <a:srgbClr val="404040"/>
                </a:solidFill>
                <a:latin typeface="Carlito"/>
                <a:cs typeface="Carlito"/>
              </a:rPr>
              <a:t>run --ip 172.19.0.22 -it --network </a:t>
            </a:r>
            <a:r>
              <a:rPr sz="1800" i="1" spc="-15" dirty="0">
                <a:solidFill>
                  <a:srgbClr val="404040"/>
                </a:solidFill>
                <a:latin typeface="Carlito"/>
                <a:cs typeface="Carlito"/>
              </a:rPr>
              <a:t>mynet </a:t>
            </a:r>
            <a:r>
              <a:rPr sz="1800" i="1" spc="-10" dirty="0">
                <a:solidFill>
                  <a:srgbClr val="404040"/>
                </a:solidFill>
                <a:latin typeface="Carlito"/>
                <a:cs typeface="Carlito"/>
              </a:rPr>
              <a:t>smakam/myubuntu:v4</a:t>
            </a:r>
            <a:r>
              <a:rPr sz="1800" i="1" spc="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Carlito"/>
                <a:cs typeface="Carlito"/>
              </a:rPr>
              <a:t>bash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rlito"/>
              <a:cs typeface="Carlito"/>
            </a:endParaRPr>
          </a:p>
          <a:p>
            <a:pPr marL="12700" marR="914400">
              <a:lnSpc>
                <a:spcPts val="2160"/>
              </a:lnSpc>
              <a:spcBef>
                <a:spcPts val="5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remote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IPAM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plugin,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addresses can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managed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external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application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Docker.</a:t>
            </a:r>
            <a:endParaRPr sz="2000">
              <a:latin typeface="Carlito"/>
              <a:cs typeface="Carlito"/>
            </a:endParaRPr>
          </a:p>
          <a:p>
            <a:pPr marL="312420" indent="-300355">
              <a:lnSpc>
                <a:spcPts val="2280"/>
              </a:lnSpc>
              <a:spcBef>
                <a:spcPts val="1130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Remote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IPAM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plugin can be specified using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“--ipam-driver”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option</a:t>
            </a:r>
            <a:r>
              <a:rPr sz="2000" spc="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while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creating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Docker network.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Infoblox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an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external Docker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IPAM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plugin.</a:t>
            </a:r>
            <a:endParaRPr sz="2000">
              <a:latin typeface="Carlito"/>
              <a:cs typeface="Carlito"/>
            </a:endParaRPr>
          </a:p>
          <a:p>
            <a:pPr marL="312420" indent="-30035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supports assignment of IPV6 addresses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5445" y="90627"/>
            <a:ext cx="58400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5" dirty="0"/>
              <a:t>IP </a:t>
            </a:r>
            <a:r>
              <a:rPr sz="4800" spc="-215" dirty="0"/>
              <a:t>Address</a:t>
            </a:r>
            <a:r>
              <a:rPr sz="4800" spc="-750" dirty="0"/>
              <a:t> </a:t>
            </a:r>
            <a:r>
              <a:rPr sz="4800" spc="-270" dirty="0"/>
              <a:t>management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40" y="304038"/>
            <a:ext cx="8621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10" dirty="0"/>
              <a:t>Default </a:t>
            </a:r>
            <a:r>
              <a:rPr sz="4800" spc="-245" dirty="0"/>
              <a:t>Networks </a:t>
            </a:r>
            <a:r>
              <a:rPr sz="4800" spc="-325" dirty="0"/>
              <a:t>created </a:t>
            </a:r>
            <a:r>
              <a:rPr sz="4800" spc="-254" dirty="0"/>
              <a:t>by</a:t>
            </a:r>
            <a:r>
              <a:rPr sz="4800" spc="-1035" dirty="0"/>
              <a:t> </a:t>
            </a:r>
            <a:r>
              <a:rPr sz="4800" spc="-270" dirty="0"/>
              <a:t>Docker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73963" y="1231391"/>
            <a:ext cx="8209788" cy="184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779" y="3129762"/>
            <a:ext cx="8429625" cy="273875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“bridge”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default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Bridge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</a:t>
            </a:r>
            <a:endParaRPr sz="2000">
              <a:latin typeface="Carlito"/>
              <a:cs typeface="Carlito"/>
            </a:endParaRPr>
          </a:p>
          <a:p>
            <a:pPr marL="312420" indent="-30035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“docker_gwbridge”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by multi-host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connect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outside</a:t>
            </a:r>
            <a:r>
              <a:rPr sz="20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world</a:t>
            </a:r>
            <a:endParaRPr sz="2000">
              <a:latin typeface="Carlito"/>
              <a:cs typeface="Carlito"/>
            </a:endParaRPr>
          </a:p>
          <a:p>
            <a:pPr marL="312420" indent="-30035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“host”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having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host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namespace</a:t>
            </a:r>
            <a:endParaRPr sz="2000">
              <a:latin typeface="Carlito"/>
              <a:cs typeface="Carlito"/>
            </a:endParaRPr>
          </a:p>
          <a:p>
            <a:pPr marL="312420" indent="-30035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“ingress”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routing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mesh</a:t>
            </a:r>
            <a:endParaRPr sz="2000">
              <a:latin typeface="Carlito"/>
              <a:cs typeface="Carlito"/>
            </a:endParaRPr>
          </a:p>
          <a:p>
            <a:pPr marL="312420" indent="-30035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“none”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when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don’t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networking</a:t>
            </a:r>
            <a:endParaRPr sz="2000">
              <a:latin typeface="Carlito"/>
              <a:cs typeface="Carlito"/>
            </a:endParaRPr>
          </a:p>
          <a:p>
            <a:pPr marL="312420" indent="-300355">
              <a:lnSpc>
                <a:spcPct val="100000"/>
              </a:lnSpc>
              <a:spcBef>
                <a:spcPts val="1150"/>
              </a:spcBef>
              <a:buClr>
                <a:srgbClr val="E38312"/>
              </a:buClr>
              <a:buFont typeface="Wingdings"/>
              <a:buChar char=""/>
              <a:tabLst>
                <a:tab pos="31305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“Scope” signifies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if 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host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Swarm</a:t>
            </a:r>
            <a:r>
              <a:rPr sz="2000" spc="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cluster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76630"/>
            <a:ext cx="7914005" cy="1962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  <a:buClr>
                <a:srgbClr val="E38312"/>
              </a:buClr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mode,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Swarm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integrated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engine and it runs as a 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separate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container.</a:t>
            </a:r>
            <a:endParaRPr sz="2000">
              <a:latin typeface="Carlito"/>
              <a:cs typeface="Carlito"/>
            </a:endParaRPr>
          </a:p>
          <a:p>
            <a:pPr marL="367665" indent="-355600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Needs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separate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KV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store like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Consul,</a:t>
            </a:r>
            <a:r>
              <a:rPr sz="2000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etcd.</a:t>
            </a:r>
            <a:endParaRPr sz="2000">
              <a:latin typeface="Carlito"/>
              <a:cs typeface="Carlito"/>
            </a:endParaRPr>
          </a:p>
          <a:p>
            <a:pPr marL="367665" indent="-355600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Supported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prior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1.12</a:t>
            </a:r>
            <a:endParaRPr sz="2000">
              <a:latin typeface="Carlito"/>
              <a:cs typeface="Carlito"/>
            </a:endParaRPr>
          </a:p>
          <a:p>
            <a:pPr marL="367665" indent="-35560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legacy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mode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deprecated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currently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8073" y="0"/>
            <a:ext cx="4935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35" dirty="0"/>
              <a:t>Legacy </a:t>
            </a:r>
            <a:r>
              <a:rPr sz="4800" spc="-265" dirty="0"/>
              <a:t>Swarm</a:t>
            </a:r>
            <a:r>
              <a:rPr sz="4800" spc="-685" dirty="0"/>
              <a:t> </a:t>
            </a:r>
            <a:r>
              <a:rPr sz="4800" spc="-210" dirty="0"/>
              <a:t>mode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1031747" y="3089148"/>
            <a:ext cx="7135495" cy="2932430"/>
            <a:chOff x="1031747" y="3089148"/>
            <a:chExt cx="7135495" cy="2932430"/>
          </a:xfrm>
        </p:grpSpPr>
        <p:sp>
          <p:nvSpPr>
            <p:cNvPr id="5" name="object 5"/>
            <p:cNvSpPr/>
            <p:nvPr/>
          </p:nvSpPr>
          <p:spPr>
            <a:xfrm>
              <a:off x="1031747" y="3089148"/>
              <a:ext cx="7135368" cy="29321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799" y="3124200"/>
              <a:ext cx="7010400" cy="2807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2227" y="3119628"/>
              <a:ext cx="7019925" cy="2816860"/>
            </a:xfrm>
            <a:custGeom>
              <a:avLst/>
              <a:gdLst/>
              <a:ahLst/>
              <a:cxnLst/>
              <a:rect l="l" t="t" r="r" b="b"/>
              <a:pathLst>
                <a:path w="7019925" h="2816860">
                  <a:moveTo>
                    <a:pt x="0" y="2816352"/>
                  </a:moveTo>
                  <a:lnTo>
                    <a:pt x="7019544" y="2816352"/>
                  </a:lnTo>
                  <a:lnTo>
                    <a:pt x="7019544" y="0"/>
                  </a:lnTo>
                  <a:lnTo>
                    <a:pt x="0" y="0"/>
                  </a:lnTo>
                  <a:lnTo>
                    <a:pt x="0" y="28163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40204" y="6044895"/>
            <a:ext cx="5864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https:</a:t>
            </a:r>
            <a:r>
              <a:rPr sz="1200" spc="-10" dirty="0">
                <a:latin typeface="Carlito"/>
                <a:cs typeface="Carlito"/>
                <a:hlinkClick r:id="rId4"/>
              </a:rPr>
              <a:t>//www.slideshare.net/Docker/docker-online-meetup-28-productionready-docker-swarm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63879"/>
            <a:ext cx="8471535" cy="262890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2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Orchestration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supported by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Docker from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1.12</a:t>
            </a:r>
            <a:r>
              <a:rPr sz="1600" spc="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version.</a:t>
            </a:r>
            <a:endParaRPr sz="1600">
              <a:latin typeface="Carlito"/>
              <a:cs typeface="Carlito"/>
            </a:endParaRPr>
          </a:p>
          <a:p>
            <a:pPr marL="279400" indent="-266700">
              <a:lnSpc>
                <a:spcPct val="100000"/>
              </a:lnSpc>
              <a:spcBef>
                <a:spcPts val="830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Raft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protocol,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Managers maintain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state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Swarm nodes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well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as services running on</a:t>
            </a:r>
            <a:r>
              <a:rPr sz="1600" spc="2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them.</a:t>
            </a:r>
            <a:endParaRPr sz="1600">
              <a:latin typeface="Carlito"/>
              <a:cs typeface="Carlito"/>
            </a:endParaRPr>
          </a:p>
          <a:p>
            <a:pPr marL="279400" indent="-266700">
              <a:lnSpc>
                <a:spcPts val="1630"/>
              </a:lnSpc>
              <a:spcBef>
                <a:spcPts val="81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Gossip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protocol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used by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workers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to establish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control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plane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them. Only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workers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1600" spc="3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1630"/>
              </a:lnSpc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exchange state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associated with that</a:t>
            </a:r>
            <a:r>
              <a:rPr sz="16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network.</a:t>
            </a:r>
            <a:endParaRPr sz="1600">
              <a:latin typeface="Carlito"/>
              <a:cs typeface="Carlito"/>
            </a:endParaRPr>
          </a:p>
          <a:p>
            <a:pPr marL="12700" marR="803910">
              <a:lnSpc>
                <a:spcPct val="70000"/>
              </a:lnSpc>
              <a:spcBef>
                <a:spcPts val="1410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Control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plane is encrypted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by default.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plane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be optionally encrypted using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“--opt 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encrypted” when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creating</a:t>
            </a:r>
            <a:r>
              <a:rPr sz="16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network.</a:t>
            </a:r>
            <a:endParaRPr sz="1600">
              <a:latin typeface="Carlito"/>
              <a:cs typeface="Carlito"/>
            </a:endParaRPr>
          </a:p>
          <a:p>
            <a:pPr marL="279400" indent="-266700">
              <a:lnSpc>
                <a:spcPct val="100000"/>
              </a:lnSpc>
              <a:spcBef>
                <a:spcPts val="82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No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separate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KV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store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needed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Swarm</a:t>
            </a:r>
            <a:r>
              <a:rPr sz="1600" spc="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mode.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  <a:spcBef>
                <a:spcPts val="139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Prior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17.06,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Swarm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mode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was supported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only with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Overlay </a:t>
            </a:r>
            <a:r>
              <a:rPr sz="1600" spc="-30" dirty="0">
                <a:solidFill>
                  <a:srgbClr val="404040"/>
                </a:solidFill>
                <a:latin typeface="Carlito"/>
                <a:cs typeface="Carlito"/>
              </a:rPr>
              <a:t>driver. </a:t>
            </a:r>
            <a:r>
              <a:rPr sz="1600" spc="-20" dirty="0">
                <a:solidFill>
                  <a:srgbClr val="404040"/>
                </a:solidFill>
                <a:latin typeface="Carlito"/>
                <a:cs typeface="Carlito"/>
              </a:rPr>
              <a:t>Post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17.06,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network 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drivers are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supported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Swarm</a:t>
            </a:r>
            <a:r>
              <a:rPr sz="16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mode.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0370" y="90627"/>
            <a:ext cx="32296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5" dirty="0"/>
              <a:t>Swarm</a:t>
            </a:r>
            <a:r>
              <a:rPr sz="4800" spc="-535" dirty="0"/>
              <a:t> </a:t>
            </a:r>
            <a:r>
              <a:rPr sz="4800" dirty="0"/>
              <a:t>Mode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1336547" y="3689603"/>
            <a:ext cx="6602095" cy="2260600"/>
            <a:chOff x="1336547" y="3689603"/>
            <a:chExt cx="6602095" cy="2260600"/>
          </a:xfrm>
        </p:grpSpPr>
        <p:sp>
          <p:nvSpPr>
            <p:cNvPr id="5" name="object 5"/>
            <p:cNvSpPr/>
            <p:nvPr/>
          </p:nvSpPr>
          <p:spPr>
            <a:xfrm>
              <a:off x="1336547" y="3689603"/>
              <a:ext cx="6601968" cy="22600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599" y="3724655"/>
              <a:ext cx="6477000" cy="2135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7027" y="3720083"/>
              <a:ext cx="6486525" cy="2144395"/>
            </a:xfrm>
            <a:custGeom>
              <a:avLst/>
              <a:gdLst/>
              <a:ahLst/>
              <a:cxnLst/>
              <a:rect l="l" t="t" r="r" b="b"/>
              <a:pathLst>
                <a:path w="6486525" h="2144395">
                  <a:moveTo>
                    <a:pt x="0" y="2144267"/>
                  </a:moveTo>
                  <a:lnTo>
                    <a:pt x="6486144" y="2144267"/>
                  </a:lnTo>
                  <a:lnTo>
                    <a:pt x="6486144" y="0"/>
                  </a:lnTo>
                  <a:lnTo>
                    <a:pt x="0" y="0"/>
                  </a:lnTo>
                  <a:lnTo>
                    <a:pt x="0" y="214426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4129" y="5968695"/>
            <a:ext cx="5631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rlito"/>
                <a:cs typeface="Carlito"/>
              </a:rPr>
              <a:t>https://docs.docker.com/engine/swarm/how-swarm-mode-works/nodes/#manager-nodes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8910" y="153669"/>
            <a:ext cx="373062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Service</a:t>
            </a:r>
            <a:r>
              <a:rPr spc="-459" dirty="0"/>
              <a:t> </a:t>
            </a:r>
            <a:r>
              <a:rPr spc="-235" dirty="0"/>
              <a:t>Discovery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19885"/>
            <a:ext cx="8195945" cy="47250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71120">
              <a:lnSpc>
                <a:spcPts val="2590"/>
              </a:lnSpc>
              <a:spcBef>
                <a:spcPts val="425"/>
              </a:spcBef>
              <a:buClr>
                <a:srgbClr val="E38312"/>
              </a:buClr>
              <a:buFont typeface="Wingdings"/>
              <a:buChar char=""/>
              <a:tabLst>
                <a:tab pos="36830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Service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discovery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provided by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DNS server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available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Docker 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engine.</a:t>
            </a:r>
            <a:endParaRPr sz="2400">
              <a:latin typeface="Carlito"/>
              <a:cs typeface="Carlito"/>
            </a:endParaRPr>
          </a:p>
          <a:p>
            <a:pPr marL="367665" indent="-355600">
              <a:lnSpc>
                <a:spcPts val="2740"/>
              </a:lnSpc>
              <a:spcBef>
                <a:spcPts val="1080"/>
              </a:spcBef>
              <a:buClr>
                <a:srgbClr val="E38312"/>
              </a:buClr>
              <a:buFont typeface="Wingdings"/>
              <a:buChar char=""/>
              <a:tabLst>
                <a:tab pos="368300" algn="l"/>
              </a:tabLst>
            </a:pP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unmanaged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containers, container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resolves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740"/>
              </a:lnSpc>
            </a:pP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container </a:t>
            </a:r>
            <a:r>
              <a:rPr sz="2400" spc="-105" dirty="0">
                <a:solidFill>
                  <a:srgbClr val="404040"/>
                </a:solidFill>
                <a:latin typeface="Carlito"/>
                <a:cs typeface="Carlito"/>
              </a:rPr>
              <a:t>IP.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Alias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sz="24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ts val="2590"/>
              </a:lnSpc>
              <a:spcBef>
                <a:spcPts val="1445"/>
              </a:spcBef>
              <a:buClr>
                <a:srgbClr val="E38312"/>
              </a:buClr>
              <a:buFont typeface="Wingdings"/>
              <a:buChar char=""/>
              <a:tabLst>
                <a:tab pos="368300" algn="l"/>
              </a:tabLst>
            </a:pP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services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service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IP(endpoint mode=vip),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service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resolves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service IP which in turn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forwards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request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to  containers.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case,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ipvs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based L4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balancing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4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done.</a:t>
            </a:r>
            <a:endParaRPr sz="2400">
              <a:latin typeface="Carlito"/>
              <a:cs typeface="Carlito"/>
            </a:endParaRPr>
          </a:p>
          <a:p>
            <a:pPr marL="12700" marR="353695">
              <a:lnSpc>
                <a:spcPts val="259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"/>
              <a:tabLst>
                <a:tab pos="368300" algn="l"/>
              </a:tabLst>
            </a:pP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services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direct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DNS(endpoint mode=dnsrr),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service 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name directly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resolves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container </a:t>
            </a:r>
            <a:r>
              <a:rPr sz="2400" spc="-105" dirty="0">
                <a:solidFill>
                  <a:srgbClr val="404040"/>
                </a:solidFill>
                <a:latin typeface="Carlito"/>
                <a:cs typeface="Carlito"/>
              </a:rPr>
              <a:t>IP.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case, DNS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round 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robin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balancing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done.</a:t>
            </a:r>
            <a:endParaRPr sz="2400">
              <a:latin typeface="Carlito"/>
              <a:cs typeface="Carlito"/>
            </a:endParaRPr>
          </a:p>
          <a:p>
            <a:pPr marL="12700" marR="256540">
              <a:lnSpc>
                <a:spcPts val="2590"/>
              </a:lnSpc>
              <a:spcBef>
                <a:spcPts val="1415"/>
              </a:spcBef>
              <a:buClr>
                <a:srgbClr val="E38312"/>
              </a:buClr>
              <a:buFont typeface="Wingdings"/>
              <a:buChar char=""/>
              <a:tabLst>
                <a:tab pos="368300" algn="l"/>
              </a:tabLst>
            </a:pP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Service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Discovery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network scoped.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Carlito"/>
                <a:cs typeface="Carlito"/>
              </a:rPr>
              <a:t>same  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network can </a:t>
            </a:r>
            <a:r>
              <a:rPr sz="2400" spc="-15" dirty="0">
                <a:solidFill>
                  <a:srgbClr val="404040"/>
                </a:solidFill>
                <a:latin typeface="Carlito"/>
                <a:cs typeface="Carlito"/>
              </a:rPr>
              <a:t>discover </a:t>
            </a:r>
            <a:r>
              <a:rPr sz="24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r>
              <a:rPr sz="24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rlito"/>
                <a:cs typeface="Carlito"/>
              </a:rPr>
              <a:t>other.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973582"/>
            <a:ext cx="8466455" cy="24942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430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unmanaged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containers,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balancing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done using simple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round robin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balancing.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Using aliases, a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single 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alias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balance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multiple unmanaged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containers</a:t>
            </a:r>
            <a:r>
              <a:rPr sz="1400" spc="6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  <a:p>
            <a:pPr marL="279400" indent="-266700">
              <a:lnSpc>
                <a:spcPct val="100000"/>
              </a:lnSpc>
              <a:spcBef>
                <a:spcPts val="108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400" spc="-15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care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balancing internal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services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associated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14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services.</a:t>
            </a:r>
            <a:endParaRPr sz="1400">
              <a:latin typeface="Carlito"/>
              <a:cs typeface="Carlito"/>
            </a:endParaRPr>
          </a:p>
          <a:p>
            <a:pPr marL="279400" indent="-266700">
              <a:lnSpc>
                <a:spcPts val="1510"/>
              </a:lnSpc>
              <a:spcBef>
                <a:spcPts val="105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services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service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IP(endpoint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mode=vip), ipvs and iptables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balance. This provides</a:t>
            </a:r>
            <a:r>
              <a:rPr sz="1400" spc="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L4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based load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balancing. Ipvs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Linux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kernel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balancing</a:t>
            </a:r>
            <a:r>
              <a:rPr sz="14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feature.</a:t>
            </a:r>
            <a:endParaRPr sz="1400">
              <a:latin typeface="Carlito"/>
              <a:cs typeface="Carlito"/>
            </a:endParaRPr>
          </a:p>
          <a:p>
            <a:pPr marL="279400" indent="-266700">
              <a:lnSpc>
                <a:spcPct val="100000"/>
              </a:lnSpc>
              <a:spcBef>
                <a:spcPts val="1070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services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direct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DNS(endpoint mode=dnsrr),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DNS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round robin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balancing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is</a:t>
            </a:r>
            <a:r>
              <a:rPr sz="14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1400">
              <a:latin typeface="Carlito"/>
              <a:cs typeface="Carlito"/>
            </a:endParaRPr>
          </a:p>
          <a:p>
            <a:pPr marL="12700" marR="331470">
              <a:lnSpc>
                <a:spcPts val="1340"/>
              </a:lnSpc>
              <a:spcBef>
                <a:spcPts val="139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services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exposed </a:t>
            </a:r>
            <a:r>
              <a:rPr sz="1400" spc="-15" dirty="0">
                <a:solidFill>
                  <a:srgbClr val="404040"/>
                </a:solidFill>
                <a:latin typeface="Carlito"/>
                <a:cs typeface="Carlito"/>
              </a:rPr>
              <a:t>externally,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uses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routing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mesh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to expose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the service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Swarm nodes.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Routing 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mesh uses “ingress” network </a:t>
            </a:r>
            <a:r>
              <a:rPr sz="1400" spc="-10" dirty="0">
                <a:solidFill>
                  <a:srgbClr val="404040"/>
                </a:solidFill>
                <a:latin typeface="Carlito"/>
                <a:cs typeface="Carlito"/>
              </a:rPr>
              <a:t>to connect </a:t>
            </a:r>
            <a:r>
              <a:rPr sz="1400" dirty="0">
                <a:solidFill>
                  <a:srgbClr val="404040"/>
                </a:solidFill>
                <a:latin typeface="Carlito"/>
                <a:cs typeface="Carlito"/>
              </a:rPr>
              <a:t>all</a:t>
            </a:r>
            <a:r>
              <a:rPr sz="14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rlito"/>
                <a:cs typeface="Carlito"/>
              </a:rPr>
              <a:t>nodes.</a:t>
            </a:r>
            <a:endParaRPr sz="1400">
              <a:latin typeface="Carlito"/>
              <a:cs typeface="Carlito"/>
            </a:endParaRPr>
          </a:p>
          <a:p>
            <a:pPr marL="279400" indent="-266700">
              <a:lnSpc>
                <a:spcPct val="100000"/>
              </a:lnSpc>
              <a:spcBef>
                <a:spcPts val="1075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dirty="0">
                <a:latin typeface="Carlito"/>
                <a:cs typeface="Carlito"/>
              </a:rPr>
              <a:t>HTTP </a:t>
            </a:r>
            <a:r>
              <a:rPr sz="1400" spc="-5" dirty="0">
                <a:latin typeface="Carlito"/>
                <a:cs typeface="Carlito"/>
              </a:rPr>
              <a:t>based </a:t>
            </a:r>
            <a:r>
              <a:rPr sz="1400" dirty="0">
                <a:latin typeface="Carlito"/>
                <a:cs typeface="Carlito"/>
              </a:rPr>
              <a:t>load </a:t>
            </a:r>
            <a:r>
              <a:rPr sz="1400" spc="-5" dirty="0">
                <a:latin typeface="Carlito"/>
                <a:cs typeface="Carlito"/>
              </a:rPr>
              <a:t>balancing, </a:t>
            </a:r>
            <a:r>
              <a:rPr sz="1400" dirty="0">
                <a:latin typeface="Carlito"/>
                <a:cs typeface="Carlito"/>
              </a:rPr>
              <a:t>HRM(HTTP </a:t>
            </a:r>
            <a:r>
              <a:rPr sz="1400" spc="-10" dirty="0">
                <a:latin typeface="Carlito"/>
                <a:cs typeface="Carlito"/>
              </a:rPr>
              <a:t>Routing </a:t>
            </a:r>
            <a:r>
              <a:rPr sz="1400" spc="-5" dirty="0">
                <a:latin typeface="Carlito"/>
                <a:cs typeface="Carlito"/>
              </a:rPr>
              <a:t>mesh) can be used. This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supported only </a:t>
            </a: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10" dirty="0">
                <a:latin typeface="Carlito"/>
                <a:cs typeface="Carlito"/>
              </a:rPr>
              <a:t>Docker</a:t>
            </a:r>
            <a:r>
              <a:rPr sz="1400" spc="10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585" y="0"/>
            <a:ext cx="3601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70" dirty="0"/>
              <a:t>Load</a:t>
            </a:r>
            <a:r>
              <a:rPr sz="4800" spc="-520" dirty="0"/>
              <a:t> </a:t>
            </a:r>
            <a:r>
              <a:rPr sz="4800" spc="-285" dirty="0"/>
              <a:t>balancing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2174748" y="3698747"/>
            <a:ext cx="4849495" cy="2575560"/>
            <a:chOff x="2174748" y="3698747"/>
            <a:chExt cx="4849495" cy="2575560"/>
          </a:xfrm>
        </p:grpSpPr>
        <p:sp>
          <p:nvSpPr>
            <p:cNvPr id="5" name="object 5"/>
            <p:cNvSpPr/>
            <p:nvPr/>
          </p:nvSpPr>
          <p:spPr>
            <a:xfrm>
              <a:off x="2174748" y="3698747"/>
              <a:ext cx="4849367" cy="25755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3733799"/>
              <a:ext cx="4724400" cy="24505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5228" y="3729227"/>
              <a:ext cx="4733925" cy="2459990"/>
            </a:xfrm>
            <a:custGeom>
              <a:avLst/>
              <a:gdLst/>
              <a:ahLst/>
              <a:cxnLst/>
              <a:rect l="l" t="t" r="r" b="b"/>
              <a:pathLst>
                <a:path w="4733925" h="2459990">
                  <a:moveTo>
                    <a:pt x="0" y="2459736"/>
                  </a:moveTo>
                  <a:lnTo>
                    <a:pt x="4733544" y="2459736"/>
                  </a:lnTo>
                  <a:lnTo>
                    <a:pt x="4733544" y="0"/>
                  </a:lnTo>
                  <a:lnTo>
                    <a:pt x="0" y="0"/>
                  </a:lnTo>
                  <a:lnTo>
                    <a:pt x="0" y="24597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" y="6070803"/>
            <a:ext cx="204723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Picture </a:t>
            </a:r>
            <a:r>
              <a:rPr sz="1200" spc="-10" dirty="0">
                <a:latin typeface="Carlito"/>
                <a:cs typeface="Carlito"/>
              </a:rPr>
              <a:t>from Docker </a:t>
            </a:r>
            <a:r>
              <a:rPr sz="1200" spc="-5" dirty="0">
                <a:latin typeface="Carlito"/>
                <a:cs typeface="Carlito"/>
              </a:rPr>
              <a:t>white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paper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817" y="589229"/>
            <a:ext cx="29248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85" dirty="0"/>
              <a:t>T</a:t>
            </a:r>
            <a:r>
              <a:rPr sz="4800" spc="-330" dirty="0"/>
              <a:t>e</a:t>
            </a:r>
            <a:r>
              <a:rPr sz="4800" spc="-305" dirty="0"/>
              <a:t>r</a:t>
            </a:r>
            <a:r>
              <a:rPr sz="4800" spc="-315" dirty="0"/>
              <a:t>m</a:t>
            </a:r>
            <a:r>
              <a:rPr sz="4800" spc="-380" dirty="0"/>
              <a:t>i</a:t>
            </a:r>
            <a:r>
              <a:rPr sz="4800" spc="-225" dirty="0"/>
              <a:t>n</a:t>
            </a:r>
            <a:r>
              <a:rPr sz="4800" spc="-170" dirty="0"/>
              <a:t>o</a:t>
            </a:r>
            <a:r>
              <a:rPr sz="4800" spc="-440" dirty="0"/>
              <a:t>l</a:t>
            </a:r>
            <a:r>
              <a:rPr sz="4800" spc="-170" dirty="0"/>
              <a:t>o</a:t>
            </a:r>
            <a:r>
              <a:rPr sz="4800" spc="-250" dirty="0"/>
              <a:t>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39216" y="1843481"/>
            <a:ext cx="6669405" cy="3678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015" indent="-360680">
              <a:lnSpc>
                <a:spcPts val="2280"/>
              </a:lnSpc>
              <a:spcBef>
                <a:spcPts val="105"/>
              </a:spcBef>
              <a:buClr>
                <a:srgbClr val="E38312"/>
              </a:buClr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Unmanaged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containers</a:t>
            </a:r>
            <a:endParaRPr sz="2000">
              <a:latin typeface="Carlito"/>
              <a:cs typeface="Carlito"/>
            </a:endParaRPr>
          </a:p>
          <a:p>
            <a:pPr marL="640715" lvl="1" indent="-335915">
              <a:lnSpc>
                <a:spcPts val="2014"/>
              </a:lnSpc>
              <a:buClr>
                <a:srgbClr val="E38312"/>
              </a:buClr>
              <a:buChar char="─"/>
              <a:tabLst>
                <a:tab pos="640715" algn="l"/>
                <a:tab pos="64135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No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orchestration</a:t>
            </a:r>
            <a:endParaRPr sz="1800">
              <a:latin typeface="Carlito"/>
              <a:cs typeface="Carlito"/>
            </a:endParaRPr>
          </a:p>
          <a:p>
            <a:pPr marL="640715" lvl="1" indent="-335915">
              <a:lnSpc>
                <a:spcPts val="2135"/>
              </a:lnSpc>
              <a:buClr>
                <a:srgbClr val="E38312"/>
              </a:buClr>
              <a:buChar char="─"/>
              <a:tabLst>
                <a:tab pos="640715" algn="l"/>
                <a:tab pos="641350" algn="l"/>
              </a:tabLst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“docker</a:t>
            </a:r>
            <a:r>
              <a:rPr sz="18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run”</a:t>
            </a:r>
            <a:endParaRPr sz="1800">
              <a:latin typeface="Carlito"/>
              <a:cs typeface="Carlito"/>
            </a:endParaRPr>
          </a:p>
          <a:p>
            <a:pPr marL="374015" indent="-360680">
              <a:lnSpc>
                <a:spcPts val="2280"/>
              </a:lnSpc>
              <a:spcBef>
                <a:spcPts val="880"/>
              </a:spcBef>
              <a:buClr>
                <a:srgbClr val="E38312"/>
              </a:buClr>
              <a:buFont typeface="Wingdings"/>
              <a:buChar char=""/>
              <a:tabLst>
                <a:tab pos="374015" algn="l"/>
                <a:tab pos="37465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Managed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</a:t>
            </a:r>
            <a:endParaRPr sz="2000">
              <a:latin typeface="Carlito"/>
              <a:cs typeface="Carlito"/>
            </a:endParaRPr>
          </a:p>
          <a:p>
            <a:pPr marL="640715" lvl="1" indent="-335915">
              <a:lnSpc>
                <a:spcPts val="2014"/>
              </a:lnSpc>
              <a:buClr>
                <a:srgbClr val="E38312"/>
              </a:buClr>
              <a:buChar char="─"/>
              <a:tabLst>
                <a:tab pos="640715" algn="l"/>
                <a:tab pos="641350" algn="l"/>
              </a:tabLst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Orchestration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using</a:t>
            </a:r>
            <a:r>
              <a:rPr sz="1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Swarm</a:t>
            </a:r>
            <a:endParaRPr sz="1800">
              <a:latin typeface="Carlito"/>
              <a:cs typeface="Carlito"/>
            </a:endParaRPr>
          </a:p>
          <a:p>
            <a:pPr marL="640715" lvl="1" indent="-335915">
              <a:lnSpc>
                <a:spcPts val="2135"/>
              </a:lnSpc>
              <a:buClr>
                <a:srgbClr val="E38312"/>
              </a:buClr>
              <a:buChar char="─"/>
              <a:tabLst>
                <a:tab pos="640715" algn="l"/>
                <a:tab pos="641350" algn="l"/>
              </a:tabLst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“docker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service</a:t>
            </a:r>
            <a:r>
              <a:rPr sz="1800" spc="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create”</a:t>
            </a:r>
            <a:endParaRPr sz="18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910"/>
              </a:spcBef>
              <a:buClr>
                <a:srgbClr val="E38312"/>
              </a:buClr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1900" spc="-15" dirty="0">
                <a:solidFill>
                  <a:srgbClr val="404040"/>
                </a:solidFill>
                <a:latin typeface="Carlito"/>
                <a:cs typeface="Carlito"/>
              </a:rPr>
              <a:t>Legacy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Swarm </a:t>
            </a:r>
            <a:r>
              <a:rPr sz="1900" spc="-25" dirty="0">
                <a:solidFill>
                  <a:srgbClr val="404040"/>
                </a:solidFill>
                <a:latin typeface="Carlito"/>
                <a:cs typeface="Carlito"/>
              </a:rPr>
              <a:t>refers </a:t>
            </a:r>
            <a:r>
              <a:rPr sz="1900" spc="-15" dirty="0">
                <a:solidFill>
                  <a:srgbClr val="404040"/>
                </a:solidFill>
                <a:latin typeface="Carlito"/>
                <a:cs typeface="Carlito"/>
              </a:rPr>
              <a:t>to pre </a:t>
            </a:r>
            <a:r>
              <a:rPr sz="1900" spc="-20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1.12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Swarm</a:t>
            </a:r>
            <a:r>
              <a:rPr sz="1900" spc="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mode</a:t>
            </a:r>
            <a:endParaRPr sz="19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720"/>
              </a:spcBef>
              <a:buClr>
                <a:srgbClr val="E38312"/>
              </a:buClr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Swarm </a:t>
            </a:r>
            <a:r>
              <a:rPr sz="1900" spc="-25" dirty="0">
                <a:solidFill>
                  <a:srgbClr val="404040"/>
                </a:solidFill>
                <a:latin typeface="Carlito"/>
                <a:cs typeface="Carlito"/>
              </a:rPr>
              <a:t>refers </a:t>
            </a:r>
            <a:r>
              <a:rPr sz="1900" spc="-15" dirty="0">
                <a:solidFill>
                  <a:srgbClr val="404040"/>
                </a:solidFill>
                <a:latin typeface="Carlito"/>
                <a:cs typeface="Carlito"/>
              </a:rPr>
              <a:t>to post Docker </a:t>
            </a: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1.12 </a:t>
            </a:r>
            <a:r>
              <a:rPr sz="1900" spc="-10" dirty="0">
                <a:solidFill>
                  <a:srgbClr val="404040"/>
                </a:solidFill>
                <a:latin typeface="Carlito"/>
                <a:cs typeface="Carlito"/>
              </a:rPr>
              <a:t>Swarm</a:t>
            </a:r>
            <a:r>
              <a:rPr sz="19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solidFill>
                  <a:srgbClr val="404040"/>
                </a:solidFill>
                <a:latin typeface="Carlito"/>
                <a:cs typeface="Carlito"/>
              </a:rPr>
              <a:t>mode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900" b="1" spc="-10" dirty="0">
                <a:solidFill>
                  <a:srgbClr val="404040"/>
                </a:solidFill>
                <a:latin typeface="Carlito"/>
                <a:cs typeface="Carlito"/>
              </a:rPr>
              <a:t>Note:</a:t>
            </a:r>
            <a:endParaRPr sz="19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760"/>
              </a:spcBef>
              <a:buClr>
                <a:srgbClr val="E38312"/>
              </a:buClr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examples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in this slide deck use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17.06 and</a:t>
            </a:r>
            <a:r>
              <a:rPr sz="18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rlito"/>
                <a:cs typeface="Carlito"/>
              </a:rPr>
              <a:t>below.</a:t>
            </a:r>
            <a:endParaRPr sz="18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755"/>
              </a:spcBef>
              <a:buClr>
                <a:srgbClr val="E38312"/>
              </a:buClr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Primary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focus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Linux</a:t>
            </a:r>
            <a:r>
              <a:rPr sz="18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Networking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974" rIns="0" bIns="0" rtlCol="0">
            <a:spAutoFit/>
          </a:bodyPr>
          <a:lstStyle/>
          <a:p>
            <a:pPr marL="3806190" marR="5080" indent="-3658870">
              <a:lnSpc>
                <a:spcPts val="4390"/>
              </a:lnSpc>
              <a:spcBef>
                <a:spcPts val="885"/>
              </a:spcBef>
            </a:pPr>
            <a:r>
              <a:rPr spc="-240" dirty="0"/>
              <a:t>Swarm </a:t>
            </a:r>
            <a:r>
              <a:rPr spc="-235" dirty="0"/>
              <a:t>Networking </a:t>
            </a:r>
            <a:r>
              <a:rPr spc="-265" dirty="0"/>
              <a:t>- </a:t>
            </a:r>
            <a:r>
              <a:rPr spc="-250" dirty="0"/>
              <a:t>Sample</a:t>
            </a:r>
            <a:r>
              <a:rPr spc="-930" dirty="0"/>
              <a:t> </a:t>
            </a:r>
            <a:r>
              <a:rPr spc="-280" dirty="0"/>
              <a:t>application </a:t>
            </a:r>
            <a:r>
              <a:rPr u="none" spc="-280" dirty="0"/>
              <a:t> </a:t>
            </a:r>
            <a:r>
              <a:rPr spc="-310" dirty="0"/>
              <a:t>detail</a:t>
            </a:r>
          </a:p>
        </p:txBody>
      </p:sp>
      <p:sp>
        <p:nvSpPr>
          <p:cNvPr id="3" name="object 3"/>
          <p:cNvSpPr/>
          <p:nvPr/>
        </p:nvSpPr>
        <p:spPr>
          <a:xfrm>
            <a:off x="1067007" y="4333978"/>
            <a:ext cx="6714723" cy="1849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218336"/>
            <a:ext cx="8415655" cy="284861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120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The application will be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deployed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in 2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node Swarm</a:t>
            </a:r>
            <a:r>
              <a:rPr sz="16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cluster.</a:t>
            </a:r>
            <a:endParaRPr sz="1600">
              <a:latin typeface="Carlito"/>
              <a:cs typeface="Carlito"/>
            </a:endParaRPr>
          </a:p>
          <a:p>
            <a:pPr marL="12700" marR="111125">
              <a:lnSpc>
                <a:spcPct val="801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“client” service has 1 client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container task. “vote”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service has multiple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vote container tasks.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Client  service is used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access multi-container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voting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service. This application is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deployed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in a </a:t>
            </a:r>
            <a:r>
              <a:rPr sz="1600" dirty="0">
                <a:solidFill>
                  <a:srgbClr val="404040"/>
                </a:solidFill>
                <a:latin typeface="Carlito"/>
                <a:cs typeface="Carlito"/>
              </a:rPr>
              <a:t>multi-node 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Swarm</a:t>
            </a:r>
            <a:r>
              <a:rPr sz="16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cluster.</a:t>
            </a:r>
            <a:endParaRPr sz="1600">
              <a:latin typeface="Carlito"/>
              <a:cs typeface="Carlito"/>
            </a:endParaRPr>
          </a:p>
          <a:p>
            <a:pPr marL="279400" indent="-266700">
              <a:lnSpc>
                <a:spcPct val="100000"/>
              </a:lnSpc>
              <a:spcBef>
                <a:spcPts val="1010"/>
              </a:spcBef>
              <a:buClr>
                <a:srgbClr val="E38312"/>
              </a:buClr>
              <a:buFont typeface="Wingdings"/>
              <a:buChar char=""/>
              <a:tabLst>
                <a:tab pos="279400" algn="l"/>
              </a:tabLst>
            </a:pP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“vote”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services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be accessed </a:t>
            </a:r>
            <a:r>
              <a:rPr sz="1600" spc="-15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“client” service as well as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1600" spc="-5" dirty="0">
                <a:solidFill>
                  <a:srgbClr val="404040"/>
                </a:solidFill>
                <a:latin typeface="Carlito"/>
                <a:cs typeface="Carlito"/>
              </a:rPr>
              <a:t>outside the </a:t>
            </a:r>
            <a:r>
              <a:rPr sz="1600" spc="-10" dirty="0">
                <a:solidFill>
                  <a:srgbClr val="404040"/>
                </a:solidFill>
                <a:latin typeface="Carlito"/>
                <a:cs typeface="Carlito"/>
              </a:rPr>
              <a:t>swarm</a:t>
            </a:r>
            <a:r>
              <a:rPr sz="1600" spc="1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rlito"/>
                <a:cs typeface="Carlito"/>
              </a:rPr>
              <a:t>cluster.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600" i="1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600" i="1" spc="-5" dirty="0">
                <a:solidFill>
                  <a:srgbClr val="404040"/>
                </a:solidFill>
                <a:latin typeface="Carlito"/>
                <a:cs typeface="Carlito"/>
              </a:rPr>
              <a:t>network create -d overlay</a:t>
            </a:r>
            <a:r>
              <a:rPr sz="1600" i="1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i="1" spc="-5" dirty="0">
                <a:solidFill>
                  <a:srgbClr val="404040"/>
                </a:solidFill>
                <a:latin typeface="Carlito"/>
                <a:cs typeface="Carlito"/>
              </a:rPr>
              <a:t>overlay1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600" i="1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600" i="1" spc="-5" dirty="0">
                <a:solidFill>
                  <a:srgbClr val="404040"/>
                </a:solidFill>
                <a:latin typeface="Carlito"/>
                <a:cs typeface="Carlito"/>
              </a:rPr>
              <a:t>service create --replicas 1 --name client --network overlay1 </a:t>
            </a:r>
            <a:r>
              <a:rPr sz="1600" i="1" spc="-15" dirty="0">
                <a:solidFill>
                  <a:srgbClr val="404040"/>
                </a:solidFill>
                <a:latin typeface="Carlito"/>
                <a:cs typeface="Carlito"/>
              </a:rPr>
              <a:t>smakam/myubuntu:v4 </a:t>
            </a:r>
            <a:r>
              <a:rPr sz="1600" i="1" spc="-5" dirty="0">
                <a:solidFill>
                  <a:srgbClr val="404040"/>
                </a:solidFill>
                <a:latin typeface="Carlito"/>
                <a:cs typeface="Carlito"/>
              </a:rPr>
              <a:t>sleep</a:t>
            </a:r>
            <a:r>
              <a:rPr sz="1600" i="1" spc="1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i="1" spc="-5" dirty="0">
                <a:solidFill>
                  <a:srgbClr val="404040"/>
                </a:solidFill>
                <a:latin typeface="Carlito"/>
                <a:cs typeface="Carlito"/>
              </a:rPr>
              <a:t>infinity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1730"/>
              </a:lnSpc>
              <a:spcBef>
                <a:spcPts val="1005"/>
              </a:spcBef>
            </a:pPr>
            <a:r>
              <a:rPr sz="1600" i="1" spc="-15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1600" i="1" spc="-5" dirty="0">
                <a:solidFill>
                  <a:srgbClr val="404040"/>
                </a:solidFill>
                <a:latin typeface="Carlito"/>
                <a:cs typeface="Carlito"/>
              </a:rPr>
              <a:t>service create --name </a:t>
            </a:r>
            <a:r>
              <a:rPr sz="1600" i="1" spc="-15" dirty="0">
                <a:solidFill>
                  <a:srgbClr val="404040"/>
                </a:solidFill>
                <a:latin typeface="Carlito"/>
                <a:cs typeface="Carlito"/>
              </a:rPr>
              <a:t>vote </a:t>
            </a:r>
            <a:r>
              <a:rPr sz="1600" i="1" spc="-5" dirty="0">
                <a:solidFill>
                  <a:srgbClr val="404040"/>
                </a:solidFill>
                <a:latin typeface="Carlito"/>
                <a:cs typeface="Carlito"/>
              </a:rPr>
              <a:t>--network overlay1 --mode replicated --replicas 2</a:t>
            </a:r>
            <a:r>
              <a:rPr sz="1600" i="1" spc="1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i="1" spc="-5" dirty="0">
                <a:solidFill>
                  <a:srgbClr val="404040"/>
                </a:solidFill>
                <a:latin typeface="Carlito"/>
                <a:cs typeface="Carlito"/>
              </a:rPr>
              <a:t>--publish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1730"/>
              </a:lnSpc>
            </a:pPr>
            <a:r>
              <a:rPr sz="1600" i="1" spc="-10" dirty="0">
                <a:solidFill>
                  <a:srgbClr val="404040"/>
                </a:solidFill>
                <a:latin typeface="Carlito"/>
                <a:cs typeface="Carlito"/>
              </a:rPr>
              <a:t>mode=ingress,target=80,published=8080</a:t>
            </a:r>
            <a:r>
              <a:rPr sz="1600" i="1" spc="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600" i="1" spc="-10" dirty="0">
                <a:solidFill>
                  <a:srgbClr val="404040"/>
                </a:solidFill>
                <a:latin typeface="Carlito"/>
                <a:cs typeface="Carlito"/>
              </a:rPr>
              <a:t>instavote/vote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4631435"/>
            <a:ext cx="6842759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8457" rIns="0" bIns="0" rtlCol="0">
            <a:spAutoFit/>
          </a:bodyPr>
          <a:lstStyle/>
          <a:p>
            <a:pPr marL="3937000" marR="5080" indent="-3713479">
              <a:lnSpc>
                <a:spcPts val="4390"/>
              </a:lnSpc>
              <a:spcBef>
                <a:spcPts val="885"/>
              </a:spcBef>
            </a:pPr>
            <a:r>
              <a:rPr spc="-245" dirty="0"/>
              <a:t>Swarm </a:t>
            </a:r>
            <a:r>
              <a:rPr spc="-235" dirty="0"/>
              <a:t>Networking </a:t>
            </a:r>
            <a:r>
              <a:rPr spc="-265" dirty="0"/>
              <a:t>- Application</a:t>
            </a:r>
            <a:r>
              <a:rPr spc="-955" dirty="0"/>
              <a:t> </a:t>
            </a:r>
            <a:r>
              <a:rPr spc="-245" dirty="0"/>
              <a:t>access </a:t>
            </a:r>
            <a:r>
              <a:rPr u="none" spc="-245" dirty="0"/>
              <a:t> </a:t>
            </a:r>
            <a:r>
              <a:rPr spc="-270" dirty="0"/>
              <a:t>flow</a:t>
            </a:r>
          </a:p>
        </p:txBody>
      </p:sp>
      <p:sp>
        <p:nvSpPr>
          <p:cNvPr id="4" name="object 4"/>
          <p:cNvSpPr/>
          <p:nvPr/>
        </p:nvSpPr>
        <p:spPr>
          <a:xfrm>
            <a:off x="1295400" y="2192681"/>
            <a:ext cx="6696456" cy="1848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5823" y="1449451"/>
            <a:ext cx="615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“Client” service </a:t>
            </a:r>
            <a:r>
              <a:rPr sz="1800" b="1" spc="-5" dirty="0">
                <a:latin typeface="Carlito"/>
                <a:cs typeface="Carlito"/>
              </a:rPr>
              <a:t>accessing </a:t>
            </a:r>
            <a:r>
              <a:rPr sz="1800" b="1" spc="-10" dirty="0">
                <a:latin typeface="Carlito"/>
                <a:cs typeface="Carlito"/>
              </a:rPr>
              <a:t>“vote” </a:t>
            </a:r>
            <a:r>
              <a:rPr sz="1800" b="1" dirty="0">
                <a:latin typeface="Carlito"/>
                <a:cs typeface="Carlito"/>
              </a:rPr>
              <a:t>service </a:t>
            </a:r>
            <a:r>
              <a:rPr sz="1800" b="1" spc="-5" dirty="0">
                <a:latin typeface="Carlito"/>
                <a:cs typeface="Carlito"/>
              </a:rPr>
              <a:t>using </a:t>
            </a:r>
            <a:r>
              <a:rPr sz="1800" b="1" spc="-10" dirty="0">
                <a:latin typeface="Carlito"/>
                <a:cs typeface="Carlito"/>
              </a:rPr>
              <a:t>“overlay”</a:t>
            </a:r>
            <a:r>
              <a:rPr sz="1800" b="1" spc="-14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network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117085"/>
            <a:ext cx="562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Accessing </a:t>
            </a:r>
            <a:r>
              <a:rPr sz="1800" b="1" spc="-10" dirty="0">
                <a:latin typeface="Carlito"/>
                <a:cs typeface="Carlito"/>
              </a:rPr>
              <a:t>“vote” </a:t>
            </a:r>
            <a:r>
              <a:rPr sz="1800" b="1" dirty="0">
                <a:latin typeface="Carlito"/>
                <a:cs typeface="Carlito"/>
              </a:rPr>
              <a:t>service </a:t>
            </a:r>
            <a:r>
              <a:rPr sz="1800" b="1" spc="-5" dirty="0">
                <a:latin typeface="Carlito"/>
                <a:cs typeface="Carlito"/>
              </a:rPr>
              <a:t>using </a:t>
            </a:r>
            <a:r>
              <a:rPr sz="1800" b="1" spc="-10" dirty="0">
                <a:latin typeface="Carlito"/>
                <a:cs typeface="Carlito"/>
              </a:rPr>
              <a:t>“ingress” </a:t>
            </a:r>
            <a:r>
              <a:rPr sz="1800" b="1" spc="-5" dirty="0">
                <a:latin typeface="Carlito"/>
                <a:cs typeface="Carlito"/>
              </a:rPr>
              <a:t>network</a:t>
            </a:r>
            <a:r>
              <a:rPr sz="1800" b="1" spc="-9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externally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161" y="63754"/>
            <a:ext cx="819213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Swarm </a:t>
            </a:r>
            <a:r>
              <a:rPr spc="-265" dirty="0"/>
              <a:t>Application - </a:t>
            </a:r>
            <a:r>
              <a:rPr spc="-229" dirty="0"/>
              <a:t>Networking</a:t>
            </a:r>
            <a:r>
              <a:rPr spc="-950" dirty="0"/>
              <a:t> </a:t>
            </a:r>
            <a:r>
              <a:rPr spc="-310" dirty="0"/>
              <a:t>detail</a:t>
            </a:r>
          </a:p>
        </p:txBody>
      </p:sp>
      <p:sp>
        <p:nvSpPr>
          <p:cNvPr id="3" name="object 3"/>
          <p:cNvSpPr/>
          <p:nvPr/>
        </p:nvSpPr>
        <p:spPr>
          <a:xfrm>
            <a:off x="1219259" y="3191291"/>
            <a:ext cx="6644131" cy="3075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057402"/>
            <a:ext cx="8570595" cy="189166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299720">
              <a:lnSpc>
                <a:spcPts val="1939"/>
              </a:lnSpc>
              <a:spcBef>
                <a:spcPts val="345"/>
              </a:spcBef>
              <a:buClr>
                <a:srgbClr val="E38312"/>
              </a:buClr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Sandboxes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“vote”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part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“ingress”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it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helps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routing 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mesh.</a:t>
            </a:r>
            <a:endParaRPr sz="1800">
              <a:latin typeface="Carlito"/>
              <a:cs typeface="Carlito"/>
            </a:endParaRPr>
          </a:p>
          <a:p>
            <a:pPr marL="367665" indent="-355600">
              <a:lnSpc>
                <a:spcPts val="205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“client”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“vote”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part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“overlay1”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network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and it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helps in</a:t>
            </a:r>
            <a:r>
              <a:rPr sz="1800" spc="1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service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50"/>
              </a:lnSpc>
            </a:pP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connectivity.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ts val="1939"/>
              </a:lnSpc>
              <a:spcBef>
                <a:spcPts val="1440"/>
              </a:spcBef>
              <a:buClr>
                <a:srgbClr val="E38312"/>
              </a:buClr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part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default “docker_gwbridge” network.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This helps </a:t>
            </a:r>
            <a:r>
              <a:rPr sz="18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404040"/>
                </a:solidFill>
                <a:latin typeface="Carlito"/>
                <a:cs typeface="Carlito"/>
              </a:rPr>
              <a:t>external 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access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when </a:t>
            </a:r>
            <a:r>
              <a:rPr sz="1800" spc="-5" dirty="0">
                <a:solidFill>
                  <a:srgbClr val="404040"/>
                </a:solidFill>
                <a:latin typeface="Carlito"/>
                <a:cs typeface="Carlito"/>
              </a:rPr>
              <a:t>services gets exposed using publish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mode</a:t>
            </a:r>
            <a:r>
              <a:rPr sz="1800" spc="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404040"/>
                </a:solidFill>
                <a:latin typeface="Carlito"/>
                <a:cs typeface="Carlito"/>
              </a:rPr>
              <a:t>“host”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917" y="335356"/>
            <a:ext cx="828357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215" dirty="0"/>
              <a:t>Compare</a:t>
            </a:r>
            <a:r>
              <a:rPr sz="3700" spc="-420" dirty="0"/>
              <a:t> </a:t>
            </a:r>
            <a:r>
              <a:rPr sz="3700" spc="-220" dirty="0"/>
              <a:t>Docker</a:t>
            </a:r>
            <a:r>
              <a:rPr sz="3700" spc="-375" dirty="0"/>
              <a:t> </a:t>
            </a:r>
            <a:r>
              <a:rPr sz="3700" spc="-185" dirty="0"/>
              <a:t>and</a:t>
            </a:r>
            <a:r>
              <a:rPr sz="3700" spc="-380" dirty="0"/>
              <a:t> </a:t>
            </a:r>
            <a:r>
              <a:rPr sz="3700" spc="-229" dirty="0"/>
              <a:t>Kubernetes</a:t>
            </a:r>
            <a:r>
              <a:rPr sz="3700" spc="-390" dirty="0"/>
              <a:t> </a:t>
            </a:r>
            <a:r>
              <a:rPr sz="3700" spc="-204" dirty="0"/>
              <a:t>Networking</a:t>
            </a:r>
            <a:endParaRPr sz="37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365250"/>
          <a:ext cx="7696200" cy="4394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Feature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Docker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Kubernetes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Abstraction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Container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latin typeface="Carlito"/>
                          <a:cs typeface="Carlito"/>
                        </a:rPr>
                        <a:t>Pod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Standard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CNM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CNI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6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Service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discovery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Embedded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DNS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Kube-dns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3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Internal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load</a:t>
                      </a:r>
                      <a:endParaRPr sz="24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balancing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Iptables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2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ipvs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Iptables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24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Kube-</a:t>
                      </a:r>
                      <a:endParaRPr sz="24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arlito"/>
                          <a:cs typeface="Carlito"/>
                        </a:rPr>
                        <a:t>proxy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388">
                <a:tc>
                  <a:txBody>
                    <a:bodyPr/>
                    <a:lstStyle/>
                    <a:p>
                      <a:pPr marL="91440" marR="8439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External</a:t>
                      </a:r>
                      <a:r>
                        <a:rPr sz="2400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load 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balancing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Routing</a:t>
                      </a:r>
                      <a:r>
                        <a:rPr sz="24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mesh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Nodeport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63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External</a:t>
                      </a:r>
                      <a:r>
                        <a:rPr sz="24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plugins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737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rlito"/>
                          <a:cs typeface="Carlito"/>
                        </a:rPr>
                        <a:t>Weave,</a:t>
                      </a:r>
                      <a:r>
                        <a:rPr sz="24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Calico, 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Contiv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0545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Flannel,</a:t>
                      </a:r>
                      <a:r>
                        <a:rPr sz="24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25" dirty="0">
                          <a:latin typeface="Carlito"/>
                          <a:cs typeface="Carlito"/>
                        </a:rPr>
                        <a:t>Weave, 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Calico,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Contiv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07340" y="5892495"/>
            <a:ext cx="3192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Note: Implementation </a:t>
            </a:r>
            <a:r>
              <a:rPr sz="1200" spc="-10" dirty="0">
                <a:latin typeface="Carlito"/>
                <a:cs typeface="Carlito"/>
              </a:rPr>
              <a:t>differences </a:t>
            </a:r>
            <a:r>
              <a:rPr sz="1200" spc="-5" dirty="0">
                <a:latin typeface="Carlito"/>
                <a:cs typeface="Carlito"/>
              </a:rPr>
              <a:t>are not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captured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773" y="132334"/>
            <a:ext cx="83013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70" dirty="0"/>
              <a:t>Docker </a:t>
            </a:r>
            <a:r>
              <a:rPr sz="4800" spc="-250" dirty="0"/>
              <a:t>Network </a:t>
            </a:r>
            <a:r>
              <a:rPr sz="4800" spc="-220" dirty="0"/>
              <a:t>debug</a:t>
            </a:r>
            <a:r>
              <a:rPr sz="4800" spc="-980" dirty="0"/>
              <a:t> </a:t>
            </a:r>
            <a:r>
              <a:rPr sz="4800" spc="-235" dirty="0"/>
              <a:t>commands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40739" y="1383457"/>
            <a:ext cx="5463540" cy="42716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614680" indent="-511175">
              <a:lnSpc>
                <a:spcPct val="100000"/>
              </a:lnSpc>
              <a:spcBef>
                <a:spcPts val="685"/>
              </a:spcBef>
              <a:buClr>
                <a:srgbClr val="E38312"/>
              </a:buClr>
              <a:buFont typeface="Wingdings"/>
              <a:buChar char=""/>
              <a:tabLst>
                <a:tab pos="614680" algn="l"/>
                <a:tab pos="615315" algn="l"/>
              </a:tabLst>
            </a:pP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Basic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Swarm</a:t>
            </a:r>
            <a:r>
              <a:rPr sz="28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debugging: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i="1" spc="-15" dirty="0">
                <a:latin typeface="Carlito"/>
                <a:cs typeface="Carlito"/>
              </a:rPr>
              <a:t>Docker </a:t>
            </a:r>
            <a:r>
              <a:rPr sz="2000" i="1" dirty="0">
                <a:latin typeface="Carlito"/>
                <a:cs typeface="Carlito"/>
              </a:rPr>
              <a:t>node</a:t>
            </a:r>
            <a:r>
              <a:rPr sz="2000" i="1" spc="-3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ls</a:t>
            </a:r>
            <a:endParaRPr sz="2000">
              <a:latin typeface="Carlito"/>
              <a:cs typeface="Carlito"/>
            </a:endParaRPr>
          </a:p>
          <a:p>
            <a:pPr marL="614680" indent="-511175">
              <a:lnSpc>
                <a:spcPct val="100000"/>
              </a:lnSpc>
              <a:spcBef>
                <a:spcPts val="550"/>
              </a:spcBef>
              <a:buClr>
                <a:srgbClr val="E38312"/>
              </a:buClr>
              <a:buFont typeface="Wingdings"/>
              <a:buChar char=""/>
              <a:tabLst>
                <a:tab pos="614680" algn="l"/>
                <a:tab pos="615315" algn="l"/>
              </a:tabLst>
            </a:pP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Service and </a:t>
            </a:r>
            <a:r>
              <a:rPr sz="2800" spc="-15" dirty="0">
                <a:solidFill>
                  <a:srgbClr val="404040"/>
                </a:solidFill>
                <a:latin typeface="Carlito"/>
                <a:cs typeface="Carlito"/>
              </a:rPr>
              <a:t>Container</a:t>
            </a:r>
            <a:r>
              <a:rPr sz="28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debugging:</a:t>
            </a:r>
            <a:endParaRPr sz="2800">
              <a:latin typeface="Carlito"/>
              <a:cs typeface="Carlito"/>
            </a:endParaRPr>
          </a:p>
          <a:p>
            <a:pPr marL="12700" marR="1016000">
              <a:lnSpc>
                <a:spcPct val="110000"/>
              </a:lnSpc>
              <a:spcBef>
                <a:spcPts val="175"/>
              </a:spcBef>
            </a:pPr>
            <a:r>
              <a:rPr sz="2000" i="1" spc="-15" dirty="0">
                <a:latin typeface="Carlito"/>
                <a:cs typeface="Carlito"/>
              </a:rPr>
              <a:t>Docker </a:t>
            </a:r>
            <a:r>
              <a:rPr sz="2000" i="1" spc="-5" dirty="0">
                <a:latin typeface="Carlito"/>
                <a:cs typeface="Carlito"/>
              </a:rPr>
              <a:t>service </a:t>
            </a:r>
            <a:r>
              <a:rPr sz="2000" i="1" dirty="0">
                <a:latin typeface="Carlito"/>
                <a:cs typeface="Carlito"/>
              </a:rPr>
              <a:t>logs </a:t>
            </a:r>
            <a:r>
              <a:rPr sz="2000" i="1" spc="-5" dirty="0">
                <a:latin typeface="Carlito"/>
                <a:cs typeface="Carlito"/>
              </a:rPr>
              <a:t>&lt;service </a:t>
            </a:r>
            <a:r>
              <a:rPr sz="2000" i="1" dirty="0">
                <a:latin typeface="Carlito"/>
                <a:cs typeface="Carlito"/>
              </a:rPr>
              <a:t>name/id&gt;  </a:t>
            </a:r>
            <a:r>
              <a:rPr sz="2000" i="1" spc="-15" dirty="0">
                <a:latin typeface="Carlito"/>
                <a:cs typeface="Carlito"/>
              </a:rPr>
              <a:t>Docker </a:t>
            </a:r>
            <a:r>
              <a:rPr sz="2000" i="1" spc="-5" dirty="0">
                <a:latin typeface="Carlito"/>
                <a:cs typeface="Carlito"/>
              </a:rPr>
              <a:t>service </a:t>
            </a:r>
            <a:r>
              <a:rPr sz="2000" i="1" dirty="0">
                <a:latin typeface="Carlito"/>
                <a:cs typeface="Carlito"/>
              </a:rPr>
              <a:t>inspect </a:t>
            </a:r>
            <a:r>
              <a:rPr sz="2000" i="1" spc="-5" dirty="0">
                <a:latin typeface="Carlito"/>
                <a:cs typeface="Carlito"/>
              </a:rPr>
              <a:t>&lt;service </a:t>
            </a:r>
            <a:r>
              <a:rPr sz="2000" i="1" dirty="0">
                <a:latin typeface="Carlito"/>
                <a:cs typeface="Carlito"/>
              </a:rPr>
              <a:t>name/id&gt;  </a:t>
            </a:r>
            <a:r>
              <a:rPr sz="2000" i="1" spc="-15" dirty="0">
                <a:latin typeface="Carlito"/>
                <a:cs typeface="Carlito"/>
              </a:rPr>
              <a:t>Docker </a:t>
            </a:r>
            <a:r>
              <a:rPr sz="2000" i="1" spc="-10" dirty="0">
                <a:latin typeface="Carlito"/>
                <a:cs typeface="Carlito"/>
              </a:rPr>
              <a:t>container </a:t>
            </a:r>
            <a:r>
              <a:rPr sz="2000" i="1" dirty="0">
                <a:latin typeface="Carlito"/>
                <a:cs typeface="Carlito"/>
              </a:rPr>
              <a:t>logs </a:t>
            </a:r>
            <a:r>
              <a:rPr sz="2000" i="1" spc="-10" dirty="0">
                <a:latin typeface="Carlito"/>
                <a:cs typeface="Carlito"/>
              </a:rPr>
              <a:t>&lt;container</a:t>
            </a:r>
            <a:r>
              <a:rPr sz="2000" i="1" spc="-5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name/id&gt;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i="1" spc="-15" dirty="0">
                <a:latin typeface="Carlito"/>
                <a:cs typeface="Carlito"/>
              </a:rPr>
              <a:t>Docker </a:t>
            </a:r>
            <a:r>
              <a:rPr sz="2000" i="1" spc="-10" dirty="0">
                <a:latin typeface="Carlito"/>
                <a:cs typeface="Carlito"/>
              </a:rPr>
              <a:t>container </a:t>
            </a:r>
            <a:r>
              <a:rPr sz="2000" i="1" dirty="0">
                <a:latin typeface="Carlito"/>
                <a:cs typeface="Carlito"/>
              </a:rPr>
              <a:t>inspect </a:t>
            </a:r>
            <a:r>
              <a:rPr sz="2000" i="1" spc="-10" dirty="0">
                <a:latin typeface="Carlito"/>
                <a:cs typeface="Carlito"/>
              </a:rPr>
              <a:t>&lt;container</a:t>
            </a:r>
            <a:r>
              <a:rPr sz="2000" i="1" spc="-5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name/id&gt;</a:t>
            </a:r>
            <a:endParaRPr sz="2000">
              <a:latin typeface="Carlito"/>
              <a:cs typeface="Carlito"/>
            </a:endParaRPr>
          </a:p>
          <a:p>
            <a:pPr marL="614680" indent="-511175">
              <a:lnSpc>
                <a:spcPct val="100000"/>
              </a:lnSpc>
              <a:spcBef>
                <a:spcPts val="545"/>
              </a:spcBef>
              <a:buClr>
                <a:srgbClr val="E38312"/>
              </a:buClr>
              <a:buFont typeface="Wingdings"/>
              <a:buChar char=""/>
              <a:tabLst>
                <a:tab pos="614680" algn="l"/>
                <a:tab pos="615315" algn="l"/>
              </a:tabLst>
            </a:pPr>
            <a:r>
              <a:rPr sz="2800" spc="-10" dirty="0">
                <a:solidFill>
                  <a:srgbClr val="404040"/>
                </a:solidFill>
                <a:latin typeface="Carlito"/>
                <a:cs typeface="Carlito"/>
              </a:rPr>
              <a:t>Network</a:t>
            </a:r>
            <a:r>
              <a:rPr sz="28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rlito"/>
                <a:cs typeface="Carlito"/>
              </a:rPr>
              <a:t>debugging: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i="1" spc="-15" dirty="0">
                <a:latin typeface="Carlito"/>
                <a:cs typeface="Carlito"/>
              </a:rPr>
              <a:t>Docker </a:t>
            </a:r>
            <a:r>
              <a:rPr sz="2000" i="1" spc="-5" dirty="0">
                <a:latin typeface="Carlito"/>
                <a:cs typeface="Carlito"/>
              </a:rPr>
              <a:t>network </a:t>
            </a:r>
            <a:r>
              <a:rPr sz="2000" i="1" dirty="0">
                <a:latin typeface="Carlito"/>
                <a:cs typeface="Carlito"/>
              </a:rPr>
              <a:t>inspect </a:t>
            </a:r>
            <a:r>
              <a:rPr sz="2000" i="1" spc="-5" dirty="0">
                <a:latin typeface="Carlito"/>
                <a:cs typeface="Carlito"/>
              </a:rPr>
              <a:t>&lt;network</a:t>
            </a:r>
            <a:r>
              <a:rPr sz="2000" i="1" spc="-6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name/id&gt;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latin typeface="Carlito"/>
                <a:cs typeface="Carlito"/>
              </a:rPr>
              <a:t>Use </a:t>
            </a:r>
            <a:r>
              <a:rPr sz="2000" i="1" spc="10" dirty="0">
                <a:latin typeface="Carlito"/>
                <a:cs typeface="Carlito"/>
              </a:rPr>
              <a:t>“-v” </a:t>
            </a:r>
            <a:r>
              <a:rPr sz="2000" i="1" spc="-5" dirty="0">
                <a:latin typeface="Carlito"/>
                <a:cs typeface="Carlito"/>
              </a:rPr>
              <a:t>option </a:t>
            </a:r>
            <a:r>
              <a:rPr sz="2000" i="1" spc="-10" dirty="0">
                <a:latin typeface="Carlito"/>
                <a:cs typeface="Carlito"/>
              </a:rPr>
              <a:t>for </a:t>
            </a:r>
            <a:r>
              <a:rPr sz="2000" i="1" spc="-5" dirty="0">
                <a:latin typeface="Carlito"/>
                <a:cs typeface="Carlito"/>
              </a:rPr>
              <a:t>verbose</a:t>
            </a:r>
            <a:r>
              <a:rPr sz="2000" i="1" spc="-8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output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135712"/>
            <a:ext cx="833818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0" dirty="0"/>
              <a:t>Troubleshooting </a:t>
            </a:r>
            <a:r>
              <a:rPr spc="-190" dirty="0"/>
              <a:t>using </a:t>
            </a:r>
            <a:r>
              <a:rPr spc="-204" dirty="0"/>
              <a:t>debug</a:t>
            </a:r>
            <a:r>
              <a:rPr spc="-855" dirty="0"/>
              <a:t> </a:t>
            </a:r>
            <a:r>
              <a:rPr spc="-265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36065"/>
            <a:ext cx="8583930" cy="500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94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All </a:t>
            </a:r>
            <a:r>
              <a:rPr sz="1800" spc="-5" dirty="0">
                <a:latin typeface="Carlito"/>
                <a:cs typeface="Carlito"/>
              </a:rPr>
              <a:t>Linux </a:t>
            </a:r>
            <a:r>
              <a:rPr sz="1800" spc="-10" dirty="0">
                <a:latin typeface="Carlito"/>
                <a:cs typeface="Carlito"/>
              </a:rPr>
              <a:t>networking tools are packaged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inside</a:t>
            </a:r>
            <a:endParaRPr sz="1800">
              <a:latin typeface="Carlito"/>
              <a:cs typeface="Carlito"/>
            </a:endParaRPr>
          </a:p>
          <a:p>
            <a:pPr marL="355600" marR="48260">
              <a:lnSpc>
                <a:spcPts val="1730"/>
              </a:lnSpc>
              <a:spcBef>
                <a:spcPts val="200"/>
              </a:spcBef>
            </a:pPr>
            <a:r>
              <a:rPr sz="1800" spc="-5" dirty="0">
                <a:latin typeface="Carlito"/>
                <a:cs typeface="Carlito"/>
              </a:rPr>
              <a:t>“nicolaka/netshoot”(</a:t>
            </a:r>
            <a:r>
              <a:rPr sz="18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https://github.com/nicolaka/netshoot</a:t>
            </a:r>
            <a:r>
              <a:rPr sz="1800" spc="-5" dirty="0">
                <a:latin typeface="Carlito"/>
                <a:cs typeface="Carlito"/>
              </a:rPr>
              <a:t>) </a:t>
            </a:r>
            <a:r>
              <a:rPr sz="1800" spc="-25" dirty="0">
                <a:latin typeface="Carlito"/>
                <a:cs typeface="Carlito"/>
              </a:rPr>
              <a:t>container. </a:t>
            </a: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dirty="0">
                <a:latin typeface="Carlito"/>
                <a:cs typeface="Carlito"/>
              </a:rPr>
              <a:t>used  </a:t>
            </a:r>
            <a:r>
              <a:rPr sz="1800" spc="-15" dirty="0">
                <a:latin typeface="Carlito"/>
                <a:cs typeface="Carlito"/>
              </a:rPr>
              <a:t>for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debugging.</a:t>
            </a:r>
            <a:endParaRPr sz="1800">
              <a:latin typeface="Carlito"/>
              <a:cs typeface="Carlito"/>
            </a:endParaRPr>
          </a:p>
          <a:p>
            <a:pPr marL="355600" indent="-342900">
              <a:lnSpc>
                <a:spcPts val="1945"/>
              </a:lnSpc>
              <a:spcBef>
                <a:spcPts val="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Using </a:t>
            </a:r>
            <a:r>
              <a:rPr sz="1800" dirty="0">
                <a:latin typeface="Carlito"/>
                <a:cs typeface="Carlito"/>
              </a:rPr>
              <a:t>this </a:t>
            </a:r>
            <a:r>
              <a:rPr sz="1800" spc="-5" dirty="0">
                <a:latin typeface="Carlito"/>
                <a:cs typeface="Carlito"/>
              </a:rPr>
              <a:t>debug </a:t>
            </a:r>
            <a:r>
              <a:rPr sz="1800" spc="-10" dirty="0">
                <a:latin typeface="Carlito"/>
                <a:cs typeface="Carlito"/>
              </a:rPr>
              <a:t>container avoids installation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5" dirty="0">
                <a:latin typeface="Carlito"/>
                <a:cs typeface="Carlito"/>
              </a:rPr>
              <a:t>any </a:t>
            </a:r>
            <a:r>
              <a:rPr sz="1800" spc="-5" dirty="0">
                <a:latin typeface="Carlito"/>
                <a:cs typeface="Carlito"/>
              </a:rPr>
              <a:t>debug </a:t>
            </a:r>
            <a:r>
              <a:rPr sz="1800" spc="-10" dirty="0">
                <a:latin typeface="Carlito"/>
                <a:cs typeface="Carlito"/>
              </a:rPr>
              <a:t>tools </a:t>
            </a:r>
            <a:r>
              <a:rPr sz="1800" spc="-5" dirty="0">
                <a:latin typeface="Carlito"/>
                <a:cs typeface="Carlito"/>
              </a:rPr>
              <a:t>inside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container</a:t>
            </a:r>
            <a:r>
              <a:rPr sz="1800" spc="19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or</a:t>
            </a:r>
            <a:endParaRPr sz="1800">
              <a:latin typeface="Carlito"/>
              <a:cs typeface="Carlito"/>
            </a:endParaRPr>
          </a:p>
          <a:p>
            <a:pPr marL="355600">
              <a:lnSpc>
                <a:spcPts val="1945"/>
              </a:lnSpc>
            </a:pPr>
            <a:r>
              <a:rPr sz="1800" spc="-10" dirty="0">
                <a:latin typeface="Carlito"/>
                <a:cs typeface="Carlito"/>
              </a:rPr>
              <a:t>host.</a:t>
            </a:r>
            <a:endParaRPr sz="18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Linux </a:t>
            </a:r>
            <a:r>
              <a:rPr sz="1800" spc="-10" dirty="0">
                <a:latin typeface="Carlito"/>
                <a:cs typeface="Carlito"/>
              </a:rPr>
              <a:t>networking tools </a:t>
            </a:r>
            <a:r>
              <a:rPr sz="1800" spc="-20" dirty="0">
                <a:latin typeface="Carlito"/>
                <a:cs typeface="Carlito"/>
              </a:rPr>
              <a:t>like </a:t>
            </a:r>
            <a:r>
              <a:rPr sz="1800" spc="-10" dirty="0">
                <a:latin typeface="Carlito"/>
                <a:cs typeface="Carlito"/>
              </a:rPr>
              <a:t>tcpdump, </a:t>
            </a:r>
            <a:r>
              <a:rPr sz="1800" spc="-15" dirty="0">
                <a:latin typeface="Carlito"/>
                <a:cs typeface="Carlito"/>
              </a:rPr>
              <a:t>netstat </a:t>
            </a:r>
            <a:r>
              <a:rPr sz="1800" spc="-10" dirty="0">
                <a:latin typeface="Carlito"/>
                <a:cs typeface="Carlito"/>
              </a:rPr>
              <a:t>can </a:t>
            </a:r>
            <a:r>
              <a:rPr sz="1800" spc="-5" dirty="0">
                <a:latin typeface="Carlito"/>
                <a:cs typeface="Carlito"/>
              </a:rPr>
              <a:t>be accessed </a:t>
            </a:r>
            <a:r>
              <a:rPr sz="1800" spc="-10" dirty="0">
                <a:latin typeface="Carlito"/>
                <a:cs typeface="Carlito"/>
              </a:rPr>
              <a:t>from container </a:t>
            </a:r>
            <a:r>
              <a:rPr sz="1800" spc="-5" dirty="0">
                <a:latin typeface="Carlito"/>
                <a:cs typeface="Carlito"/>
              </a:rPr>
              <a:t>namespace  or </a:t>
            </a:r>
            <a:r>
              <a:rPr sz="1800" spc="-10" dirty="0">
                <a:latin typeface="Carlito"/>
                <a:cs typeface="Carlito"/>
              </a:rPr>
              <a:t>host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namespace.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Capture </a:t>
            </a:r>
            <a:r>
              <a:rPr sz="1800" b="1" dirty="0">
                <a:latin typeface="Carlito"/>
                <a:cs typeface="Carlito"/>
              </a:rPr>
              <a:t>port 80 </a:t>
            </a:r>
            <a:r>
              <a:rPr sz="1800" b="1" spc="-10" dirty="0">
                <a:latin typeface="Carlito"/>
                <a:cs typeface="Carlito"/>
              </a:rPr>
              <a:t>packets </a:t>
            </a:r>
            <a:r>
              <a:rPr sz="1800" b="1" dirty="0">
                <a:latin typeface="Carlito"/>
                <a:cs typeface="Carlito"/>
              </a:rPr>
              <a:t>in the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Container:</a:t>
            </a:r>
            <a:endParaRPr sz="1800">
              <a:latin typeface="Carlito"/>
              <a:cs typeface="Carlito"/>
            </a:endParaRPr>
          </a:p>
          <a:p>
            <a:pPr marL="12700" marR="3493135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latin typeface="Carlito"/>
                <a:cs typeface="Carlito"/>
              </a:rPr>
              <a:t>docker </a:t>
            </a:r>
            <a:r>
              <a:rPr sz="1600" i="1" spc="-5" dirty="0">
                <a:latin typeface="Carlito"/>
                <a:cs typeface="Carlito"/>
              </a:rPr>
              <a:t>run </a:t>
            </a:r>
            <a:r>
              <a:rPr sz="1600" i="1" dirty="0">
                <a:latin typeface="Carlito"/>
                <a:cs typeface="Carlito"/>
              </a:rPr>
              <a:t>-ti </a:t>
            </a:r>
            <a:r>
              <a:rPr sz="1600" i="1" spc="-10" dirty="0">
                <a:latin typeface="Carlito"/>
                <a:cs typeface="Carlito"/>
              </a:rPr>
              <a:t>--net container:&lt;containerid&gt; </a:t>
            </a:r>
            <a:r>
              <a:rPr sz="1600" i="1" spc="-15" dirty="0">
                <a:latin typeface="Carlito"/>
                <a:cs typeface="Carlito"/>
              </a:rPr>
              <a:t>nicolaka/netshoot  </a:t>
            </a:r>
            <a:r>
              <a:rPr sz="1600" i="1" spc="-10" dirty="0">
                <a:latin typeface="Carlito"/>
                <a:cs typeface="Carlito"/>
              </a:rPr>
              <a:t>tcpdump </a:t>
            </a:r>
            <a:r>
              <a:rPr sz="1600" i="1" spc="-5" dirty="0">
                <a:latin typeface="Carlito"/>
                <a:cs typeface="Carlito"/>
              </a:rPr>
              <a:t>–i </a:t>
            </a:r>
            <a:r>
              <a:rPr sz="1600" i="1" spc="-10" dirty="0">
                <a:latin typeface="Carlito"/>
                <a:cs typeface="Carlito"/>
              </a:rPr>
              <a:t>eth0 </a:t>
            </a:r>
            <a:r>
              <a:rPr sz="1600" i="1" spc="-5" dirty="0">
                <a:latin typeface="Carlito"/>
                <a:cs typeface="Carlito"/>
              </a:rPr>
              <a:t>–n </a:t>
            </a:r>
            <a:r>
              <a:rPr sz="1600" i="1" spc="-10" dirty="0">
                <a:latin typeface="Carlito"/>
                <a:cs typeface="Carlito"/>
              </a:rPr>
              <a:t>port</a:t>
            </a:r>
            <a:r>
              <a:rPr sz="1600" i="1" spc="8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80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2150"/>
              </a:lnSpc>
            </a:pPr>
            <a:r>
              <a:rPr sz="1800" b="1" spc="-10" dirty="0">
                <a:latin typeface="Carlito"/>
                <a:cs typeface="Carlito"/>
              </a:rPr>
              <a:t>Capture </a:t>
            </a:r>
            <a:r>
              <a:rPr sz="1800" b="1" spc="-5" dirty="0">
                <a:latin typeface="Carlito"/>
                <a:cs typeface="Carlito"/>
              </a:rPr>
              <a:t>vxlan </a:t>
            </a:r>
            <a:r>
              <a:rPr sz="1800" b="1" spc="-10" dirty="0">
                <a:latin typeface="Carlito"/>
                <a:cs typeface="Carlito"/>
              </a:rPr>
              <a:t>packets </a:t>
            </a:r>
            <a:r>
              <a:rPr sz="1800" b="1" dirty="0">
                <a:latin typeface="Carlito"/>
                <a:cs typeface="Carlito"/>
              </a:rPr>
              <a:t>in the</a:t>
            </a:r>
            <a:r>
              <a:rPr sz="1800" b="1" spc="-6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host:</a:t>
            </a:r>
            <a:endParaRPr sz="1800">
              <a:latin typeface="Carlito"/>
              <a:cs typeface="Carlito"/>
            </a:endParaRPr>
          </a:p>
          <a:p>
            <a:pPr marL="12700" marR="5100955">
              <a:lnSpc>
                <a:spcPct val="100000"/>
              </a:lnSpc>
              <a:spcBef>
                <a:spcPts val="10"/>
              </a:spcBef>
            </a:pPr>
            <a:r>
              <a:rPr sz="1600" i="1" spc="-15" dirty="0">
                <a:latin typeface="Carlito"/>
                <a:cs typeface="Carlito"/>
              </a:rPr>
              <a:t>docker </a:t>
            </a:r>
            <a:r>
              <a:rPr sz="1600" i="1" spc="-5" dirty="0">
                <a:latin typeface="Carlito"/>
                <a:cs typeface="Carlito"/>
              </a:rPr>
              <a:t>run </a:t>
            </a:r>
            <a:r>
              <a:rPr sz="1600" i="1" dirty="0">
                <a:latin typeface="Carlito"/>
                <a:cs typeface="Carlito"/>
              </a:rPr>
              <a:t>-ti </a:t>
            </a:r>
            <a:r>
              <a:rPr sz="1600" i="1" spc="-10" dirty="0">
                <a:latin typeface="Carlito"/>
                <a:cs typeface="Carlito"/>
              </a:rPr>
              <a:t>--net host </a:t>
            </a:r>
            <a:r>
              <a:rPr sz="1600" i="1" spc="-15" dirty="0">
                <a:latin typeface="Carlito"/>
                <a:cs typeface="Carlito"/>
              </a:rPr>
              <a:t>nicolaka/netshoot  </a:t>
            </a:r>
            <a:r>
              <a:rPr sz="1600" i="1" spc="-10" dirty="0">
                <a:latin typeface="Carlito"/>
                <a:cs typeface="Carlito"/>
              </a:rPr>
              <a:t>tcpdump </a:t>
            </a:r>
            <a:r>
              <a:rPr sz="1600" i="1" spc="-5" dirty="0">
                <a:latin typeface="Carlito"/>
                <a:cs typeface="Carlito"/>
              </a:rPr>
              <a:t>–i </a:t>
            </a:r>
            <a:r>
              <a:rPr sz="1600" i="1" spc="-10" dirty="0">
                <a:latin typeface="Carlito"/>
                <a:cs typeface="Carlito"/>
              </a:rPr>
              <a:t>eth1 </a:t>
            </a:r>
            <a:r>
              <a:rPr sz="1600" i="1" spc="-5" dirty="0">
                <a:latin typeface="Carlito"/>
                <a:cs typeface="Carlito"/>
              </a:rPr>
              <a:t>–n </a:t>
            </a:r>
            <a:r>
              <a:rPr sz="1600" i="1" spc="-10" dirty="0">
                <a:latin typeface="Carlito"/>
                <a:cs typeface="Carlito"/>
              </a:rPr>
              <a:t>port</a:t>
            </a:r>
            <a:r>
              <a:rPr sz="1600" i="1" spc="80" dirty="0">
                <a:latin typeface="Carlito"/>
                <a:cs typeface="Carlito"/>
              </a:rPr>
              <a:t> </a:t>
            </a:r>
            <a:r>
              <a:rPr sz="1600" i="1" spc="-10" dirty="0">
                <a:latin typeface="Carlito"/>
                <a:cs typeface="Carlito"/>
              </a:rPr>
              <a:t>4789</a:t>
            </a:r>
            <a:endParaRPr sz="1600">
              <a:latin typeface="Carlito"/>
              <a:cs typeface="Carlito"/>
            </a:endParaRPr>
          </a:p>
          <a:p>
            <a:pPr marL="355600" marR="734060" indent="-342900">
              <a:lnSpc>
                <a:spcPct val="8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Debug </a:t>
            </a:r>
            <a:r>
              <a:rPr sz="1800" spc="-10" dirty="0">
                <a:latin typeface="Carlito"/>
                <a:cs typeface="Carlito"/>
              </a:rPr>
              <a:t>container can </a:t>
            </a:r>
            <a:r>
              <a:rPr sz="1800" dirty="0">
                <a:latin typeface="Carlito"/>
                <a:cs typeface="Carlito"/>
              </a:rPr>
              <a:t>also </a:t>
            </a:r>
            <a:r>
              <a:rPr sz="1800" spc="-5" dirty="0">
                <a:latin typeface="Carlito"/>
                <a:cs typeface="Carlito"/>
              </a:rPr>
              <a:t>be used </a:t>
            </a:r>
            <a:r>
              <a:rPr sz="1800" spc="-10" dirty="0">
                <a:latin typeface="Carlito"/>
                <a:cs typeface="Carlito"/>
              </a:rPr>
              <a:t>to get </a:t>
            </a:r>
            <a:r>
              <a:rPr sz="1800" spc="-5" dirty="0">
                <a:latin typeface="Carlito"/>
                <a:cs typeface="Carlito"/>
              </a:rPr>
              <a:t>inside </a:t>
            </a:r>
            <a:r>
              <a:rPr sz="1800" spc="-10" dirty="0">
                <a:latin typeface="Carlito"/>
                <a:cs typeface="Carlito"/>
              </a:rPr>
              <a:t>container </a:t>
            </a:r>
            <a:r>
              <a:rPr sz="1800" spc="-5" dirty="0">
                <a:latin typeface="Carlito"/>
                <a:cs typeface="Carlito"/>
              </a:rPr>
              <a:t>namespace, </a:t>
            </a:r>
            <a:r>
              <a:rPr sz="1800" spc="-10" dirty="0">
                <a:latin typeface="Carlito"/>
                <a:cs typeface="Carlito"/>
              </a:rPr>
              <a:t>network  </a:t>
            </a:r>
            <a:r>
              <a:rPr sz="1800" spc="-5" dirty="0">
                <a:latin typeface="Carlito"/>
                <a:cs typeface="Carlito"/>
              </a:rPr>
              <a:t>namespace and do </a:t>
            </a:r>
            <a:r>
              <a:rPr sz="1800" dirty="0">
                <a:latin typeface="Carlito"/>
                <a:cs typeface="Carlito"/>
              </a:rPr>
              <a:t>debugging. </a:t>
            </a:r>
            <a:r>
              <a:rPr sz="1800" spc="-5" dirty="0">
                <a:latin typeface="Carlito"/>
                <a:cs typeface="Carlito"/>
              </a:rPr>
              <a:t>Inside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namespace, </a:t>
            </a:r>
            <a:r>
              <a:rPr sz="1800" spc="-10" dirty="0">
                <a:latin typeface="Carlito"/>
                <a:cs typeface="Carlito"/>
              </a:rPr>
              <a:t>we can </a:t>
            </a:r>
            <a:r>
              <a:rPr sz="1800" dirty="0">
                <a:latin typeface="Carlito"/>
                <a:cs typeface="Carlito"/>
              </a:rPr>
              <a:t>run </a:t>
            </a:r>
            <a:r>
              <a:rPr sz="1800" spc="-10" dirty="0">
                <a:latin typeface="Carlito"/>
                <a:cs typeface="Carlito"/>
              </a:rPr>
              <a:t>commands </a:t>
            </a:r>
            <a:r>
              <a:rPr sz="1800" spc="-20" dirty="0">
                <a:latin typeface="Carlito"/>
                <a:cs typeface="Carlito"/>
              </a:rPr>
              <a:t>like  “ifconfig”, </a:t>
            </a:r>
            <a:r>
              <a:rPr sz="1800" spc="-5" dirty="0">
                <a:latin typeface="Carlito"/>
                <a:cs typeface="Carlito"/>
              </a:rPr>
              <a:t>“ip </a:t>
            </a:r>
            <a:r>
              <a:rPr sz="1800" spc="-35" dirty="0">
                <a:latin typeface="Carlito"/>
                <a:cs typeface="Carlito"/>
              </a:rPr>
              <a:t>route”, </a:t>
            </a:r>
            <a:r>
              <a:rPr sz="1800" spc="-10" dirty="0">
                <a:latin typeface="Carlito"/>
                <a:cs typeface="Carlito"/>
              </a:rPr>
              <a:t>“brctl </a:t>
            </a:r>
            <a:r>
              <a:rPr sz="1800" spc="5" dirty="0">
                <a:latin typeface="Carlito"/>
                <a:cs typeface="Carlito"/>
              </a:rPr>
              <a:t>show”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debug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further.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Starting nsenter </a:t>
            </a:r>
            <a:r>
              <a:rPr sz="1800" b="1" dirty="0">
                <a:latin typeface="Carlito"/>
                <a:cs typeface="Carlito"/>
              </a:rPr>
              <a:t>using debug</a:t>
            </a:r>
            <a:r>
              <a:rPr sz="1800" b="1" spc="-12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container: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914"/>
              </a:lnSpc>
              <a:spcBef>
                <a:spcPts val="10"/>
              </a:spcBef>
            </a:pPr>
            <a:r>
              <a:rPr sz="1600" i="1" spc="-15" dirty="0">
                <a:latin typeface="Carlito"/>
                <a:cs typeface="Carlito"/>
              </a:rPr>
              <a:t>docker </a:t>
            </a:r>
            <a:r>
              <a:rPr sz="1600" i="1" spc="-5" dirty="0">
                <a:latin typeface="Carlito"/>
                <a:cs typeface="Carlito"/>
              </a:rPr>
              <a:t>run </a:t>
            </a:r>
            <a:r>
              <a:rPr sz="1600" i="1" dirty="0">
                <a:latin typeface="Carlito"/>
                <a:cs typeface="Carlito"/>
              </a:rPr>
              <a:t>-it </a:t>
            </a:r>
            <a:r>
              <a:rPr sz="1600" i="1" spc="-5" dirty="0">
                <a:latin typeface="Carlito"/>
                <a:cs typeface="Carlito"/>
              </a:rPr>
              <a:t>--rm -v /var/run/docker/netns:/var/run/docker/netns --privileged=true</a:t>
            </a:r>
            <a:r>
              <a:rPr sz="1600" i="1" spc="114" dirty="0">
                <a:latin typeface="Carlito"/>
                <a:cs typeface="Carlito"/>
              </a:rPr>
              <a:t> </a:t>
            </a:r>
            <a:r>
              <a:rPr sz="1600" i="1" spc="-15" dirty="0">
                <a:latin typeface="Carlito"/>
                <a:cs typeface="Carlito"/>
              </a:rPr>
              <a:t>nicolaka/netshoot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ts val="2155"/>
              </a:lnSpc>
            </a:pPr>
            <a:r>
              <a:rPr sz="1800" b="1" spc="-10" dirty="0">
                <a:latin typeface="Carlito"/>
                <a:cs typeface="Carlito"/>
              </a:rPr>
              <a:t>Getting </a:t>
            </a:r>
            <a:r>
              <a:rPr sz="1800" b="1" dirty="0">
                <a:latin typeface="Carlito"/>
                <a:cs typeface="Carlito"/>
              </a:rPr>
              <a:t>inside </a:t>
            </a:r>
            <a:r>
              <a:rPr sz="1800" b="1" spc="-10" dirty="0">
                <a:latin typeface="Carlito"/>
                <a:cs typeface="Carlito"/>
              </a:rPr>
              <a:t>container </a:t>
            </a:r>
            <a:r>
              <a:rPr sz="1800" b="1" dirty="0">
                <a:latin typeface="Carlito"/>
                <a:cs typeface="Carlito"/>
              </a:rPr>
              <a:t>or </a:t>
            </a:r>
            <a:r>
              <a:rPr sz="1800" b="1" spc="-5" dirty="0">
                <a:latin typeface="Carlito"/>
                <a:cs typeface="Carlito"/>
              </a:rPr>
              <a:t>network</a:t>
            </a:r>
            <a:r>
              <a:rPr sz="1800" b="1" spc="-1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namespace: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i="1" spc="-10" dirty="0">
                <a:latin typeface="Carlito"/>
                <a:cs typeface="Carlito"/>
              </a:rPr>
              <a:t>nsenter –net </a:t>
            </a:r>
            <a:r>
              <a:rPr sz="1600" i="1" spc="-5" dirty="0">
                <a:latin typeface="Carlito"/>
                <a:cs typeface="Carlito"/>
              </a:rPr>
              <a:t>/var/run/docker/netns/&lt;networkid&gt;</a:t>
            </a:r>
            <a:r>
              <a:rPr sz="1600" i="1" spc="8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sh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586" y="357885"/>
            <a:ext cx="3330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85" dirty="0"/>
              <a:t>References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584403" y="1459433"/>
            <a:ext cx="7690484" cy="367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635" indent="-623570">
              <a:lnSpc>
                <a:spcPct val="100000"/>
              </a:lnSpc>
              <a:spcBef>
                <a:spcPts val="95"/>
              </a:spcBef>
              <a:buClr>
                <a:srgbClr val="E38312"/>
              </a:buClr>
              <a:buFont typeface="Wingdings"/>
              <a:buChar char=""/>
              <a:tabLst>
                <a:tab pos="635635" algn="l"/>
                <a:tab pos="636270" algn="l"/>
              </a:tabLst>
            </a:pPr>
            <a:r>
              <a:rPr sz="37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</a:rPr>
              <a:t>White </a:t>
            </a:r>
            <a:r>
              <a:rPr sz="37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</a:rPr>
              <a:t>paper on </a:t>
            </a:r>
            <a:r>
              <a:rPr sz="3700" u="heavy" spc="-2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</a:rPr>
              <a:t>Docker</a:t>
            </a:r>
            <a:r>
              <a:rPr sz="37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</a:rPr>
              <a:t> </a:t>
            </a:r>
            <a:r>
              <a:rPr sz="37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</a:rPr>
              <a:t>networking</a:t>
            </a:r>
            <a:endParaRPr sz="3700">
              <a:latin typeface="Carlito"/>
              <a:cs typeface="Carlito"/>
            </a:endParaRPr>
          </a:p>
          <a:p>
            <a:pPr marL="635635" indent="-623570">
              <a:lnSpc>
                <a:spcPct val="100000"/>
              </a:lnSpc>
              <a:spcBef>
                <a:spcPts val="75"/>
              </a:spcBef>
              <a:buClr>
                <a:srgbClr val="E38312"/>
              </a:buClr>
              <a:buFont typeface="Wingdings"/>
              <a:buChar char=""/>
              <a:tabLst>
                <a:tab pos="635635" algn="l"/>
                <a:tab pos="636270" algn="l"/>
              </a:tabLst>
            </a:pPr>
            <a:r>
              <a:rPr sz="37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</a:rPr>
              <a:t>HRM </a:t>
            </a:r>
            <a:r>
              <a:rPr sz="37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</a:rPr>
              <a:t>and UCP </a:t>
            </a:r>
            <a:r>
              <a:rPr sz="37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</a:rPr>
              <a:t>White</a:t>
            </a:r>
            <a:r>
              <a:rPr sz="3700" u="heavy" spc="3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</a:rPr>
              <a:t> </a:t>
            </a:r>
            <a:r>
              <a:rPr sz="37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</a:rPr>
              <a:t>paper</a:t>
            </a:r>
            <a:endParaRPr sz="3700">
              <a:latin typeface="Carlito"/>
              <a:cs typeface="Carlito"/>
            </a:endParaRPr>
          </a:p>
          <a:p>
            <a:pPr marL="12700" marR="205104">
              <a:lnSpc>
                <a:spcPct val="7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"/>
              <a:tabLst>
                <a:tab pos="635635" algn="l"/>
                <a:tab pos="636270" algn="l"/>
              </a:tabLst>
            </a:pPr>
            <a:r>
              <a:rPr sz="3700" u="heavy" spc="-3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Docker </a:t>
            </a:r>
            <a:r>
              <a:rPr sz="37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Networking </a:t>
            </a:r>
            <a:r>
              <a:rPr sz="3700" u="heavy" spc="-3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Dockercon </a:t>
            </a:r>
            <a:r>
              <a:rPr sz="37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2017  </a:t>
            </a:r>
            <a:r>
              <a:rPr sz="3700" u="heavy" spc="-2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presentation</a:t>
            </a:r>
            <a:endParaRPr sz="3700">
              <a:latin typeface="Carlito"/>
              <a:cs typeface="Carlito"/>
            </a:endParaRPr>
          </a:p>
          <a:p>
            <a:pPr marL="635635" indent="-623570">
              <a:lnSpc>
                <a:spcPct val="100000"/>
              </a:lnSpc>
              <a:spcBef>
                <a:spcPts val="65"/>
              </a:spcBef>
              <a:buClr>
                <a:srgbClr val="E38312"/>
              </a:buClr>
              <a:buFont typeface="Wingdings"/>
              <a:buChar char=""/>
              <a:tabLst>
                <a:tab pos="635635" algn="l"/>
                <a:tab pos="636270" algn="l"/>
              </a:tabLst>
            </a:pPr>
            <a:r>
              <a:rPr sz="3700" u="heavy" spc="-3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Docker </a:t>
            </a:r>
            <a:r>
              <a:rPr sz="37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blogs by</a:t>
            </a:r>
            <a:r>
              <a:rPr sz="3700" u="heavy" spc="4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 </a:t>
            </a:r>
            <a:r>
              <a:rPr sz="37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me</a:t>
            </a:r>
            <a:endParaRPr sz="37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"/>
              <a:tabLst>
                <a:tab pos="635635" algn="l"/>
                <a:tab pos="636270" algn="l"/>
              </a:tabLst>
            </a:pPr>
            <a:r>
              <a:rPr sz="3700" u="heavy" spc="-3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Docker </a:t>
            </a:r>
            <a:r>
              <a:rPr sz="37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Networking </a:t>
            </a:r>
            <a:r>
              <a:rPr sz="37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– </a:t>
            </a:r>
            <a:r>
              <a:rPr sz="37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common </a:t>
            </a:r>
            <a:r>
              <a:rPr sz="37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issues  and </a:t>
            </a:r>
            <a:r>
              <a:rPr sz="37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troubleshooting</a:t>
            </a:r>
            <a:r>
              <a:rPr sz="3700" u="heavy" spc="6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 </a:t>
            </a:r>
            <a:r>
              <a:rPr sz="37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techniques</a:t>
            </a:r>
            <a:endParaRPr sz="3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" y="304038"/>
            <a:ext cx="8969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0" dirty="0"/>
              <a:t>Why</a:t>
            </a:r>
            <a:r>
              <a:rPr sz="4800" spc="-1110" dirty="0"/>
              <a:t> </a:t>
            </a:r>
            <a:r>
              <a:rPr sz="4800" spc="-280" dirty="0"/>
              <a:t>we </a:t>
            </a:r>
            <a:r>
              <a:rPr sz="4800" spc="-240" dirty="0"/>
              <a:t>need </a:t>
            </a:r>
            <a:r>
              <a:rPr sz="4800" spc="-280" dirty="0"/>
              <a:t>Container </a:t>
            </a:r>
            <a:r>
              <a:rPr sz="4800" spc="-190" dirty="0"/>
              <a:t>Networking?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940" y="1287092"/>
            <a:ext cx="6733540" cy="3465829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433070" indent="-42100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Wingdings"/>
              <a:buChar char=""/>
              <a:tabLst>
                <a:tab pos="433070" algn="l"/>
                <a:tab pos="43370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talk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external</a:t>
            </a:r>
            <a:r>
              <a:rPr sz="2000" spc="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world.</a:t>
            </a:r>
            <a:endParaRPr sz="2000">
              <a:latin typeface="Carlito"/>
              <a:cs typeface="Carlito"/>
            </a:endParaRPr>
          </a:p>
          <a:p>
            <a:pPr marL="433070" indent="-421005">
              <a:lnSpc>
                <a:spcPts val="2280"/>
              </a:lnSpc>
              <a:spcBef>
                <a:spcPts val="1160"/>
              </a:spcBef>
              <a:buClr>
                <a:srgbClr val="E38312"/>
              </a:buClr>
              <a:buFont typeface="Wingdings"/>
              <a:buChar char=""/>
              <a:tabLst>
                <a:tab pos="433070" algn="l"/>
                <a:tab pos="43370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Reach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external world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service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Containers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provides.</a:t>
            </a:r>
            <a:endParaRPr sz="2000">
              <a:latin typeface="Carlito"/>
              <a:cs typeface="Carlito"/>
            </a:endParaRPr>
          </a:p>
          <a:p>
            <a:pPr marL="433070" indent="-42100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"/>
              <a:tabLst>
                <a:tab pos="433070" algn="l"/>
                <a:tab pos="43370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Allows Containers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talk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host</a:t>
            </a:r>
            <a:r>
              <a:rPr sz="2000" spc="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machine.</a:t>
            </a:r>
            <a:endParaRPr sz="2000">
              <a:latin typeface="Carlito"/>
              <a:cs typeface="Carlito"/>
            </a:endParaRPr>
          </a:p>
          <a:p>
            <a:pPr marL="433070" indent="-42100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433070" algn="l"/>
                <a:tab pos="43370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Inter-container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connectivity 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across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hosts.</a:t>
            </a:r>
            <a:endParaRPr sz="2000">
              <a:latin typeface="Carlito"/>
              <a:cs typeface="Carlito"/>
            </a:endParaRPr>
          </a:p>
          <a:p>
            <a:pPr marL="433070" indent="-421005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Font typeface="Wingdings"/>
              <a:buChar char=""/>
              <a:tabLst>
                <a:tab pos="433070" algn="l"/>
                <a:tab pos="43370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Discover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provided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containers</a:t>
            </a:r>
            <a:r>
              <a:rPr sz="2000" spc="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automatically.</a:t>
            </a:r>
            <a:endParaRPr sz="2000">
              <a:latin typeface="Carlito"/>
              <a:cs typeface="Carlito"/>
            </a:endParaRPr>
          </a:p>
          <a:p>
            <a:pPr marL="433070" indent="-421005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Font typeface="Wingdings"/>
              <a:buChar char=""/>
              <a:tabLst>
                <a:tab pos="433070" algn="l"/>
                <a:tab pos="43370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 balance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traffic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different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a</a:t>
            </a:r>
            <a:r>
              <a:rPr sz="2000" spc="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</a:t>
            </a:r>
            <a:endParaRPr sz="2000">
              <a:latin typeface="Carlito"/>
              <a:cs typeface="Carlito"/>
            </a:endParaRPr>
          </a:p>
          <a:p>
            <a:pPr marL="433070" indent="-42100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Wingdings"/>
              <a:buChar char=""/>
              <a:tabLst>
                <a:tab pos="433070" algn="l"/>
                <a:tab pos="433705" algn="l"/>
              </a:tabLst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Provide secure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multi-tenant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5025" y="1517650"/>
          <a:ext cx="7848600" cy="4663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Feature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Container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VM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Isolation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Network isolation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achieved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using Network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namespace.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Separate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networking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stack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per VM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Service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38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30" dirty="0">
                          <a:latin typeface="Carlito"/>
                          <a:cs typeface="Carlito"/>
                        </a:rPr>
                        <a:t>Typically,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Services gets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separate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IP and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maps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multiple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containers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95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Multiple services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runs in a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single VM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Service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Discovery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Load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balancing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25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Microservices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done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Containers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puts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more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emphasis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on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integrated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Service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discovery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117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Service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Discovery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Load balancing typically  done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outside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Scale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44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Container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scale on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single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host can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run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hundreds,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host  networking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has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be very  scalable.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7053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Host networking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scale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needs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as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high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Implementation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Docker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Engine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Linux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bridge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Hypervisor and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Linux/OVS  bridge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520950" marR="5080" indent="-2503170">
              <a:lnSpc>
                <a:spcPts val="4900"/>
              </a:lnSpc>
              <a:spcBef>
                <a:spcPts val="980"/>
              </a:spcBef>
            </a:pPr>
            <a:r>
              <a:rPr sz="4800" spc="-265" dirty="0"/>
              <a:t>Compare </a:t>
            </a:r>
            <a:r>
              <a:rPr sz="4800" spc="-280" dirty="0"/>
              <a:t>Container </a:t>
            </a:r>
            <a:r>
              <a:rPr sz="4800" spc="-250" dirty="0"/>
              <a:t>Networking</a:t>
            </a:r>
            <a:r>
              <a:rPr sz="4800" spc="-915" dirty="0"/>
              <a:t> </a:t>
            </a:r>
            <a:r>
              <a:rPr sz="4800" spc="-285" dirty="0"/>
              <a:t>with </a:t>
            </a:r>
            <a:r>
              <a:rPr sz="4800" u="none" spc="-285" dirty="0"/>
              <a:t> </a:t>
            </a:r>
            <a:r>
              <a:rPr sz="4800" spc="220" dirty="0"/>
              <a:t>VM</a:t>
            </a:r>
            <a:r>
              <a:rPr sz="4800" spc="-484" dirty="0"/>
              <a:t> </a:t>
            </a:r>
            <a:r>
              <a:rPr sz="4800" spc="-254" dirty="0"/>
              <a:t>Networking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066" y="124459"/>
            <a:ext cx="77317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70" dirty="0"/>
              <a:t>Docker </a:t>
            </a:r>
            <a:r>
              <a:rPr sz="4800" spc="-254" dirty="0"/>
              <a:t>Networking</a:t>
            </a:r>
            <a:r>
              <a:rPr sz="4800" spc="-715" dirty="0"/>
              <a:t> </a:t>
            </a:r>
            <a:r>
              <a:rPr sz="4800" spc="-235" dirty="0"/>
              <a:t>components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895855" y="984503"/>
            <a:ext cx="5352288" cy="5157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9408" y="3395853"/>
            <a:ext cx="134493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ts val="253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Docker</a:t>
            </a:r>
            <a:endParaRPr sz="2200">
              <a:latin typeface="Carlito"/>
              <a:cs typeface="Carlito"/>
            </a:endParaRPr>
          </a:p>
          <a:p>
            <a:pPr algn="ctr">
              <a:lnSpc>
                <a:spcPts val="2530"/>
              </a:lnSpc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w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orking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7273" y="1200810"/>
            <a:ext cx="949960" cy="8870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Network</a:t>
            </a:r>
            <a:r>
              <a:rPr sz="1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Drivers</a:t>
            </a:r>
            <a:endParaRPr sz="1000">
              <a:latin typeface="Carlito"/>
              <a:cs typeface="Carlito"/>
            </a:endParaRPr>
          </a:p>
          <a:p>
            <a:pPr marL="12065" marR="5080" indent="-1905" algn="ctr">
              <a:lnSpc>
                <a:spcPct val="91500"/>
              </a:lnSpc>
              <a:spcBef>
                <a:spcPts val="430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(Bridge, Host,  Overlay,</a:t>
            </a:r>
            <a:r>
              <a:rPr sz="1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Macvlan,  External</a:t>
            </a:r>
            <a:r>
              <a:rPr sz="1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plugins)</a:t>
            </a:r>
            <a:endParaRPr sz="10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33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IPAM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4415" y="2736342"/>
            <a:ext cx="875665" cy="7353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065" marR="5080" indent="635" algn="ctr">
              <a:lnSpc>
                <a:spcPct val="91500"/>
              </a:lnSpc>
              <a:spcBef>
                <a:spcPts val="195"/>
              </a:spcBef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Swarm 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tworking(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aft  Mgmt ,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Gossip 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control , Vxlan  data</a:t>
            </a:r>
            <a:r>
              <a:rPr sz="1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planes)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6540" y="5344159"/>
            <a:ext cx="919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Service</a:t>
            </a: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rlito"/>
                <a:cs typeface="Carlito"/>
              </a:rPr>
              <a:t>Discovery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8295" y="5204586"/>
            <a:ext cx="958215" cy="4565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065" marR="5080" indent="635" algn="ctr">
              <a:lnSpc>
                <a:spcPct val="91500"/>
              </a:lnSpc>
              <a:spcBef>
                <a:spcPts val="19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Load     balancing(Ro</a:t>
            </a: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ti</a:t>
            </a:r>
            <a:r>
              <a:rPr sz="100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g  Mesh, HRM)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4239" y="2806979"/>
            <a:ext cx="833755" cy="5530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Encryption</a:t>
            </a:r>
            <a:endParaRPr sz="1000">
              <a:latin typeface="Carlito"/>
              <a:cs typeface="Carlito"/>
            </a:endParaRPr>
          </a:p>
          <a:p>
            <a:pPr marL="12700" marR="5080" algn="ctr">
              <a:lnSpc>
                <a:spcPts val="1100"/>
              </a:lnSpc>
              <a:spcBef>
                <a:spcPts val="440"/>
              </a:spcBef>
            </a:pP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(Control &amp;</a:t>
            </a:r>
            <a:r>
              <a:rPr sz="1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Carlito"/>
                <a:cs typeface="Carlito"/>
              </a:rPr>
              <a:t>Data  plane)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157220" marR="5080" indent="-2977515">
              <a:lnSpc>
                <a:spcPts val="4390"/>
              </a:lnSpc>
              <a:spcBef>
                <a:spcPts val="885"/>
              </a:spcBef>
            </a:pPr>
            <a:r>
              <a:rPr spc="-175" dirty="0"/>
              <a:t>CNI</a:t>
            </a:r>
            <a:r>
              <a:rPr spc="-425" dirty="0"/>
              <a:t> </a:t>
            </a:r>
            <a:r>
              <a:rPr spc="-204" dirty="0"/>
              <a:t>and</a:t>
            </a:r>
            <a:r>
              <a:rPr spc="-434" dirty="0"/>
              <a:t> </a:t>
            </a:r>
            <a:r>
              <a:rPr spc="65" dirty="0"/>
              <a:t>CNM</a:t>
            </a:r>
            <a:r>
              <a:rPr spc="-409" dirty="0"/>
              <a:t> </a:t>
            </a:r>
            <a:r>
              <a:rPr spc="560" dirty="0"/>
              <a:t>–</a:t>
            </a:r>
            <a:r>
              <a:rPr spc="-430" dirty="0"/>
              <a:t> </a:t>
            </a:r>
            <a:r>
              <a:rPr spc="-235" dirty="0"/>
              <a:t>Standards</a:t>
            </a:r>
            <a:r>
              <a:rPr spc="-440" dirty="0"/>
              <a:t> </a:t>
            </a:r>
            <a:r>
              <a:rPr spc="-260" dirty="0"/>
              <a:t>for</a:t>
            </a:r>
            <a:r>
              <a:rPr spc="-425" dirty="0"/>
              <a:t> </a:t>
            </a:r>
            <a:r>
              <a:rPr spc="-254" dirty="0"/>
              <a:t>Container </a:t>
            </a:r>
            <a:r>
              <a:rPr u="none" spc="-254" dirty="0"/>
              <a:t> </a:t>
            </a:r>
            <a:r>
              <a:rPr spc="-235" dirty="0"/>
              <a:t>Networking</a:t>
            </a:r>
          </a:p>
        </p:txBody>
      </p:sp>
      <p:sp>
        <p:nvSpPr>
          <p:cNvPr id="3" name="object 3"/>
          <p:cNvSpPr/>
          <p:nvPr/>
        </p:nvSpPr>
        <p:spPr>
          <a:xfrm>
            <a:off x="5288279" y="1542288"/>
            <a:ext cx="3066875" cy="1995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0342" y="3654933"/>
            <a:ext cx="417322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rlito"/>
                <a:cs typeface="Carlito"/>
              </a:rPr>
              <a:t>Project started by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Docker.</a:t>
            </a:r>
            <a:endParaRPr sz="16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5" dirty="0">
                <a:latin typeface="Carlito"/>
                <a:cs typeface="Carlito"/>
              </a:rPr>
              <a:t>Keep </a:t>
            </a:r>
            <a:r>
              <a:rPr sz="1600" spc="-10" dirty="0">
                <a:latin typeface="Carlito"/>
                <a:cs typeface="Carlito"/>
              </a:rPr>
              <a:t>networking </a:t>
            </a:r>
            <a:r>
              <a:rPr sz="1600" spc="-5" dirty="0">
                <a:latin typeface="Carlito"/>
                <a:cs typeface="Carlito"/>
              </a:rPr>
              <a:t>as a </a:t>
            </a:r>
            <a:r>
              <a:rPr sz="1600" spc="-10" dirty="0">
                <a:latin typeface="Carlito"/>
                <a:cs typeface="Carlito"/>
              </a:rPr>
              <a:t>library </a:t>
            </a:r>
            <a:r>
              <a:rPr sz="1600" spc="-15" dirty="0">
                <a:latin typeface="Carlito"/>
                <a:cs typeface="Carlito"/>
              </a:rPr>
              <a:t>separate from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Container</a:t>
            </a:r>
            <a:r>
              <a:rPr sz="1600" spc="-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runtime.</a:t>
            </a:r>
            <a:endParaRPr sz="1600">
              <a:latin typeface="Carlito"/>
              <a:cs typeface="Carlito"/>
            </a:endParaRPr>
          </a:p>
          <a:p>
            <a:pPr marL="299085" marR="12382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rlito"/>
                <a:cs typeface="Carlito"/>
              </a:rPr>
              <a:t>Networking implementation </a:t>
            </a:r>
            <a:r>
              <a:rPr sz="1600" spc="-5" dirty="0">
                <a:latin typeface="Carlito"/>
                <a:cs typeface="Carlito"/>
              </a:rPr>
              <a:t>will be </a:t>
            </a:r>
            <a:r>
              <a:rPr sz="1600" spc="-10" dirty="0">
                <a:latin typeface="Carlito"/>
                <a:cs typeface="Carlito"/>
              </a:rPr>
              <a:t>done </a:t>
            </a:r>
            <a:r>
              <a:rPr sz="1600" spc="-5" dirty="0">
                <a:latin typeface="Carlito"/>
                <a:cs typeface="Carlito"/>
              </a:rPr>
              <a:t>as a  plugin implemented </a:t>
            </a:r>
            <a:r>
              <a:rPr sz="1600" spc="-10" dirty="0">
                <a:latin typeface="Carlito"/>
                <a:cs typeface="Carlito"/>
              </a:rPr>
              <a:t>by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drivers.</a:t>
            </a:r>
            <a:endParaRPr sz="1600">
              <a:latin typeface="Carlito"/>
              <a:cs typeface="Carlito"/>
            </a:endParaRPr>
          </a:p>
          <a:p>
            <a:pPr marL="299085" marR="33401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IP </a:t>
            </a:r>
            <a:r>
              <a:rPr sz="1600" spc="-10" dirty="0">
                <a:latin typeface="Carlito"/>
                <a:cs typeface="Carlito"/>
              </a:rPr>
              <a:t>address </a:t>
            </a:r>
            <a:r>
              <a:rPr sz="1600" spc="-5" dirty="0">
                <a:latin typeface="Carlito"/>
                <a:cs typeface="Carlito"/>
              </a:rPr>
              <a:t>assignment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Containers </a:t>
            </a:r>
            <a:r>
              <a:rPr sz="1600" spc="-5" dirty="0">
                <a:latin typeface="Carlito"/>
                <a:cs typeface="Carlito"/>
              </a:rPr>
              <a:t>is  </a:t>
            </a:r>
            <a:r>
              <a:rPr sz="1600" spc="-10" dirty="0">
                <a:latin typeface="Carlito"/>
                <a:cs typeface="Carlito"/>
              </a:rPr>
              <a:t>done </a:t>
            </a:r>
            <a:r>
              <a:rPr sz="1600" spc="-5" dirty="0">
                <a:latin typeface="Carlito"/>
                <a:cs typeface="Carlito"/>
              </a:rPr>
              <a:t>using </a:t>
            </a:r>
            <a:r>
              <a:rPr sz="1600" spc="-10" dirty="0">
                <a:latin typeface="Carlito"/>
                <a:cs typeface="Carlito"/>
              </a:rPr>
              <a:t>local </a:t>
            </a:r>
            <a:r>
              <a:rPr sz="1600" spc="-35" dirty="0">
                <a:latin typeface="Carlito"/>
                <a:cs typeface="Carlito"/>
              </a:rPr>
              <a:t>IPAM </a:t>
            </a:r>
            <a:r>
              <a:rPr sz="1600" spc="-15" dirty="0">
                <a:latin typeface="Carlito"/>
                <a:cs typeface="Carlito"/>
              </a:rPr>
              <a:t>drivers </a:t>
            </a:r>
            <a:r>
              <a:rPr sz="1600" spc="-5" dirty="0">
                <a:latin typeface="Carlito"/>
                <a:cs typeface="Carlito"/>
              </a:rPr>
              <a:t>and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plugins.</a:t>
            </a:r>
            <a:endParaRPr sz="1600">
              <a:latin typeface="Carlito"/>
              <a:cs typeface="Carlito"/>
            </a:endParaRPr>
          </a:p>
          <a:p>
            <a:pPr marL="299085" marR="5334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rlito"/>
                <a:cs typeface="Carlito"/>
              </a:rPr>
              <a:t>Supported local </a:t>
            </a:r>
            <a:r>
              <a:rPr sz="1600" spc="-15" dirty="0">
                <a:latin typeface="Carlito"/>
                <a:cs typeface="Carlito"/>
              </a:rPr>
              <a:t>drivers are </a:t>
            </a:r>
            <a:r>
              <a:rPr sz="1600" spc="-10" dirty="0">
                <a:latin typeface="Carlito"/>
                <a:cs typeface="Carlito"/>
              </a:rPr>
              <a:t>bridge, </a:t>
            </a:r>
            <a:r>
              <a:rPr sz="1600" spc="-25" dirty="0">
                <a:latin typeface="Carlito"/>
                <a:cs typeface="Carlito"/>
              </a:rPr>
              <a:t>overlay,  </a:t>
            </a:r>
            <a:r>
              <a:rPr sz="1600" spc="-5" dirty="0">
                <a:latin typeface="Carlito"/>
                <a:cs typeface="Carlito"/>
              </a:rPr>
              <a:t>macvlan, ipvlan. </a:t>
            </a:r>
            <a:r>
              <a:rPr sz="1600" spc="-10" dirty="0">
                <a:latin typeface="Carlito"/>
                <a:cs typeface="Carlito"/>
              </a:rPr>
              <a:t>Supported </a:t>
            </a:r>
            <a:r>
              <a:rPr sz="1600" spc="-15" dirty="0">
                <a:latin typeface="Carlito"/>
                <a:cs typeface="Carlito"/>
              </a:rPr>
              <a:t>remote drivers are  </a:t>
            </a:r>
            <a:r>
              <a:rPr sz="1600" spc="-20" dirty="0">
                <a:latin typeface="Carlito"/>
                <a:cs typeface="Carlito"/>
              </a:rPr>
              <a:t>Weave, </a:t>
            </a:r>
            <a:r>
              <a:rPr sz="1600" spc="-10" dirty="0">
                <a:latin typeface="Carlito"/>
                <a:cs typeface="Carlito"/>
              </a:rPr>
              <a:t>Calico, Contiv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etc.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7485" y="3578733"/>
            <a:ext cx="3767454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2067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rlito"/>
                <a:cs typeface="Carlito"/>
              </a:rPr>
              <a:t>Project started by CoreOS. </a:t>
            </a:r>
            <a:r>
              <a:rPr sz="1600" spc="-5" dirty="0">
                <a:latin typeface="Carlito"/>
                <a:cs typeface="Carlito"/>
              </a:rPr>
              <a:t>Used </a:t>
            </a:r>
            <a:r>
              <a:rPr sz="1600" spc="-10" dirty="0">
                <a:latin typeface="Carlito"/>
                <a:cs typeface="Carlito"/>
              </a:rPr>
              <a:t>by  </a:t>
            </a:r>
            <a:r>
              <a:rPr sz="1600" spc="-15" dirty="0">
                <a:latin typeface="Carlito"/>
                <a:cs typeface="Carlito"/>
              </a:rPr>
              <a:t>Cloudfoundry, </a:t>
            </a:r>
            <a:r>
              <a:rPr sz="1600" spc="-5" dirty="0">
                <a:latin typeface="Carlito"/>
                <a:cs typeface="Carlito"/>
              </a:rPr>
              <a:t>Mesos and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Kubernetes.</a:t>
            </a:r>
            <a:endParaRPr sz="1600">
              <a:latin typeface="Carlito"/>
              <a:cs typeface="Carlito"/>
            </a:endParaRPr>
          </a:p>
          <a:p>
            <a:pPr marL="299085" marR="12763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CNI interface </a:t>
            </a:r>
            <a:r>
              <a:rPr sz="1600" spc="-5" dirty="0">
                <a:latin typeface="Carlito"/>
                <a:cs typeface="Carlito"/>
              </a:rPr>
              <a:t>calls the API of the </a:t>
            </a:r>
            <a:r>
              <a:rPr sz="1600" spc="-10" dirty="0">
                <a:latin typeface="Carlito"/>
                <a:cs typeface="Carlito"/>
              </a:rPr>
              <a:t>CNI  </a:t>
            </a:r>
            <a:r>
              <a:rPr sz="1600" spc="-5" dirty="0">
                <a:latin typeface="Carlito"/>
                <a:cs typeface="Carlito"/>
              </a:rPr>
              <a:t>plugin </a:t>
            </a:r>
            <a:r>
              <a:rPr sz="1600" spc="-10" dirty="0">
                <a:latin typeface="Carlito"/>
                <a:cs typeface="Carlito"/>
              </a:rPr>
              <a:t>to set </a:t>
            </a:r>
            <a:r>
              <a:rPr sz="1600" spc="-5" dirty="0">
                <a:latin typeface="Carlito"/>
                <a:cs typeface="Carlito"/>
              </a:rPr>
              <a:t>up </a:t>
            </a:r>
            <a:r>
              <a:rPr sz="1600" spc="-10" dirty="0">
                <a:latin typeface="Carlito"/>
                <a:cs typeface="Carlito"/>
              </a:rPr>
              <a:t>Container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networking.</a:t>
            </a:r>
            <a:endParaRPr sz="160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CNI </a:t>
            </a:r>
            <a:r>
              <a:rPr sz="1600" spc="-5" dirty="0">
                <a:latin typeface="Carlito"/>
                <a:cs typeface="Carlito"/>
              </a:rPr>
              <a:t>plugin calls the </a:t>
            </a:r>
            <a:r>
              <a:rPr sz="1600" spc="-35" dirty="0">
                <a:latin typeface="Carlito"/>
                <a:cs typeface="Carlito"/>
              </a:rPr>
              <a:t>IPAM </a:t>
            </a:r>
            <a:r>
              <a:rPr sz="1600" spc="-5" dirty="0">
                <a:latin typeface="Carlito"/>
                <a:cs typeface="Carlito"/>
              </a:rPr>
              <a:t>plugin </a:t>
            </a:r>
            <a:r>
              <a:rPr sz="1600" spc="-10" dirty="0">
                <a:latin typeface="Carlito"/>
                <a:cs typeface="Carlito"/>
              </a:rPr>
              <a:t>to set  </a:t>
            </a:r>
            <a:r>
              <a:rPr sz="1600" spc="-5" dirty="0">
                <a:latin typeface="Carlito"/>
                <a:cs typeface="Carlito"/>
              </a:rPr>
              <a:t>up the IP </a:t>
            </a:r>
            <a:r>
              <a:rPr sz="1600" spc="-10" dirty="0">
                <a:latin typeface="Carlito"/>
                <a:cs typeface="Carlito"/>
              </a:rPr>
              <a:t>address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container.</a:t>
            </a:r>
            <a:endParaRPr sz="1600">
              <a:latin typeface="Carlito"/>
              <a:cs typeface="Carlito"/>
            </a:endParaRPr>
          </a:p>
          <a:p>
            <a:pPr marL="299085" marR="2413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rlito"/>
                <a:cs typeface="Carlito"/>
              </a:rPr>
              <a:t>Available CNI </a:t>
            </a:r>
            <a:r>
              <a:rPr sz="1600" spc="-5" dirty="0">
                <a:latin typeface="Carlito"/>
                <a:cs typeface="Carlito"/>
              </a:rPr>
              <a:t>plugins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Bridge, </a:t>
            </a:r>
            <a:r>
              <a:rPr sz="1600" spc="-5" dirty="0">
                <a:latin typeface="Carlito"/>
                <a:cs typeface="Carlito"/>
              </a:rPr>
              <a:t>macvlan,  ipvlan, and </a:t>
            </a:r>
            <a:r>
              <a:rPr sz="1600" spc="-10" dirty="0">
                <a:latin typeface="Carlito"/>
                <a:cs typeface="Carlito"/>
              </a:rPr>
              <a:t>ptp. Available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spc="-35" dirty="0">
                <a:latin typeface="Carlito"/>
                <a:cs typeface="Carlito"/>
              </a:rPr>
              <a:t>IPAM</a:t>
            </a:r>
            <a:endParaRPr sz="16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plugins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host-local and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45" dirty="0">
                <a:latin typeface="Carlito"/>
                <a:cs typeface="Carlito"/>
              </a:rPr>
              <a:t>DHCP.</a:t>
            </a:r>
            <a:endParaRPr sz="1600">
              <a:latin typeface="Carlito"/>
              <a:cs typeface="Carlito"/>
            </a:endParaRPr>
          </a:p>
          <a:p>
            <a:pPr marL="299085" marR="15176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Carlito"/>
                <a:cs typeface="Carlito"/>
              </a:rPr>
              <a:t>External CNI </a:t>
            </a:r>
            <a:r>
              <a:rPr sz="1600" spc="-5" dirty="0">
                <a:latin typeface="Carlito"/>
                <a:cs typeface="Carlito"/>
              </a:rPr>
              <a:t>plugins </a:t>
            </a:r>
            <a:r>
              <a:rPr sz="1600" spc="-10" dirty="0">
                <a:latin typeface="Carlito"/>
                <a:cs typeface="Carlito"/>
              </a:rPr>
              <a:t>examples </a:t>
            </a:r>
            <a:r>
              <a:rPr sz="1600" spc="-5" dirty="0">
                <a:latin typeface="Carlito"/>
                <a:cs typeface="Carlito"/>
              </a:rPr>
              <a:t>– Flannel,  </a:t>
            </a:r>
            <a:r>
              <a:rPr sz="1600" spc="-20" dirty="0">
                <a:latin typeface="Carlito"/>
                <a:cs typeface="Carlito"/>
              </a:rPr>
              <a:t>Weave, </a:t>
            </a:r>
            <a:r>
              <a:rPr sz="1600" spc="-10" dirty="0">
                <a:latin typeface="Carlito"/>
                <a:cs typeface="Carlito"/>
              </a:rPr>
              <a:t>Contiv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etc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5420" y="1156461"/>
            <a:ext cx="654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CNM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8873" y="1132459"/>
            <a:ext cx="46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CNI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775" y="2129389"/>
            <a:ext cx="1833020" cy="1388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05400" y="1258824"/>
            <a:ext cx="2667000" cy="3211195"/>
            <a:chOff x="5105400" y="1258824"/>
            <a:chExt cx="2667000" cy="3211195"/>
          </a:xfrm>
        </p:grpSpPr>
        <p:sp>
          <p:nvSpPr>
            <p:cNvPr id="4" name="object 4"/>
            <p:cNvSpPr/>
            <p:nvPr/>
          </p:nvSpPr>
          <p:spPr>
            <a:xfrm>
              <a:off x="5105400" y="1258824"/>
              <a:ext cx="2453640" cy="32110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86600" y="1703959"/>
              <a:ext cx="685800" cy="103505"/>
            </a:xfrm>
            <a:custGeom>
              <a:avLst/>
              <a:gdLst/>
              <a:ahLst/>
              <a:cxnLst/>
              <a:rect l="l" t="t" r="r" b="b"/>
              <a:pathLst>
                <a:path w="685800" h="103505">
                  <a:moveTo>
                    <a:pt x="660690" y="51688"/>
                  </a:moveTo>
                  <a:lnTo>
                    <a:pt x="590803" y="92455"/>
                  </a:lnTo>
                  <a:lnTo>
                    <a:pt x="589788" y="96265"/>
                  </a:lnTo>
                  <a:lnTo>
                    <a:pt x="593344" y="102362"/>
                  </a:lnTo>
                  <a:lnTo>
                    <a:pt x="597153" y="103377"/>
                  </a:lnTo>
                  <a:lnTo>
                    <a:pt x="674909" y="58038"/>
                  </a:lnTo>
                  <a:lnTo>
                    <a:pt x="673226" y="58038"/>
                  </a:lnTo>
                  <a:lnTo>
                    <a:pt x="673226" y="57150"/>
                  </a:lnTo>
                  <a:lnTo>
                    <a:pt x="670051" y="57150"/>
                  </a:lnTo>
                  <a:lnTo>
                    <a:pt x="660690" y="51688"/>
                  </a:lnTo>
                  <a:close/>
                </a:path>
                <a:path w="685800" h="103505">
                  <a:moveTo>
                    <a:pt x="6498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649804" y="58038"/>
                  </a:lnTo>
                  <a:lnTo>
                    <a:pt x="660690" y="51688"/>
                  </a:lnTo>
                  <a:lnTo>
                    <a:pt x="649804" y="45338"/>
                  </a:lnTo>
                  <a:close/>
                </a:path>
                <a:path w="685800" h="103505">
                  <a:moveTo>
                    <a:pt x="674909" y="45338"/>
                  </a:moveTo>
                  <a:lnTo>
                    <a:pt x="673226" y="45338"/>
                  </a:lnTo>
                  <a:lnTo>
                    <a:pt x="673226" y="58038"/>
                  </a:lnTo>
                  <a:lnTo>
                    <a:pt x="674909" y="58038"/>
                  </a:lnTo>
                  <a:lnTo>
                    <a:pt x="685800" y="51688"/>
                  </a:lnTo>
                  <a:lnTo>
                    <a:pt x="674909" y="45338"/>
                  </a:lnTo>
                  <a:close/>
                </a:path>
                <a:path w="685800" h="103505">
                  <a:moveTo>
                    <a:pt x="670051" y="46227"/>
                  </a:moveTo>
                  <a:lnTo>
                    <a:pt x="660690" y="51688"/>
                  </a:lnTo>
                  <a:lnTo>
                    <a:pt x="670051" y="57150"/>
                  </a:lnTo>
                  <a:lnTo>
                    <a:pt x="670051" y="46227"/>
                  </a:lnTo>
                  <a:close/>
                </a:path>
                <a:path w="685800" h="103505">
                  <a:moveTo>
                    <a:pt x="673226" y="46227"/>
                  </a:moveTo>
                  <a:lnTo>
                    <a:pt x="670051" y="46227"/>
                  </a:lnTo>
                  <a:lnTo>
                    <a:pt x="670051" y="57150"/>
                  </a:lnTo>
                  <a:lnTo>
                    <a:pt x="673226" y="57150"/>
                  </a:lnTo>
                  <a:lnTo>
                    <a:pt x="673226" y="46227"/>
                  </a:lnTo>
                  <a:close/>
                </a:path>
                <a:path w="685800" h="103505">
                  <a:moveTo>
                    <a:pt x="597153" y="0"/>
                  </a:moveTo>
                  <a:lnTo>
                    <a:pt x="593344" y="1015"/>
                  </a:lnTo>
                  <a:lnTo>
                    <a:pt x="589788" y="7112"/>
                  </a:lnTo>
                  <a:lnTo>
                    <a:pt x="590803" y="10921"/>
                  </a:lnTo>
                  <a:lnTo>
                    <a:pt x="660690" y="51688"/>
                  </a:lnTo>
                  <a:lnTo>
                    <a:pt x="670051" y="46227"/>
                  </a:lnTo>
                  <a:lnTo>
                    <a:pt x="673226" y="46227"/>
                  </a:lnTo>
                  <a:lnTo>
                    <a:pt x="673226" y="45338"/>
                  </a:lnTo>
                  <a:lnTo>
                    <a:pt x="674909" y="45338"/>
                  </a:lnTo>
                  <a:lnTo>
                    <a:pt x="597153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4746116"/>
            <a:ext cx="827278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rlito"/>
                <a:cs typeface="Carlito"/>
              </a:rPr>
              <a:t>Sandbox </a:t>
            </a:r>
            <a:r>
              <a:rPr sz="1600" spc="-5" dirty="0">
                <a:latin typeface="Carlito"/>
                <a:cs typeface="Carlito"/>
              </a:rPr>
              <a:t>— A </a:t>
            </a:r>
            <a:r>
              <a:rPr sz="1600" spc="-15" dirty="0">
                <a:latin typeface="Carlito"/>
                <a:cs typeface="Carlito"/>
              </a:rPr>
              <a:t>Sandbox </a:t>
            </a:r>
            <a:r>
              <a:rPr sz="1600" spc="-10" dirty="0">
                <a:latin typeface="Carlito"/>
                <a:cs typeface="Carlito"/>
              </a:rPr>
              <a:t>contains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configuration </a:t>
            </a:r>
            <a:r>
              <a:rPr sz="1600" spc="-5" dirty="0">
                <a:latin typeface="Carlito"/>
                <a:cs typeface="Carlito"/>
              </a:rPr>
              <a:t>of a </a:t>
            </a:r>
            <a:r>
              <a:rPr sz="1600" spc="-10" dirty="0">
                <a:latin typeface="Carlito"/>
                <a:cs typeface="Carlito"/>
              </a:rPr>
              <a:t>container's network stack.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5" dirty="0">
                <a:latin typeface="Carlito"/>
                <a:cs typeface="Carlito"/>
              </a:rPr>
              <a:t>Docker</a:t>
            </a:r>
            <a:r>
              <a:rPr sz="1600" spc="2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example,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Container network namespace </a:t>
            </a:r>
            <a:r>
              <a:rPr sz="1600" spc="-5" dirty="0">
                <a:latin typeface="Carlito"/>
                <a:cs typeface="Carlito"/>
              </a:rPr>
              <a:t>is the equivalent of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Sandbox.</a:t>
            </a:r>
            <a:endParaRPr sz="1600">
              <a:latin typeface="Carlito"/>
              <a:cs typeface="Carlito"/>
            </a:endParaRPr>
          </a:p>
          <a:p>
            <a:pPr marL="12700" marR="25527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rlito"/>
                <a:cs typeface="Carlito"/>
              </a:rPr>
              <a:t>Endpoint </a:t>
            </a:r>
            <a:r>
              <a:rPr sz="1600" spc="-5" dirty="0">
                <a:latin typeface="Carlito"/>
                <a:cs typeface="Carlito"/>
              </a:rPr>
              <a:t>— An </a:t>
            </a:r>
            <a:r>
              <a:rPr sz="1600" spc="-10" dirty="0">
                <a:latin typeface="Carlito"/>
                <a:cs typeface="Carlito"/>
              </a:rPr>
              <a:t>Endpoint </a:t>
            </a:r>
            <a:r>
              <a:rPr sz="1600" spc="-5" dirty="0">
                <a:latin typeface="Carlito"/>
                <a:cs typeface="Carlito"/>
              </a:rPr>
              <a:t>joins a </a:t>
            </a:r>
            <a:r>
              <a:rPr sz="1600" spc="-15" dirty="0">
                <a:latin typeface="Carlito"/>
                <a:cs typeface="Carlito"/>
              </a:rPr>
              <a:t>Sandbox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Network. Eth0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veth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the endpoints in </a:t>
            </a:r>
            <a:r>
              <a:rPr sz="1600" spc="-10" dirty="0">
                <a:latin typeface="Carlito"/>
                <a:cs typeface="Carlito"/>
              </a:rPr>
              <a:t>above  example.</a:t>
            </a:r>
            <a:endParaRPr sz="1600">
              <a:latin typeface="Carlito"/>
              <a:cs typeface="Carlito"/>
            </a:endParaRPr>
          </a:p>
          <a:p>
            <a:pPr marL="12700" marR="33528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Network </a:t>
            </a:r>
            <a:r>
              <a:rPr sz="1600" spc="-5" dirty="0">
                <a:latin typeface="Carlito"/>
                <a:cs typeface="Carlito"/>
              </a:rPr>
              <a:t>— Multiple endpoints </a:t>
            </a:r>
            <a:r>
              <a:rPr sz="1600" spc="-10" dirty="0">
                <a:latin typeface="Carlito"/>
                <a:cs typeface="Carlito"/>
              </a:rPr>
              <a:t>share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network. </a:t>
            </a:r>
            <a:r>
              <a:rPr sz="1600" spc="-5" dirty="0">
                <a:latin typeface="Carlito"/>
                <a:cs typeface="Carlito"/>
              </a:rPr>
              <a:t>In other </a:t>
            </a:r>
            <a:r>
              <a:rPr sz="1600" spc="-15" dirty="0">
                <a:latin typeface="Carlito"/>
                <a:cs typeface="Carlito"/>
              </a:rPr>
              <a:t>words, </a:t>
            </a:r>
            <a:r>
              <a:rPr sz="1600" spc="-5" dirty="0">
                <a:latin typeface="Carlito"/>
                <a:cs typeface="Carlito"/>
              </a:rPr>
              <a:t>only </a:t>
            </a:r>
            <a:r>
              <a:rPr sz="1600" spc="-10" dirty="0">
                <a:latin typeface="Carlito"/>
                <a:cs typeface="Carlito"/>
              </a:rPr>
              <a:t>endpoints located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same  network can talk to </a:t>
            </a:r>
            <a:r>
              <a:rPr sz="1600" spc="-5" dirty="0">
                <a:latin typeface="Carlito"/>
                <a:cs typeface="Carlito"/>
              </a:rPr>
              <a:t>each </a:t>
            </a:r>
            <a:r>
              <a:rPr sz="1600" spc="-35" dirty="0">
                <a:latin typeface="Carlito"/>
                <a:cs typeface="Carlito"/>
              </a:rPr>
              <a:t>other.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above example, </a:t>
            </a:r>
            <a:r>
              <a:rPr sz="1600" spc="-15" dirty="0">
                <a:latin typeface="Carlito"/>
                <a:cs typeface="Carlito"/>
              </a:rPr>
              <a:t>docker0 </a:t>
            </a:r>
            <a:r>
              <a:rPr sz="1600" spc="-5" dirty="0">
                <a:latin typeface="Carlito"/>
                <a:cs typeface="Carlito"/>
              </a:rPr>
              <a:t>is the </a:t>
            </a:r>
            <a:r>
              <a:rPr sz="1600" spc="-10" dirty="0">
                <a:latin typeface="Carlito"/>
                <a:cs typeface="Carlito"/>
              </a:rPr>
              <a:t>bridge</a:t>
            </a:r>
            <a:r>
              <a:rPr sz="1600" spc="1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network.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994" y="905636"/>
            <a:ext cx="7141845" cy="10045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46500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latin typeface="Carlito"/>
                <a:cs typeface="Carlito"/>
              </a:rPr>
              <a:t>CNM usage in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Docker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rlito"/>
                <a:cs typeface="Carlito"/>
              </a:rPr>
              <a:t>CNM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constructs</a:t>
            </a:r>
            <a:endParaRPr sz="1800">
              <a:latin typeface="Carlito"/>
              <a:cs typeface="Carlito"/>
            </a:endParaRPr>
          </a:p>
          <a:p>
            <a:pPr marL="6337935">
              <a:lnSpc>
                <a:spcPct val="100000"/>
              </a:lnSpc>
              <a:spcBef>
                <a:spcPts val="745"/>
              </a:spcBef>
            </a:pPr>
            <a:r>
              <a:rPr sz="1800" spc="-10" dirty="0">
                <a:latin typeface="Carlito"/>
                <a:cs typeface="Carlito"/>
              </a:rPr>
              <a:t>Sandbox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644" y="3990847"/>
            <a:ext cx="2045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Picture </a:t>
            </a:r>
            <a:r>
              <a:rPr sz="1200" spc="-10" dirty="0">
                <a:latin typeface="Carlito"/>
                <a:cs typeface="Carlito"/>
              </a:rPr>
              <a:t>from Docker </a:t>
            </a:r>
            <a:r>
              <a:rPr sz="1200" spc="-5" dirty="0">
                <a:latin typeface="Carlito"/>
                <a:cs typeface="Carlito"/>
              </a:rPr>
              <a:t>white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paper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19426" y="35763"/>
            <a:ext cx="50907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u="heavy" spc="80" dirty="0">
                <a:solidFill>
                  <a:srgbClr val="AB610D"/>
                </a:solidFill>
                <a:uFill>
                  <a:solidFill>
                    <a:srgbClr val="AB610D"/>
                  </a:solidFill>
                </a:uFill>
              </a:rPr>
              <a:t>CNM </a:t>
            </a:r>
            <a:r>
              <a:rPr sz="4800" u="heavy" spc="-225" dirty="0">
                <a:solidFill>
                  <a:srgbClr val="AB610D"/>
                </a:solidFill>
                <a:uFill>
                  <a:solidFill>
                    <a:srgbClr val="AB610D"/>
                  </a:solidFill>
                </a:uFill>
              </a:rPr>
              <a:t>and</a:t>
            </a:r>
            <a:r>
              <a:rPr sz="4800" u="heavy" spc="-1060" dirty="0">
                <a:solidFill>
                  <a:srgbClr val="AB610D"/>
                </a:solidFill>
                <a:uFill>
                  <a:solidFill>
                    <a:srgbClr val="AB610D"/>
                  </a:solidFill>
                </a:uFill>
              </a:rPr>
              <a:t> </a:t>
            </a:r>
            <a:r>
              <a:rPr sz="4800" u="heavy" spc="-295" dirty="0">
                <a:solidFill>
                  <a:srgbClr val="AB610D"/>
                </a:solidFill>
                <a:uFill>
                  <a:solidFill>
                    <a:srgbClr val="AB610D"/>
                  </a:solidFill>
                </a:uFill>
              </a:rPr>
              <a:t>Libnetwork</a:t>
            </a:r>
            <a:endParaRPr sz="4800"/>
          </a:p>
        </p:txBody>
      </p:sp>
      <p:sp>
        <p:nvSpPr>
          <p:cNvPr id="10" name="object 10"/>
          <p:cNvSpPr/>
          <p:nvPr/>
        </p:nvSpPr>
        <p:spPr>
          <a:xfrm>
            <a:off x="6552438" y="2663824"/>
            <a:ext cx="1220470" cy="972819"/>
          </a:xfrm>
          <a:custGeom>
            <a:avLst/>
            <a:gdLst/>
            <a:ahLst/>
            <a:cxnLst/>
            <a:rect l="l" t="t" r="r" b="b"/>
            <a:pathLst>
              <a:path w="1220470" h="972820">
                <a:moveTo>
                  <a:pt x="1219962" y="920623"/>
                </a:moveTo>
                <a:lnTo>
                  <a:pt x="1209065" y="914273"/>
                </a:lnTo>
                <a:lnTo>
                  <a:pt x="1131316" y="868946"/>
                </a:lnTo>
                <a:lnTo>
                  <a:pt x="1127506" y="869950"/>
                </a:lnTo>
                <a:lnTo>
                  <a:pt x="1123950" y="876058"/>
                </a:lnTo>
                <a:lnTo>
                  <a:pt x="1124966" y="879856"/>
                </a:lnTo>
                <a:lnTo>
                  <a:pt x="1183944" y="914273"/>
                </a:lnTo>
                <a:lnTo>
                  <a:pt x="76962" y="914273"/>
                </a:lnTo>
                <a:lnTo>
                  <a:pt x="76962" y="926973"/>
                </a:lnTo>
                <a:lnTo>
                  <a:pt x="1183944" y="926973"/>
                </a:lnTo>
                <a:lnTo>
                  <a:pt x="1124966" y="961390"/>
                </a:lnTo>
                <a:lnTo>
                  <a:pt x="1123950" y="965200"/>
                </a:lnTo>
                <a:lnTo>
                  <a:pt x="1127506" y="971296"/>
                </a:lnTo>
                <a:lnTo>
                  <a:pt x="1131316" y="972312"/>
                </a:lnTo>
                <a:lnTo>
                  <a:pt x="1209065" y="926973"/>
                </a:lnTo>
                <a:lnTo>
                  <a:pt x="1219962" y="920623"/>
                </a:lnTo>
                <a:close/>
              </a:path>
              <a:path w="1220470" h="972820">
                <a:moveTo>
                  <a:pt x="1219962" y="311023"/>
                </a:moveTo>
                <a:lnTo>
                  <a:pt x="1208976" y="306324"/>
                </a:lnTo>
                <a:lnTo>
                  <a:pt x="1128903" y="272034"/>
                </a:lnTo>
                <a:lnTo>
                  <a:pt x="1125601" y="270764"/>
                </a:lnTo>
                <a:lnTo>
                  <a:pt x="1121918" y="272161"/>
                </a:lnTo>
                <a:lnTo>
                  <a:pt x="1120521" y="275463"/>
                </a:lnTo>
                <a:lnTo>
                  <a:pt x="1119124" y="278638"/>
                </a:lnTo>
                <a:lnTo>
                  <a:pt x="1120648" y="282448"/>
                </a:lnTo>
                <a:lnTo>
                  <a:pt x="1123823" y="283718"/>
                </a:lnTo>
                <a:lnTo>
                  <a:pt x="1183525" y="309232"/>
                </a:lnTo>
                <a:lnTo>
                  <a:pt x="0" y="457073"/>
                </a:lnTo>
                <a:lnTo>
                  <a:pt x="1511" y="469773"/>
                </a:lnTo>
                <a:lnTo>
                  <a:pt x="1184922" y="321818"/>
                </a:lnTo>
                <a:lnTo>
                  <a:pt x="1133475" y="361061"/>
                </a:lnTo>
                <a:lnTo>
                  <a:pt x="1130681" y="363220"/>
                </a:lnTo>
                <a:lnTo>
                  <a:pt x="1130173" y="367157"/>
                </a:lnTo>
                <a:lnTo>
                  <a:pt x="1134491" y="372745"/>
                </a:lnTo>
                <a:lnTo>
                  <a:pt x="1138428" y="373253"/>
                </a:lnTo>
                <a:lnTo>
                  <a:pt x="1141222" y="371221"/>
                </a:lnTo>
                <a:lnTo>
                  <a:pt x="1219962" y="311023"/>
                </a:lnTo>
                <a:close/>
              </a:path>
              <a:path w="1220470" h="972820">
                <a:moveTo>
                  <a:pt x="1219962" y="199898"/>
                </a:moveTo>
                <a:lnTo>
                  <a:pt x="1145540" y="134493"/>
                </a:lnTo>
                <a:lnTo>
                  <a:pt x="1142873" y="132207"/>
                </a:lnTo>
                <a:lnTo>
                  <a:pt x="1138936" y="132461"/>
                </a:lnTo>
                <a:lnTo>
                  <a:pt x="1134237" y="137668"/>
                </a:lnTo>
                <a:lnTo>
                  <a:pt x="1134491" y="141732"/>
                </a:lnTo>
                <a:lnTo>
                  <a:pt x="1137158" y="144018"/>
                </a:lnTo>
                <a:lnTo>
                  <a:pt x="1185900" y="186791"/>
                </a:lnTo>
                <a:lnTo>
                  <a:pt x="230632" y="0"/>
                </a:lnTo>
                <a:lnTo>
                  <a:pt x="228092" y="12446"/>
                </a:lnTo>
                <a:lnTo>
                  <a:pt x="1183347" y="199212"/>
                </a:lnTo>
                <a:lnTo>
                  <a:pt x="1118870" y="221615"/>
                </a:lnTo>
                <a:lnTo>
                  <a:pt x="1117219" y="225298"/>
                </a:lnTo>
                <a:lnTo>
                  <a:pt x="1119505" y="231902"/>
                </a:lnTo>
                <a:lnTo>
                  <a:pt x="1123061" y="233680"/>
                </a:lnTo>
                <a:lnTo>
                  <a:pt x="1126363" y="232410"/>
                </a:lnTo>
                <a:lnTo>
                  <a:pt x="1208989" y="203708"/>
                </a:lnTo>
                <a:lnTo>
                  <a:pt x="1219962" y="199898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28609" y="2776550"/>
            <a:ext cx="865505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Endpoint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Network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873" y="65913"/>
            <a:ext cx="82397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80" dirty="0"/>
              <a:t>Compare</a:t>
            </a:r>
            <a:r>
              <a:rPr sz="4400" spc="-530" dirty="0"/>
              <a:t> </a:t>
            </a:r>
            <a:r>
              <a:rPr sz="4400" spc="-280" dirty="0"/>
              <a:t>Docker</a:t>
            </a:r>
            <a:r>
              <a:rPr sz="4400" spc="-515" dirty="0"/>
              <a:t> </a:t>
            </a:r>
            <a:r>
              <a:rPr sz="4400" spc="-265" dirty="0"/>
              <a:t>Network</a:t>
            </a:r>
            <a:r>
              <a:rPr sz="4400" spc="-535" dirty="0"/>
              <a:t> </a:t>
            </a:r>
            <a:r>
              <a:rPr sz="4400" spc="-285" dirty="0"/>
              <a:t>driver</a:t>
            </a:r>
            <a:r>
              <a:rPr sz="4400" spc="-515" dirty="0"/>
              <a:t> </a:t>
            </a:r>
            <a:r>
              <a:rPr sz="4400" spc="-265" dirty="0"/>
              <a:t>types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3934" y="985266"/>
          <a:ext cx="8633458" cy="5248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77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Driver/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Features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Bridge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User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defined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bridge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Host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Overlay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Macvlan/ipvl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Connectivity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Same</a:t>
                      </a:r>
                      <a:r>
                        <a:rPr sz="1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host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Same</a:t>
                      </a:r>
                      <a:r>
                        <a:rPr sz="1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host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Same</a:t>
                      </a:r>
                      <a:r>
                        <a:rPr sz="1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host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Multi-host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Multi-host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 marR="3302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Service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Discovery</a:t>
                      </a:r>
                      <a:r>
                        <a:rPr sz="14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and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DNS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30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Using</a:t>
                      </a:r>
                      <a:r>
                        <a:rPr sz="14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“links”. 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DNS</a:t>
                      </a:r>
                      <a:r>
                        <a:rPr sz="1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using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/etc/hosts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827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Done using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DNS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server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4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Docker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engine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827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Done using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DNS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server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4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Docker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engine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7640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Done using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DNS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server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4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Docker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engine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7640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Done using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DNS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server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4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Docker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engine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106">
                <a:tc>
                  <a:txBody>
                    <a:bodyPr/>
                    <a:lstStyle/>
                    <a:p>
                      <a:pPr marL="91440" marR="4597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External  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tivity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35" dirty="0">
                          <a:latin typeface="Carlito"/>
                          <a:cs typeface="Carlito"/>
                        </a:rPr>
                        <a:t>NAT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35" dirty="0">
                          <a:latin typeface="Carlito"/>
                          <a:cs typeface="Carlito"/>
                        </a:rPr>
                        <a:t>NAT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921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Use</a:t>
                      </a:r>
                      <a:r>
                        <a:rPr sz="14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Host 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gateway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91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external  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tivity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213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Uses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underlay 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gateway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Namespace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Separate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Separate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Same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as</a:t>
                      </a:r>
                      <a:r>
                        <a:rPr sz="1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host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Separate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Separate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7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Swarm mode</a:t>
                      </a:r>
                      <a:r>
                        <a:rPr sz="14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350" spc="22" baseline="24691" dirty="0">
                          <a:latin typeface="Carlito"/>
                          <a:cs typeface="Carlito"/>
                        </a:rPr>
                        <a:t>1</a:t>
                      </a:r>
                      <a:endParaRPr sz="1350" baseline="24691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support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yet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support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yet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support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yet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Supported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support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yet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1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Encapsulation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double</a:t>
                      </a:r>
                      <a:r>
                        <a:rPr sz="1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encap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double</a:t>
                      </a:r>
                      <a:r>
                        <a:rPr sz="1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encap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double</a:t>
                      </a:r>
                      <a:r>
                        <a:rPr sz="1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encap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35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Double</a:t>
                      </a:r>
                      <a:r>
                        <a:rPr sz="14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encap  using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Vxlan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No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double</a:t>
                      </a:r>
                      <a:r>
                        <a:rPr sz="1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encap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30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Application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19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North, South  external</a:t>
                      </a:r>
                      <a:r>
                        <a:rPr sz="14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access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419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North, South  external</a:t>
                      </a:r>
                      <a:r>
                        <a:rPr sz="14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access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19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Need full  networking 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control,</a:t>
                      </a:r>
                      <a:r>
                        <a:rPr sz="1400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isolation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not needed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91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Container  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tivity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across</a:t>
                      </a:r>
                      <a:r>
                        <a:rPr sz="14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hosts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90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Containers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needing</a:t>
                      </a:r>
                      <a:r>
                        <a:rPr sz="1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direct  underlay 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networking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0739" y="6346647"/>
            <a:ext cx="4700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1 – 17.06 </a:t>
            </a:r>
            <a:r>
              <a:rPr sz="1600" spc="-10" dirty="0">
                <a:latin typeface="Carlito"/>
                <a:cs typeface="Carlito"/>
              </a:rPr>
              <a:t>introduces Swarm </a:t>
            </a:r>
            <a:r>
              <a:rPr sz="1600" spc="-5" dirty="0">
                <a:latin typeface="Carlito"/>
                <a:cs typeface="Carlito"/>
              </a:rPr>
              <a:t>mode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10" dirty="0">
                <a:latin typeface="Carlito"/>
                <a:cs typeface="Carlito"/>
              </a:rPr>
              <a:t>network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drivers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9994" y="167385"/>
            <a:ext cx="3150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60" dirty="0"/>
              <a:t>Bridge</a:t>
            </a:r>
            <a:r>
              <a:rPr sz="4800" spc="-515" dirty="0"/>
              <a:t> </a:t>
            </a:r>
            <a:r>
              <a:rPr sz="4800" spc="-260" dirty="0"/>
              <a:t>Driver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73811" y="1293151"/>
            <a:ext cx="5905500" cy="444119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401320" indent="-355600">
              <a:lnSpc>
                <a:spcPct val="100000"/>
              </a:lnSpc>
              <a:spcBef>
                <a:spcPts val="1020"/>
              </a:spcBef>
              <a:buClr>
                <a:srgbClr val="E38312"/>
              </a:buClr>
              <a:buFont typeface="Wingdings"/>
              <a:buChar char=""/>
              <a:tabLst>
                <a:tab pos="400685" algn="l"/>
                <a:tab pos="40132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by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“docker0”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bridge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user-defined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bridges.</a:t>
            </a:r>
            <a:endParaRPr sz="2000">
              <a:latin typeface="Carlito"/>
              <a:cs typeface="Carlito"/>
            </a:endParaRPr>
          </a:p>
          <a:p>
            <a:pPr marL="45720" marR="85090">
              <a:lnSpc>
                <a:spcPct val="80100"/>
              </a:lnSpc>
              <a:spcBef>
                <a:spcPts val="1400"/>
              </a:spcBef>
              <a:buClr>
                <a:srgbClr val="E38312"/>
              </a:buClr>
              <a:buFont typeface="Wingdings"/>
              <a:buChar char=""/>
              <a:tabLst>
                <a:tab pos="400685" algn="l"/>
                <a:tab pos="401320" algn="l"/>
              </a:tabLst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“docker0”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bridge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default.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choice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“docker0”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bridge options by specifying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them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Docker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daemon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config.</a:t>
            </a:r>
            <a:endParaRPr sz="2000">
              <a:latin typeface="Carlito"/>
              <a:cs typeface="Carlito"/>
            </a:endParaRPr>
          </a:p>
          <a:p>
            <a:pPr marL="45720" marR="304165">
              <a:lnSpc>
                <a:spcPts val="1920"/>
              </a:lnSpc>
              <a:spcBef>
                <a:spcPts val="1375"/>
              </a:spcBef>
              <a:buClr>
                <a:srgbClr val="E38312"/>
              </a:buClr>
              <a:buFont typeface="Wingdings"/>
              <a:buChar char=""/>
              <a:tabLst>
                <a:tab pos="400685" algn="l"/>
                <a:tab pos="40132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User-defined bridges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“docker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network create”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“bridge”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driver.</a:t>
            </a:r>
            <a:endParaRPr sz="2000">
              <a:latin typeface="Carlito"/>
              <a:cs typeface="Carlito"/>
            </a:endParaRPr>
          </a:p>
          <a:p>
            <a:pPr marL="401320" indent="-355600">
              <a:lnSpc>
                <a:spcPts val="2160"/>
              </a:lnSpc>
              <a:spcBef>
                <a:spcPts val="940"/>
              </a:spcBef>
              <a:buClr>
                <a:srgbClr val="E38312"/>
              </a:buClr>
              <a:buFont typeface="Wingdings"/>
              <a:buChar char=""/>
              <a:tabLst>
                <a:tab pos="400685" algn="l"/>
                <a:tab pos="40132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connectivity between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45720">
              <a:lnSpc>
                <a:spcPts val="2160"/>
              </a:lnSpc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external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North&lt;-&gt;South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connectivity.</a:t>
            </a:r>
            <a:endParaRPr sz="2000">
              <a:latin typeface="Carlito"/>
              <a:cs typeface="Carlito"/>
            </a:endParaRPr>
          </a:p>
          <a:p>
            <a:pPr marL="45720" marR="5080">
              <a:lnSpc>
                <a:spcPct val="80000"/>
              </a:lnSpc>
              <a:spcBef>
                <a:spcPts val="1405"/>
              </a:spcBef>
              <a:buClr>
                <a:srgbClr val="E38312"/>
              </a:buClr>
              <a:buFont typeface="Wingdings"/>
              <a:buChar char=""/>
              <a:tabLst>
                <a:tab pos="400685" algn="l"/>
                <a:tab pos="401320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running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inside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Containers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exposed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by 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NAT/port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forwarding.</a:t>
            </a:r>
            <a:endParaRPr sz="2000">
              <a:latin typeface="Carlito"/>
              <a:cs typeface="Carlito"/>
            </a:endParaRPr>
          </a:p>
          <a:p>
            <a:pPr marL="401320" indent="-355600">
              <a:lnSpc>
                <a:spcPct val="100000"/>
              </a:lnSpc>
              <a:spcBef>
                <a:spcPts val="910"/>
              </a:spcBef>
              <a:buClr>
                <a:srgbClr val="E38312"/>
              </a:buClr>
              <a:buFont typeface="Wingdings"/>
              <a:buChar char=""/>
              <a:tabLst>
                <a:tab pos="400685" algn="l"/>
                <a:tab pos="401320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External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access 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provided by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masquerading.</a:t>
            </a:r>
            <a:endParaRPr sz="2000">
              <a:latin typeface="Carlito"/>
              <a:cs typeface="Carlito"/>
            </a:endParaRPr>
          </a:p>
          <a:p>
            <a:pPr marL="12700" marR="306070">
              <a:lnSpc>
                <a:spcPct val="80000"/>
              </a:lnSpc>
              <a:spcBef>
                <a:spcPts val="1410"/>
              </a:spcBef>
            </a:pPr>
            <a:r>
              <a:rPr sz="2000" i="1" spc="-15" dirty="0">
                <a:latin typeface="Carlito"/>
                <a:cs typeface="Carlito"/>
              </a:rPr>
              <a:t>docker </a:t>
            </a:r>
            <a:r>
              <a:rPr sz="2000" i="1" dirty="0">
                <a:latin typeface="Carlito"/>
                <a:cs typeface="Carlito"/>
              </a:rPr>
              <a:t>run </a:t>
            </a:r>
            <a:r>
              <a:rPr sz="2000" i="1" spc="-5" dirty="0">
                <a:latin typeface="Carlito"/>
                <a:cs typeface="Carlito"/>
              </a:rPr>
              <a:t>-d -p </a:t>
            </a:r>
            <a:r>
              <a:rPr sz="2000" i="1" dirty="0">
                <a:latin typeface="Carlito"/>
                <a:cs typeface="Carlito"/>
              </a:rPr>
              <a:t>8080:80 </a:t>
            </a:r>
            <a:r>
              <a:rPr sz="2000" i="1" spc="-5" dirty="0">
                <a:latin typeface="Carlito"/>
                <a:cs typeface="Carlito"/>
              </a:rPr>
              <a:t>--network bridge --name </a:t>
            </a:r>
            <a:r>
              <a:rPr sz="2000" i="1" dirty="0">
                <a:latin typeface="Carlito"/>
                <a:cs typeface="Carlito"/>
              </a:rPr>
              <a:t>web  </a:t>
            </a:r>
            <a:r>
              <a:rPr sz="2000" i="1" spc="-10" dirty="0">
                <a:latin typeface="Carlito"/>
                <a:cs typeface="Carlito"/>
              </a:rPr>
              <a:t>nginx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1752600"/>
            <a:ext cx="245364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82588" y="5587695"/>
            <a:ext cx="2045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Picture </a:t>
            </a:r>
            <a:r>
              <a:rPr sz="1200" spc="-10" dirty="0">
                <a:latin typeface="Carlito"/>
                <a:cs typeface="Carlito"/>
              </a:rPr>
              <a:t>from Docker </a:t>
            </a:r>
            <a:r>
              <a:rPr sz="1200" spc="-5" dirty="0">
                <a:latin typeface="Carlito"/>
                <a:cs typeface="Carlito"/>
              </a:rPr>
              <a:t>white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paper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2474</Words>
  <Application>Microsoft Office PowerPoint</Application>
  <PresentationFormat>On-screen Show (4:3)</PresentationFormat>
  <Paragraphs>300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Carlito</vt:lpstr>
      <vt:lpstr>Schoolbook Uralic</vt:lpstr>
      <vt:lpstr>Trebuchet MS</vt:lpstr>
      <vt:lpstr>Wingdings</vt:lpstr>
      <vt:lpstr>Office Theme</vt:lpstr>
      <vt:lpstr>DOCKER NETWORKING  OVERVIEW</vt:lpstr>
      <vt:lpstr>Terminology</vt:lpstr>
      <vt:lpstr>Why we need Container Networking?</vt:lpstr>
      <vt:lpstr>Compare Container Networking with  VM Networking</vt:lpstr>
      <vt:lpstr>Docker Networking components</vt:lpstr>
      <vt:lpstr>CNI and CNM – Standards for Container  Networking</vt:lpstr>
      <vt:lpstr>CNM and Libnetwork</vt:lpstr>
      <vt:lpstr>Compare Docker Network driver types</vt:lpstr>
      <vt:lpstr>Bridge Driver</vt:lpstr>
      <vt:lpstr>Docker Container Networking – Bridge driver</vt:lpstr>
      <vt:lpstr>Overlay Driver</vt:lpstr>
      <vt:lpstr>Macvlan driver</vt:lpstr>
      <vt:lpstr>Docker Network plugins</vt:lpstr>
      <vt:lpstr>IP Address management</vt:lpstr>
      <vt:lpstr>Default Networks created by Docker</vt:lpstr>
      <vt:lpstr>Legacy Swarm mode</vt:lpstr>
      <vt:lpstr>Swarm Mode</vt:lpstr>
      <vt:lpstr>Service Discovery</vt:lpstr>
      <vt:lpstr>Load balancing</vt:lpstr>
      <vt:lpstr>Swarm Networking - Sample application  detail</vt:lpstr>
      <vt:lpstr>Swarm Networking - Application access  flow</vt:lpstr>
      <vt:lpstr>Swarm Application - Networking detail</vt:lpstr>
      <vt:lpstr>Compare Docker and Kubernetes Networking</vt:lpstr>
      <vt:lpstr>Docker Network debug commands</vt:lpstr>
      <vt:lpstr>Troubleshooting using debug container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NETWORKING  OVERVIEW</dc:title>
  <cp:lastModifiedBy>Krishna Murthy P</cp:lastModifiedBy>
  <cp:revision>3</cp:revision>
  <dcterms:created xsi:type="dcterms:W3CDTF">2020-12-24T04:50:25Z</dcterms:created>
  <dcterms:modified xsi:type="dcterms:W3CDTF">2020-12-24T05:06:32Z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2020-12-24T00:00:00Z</vt:filetime>
  </property>
</Properties>
</file>