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196" y="0"/>
            <a:ext cx="9099803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522"/>
            <a:ext cx="3721608" cy="6856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0342" y="2283079"/>
            <a:ext cx="8243315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033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60120" y="4330065"/>
            <a:ext cx="8223758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196" y="0"/>
            <a:ext cx="9099803" cy="6857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665988" cy="68579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186943"/>
            <a:ext cx="746252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2756" y="1250949"/>
            <a:ext cx="7743825" cy="3685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docker/blob/master/profiles/seccomp/default.js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updateframework.github.io/" TargetMode="External"/><Relationship Id="rId2" Type="http://schemas.openxmlformats.org/officeDocument/2006/relationships/hyperlink" Target="https://github.com/docker/notar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osbymichael.com/creating-containers-part-1.html" TargetMode="External"/><Relationship Id="rId7" Type="http://schemas.openxmlformats.org/officeDocument/2006/relationships/hyperlink" Target="https://www.twistlock.com/2016/02/18/docker-authz-plugins-twistlocks-contribution-to-the-docker-community/" TargetMode="External"/><Relationship Id="rId2" Type="http://schemas.openxmlformats.org/officeDocument/2006/relationships/hyperlink" Target="https://docs.docker.com/engine/security/securit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docker.com/2016/05/docker-security-scanning/" TargetMode="External"/><Relationship Id="rId5" Type="http://schemas.openxmlformats.org/officeDocument/2006/relationships/hyperlink" Target="https://sreeninet.wordpress.com/2016/03/06/docker-security-part-1overview/" TargetMode="External"/><Relationship Id="rId4" Type="http://schemas.openxmlformats.org/officeDocument/2006/relationships/hyperlink" Target="https://opensource.com/business/15/3/docker-security-tu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71595" marR="5080" indent="-143319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</a:t>
            </a:r>
            <a:r>
              <a:rPr dirty="0"/>
              <a:t>OCKER </a:t>
            </a:r>
            <a:r>
              <a:rPr sz="4400" spc="-5" dirty="0"/>
              <a:t>S</a:t>
            </a:r>
            <a:r>
              <a:rPr spc="-5" dirty="0"/>
              <a:t>ECURITY </a:t>
            </a:r>
            <a:r>
              <a:rPr sz="4400" spc="-15" dirty="0"/>
              <a:t>O</a:t>
            </a:r>
            <a:r>
              <a:rPr spc="-15" dirty="0"/>
              <a:t>VERVIEW  </a:t>
            </a:r>
            <a:r>
              <a:rPr sz="4400" spc="-5" dirty="0"/>
              <a:t>(A</a:t>
            </a:r>
            <a:r>
              <a:rPr spc="-5" dirty="0"/>
              <a:t>S </a:t>
            </a:r>
            <a:r>
              <a:rPr spc="5" dirty="0"/>
              <a:t>OF </a:t>
            </a:r>
            <a:r>
              <a:rPr dirty="0"/>
              <a:t>RELEASE</a:t>
            </a:r>
            <a:r>
              <a:rPr spc="570" dirty="0"/>
              <a:t> </a:t>
            </a:r>
            <a:r>
              <a:rPr sz="4400" dirty="0"/>
              <a:t>1.12)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2065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Seccomp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0739" y="1316481"/>
            <a:ext cx="7219950" cy="31502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3535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Carlito"/>
                <a:cs typeface="Carlito"/>
              </a:rPr>
              <a:t>Linux </a:t>
            </a:r>
            <a:r>
              <a:rPr sz="2500" spc="-20" dirty="0">
                <a:latin typeface="Carlito"/>
                <a:cs typeface="Carlito"/>
              </a:rPr>
              <a:t>kernel feature </a:t>
            </a:r>
            <a:r>
              <a:rPr sz="2500" spc="-10" dirty="0">
                <a:latin typeface="Carlito"/>
                <a:cs typeface="Carlito"/>
              </a:rPr>
              <a:t>that </a:t>
            </a:r>
            <a:r>
              <a:rPr sz="2500" spc="-5" dirty="0">
                <a:latin typeface="Carlito"/>
                <a:cs typeface="Carlito"/>
              </a:rPr>
              <a:t>limits the </a:t>
            </a:r>
            <a:r>
              <a:rPr sz="2500" spc="-25" dirty="0">
                <a:latin typeface="Carlito"/>
                <a:cs typeface="Carlito"/>
              </a:rPr>
              <a:t>system </a:t>
            </a:r>
            <a:r>
              <a:rPr sz="2500" spc="-10" dirty="0">
                <a:latin typeface="Carlito"/>
                <a:cs typeface="Carlito"/>
              </a:rPr>
              <a:t>calls that </a:t>
            </a:r>
            <a:r>
              <a:rPr sz="2500" spc="-5" dirty="0">
                <a:latin typeface="Carlito"/>
                <a:cs typeface="Carlito"/>
              </a:rPr>
              <a:t>a  </a:t>
            </a:r>
            <a:r>
              <a:rPr sz="2500" spc="-10" dirty="0">
                <a:latin typeface="Carlito"/>
                <a:cs typeface="Carlito"/>
              </a:rPr>
              <a:t>process </a:t>
            </a:r>
            <a:r>
              <a:rPr sz="2500" spc="-15" dirty="0">
                <a:latin typeface="Carlito"/>
                <a:cs typeface="Carlito"/>
              </a:rPr>
              <a:t>can </a:t>
            </a:r>
            <a:r>
              <a:rPr sz="2500" spc="-25" dirty="0">
                <a:latin typeface="Carlito"/>
                <a:cs typeface="Carlito"/>
              </a:rPr>
              <a:t>make </a:t>
            </a:r>
            <a:r>
              <a:rPr sz="2500" spc="-10" dirty="0">
                <a:latin typeface="Carlito"/>
                <a:cs typeface="Carlito"/>
              </a:rPr>
              <a:t>based </a:t>
            </a:r>
            <a:r>
              <a:rPr sz="2500" spc="-5" dirty="0">
                <a:latin typeface="Carlito"/>
                <a:cs typeface="Carlito"/>
              </a:rPr>
              <a:t>on the </a:t>
            </a:r>
            <a:r>
              <a:rPr sz="2500" spc="-10" dirty="0">
                <a:latin typeface="Carlito"/>
                <a:cs typeface="Carlito"/>
              </a:rPr>
              <a:t>specified</a:t>
            </a:r>
            <a:r>
              <a:rPr sz="2500" spc="10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profile.</a:t>
            </a:r>
            <a:endParaRPr sz="2500">
              <a:latin typeface="Carlito"/>
              <a:cs typeface="Carlito"/>
            </a:endParaRPr>
          </a:p>
          <a:p>
            <a:pPr marL="355600" marR="57785" indent="-343535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20" dirty="0">
                <a:latin typeface="Carlito"/>
                <a:cs typeface="Carlito"/>
              </a:rPr>
              <a:t>Docker </a:t>
            </a:r>
            <a:r>
              <a:rPr sz="2500" spc="-10" dirty="0">
                <a:latin typeface="Carlito"/>
                <a:cs typeface="Carlito"/>
              </a:rPr>
              <a:t>uses Seccomp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20" dirty="0">
                <a:latin typeface="Carlito"/>
                <a:cs typeface="Carlito"/>
              </a:rPr>
              <a:t>control </a:t>
            </a:r>
            <a:r>
              <a:rPr sz="2500" spc="-5" dirty="0">
                <a:latin typeface="Carlito"/>
                <a:cs typeface="Carlito"/>
              </a:rPr>
              <a:t>the </a:t>
            </a:r>
            <a:r>
              <a:rPr sz="2500" spc="-25" dirty="0">
                <a:latin typeface="Carlito"/>
                <a:cs typeface="Carlito"/>
              </a:rPr>
              <a:t>system </a:t>
            </a:r>
            <a:r>
              <a:rPr sz="2500" spc="-10" dirty="0">
                <a:latin typeface="Carlito"/>
                <a:cs typeface="Carlito"/>
              </a:rPr>
              <a:t>calls that  Container </a:t>
            </a:r>
            <a:r>
              <a:rPr sz="2500" spc="-15" dirty="0">
                <a:latin typeface="Carlito"/>
                <a:cs typeface="Carlito"/>
              </a:rPr>
              <a:t>can</a:t>
            </a:r>
            <a:r>
              <a:rPr sz="2500" spc="30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make.</a:t>
            </a:r>
            <a:endParaRPr sz="25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Carlito"/>
                <a:cs typeface="Carlito"/>
              </a:rPr>
              <a:t>Examples </a:t>
            </a:r>
            <a:r>
              <a:rPr sz="2500" spc="-5" dirty="0">
                <a:latin typeface="Carlito"/>
                <a:cs typeface="Carlito"/>
              </a:rPr>
              <a:t>of </a:t>
            </a:r>
            <a:r>
              <a:rPr sz="2500" spc="-25" dirty="0">
                <a:latin typeface="Carlito"/>
                <a:cs typeface="Carlito"/>
              </a:rPr>
              <a:t>system </a:t>
            </a:r>
            <a:r>
              <a:rPr sz="2500" spc="-10" dirty="0">
                <a:latin typeface="Carlito"/>
                <a:cs typeface="Carlito"/>
              </a:rPr>
              <a:t>calls </a:t>
            </a:r>
            <a:r>
              <a:rPr sz="2500" spc="-5" dirty="0">
                <a:latin typeface="Carlito"/>
                <a:cs typeface="Carlito"/>
              </a:rPr>
              <a:t>– </a:t>
            </a:r>
            <a:r>
              <a:rPr sz="2500" spc="-10" dirty="0">
                <a:latin typeface="Carlito"/>
                <a:cs typeface="Carlito"/>
              </a:rPr>
              <a:t>bind, </a:t>
            </a:r>
            <a:r>
              <a:rPr sz="2500" spc="-5" dirty="0">
                <a:latin typeface="Carlito"/>
                <a:cs typeface="Carlito"/>
              </a:rPr>
              <a:t>accept,</a:t>
            </a:r>
            <a:r>
              <a:rPr sz="2500" spc="12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fork.</a:t>
            </a:r>
            <a:endParaRPr sz="2500">
              <a:latin typeface="Carlito"/>
              <a:cs typeface="Carlito"/>
            </a:endParaRPr>
          </a:p>
          <a:p>
            <a:pPr marL="355600" marR="241300" indent="-343535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20" dirty="0">
                <a:latin typeface="Carlito"/>
                <a:cs typeface="Carlito"/>
              </a:rPr>
              <a:t>Docker </a:t>
            </a:r>
            <a:r>
              <a:rPr sz="2500" spc="-10" dirty="0">
                <a:latin typeface="Carlito"/>
                <a:cs typeface="Carlito"/>
              </a:rPr>
              <a:t>disables around 44 </a:t>
            </a:r>
            <a:r>
              <a:rPr sz="2500" spc="-5" dirty="0">
                <a:latin typeface="Carlito"/>
                <a:cs typeface="Carlito"/>
              </a:rPr>
              <a:t>of </a:t>
            </a:r>
            <a:r>
              <a:rPr sz="2500" spc="-10" dirty="0">
                <a:latin typeface="Carlito"/>
                <a:cs typeface="Carlito"/>
              </a:rPr>
              <a:t>300+ </a:t>
            </a:r>
            <a:r>
              <a:rPr sz="2500" spc="-25" dirty="0">
                <a:latin typeface="Carlito"/>
                <a:cs typeface="Carlito"/>
              </a:rPr>
              <a:t>system </a:t>
            </a:r>
            <a:r>
              <a:rPr sz="2500" spc="-10" dirty="0">
                <a:latin typeface="Carlito"/>
                <a:cs typeface="Carlito"/>
              </a:rPr>
              <a:t>calls </a:t>
            </a:r>
            <a:r>
              <a:rPr sz="2500" spc="-25" dirty="0">
                <a:latin typeface="Carlito"/>
                <a:cs typeface="Carlito"/>
              </a:rPr>
              <a:t>for  </a:t>
            </a:r>
            <a:r>
              <a:rPr sz="2500" spc="-15" dirty="0">
                <a:latin typeface="Carlito"/>
                <a:cs typeface="Carlito"/>
              </a:rPr>
              <a:t>Containers started </a:t>
            </a:r>
            <a:r>
              <a:rPr sz="2500" spc="-5" dirty="0">
                <a:latin typeface="Carlito"/>
                <a:cs typeface="Carlito"/>
              </a:rPr>
              <a:t>with </a:t>
            </a:r>
            <a:r>
              <a:rPr sz="2500" spc="-15" dirty="0">
                <a:latin typeface="Carlito"/>
                <a:cs typeface="Carlito"/>
              </a:rPr>
              <a:t>default </a:t>
            </a:r>
            <a:r>
              <a:rPr sz="2500" spc="-5" dirty="0">
                <a:latin typeface="Carlito"/>
                <a:cs typeface="Carlito"/>
              </a:rPr>
              <a:t>options. </a:t>
            </a:r>
            <a:r>
              <a:rPr sz="2500" spc="-10" dirty="0">
                <a:latin typeface="Carlito"/>
                <a:cs typeface="Carlito"/>
              </a:rPr>
              <a:t>Example of  disabled </a:t>
            </a:r>
            <a:r>
              <a:rPr sz="2500" spc="-25" dirty="0">
                <a:latin typeface="Carlito"/>
                <a:cs typeface="Carlito"/>
              </a:rPr>
              <a:t>system </a:t>
            </a:r>
            <a:r>
              <a:rPr sz="2500" spc="-10" dirty="0">
                <a:latin typeface="Carlito"/>
                <a:cs typeface="Carlito"/>
              </a:rPr>
              <a:t>calls </a:t>
            </a:r>
            <a:r>
              <a:rPr sz="2500" spc="-5" dirty="0">
                <a:latin typeface="Carlito"/>
                <a:cs typeface="Carlito"/>
              </a:rPr>
              <a:t>include </a:t>
            </a:r>
            <a:r>
              <a:rPr sz="2500" spc="-10" dirty="0">
                <a:latin typeface="Carlito"/>
                <a:cs typeface="Carlito"/>
              </a:rPr>
              <a:t>mount,</a:t>
            </a:r>
            <a:r>
              <a:rPr sz="2500" spc="135" dirty="0">
                <a:latin typeface="Carlito"/>
                <a:cs typeface="Carlito"/>
              </a:rPr>
              <a:t> </a:t>
            </a:r>
            <a:r>
              <a:rPr sz="2500" spc="-30" dirty="0">
                <a:latin typeface="Carlito"/>
                <a:cs typeface="Carlito"/>
              </a:rPr>
              <a:t>settimeofday.</a:t>
            </a:r>
            <a:endParaRPr sz="25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5" dirty="0">
                <a:latin typeface="Carlito"/>
                <a:cs typeface="Carlito"/>
              </a:rPr>
              <a:t>Default </a:t>
            </a:r>
            <a:r>
              <a:rPr sz="2500" spc="-20" dirty="0">
                <a:latin typeface="Carlito"/>
                <a:cs typeface="Carlito"/>
              </a:rPr>
              <a:t>Docker </a:t>
            </a:r>
            <a:r>
              <a:rPr sz="2500" spc="-10" dirty="0">
                <a:latin typeface="Carlito"/>
                <a:cs typeface="Carlito"/>
              </a:rPr>
              <a:t>Seccomp </a:t>
            </a:r>
            <a:r>
              <a:rPr sz="2500" spc="-15" dirty="0">
                <a:latin typeface="Carlito"/>
                <a:cs typeface="Carlito"/>
              </a:rPr>
              <a:t>profile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10" dirty="0">
                <a:latin typeface="Carlito"/>
                <a:cs typeface="Carlito"/>
              </a:rPr>
              <a:t>available</a:t>
            </a:r>
            <a:r>
              <a:rPr sz="2500" spc="13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5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here</a:t>
            </a:r>
            <a:r>
              <a:rPr sz="2500" spc="-10" dirty="0">
                <a:latin typeface="Carlito"/>
                <a:cs typeface="Carlito"/>
              </a:rPr>
              <a:t>.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895469"/>
            <a:ext cx="33902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Profile </a:t>
            </a:r>
            <a:r>
              <a:rPr sz="1800" b="1" dirty="0">
                <a:latin typeface="Carlito"/>
                <a:cs typeface="Carlito"/>
              </a:rPr>
              <a:t>disabling </a:t>
            </a:r>
            <a:r>
              <a:rPr sz="1800" b="1" spc="-5" dirty="0">
                <a:latin typeface="Carlito"/>
                <a:cs typeface="Carlito"/>
              </a:rPr>
              <a:t>chmod </a:t>
            </a:r>
            <a:r>
              <a:rPr sz="1800" b="1" spc="-15" dirty="0">
                <a:latin typeface="Carlito"/>
                <a:cs typeface="Carlito"/>
              </a:rPr>
              <a:t>system</a:t>
            </a:r>
            <a:r>
              <a:rPr sz="1800" b="1" spc="-12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call:</a:t>
            </a:r>
            <a:endParaRPr sz="1800">
              <a:latin typeface="Carlito"/>
              <a:cs typeface="Carlito"/>
            </a:endParaRPr>
          </a:p>
          <a:p>
            <a:pPr marL="12700" marR="13208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{ </a:t>
            </a:r>
            <a:r>
              <a:rPr sz="1800" spc="-10" dirty="0">
                <a:latin typeface="Carlito"/>
                <a:cs typeface="Carlito"/>
              </a:rPr>
              <a:t>"defaultAction":  </a:t>
            </a:r>
            <a:r>
              <a:rPr sz="1800" dirty="0">
                <a:latin typeface="Carlito"/>
                <a:cs typeface="Carlito"/>
              </a:rPr>
              <a:t>"S</a:t>
            </a:r>
            <a:r>
              <a:rPr sz="1800" spc="5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MP_</a:t>
            </a:r>
            <a:r>
              <a:rPr sz="1800" spc="-10" dirty="0">
                <a:latin typeface="Carlito"/>
                <a:cs typeface="Carlito"/>
              </a:rPr>
              <a:t>A</a:t>
            </a:r>
            <a:r>
              <a:rPr sz="1800" spc="10" dirty="0">
                <a:latin typeface="Carlito"/>
                <a:cs typeface="Carlito"/>
              </a:rPr>
              <a:t>C</a:t>
            </a:r>
            <a:r>
              <a:rPr sz="1800" spc="-5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_A</a:t>
            </a:r>
            <a:r>
              <a:rPr sz="1800" spc="5" dirty="0">
                <a:latin typeface="Carlito"/>
                <a:cs typeface="Carlito"/>
              </a:rPr>
              <a:t>L</a:t>
            </a:r>
            <a:r>
              <a:rPr sz="1800" spc="-35" dirty="0">
                <a:latin typeface="Carlito"/>
                <a:cs typeface="Carlito"/>
              </a:rPr>
              <a:t>L</a:t>
            </a:r>
            <a:r>
              <a:rPr sz="1800" spc="-30" dirty="0">
                <a:latin typeface="Carlito"/>
                <a:cs typeface="Carlito"/>
              </a:rPr>
              <a:t>O</a:t>
            </a:r>
            <a:r>
              <a:rPr sz="1800" dirty="0">
                <a:latin typeface="Carlito"/>
                <a:cs typeface="Carlito"/>
              </a:rPr>
              <a:t>W",</a:t>
            </a:r>
            <a:endParaRPr sz="1800">
              <a:latin typeface="Carlito"/>
              <a:cs typeface="Carlito"/>
            </a:endParaRPr>
          </a:p>
          <a:p>
            <a:pPr marL="12700" marR="14351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"syscalls": </a:t>
            </a:r>
            <a:r>
              <a:rPr sz="1800" dirty="0">
                <a:latin typeface="Carlito"/>
                <a:cs typeface="Carlito"/>
              </a:rPr>
              <a:t>[ { "name": </a:t>
            </a:r>
            <a:r>
              <a:rPr sz="1800" spc="-5" dirty="0">
                <a:latin typeface="Carlito"/>
                <a:cs typeface="Carlito"/>
              </a:rPr>
              <a:t>"chmod",  </a:t>
            </a:r>
            <a:r>
              <a:rPr sz="1800" dirty="0">
                <a:latin typeface="Carlito"/>
                <a:cs typeface="Carlito"/>
              </a:rPr>
              <a:t>"action": </a:t>
            </a:r>
            <a:r>
              <a:rPr sz="1800" spc="-5" dirty="0">
                <a:latin typeface="Carlito"/>
                <a:cs typeface="Carlito"/>
              </a:rPr>
              <a:t>"SCMP_ACT_ERRNO" </a:t>
            </a:r>
            <a:r>
              <a:rPr sz="1800" dirty="0">
                <a:latin typeface="Carlito"/>
                <a:cs typeface="Carlito"/>
              </a:rPr>
              <a:t>} ]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9975" y="4895469"/>
            <a:ext cx="41033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Seccomp</a:t>
            </a:r>
            <a:r>
              <a:rPr sz="1800" b="1" spc="-10" dirty="0">
                <a:latin typeface="Carlito"/>
                <a:cs typeface="Carlito"/>
              </a:rPr>
              <a:t> illustration: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$ </a:t>
            </a:r>
            <a:r>
              <a:rPr sz="1800" spc="-15" dirty="0">
                <a:latin typeface="Carlito"/>
                <a:cs typeface="Carlito"/>
              </a:rPr>
              <a:t>docker </a:t>
            </a:r>
            <a:r>
              <a:rPr sz="1800" dirty="0">
                <a:latin typeface="Carlito"/>
                <a:cs typeface="Carlito"/>
              </a:rPr>
              <a:t>run </a:t>
            </a:r>
            <a:r>
              <a:rPr sz="1800" spc="-5" dirty="0">
                <a:latin typeface="Carlito"/>
                <a:cs typeface="Carlito"/>
              </a:rPr>
              <a:t>--rm -it --security-opt  </a:t>
            </a:r>
            <a:r>
              <a:rPr sz="1800" spc="-10" dirty="0">
                <a:latin typeface="Carlito"/>
                <a:cs typeface="Carlito"/>
              </a:rPr>
              <a:t>seccomp:/home/smakam14/seccomp/profil  </a:t>
            </a:r>
            <a:r>
              <a:rPr sz="1800" spc="-5" dirty="0">
                <a:latin typeface="Carlito"/>
                <a:cs typeface="Carlito"/>
              </a:rPr>
              <a:t>e.json </a:t>
            </a:r>
            <a:r>
              <a:rPr sz="1800" spc="-15" dirty="0">
                <a:latin typeface="Carlito"/>
                <a:cs typeface="Carlito"/>
              </a:rPr>
              <a:t>busybox </a:t>
            </a:r>
            <a:r>
              <a:rPr sz="1800" spc="-5" dirty="0">
                <a:latin typeface="Carlito"/>
                <a:cs typeface="Carlito"/>
              </a:rPr>
              <a:t>chmod </a:t>
            </a:r>
            <a:r>
              <a:rPr sz="1800" dirty="0">
                <a:latin typeface="Carlito"/>
                <a:cs typeface="Carlito"/>
              </a:rPr>
              <a:t>400 </a:t>
            </a:r>
            <a:r>
              <a:rPr sz="1800" spc="-15" dirty="0">
                <a:latin typeface="Carlito"/>
                <a:cs typeface="Carlito"/>
              </a:rPr>
              <a:t>/etc/hosts  </a:t>
            </a:r>
            <a:r>
              <a:rPr sz="1800" spc="-5" dirty="0">
                <a:latin typeface="Carlito"/>
                <a:cs typeface="Carlito"/>
              </a:rPr>
              <a:t>chmod: </a:t>
            </a:r>
            <a:r>
              <a:rPr sz="1800" spc="-15" dirty="0">
                <a:latin typeface="Carlito"/>
                <a:cs typeface="Carlito"/>
              </a:rPr>
              <a:t>/etc/hosts: </a:t>
            </a:r>
            <a:r>
              <a:rPr sz="1800" spc="-10" dirty="0">
                <a:latin typeface="Carlito"/>
                <a:cs typeface="Carlito"/>
              </a:rPr>
              <a:t>Operation </a:t>
            </a:r>
            <a:r>
              <a:rPr sz="1800" spc="-5" dirty="0">
                <a:latin typeface="Carlito"/>
                <a:cs typeface="Carlito"/>
              </a:rPr>
              <a:t>not  </a:t>
            </a:r>
            <a:r>
              <a:rPr sz="1800" spc="-10" dirty="0">
                <a:latin typeface="Carlito"/>
                <a:cs typeface="Carlito"/>
              </a:rPr>
              <a:t>permitted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Linux </a:t>
            </a:r>
            <a:r>
              <a:rPr spc="-25" dirty="0"/>
              <a:t>kernel </a:t>
            </a:r>
            <a:r>
              <a:rPr spc="-5" dirty="0"/>
              <a:t>Security modules –  </a:t>
            </a:r>
            <a:r>
              <a:rPr spc="-45" dirty="0"/>
              <a:t>AppArmor,</a:t>
            </a:r>
            <a:r>
              <a:rPr spc="15" dirty="0"/>
              <a:t> </a:t>
            </a:r>
            <a:r>
              <a:rPr spc="-10" dirty="0"/>
              <a:t>SELinux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52193"/>
            <a:ext cx="7875270" cy="38481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422275" indent="-343535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Carlito"/>
                <a:cs typeface="Carlito"/>
              </a:rPr>
              <a:t>Both </a:t>
            </a:r>
            <a:r>
              <a:rPr sz="2200" spc="-5" dirty="0">
                <a:latin typeface="Carlito"/>
                <a:cs typeface="Carlito"/>
              </a:rPr>
              <a:t>AppArmor and </a:t>
            </a:r>
            <a:r>
              <a:rPr sz="2200" spc="-10" dirty="0">
                <a:latin typeface="Carlito"/>
                <a:cs typeface="Carlito"/>
              </a:rPr>
              <a:t>SELinux are </a:t>
            </a:r>
            <a:r>
              <a:rPr sz="2200" spc="-20" dirty="0">
                <a:latin typeface="Carlito"/>
                <a:cs typeface="Carlito"/>
              </a:rPr>
              <a:t>kernel </a:t>
            </a:r>
            <a:r>
              <a:rPr sz="2200" spc="-5" dirty="0">
                <a:latin typeface="Carlito"/>
                <a:cs typeface="Carlito"/>
              </a:rPr>
              <a:t>modules </a:t>
            </a:r>
            <a:r>
              <a:rPr sz="2200" spc="-10" dirty="0">
                <a:latin typeface="Carlito"/>
                <a:cs typeface="Carlito"/>
              </a:rPr>
              <a:t>that gives fine  grained </a:t>
            </a:r>
            <a:r>
              <a:rPr sz="2200" spc="-20" dirty="0">
                <a:latin typeface="Carlito"/>
                <a:cs typeface="Carlito"/>
              </a:rPr>
              <a:t>control to </a:t>
            </a:r>
            <a:r>
              <a:rPr sz="2200" spc="-10" dirty="0">
                <a:latin typeface="Carlito"/>
                <a:cs typeface="Carlito"/>
              </a:rPr>
              <a:t>restrict </a:t>
            </a:r>
            <a:r>
              <a:rPr sz="2200" spc="-5" dirty="0">
                <a:latin typeface="Carlito"/>
                <a:cs typeface="Carlito"/>
              </a:rPr>
              <a:t>access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system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resources.</a:t>
            </a:r>
            <a:endParaRPr sz="2200">
              <a:latin typeface="Carlito"/>
              <a:cs typeface="Carlito"/>
            </a:endParaRPr>
          </a:p>
          <a:p>
            <a:pPr marL="355600" marR="55244" indent="-34353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rlito"/>
                <a:cs typeface="Carlito"/>
              </a:rPr>
              <a:t>When AppArmor is </a:t>
            </a:r>
            <a:r>
              <a:rPr sz="2200" spc="-10" dirty="0">
                <a:latin typeface="Carlito"/>
                <a:cs typeface="Carlito"/>
              </a:rPr>
              <a:t>active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application,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operating </a:t>
            </a:r>
            <a:r>
              <a:rPr sz="2200" spc="-25" dirty="0">
                <a:latin typeface="Carlito"/>
                <a:cs typeface="Carlito"/>
              </a:rPr>
              <a:t>system  </a:t>
            </a:r>
            <a:r>
              <a:rPr sz="2200" spc="-10" dirty="0">
                <a:latin typeface="Carlito"/>
                <a:cs typeface="Carlito"/>
              </a:rPr>
              <a:t>allows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access only those files and </a:t>
            </a:r>
            <a:r>
              <a:rPr sz="2200" spc="-20" dirty="0">
                <a:latin typeface="Carlito"/>
                <a:cs typeface="Carlito"/>
              </a:rPr>
              <a:t>folders </a:t>
            </a:r>
            <a:r>
              <a:rPr sz="2200" spc="-10" dirty="0">
                <a:latin typeface="Carlito"/>
                <a:cs typeface="Carlito"/>
              </a:rPr>
              <a:t>that  are mentioned </a:t>
            </a:r>
            <a:r>
              <a:rPr sz="2200" spc="-5" dirty="0">
                <a:latin typeface="Carlito"/>
                <a:cs typeface="Carlito"/>
              </a:rPr>
              <a:t>in its </a:t>
            </a:r>
            <a:r>
              <a:rPr sz="2200" spc="-10" dirty="0">
                <a:latin typeface="Carlito"/>
                <a:cs typeface="Carlito"/>
              </a:rPr>
              <a:t>security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profile.</a:t>
            </a:r>
            <a:endParaRPr sz="2200">
              <a:latin typeface="Carlito"/>
              <a:cs typeface="Carlito"/>
            </a:endParaRPr>
          </a:p>
          <a:p>
            <a:pPr marL="355600" marR="91440" indent="-343535">
              <a:lnSpc>
                <a:spcPts val="211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rlito"/>
                <a:cs typeface="Carlito"/>
              </a:rPr>
              <a:t>SElinux </a:t>
            </a:r>
            <a:r>
              <a:rPr sz="2200" spc="-5" dirty="0">
                <a:latin typeface="Carlito"/>
                <a:cs typeface="Carlito"/>
              </a:rPr>
              <a:t>is a labeling </a:t>
            </a:r>
            <a:r>
              <a:rPr sz="2200" spc="-20" dirty="0">
                <a:latin typeface="Carlito"/>
                <a:cs typeface="Carlito"/>
              </a:rPr>
              <a:t>system. Every </a:t>
            </a:r>
            <a:r>
              <a:rPr sz="2200" spc="-10" dirty="0">
                <a:latin typeface="Carlito"/>
                <a:cs typeface="Carlito"/>
              </a:rPr>
              <a:t>process, </a:t>
            </a:r>
            <a:r>
              <a:rPr sz="2200" spc="-5" dirty="0">
                <a:latin typeface="Carlito"/>
                <a:cs typeface="Carlito"/>
              </a:rPr>
              <a:t>file, </a:t>
            </a:r>
            <a:r>
              <a:rPr sz="2200" spc="-25" dirty="0">
                <a:latin typeface="Carlito"/>
                <a:cs typeface="Carlito"/>
              </a:rPr>
              <a:t>directory, </a:t>
            </a:r>
            <a:r>
              <a:rPr sz="2200" spc="-10" dirty="0">
                <a:latin typeface="Carlito"/>
                <a:cs typeface="Carlito"/>
              </a:rPr>
              <a:t>network  </a:t>
            </a:r>
            <a:r>
              <a:rPr sz="2200" spc="-5" dirty="0">
                <a:latin typeface="Carlito"/>
                <a:cs typeface="Carlito"/>
              </a:rPr>
              <a:t>ports, devices </a:t>
            </a:r>
            <a:r>
              <a:rPr sz="2200" spc="-10" dirty="0">
                <a:latin typeface="Carlito"/>
                <a:cs typeface="Carlito"/>
              </a:rPr>
              <a:t>has </a:t>
            </a:r>
            <a:r>
              <a:rPr sz="2200" spc="-5" dirty="0">
                <a:latin typeface="Carlito"/>
                <a:cs typeface="Carlito"/>
              </a:rPr>
              <a:t>a label assigned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it. </a:t>
            </a:r>
            <a:r>
              <a:rPr sz="2200" spc="-50" dirty="0">
                <a:latin typeface="Carlito"/>
                <a:cs typeface="Carlito"/>
              </a:rPr>
              <a:t>We </a:t>
            </a:r>
            <a:r>
              <a:rPr sz="2200" spc="-10" dirty="0">
                <a:latin typeface="Carlito"/>
                <a:cs typeface="Carlito"/>
              </a:rPr>
              <a:t>write </a:t>
            </a:r>
            <a:r>
              <a:rPr sz="2200" spc="-5" dirty="0">
                <a:latin typeface="Carlito"/>
                <a:cs typeface="Carlito"/>
              </a:rPr>
              <a:t>rules </a:t>
            </a:r>
            <a:r>
              <a:rPr sz="2200" spc="-20" dirty="0">
                <a:latin typeface="Carlito"/>
                <a:cs typeface="Carlito"/>
              </a:rPr>
              <a:t>to control  </a:t>
            </a:r>
            <a:r>
              <a:rPr sz="2200" spc="-5" dirty="0">
                <a:latin typeface="Carlito"/>
                <a:cs typeface="Carlito"/>
              </a:rPr>
              <a:t>the access of a </a:t>
            </a:r>
            <a:r>
              <a:rPr sz="2200" spc="-10" dirty="0">
                <a:latin typeface="Carlito"/>
                <a:cs typeface="Carlito"/>
              </a:rPr>
              <a:t>process </a:t>
            </a:r>
            <a:r>
              <a:rPr sz="2200" spc="-5" dirty="0">
                <a:latin typeface="Carlito"/>
                <a:cs typeface="Carlito"/>
              </a:rPr>
              <a:t>label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an a object label </a:t>
            </a:r>
            <a:r>
              <a:rPr sz="2200" spc="-25" dirty="0">
                <a:latin typeface="Carlito"/>
                <a:cs typeface="Carlito"/>
              </a:rPr>
              <a:t>like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file. The  </a:t>
            </a:r>
            <a:r>
              <a:rPr sz="2200" spc="-15" dirty="0">
                <a:latin typeface="Carlito"/>
                <a:cs typeface="Carlito"/>
              </a:rPr>
              <a:t>kernel enforces </a:t>
            </a:r>
            <a:r>
              <a:rPr sz="2200" spc="-5" dirty="0">
                <a:latin typeface="Carlito"/>
                <a:cs typeface="Carlito"/>
              </a:rPr>
              <a:t>the rules </a:t>
            </a:r>
            <a:r>
              <a:rPr sz="2200" spc="-10" dirty="0">
                <a:latin typeface="Carlito"/>
                <a:cs typeface="Carlito"/>
              </a:rPr>
              <a:t>specified </a:t>
            </a:r>
            <a:r>
              <a:rPr sz="2200" spc="-5" dirty="0">
                <a:latin typeface="Carlito"/>
                <a:cs typeface="Carlito"/>
              </a:rPr>
              <a:t>in the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policy.</a:t>
            </a: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ts val="2375"/>
              </a:lnSpc>
              <a:spcBef>
                <a:spcPts val="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5" dirty="0">
                <a:latin typeface="Carlito"/>
                <a:cs typeface="Carlito"/>
              </a:rPr>
              <a:t>Redhat </a:t>
            </a:r>
            <a:r>
              <a:rPr sz="2200" spc="-5" dirty="0">
                <a:latin typeface="Carlito"/>
                <a:cs typeface="Carlito"/>
              </a:rPr>
              <a:t>distributions, </a:t>
            </a:r>
            <a:r>
              <a:rPr sz="2200" spc="-10" dirty="0">
                <a:latin typeface="Carlito"/>
                <a:cs typeface="Carlito"/>
              </a:rPr>
              <a:t>SELinux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supported. </a:t>
            </a:r>
            <a:r>
              <a:rPr sz="2200" spc="-15" dirty="0">
                <a:latin typeface="Carlito"/>
                <a:cs typeface="Carlito"/>
              </a:rPr>
              <a:t>Ubuntu</a:t>
            </a:r>
            <a:r>
              <a:rPr sz="2200" spc="1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distributions</a:t>
            </a:r>
            <a:endParaRPr sz="2200">
              <a:latin typeface="Carlito"/>
              <a:cs typeface="Carlito"/>
            </a:endParaRPr>
          </a:p>
          <a:p>
            <a:pPr marL="355600">
              <a:lnSpc>
                <a:spcPts val="2375"/>
              </a:lnSpc>
            </a:pPr>
            <a:r>
              <a:rPr sz="2200" spc="-5" dirty="0">
                <a:latin typeface="Carlito"/>
                <a:cs typeface="Carlito"/>
              </a:rPr>
              <a:t>supports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AppArmor.</a:t>
            </a:r>
            <a:endParaRPr sz="2200">
              <a:latin typeface="Carlito"/>
              <a:cs typeface="Carlito"/>
            </a:endParaRPr>
          </a:p>
          <a:p>
            <a:pPr marL="355600" marR="196215" indent="-343535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rlito"/>
                <a:cs typeface="Carlito"/>
              </a:rPr>
              <a:t>AppArmor </a:t>
            </a:r>
            <a:r>
              <a:rPr sz="2200" spc="-10" dirty="0">
                <a:latin typeface="Carlito"/>
                <a:cs typeface="Carlito"/>
              </a:rPr>
              <a:t>profiles are </a:t>
            </a:r>
            <a:r>
              <a:rPr sz="2200" spc="-15" dirty="0">
                <a:latin typeface="Carlito"/>
                <a:cs typeface="Carlito"/>
              </a:rPr>
              <a:t>easy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create, </a:t>
            </a:r>
            <a:r>
              <a:rPr sz="2200" spc="-10" dirty="0">
                <a:latin typeface="Carlito"/>
                <a:cs typeface="Carlito"/>
              </a:rPr>
              <a:t>SELinux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difficult. SELinux  profiles are </a:t>
            </a:r>
            <a:r>
              <a:rPr sz="2200" spc="-15" dirty="0">
                <a:latin typeface="Carlito"/>
                <a:cs typeface="Carlito"/>
              </a:rPr>
              <a:t>more </a:t>
            </a:r>
            <a:r>
              <a:rPr sz="2200" spc="-10" dirty="0">
                <a:latin typeface="Carlito"/>
                <a:cs typeface="Carlito"/>
              </a:rPr>
              <a:t>comprehensive compared </a:t>
            </a:r>
            <a:r>
              <a:rPr sz="2200" spc="-15" dirty="0">
                <a:latin typeface="Carlito"/>
                <a:cs typeface="Carlito"/>
              </a:rPr>
              <a:t>to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AppArmor.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6517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Docker </a:t>
            </a:r>
            <a:r>
              <a:rPr sz="4400" dirty="0"/>
              <a:t>Engine </a:t>
            </a:r>
            <a:r>
              <a:rPr sz="4400" spc="-10" dirty="0"/>
              <a:t>Secure </a:t>
            </a:r>
            <a:r>
              <a:rPr sz="4400" dirty="0"/>
              <a:t>access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0739" y="1541525"/>
            <a:ext cx="7905750" cy="41402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130810" indent="-343535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20" dirty="0">
                <a:latin typeface="Carlito"/>
                <a:cs typeface="Carlito"/>
              </a:rPr>
              <a:t>Docker </a:t>
            </a:r>
            <a:r>
              <a:rPr sz="2500" spc="-5" dirty="0">
                <a:latin typeface="Carlito"/>
                <a:cs typeface="Carlito"/>
              </a:rPr>
              <a:t>engine runs as a daemon and </a:t>
            </a:r>
            <a:r>
              <a:rPr sz="2500" spc="-15" dirty="0">
                <a:latin typeface="Carlito"/>
                <a:cs typeface="Carlito"/>
              </a:rPr>
              <a:t>by default </a:t>
            </a:r>
            <a:r>
              <a:rPr sz="2500" spc="-10" dirty="0">
                <a:latin typeface="Carlito"/>
                <a:cs typeface="Carlito"/>
              </a:rPr>
              <a:t>listens on  </a:t>
            </a:r>
            <a:r>
              <a:rPr sz="2500" spc="-5" dirty="0">
                <a:latin typeface="Carlito"/>
                <a:cs typeface="Carlito"/>
              </a:rPr>
              <a:t>the Unix </a:t>
            </a:r>
            <a:r>
              <a:rPr sz="2500" spc="-20" dirty="0">
                <a:latin typeface="Carlito"/>
                <a:cs typeface="Carlito"/>
              </a:rPr>
              <a:t>socket,</a:t>
            </a:r>
            <a:r>
              <a:rPr sz="2500" spc="10" dirty="0">
                <a:latin typeface="Carlito"/>
                <a:cs typeface="Carlito"/>
              </a:rPr>
              <a:t> </a:t>
            </a:r>
            <a:r>
              <a:rPr sz="2500" spc="-35" dirty="0">
                <a:latin typeface="Carlito"/>
                <a:cs typeface="Carlito"/>
              </a:rPr>
              <a:t>“unix:///var/run/docker.sock”.</a:t>
            </a:r>
            <a:endParaRPr sz="2500">
              <a:latin typeface="Carlito"/>
              <a:cs typeface="Carlito"/>
            </a:endParaRPr>
          </a:p>
          <a:p>
            <a:pPr marL="355600" marR="398780" indent="-343535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20" dirty="0">
                <a:latin typeface="Carlito"/>
                <a:cs typeface="Carlito"/>
              </a:rPr>
              <a:t>For </a:t>
            </a:r>
            <a:r>
              <a:rPr sz="2500" spc="-5" dirty="0">
                <a:latin typeface="Carlito"/>
                <a:cs typeface="Carlito"/>
              </a:rPr>
              <a:t>accessing </a:t>
            </a:r>
            <a:r>
              <a:rPr sz="2500" spc="-20" dirty="0">
                <a:latin typeface="Carlito"/>
                <a:cs typeface="Carlito"/>
              </a:rPr>
              <a:t>Docker </a:t>
            </a:r>
            <a:r>
              <a:rPr sz="2500" spc="-5" dirty="0">
                <a:latin typeface="Carlito"/>
                <a:cs typeface="Carlito"/>
              </a:rPr>
              <a:t>engine </a:t>
            </a:r>
            <a:r>
              <a:rPr sz="2500" spc="-30" dirty="0">
                <a:latin typeface="Carlito"/>
                <a:cs typeface="Carlito"/>
              </a:rPr>
              <a:t>remotely, </a:t>
            </a:r>
            <a:r>
              <a:rPr sz="2500" spc="-15" dirty="0">
                <a:latin typeface="Carlito"/>
                <a:cs typeface="Carlito"/>
              </a:rPr>
              <a:t>“http” </a:t>
            </a:r>
            <a:r>
              <a:rPr sz="2500" spc="-5" dirty="0">
                <a:latin typeface="Carlito"/>
                <a:cs typeface="Carlito"/>
              </a:rPr>
              <a:t>or </a:t>
            </a:r>
            <a:r>
              <a:rPr sz="2500" spc="-15" dirty="0">
                <a:latin typeface="Carlito"/>
                <a:cs typeface="Carlito"/>
              </a:rPr>
              <a:t>“https”  </a:t>
            </a:r>
            <a:r>
              <a:rPr sz="2500" spc="-5" dirty="0">
                <a:latin typeface="Carlito"/>
                <a:cs typeface="Carlito"/>
              </a:rPr>
              <a:t>using </a:t>
            </a:r>
            <a:r>
              <a:rPr sz="2500" spc="-10" dirty="0">
                <a:latin typeface="Carlito"/>
                <a:cs typeface="Carlito"/>
              </a:rPr>
              <a:t>TLS can </a:t>
            </a:r>
            <a:r>
              <a:rPr sz="2500" spc="-5" dirty="0">
                <a:latin typeface="Carlito"/>
                <a:cs typeface="Carlito"/>
              </a:rPr>
              <a:t>be</a:t>
            </a:r>
            <a:r>
              <a:rPr sz="2500" spc="2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used.</a:t>
            </a:r>
            <a:endParaRPr sz="25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5" dirty="0">
                <a:latin typeface="Carlito"/>
                <a:cs typeface="Carlito"/>
              </a:rPr>
              <a:t>“http” </a:t>
            </a:r>
            <a:r>
              <a:rPr sz="2500" spc="-5" dirty="0">
                <a:latin typeface="Carlito"/>
                <a:cs typeface="Carlito"/>
              </a:rPr>
              <a:t>is </a:t>
            </a:r>
            <a:r>
              <a:rPr sz="2500" spc="-10" dirty="0">
                <a:latin typeface="Carlito"/>
                <a:cs typeface="Carlito"/>
              </a:rPr>
              <a:t>not </a:t>
            </a:r>
            <a:r>
              <a:rPr sz="2500" spc="-5" dirty="0">
                <a:latin typeface="Carlito"/>
                <a:cs typeface="Carlito"/>
              </a:rPr>
              <a:t>advised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10" dirty="0">
                <a:latin typeface="Carlito"/>
                <a:cs typeface="Carlito"/>
              </a:rPr>
              <a:t>be used </a:t>
            </a: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spc="-5" dirty="0">
                <a:latin typeface="Carlito"/>
                <a:cs typeface="Carlito"/>
              </a:rPr>
              <a:t>security</a:t>
            </a:r>
            <a:r>
              <a:rPr sz="2500" spc="9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reasons.</a:t>
            </a:r>
            <a:endParaRPr sz="2500">
              <a:latin typeface="Carlito"/>
              <a:cs typeface="Carlito"/>
            </a:endParaRPr>
          </a:p>
          <a:p>
            <a:pPr marL="355600" marR="5080" indent="-343535">
              <a:lnSpc>
                <a:spcPts val="24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5" dirty="0">
                <a:latin typeface="Carlito"/>
                <a:cs typeface="Carlito"/>
              </a:rPr>
              <a:t>“https” </a:t>
            </a:r>
            <a:r>
              <a:rPr sz="2500" spc="-5" dirty="0">
                <a:latin typeface="Carlito"/>
                <a:cs typeface="Carlito"/>
              </a:rPr>
              <a:t>with </a:t>
            </a:r>
            <a:r>
              <a:rPr sz="2500" spc="-10" dirty="0">
                <a:latin typeface="Carlito"/>
                <a:cs typeface="Carlito"/>
              </a:rPr>
              <a:t>TLS provides </a:t>
            </a:r>
            <a:r>
              <a:rPr sz="2500" spc="-20" dirty="0">
                <a:latin typeface="Carlito"/>
                <a:cs typeface="Carlito"/>
              </a:rPr>
              <a:t>confidentiality, </a:t>
            </a:r>
            <a:r>
              <a:rPr sz="2500" spc="-10" dirty="0">
                <a:latin typeface="Carlito"/>
                <a:cs typeface="Carlito"/>
              </a:rPr>
              <a:t>authentication </a:t>
            </a:r>
            <a:r>
              <a:rPr sz="2500" spc="-5" dirty="0">
                <a:latin typeface="Carlito"/>
                <a:cs typeface="Carlito"/>
              </a:rPr>
              <a:t>as  </a:t>
            </a:r>
            <a:r>
              <a:rPr sz="2500" spc="-10" dirty="0">
                <a:latin typeface="Carlito"/>
                <a:cs typeface="Carlito"/>
              </a:rPr>
              <a:t>well </a:t>
            </a:r>
            <a:r>
              <a:rPr sz="2500" spc="-5" dirty="0">
                <a:latin typeface="Carlito"/>
                <a:cs typeface="Carlito"/>
              </a:rPr>
              <a:t>as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integrity.</a:t>
            </a:r>
            <a:endParaRPr sz="2500">
              <a:latin typeface="Carlito"/>
              <a:cs typeface="Carlito"/>
            </a:endParaRPr>
          </a:p>
          <a:p>
            <a:pPr marL="355600" marR="192405" indent="-343535">
              <a:lnSpc>
                <a:spcPts val="24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0" dirty="0">
                <a:latin typeface="Carlito"/>
                <a:cs typeface="Carlito"/>
              </a:rPr>
              <a:t>Certificates can </a:t>
            </a:r>
            <a:r>
              <a:rPr sz="2500" spc="-5" dirty="0">
                <a:latin typeface="Carlito"/>
                <a:cs typeface="Carlito"/>
              </a:rPr>
              <a:t>be used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10" dirty="0">
                <a:latin typeface="Carlito"/>
                <a:cs typeface="Carlito"/>
              </a:rPr>
              <a:t>establish </a:t>
            </a:r>
            <a:r>
              <a:rPr sz="2500" spc="-5" dirty="0">
                <a:latin typeface="Carlito"/>
                <a:cs typeface="Carlito"/>
              </a:rPr>
              <a:t>identity of client and  </a:t>
            </a:r>
            <a:r>
              <a:rPr sz="2500" spc="-40" dirty="0">
                <a:latin typeface="Carlito"/>
                <a:cs typeface="Carlito"/>
              </a:rPr>
              <a:t>server.</a:t>
            </a:r>
            <a:endParaRPr sz="2500">
              <a:latin typeface="Carlito"/>
              <a:cs typeface="Carlito"/>
            </a:endParaRPr>
          </a:p>
          <a:p>
            <a:pPr marL="355600" marR="261620" indent="-343535">
              <a:lnSpc>
                <a:spcPts val="24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20" dirty="0">
                <a:latin typeface="Carlito"/>
                <a:cs typeface="Carlito"/>
              </a:rPr>
              <a:t>For </a:t>
            </a:r>
            <a:r>
              <a:rPr sz="2500" spc="-10" dirty="0">
                <a:latin typeface="Carlito"/>
                <a:cs typeface="Carlito"/>
              </a:rPr>
              <a:t>testing purposes, Certificates </a:t>
            </a:r>
            <a:r>
              <a:rPr sz="2500" spc="-15" dirty="0">
                <a:latin typeface="Carlito"/>
                <a:cs typeface="Carlito"/>
              </a:rPr>
              <a:t>can </a:t>
            </a:r>
            <a:r>
              <a:rPr sz="2500" spc="-5" dirty="0">
                <a:latin typeface="Carlito"/>
                <a:cs typeface="Carlito"/>
              </a:rPr>
              <a:t>be </a:t>
            </a:r>
            <a:r>
              <a:rPr sz="2500" spc="-15" dirty="0">
                <a:latin typeface="Carlito"/>
                <a:cs typeface="Carlito"/>
              </a:rPr>
              <a:t>generated </a:t>
            </a:r>
            <a:r>
              <a:rPr sz="2500" spc="-10" dirty="0">
                <a:latin typeface="Carlito"/>
                <a:cs typeface="Carlito"/>
              </a:rPr>
              <a:t>using  Openssl. </a:t>
            </a:r>
            <a:r>
              <a:rPr sz="2500" spc="-15" dirty="0">
                <a:latin typeface="Carlito"/>
                <a:cs typeface="Carlito"/>
              </a:rPr>
              <a:t>For </a:t>
            </a:r>
            <a:r>
              <a:rPr sz="2500" spc="-10" dirty="0">
                <a:latin typeface="Carlito"/>
                <a:cs typeface="Carlito"/>
              </a:rPr>
              <a:t>commercial purposes, certificates </a:t>
            </a:r>
            <a:r>
              <a:rPr sz="2500" spc="-15" dirty="0">
                <a:latin typeface="Carlito"/>
                <a:cs typeface="Carlito"/>
              </a:rPr>
              <a:t>can </a:t>
            </a:r>
            <a:r>
              <a:rPr sz="2500" spc="-10" dirty="0">
                <a:latin typeface="Carlito"/>
                <a:cs typeface="Carlito"/>
              </a:rPr>
              <a:t>be  purchased </a:t>
            </a:r>
            <a:r>
              <a:rPr sz="2500" spc="-15" dirty="0">
                <a:latin typeface="Carlito"/>
                <a:cs typeface="Carlito"/>
              </a:rPr>
              <a:t>from </a:t>
            </a:r>
            <a:r>
              <a:rPr sz="2500" spc="-10" dirty="0">
                <a:latin typeface="Carlito"/>
                <a:cs typeface="Carlito"/>
              </a:rPr>
              <a:t>sources </a:t>
            </a:r>
            <a:r>
              <a:rPr sz="2500" spc="-25" dirty="0">
                <a:latin typeface="Carlito"/>
                <a:cs typeface="Carlito"/>
              </a:rPr>
              <a:t>like</a:t>
            </a:r>
            <a:r>
              <a:rPr sz="2500" spc="5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CA.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4657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Authorization</a:t>
            </a:r>
            <a:r>
              <a:rPr sz="4400" spc="-60" dirty="0"/>
              <a:t> </a:t>
            </a:r>
            <a:r>
              <a:rPr sz="4400" spc="-5" dirty="0"/>
              <a:t>plugin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90600" y="4114798"/>
            <a:ext cx="2691383" cy="2683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739" y="1188465"/>
            <a:ext cx="7907020" cy="53638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10160" indent="-343535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Authorization plugin </a:t>
            </a:r>
            <a:r>
              <a:rPr sz="1800" spc="-10" dirty="0">
                <a:latin typeface="Carlito"/>
                <a:cs typeface="Carlito"/>
              </a:rPr>
              <a:t>can provide </a:t>
            </a:r>
            <a:r>
              <a:rPr sz="1800" spc="-5" dirty="0">
                <a:latin typeface="Carlito"/>
                <a:cs typeface="Carlito"/>
              </a:rPr>
              <a:t>granular access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Docker </a:t>
            </a:r>
            <a:r>
              <a:rPr sz="1800" spc="-5" dirty="0">
                <a:latin typeface="Carlito"/>
                <a:cs typeface="Carlito"/>
              </a:rPr>
              <a:t>daemon based on  userid, </a:t>
            </a:r>
            <a:r>
              <a:rPr sz="1800" spc="-10" dirty="0">
                <a:latin typeface="Carlito"/>
                <a:cs typeface="Carlito"/>
              </a:rPr>
              <a:t>groupid, command executed, command </a:t>
            </a:r>
            <a:r>
              <a:rPr sz="1800" spc="-5" dirty="0">
                <a:latin typeface="Carlito"/>
                <a:cs typeface="Carlito"/>
              </a:rPr>
              <a:t>arguments, time of </a:t>
            </a:r>
            <a:r>
              <a:rPr sz="1800" spc="-15" dirty="0">
                <a:latin typeface="Carlito"/>
                <a:cs typeface="Carlito"/>
              </a:rPr>
              <a:t>day</a:t>
            </a:r>
            <a:r>
              <a:rPr sz="1800" spc="1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etc.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ts val="194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Authorization plugin </a:t>
            </a:r>
            <a:r>
              <a:rPr sz="1800" spc="-10" dirty="0">
                <a:latin typeface="Carlito"/>
                <a:cs typeface="Carlito"/>
              </a:rPr>
              <a:t>informs </a:t>
            </a:r>
            <a:r>
              <a:rPr sz="1800" spc="-15" dirty="0">
                <a:latin typeface="Carlito"/>
                <a:cs typeface="Carlito"/>
              </a:rPr>
              <a:t>Docker </a:t>
            </a:r>
            <a:r>
              <a:rPr sz="1800" spc="-5" dirty="0">
                <a:latin typeface="Carlito"/>
                <a:cs typeface="Carlito"/>
              </a:rPr>
              <a:t>daemon if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specific </a:t>
            </a:r>
            <a:r>
              <a:rPr sz="1800" spc="-10" dirty="0">
                <a:latin typeface="Carlito"/>
                <a:cs typeface="Carlito"/>
              </a:rPr>
              <a:t>command can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be</a:t>
            </a:r>
            <a:endParaRPr sz="1800">
              <a:latin typeface="Carlito"/>
              <a:cs typeface="Carlito"/>
            </a:endParaRPr>
          </a:p>
          <a:p>
            <a:pPr marL="355600">
              <a:lnSpc>
                <a:spcPts val="1945"/>
              </a:lnSpc>
            </a:pPr>
            <a:r>
              <a:rPr sz="1800" spc="-10" dirty="0">
                <a:latin typeface="Carlito"/>
                <a:cs typeface="Carlito"/>
              </a:rPr>
              <a:t>allowed </a:t>
            </a:r>
            <a:r>
              <a:rPr sz="1800" spc="-5" dirty="0">
                <a:latin typeface="Carlito"/>
                <a:cs typeface="Carlito"/>
              </a:rPr>
              <a:t>or not based on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policy </a:t>
            </a:r>
            <a:r>
              <a:rPr sz="1800" dirty="0">
                <a:latin typeface="Carlito"/>
                <a:cs typeface="Carlito"/>
              </a:rPr>
              <a:t>and the </a:t>
            </a:r>
            <a:r>
              <a:rPr sz="1800" spc="-5" dirty="0">
                <a:latin typeface="Carlito"/>
                <a:cs typeface="Carlito"/>
              </a:rPr>
              <a:t>command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executed.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5" dirty="0">
                <a:latin typeface="Carlito"/>
                <a:cs typeface="Carlito"/>
              </a:rPr>
              <a:t>Twistlock </a:t>
            </a:r>
            <a:r>
              <a:rPr sz="1800" dirty="0">
                <a:latin typeface="Carlito"/>
                <a:cs typeface="Carlito"/>
              </a:rPr>
              <a:t>authz </a:t>
            </a:r>
            <a:r>
              <a:rPr sz="1800" spc="-20" dirty="0">
                <a:latin typeface="Carlito"/>
                <a:cs typeface="Carlito"/>
              </a:rPr>
              <a:t>broker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one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first </a:t>
            </a:r>
            <a:r>
              <a:rPr sz="1800" spc="-5" dirty="0">
                <a:latin typeface="Carlito"/>
                <a:cs typeface="Carlito"/>
              </a:rPr>
              <a:t>plugins that is </a:t>
            </a:r>
            <a:r>
              <a:rPr sz="1800" spc="-10" dirty="0">
                <a:latin typeface="Carlito"/>
                <a:cs typeface="Carlito"/>
              </a:rPr>
              <a:t>currently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available.</a:t>
            </a:r>
            <a:endParaRPr sz="1800">
              <a:latin typeface="Carlito"/>
              <a:cs typeface="Carlito"/>
            </a:endParaRPr>
          </a:p>
          <a:p>
            <a:pPr marL="355600" marR="514350" indent="-343535">
              <a:lnSpc>
                <a:spcPct val="8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Carlito"/>
                <a:cs typeface="Carlito"/>
              </a:rPr>
              <a:t>In </a:t>
            </a:r>
            <a:r>
              <a:rPr sz="1800" spc="-15" dirty="0">
                <a:latin typeface="Carlito"/>
                <a:cs typeface="Carlito"/>
              </a:rPr>
              <a:t>Twistlock </a:t>
            </a:r>
            <a:r>
              <a:rPr sz="1800" spc="-5" dirty="0">
                <a:latin typeface="Carlito"/>
                <a:cs typeface="Carlito"/>
              </a:rPr>
              <a:t>case, </a:t>
            </a:r>
            <a:r>
              <a:rPr sz="1800" spc="-10" dirty="0">
                <a:latin typeface="Carlito"/>
                <a:cs typeface="Carlito"/>
              </a:rPr>
              <a:t>policy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5" dirty="0">
                <a:latin typeface="Carlito"/>
                <a:cs typeface="Carlito"/>
              </a:rPr>
              <a:t>created </a:t>
            </a:r>
            <a:r>
              <a:rPr sz="1800" dirty="0">
                <a:latin typeface="Carlito"/>
                <a:cs typeface="Carlito"/>
              </a:rPr>
              <a:t>as a </a:t>
            </a:r>
            <a:r>
              <a:rPr sz="1800" spc="-5" dirty="0">
                <a:latin typeface="Carlito"/>
                <a:cs typeface="Carlito"/>
              </a:rPr>
              <a:t>JSON file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is given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argument </a:t>
            </a:r>
            <a:r>
              <a:rPr sz="1800" spc="-10" dirty="0">
                <a:latin typeface="Carlito"/>
                <a:cs typeface="Carlito"/>
              </a:rPr>
              <a:t>to  </a:t>
            </a:r>
            <a:r>
              <a:rPr sz="1800" spc="-15" dirty="0">
                <a:latin typeface="Carlito"/>
                <a:cs typeface="Carlito"/>
              </a:rPr>
              <a:t>Docker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daemon.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Carlito"/>
                <a:cs typeface="Carlito"/>
              </a:rPr>
              <a:t>User </a:t>
            </a:r>
            <a:r>
              <a:rPr sz="1800" spc="-5" dirty="0">
                <a:latin typeface="Carlito"/>
                <a:cs typeface="Carlito"/>
              </a:rPr>
              <a:t>identity support is not </a:t>
            </a:r>
            <a:r>
              <a:rPr sz="1800" spc="-15" dirty="0">
                <a:latin typeface="Carlito"/>
                <a:cs typeface="Carlito"/>
              </a:rPr>
              <a:t>yet </a:t>
            </a:r>
            <a:r>
              <a:rPr sz="1800" spc="-10" dirty="0">
                <a:latin typeface="Carlito"/>
                <a:cs typeface="Carlito"/>
              </a:rPr>
              <a:t>available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15" dirty="0">
                <a:latin typeface="Carlito"/>
                <a:cs typeface="Carlito"/>
              </a:rPr>
              <a:t>Docker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engine.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5" dirty="0">
                <a:latin typeface="Carlito"/>
                <a:cs typeface="Carlito"/>
              </a:rPr>
              <a:t>Docker Data </a:t>
            </a:r>
            <a:r>
              <a:rPr sz="1800" spc="-10" dirty="0">
                <a:latin typeface="Carlito"/>
                <a:cs typeface="Carlito"/>
              </a:rPr>
              <a:t>Center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Docker </a:t>
            </a:r>
            <a:r>
              <a:rPr sz="1800" spc="-5" dirty="0">
                <a:latin typeface="Carlito"/>
                <a:cs typeface="Carlito"/>
              </a:rPr>
              <a:t>cloud </a:t>
            </a:r>
            <a:r>
              <a:rPr sz="1800" spc="-10" dirty="0">
                <a:latin typeface="Carlito"/>
                <a:cs typeface="Carlito"/>
              </a:rPr>
              <a:t>provides RBAC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Multi-tenant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support.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100">
              <a:latin typeface="Carlito"/>
              <a:cs typeface="Carlito"/>
            </a:endParaRPr>
          </a:p>
          <a:p>
            <a:pPr marL="3137535">
              <a:lnSpc>
                <a:spcPct val="100000"/>
              </a:lnSpc>
              <a:spcBef>
                <a:spcPts val="1880"/>
              </a:spcBef>
            </a:pPr>
            <a:r>
              <a:rPr sz="1800" b="1" spc="-15" dirty="0">
                <a:latin typeface="Carlito"/>
                <a:cs typeface="Carlito"/>
              </a:rPr>
              <a:t>Policy.json:</a:t>
            </a:r>
            <a:endParaRPr sz="1800">
              <a:latin typeface="Carlito"/>
              <a:cs typeface="Carlito"/>
            </a:endParaRPr>
          </a:p>
          <a:p>
            <a:pPr marL="3137535" marR="889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{"name":"policy_1","users":[""],"actions":["contain  </a:t>
            </a:r>
            <a:r>
              <a:rPr sz="1800" dirty="0">
                <a:latin typeface="Carlito"/>
                <a:cs typeface="Carlito"/>
              </a:rPr>
              <a:t>er"] , </a:t>
            </a:r>
            <a:r>
              <a:rPr sz="1800" spc="-5" dirty="0">
                <a:latin typeface="Carlito"/>
                <a:cs typeface="Carlito"/>
              </a:rPr>
              <a:t>"readonly":true} </a:t>
            </a:r>
            <a:r>
              <a:rPr sz="1800" dirty="0">
                <a:latin typeface="Carlito"/>
                <a:cs typeface="Carlito"/>
              </a:rPr>
              <a:t>– </a:t>
            </a:r>
            <a:r>
              <a:rPr sz="1800" spc="-10" dirty="0">
                <a:latin typeface="Carlito"/>
                <a:cs typeface="Carlito"/>
              </a:rPr>
              <a:t>Read-only Container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policy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3137535" marR="508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rlito"/>
                <a:cs typeface="Carlito"/>
              </a:rPr>
              <a:t>Starting </a:t>
            </a:r>
            <a:r>
              <a:rPr sz="1800" b="1" spc="-10" dirty="0">
                <a:latin typeface="Carlito"/>
                <a:cs typeface="Carlito"/>
              </a:rPr>
              <a:t>Docker </a:t>
            </a:r>
            <a:r>
              <a:rPr sz="1800" b="1" dirty="0">
                <a:latin typeface="Carlito"/>
                <a:cs typeface="Carlito"/>
              </a:rPr>
              <a:t>daemon </a:t>
            </a:r>
            <a:r>
              <a:rPr sz="1800" b="1" spc="-5" dirty="0">
                <a:latin typeface="Carlito"/>
                <a:cs typeface="Carlito"/>
              </a:rPr>
              <a:t>with </a:t>
            </a:r>
            <a:r>
              <a:rPr sz="1800" b="1" dirty="0">
                <a:latin typeface="Carlito"/>
                <a:cs typeface="Carlito"/>
              </a:rPr>
              <a:t>auth </a:t>
            </a:r>
            <a:r>
              <a:rPr sz="1800" b="1" spc="-15" dirty="0">
                <a:latin typeface="Carlito"/>
                <a:cs typeface="Carlito"/>
              </a:rPr>
              <a:t>policy.json:  </a:t>
            </a:r>
            <a:r>
              <a:rPr sz="1800" spc="-15" dirty="0">
                <a:latin typeface="Carlito"/>
                <a:cs typeface="Carlito"/>
              </a:rPr>
              <a:t>docker </a:t>
            </a:r>
            <a:r>
              <a:rPr sz="1800" dirty="0">
                <a:latin typeface="Carlito"/>
                <a:cs typeface="Carlito"/>
              </a:rPr>
              <a:t>run -d </a:t>
            </a:r>
            <a:r>
              <a:rPr sz="1800" spc="-15" dirty="0">
                <a:latin typeface="Carlito"/>
                <a:cs typeface="Carlito"/>
              </a:rPr>
              <a:t>--restart=always </a:t>
            </a:r>
            <a:r>
              <a:rPr sz="1800" dirty="0">
                <a:latin typeface="Carlito"/>
                <a:cs typeface="Carlito"/>
              </a:rPr>
              <a:t>-v </a:t>
            </a:r>
            <a:r>
              <a:rPr sz="1800" spc="-10" dirty="0">
                <a:latin typeface="Carlito"/>
                <a:cs typeface="Carlito"/>
              </a:rPr>
              <a:t>/var/lib/authz-  </a:t>
            </a:r>
            <a:r>
              <a:rPr sz="1800" spc="-15" dirty="0">
                <a:latin typeface="Carlito"/>
                <a:cs typeface="Carlito"/>
              </a:rPr>
              <a:t>broker/policy.json:/var/lib/authz-broker/policy.json</a:t>
            </a:r>
            <a:endParaRPr sz="1800">
              <a:latin typeface="Carlito"/>
              <a:cs typeface="Carlito"/>
            </a:endParaRPr>
          </a:p>
          <a:p>
            <a:pPr marL="3137535" marR="6350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-v </a:t>
            </a:r>
            <a:r>
              <a:rPr sz="1800" spc="-10" dirty="0">
                <a:latin typeface="Carlito"/>
                <a:cs typeface="Carlito"/>
              </a:rPr>
              <a:t>/run/docker/plugins/:/run/docker/plugins  twistlock/authz-broker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5483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Container image </a:t>
            </a:r>
            <a:r>
              <a:rPr sz="4400" dirty="0"/>
              <a:t>signing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0739" y="1565909"/>
            <a:ext cx="7808595" cy="43059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11809" indent="-343535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latin typeface="Carlito"/>
                <a:cs typeface="Carlito"/>
              </a:rPr>
              <a:t>Container </a:t>
            </a:r>
            <a:r>
              <a:rPr sz="1800" spc="-5" dirty="0">
                <a:latin typeface="Carlito"/>
                <a:cs typeface="Carlito"/>
              </a:rPr>
              <a:t>images </a:t>
            </a:r>
            <a:r>
              <a:rPr sz="1800" dirty="0">
                <a:latin typeface="Carlito"/>
                <a:cs typeface="Carlito"/>
              </a:rPr>
              <a:t>needs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dirty="0">
                <a:latin typeface="Carlito"/>
                <a:cs typeface="Carlito"/>
              </a:rPr>
              <a:t>signed so </a:t>
            </a:r>
            <a:r>
              <a:rPr sz="1800" spc="-5" dirty="0">
                <a:latin typeface="Carlito"/>
                <a:cs typeface="Carlito"/>
              </a:rPr>
              <a:t>that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client </a:t>
            </a:r>
            <a:r>
              <a:rPr sz="1800" spc="-10" dirty="0">
                <a:latin typeface="Carlito"/>
                <a:cs typeface="Carlito"/>
              </a:rPr>
              <a:t>knows </a:t>
            </a:r>
            <a:r>
              <a:rPr sz="1800" spc="-5" dirty="0">
                <a:latin typeface="Carlito"/>
                <a:cs typeface="Carlito"/>
              </a:rPr>
              <a:t>that image is  </a:t>
            </a:r>
            <a:r>
              <a:rPr sz="1800" spc="-10" dirty="0">
                <a:latin typeface="Carlito"/>
                <a:cs typeface="Carlito"/>
              </a:rPr>
              <a:t>coming from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trusted source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that it is not </a:t>
            </a:r>
            <a:r>
              <a:rPr sz="1800" spc="-10" dirty="0">
                <a:latin typeface="Carlito"/>
                <a:cs typeface="Carlito"/>
              </a:rPr>
              <a:t>tampered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with.</a:t>
            </a:r>
            <a:endParaRPr sz="1800">
              <a:latin typeface="Carlito"/>
              <a:cs typeface="Carlito"/>
            </a:endParaRPr>
          </a:p>
          <a:p>
            <a:pPr marL="355600" marR="124460" indent="-343535">
              <a:lnSpc>
                <a:spcPct val="8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latin typeface="Carlito"/>
                <a:cs typeface="Carlito"/>
              </a:rPr>
              <a:t>Content </a:t>
            </a:r>
            <a:r>
              <a:rPr sz="1800" spc="-5" dirty="0">
                <a:latin typeface="Carlito"/>
                <a:cs typeface="Carlito"/>
              </a:rPr>
              <a:t>publisher </a:t>
            </a:r>
            <a:r>
              <a:rPr sz="1800" spc="-20" dirty="0">
                <a:latin typeface="Carlito"/>
                <a:cs typeface="Carlito"/>
              </a:rPr>
              <a:t>takes </a:t>
            </a:r>
            <a:r>
              <a:rPr sz="1800" spc="-15" dirty="0">
                <a:latin typeface="Carlito"/>
                <a:cs typeface="Carlito"/>
              </a:rPr>
              <a:t>care </a:t>
            </a:r>
            <a:r>
              <a:rPr sz="1800" spc="-5" dirty="0">
                <a:latin typeface="Carlito"/>
                <a:cs typeface="Carlito"/>
              </a:rPr>
              <a:t>of signing </a:t>
            </a:r>
            <a:r>
              <a:rPr sz="1800" spc="-10" dirty="0">
                <a:latin typeface="Carlito"/>
                <a:cs typeface="Carlito"/>
              </a:rPr>
              <a:t>Container </a:t>
            </a:r>
            <a:r>
              <a:rPr sz="1800" spc="-5" dirty="0">
                <a:latin typeface="Carlito"/>
                <a:cs typeface="Carlito"/>
              </a:rPr>
              <a:t>image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pushing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10" dirty="0">
                <a:latin typeface="Carlito"/>
                <a:cs typeface="Carlito"/>
              </a:rPr>
              <a:t>into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20" dirty="0">
                <a:latin typeface="Carlito"/>
                <a:cs typeface="Carlito"/>
              </a:rPr>
              <a:t>registry.</a:t>
            </a:r>
            <a:endParaRPr sz="1800">
              <a:latin typeface="Carlito"/>
              <a:cs typeface="Carlito"/>
            </a:endParaRPr>
          </a:p>
          <a:p>
            <a:pPr marL="355600" marR="403225" indent="-343535">
              <a:lnSpc>
                <a:spcPts val="1730"/>
              </a:lnSpc>
              <a:spcBef>
                <a:spcPts val="4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  <a:hlinkClick r:id="rId2"/>
              </a:rPr>
              <a:t>The </a:t>
            </a:r>
            <a:r>
              <a:rPr sz="1800" spc="-15" dirty="0">
                <a:latin typeface="Carlito"/>
                <a:cs typeface="Carlito"/>
                <a:hlinkClick r:id="rId2"/>
              </a:rPr>
              <a:t>Docker content </a:t>
            </a:r>
            <a:r>
              <a:rPr sz="1800" spc="-10" dirty="0">
                <a:latin typeface="Carlito"/>
                <a:cs typeface="Carlito"/>
                <a:hlinkClick r:id="rId2"/>
              </a:rPr>
              <a:t>trust </a:t>
            </a:r>
            <a:r>
              <a:rPr sz="1800" spc="-5" dirty="0">
                <a:latin typeface="Carlito"/>
                <a:cs typeface="Carlito"/>
                <a:hlinkClick r:id="rId2"/>
              </a:rPr>
              <a:t>is </a:t>
            </a:r>
            <a:r>
              <a:rPr sz="1800" dirty="0">
                <a:latin typeface="Carlito"/>
                <a:cs typeface="Carlito"/>
                <a:hlinkClick r:id="rId2"/>
              </a:rPr>
              <a:t>an </a:t>
            </a:r>
            <a:r>
              <a:rPr sz="1800" spc="-10" dirty="0">
                <a:latin typeface="Carlito"/>
                <a:cs typeface="Carlito"/>
                <a:hlinkClick r:id="rId2"/>
              </a:rPr>
              <a:t>implementation </a:t>
            </a:r>
            <a:r>
              <a:rPr sz="1800" spc="-5" dirty="0">
                <a:latin typeface="Carlito"/>
                <a:cs typeface="Carlito"/>
                <a:hlinkClick r:id="rId2"/>
              </a:rPr>
              <a:t>of </a:t>
            </a:r>
            <a:r>
              <a:rPr sz="1800" dirty="0">
                <a:latin typeface="Carlito"/>
                <a:cs typeface="Carlito"/>
                <a:hlinkClick r:id="rId2"/>
              </a:rPr>
              <a:t>the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Notary open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source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 project</a:t>
            </a:r>
            <a:r>
              <a:rPr sz="1800" spc="-10" dirty="0">
                <a:latin typeface="Carlito"/>
                <a:cs typeface="Carlito"/>
                <a:hlinkClick r:id="rId3"/>
              </a:rPr>
              <a:t>. </a:t>
            </a:r>
            <a:r>
              <a:rPr sz="1800" spc="-5" dirty="0">
                <a:latin typeface="Carlito"/>
                <a:cs typeface="Carlito"/>
                <a:hlinkClick r:id="rId3"/>
              </a:rPr>
              <a:t>The Notary open </a:t>
            </a:r>
            <a:r>
              <a:rPr sz="1800" spc="-10" dirty="0">
                <a:latin typeface="Carlito"/>
                <a:cs typeface="Carlito"/>
                <a:hlinkClick r:id="rId3"/>
              </a:rPr>
              <a:t>source project </a:t>
            </a:r>
            <a:r>
              <a:rPr sz="1800" spc="-5" dirty="0">
                <a:latin typeface="Carlito"/>
                <a:cs typeface="Carlito"/>
                <a:hlinkClick r:id="rId3"/>
              </a:rPr>
              <a:t>is based on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The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Update Framework 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(TUF)</a:t>
            </a:r>
            <a:r>
              <a:rPr sz="18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project</a:t>
            </a:r>
            <a:r>
              <a:rPr sz="1800" spc="-10" dirty="0">
                <a:latin typeface="Carlito"/>
                <a:cs typeface="Carlito"/>
                <a:hlinkClick r:id="rId3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When </a:t>
            </a:r>
            <a:r>
              <a:rPr sz="1800" spc="-10" dirty="0">
                <a:latin typeface="Carlito"/>
                <a:cs typeface="Carlito"/>
              </a:rPr>
              <a:t>content trust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enabled, </a:t>
            </a:r>
            <a:r>
              <a:rPr sz="1800" spc="-10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can pull only signed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images.</a:t>
            </a:r>
            <a:endParaRPr sz="1800">
              <a:latin typeface="Carlito"/>
              <a:cs typeface="Carlito"/>
            </a:endParaRPr>
          </a:p>
          <a:p>
            <a:pPr marL="355600" marR="384175" indent="-343535">
              <a:lnSpc>
                <a:spcPct val="8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When </a:t>
            </a:r>
            <a:r>
              <a:rPr sz="1800" spc="-10" dirty="0">
                <a:latin typeface="Carlito"/>
                <a:cs typeface="Carlito"/>
              </a:rPr>
              <a:t>content trust </a:t>
            </a:r>
            <a:r>
              <a:rPr sz="1800" spc="-5" dirty="0">
                <a:latin typeface="Carlito"/>
                <a:cs typeface="Carlito"/>
              </a:rPr>
              <a:t>is not </a:t>
            </a:r>
            <a:r>
              <a:rPr sz="1800" dirty="0">
                <a:latin typeface="Carlito"/>
                <a:cs typeface="Carlito"/>
              </a:rPr>
              <a:t>enabled, </a:t>
            </a:r>
            <a:r>
              <a:rPr sz="1800" spc="-5" dirty="0">
                <a:latin typeface="Carlito"/>
                <a:cs typeface="Carlito"/>
              </a:rPr>
              <a:t>both </a:t>
            </a:r>
            <a:r>
              <a:rPr sz="1800" dirty="0">
                <a:latin typeface="Carlito"/>
                <a:cs typeface="Carlito"/>
              </a:rPr>
              <a:t>signed and </a:t>
            </a:r>
            <a:r>
              <a:rPr sz="1800" spc="-5" dirty="0">
                <a:latin typeface="Carlito"/>
                <a:cs typeface="Carlito"/>
              </a:rPr>
              <a:t>unsigned images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be  pulled.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5" dirty="0">
                <a:latin typeface="Carlito"/>
                <a:cs typeface="Carlito"/>
              </a:rPr>
              <a:t>Docker </a:t>
            </a:r>
            <a:r>
              <a:rPr sz="1800" spc="-10" dirty="0">
                <a:latin typeface="Carlito"/>
                <a:cs typeface="Carlito"/>
              </a:rPr>
              <a:t>content trust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enabled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20" dirty="0">
                <a:latin typeface="Carlito"/>
                <a:cs typeface="Carlito"/>
              </a:rPr>
              <a:t>“export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DOCKER_CONTENT_TRUST=1”.</a:t>
            </a:r>
            <a:endParaRPr sz="1800">
              <a:latin typeface="Carlito"/>
              <a:cs typeface="Carlito"/>
            </a:endParaRPr>
          </a:p>
          <a:p>
            <a:pPr marL="355600" marR="5080" indent="-343535">
              <a:lnSpc>
                <a:spcPct val="8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When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publisher pushes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image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first </a:t>
            </a:r>
            <a:r>
              <a:rPr sz="1800" spc="-5" dirty="0">
                <a:latin typeface="Carlito"/>
                <a:cs typeface="Carlito"/>
              </a:rPr>
              <a:t>time using </a:t>
            </a:r>
            <a:r>
              <a:rPr sz="1800" spc="-15" dirty="0">
                <a:latin typeface="Carlito"/>
                <a:cs typeface="Carlito"/>
              </a:rPr>
              <a:t>docker </a:t>
            </a:r>
            <a:r>
              <a:rPr sz="1800" spc="-5" dirty="0">
                <a:latin typeface="Carlito"/>
                <a:cs typeface="Carlito"/>
              </a:rPr>
              <a:t>push, </a:t>
            </a:r>
            <a:r>
              <a:rPr sz="1800" spc="-10" dirty="0">
                <a:latin typeface="Carlito"/>
                <a:cs typeface="Carlito"/>
              </a:rPr>
              <a:t>there 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 need </a:t>
            </a:r>
            <a:r>
              <a:rPr sz="1800" spc="-10" dirty="0">
                <a:latin typeface="Carlito"/>
                <a:cs typeface="Carlito"/>
              </a:rPr>
              <a:t>to enter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passphrase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root </a:t>
            </a:r>
            <a:r>
              <a:rPr sz="1800" spc="-25" dirty="0">
                <a:latin typeface="Carlito"/>
                <a:cs typeface="Carlito"/>
              </a:rPr>
              <a:t>key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355600" marR="603885" indent="-343535">
              <a:lnSpc>
                <a:spcPct val="8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When pushing new image or new image </a:t>
            </a:r>
            <a:r>
              <a:rPr sz="1800" spc="-10" dirty="0">
                <a:latin typeface="Carlito"/>
                <a:cs typeface="Carlito"/>
              </a:rPr>
              <a:t>version, </a:t>
            </a:r>
            <a:r>
              <a:rPr sz="1800" spc="-5" dirty="0">
                <a:latin typeface="Carlito"/>
                <a:cs typeface="Carlito"/>
              </a:rPr>
              <a:t>publisher </a:t>
            </a:r>
            <a:r>
              <a:rPr sz="1800" dirty="0">
                <a:latin typeface="Carlito"/>
                <a:cs typeface="Carlito"/>
              </a:rPr>
              <a:t>needs </a:t>
            </a:r>
            <a:r>
              <a:rPr sz="1800" spc="-10" dirty="0">
                <a:latin typeface="Carlito"/>
                <a:cs typeface="Carlito"/>
              </a:rPr>
              <a:t>to enter  </a:t>
            </a:r>
            <a:r>
              <a:rPr sz="1800" spc="-5" dirty="0">
                <a:latin typeface="Carlito"/>
                <a:cs typeface="Carlito"/>
              </a:rPr>
              <a:t>passphrase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repository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key.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5" dirty="0">
                <a:latin typeface="Carlito"/>
                <a:cs typeface="Carlito"/>
              </a:rPr>
              <a:t>Docker </a:t>
            </a:r>
            <a:r>
              <a:rPr sz="1800" spc="-5" dirty="0">
                <a:latin typeface="Carlito"/>
                <a:cs typeface="Carlito"/>
              </a:rPr>
              <a:t>has </a:t>
            </a:r>
            <a:r>
              <a:rPr sz="1800" dirty="0">
                <a:latin typeface="Carlito"/>
                <a:cs typeface="Carlito"/>
              </a:rPr>
              <a:t>also added </a:t>
            </a:r>
            <a:r>
              <a:rPr sz="1800" spc="-5" dirty="0">
                <a:latin typeface="Carlito"/>
                <a:cs typeface="Carlito"/>
              </a:rPr>
              <a:t>support </a:t>
            </a:r>
            <a:r>
              <a:rPr sz="1800" spc="-15" dirty="0">
                <a:latin typeface="Carlito"/>
                <a:cs typeface="Carlito"/>
              </a:rPr>
              <a:t>for hardware </a:t>
            </a:r>
            <a:r>
              <a:rPr sz="1800" spc="-25" dirty="0">
                <a:latin typeface="Carlito"/>
                <a:cs typeface="Carlito"/>
              </a:rPr>
              <a:t>keys </a:t>
            </a:r>
            <a:r>
              <a:rPr sz="1800" spc="-5" dirty="0">
                <a:latin typeface="Carlito"/>
                <a:cs typeface="Carlito"/>
              </a:rPr>
              <a:t>using</a:t>
            </a:r>
            <a:r>
              <a:rPr sz="1800" spc="15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Yubikey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20" dirty="0">
                <a:latin typeface="Carlito"/>
                <a:cs typeface="Carlito"/>
              </a:rPr>
              <a:t>Keys </a:t>
            </a:r>
            <a:r>
              <a:rPr sz="1800" spc="-5" dirty="0">
                <a:latin typeface="Carlito"/>
                <a:cs typeface="Carlito"/>
              </a:rPr>
              <a:t>should be </a:t>
            </a:r>
            <a:r>
              <a:rPr sz="1800" spc="-10" dirty="0">
                <a:latin typeface="Carlito"/>
                <a:cs typeface="Carlito"/>
              </a:rPr>
              <a:t>saved </a:t>
            </a:r>
            <a:r>
              <a:rPr sz="1800" spc="-15" dirty="0">
                <a:latin typeface="Carlito"/>
                <a:cs typeface="Carlito"/>
              </a:rPr>
              <a:t>safely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backups </a:t>
            </a:r>
            <a:r>
              <a:rPr sz="1800" spc="-5" dirty="0">
                <a:latin typeface="Carlito"/>
                <a:cs typeface="Carlito"/>
              </a:rPr>
              <a:t>should be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taken.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5897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Container Image</a:t>
            </a:r>
            <a:r>
              <a:rPr sz="4400" dirty="0"/>
              <a:t> </a:t>
            </a:r>
            <a:r>
              <a:rPr sz="4400" spc="-5" dirty="0"/>
              <a:t>scanning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0739" y="1523238"/>
            <a:ext cx="7854315" cy="41408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78485" indent="-343535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20" dirty="0">
                <a:latin typeface="Carlito"/>
                <a:cs typeface="Carlito"/>
              </a:rPr>
              <a:t>Docker </a:t>
            </a:r>
            <a:r>
              <a:rPr sz="3000" spc="-5" dirty="0">
                <a:latin typeface="Carlito"/>
                <a:cs typeface="Carlito"/>
              </a:rPr>
              <a:t>Security </a:t>
            </a:r>
            <a:r>
              <a:rPr sz="3000" spc="-10" dirty="0">
                <a:latin typeface="Carlito"/>
                <a:cs typeface="Carlito"/>
              </a:rPr>
              <a:t>Scan </a:t>
            </a:r>
            <a:r>
              <a:rPr sz="3000" spc="-5" dirty="0">
                <a:latin typeface="Carlito"/>
                <a:cs typeface="Carlito"/>
              </a:rPr>
              <a:t>scans </a:t>
            </a:r>
            <a:r>
              <a:rPr sz="3000" spc="-10" dirty="0">
                <a:latin typeface="Carlito"/>
                <a:cs typeface="Carlito"/>
              </a:rPr>
              <a:t>Container </a:t>
            </a:r>
            <a:r>
              <a:rPr sz="3000" spc="-5" dirty="0">
                <a:latin typeface="Carlito"/>
                <a:cs typeface="Carlito"/>
              </a:rPr>
              <a:t>images 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10" dirty="0">
                <a:latin typeface="Carlito"/>
                <a:cs typeface="Carlito"/>
              </a:rPr>
              <a:t>reports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vulnerabilities.</a:t>
            </a:r>
            <a:endParaRPr sz="3000">
              <a:latin typeface="Carlito"/>
              <a:cs typeface="Carlito"/>
            </a:endParaRPr>
          </a:p>
          <a:p>
            <a:pPr marL="355600" marR="304165" indent="-343535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rlito"/>
                <a:cs typeface="Carlito"/>
              </a:rPr>
              <a:t>Scanning </a:t>
            </a:r>
            <a:r>
              <a:rPr sz="3000" dirty="0">
                <a:latin typeface="Carlito"/>
                <a:cs typeface="Carlito"/>
              </a:rPr>
              <a:t>is </a:t>
            </a:r>
            <a:r>
              <a:rPr sz="3000" spc="-5" dirty="0">
                <a:latin typeface="Carlito"/>
                <a:cs typeface="Carlito"/>
              </a:rPr>
              <a:t>done </a:t>
            </a:r>
            <a:r>
              <a:rPr sz="3000" spc="-10" dirty="0">
                <a:latin typeface="Carlito"/>
                <a:cs typeface="Carlito"/>
              </a:rPr>
              <a:t>by comparing </a:t>
            </a:r>
            <a:r>
              <a:rPr sz="3000" spc="-5" dirty="0">
                <a:latin typeface="Carlito"/>
                <a:cs typeface="Carlito"/>
              </a:rPr>
              <a:t>each </a:t>
            </a:r>
            <a:r>
              <a:rPr sz="3000" spc="-10" dirty="0">
                <a:latin typeface="Carlito"/>
                <a:cs typeface="Carlito"/>
              </a:rPr>
              <a:t>Container  </a:t>
            </a:r>
            <a:r>
              <a:rPr sz="3000" spc="-25" dirty="0">
                <a:latin typeface="Carlito"/>
                <a:cs typeface="Carlito"/>
              </a:rPr>
              <a:t>layer </a:t>
            </a:r>
            <a:r>
              <a:rPr sz="3000" spc="-10" dirty="0">
                <a:latin typeface="Carlito"/>
                <a:cs typeface="Carlito"/>
              </a:rPr>
              <a:t>component </a:t>
            </a:r>
            <a:r>
              <a:rPr sz="3000" dirty="0">
                <a:latin typeface="Carlito"/>
                <a:cs typeface="Carlito"/>
              </a:rPr>
              <a:t>with </a:t>
            </a:r>
            <a:r>
              <a:rPr sz="3000" spc="-5" dirty="0">
                <a:latin typeface="Carlito"/>
                <a:cs typeface="Carlito"/>
              </a:rPr>
              <a:t>CVE</a:t>
            </a:r>
            <a:r>
              <a:rPr sz="3000" spc="1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databases.</a:t>
            </a:r>
            <a:endParaRPr sz="3000">
              <a:latin typeface="Carlito"/>
              <a:cs typeface="Carlito"/>
            </a:endParaRPr>
          </a:p>
          <a:p>
            <a:pPr marL="355600" marR="54610" indent="-343535">
              <a:lnSpc>
                <a:spcPts val="288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rlito"/>
                <a:cs typeface="Carlito"/>
              </a:rPr>
              <a:t>Additional binary </a:t>
            </a:r>
            <a:r>
              <a:rPr sz="3000" spc="-10" dirty="0">
                <a:latin typeface="Carlito"/>
                <a:cs typeface="Carlito"/>
              </a:rPr>
              <a:t>scan is </a:t>
            </a:r>
            <a:r>
              <a:rPr sz="3000" spc="-5" dirty="0">
                <a:latin typeface="Carlito"/>
                <a:cs typeface="Carlito"/>
              </a:rPr>
              <a:t>done </a:t>
            </a:r>
            <a:r>
              <a:rPr sz="3000" spc="-10" dirty="0">
                <a:latin typeface="Carlito"/>
                <a:cs typeface="Carlito"/>
              </a:rPr>
              <a:t>to </a:t>
            </a:r>
            <a:r>
              <a:rPr sz="3000" spc="-25" dirty="0">
                <a:latin typeface="Carlito"/>
                <a:cs typeface="Carlito"/>
              </a:rPr>
              <a:t>make </a:t>
            </a:r>
            <a:r>
              <a:rPr sz="3000" spc="-15" dirty="0">
                <a:latin typeface="Carlito"/>
                <a:cs typeface="Carlito"/>
              </a:rPr>
              <a:t>sure </a:t>
            </a:r>
            <a:r>
              <a:rPr sz="3000" spc="-10" dirty="0">
                <a:latin typeface="Carlito"/>
                <a:cs typeface="Carlito"/>
              </a:rPr>
              <a:t>that 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5" dirty="0">
                <a:latin typeface="Carlito"/>
                <a:cs typeface="Carlito"/>
              </a:rPr>
              <a:t>package </a:t>
            </a:r>
            <a:r>
              <a:rPr sz="3000" dirty="0">
                <a:latin typeface="Carlito"/>
                <a:cs typeface="Carlito"/>
              </a:rPr>
              <a:t>is </a:t>
            </a:r>
            <a:r>
              <a:rPr sz="3000" spc="-5" dirty="0">
                <a:latin typeface="Carlito"/>
                <a:cs typeface="Carlito"/>
              </a:rPr>
              <a:t>not </a:t>
            </a:r>
            <a:r>
              <a:rPr sz="3000" spc="-10" dirty="0">
                <a:latin typeface="Carlito"/>
                <a:cs typeface="Carlito"/>
              </a:rPr>
              <a:t>tampered</a:t>
            </a:r>
            <a:r>
              <a:rPr sz="3000" spc="-8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with.</a:t>
            </a:r>
            <a:endParaRPr sz="3000">
              <a:latin typeface="Carlito"/>
              <a:cs typeface="Carlito"/>
            </a:endParaRPr>
          </a:p>
          <a:p>
            <a:pPr marL="355600" marR="1016635" indent="-343535">
              <a:lnSpc>
                <a:spcPts val="288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rlito"/>
                <a:cs typeface="Carlito"/>
              </a:rPr>
              <a:t>Pro-active notification </a:t>
            </a:r>
            <a:r>
              <a:rPr sz="3000" dirty="0">
                <a:latin typeface="Carlito"/>
                <a:cs typeface="Carlito"/>
              </a:rPr>
              <a:t>is </a:t>
            </a:r>
            <a:r>
              <a:rPr sz="3000" spc="-5" dirty="0">
                <a:latin typeface="Carlito"/>
                <a:cs typeface="Carlito"/>
              </a:rPr>
              <a:t>given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10" dirty="0">
                <a:latin typeface="Carlito"/>
                <a:cs typeface="Carlito"/>
              </a:rPr>
              <a:t>both </a:t>
            </a:r>
            <a:r>
              <a:rPr sz="3000" dirty="0">
                <a:latin typeface="Carlito"/>
                <a:cs typeface="Carlito"/>
              </a:rPr>
              <a:t>the  </a:t>
            </a:r>
            <a:r>
              <a:rPr sz="3000" spc="-10" dirty="0">
                <a:latin typeface="Carlito"/>
                <a:cs typeface="Carlito"/>
              </a:rPr>
              <a:t>publisher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5" dirty="0">
                <a:latin typeface="Carlito"/>
                <a:cs typeface="Carlito"/>
              </a:rPr>
              <a:t>user of </a:t>
            </a:r>
            <a:r>
              <a:rPr sz="3000" spc="-15" dirty="0">
                <a:latin typeface="Carlito"/>
                <a:cs typeface="Carlito"/>
              </a:rPr>
              <a:t>Container</a:t>
            </a:r>
            <a:r>
              <a:rPr sz="3000" spc="2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images.</a:t>
            </a:r>
            <a:endParaRPr sz="3000">
              <a:latin typeface="Carlito"/>
              <a:cs typeface="Carlito"/>
            </a:endParaRPr>
          </a:p>
          <a:p>
            <a:pPr marL="355600" marR="5080" indent="-343535">
              <a:lnSpc>
                <a:spcPts val="288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rlito"/>
                <a:cs typeface="Carlito"/>
              </a:rPr>
              <a:t>Available </a:t>
            </a:r>
            <a:r>
              <a:rPr sz="3000" spc="-10" dirty="0">
                <a:latin typeface="Carlito"/>
                <a:cs typeface="Carlito"/>
              </a:rPr>
              <a:t>currently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15" dirty="0">
                <a:latin typeface="Carlito"/>
                <a:cs typeface="Carlito"/>
              </a:rPr>
              <a:t>Docker </a:t>
            </a:r>
            <a:r>
              <a:rPr sz="3000" spc="-10" dirty="0">
                <a:latin typeface="Carlito"/>
                <a:cs typeface="Carlito"/>
              </a:rPr>
              <a:t>hub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15" dirty="0">
                <a:latin typeface="Carlito"/>
                <a:cs typeface="Carlito"/>
              </a:rPr>
              <a:t>Docker  </a:t>
            </a:r>
            <a:r>
              <a:rPr sz="3000" dirty="0">
                <a:latin typeface="Carlito"/>
                <a:cs typeface="Carlito"/>
              </a:rPr>
              <a:t>cloud. </a:t>
            </a:r>
            <a:r>
              <a:rPr sz="3000" spc="-5" dirty="0">
                <a:latin typeface="Carlito"/>
                <a:cs typeface="Carlito"/>
              </a:rPr>
              <a:t>Will be added soon </a:t>
            </a:r>
            <a:r>
              <a:rPr sz="3000" spc="-10" dirty="0">
                <a:latin typeface="Carlito"/>
                <a:cs typeface="Carlito"/>
              </a:rPr>
              <a:t>to </a:t>
            </a:r>
            <a:r>
              <a:rPr sz="3000" spc="-20" dirty="0">
                <a:latin typeface="Carlito"/>
                <a:cs typeface="Carlito"/>
              </a:rPr>
              <a:t>Docker data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spc="-55" dirty="0">
                <a:latin typeface="Carlito"/>
                <a:cs typeface="Carlito"/>
              </a:rPr>
              <a:t>center.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7131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Docker </a:t>
            </a:r>
            <a:r>
              <a:rPr sz="4400" dirty="0"/>
              <a:t>Security - </a:t>
            </a:r>
            <a:r>
              <a:rPr sz="4400" spc="-10" dirty="0"/>
              <a:t>Best</a:t>
            </a:r>
            <a:r>
              <a:rPr sz="4400" spc="-50" dirty="0"/>
              <a:t> </a:t>
            </a:r>
            <a:r>
              <a:rPr sz="4400" spc="-10" dirty="0"/>
              <a:t>Practices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0739" y="1565909"/>
            <a:ext cx="7927975" cy="43605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sz="1800" spc="-15" dirty="0">
                <a:latin typeface="Carlito"/>
                <a:cs typeface="Carlito"/>
              </a:rPr>
              <a:t>Docker </a:t>
            </a:r>
            <a:r>
              <a:rPr sz="1800" dirty="0">
                <a:latin typeface="Carlito"/>
                <a:cs typeface="Carlito"/>
              </a:rPr>
              <a:t>enables </a:t>
            </a:r>
            <a:r>
              <a:rPr sz="1800" spc="-5" dirty="0">
                <a:latin typeface="Carlito"/>
                <a:cs typeface="Carlito"/>
              </a:rPr>
              <a:t>Security by </a:t>
            </a:r>
            <a:r>
              <a:rPr sz="1800" spc="-10" dirty="0">
                <a:latin typeface="Carlito"/>
                <a:cs typeface="Carlito"/>
              </a:rPr>
              <a:t>default </a:t>
            </a:r>
            <a:r>
              <a:rPr sz="1800" dirty="0">
                <a:latin typeface="Carlito"/>
                <a:cs typeface="Carlito"/>
              </a:rPr>
              <a:t>and the </a:t>
            </a:r>
            <a:r>
              <a:rPr sz="1800" spc="-10" dirty="0">
                <a:latin typeface="Carlito"/>
                <a:cs typeface="Carlito"/>
              </a:rPr>
              <a:t>default </a:t>
            </a:r>
            <a:r>
              <a:rPr sz="1800" spc="-5" dirty="0">
                <a:latin typeface="Carlito"/>
                <a:cs typeface="Carlito"/>
              </a:rPr>
              <a:t>options suffice most of </a:t>
            </a:r>
            <a:r>
              <a:rPr sz="1800" dirty="0">
                <a:latin typeface="Carlito"/>
                <a:cs typeface="Carlito"/>
              </a:rPr>
              <a:t>the needs.  </a:t>
            </a:r>
            <a:r>
              <a:rPr sz="1800" spc="-10" dirty="0">
                <a:latin typeface="Carlito"/>
                <a:cs typeface="Carlito"/>
              </a:rPr>
              <a:t>Following are </a:t>
            </a:r>
            <a:r>
              <a:rPr sz="1800" spc="-20" dirty="0">
                <a:latin typeface="Carlito"/>
                <a:cs typeface="Carlito"/>
              </a:rPr>
              <a:t>few </a:t>
            </a:r>
            <a:r>
              <a:rPr sz="1800" spc="-5" dirty="0">
                <a:latin typeface="Carlito"/>
                <a:cs typeface="Carlito"/>
              </a:rPr>
              <a:t>best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practices:</a:t>
            </a:r>
            <a:endParaRPr sz="1800">
              <a:latin typeface="Carlito"/>
              <a:cs typeface="Carlito"/>
            </a:endParaRPr>
          </a:p>
          <a:p>
            <a:pPr marL="355600" marR="351790" indent="-343535">
              <a:lnSpc>
                <a:spcPct val="8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5" dirty="0">
                <a:latin typeface="Carlito"/>
                <a:cs typeface="Carlito"/>
              </a:rPr>
              <a:t>Have separate containers for </a:t>
            </a:r>
            <a:r>
              <a:rPr sz="1800" dirty="0">
                <a:latin typeface="Carlito"/>
                <a:cs typeface="Carlito"/>
              </a:rPr>
              <a:t>each </a:t>
            </a:r>
            <a:r>
              <a:rPr sz="1800" spc="-5" dirty="0">
                <a:latin typeface="Carlito"/>
                <a:cs typeface="Carlito"/>
              </a:rPr>
              <a:t>micro-service </a:t>
            </a:r>
            <a:r>
              <a:rPr sz="1800" spc="-10" dirty="0">
                <a:latin typeface="Carlito"/>
                <a:cs typeface="Carlito"/>
              </a:rPr>
              <a:t>keeping </a:t>
            </a:r>
            <a:r>
              <a:rPr sz="1800" spc="-5" dirty="0">
                <a:latin typeface="Carlito"/>
                <a:cs typeface="Carlito"/>
              </a:rPr>
              <a:t>Container </a:t>
            </a:r>
            <a:r>
              <a:rPr sz="1800" dirty="0">
                <a:latin typeface="Carlito"/>
                <a:cs typeface="Carlito"/>
              </a:rPr>
              <a:t>image </a:t>
            </a:r>
            <a:r>
              <a:rPr sz="1800" spc="-10" dirty="0">
                <a:latin typeface="Carlito"/>
                <a:cs typeface="Carlito"/>
              </a:rPr>
              <a:t>size  </a:t>
            </a:r>
            <a:r>
              <a:rPr sz="1800" spc="-5" dirty="0">
                <a:latin typeface="Carlito"/>
                <a:cs typeface="Carlito"/>
              </a:rPr>
              <a:t>small.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Don’t put </a:t>
            </a:r>
            <a:r>
              <a:rPr sz="1800" dirty="0">
                <a:latin typeface="Carlito"/>
                <a:cs typeface="Carlito"/>
              </a:rPr>
              <a:t>ssh </a:t>
            </a:r>
            <a:r>
              <a:rPr sz="1800" spc="-5" dirty="0">
                <a:latin typeface="Carlito"/>
                <a:cs typeface="Carlito"/>
              </a:rPr>
              <a:t>inside </a:t>
            </a:r>
            <a:r>
              <a:rPr sz="1800" spc="-25" dirty="0">
                <a:latin typeface="Carlito"/>
                <a:cs typeface="Carlito"/>
              </a:rPr>
              <a:t>container, “docker </a:t>
            </a:r>
            <a:r>
              <a:rPr sz="1800" spc="-15" dirty="0">
                <a:latin typeface="Carlito"/>
                <a:cs typeface="Carlito"/>
              </a:rPr>
              <a:t>exec”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be used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ssh </a:t>
            </a:r>
            <a:r>
              <a:rPr sz="1800" spc="-10" dirty="0">
                <a:latin typeface="Carlito"/>
                <a:cs typeface="Carlito"/>
              </a:rPr>
              <a:t>to</a:t>
            </a:r>
            <a:r>
              <a:rPr sz="1800" spc="1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Container.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Carlito"/>
                <a:cs typeface="Carlito"/>
              </a:rPr>
              <a:t>Use </a:t>
            </a:r>
            <a:r>
              <a:rPr sz="1800" spc="-5" dirty="0">
                <a:latin typeface="Carlito"/>
                <a:cs typeface="Carlito"/>
              </a:rPr>
              <a:t>only signed </a:t>
            </a:r>
            <a:r>
              <a:rPr sz="1800" spc="-10" dirty="0">
                <a:latin typeface="Carlito"/>
                <a:cs typeface="Carlito"/>
              </a:rPr>
              <a:t>Container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images.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rlito"/>
                <a:cs typeface="Carlito"/>
              </a:rPr>
              <a:t>Mount devices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volumes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read-only.</a:t>
            </a:r>
            <a:endParaRPr sz="1800">
              <a:latin typeface="Carlito"/>
              <a:cs typeface="Carlito"/>
            </a:endParaRPr>
          </a:p>
          <a:p>
            <a:pPr marL="355600" marR="118745" indent="-343535">
              <a:lnSpc>
                <a:spcPct val="8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Carlito"/>
                <a:cs typeface="Carlito"/>
              </a:rPr>
              <a:t>Run </a:t>
            </a:r>
            <a:r>
              <a:rPr sz="1800" spc="-5" dirty="0">
                <a:latin typeface="Carlito"/>
                <a:cs typeface="Carlito"/>
              </a:rPr>
              <a:t>application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non-root. </a:t>
            </a:r>
            <a:r>
              <a:rPr sz="1800" dirty="0">
                <a:latin typeface="Carlito"/>
                <a:cs typeface="Carlito"/>
              </a:rPr>
              <a:t>If </a:t>
            </a:r>
            <a:r>
              <a:rPr sz="1800" spc="-10" dirty="0">
                <a:latin typeface="Carlito"/>
                <a:cs typeface="Carlito"/>
              </a:rPr>
              <a:t>root </a:t>
            </a:r>
            <a:r>
              <a:rPr sz="1800" spc="-5" dirty="0">
                <a:latin typeface="Carlito"/>
                <a:cs typeface="Carlito"/>
              </a:rPr>
              <a:t>access is </a:t>
            </a:r>
            <a:r>
              <a:rPr sz="1800" dirty="0">
                <a:latin typeface="Carlito"/>
                <a:cs typeface="Carlito"/>
              </a:rPr>
              <a:t>needed, run as </a:t>
            </a:r>
            <a:r>
              <a:rPr sz="1800" spc="-10" dirty="0">
                <a:latin typeface="Carlito"/>
                <a:cs typeface="Carlito"/>
              </a:rPr>
              <a:t>root </a:t>
            </a:r>
            <a:r>
              <a:rPr sz="1800" spc="-5" dirty="0">
                <a:latin typeface="Carlito"/>
                <a:cs typeface="Carlito"/>
              </a:rPr>
              <a:t>only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limited  operations </a:t>
            </a:r>
            <a:r>
              <a:rPr sz="1800" spc="-5" dirty="0">
                <a:latin typeface="Carlito"/>
                <a:cs typeface="Carlito"/>
              </a:rPr>
              <a:t>using </a:t>
            </a:r>
            <a:r>
              <a:rPr sz="1800" spc="-15" dirty="0">
                <a:latin typeface="Carlito"/>
                <a:cs typeface="Carlito"/>
              </a:rPr>
              <a:t>features </a:t>
            </a:r>
            <a:r>
              <a:rPr sz="1800" spc="-20" dirty="0">
                <a:latin typeface="Carlito"/>
                <a:cs typeface="Carlito"/>
              </a:rPr>
              <a:t>like </a:t>
            </a:r>
            <a:r>
              <a:rPr sz="1800" spc="-5" dirty="0">
                <a:latin typeface="Carlito"/>
                <a:cs typeface="Carlito"/>
              </a:rPr>
              <a:t>Capabilities, Seccomp,</a:t>
            </a:r>
            <a:r>
              <a:rPr sz="1800" spc="15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SELinux/AppArmor.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ts val="194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latin typeface="Carlito"/>
                <a:cs typeface="Carlito"/>
              </a:rPr>
              <a:t>Keep </a:t>
            </a:r>
            <a:r>
              <a:rPr sz="1800" spc="-5" dirty="0">
                <a:latin typeface="Carlito"/>
                <a:cs typeface="Carlito"/>
              </a:rPr>
              <a:t>OS </a:t>
            </a:r>
            <a:r>
              <a:rPr sz="1800" spc="-10" dirty="0">
                <a:latin typeface="Carlito"/>
                <a:cs typeface="Carlito"/>
              </a:rPr>
              <a:t>secure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10" dirty="0">
                <a:latin typeface="Carlito"/>
                <a:cs typeface="Carlito"/>
              </a:rPr>
              <a:t>regular updates. </a:t>
            </a:r>
            <a:r>
              <a:rPr sz="1800" spc="-5" dirty="0">
                <a:latin typeface="Carlito"/>
                <a:cs typeface="Carlito"/>
              </a:rPr>
              <a:t>Using </a:t>
            </a:r>
            <a:r>
              <a:rPr sz="1800" spc="-10" dirty="0">
                <a:latin typeface="Carlito"/>
                <a:cs typeface="Carlito"/>
              </a:rPr>
              <a:t>Container optimized </a:t>
            </a:r>
            <a:r>
              <a:rPr sz="1800" spc="-5" dirty="0">
                <a:latin typeface="Carlito"/>
                <a:cs typeface="Carlito"/>
              </a:rPr>
              <a:t>OS is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2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option</a:t>
            </a:r>
            <a:endParaRPr sz="1800">
              <a:latin typeface="Carlito"/>
              <a:cs typeface="Carlito"/>
            </a:endParaRPr>
          </a:p>
          <a:p>
            <a:pPr marL="355600">
              <a:lnSpc>
                <a:spcPts val="1945"/>
              </a:lnSpc>
            </a:pPr>
            <a:r>
              <a:rPr sz="1800" spc="-10" dirty="0">
                <a:latin typeface="Carlito"/>
                <a:cs typeface="Carlito"/>
              </a:rPr>
              <a:t>here </a:t>
            </a:r>
            <a:r>
              <a:rPr sz="1800" spc="-5" dirty="0">
                <a:latin typeface="Carlito"/>
                <a:cs typeface="Carlito"/>
              </a:rPr>
              <a:t>since they </a:t>
            </a:r>
            <a:r>
              <a:rPr sz="1800" spc="-10" dirty="0">
                <a:latin typeface="Carlito"/>
                <a:cs typeface="Carlito"/>
              </a:rPr>
              <a:t>provide </a:t>
            </a:r>
            <a:r>
              <a:rPr sz="1800" spc="-5" dirty="0">
                <a:latin typeface="Carlito"/>
                <a:cs typeface="Carlito"/>
              </a:rPr>
              <a:t>automatic pushed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update.</a:t>
            </a:r>
            <a:endParaRPr sz="1800">
              <a:latin typeface="Carlito"/>
              <a:cs typeface="Carlito"/>
            </a:endParaRPr>
          </a:p>
          <a:p>
            <a:pPr marL="355600" marR="218440" indent="-343535">
              <a:lnSpc>
                <a:spcPct val="8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5" dirty="0">
                <a:latin typeface="Carlito"/>
                <a:cs typeface="Carlito"/>
              </a:rPr>
              <a:t>Store </a:t>
            </a:r>
            <a:r>
              <a:rPr sz="1800" spc="-10" dirty="0">
                <a:latin typeface="Carlito"/>
                <a:cs typeface="Carlito"/>
              </a:rPr>
              <a:t>root </a:t>
            </a:r>
            <a:r>
              <a:rPr sz="1800" spc="-20" dirty="0">
                <a:latin typeface="Carlito"/>
                <a:cs typeface="Carlito"/>
              </a:rPr>
              <a:t>keys, </a:t>
            </a:r>
            <a:r>
              <a:rPr sz="1800" spc="-5" dirty="0">
                <a:latin typeface="Carlito"/>
                <a:cs typeface="Carlito"/>
              </a:rPr>
              <a:t>passphrase in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safe </a:t>
            </a:r>
            <a:r>
              <a:rPr sz="1800" spc="-5" dirty="0">
                <a:latin typeface="Carlito"/>
                <a:cs typeface="Carlito"/>
              </a:rPr>
              <a:t>place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not expose in </a:t>
            </a:r>
            <a:r>
              <a:rPr sz="1800" spc="-10" dirty="0">
                <a:latin typeface="Carlito"/>
                <a:cs typeface="Carlito"/>
              </a:rPr>
              <a:t>Dockerfile. </a:t>
            </a:r>
            <a:r>
              <a:rPr sz="1800" spc="-15" dirty="0">
                <a:latin typeface="Carlito"/>
                <a:cs typeface="Carlito"/>
              </a:rPr>
              <a:t>Docker  </a:t>
            </a:r>
            <a:r>
              <a:rPr sz="1800" spc="-5" dirty="0">
                <a:latin typeface="Carlito"/>
                <a:cs typeface="Carlito"/>
              </a:rPr>
              <a:t>has plans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manage </a:t>
            </a:r>
            <a:r>
              <a:rPr sz="1800" spc="-25" dirty="0">
                <a:latin typeface="Carlito"/>
                <a:cs typeface="Carlito"/>
              </a:rPr>
              <a:t>keys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15" dirty="0">
                <a:latin typeface="Carlito"/>
                <a:cs typeface="Carlito"/>
              </a:rPr>
              <a:t>Docker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datacenter.</a:t>
            </a:r>
            <a:endParaRPr sz="1800">
              <a:latin typeface="Carlito"/>
              <a:cs typeface="Carlito"/>
            </a:endParaRPr>
          </a:p>
          <a:p>
            <a:pPr marL="355600" marR="623570" indent="-343535">
              <a:lnSpc>
                <a:spcPts val="1730"/>
              </a:lnSpc>
              <a:spcBef>
                <a:spcPts val="4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Carlito"/>
                <a:cs typeface="Carlito"/>
              </a:rPr>
              <a:t>Use </a:t>
            </a:r>
            <a:r>
              <a:rPr sz="1800" spc="-15" dirty="0">
                <a:latin typeface="Carlito"/>
                <a:cs typeface="Carlito"/>
              </a:rPr>
              <a:t>Docker </a:t>
            </a:r>
            <a:r>
              <a:rPr sz="1800" spc="-5" dirty="0">
                <a:latin typeface="Carlito"/>
                <a:cs typeface="Carlito"/>
              </a:rPr>
              <a:t>official images. These images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spc="-15" dirty="0">
                <a:latin typeface="Carlito"/>
                <a:cs typeface="Carlito"/>
              </a:rPr>
              <a:t>curated </a:t>
            </a:r>
            <a:r>
              <a:rPr sz="1800" spc="-5" dirty="0">
                <a:latin typeface="Carlito"/>
                <a:cs typeface="Carlito"/>
              </a:rPr>
              <a:t>by </a:t>
            </a:r>
            <a:r>
              <a:rPr sz="1800" spc="-15" dirty="0">
                <a:latin typeface="Carlito"/>
                <a:cs typeface="Carlito"/>
              </a:rPr>
              <a:t>Docker </a:t>
            </a:r>
            <a:r>
              <a:rPr sz="1800" spc="-5" dirty="0">
                <a:latin typeface="Carlito"/>
                <a:cs typeface="Carlito"/>
              </a:rPr>
              <a:t>so that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10" dirty="0">
                <a:latin typeface="Carlito"/>
                <a:cs typeface="Carlito"/>
              </a:rPr>
              <a:t>highest </a:t>
            </a:r>
            <a:r>
              <a:rPr sz="1800" spc="-5" dirty="0">
                <a:latin typeface="Carlito"/>
                <a:cs typeface="Carlito"/>
              </a:rPr>
              <a:t>quality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security is maintained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the official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images.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Carlito"/>
                <a:cs typeface="Carlito"/>
              </a:rPr>
              <a:t>Use </a:t>
            </a:r>
            <a:r>
              <a:rPr sz="1800" spc="-10" dirty="0">
                <a:latin typeface="Carlito"/>
                <a:cs typeface="Carlito"/>
              </a:rPr>
              <a:t>Container </a:t>
            </a:r>
            <a:r>
              <a:rPr sz="1800" spc="-5" dirty="0">
                <a:latin typeface="Carlito"/>
                <a:cs typeface="Carlito"/>
              </a:rPr>
              <a:t>security scanning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check </a:t>
            </a:r>
            <a:r>
              <a:rPr sz="1800" spc="-15" dirty="0">
                <a:latin typeface="Carlito"/>
                <a:cs typeface="Carlito"/>
              </a:rPr>
              <a:t>for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vulnerabilities.</a:t>
            </a:r>
            <a:endParaRPr sz="1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Carlito"/>
                <a:cs typeface="Carlito"/>
              </a:rPr>
              <a:t>Use </a:t>
            </a:r>
            <a:r>
              <a:rPr sz="1800" spc="-5" dirty="0">
                <a:latin typeface="Carlito"/>
                <a:cs typeface="Carlito"/>
              </a:rPr>
              <a:t>TLS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remote </a:t>
            </a:r>
            <a:r>
              <a:rPr sz="1800" spc="-15" dirty="0">
                <a:latin typeface="Carlito"/>
                <a:cs typeface="Carlito"/>
              </a:rPr>
              <a:t>Docker </a:t>
            </a:r>
            <a:r>
              <a:rPr sz="1800" spc="-5" dirty="0">
                <a:latin typeface="Carlito"/>
                <a:cs typeface="Carlito"/>
              </a:rPr>
              <a:t>daemon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access.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2526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5" dirty="0"/>
              <a:t>R</a:t>
            </a:r>
            <a:r>
              <a:rPr sz="4400" spc="-30" dirty="0"/>
              <a:t>e</a:t>
            </a:r>
            <a:r>
              <a:rPr sz="4400" spc="-110" dirty="0"/>
              <a:t>f</a:t>
            </a:r>
            <a:r>
              <a:rPr sz="4400" dirty="0"/>
              <a:t>e</a:t>
            </a:r>
            <a:r>
              <a:rPr sz="4400" spc="-60" dirty="0"/>
              <a:t>r</a:t>
            </a:r>
            <a:r>
              <a:rPr sz="4400" dirty="0"/>
              <a:t>ences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3400" y="1552192"/>
            <a:ext cx="8381999" cy="4210896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indent="-343535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solidFill>
                  <a:srgbClr val="1F487C"/>
                </a:solidFill>
                <a:latin typeface="Carlito"/>
                <a:cs typeface="Carlito"/>
              </a:rPr>
              <a:t>Docker </a:t>
            </a:r>
            <a:r>
              <a:rPr sz="2200" spc="-5" dirty="0">
                <a:solidFill>
                  <a:srgbClr val="1F487C"/>
                </a:solidFill>
                <a:latin typeface="Carlito"/>
                <a:cs typeface="Carlito"/>
              </a:rPr>
              <a:t>Security  </a:t>
            </a:r>
            <a:r>
              <a:rPr sz="2200" spc="-15" dirty="0">
                <a:solidFill>
                  <a:srgbClr val="1F487C"/>
                </a:solidFill>
                <a:latin typeface="Carlito"/>
                <a:cs typeface="Carlito"/>
              </a:rPr>
              <a:t>documentation(</a:t>
            </a:r>
            <a:r>
              <a:rPr sz="2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https://docs.docker.com/engine/security/security/</a:t>
            </a:r>
            <a:r>
              <a:rPr sz="2200" spc="-5" dirty="0">
                <a:solidFill>
                  <a:srgbClr val="1F487C"/>
                </a:solidFill>
                <a:latin typeface="Carlito"/>
                <a:cs typeface="Carlito"/>
              </a:rPr>
              <a:t>)</a:t>
            </a:r>
            <a:endParaRPr sz="2200" dirty="0">
              <a:latin typeface="Carlito"/>
              <a:cs typeface="Carlito"/>
            </a:endParaRPr>
          </a:p>
          <a:p>
            <a:pPr marL="355600" indent="-343535">
              <a:lnSpc>
                <a:spcPts val="237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solidFill>
                  <a:srgbClr val="1F487C"/>
                </a:solidFill>
                <a:latin typeface="Carlito"/>
                <a:cs typeface="Carlito"/>
                <a:hlinkClick r:id="rId3"/>
              </a:rPr>
              <a:t>Container namespaces</a:t>
            </a:r>
            <a:r>
              <a:rPr sz="2200" spc="20" dirty="0">
                <a:solidFill>
                  <a:srgbClr val="1F487C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200" spc="-15" dirty="0">
                <a:solidFill>
                  <a:srgbClr val="1F487C"/>
                </a:solidFill>
                <a:latin typeface="Carlito"/>
                <a:cs typeface="Carlito"/>
                <a:hlinkClick r:id="rId3"/>
              </a:rPr>
              <a:t>(</a:t>
            </a:r>
            <a:r>
              <a:rPr sz="2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http://crosbymichael.com/creating-</a:t>
            </a:r>
            <a:endParaRPr sz="2200" dirty="0">
              <a:latin typeface="Carlito"/>
              <a:cs typeface="Carlito"/>
            </a:endParaRPr>
          </a:p>
          <a:p>
            <a:pPr marL="355600">
              <a:lnSpc>
                <a:spcPts val="2375"/>
              </a:lnSpc>
            </a:pP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containers-part-1.html</a:t>
            </a:r>
            <a:r>
              <a:rPr sz="2200" spc="-10" dirty="0">
                <a:solidFill>
                  <a:srgbClr val="1F487C"/>
                </a:solidFill>
                <a:latin typeface="Carlito"/>
                <a:cs typeface="Carlito"/>
                <a:hlinkClick r:id="rId3"/>
              </a:rPr>
              <a:t>)</a:t>
            </a:r>
            <a:endParaRPr sz="2200" dirty="0">
              <a:latin typeface="Carlito"/>
              <a:cs typeface="Carlito"/>
            </a:endParaRPr>
          </a:p>
          <a:p>
            <a:pPr marL="355600" marR="228600" indent="-343535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solidFill>
                  <a:srgbClr val="1F487C"/>
                </a:solidFill>
                <a:latin typeface="Carlito"/>
                <a:cs typeface="Carlito"/>
              </a:rPr>
              <a:t>Docker </a:t>
            </a:r>
            <a:r>
              <a:rPr sz="2200" spc="-5" dirty="0">
                <a:solidFill>
                  <a:srgbClr val="1F487C"/>
                </a:solidFill>
                <a:latin typeface="Carlito"/>
                <a:cs typeface="Carlito"/>
              </a:rPr>
              <a:t>Security article </a:t>
            </a:r>
            <a:r>
              <a:rPr sz="2200" spc="-10" dirty="0">
                <a:solidFill>
                  <a:srgbClr val="1F487C"/>
                </a:solidFill>
                <a:latin typeface="Carlito"/>
                <a:cs typeface="Carlito"/>
              </a:rPr>
              <a:t>series  (</a:t>
            </a: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https://opensource.com/business/15/3/docker-security-tuning</a:t>
            </a:r>
            <a:r>
              <a:rPr sz="2200" spc="-10" dirty="0">
                <a:solidFill>
                  <a:srgbClr val="1F487C"/>
                </a:solidFill>
                <a:latin typeface="Carlito"/>
                <a:cs typeface="Carlito"/>
              </a:rPr>
              <a:t>)</a:t>
            </a:r>
            <a:endParaRPr sz="2200" dirty="0">
              <a:latin typeface="Carlito"/>
              <a:cs typeface="Carlito"/>
            </a:endParaRPr>
          </a:p>
          <a:p>
            <a:pPr marL="355600" marR="320675" indent="-343535">
              <a:lnSpc>
                <a:spcPct val="8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solidFill>
                  <a:srgbClr val="1F487C"/>
                </a:solidFill>
                <a:latin typeface="Carlito"/>
                <a:cs typeface="Carlito"/>
              </a:rPr>
              <a:t>Docker </a:t>
            </a:r>
            <a:r>
              <a:rPr sz="2200" spc="-5" dirty="0">
                <a:solidFill>
                  <a:srgbClr val="1F487C"/>
                </a:solidFill>
                <a:latin typeface="Carlito"/>
                <a:cs typeface="Carlito"/>
              </a:rPr>
              <a:t>Security </a:t>
            </a:r>
            <a:r>
              <a:rPr sz="2200" spc="-10" dirty="0">
                <a:solidFill>
                  <a:srgbClr val="1F487C"/>
                </a:solidFill>
                <a:latin typeface="Carlito"/>
                <a:cs typeface="Carlito"/>
              </a:rPr>
              <a:t>blog series </a:t>
            </a:r>
            <a:r>
              <a:rPr sz="2200" spc="-10" dirty="0">
                <a:solidFill>
                  <a:srgbClr val="1F487C"/>
                </a:solidFill>
                <a:latin typeface="Carlito"/>
                <a:cs typeface="Carlito"/>
                <a:hlinkClick r:id="rId5"/>
              </a:rPr>
              <a:t> (</a:t>
            </a: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https://sreeninet.wordpress.com/2016/03/06/docker-security-  </a:t>
            </a: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5"/>
              </a:rPr>
              <a:t>part-1overview/</a:t>
            </a:r>
            <a:r>
              <a:rPr sz="2200" spc="-5" dirty="0">
                <a:solidFill>
                  <a:srgbClr val="1F487C"/>
                </a:solidFill>
                <a:latin typeface="Carlito"/>
                <a:cs typeface="Carlito"/>
                <a:hlinkClick r:id="rId5"/>
              </a:rPr>
              <a:t>)</a:t>
            </a:r>
            <a:endParaRPr sz="2200" dirty="0">
              <a:latin typeface="Carlito"/>
              <a:cs typeface="Carlito"/>
            </a:endParaRPr>
          </a:p>
          <a:p>
            <a:pPr marL="355600" marR="367665" indent="-343535">
              <a:lnSpc>
                <a:spcPts val="211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solidFill>
                  <a:srgbClr val="1F487C"/>
                </a:solidFill>
                <a:latin typeface="Carlito"/>
                <a:cs typeface="Carlito"/>
                <a:hlinkClick r:id="rId6"/>
              </a:rPr>
              <a:t>Docker </a:t>
            </a:r>
            <a:r>
              <a:rPr sz="2200" spc="-5" dirty="0">
                <a:solidFill>
                  <a:srgbClr val="1F487C"/>
                </a:solidFill>
                <a:latin typeface="Carlito"/>
                <a:cs typeface="Carlito"/>
                <a:hlinkClick r:id="rId6"/>
              </a:rPr>
              <a:t>Security </a:t>
            </a:r>
            <a:r>
              <a:rPr sz="2200" spc="-15" dirty="0">
                <a:solidFill>
                  <a:srgbClr val="1F487C"/>
                </a:solidFill>
                <a:latin typeface="Carlito"/>
                <a:cs typeface="Carlito"/>
                <a:hlinkClick r:id="rId6"/>
              </a:rPr>
              <a:t>scan(</a:t>
            </a:r>
            <a:r>
              <a:rPr sz="2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6"/>
              </a:rPr>
              <a:t>https://blog.docker.com/2016/05/docker-  </a:t>
            </a: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6"/>
              </a:rPr>
              <a:t>security-scanning/</a:t>
            </a:r>
            <a:r>
              <a:rPr sz="2200" spc="-5" dirty="0">
                <a:solidFill>
                  <a:srgbClr val="1F487C"/>
                </a:solidFill>
                <a:latin typeface="Carlito"/>
                <a:cs typeface="Carlito"/>
                <a:hlinkClick r:id="rId6"/>
              </a:rPr>
              <a:t>)</a:t>
            </a:r>
            <a:endParaRPr sz="2200" dirty="0">
              <a:latin typeface="Carlito"/>
              <a:cs typeface="Carlito"/>
            </a:endParaRPr>
          </a:p>
          <a:p>
            <a:pPr marL="355600" marR="340360" indent="-343535">
              <a:lnSpc>
                <a:spcPts val="211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solidFill>
                  <a:srgbClr val="1F487C"/>
                </a:solidFill>
                <a:latin typeface="Carlito"/>
                <a:cs typeface="Carlito"/>
              </a:rPr>
              <a:t>Authorization plugin </a:t>
            </a:r>
            <a:r>
              <a:rPr sz="2200" spc="-10" dirty="0">
                <a:solidFill>
                  <a:srgbClr val="1F487C"/>
                </a:solidFill>
                <a:latin typeface="Carlito"/>
                <a:cs typeface="Carlito"/>
                <a:hlinkClick r:id="rId7"/>
              </a:rPr>
              <a:t> (</a:t>
            </a: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7"/>
              </a:rPr>
              <a:t>https://www.twistlock.com/2016/02/18/docker-authz-plugins-  twistlocks-contribution-to-the-docker-community/</a:t>
            </a:r>
            <a:r>
              <a:rPr sz="2200" spc="-10" dirty="0">
                <a:solidFill>
                  <a:srgbClr val="1F487C"/>
                </a:solidFill>
                <a:latin typeface="Carlito"/>
                <a:cs typeface="Carlito"/>
                <a:hlinkClick r:id="rId7"/>
              </a:rPr>
              <a:t>)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5657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Docker </a:t>
            </a:r>
            <a:r>
              <a:rPr sz="4400" dirty="0"/>
              <a:t>Security modules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68858" y="2618994"/>
            <a:ext cx="8213090" cy="2967355"/>
          </a:xfrm>
          <a:custGeom>
            <a:avLst/>
            <a:gdLst/>
            <a:ahLst/>
            <a:cxnLst/>
            <a:rect l="l" t="t" r="r" b="b"/>
            <a:pathLst>
              <a:path w="8213090" h="2967354">
                <a:moveTo>
                  <a:pt x="0" y="2967228"/>
                </a:moveTo>
                <a:lnTo>
                  <a:pt x="1676400" y="2967228"/>
                </a:lnTo>
                <a:lnTo>
                  <a:pt x="1676400" y="1824227"/>
                </a:lnTo>
                <a:lnTo>
                  <a:pt x="0" y="1824227"/>
                </a:lnTo>
                <a:lnTo>
                  <a:pt x="0" y="2967228"/>
                </a:lnTo>
                <a:close/>
              </a:path>
              <a:path w="8213090" h="2967354">
                <a:moveTo>
                  <a:pt x="88392" y="2550413"/>
                </a:moveTo>
                <a:lnTo>
                  <a:pt x="92027" y="2507055"/>
                </a:lnTo>
                <a:lnTo>
                  <a:pt x="102587" y="2465674"/>
                </a:lnTo>
                <a:lnTo>
                  <a:pt x="119554" y="2426724"/>
                </a:lnTo>
                <a:lnTo>
                  <a:pt x="142408" y="2390658"/>
                </a:lnTo>
                <a:lnTo>
                  <a:pt x="170631" y="2357930"/>
                </a:lnTo>
                <a:lnTo>
                  <a:pt x="203705" y="2328993"/>
                </a:lnTo>
                <a:lnTo>
                  <a:pt x="241110" y="2304300"/>
                </a:lnTo>
                <a:lnTo>
                  <a:pt x="282328" y="2284305"/>
                </a:lnTo>
                <a:lnTo>
                  <a:pt x="326840" y="2269462"/>
                </a:lnTo>
                <a:lnTo>
                  <a:pt x="374127" y="2260224"/>
                </a:lnTo>
                <a:lnTo>
                  <a:pt x="423672" y="2257043"/>
                </a:lnTo>
                <a:lnTo>
                  <a:pt x="473216" y="2260224"/>
                </a:lnTo>
                <a:lnTo>
                  <a:pt x="520503" y="2269462"/>
                </a:lnTo>
                <a:lnTo>
                  <a:pt x="565015" y="2284305"/>
                </a:lnTo>
                <a:lnTo>
                  <a:pt x="606233" y="2304300"/>
                </a:lnTo>
                <a:lnTo>
                  <a:pt x="643638" y="2328993"/>
                </a:lnTo>
                <a:lnTo>
                  <a:pt x="676712" y="2357930"/>
                </a:lnTo>
                <a:lnTo>
                  <a:pt x="704935" y="2390658"/>
                </a:lnTo>
                <a:lnTo>
                  <a:pt x="727789" y="2426724"/>
                </a:lnTo>
                <a:lnTo>
                  <a:pt x="744756" y="2465674"/>
                </a:lnTo>
                <a:lnTo>
                  <a:pt x="755316" y="2507055"/>
                </a:lnTo>
                <a:lnTo>
                  <a:pt x="758952" y="2550413"/>
                </a:lnTo>
                <a:lnTo>
                  <a:pt x="755316" y="2593772"/>
                </a:lnTo>
                <a:lnTo>
                  <a:pt x="744756" y="2635153"/>
                </a:lnTo>
                <a:lnTo>
                  <a:pt x="727789" y="2674103"/>
                </a:lnTo>
                <a:lnTo>
                  <a:pt x="704935" y="2710169"/>
                </a:lnTo>
                <a:lnTo>
                  <a:pt x="676712" y="2742897"/>
                </a:lnTo>
                <a:lnTo>
                  <a:pt x="643638" y="2771834"/>
                </a:lnTo>
                <a:lnTo>
                  <a:pt x="606233" y="2796527"/>
                </a:lnTo>
                <a:lnTo>
                  <a:pt x="565015" y="2816522"/>
                </a:lnTo>
                <a:lnTo>
                  <a:pt x="520503" y="2831365"/>
                </a:lnTo>
                <a:lnTo>
                  <a:pt x="473216" y="2840603"/>
                </a:lnTo>
                <a:lnTo>
                  <a:pt x="423672" y="2843783"/>
                </a:lnTo>
                <a:lnTo>
                  <a:pt x="374127" y="2840603"/>
                </a:lnTo>
                <a:lnTo>
                  <a:pt x="326840" y="2831365"/>
                </a:lnTo>
                <a:lnTo>
                  <a:pt x="282328" y="2816522"/>
                </a:lnTo>
                <a:lnTo>
                  <a:pt x="241110" y="2796527"/>
                </a:lnTo>
                <a:lnTo>
                  <a:pt x="203705" y="2771834"/>
                </a:lnTo>
                <a:lnTo>
                  <a:pt x="170631" y="2742897"/>
                </a:lnTo>
                <a:lnTo>
                  <a:pt x="142408" y="2710169"/>
                </a:lnTo>
                <a:lnTo>
                  <a:pt x="119554" y="2674103"/>
                </a:lnTo>
                <a:lnTo>
                  <a:pt x="102587" y="2635153"/>
                </a:lnTo>
                <a:lnTo>
                  <a:pt x="92027" y="2593772"/>
                </a:lnTo>
                <a:lnTo>
                  <a:pt x="88392" y="2550413"/>
                </a:lnTo>
                <a:close/>
              </a:path>
              <a:path w="8213090" h="2967354">
                <a:moveTo>
                  <a:pt x="2223516" y="2551175"/>
                </a:moveTo>
                <a:lnTo>
                  <a:pt x="5500116" y="2551175"/>
                </a:lnTo>
                <a:lnTo>
                  <a:pt x="5500116" y="18287"/>
                </a:lnTo>
                <a:lnTo>
                  <a:pt x="2223516" y="18287"/>
                </a:lnTo>
                <a:lnTo>
                  <a:pt x="2223516" y="2551175"/>
                </a:lnTo>
                <a:close/>
              </a:path>
              <a:path w="8213090" h="2967354">
                <a:moveTo>
                  <a:pt x="3988307" y="1299209"/>
                </a:moveTo>
                <a:lnTo>
                  <a:pt x="3991702" y="1254027"/>
                </a:lnTo>
                <a:lnTo>
                  <a:pt x="4001591" y="1210690"/>
                </a:lnTo>
                <a:lnTo>
                  <a:pt x="4017531" y="1169598"/>
                </a:lnTo>
                <a:lnTo>
                  <a:pt x="4039079" y="1131146"/>
                </a:lnTo>
                <a:lnTo>
                  <a:pt x="4065792" y="1095732"/>
                </a:lnTo>
                <a:lnTo>
                  <a:pt x="4097226" y="1063752"/>
                </a:lnTo>
                <a:lnTo>
                  <a:pt x="4132938" y="1035602"/>
                </a:lnTo>
                <a:lnTo>
                  <a:pt x="4172486" y="1011682"/>
                </a:lnTo>
                <a:lnTo>
                  <a:pt x="4215425" y="992385"/>
                </a:lnTo>
                <a:lnTo>
                  <a:pt x="4261313" y="978111"/>
                </a:lnTo>
                <a:lnTo>
                  <a:pt x="4309707" y="969256"/>
                </a:lnTo>
                <a:lnTo>
                  <a:pt x="4360164" y="966215"/>
                </a:lnTo>
                <a:lnTo>
                  <a:pt x="4410620" y="969256"/>
                </a:lnTo>
                <a:lnTo>
                  <a:pt x="4459014" y="978111"/>
                </a:lnTo>
                <a:lnTo>
                  <a:pt x="4504902" y="992385"/>
                </a:lnTo>
                <a:lnTo>
                  <a:pt x="4547841" y="1011681"/>
                </a:lnTo>
                <a:lnTo>
                  <a:pt x="4587389" y="1035602"/>
                </a:lnTo>
                <a:lnTo>
                  <a:pt x="4623101" y="1063751"/>
                </a:lnTo>
                <a:lnTo>
                  <a:pt x="4654535" y="1095732"/>
                </a:lnTo>
                <a:lnTo>
                  <a:pt x="4681248" y="1131146"/>
                </a:lnTo>
                <a:lnTo>
                  <a:pt x="4702796" y="1169598"/>
                </a:lnTo>
                <a:lnTo>
                  <a:pt x="4718736" y="1210690"/>
                </a:lnTo>
                <a:lnTo>
                  <a:pt x="4728625" y="1254027"/>
                </a:lnTo>
                <a:lnTo>
                  <a:pt x="4732020" y="1299209"/>
                </a:lnTo>
                <a:lnTo>
                  <a:pt x="4728625" y="1344392"/>
                </a:lnTo>
                <a:lnTo>
                  <a:pt x="4718736" y="1387728"/>
                </a:lnTo>
                <a:lnTo>
                  <a:pt x="4702796" y="1428821"/>
                </a:lnTo>
                <a:lnTo>
                  <a:pt x="4681248" y="1467273"/>
                </a:lnTo>
                <a:lnTo>
                  <a:pt x="4654535" y="1502687"/>
                </a:lnTo>
                <a:lnTo>
                  <a:pt x="4623101" y="1534667"/>
                </a:lnTo>
                <a:lnTo>
                  <a:pt x="4587389" y="1562817"/>
                </a:lnTo>
                <a:lnTo>
                  <a:pt x="4547841" y="1586737"/>
                </a:lnTo>
                <a:lnTo>
                  <a:pt x="4504902" y="1606034"/>
                </a:lnTo>
                <a:lnTo>
                  <a:pt x="4459014" y="1620308"/>
                </a:lnTo>
                <a:lnTo>
                  <a:pt x="4410620" y="1629163"/>
                </a:lnTo>
                <a:lnTo>
                  <a:pt x="4360164" y="1632203"/>
                </a:lnTo>
                <a:lnTo>
                  <a:pt x="4309707" y="1629163"/>
                </a:lnTo>
                <a:lnTo>
                  <a:pt x="4261313" y="1620308"/>
                </a:lnTo>
                <a:lnTo>
                  <a:pt x="4215425" y="1606034"/>
                </a:lnTo>
                <a:lnTo>
                  <a:pt x="4172486" y="1586738"/>
                </a:lnTo>
                <a:lnTo>
                  <a:pt x="4132938" y="1562817"/>
                </a:lnTo>
                <a:lnTo>
                  <a:pt x="4097226" y="1534668"/>
                </a:lnTo>
                <a:lnTo>
                  <a:pt x="4065792" y="1502687"/>
                </a:lnTo>
                <a:lnTo>
                  <a:pt x="4039079" y="1467273"/>
                </a:lnTo>
                <a:lnTo>
                  <a:pt x="4017531" y="1428821"/>
                </a:lnTo>
                <a:lnTo>
                  <a:pt x="4001591" y="1387729"/>
                </a:lnTo>
                <a:lnTo>
                  <a:pt x="3991702" y="1344392"/>
                </a:lnTo>
                <a:lnTo>
                  <a:pt x="3988307" y="1299209"/>
                </a:lnTo>
                <a:close/>
              </a:path>
              <a:path w="8213090" h="2967354">
                <a:moveTo>
                  <a:pt x="2353056" y="1883663"/>
                </a:moveTo>
                <a:lnTo>
                  <a:pt x="2355416" y="1835982"/>
                </a:lnTo>
                <a:lnTo>
                  <a:pt x="2362345" y="1789679"/>
                </a:lnTo>
                <a:lnTo>
                  <a:pt x="2373613" y="1744987"/>
                </a:lnTo>
                <a:lnTo>
                  <a:pt x="2388989" y="1702141"/>
                </a:lnTo>
                <a:lnTo>
                  <a:pt x="2408243" y="1661376"/>
                </a:lnTo>
                <a:lnTo>
                  <a:pt x="2431146" y="1622926"/>
                </a:lnTo>
                <a:lnTo>
                  <a:pt x="2457467" y="1587025"/>
                </a:lnTo>
                <a:lnTo>
                  <a:pt x="2486977" y="1553908"/>
                </a:lnTo>
                <a:lnTo>
                  <a:pt x="2519446" y="1523809"/>
                </a:lnTo>
                <a:lnTo>
                  <a:pt x="2554643" y="1496963"/>
                </a:lnTo>
                <a:lnTo>
                  <a:pt x="2592339" y="1473604"/>
                </a:lnTo>
                <a:lnTo>
                  <a:pt x="2632305" y="1453967"/>
                </a:lnTo>
                <a:lnTo>
                  <a:pt x="2674309" y="1438285"/>
                </a:lnTo>
                <a:lnTo>
                  <a:pt x="2718122" y="1426794"/>
                </a:lnTo>
                <a:lnTo>
                  <a:pt x="2763514" y="1419727"/>
                </a:lnTo>
                <a:lnTo>
                  <a:pt x="2810256" y="1417319"/>
                </a:lnTo>
                <a:lnTo>
                  <a:pt x="2856997" y="1419727"/>
                </a:lnTo>
                <a:lnTo>
                  <a:pt x="2902389" y="1426794"/>
                </a:lnTo>
                <a:lnTo>
                  <a:pt x="2946202" y="1438285"/>
                </a:lnTo>
                <a:lnTo>
                  <a:pt x="2988206" y="1453967"/>
                </a:lnTo>
                <a:lnTo>
                  <a:pt x="3028172" y="1473604"/>
                </a:lnTo>
                <a:lnTo>
                  <a:pt x="3065868" y="1496963"/>
                </a:lnTo>
                <a:lnTo>
                  <a:pt x="3101065" y="1523809"/>
                </a:lnTo>
                <a:lnTo>
                  <a:pt x="3133534" y="1553908"/>
                </a:lnTo>
                <a:lnTo>
                  <a:pt x="3163044" y="1587025"/>
                </a:lnTo>
                <a:lnTo>
                  <a:pt x="3189365" y="1622926"/>
                </a:lnTo>
                <a:lnTo>
                  <a:pt x="3212268" y="1661376"/>
                </a:lnTo>
                <a:lnTo>
                  <a:pt x="3231522" y="1702141"/>
                </a:lnTo>
                <a:lnTo>
                  <a:pt x="3246898" y="1744987"/>
                </a:lnTo>
                <a:lnTo>
                  <a:pt x="3258166" y="1789679"/>
                </a:lnTo>
                <a:lnTo>
                  <a:pt x="3265095" y="1835982"/>
                </a:lnTo>
                <a:lnTo>
                  <a:pt x="3267455" y="1883663"/>
                </a:lnTo>
                <a:lnTo>
                  <a:pt x="3265095" y="1931345"/>
                </a:lnTo>
                <a:lnTo>
                  <a:pt x="3258166" y="1977648"/>
                </a:lnTo>
                <a:lnTo>
                  <a:pt x="3246898" y="2022340"/>
                </a:lnTo>
                <a:lnTo>
                  <a:pt x="3231522" y="2065186"/>
                </a:lnTo>
                <a:lnTo>
                  <a:pt x="3212268" y="2105951"/>
                </a:lnTo>
                <a:lnTo>
                  <a:pt x="3189365" y="2144401"/>
                </a:lnTo>
                <a:lnTo>
                  <a:pt x="3163044" y="2180302"/>
                </a:lnTo>
                <a:lnTo>
                  <a:pt x="3133534" y="2213419"/>
                </a:lnTo>
                <a:lnTo>
                  <a:pt x="3101065" y="2243518"/>
                </a:lnTo>
                <a:lnTo>
                  <a:pt x="3065868" y="2270364"/>
                </a:lnTo>
                <a:lnTo>
                  <a:pt x="3028172" y="2293723"/>
                </a:lnTo>
                <a:lnTo>
                  <a:pt x="2988206" y="2313360"/>
                </a:lnTo>
                <a:lnTo>
                  <a:pt x="2946202" y="2329042"/>
                </a:lnTo>
                <a:lnTo>
                  <a:pt x="2902389" y="2340533"/>
                </a:lnTo>
                <a:lnTo>
                  <a:pt x="2856997" y="2347600"/>
                </a:lnTo>
                <a:lnTo>
                  <a:pt x="2810256" y="2350007"/>
                </a:lnTo>
                <a:lnTo>
                  <a:pt x="2763514" y="2347600"/>
                </a:lnTo>
                <a:lnTo>
                  <a:pt x="2718122" y="2340533"/>
                </a:lnTo>
                <a:lnTo>
                  <a:pt x="2674309" y="2329042"/>
                </a:lnTo>
                <a:lnTo>
                  <a:pt x="2632305" y="2313360"/>
                </a:lnTo>
                <a:lnTo>
                  <a:pt x="2592339" y="2293723"/>
                </a:lnTo>
                <a:lnTo>
                  <a:pt x="2554643" y="2270364"/>
                </a:lnTo>
                <a:lnTo>
                  <a:pt x="2519446" y="2243518"/>
                </a:lnTo>
                <a:lnTo>
                  <a:pt x="2486977" y="2213419"/>
                </a:lnTo>
                <a:lnTo>
                  <a:pt x="2457467" y="2180302"/>
                </a:lnTo>
                <a:lnTo>
                  <a:pt x="2431146" y="2144401"/>
                </a:lnTo>
                <a:lnTo>
                  <a:pt x="2408243" y="2105951"/>
                </a:lnTo>
                <a:lnTo>
                  <a:pt x="2388989" y="2065186"/>
                </a:lnTo>
                <a:lnTo>
                  <a:pt x="2373613" y="2022340"/>
                </a:lnTo>
                <a:lnTo>
                  <a:pt x="2362345" y="1977648"/>
                </a:lnTo>
                <a:lnTo>
                  <a:pt x="2355416" y="1931345"/>
                </a:lnTo>
                <a:lnTo>
                  <a:pt x="2353056" y="1883663"/>
                </a:lnTo>
                <a:close/>
              </a:path>
              <a:path w="8213090" h="2967354">
                <a:moveTo>
                  <a:pt x="3656076" y="1299209"/>
                </a:moveTo>
                <a:lnTo>
                  <a:pt x="3657845" y="1252356"/>
                </a:lnTo>
                <a:lnTo>
                  <a:pt x="3663075" y="1206392"/>
                </a:lnTo>
                <a:lnTo>
                  <a:pt x="3671646" y="1161428"/>
                </a:lnTo>
                <a:lnTo>
                  <a:pt x="3683439" y="1117574"/>
                </a:lnTo>
                <a:lnTo>
                  <a:pt x="3698334" y="1074943"/>
                </a:lnTo>
                <a:lnTo>
                  <a:pt x="3716212" y="1033645"/>
                </a:lnTo>
                <a:lnTo>
                  <a:pt x="3736954" y="993791"/>
                </a:lnTo>
                <a:lnTo>
                  <a:pt x="3760440" y="955491"/>
                </a:lnTo>
                <a:lnTo>
                  <a:pt x="3786551" y="918859"/>
                </a:lnTo>
                <a:lnTo>
                  <a:pt x="3815167" y="884003"/>
                </a:lnTo>
                <a:lnTo>
                  <a:pt x="3846171" y="851035"/>
                </a:lnTo>
                <a:lnTo>
                  <a:pt x="3879441" y="820067"/>
                </a:lnTo>
                <a:lnTo>
                  <a:pt x="3914859" y="791209"/>
                </a:lnTo>
                <a:lnTo>
                  <a:pt x="3952306" y="764573"/>
                </a:lnTo>
                <a:lnTo>
                  <a:pt x="3991662" y="740269"/>
                </a:lnTo>
                <a:lnTo>
                  <a:pt x="4032808" y="718408"/>
                </a:lnTo>
                <a:lnTo>
                  <a:pt x="4075625" y="699102"/>
                </a:lnTo>
                <a:lnTo>
                  <a:pt x="4119992" y="682461"/>
                </a:lnTo>
                <a:lnTo>
                  <a:pt x="4165792" y="668597"/>
                </a:lnTo>
                <a:lnTo>
                  <a:pt x="4212905" y="657621"/>
                </a:lnTo>
                <a:lnTo>
                  <a:pt x="4261211" y="649643"/>
                </a:lnTo>
                <a:lnTo>
                  <a:pt x="4310591" y="644775"/>
                </a:lnTo>
                <a:lnTo>
                  <a:pt x="4360926" y="643127"/>
                </a:lnTo>
                <a:lnTo>
                  <a:pt x="4411260" y="644775"/>
                </a:lnTo>
                <a:lnTo>
                  <a:pt x="4460640" y="649643"/>
                </a:lnTo>
                <a:lnTo>
                  <a:pt x="4508946" y="657621"/>
                </a:lnTo>
                <a:lnTo>
                  <a:pt x="4556059" y="668597"/>
                </a:lnTo>
                <a:lnTo>
                  <a:pt x="4601859" y="682461"/>
                </a:lnTo>
                <a:lnTo>
                  <a:pt x="4646226" y="699102"/>
                </a:lnTo>
                <a:lnTo>
                  <a:pt x="4689043" y="718408"/>
                </a:lnTo>
                <a:lnTo>
                  <a:pt x="4730189" y="740269"/>
                </a:lnTo>
                <a:lnTo>
                  <a:pt x="4769545" y="764573"/>
                </a:lnTo>
                <a:lnTo>
                  <a:pt x="4806992" y="791209"/>
                </a:lnTo>
                <a:lnTo>
                  <a:pt x="4842410" y="820067"/>
                </a:lnTo>
                <a:lnTo>
                  <a:pt x="4875680" y="851035"/>
                </a:lnTo>
                <a:lnTo>
                  <a:pt x="4906684" y="884003"/>
                </a:lnTo>
                <a:lnTo>
                  <a:pt x="4935300" y="918859"/>
                </a:lnTo>
                <a:lnTo>
                  <a:pt x="4961411" y="955491"/>
                </a:lnTo>
                <a:lnTo>
                  <a:pt x="4984897" y="993791"/>
                </a:lnTo>
                <a:lnTo>
                  <a:pt x="5005639" y="1033645"/>
                </a:lnTo>
                <a:lnTo>
                  <a:pt x="5023517" y="1074943"/>
                </a:lnTo>
                <a:lnTo>
                  <a:pt x="5038412" y="1117574"/>
                </a:lnTo>
                <a:lnTo>
                  <a:pt x="5050205" y="1161428"/>
                </a:lnTo>
                <a:lnTo>
                  <a:pt x="5058776" y="1206392"/>
                </a:lnTo>
                <a:lnTo>
                  <a:pt x="5064006" y="1252356"/>
                </a:lnTo>
                <a:lnTo>
                  <a:pt x="5065776" y="1299209"/>
                </a:lnTo>
                <a:lnTo>
                  <a:pt x="5064006" y="1346063"/>
                </a:lnTo>
                <a:lnTo>
                  <a:pt x="5058776" y="1392027"/>
                </a:lnTo>
                <a:lnTo>
                  <a:pt x="5050205" y="1436991"/>
                </a:lnTo>
                <a:lnTo>
                  <a:pt x="5038412" y="1480845"/>
                </a:lnTo>
                <a:lnTo>
                  <a:pt x="5023517" y="1523476"/>
                </a:lnTo>
                <a:lnTo>
                  <a:pt x="5005639" y="1564774"/>
                </a:lnTo>
                <a:lnTo>
                  <a:pt x="4984897" y="1604628"/>
                </a:lnTo>
                <a:lnTo>
                  <a:pt x="4961411" y="1642928"/>
                </a:lnTo>
                <a:lnTo>
                  <a:pt x="4935300" y="1679560"/>
                </a:lnTo>
                <a:lnTo>
                  <a:pt x="4906684" y="1714416"/>
                </a:lnTo>
                <a:lnTo>
                  <a:pt x="4875680" y="1747384"/>
                </a:lnTo>
                <a:lnTo>
                  <a:pt x="4842410" y="1778352"/>
                </a:lnTo>
                <a:lnTo>
                  <a:pt x="4806992" y="1807210"/>
                </a:lnTo>
                <a:lnTo>
                  <a:pt x="4769545" y="1833846"/>
                </a:lnTo>
                <a:lnTo>
                  <a:pt x="4730189" y="1858150"/>
                </a:lnTo>
                <a:lnTo>
                  <a:pt x="4689043" y="1880011"/>
                </a:lnTo>
                <a:lnTo>
                  <a:pt x="4646226" y="1899317"/>
                </a:lnTo>
                <a:lnTo>
                  <a:pt x="4601859" y="1915958"/>
                </a:lnTo>
                <a:lnTo>
                  <a:pt x="4556059" y="1929822"/>
                </a:lnTo>
                <a:lnTo>
                  <a:pt x="4508946" y="1940798"/>
                </a:lnTo>
                <a:lnTo>
                  <a:pt x="4460640" y="1948776"/>
                </a:lnTo>
                <a:lnTo>
                  <a:pt x="4411260" y="1953644"/>
                </a:lnTo>
                <a:lnTo>
                  <a:pt x="4360926" y="1955291"/>
                </a:lnTo>
                <a:lnTo>
                  <a:pt x="4310591" y="1953644"/>
                </a:lnTo>
                <a:lnTo>
                  <a:pt x="4261211" y="1948776"/>
                </a:lnTo>
                <a:lnTo>
                  <a:pt x="4212905" y="1940798"/>
                </a:lnTo>
                <a:lnTo>
                  <a:pt x="4165792" y="1929822"/>
                </a:lnTo>
                <a:lnTo>
                  <a:pt x="4119992" y="1915958"/>
                </a:lnTo>
                <a:lnTo>
                  <a:pt x="4075625" y="1899317"/>
                </a:lnTo>
                <a:lnTo>
                  <a:pt x="4032808" y="1880011"/>
                </a:lnTo>
                <a:lnTo>
                  <a:pt x="3991662" y="1858150"/>
                </a:lnTo>
                <a:lnTo>
                  <a:pt x="3952306" y="1833846"/>
                </a:lnTo>
                <a:lnTo>
                  <a:pt x="3914859" y="1807210"/>
                </a:lnTo>
                <a:lnTo>
                  <a:pt x="3879441" y="1778352"/>
                </a:lnTo>
                <a:lnTo>
                  <a:pt x="3846171" y="1747384"/>
                </a:lnTo>
                <a:lnTo>
                  <a:pt x="3815167" y="1714416"/>
                </a:lnTo>
                <a:lnTo>
                  <a:pt x="3786551" y="1679560"/>
                </a:lnTo>
                <a:lnTo>
                  <a:pt x="3760440" y="1642928"/>
                </a:lnTo>
                <a:lnTo>
                  <a:pt x="3736954" y="1604628"/>
                </a:lnTo>
                <a:lnTo>
                  <a:pt x="3716212" y="1564774"/>
                </a:lnTo>
                <a:lnTo>
                  <a:pt x="3698334" y="1523476"/>
                </a:lnTo>
                <a:lnTo>
                  <a:pt x="3683439" y="1480845"/>
                </a:lnTo>
                <a:lnTo>
                  <a:pt x="3671646" y="1436991"/>
                </a:lnTo>
                <a:lnTo>
                  <a:pt x="3663075" y="1392027"/>
                </a:lnTo>
                <a:lnTo>
                  <a:pt x="3657845" y="1346063"/>
                </a:lnTo>
                <a:lnTo>
                  <a:pt x="3656076" y="1299209"/>
                </a:lnTo>
                <a:close/>
              </a:path>
              <a:path w="8213090" h="2967354">
                <a:moveTo>
                  <a:pt x="3351276" y="1293875"/>
                </a:moveTo>
                <a:lnTo>
                  <a:pt x="3352462" y="1248463"/>
                </a:lnTo>
                <a:lnTo>
                  <a:pt x="3355984" y="1203608"/>
                </a:lnTo>
                <a:lnTo>
                  <a:pt x="3361789" y="1159361"/>
                </a:lnTo>
                <a:lnTo>
                  <a:pt x="3369822" y="1115769"/>
                </a:lnTo>
                <a:lnTo>
                  <a:pt x="3380030" y="1072883"/>
                </a:lnTo>
                <a:lnTo>
                  <a:pt x="3392359" y="1030751"/>
                </a:lnTo>
                <a:lnTo>
                  <a:pt x="3406755" y="989423"/>
                </a:lnTo>
                <a:lnTo>
                  <a:pt x="3423164" y="948947"/>
                </a:lnTo>
                <a:lnTo>
                  <a:pt x="3441533" y="909373"/>
                </a:lnTo>
                <a:lnTo>
                  <a:pt x="3461807" y="870749"/>
                </a:lnTo>
                <a:lnTo>
                  <a:pt x="3483932" y="833125"/>
                </a:lnTo>
                <a:lnTo>
                  <a:pt x="3507855" y="796550"/>
                </a:lnTo>
                <a:lnTo>
                  <a:pt x="3533522" y="761073"/>
                </a:lnTo>
                <a:lnTo>
                  <a:pt x="3560879" y="726743"/>
                </a:lnTo>
                <a:lnTo>
                  <a:pt x="3589872" y="693609"/>
                </a:lnTo>
                <a:lnTo>
                  <a:pt x="3620447" y="661720"/>
                </a:lnTo>
                <a:lnTo>
                  <a:pt x="3652551" y="631126"/>
                </a:lnTo>
                <a:lnTo>
                  <a:pt x="3686130" y="601875"/>
                </a:lnTo>
                <a:lnTo>
                  <a:pt x="3721129" y="574016"/>
                </a:lnTo>
                <a:lnTo>
                  <a:pt x="3757495" y="547599"/>
                </a:lnTo>
                <a:lnTo>
                  <a:pt x="3795173" y="522673"/>
                </a:lnTo>
                <a:lnTo>
                  <a:pt x="3834111" y="499286"/>
                </a:lnTo>
                <a:lnTo>
                  <a:pt x="3874255" y="477489"/>
                </a:lnTo>
                <a:lnTo>
                  <a:pt x="3915549" y="457329"/>
                </a:lnTo>
                <a:lnTo>
                  <a:pt x="3957942" y="438856"/>
                </a:lnTo>
                <a:lnTo>
                  <a:pt x="4001378" y="422119"/>
                </a:lnTo>
                <a:lnTo>
                  <a:pt x="4045803" y="407168"/>
                </a:lnTo>
                <a:lnTo>
                  <a:pt x="4091165" y="394050"/>
                </a:lnTo>
                <a:lnTo>
                  <a:pt x="4137409" y="382817"/>
                </a:lnTo>
                <a:lnTo>
                  <a:pt x="4184481" y="373515"/>
                </a:lnTo>
                <a:lnTo>
                  <a:pt x="4232328" y="366195"/>
                </a:lnTo>
                <a:lnTo>
                  <a:pt x="4280895" y="360906"/>
                </a:lnTo>
                <a:lnTo>
                  <a:pt x="4330129" y="357696"/>
                </a:lnTo>
                <a:lnTo>
                  <a:pt x="4379976" y="356615"/>
                </a:lnTo>
                <a:lnTo>
                  <a:pt x="4429822" y="357696"/>
                </a:lnTo>
                <a:lnTo>
                  <a:pt x="4479056" y="360906"/>
                </a:lnTo>
                <a:lnTo>
                  <a:pt x="4527623" y="366195"/>
                </a:lnTo>
                <a:lnTo>
                  <a:pt x="4575470" y="373515"/>
                </a:lnTo>
                <a:lnTo>
                  <a:pt x="4622542" y="382817"/>
                </a:lnTo>
                <a:lnTo>
                  <a:pt x="4668786" y="394050"/>
                </a:lnTo>
                <a:lnTo>
                  <a:pt x="4714148" y="407168"/>
                </a:lnTo>
                <a:lnTo>
                  <a:pt x="4758573" y="422119"/>
                </a:lnTo>
                <a:lnTo>
                  <a:pt x="4802009" y="438856"/>
                </a:lnTo>
                <a:lnTo>
                  <a:pt x="4844402" y="457329"/>
                </a:lnTo>
                <a:lnTo>
                  <a:pt x="4885696" y="477489"/>
                </a:lnTo>
                <a:lnTo>
                  <a:pt x="4925840" y="499286"/>
                </a:lnTo>
                <a:lnTo>
                  <a:pt x="4964778" y="522673"/>
                </a:lnTo>
                <a:lnTo>
                  <a:pt x="5002456" y="547599"/>
                </a:lnTo>
                <a:lnTo>
                  <a:pt x="5038822" y="574016"/>
                </a:lnTo>
                <a:lnTo>
                  <a:pt x="5073821" y="601875"/>
                </a:lnTo>
                <a:lnTo>
                  <a:pt x="5107400" y="631126"/>
                </a:lnTo>
                <a:lnTo>
                  <a:pt x="5139504" y="661720"/>
                </a:lnTo>
                <a:lnTo>
                  <a:pt x="5170079" y="693609"/>
                </a:lnTo>
                <a:lnTo>
                  <a:pt x="5199072" y="726743"/>
                </a:lnTo>
                <a:lnTo>
                  <a:pt x="5226429" y="761073"/>
                </a:lnTo>
                <a:lnTo>
                  <a:pt x="5252096" y="796550"/>
                </a:lnTo>
                <a:lnTo>
                  <a:pt x="5276019" y="833125"/>
                </a:lnTo>
                <a:lnTo>
                  <a:pt x="5298144" y="870749"/>
                </a:lnTo>
                <a:lnTo>
                  <a:pt x="5318418" y="909373"/>
                </a:lnTo>
                <a:lnTo>
                  <a:pt x="5336787" y="948947"/>
                </a:lnTo>
                <a:lnTo>
                  <a:pt x="5353196" y="989423"/>
                </a:lnTo>
                <a:lnTo>
                  <a:pt x="5367592" y="1030751"/>
                </a:lnTo>
                <a:lnTo>
                  <a:pt x="5379921" y="1072883"/>
                </a:lnTo>
                <a:lnTo>
                  <a:pt x="5390129" y="1115769"/>
                </a:lnTo>
                <a:lnTo>
                  <a:pt x="5398162" y="1159361"/>
                </a:lnTo>
                <a:lnTo>
                  <a:pt x="5403967" y="1203608"/>
                </a:lnTo>
                <a:lnTo>
                  <a:pt x="5407489" y="1248463"/>
                </a:lnTo>
                <a:lnTo>
                  <a:pt x="5408676" y="1293875"/>
                </a:lnTo>
                <a:lnTo>
                  <a:pt x="5407489" y="1339288"/>
                </a:lnTo>
                <a:lnTo>
                  <a:pt x="5403967" y="1384143"/>
                </a:lnTo>
                <a:lnTo>
                  <a:pt x="5398162" y="1428390"/>
                </a:lnTo>
                <a:lnTo>
                  <a:pt x="5390129" y="1471982"/>
                </a:lnTo>
                <a:lnTo>
                  <a:pt x="5379921" y="1514868"/>
                </a:lnTo>
                <a:lnTo>
                  <a:pt x="5367592" y="1557000"/>
                </a:lnTo>
                <a:lnTo>
                  <a:pt x="5353196" y="1598328"/>
                </a:lnTo>
                <a:lnTo>
                  <a:pt x="5336787" y="1638804"/>
                </a:lnTo>
                <a:lnTo>
                  <a:pt x="5318418" y="1678378"/>
                </a:lnTo>
                <a:lnTo>
                  <a:pt x="5298144" y="1717002"/>
                </a:lnTo>
                <a:lnTo>
                  <a:pt x="5276019" y="1754626"/>
                </a:lnTo>
                <a:lnTo>
                  <a:pt x="5252096" y="1791201"/>
                </a:lnTo>
                <a:lnTo>
                  <a:pt x="5226429" y="1826678"/>
                </a:lnTo>
                <a:lnTo>
                  <a:pt x="5199072" y="1861008"/>
                </a:lnTo>
                <a:lnTo>
                  <a:pt x="5170079" y="1894142"/>
                </a:lnTo>
                <a:lnTo>
                  <a:pt x="5139504" y="1926031"/>
                </a:lnTo>
                <a:lnTo>
                  <a:pt x="5107400" y="1956625"/>
                </a:lnTo>
                <a:lnTo>
                  <a:pt x="5073821" y="1985876"/>
                </a:lnTo>
                <a:lnTo>
                  <a:pt x="5038822" y="2013735"/>
                </a:lnTo>
                <a:lnTo>
                  <a:pt x="5002456" y="2040152"/>
                </a:lnTo>
                <a:lnTo>
                  <a:pt x="4964778" y="2065078"/>
                </a:lnTo>
                <a:lnTo>
                  <a:pt x="4925840" y="2088465"/>
                </a:lnTo>
                <a:lnTo>
                  <a:pt x="4885696" y="2110262"/>
                </a:lnTo>
                <a:lnTo>
                  <a:pt x="4844402" y="2130422"/>
                </a:lnTo>
                <a:lnTo>
                  <a:pt x="4802009" y="2148895"/>
                </a:lnTo>
                <a:lnTo>
                  <a:pt x="4758573" y="2165632"/>
                </a:lnTo>
                <a:lnTo>
                  <a:pt x="4714148" y="2180583"/>
                </a:lnTo>
                <a:lnTo>
                  <a:pt x="4668786" y="2193701"/>
                </a:lnTo>
                <a:lnTo>
                  <a:pt x="4622542" y="2204934"/>
                </a:lnTo>
                <a:lnTo>
                  <a:pt x="4575470" y="2214236"/>
                </a:lnTo>
                <a:lnTo>
                  <a:pt x="4527623" y="2221556"/>
                </a:lnTo>
                <a:lnTo>
                  <a:pt x="4479056" y="2226845"/>
                </a:lnTo>
                <a:lnTo>
                  <a:pt x="4429822" y="2230055"/>
                </a:lnTo>
                <a:lnTo>
                  <a:pt x="4379976" y="2231135"/>
                </a:lnTo>
                <a:lnTo>
                  <a:pt x="4330129" y="2230055"/>
                </a:lnTo>
                <a:lnTo>
                  <a:pt x="4280895" y="2226845"/>
                </a:lnTo>
                <a:lnTo>
                  <a:pt x="4232328" y="2221556"/>
                </a:lnTo>
                <a:lnTo>
                  <a:pt x="4184481" y="2214236"/>
                </a:lnTo>
                <a:lnTo>
                  <a:pt x="4137409" y="2204934"/>
                </a:lnTo>
                <a:lnTo>
                  <a:pt x="4091165" y="2193701"/>
                </a:lnTo>
                <a:lnTo>
                  <a:pt x="4045803" y="2180583"/>
                </a:lnTo>
                <a:lnTo>
                  <a:pt x="4001378" y="2165632"/>
                </a:lnTo>
                <a:lnTo>
                  <a:pt x="3957942" y="2148895"/>
                </a:lnTo>
                <a:lnTo>
                  <a:pt x="3915549" y="2130422"/>
                </a:lnTo>
                <a:lnTo>
                  <a:pt x="3874255" y="2110262"/>
                </a:lnTo>
                <a:lnTo>
                  <a:pt x="3834111" y="2088465"/>
                </a:lnTo>
                <a:lnTo>
                  <a:pt x="3795173" y="2065078"/>
                </a:lnTo>
                <a:lnTo>
                  <a:pt x="3757495" y="2040152"/>
                </a:lnTo>
                <a:lnTo>
                  <a:pt x="3721129" y="2013735"/>
                </a:lnTo>
                <a:lnTo>
                  <a:pt x="3686130" y="1985876"/>
                </a:lnTo>
                <a:lnTo>
                  <a:pt x="3652551" y="1956625"/>
                </a:lnTo>
                <a:lnTo>
                  <a:pt x="3620447" y="1926031"/>
                </a:lnTo>
                <a:lnTo>
                  <a:pt x="3589872" y="1894142"/>
                </a:lnTo>
                <a:lnTo>
                  <a:pt x="3560879" y="1861008"/>
                </a:lnTo>
                <a:lnTo>
                  <a:pt x="3533522" y="1826678"/>
                </a:lnTo>
                <a:lnTo>
                  <a:pt x="3507855" y="1791201"/>
                </a:lnTo>
                <a:lnTo>
                  <a:pt x="3483932" y="1754626"/>
                </a:lnTo>
                <a:lnTo>
                  <a:pt x="3461807" y="1717002"/>
                </a:lnTo>
                <a:lnTo>
                  <a:pt x="3441533" y="1678378"/>
                </a:lnTo>
                <a:lnTo>
                  <a:pt x="3423164" y="1638804"/>
                </a:lnTo>
                <a:lnTo>
                  <a:pt x="3406755" y="1598328"/>
                </a:lnTo>
                <a:lnTo>
                  <a:pt x="3392359" y="1557000"/>
                </a:lnTo>
                <a:lnTo>
                  <a:pt x="3380030" y="1514868"/>
                </a:lnTo>
                <a:lnTo>
                  <a:pt x="3369822" y="1471982"/>
                </a:lnTo>
                <a:lnTo>
                  <a:pt x="3361789" y="1428390"/>
                </a:lnTo>
                <a:lnTo>
                  <a:pt x="3355984" y="1384143"/>
                </a:lnTo>
                <a:lnTo>
                  <a:pt x="3352462" y="1339288"/>
                </a:lnTo>
                <a:lnTo>
                  <a:pt x="3351276" y="1293875"/>
                </a:lnTo>
                <a:close/>
              </a:path>
              <a:path w="8213090" h="2967354">
                <a:moveTo>
                  <a:pt x="6079236" y="2526791"/>
                </a:moveTo>
                <a:lnTo>
                  <a:pt x="8212836" y="2526791"/>
                </a:lnTo>
                <a:lnTo>
                  <a:pt x="8212836" y="0"/>
                </a:lnTo>
                <a:lnTo>
                  <a:pt x="6079236" y="0"/>
                </a:lnTo>
                <a:lnTo>
                  <a:pt x="6079236" y="2526791"/>
                </a:lnTo>
                <a:close/>
              </a:path>
              <a:path w="8213090" h="2967354">
                <a:moveTo>
                  <a:pt x="6228588" y="1693925"/>
                </a:moveTo>
                <a:lnTo>
                  <a:pt x="6231975" y="1648743"/>
                </a:lnTo>
                <a:lnTo>
                  <a:pt x="6241841" y="1605406"/>
                </a:lnTo>
                <a:lnTo>
                  <a:pt x="6257746" y="1564314"/>
                </a:lnTo>
                <a:lnTo>
                  <a:pt x="6279246" y="1525862"/>
                </a:lnTo>
                <a:lnTo>
                  <a:pt x="6305901" y="1490448"/>
                </a:lnTo>
                <a:lnTo>
                  <a:pt x="6337268" y="1458467"/>
                </a:lnTo>
                <a:lnTo>
                  <a:pt x="6372905" y="1430318"/>
                </a:lnTo>
                <a:lnTo>
                  <a:pt x="6412371" y="1406397"/>
                </a:lnTo>
                <a:lnTo>
                  <a:pt x="6455223" y="1387101"/>
                </a:lnTo>
                <a:lnTo>
                  <a:pt x="6501020" y="1372827"/>
                </a:lnTo>
                <a:lnTo>
                  <a:pt x="6549320" y="1363972"/>
                </a:lnTo>
                <a:lnTo>
                  <a:pt x="6599682" y="1360931"/>
                </a:lnTo>
                <a:lnTo>
                  <a:pt x="6650043" y="1363972"/>
                </a:lnTo>
                <a:lnTo>
                  <a:pt x="6698343" y="1372827"/>
                </a:lnTo>
                <a:lnTo>
                  <a:pt x="6744140" y="1387101"/>
                </a:lnTo>
                <a:lnTo>
                  <a:pt x="6786992" y="1406397"/>
                </a:lnTo>
                <a:lnTo>
                  <a:pt x="6826458" y="1430318"/>
                </a:lnTo>
                <a:lnTo>
                  <a:pt x="6862095" y="1458467"/>
                </a:lnTo>
                <a:lnTo>
                  <a:pt x="6893462" y="1490448"/>
                </a:lnTo>
                <a:lnTo>
                  <a:pt x="6920117" y="1525862"/>
                </a:lnTo>
                <a:lnTo>
                  <a:pt x="6941617" y="1564314"/>
                </a:lnTo>
                <a:lnTo>
                  <a:pt x="6957522" y="1605406"/>
                </a:lnTo>
                <a:lnTo>
                  <a:pt x="6967388" y="1648743"/>
                </a:lnTo>
                <a:lnTo>
                  <a:pt x="6970776" y="1693925"/>
                </a:lnTo>
                <a:lnTo>
                  <a:pt x="6967388" y="1739108"/>
                </a:lnTo>
                <a:lnTo>
                  <a:pt x="6957522" y="1782444"/>
                </a:lnTo>
                <a:lnTo>
                  <a:pt x="6941617" y="1823537"/>
                </a:lnTo>
                <a:lnTo>
                  <a:pt x="6920117" y="1861989"/>
                </a:lnTo>
                <a:lnTo>
                  <a:pt x="6893462" y="1897403"/>
                </a:lnTo>
                <a:lnTo>
                  <a:pt x="6862095" y="1929383"/>
                </a:lnTo>
                <a:lnTo>
                  <a:pt x="6826458" y="1957533"/>
                </a:lnTo>
                <a:lnTo>
                  <a:pt x="6786992" y="1981453"/>
                </a:lnTo>
                <a:lnTo>
                  <a:pt x="6744140" y="2000750"/>
                </a:lnTo>
                <a:lnTo>
                  <a:pt x="6698343" y="2015024"/>
                </a:lnTo>
                <a:lnTo>
                  <a:pt x="6650043" y="2023879"/>
                </a:lnTo>
                <a:lnTo>
                  <a:pt x="6599682" y="2026919"/>
                </a:lnTo>
                <a:lnTo>
                  <a:pt x="6549320" y="2023879"/>
                </a:lnTo>
                <a:lnTo>
                  <a:pt x="6501020" y="2015024"/>
                </a:lnTo>
                <a:lnTo>
                  <a:pt x="6455223" y="2000750"/>
                </a:lnTo>
                <a:lnTo>
                  <a:pt x="6412371" y="1981453"/>
                </a:lnTo>
                <a:lnTo>
                  <a:pt x="6372905" y="1957533"/>
                </a:lnTo>
                <a:lnTo>
                  <a:pt x="6337268" y="1929383"/>
                </a:lnTo>
                <a:lnTo>
                  <a:pt x="6305901" y="1897403"/>
                </a:lnTo>
                <a:lnTo>
                  <a:pt x="6279246" y="1861989"/>
                </a:lnTo>
                <a:lnTo>
                  <a:pt x="6257746" y="1823537"/>
                </a:lnTo>
                <a:lnTo>
                  <a:pt x="6241841" y="1782445"/>
                </a:lnTo>
                <a:lnTo>
                  <a:pt x="6231975" y="1739108"/>
                </a:lnTo>
                <a:lnTo>
                  <a:pt x="6228588" y="1693925"/>
                </a:lnTo>
                <a:close/>
              </a:path>
              <a:path w="8213090" h="2967354">
                <a:moveTo>
                  <a:pt x="7295388" y="1655825"/>
                </a:moveTo>
                <a:lnTo>
                  <a:pt x="7298775" y="1610643"/>
                </a:lnTo>
                <a:lnTo>
                  <a:pt x="7308641" y="1567306"/>
                </a:lnTo>
                <a:lnTo>
                  <a:pt x="7324546" y="1526214"/>
                </a:lnTo>
                <a:lnTo>
                  <a:pt x="7346046" y="1487762"/>
                </a:lnTo>
                <a:lnTo>
                  <a:pt x="7372701" y="1452348"/>
                </a:lnTo>
                <a:lnTo>
                  <a:pt x="7404068" y="1420367"/>
                </a:lnTo>
                <a:lnTo>
                  <a:pt x="7439705" y="1392218"/>
                </a:lnTo>
                <a:lnTo>
                  <a:pt x="7479171" y="1368297"/>
                </a:lnTo>
                <a:lnTo>
                  <a:pt x="7522023" y="1349001"/>
                </a:lnTo>
                <a:lnTo>
                  <a:pt x="7567820" y="1334727"/>
                </a:lnTo>
                <a:lnTo>
                  <a:pt x="7616120" y="1325872"/>
                </a:lnTo>
                <a:lnTo>
                  <a:pt x="7666482" y="1322831"/>
                </a:lnTo>
                <a:lnTo>
                  <a:pt x="7716843" y="1325872"/>
                </a:lnTo>
                <a:lnTo>
                  <a:pt x="7765143" y="1334727"/>
                </a:lnTo>
                <a:lnTo>
                  <a:pt x="7810940" y="1349001"/>
                </a:lnTo>
                <a:lnTo>
                  <a:pt x="7853792" y="1368297"/>
                </a:lnTo>
                <a:lnTo>
                  <a:pt x="7893258" y="1392218"/>
                </a:lnTo>
                <a:lnTo>
                  <a:pt x="7928895" y="1420367"/>
                </a:lnTo>
                <a:lnTo>
                  <a:pt x="7960262" y="1452348"/>
                </a:lnTo>
                <a:lnTo>
                  <a:pt x="7986917" y="1487762"/>
                </a:lnTo>
                <a:lnTo>
                  <a:pt x="8008417" y="1526214"/>
                </a:lnTo>
                <a:lnTo>
                  <a:pt x="8024322" y="1567306"/>
                </a:lnTo>
                <a:lnTo>
                  <a:pt x="8034188" y="1610643"/>
                </a:lnTo>
                <a:lnTo>
                  <a:pt x="8037576" y="1655825"/>
                </a:lnTo>
                <a:lnTo>
                  <a:pt x="8034188" y="1701008"/>
                </a:lnTo>
                <a:lnTo>
                  <a:pt x="8024322" y="1744344"/>
                </a:lnTo>
                <a:lnTo>
                  <a:pt x="8008417" y="1785437"/>
                </a:lnTo>
                <a:lnTo>
                  <a:pt x="7986917" y="1823889"/>
                </a:lnTo>
                <a:lnTo>
                  <a:pt x="7960262" y="1859303"/>
                </a:lnTo>
                <a:lnTo>
                  <a:pt x="7928895" y="1891283"/>
                </a:lnTo>
                <a:lnTo>
                  <a:pt x="7893258" y="1919433"/>
                </a:lnTo>
                <a:lnTo>
                  <a:pt x="7853792" y="1943353"/>
                </a:lnTo>
                <a:lnTo>
                  <a:pt x="7810940" y="1962650"/>
                </a:lnTo>
                <a:lnTo>
                  <a:pt x="7765143" y="1976924"/>
                </a:lnTo>
                <a:lnTo>
                  <a:pt x="7716843" y="1985779"/>
                </a:lnTo>
                <a:lnTo>
                  <a:pt x="7666482" y="1988819"/>
                </a:lnTo>
                <a:lnTo>
                  <a:pt x="7616120" y="1985779"/>
                </a:lnTo>
                <a:lnTo>
                  <a:pt x="7567820" y="1976924"/>
                </a:lnTo>
                <a:lnTo>
                  <a:pt x="7522023" y="1962650"/>
                </a:lnTo>
                <a:lnTo>
                  <a:pt x="7479171" y="1943353"/>
                </a:lnTo>
                <a:lnTo>
                  <a:pt x="7439705" y="1919433"/>
                </a:lnTo>
                <a:lnTo>
                  <a:pt x="7404068" y="1891283"/>
                </a:lnTo>
                <a:lnTo>
                  <a:pt x="7372701" y="1859303"/>
                </a:lnTo>
                <a:lnTo>
                  <a:pt x="7346046" y="1823889"/>
                </a:lnTo>
                <a:lnTo>
                  <a:pt x="7324546" y="1785437"/>
                </a:lnTo>
                <a:lnTo>
                  <a:pt x="7308641" y="1744345"/>
                </a:lnTo>
                <a:lnTo>
                  <a:pt x="7298775" y="1701008"/>
                </a:lnTo>
                <a:lnTo>
                  <a:pt x="7295388" y="1655825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4413" y="2710688"/>
            <a:ext cx="671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Do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spc="-65" dirty="0">
                <a:latin typeface="Carlito"/>
                <a:cs typeface="Carlito"/>
              </a:rPr>
              <a:t>k</a:t>
            </a:r>
            <a:r>
              <a:rPr sz="1800" dirty="0">
                <a:latin typeface="Carlito"/>
                <a:cs typeface="Carlito"/>
              </a:rPr>
              <a:t>er  </a:t>
            </a:r>
            <a:r>
              <a:rPr sz="1800" spc="-5" dirty="0">
                <a:latin typeface="Carlito"/>
                <a:cs typeface="Carlito"/>
              </a:rPr>
              <a:t>Engine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858" y="2004822"/>
            <a:ext cx="1676400" cy="685800"/>
          </a:xfrm>
          <a:prstGeom prst="rect">
            <a:avLst/>
          </a:prstGeom>
          <a:ln w="25908">
            <a:solidFill>
              <a:srgbClr val="385D89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Docker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Client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988" y="4495876"/>
            <a:ext cx="1277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Authorization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1368" y="3345307"/>
            <a:ext cx="425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Re</a:t>
            </a:r>
            <a:r>
              <a:rPr sz="1000" spc="-10" dirty="0">
                <a:latin typeface="Carlito"/>
                <a:cs typeface="Carlito"/>
              </a:rPr>
              <a:t>g</a:t>
            </a:r>
            <a:r>
              <a:rPr sz="1000" spc="-5" dirty="0">
                <a:latin typeface="Carlito"/>
                <a:cs typeface="Carlito"/>
              </a:rPr>
              <a:t>i</a:t>
            </a:r>
            <a:r>
              <a:rPr sz="1000" spc="-15" dirty="0">
                <a:latin typeface="Carlito"/>
                <a:cs typeface="Carlito"/>
              </a:rPr>
              <a:t>s</a:t>
            </a:r>
            <a:r>
              <a:rPr sz="1000" spc="-5" dirty="0">
                <a:latin typeface="Carlito"/>
                <a:cs typeface="Carlito"/>
              </a:rPr>
              <a:t>try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0416" y="3709797"/>
            <a:ext cx="561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SELinux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Ap</a:t>
            </a:r>
            <a:r>
              <a:rPr sz="1000" dirty="0">
                <a:latin typeface="Carlito"/>
                <a:cs typeface="Carlito"/>
              </a:rPr>
              <a:t>p</a:t>
            </a:r>
            <a:r>
              <a:rPr sz="1000" spc="-5" dirty="0">
                <a:latin typeface="Carlito"/>
                <a:cs typeface="Carlito"/>
              </a:rPr>
              <a:t>Ar</a:t>
            </a:r>
            <a:r>
              <a:rPr sz="1000" spc="-15" dirty="0">
                <a:latin typeface="Carlito"/>
                <a:cs typeface="Carlito"/>
              </a:rPr>
              <a:t>m</a:t>
            </a:r>
            <a:r>
              <a:rPr sz="1000" spc="-10" dirty="0">
                <a:latin typeface="Carlito"/>
                <a:cs typeface="Carlito"/>
              </a:rPr>
              <a:t>or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1240" y="3373882"/>
            <a:ext cx="487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/>
                <a:cs typeface="Carlito"/>
              </a:rPr>
              <a:t>S</a:t>
            </a:r>
            <a:r>
              <a:rPr sz="1000" spc="-15" dirty="0">
                <a:latin typeface="Carlito"/>
                <a:cs typeface="Carlito"/>
              </a:rPr>
              <a:t>e</a:t>
            </a:r>
            <a:r>
              <a:rPr sz="1000" spc="-5" dirty="0">
                <a:latin typeface="Carlito"/>
                <a:cs typeface="Carlito"/>
              </a:rPr>
              <a:t>cco</a:t>
            </a:r>
            <a:r>
              <a:rPr sz="1000" spc="-10" dirty="0">
                <a:latin typeface="Carlito"/>
                <a:cs typeface="Carlito"/>
              </a:rPr>
              <a:t>m</a:t>
            </a:r>
            <a:r>
              <a:rPr sz="1000" spc="-5" dirty="0">
                <a:latin typeface="Carlito"/>
                <a:cs typeface="Carlito"/>
              </a:rPr>
              <a:t>p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5144" y="3038982"/>
            <a:ext cx="6191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Capabilities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9638" y="4338320"/>
            <a:ext cx="674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Nam</a:t>
            </a:r>
            <a:r>
              <a:rPr sz="1000" spc="-10" dirty="0">
                <a:latin typeface="Carlito"/>
                <a:cs typeface="Carlito"/>
              </a:rPr>
              <a:t>e</a:t>
            </a:r>
            <a:r>
              <a:rPr sz="1000" spc="-15" dirty="0">
                <a:latin typeface="Carlito"/>
                <a:cs typeface="Carlito"/>
              </a:rPr>
              <a:t>s</a:t>
            </a:r>
            <a:r>
              <a:rPr sz="1000" spc="-5" dirty="0">
                <a:latin typeface="Carlito"/>
                <a:cs typeface="Carlito"/>
              </a:rPr>
              <a:t>paces  Cgroups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0988" y="5068570"/>
            <a:ext cx="631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Multitenant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86294" y="4150614"/>
            <a:ext cx="426720" cy="3314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1000"/>
              </a:lnSpc>
              <a:spcBef>
                <a:spcPts val="85"/>
              </a:spcBef>
            </a:pPr>
            <a:r>
              <a:rPr sz="1000" spc="-10" dirty="0">
                <a:latin typeface="Carlito"/>
                <a:cs typeface="Carlito"/>
              </a:rPr>
              <a:t>S</a:t>
            </a:r>
            <a:r>
              <a:rPr sz="1000" spc="-15" dirty="0">
                <a:latin typeface="Carlito"/>
                <a:cs typeface="Carlito"/>
              </a:rPr>
              <a:t>e</a:t>
            </a:r>
            <a:r>
              <a:rPr sz="1000" spc="-5" dirty="0">
                <a:latin typeface="Carlito"/>
                <a:cs typeface="Carlito"/>
              </a:rPr>
              <a:t>curity  </a:t>
            </a:r>
            <a:r>
              <a:rPr sz="1000" spc="-10" dirty="0">
                <a:latin typeface="Carlito"/>
                <a:cs typeface="Carlito"/>
              </a:rPr>
              <a:t>Scan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08898" y="4104513"/>
            <a:ext cx="3822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Image  </a:t>
            </a:r>
            <a:r>
              <a:rPr sz="1000" spc="-10" dirty="0">
                <a:latin typeface="Carlito"/>
                <a:cs typeface="Carlito"/>
              </a:rPr>
              <a:t>Sig</a:t>
            </a:r>
            <a:r>
              <a:rPr sz="1000" dirty="0">
                <a:latin typeface="Carlito"/>
                <a:cs typeface="Carlito"/>
              </a:rPr>
              <a:t>n</a:t>
            </a:r>
            <a:r>
              <a:rPr sz="1000" spc="-5" dirty="0">
                <a:latin typeface="Carlito"/>
                <a:cs typeface="Carlito"/>
              </a:rPr>
              <a:t>i</a:t>
            </a:r>
            <a:r>
              <a:rPr sz="1000" dirty="0">
                <a:latin typeface="Carlito"/>
                <a:cs typeface="Carlito"/>
              </a:rPr>
              <a:t>n</a:t>
            </a:r>
            <a:r>
              <a:rPr sz="1000" spc="-5" dirty="0">
                <a:latin typeface="Carlito"/>
                <a:cs typeface="Carlito"/>
              </a:rPr>
              <a:t>g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44496" y="2346959"/>
            <a:ext cx="547370" cy="2783205"/>
          </a:xfrm>
          <a:custGeom>
            <a:avLst/>
            <a:gdLst/>
            <a:ahLst/>
            <a:cxnLst/>
            <a:rect l="l" t="t" r="r" b="b"/>
            <a:pathLst>
              <a:path w="547369" h="2783204">
                <a:moveTo>
                  <a:pt x="547370" y="2241804"/>
                </a:moveTo>
                <a:lnTo>
                  <a:pt x="451358" y="2266442"/>
                </a:lnTo>
                <a:lnTo>
                  <a:pt x="448056" y="2267331"/>
                </a:lnTo>
                <a:lnTo>
                  <a:pt x="445897" y="2270760"/>
                </a:lnTo>
                <a:lnTo>
                  <a:pt x="447675" y="2277618"/>
                </a:lnTo>
                <a:lnTo>
                  <a:pt x="451104" y="2279650"/>
                </a:lnTo>
                <a:lnTo>
                  <a:pt x="517169" y="2262670"/>
                </a:lnTo>
                <a:lnTo>
                  <a:pt x="21196" y="2752814"/>
                </a:lnTo>
                <a:lnTo>
                  <a:pt x="37973" y="2690368"/>
                </a:lnTo>
                <a:lnTo>
                  <a:pt x="38989" y="2686939"/>
                </a:lnTo>
                <a:lnTo>
                  <a:pt x="36957" y="2683383"/>
                </a:lnTo>
                <a:lnTo>
                  <a:pt x="30226" y="2681605"/>
                </a:lnTo>
                <a:lnTo>
                  <a:pt x="26670" y="2683637"/>
                </a:lnTo>
                <a:lnTo>
                  <a:pt x="0" y="2782697"/>
                </a:lnTo>
                <a:lnTo>
                  <a:pt x="16814" y="2778379"/>
                </a:lnTo>
                <a:lnTo>
                  <a:pt x="96012" y="2758059"/>
                </a:lnTo>
                <a:lnTo>
                  <a:pt x="99314" y="2757170"/>
                </a:lnTo>
                <a:lnTo>
                  <a:pt x="101473" y="2753741"/>
                </a:lnTo>
                <a:lnTo>
                  <a:pt x="99695" y="2746883"/>
                </a:lnTo>
                <a:lnTo>
                  <a:pt x="96266" y="2744851"/>
                </a:lnTo>
                <a:lnTo>
                  <a:pt x="30187" y="2761843"/>
                </a:lnTo>
                <a:lnTo>
                  <a:pt x="526161" y="2271699"/>
                </a:lnTo>
                <a:lnTo>
                  <a:pt x="509397" y="2334133"/>
                </a:lnTo>
                <a:lnTo>
                  <a:pt x="508381" y="2337562"/>
                </a:lnTo>
                <a:lnTo>
                  <a:pt x="510413" y="2340991"/>
                </a:lnTo>
                <a:lnTo>
                  <a:pt x="513842" y="2342007"/>
                </a:lnTo>
                <a:lnTo>
                  <a:pt x="517144" y="2342896"/>
                </a:lnTo>
                <a:lnTo>
                  <a:pt x="520700" y="2340864"/>
                </a:lnTo>
                <a:lnTo>
                  <a:pt x="521589" y="2337435"/>
                </a:lnTo>
                <a:lnTo>
                  <a:pt x="546201" y="2246122"/>
                </a:lnTo>
                <a:lnTo>
                  <a:pt x="547370" y="2241804"/>
                </a:lnTo>
                <a:close/>
              </a:path>
              <a:path w="547369" h="2783204">
                <a:moveTo>
                  <a:pt x="547370" y="781685"/>
                </a:moveTo>
                <a:lnTo>
                  <a:pt x="546823" y="775081"/>
                </a:lnTo>
                <a:lnTo>
                  <a:pt x="539242" y="683006"/>
                </a:lnTo>
                <a:lnTo>
                  <a:pt x="538861" y="679450"/>
                </a:lnTo>
                <a:lnTo>
                  <a:pt x="535813" y="676910"/>
                </a:lnTo>
                <a:lnTo>
                  <a:pt x="528828" y="677418"/>
                </a:lnTo>
                <a:lnTo>
                  <a:pt x="526288" y="680466"/>
                </a:lnTo>
                <a:lnTo>
                  <a:pt x="526542" y="684022"/>
                </a:lnTo>
                <a:lnTo>
                  <a:pt x="531837" y="748449"/>
                </a:lnTo>
                <a:lnTo>
                  <a:pt x="25908" y="25857"/>
                </a:lnTo>
                <a:lnTo>
                  <a:pt x="84709" y="52959"/>
                </a:lnTo>
                <a:lnTo>
                  <a:pt x="87884" y="54483"/>
                </a:lnTo>
                <a:lnTo>
                  <a:pt x="91567" y="53086"/>
                </a:lnTo>
                <a:lnTo>
                  <a:pt x="94615" y="46736"/>
                </a:lnTo>
                <a:lnTo>
                  <a:pt x="93218" y="42926"/>
                </a:lnTo>
                <a:lnTo>
                  <a:pt x="90043" y="41402"/>
                </a:lnTo>
                <a:lnTo>
                  <a:pt x="14351" y="6604"/>
                </a:lnTo>
                <a:lnTo>
                  <a:pt x="0" y="0"/>
                </a:lnTo>
                <a:lnTo>
                  <a:pt x="8128" y="98679"/>
                </a:lnTo>
                <a:lnTo>
                  <a:pt x="8509" y="102235"/>
                </a:lnTo>
                <a:lnTo>
                  <a:pt x="11557" y="104775"/>
                </a:lnTo>
                <a:lnTo>
                  <a:pt x="18542" y="104267"/>
                </a:lnTo>
                <a:lnTo>
                  <a:pt x="21082" y="101219"/>
                </a:lnTo>
                <a:lnTo>
                  <a:pt x="20828" y="97663"/>
                </a:lnTo>
                <a:lnTo>
                  <a:pt x="15519" y="33248"/>
                </a:lnTo>
                <a:lnTo>
                  <a:pt x="521347" y="755713"/>
                </a:lnTo>
                <a:lnTo>
                  <a:pt x="462661" y="728726"/>
                </a:lnTo>
                <a:lnTo>
                  <a:pt x="459486" y="727202"/>
                </a:lnTo>
                <a:lnTo>
                  <a:pt x="455803" y="728599"/>
                </a:lnTo>
                <a:lnTo>
                  <a:pt x="452755" y="734949"/>
                </a:lnTo>
                <a:lnTo>
                  <a:pt x="454152" y="738759"/>
                </a:lnTo>
                <a:lnTo>
                  <a:pt x="457327" y="740283"/>
                </a:lnTo>
                <a:lnTo>
                  <a:pt x="547370" y="78168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66213" y="2765551"/>
            <a:ext cx="1981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Carlito"/>
                <a:cs typeface="Carlito"/>
              </a:rPr>
              <a:t>T</a:t>
            </a:r>
            <a:r>
              <a:rPr sz="1000" spc="-10" dirty="0">
                <a:latin typeface="Carlito"/>
                <a:cs typeface="Carlito"/>
              </a:rPr>
              <a:t>LS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23235" y="4210050"/>
            <a:ext cx="51815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Request/  R</a:t>
            </a:r>
            <a:r>
              <a:rPr sz="1000" spc="-10" dirty="0">
                <a:latin typeface="Carlito"/>
                <a:cs typeface="Carlito"/>
              </a:rPr>
              <a:t>e</a:t>
            </a:r>
            <a:r>
              <a:rPr sz="1000" spc="-15" dirty="0">
                <a:latin typeface="Carlito"/>
                <a:cs typeface="Carlito"/>
              </a:rPr>
              <a:t>s</a:t>
            </a:r>
            <a:r>
              <a:rPr sz="1000" spc="-5" dirty="0">
                <a:latin typeface="Carlito"/>
                <a:cs typeface="Carlito"/>
              </a:rPr>
              <a:t>pon</a:t>
            </a:r>
            <a:r>
              <a:rPr sz="1000" spc="-15" dirty="0">
                <a:latin typeface="Carlito"/>
                <a:cs typeface="Carlito"/>
              </a:rPr>
              <a:t>s</a:t>
            </a:r>
            <a:r>
              <a:rPr sz="1000" spc="-5" dirty="0">
                <a:latin typeface="Carlito"/>
                <a:cs typeface="Carlito"/>
              </a:rPr>
              <a:t>e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68211" y="3134804"/>
            <a:ext cx="2014855" cy="817880"/>
            <a:chOff x="6268211" y="3134804"/>
            <a:chExt cx="2014855" cy="817880"/>
          </a:xfrm>
        </p:grpSpPr>
        <p:sp>
          <p:nvSpPr>
            <p:cNvPr id="19" name="object 19"/>
            <p:cNvSpPr/>
            <p:nvPr/>
          </p:nvSpPr>
          <p:spPr>
            <a:xfrm>
              <a:off x="7526273" y="3147822"/>
              <a:ext cx="744220" cy="666115"/>
            </a:xfrm>
            <a:custGeom>
              <a:avLst/>
              <a:gdLst/>
              <a:ahLst/>
              <a:cxnLst/>
              <a:rect l="l" t="t" r="r" b="b"/>
              <a:pathLst>
                <a:path w="744220" h="666114">
                  <a:moveTo>
                    <a:pt x="0" y="332993"/>
                  </a:moveTo>
                  <a:lnTo>
                    <a:pt x="3394" y="287811"/>
                  </a:lnTo>
                  <a:lnTo>
                    <a:pt x="13283" y="244475"/>
                  </a:lnTo>
                  <a:lnTo>
                    <a:pt x="29223" y="203382"/>
                  </a:lnTo>
                  <a:lnTo>
                    <a:pt x="50771" y="164930"/>
                  </a:lnTo>
                  <a:lnTo>
                    <a:pt x="77484" y="129516"/>
                  </a:lnTo>
                  <a:lnTo>
                    <a:pt x="108918" y="97536"/>
                  </a:lnTo>
                  <a:lnTo>
                    <a:pt x="144630" y="69386"/>
                  </a:lnTo>
                  <a:lnTo>
                    <a:pt x="184178" y="45466"/>
                  </a:lnTo>
                  <a:lnTo>
                    <a:pt x="227117" y="26169"/>
                  </a:lnTo>
                  <a:lnTo>
                    <a:pt x="273005" y="11895"/>
                  </a:lnTo>
                  <a:lnTo>
                    <a:pt x="321399" y="3040"/>
                  </a:lnTo>
                  <a:lnTo>
                    <a:pt x="371855" y="0"/>
                  </a:lnTo>
                  <a:lnTo>
                    <a:pt x="422312" y="3040"/>
                  </a:lnTo>
                  <a:lnTo>
                    <a:pt x="470706" y="11895"/>
                  </a:lnTo>
                  <a:lnTo>
                    <a:pt x="516594" y="26169"/>
                  </a:lnTo>
                  <a:lnTo>
                    <a:pt x="559533" y="45466"/>
                  </a:lnTo>
                  <a:lnTo>
                    <a:pt x="599081" y="69386"/>
                  </a:lnTo>
                  <a:lnTo>
                    <a:pt x="634793" y="97536"/>
                  </a:lnTo>
                  <a:lnTo>
                    <a:pt x="666227" y="129516"/>
                  </a:lnTo>
                  <a:lnTo>
                    <a:pt x="692940" y="164930"/>
                  </a:lnTo>
                  <a:lnTo>
                    <a:pt x="714488" y="203382"/>
                  </a:lnTo>
                  <a:lnTo>
                    <a:pt x="730428" y="244475"/>
                  </a:lnTo>
                  <a:lnTo>
                    <a:pt x="740317" y="287811"/>
                  </a:lnTo>
                  <a:lnTo>
                    <a:pt x="743711" y="332993"/>
                  </a:lnTo>
                  <a:lnTo>
                    <a:pt x="740317" y="378176"/>
                  </a:lnTo>
                  <a:lnTo>
                    <a:pt x="730428" y="421512"/>
                  </a:lnTo>
                  <a:lnTo>
                    <a:pt x="714488" y="462605"/>
                  </a:lnTo>
                  <a:lnTo>
                    <a:pt x="692940" y="501057"/>
                  </a:lnTo>
                  <a:lnTo>
                    <a:pt x="666227" y="536471"/>
                  </a:lnTo>
                  <a:lnTo>
                    <a:pt x="634793" y="568451"/>
                  </a:lnTo>
                  <a:lnTo>
                    <a:pt x="599081" y="596601"/>
                  </a:lnTo>
                  <a:lnTo>
                    <a:pt x="559533" y="620521"/>
                  </a:lnTo>
                  <a:lnTo>
                    <a:pt x="516594" y="639818"/>
                  </a:lnTo>
                  <a:lnTo>
                    <a:pt x="470706" y="654092"/>
                  </a:lnTo>
                  <a:lnTo>
                    <a:pt x="422312" y="662947"/>
                  </a:lnTo>
                  <a:lnTo>
                    <a:pt x="371855" y="665988"/>
                  </a:lnTo>
                  <a:lnTo>
                    <a:pt x="321399" y="662947"/>
                  </a:lnTo>
                  <a:lnTo>
                    <a:pt x="273005" y="654092"/>
                  </a:lnTo>
                  <a:lnTo>
                    <a:pt x="227117" y="639818"/>
                  </a:lnTo>
                  <a:lnTo>
                    <a:pt x="184178" y="620521"/>
                  </a:lnTo>
                  <a:lnTo>
                    <a:pt x="144630" y="596601"/>
                  </a:lnTo>
                  <a:lnTo>
                    <a:pt x="108918" y="568451"/>
                  </a:lnTo>
                  <a:lnTo>
                    <a:pt x="77484" y="536471"/>
                  </a:lnTo>
                  <a:lnTo>
                    <a:pt x="50771" y="501057"/>
                  </a:lnTo>
                  <a:lnTo>
                    <a:pt x="29223" y="462605"/>
                  </a:lnTo>
                  <a:lnTo>
                    <a:pt x="13283" y="421512"/>
                  </a:lnTo>
                  <a:lnTo>
                    <a:pt x="3394" y="378176"/>
                  </a:lnTo>
                  <a:lnTo>
                    <a:pt x="0" y="332993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68211" y="3837178"/>
              <a:ext cx="570230" cy="115570"/>
            </a:xfrm>
            <a:custGeom>
              <a:avLst/>
              <a:gdLst/>
              <a:ahLst/>
              <a:cxnLst/>
              <a:rect l="l" t="t" r="r" b="b"/>
              <a:pathLst>
                <a:path w="570229" h="115570">
                  <a:moveTo>
                    <a:pt x="86995" y="11938"/>
                  </a:moveTo>
                  <a:lnTo>
                    <a:pt x="84074" y="13716"/>
                  </a:lnTo>
                  <a:lnTo>
                    <a:pt x="0" y="66294"/>
                  </a:lnTo>
                  <a:lnTo>
                    <a:pt x="86995" y="113538"/>
                  </a:lnTo>
                  <a:lnTo>
                    <a:pt x="90170" y="115316"/>
                  </a:lnTo>
                  <a:lnTo>
                    <a:pt x="93979" y="114173"/>
                  </a:lnTo>
                  <a:lnTo>
                    <a:pt x="95630" y="110998"/>
                  </a:lnTo>
                  <a:lnTo>
                    <a:pt x="97282" y="107950"/>
                  </a:lnTo>
                  <a:lnTo>
                    <a:pt x="96138" y="104140"/>
                  </a:lnTo>
                  <a:lnTo>
                    <a:pt x="37559" y="72263"/>
                  </a:lnTo>
                  <a:lnTo>
                    <a:pt x="12700" y="72263"/>
                  </a:lnTo>
                  <a:lnTo>
                    <a:pt x="12318" y="59563"/>
                  </a:lnTo>
                  <a:lnTo>
                    <a:pt x="35745" y="58853"/>
                  </a:lnTo>
                  <a:lnTo>
                    <a:pt x="90804" y="24511"/>
                  </a:lnTo>
                  <a:lnTo>
                    <a:pt x="93725" y="22733"/>
                  </a:lnTo>
                  <a:lnTo>
                    <a:pt x="94614" y="18796"/>
                  </a:lnTo>
                  <a:lnTo>
                    <a:pt x="92710" y="15748"/>
                  </a:lnTo>
                  <a:lnTo>
                    <a:pt x="90932" y="12827"/>
                  </a:lnTo>
                  <a:lnTo>
                    <a:pt x="86995" y="11938"/>
                  </a:lnTo>
                  <a:close/>
                </a:path>
                <a:path w="570229" h="115570">
                  <a:moveTo>
                    <a:pt x="559123" y="43053"/>
                  </a:moveTo>
                  <a:lnTo>
                    <a:pt x="557276" y="43053"/>
                  </a:lnTo>
                  <a:lnTo>
                    <a:pt x="557657" y="55753"/>
                  </a:lnTo>
                  <a:lnTo>
                    <a:pt x="534266" y="56461"/>
                  </a:lnTo>
                  <a:lnTo>
                    <a:pt x="479297" y="90805"/>
                  </a:lnTo>
                  <a:lnTo>
                    <a:pt x="476249" y="92583"/>
                  </a:lnTo>
                  <a:lnTo>
                    <a:pt x="475361" y="96520"/>
                  </a:lnTo>
                  <a:lnTo>
                    <a:pt x="477265" y="99441"/>
                  </a:lnTo>
                  <a:lnTo>
                    <a:pt x="479170" y="102489"/>
                  </a:lnTo>
                  <a:lnTo>
                    <a:pt x="482981" y="103378"/>
                  </a:lnTo>
                  <a:lnTo>
                    <a:pt x="570103" y="49022"/>
                  </a:lnTo>
                  <a:lnTo>
                    <a:pt x="559123" y="43053"/>
                  </a:lnTo>
                  <a:close/>
                </a:path>
                <a:path w="570229" h="115570">
                  <a:moveTo>
                    <a:pt x="35745" y="58853"/>
                  </a:moveTo>
                  <a:lnTo>
                    <a:pt x="12318" y="59563"/>
                  </a:lnTo>
                  <a:lnTo>
                    <a:pt x="12700" y="72263"/>
                  </a:lnTo>
                  <a:lnTo>
                    <a:pt x="36248" y="71549"/>
                  </a:lnTo>
                  <a:lnTo>
                    <a:pt x="35692" y="71247"/>
                  </a:lnTo>
                  <a:lnTo>
                    <a:pt x="15875" y="71247"/>
                  </a:lnTo>
                  <a:lnTo>
                    <a:pt x="15621" y="60325"/>
                  </a:lnTo>
                  <a:lnTo>
                    <a:pt x="33385" y="60325"/>
                  </a:lnTo>
                  <a:lnTo>
                    <a:pt x="35745" y="58853"/>
                  </a:lnTo>
                  <a:close/>
                </a:path>
                <a:path w="570229" h="115570">
                  <a:moveTo>
                    <a:pt x="36248" y="71549"/>
                  </a:moveTo>
                  <a:lnTo>
                    <a:pt x="12700" y="72263"/>
                  </a:lnTo>
                  <a:lnTo>
                    <a:pt x="37559" y="72263"/>
                  </a:lnTo>
                  <a:lnTo>
                    <a:pt x="36248" y="71549"/>
                  </a:lnTo>
                  <a:close/>
                </a:path>
                <a:path w="570229" h="115570">
                  <a:moveTo>
                    <a:pt x="533817" y="43763"/>
                  </a:moveTo>
                  <a:lnTo>
                    <a:pt x="35745" y="58853"/>
                  </a:lnTo>
                  <a:lnTo>
                    <a:pt x="25108" y="65487"/>
                  </a:lnTo>
                  <a:lnTo>
                    <a:pt x="36248" y="71549"/>
                  </a:lnTo>
                  <a:lnTo>
                    <a:pt x="534266" y="56461"/>
                  </a:lnTo>
                  <a:lnTo>
                    <a:pt x="544927" y="49800"/>
                  </a:lnTo>
                  <a:lnTo>
                    <a:pt x="533817" y="43763"/>
                  </a:lnTo>
                  <a:close/>
                </a:path>
                <a:path w="570229" h="115570">
                  <a:moveTo>
                    <a:pt x="15621" y="60325"/>
                  </a:moveTo>
                  <a:lnTo>
                    <a:pt x="15875" y="71247"/>
                  </a:lnTo>
                  <a:lnTo>
                    <a:pt x="25108" y="65487"/>
                  </a:lnTo>
                  <a:lnTo>
                    <a:pt x="15621" y="60325"/>
                  </a:lnTo>
                  <a:close/>
                </a:path>
                <a:path w="570229" h="115570">
                  <a:moveTo>
                    <a:pt x="25108" y="65487"/>
                  </a:moveTo>
                  <a:lnTo>
                    <a:pt x="15875" y="71247"/>
                  </a:lnTo>
                  <a:lnTo>
                    <a:pt x="35692" y="71247"/>
                  </a:lnTo>
                  <a:lnTo>
                    <a:pt x="25108" y="65487"/>
                  </a:lnTo>
                  <a:close/>
                </a:path>
                <a:path w="570229" h="115570">
                  <a:moveTo>
                    <a:pt x="33385" y="60325"/>
                  </a:moveTo>
                  <a:lnTo>
                    <a:pt x="15621" y="60325"/>
                  </a:lnTo>
                  <a:lnTo>
                    <a:pt x="25108" y="65487"/>
                  </a:lnTo>
                  <a:lnTo>
                    <a:pt x="33385" y="60325"/>
                  </a:lnTo>
                  <a:close/>
                </a:path>
                <a:path w="570229" h="115570">
                  <a:moveTo>
                    <a:pt x="544927" y="49800"/>
                  </a:moveTo>
                  <a:lnTo>
                    <a:pt x="534266" y="56461"/>
                  </a:lnTo>
                  <a:lnTo>
                    <a:pt x="557657" y="55753"/>
                  </a:lnTo>
                  <a:lnTo>
                    <a:pt x="557634" y="54991"/>
                  </a:lnTo>
                  <a:lnTo>
                    <a:pt x="554482" y="54991"/>
                  </a:lnTo>
                  <a:lnTo>
                    <a:pt x="544927" y="49800"/>
                  </a:lnTo>
                  <a:close/>
                </a:path>
                <a:path w="570229" h="115570">
                  <a:moveTo>
                    <a:pt x="554101" y="44069"/>
                  </a:moveTo>
                  <a:lnTo>
                    <a:pt x="544927" y="49800"/>
                  </a:lnTo>
                  <a:lnTo>
                    <a:pt x="554482" y="54991"/>
                  </a:lnTo>
                  <a:lnTo>
                    <a:pt x="554101" y="44069"/>
                  </a:lnTo>
                  <a:close/>
                </a:path>
                <a:path w="570229" h="115570">
                  <a:moveTo>
                    <a:pt x="557306" y="44069"/>
                  </a:moveTo>
                  <a:lnTo>
                    <a:pt x="554101" y="44069"/>
                  </a:lnTo>
                  <a:lnTo>
                    <a:pt x="554482" y="54991"/>
                  </a:lnTo>
                  <a:lnTo>
                    <a:pt x="557634" y="54991"/>
                  </a:lnTo>
                  <a:lnTo>
                    <a:pt x="557306" y="44069"/>
                  </a:lnTo>
                  <a:close/>
                </a:path>
                <a:path w="570229" h="115570">
                  <a:moveTo>
                    <a:pt x="557276" y="43053"/>
                  </a:moveTo>
                  <a:lnTo>
                    <a:pt x="533817" y="43763"/>
                  </a:lnTo>
                  <a:lnTo>
                    <a:pt x="544927" y="49800"/>
                  </a:lnTo>
                  <a:lnTo>
                    <a:pt x="554101" y="44069"/>
                  </a:lnTo>
                  <a:lnTo>
                    <a:pt x="557306" y="44069"/>
                  </a:lnTo>
                  <a:lnTo>
                    <a:pt x="557276" y="43053"/>
                  </a:lnTo>
                  <a:close/>
                </a:path>
                <a:path w="570229" h="115570">
                  <a:moveTo>
                    <a:pt x="479933" y="0"/>
                  </a:moveTo>
                  <a:lnTo>
                    <a:pt x="475995" y="1143"/>
                  </a:lnTo>
                  <a:lnTo>
                    <a:pt x="474344" y="4191"/>
                  </a:lnTo>
                  <a:lnTo>
                    <a:pt x="472693" y="7366"/>
                  </a:lnTo>
                  <a:lnTo>
                    <a:pt x="473837" y="11176"/>
                  </a:lnTo>
                  <a:lnTo>
                    <a:pt x="533817" y="43763"/>
                  </a:lnTo>
                  <a:lnTo>
                    <a:pt x="557276" y="43053"/>
                  </a:lnTo>
                  <a:lnTo>
                    <a:pt x="559123" y="43053"/>
                  </a:lnTo>
                  <a:lnTo>
                    <a:pt x="47993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45503" y="2641549"/>
            <a:ext cx="1540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Container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image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44741" y="3622624"/>
            <a:ext cx="1981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Carlito"/>
                <a:cs typeface="Carlito"/>
              </a:rPr>
              <a:t>T</a:t>
            </a:r>
            <a:r>
              <a:rPr sz="1000" spc="-10" dirty="0">
                <a:latin typeface="Carlito"/>
                <a:cs typeface="Carlito"/>
              </a:rPr>
              <a:t>LS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63445" y="4888229"/>
            <a:ext cx="670560" cy="588645"/>
          </a:xfrm>
          <a:custGeom>
            <a:avLst/>
            <a:gdLst/>
            <a:ahLst/>
            <a:cxnLst/>
            <a:rect l="l" t="t" r="r" b="b"/>
            <a:pathLst>
              <a:path w="670560" h="588645">
                <a:moveTo>
                  <a:pt x="0" y="294132"/>
                </a:moveTo>
                <a:lnTo>
                  <a:pt x="3635" y="250669"/>
                </a:lnTo>
                <a:lnTo>
                  <a:pt x="14195" y="209187"/>
                </a:lnTo>
                <a:lnTo>
                  <a:pt x="31162" y="170138"/>
                </a:lnTo>
                <a:lnTo>
                  <a:pt x="54016" y="133979"/>
                </a:lnTo>
                <a:lnTo>
                  <a:pt x="82239" y="101164"/>
                </a:lnTo>
                <a:lnTo>
                  <a:pt x="115313" y="72149"/>
                </a:lnTo>
                <a:lnTo>
                  <a:pt x="152718" y="47389"/>
                </a:lnTo>
                <a:lnTo>
                  <a:pt x="193936" y="27339"/>
                </a:lnTo>
                <a:lnTo>
                  <a:pt x="238448" y="12454"/>
                </a:lnTo>
                <a:lnTo>
                  <a:pt x="285735" y="3189"/>
                </a:lnTo>
                <a:lnTo>
                  <a:pt x="335280" y="0"/>
                </a:lnTo>
                <a:lnTo>
                  <a:pt x="384824" y="3189"/>
                </a:lnTo>
                <a:lnTo>
                  <a:pt x="432111" y="12454"/>
                </a:lnTo>
                <a:lnTo>
                  <a:pt x="476623" y="27339"/>
                </a:lnTo>
                <a:lnTo>
                  <a:pt x="517841" y="47389"/>
                </a:lnTo>
                <a:lnTo>
                  <a:pt x="555246" y="72149"/>
                </a:lnTo>
                <a:lnTo>
                  <a:pt x="588320" y="101164"/>
                </a:lnTo>
                <a:lnTo>
                  <a:pt x="616543" y="133979"/>
                </a:lnTo>
                <a:lnTo>
                  <a:pt x="639397" y="170138"/>
                </a:lnTo>
                <a:lnTo>
                  <a:pt x="656364" y="209187"/>
                </a:lnTo>
                <a:lnTo>
                  <a:pt x="666924" y="250669"/>
                </a:lnTo>
                <a:lnTo>
                  <a:pt x="670560" y="294132"/>
                </a:lnTo>
                <a:lnTo>
                  <a:pt x="666924" y="337594"/>
                </a:lnTo>
                <a:lnTo>
                  <a:pt x="656364" y="379076"/>
                </a:lnTo>
                <a:lnTo>
                  <a:pt x="639397" y="418125"/>
                </a:lnTo>
                <a:lnTo>
                  <a:pt x="616543" y="454284"/>
                </a:lnTo>
                <a:lnTo>
                  <a:pt x="588320" y="487099"/>
                </a:lnTo>
                <a:lnTo>
                  <a:pt x="555246" y="516114"/>
                </a:lnTo>
                <a:lnTo>
                  <a:pt x="517841" y="540874"/>
                </a:lnTo>
                <a:lnTo>
                  <a:pt x="476623" y="560924"/>
                </a:lnTo>
                <a:lnTo>
                  <a:pt x="432111" y="575809"/>
                </a:lnTo>
                <a:lnTo>
                  <a:pt x="384824" y="585074"/>
                </a:lnTo>
                <a:lnTo>
                  <a:pt x="335280" y="588264"/>
                </a:lnTo>
                <a:lnTo>
                  <a:pt x="285735" y="585074"/>
                </a:lnTo>
                <a:lnTo>
                  <a:pt x="238448" y="575809"/>
                </a:lnTo>
                <a:lnTo>
                  <a:pt x="193936" y="560924"/>
                </a:lnTo>
                <a:lnTo>
                  <a:pt x="152718" y="540874"/>
                </a:lnTo>
                <a:lnTo>
                  <a:pt x="115313" y="516114"/>
                </a:lnTo>
                <a:lnTo>
                  <a:pt x="82239" y="487099"/>
                </a:lnTo>
                <a:lnTo>
                  <a:pt x="54016" y="454284"/>
                </a:lnTo>
                <a:lnTo>
                  <a:pt x="31162" y="418125"/>
                </a:lnTo>
                <a:lnTo>
                  <a:pt x="14195" y="379076"/>
                </a:lnTo>
                <a:lnTo>
                  <a:pt x="3635" y="337594"/>
                </a:lnTo>
                <a:lnTo>
                  <a:pt x="0" y="29413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42516" y="5072253"/>
            <a:ext cx="290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rlito"/>
                <a:cs typeface="Carlito"/>
              </a:rPr>
              <a:t>RBAC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Linux </a:t>
            </a:r>
            <a:r>
              <a:rPr spc="-25" dirty="0"/>
              <a:t>kernel </a:t>
            </a:r>
            <a:r>
              <a:rPr spc="-5" dirty="0"/>
              <a:t>- </a:t>
            </a:r>
            <a:r>
              <a:rPr spc="-15" dirty="0"/>
              <a:t>Container </a:t>
            </a:r>
            <a:r>
              <a:rPr spc="-10" dirty="0"/>
              <a:t>Security  </a:t>
            </a:r>
            <a:r>
              <a:rPr spc="-5" dirty="0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23238"/>
            <a:ext cx="7821295" cy="41408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301625" indent="-343535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rlito"/>
                <a:cs typeface="Carlito"/>
              </a:rPr>
              <a:t>Namespaces – </a:t>
            </a:r>
            <a:r>
              <a:rPr sz="3000" spc="-25" dirty="0">
                <a:latin typeface="Carlito"/>
                <a:cs typeface="Carlito"/>
              </a:rPr>
              <a:t>PID, </a:t>
            </a:r>
            <a:r>
              <a:rPr sz="3000" spc="-5" dirty="0">
                <a:latin typeface="Carlito"/>
                <a:cs typeface="Carlito"/>
              </a:rPr>
              <a:t>Mount, </a:t>
            </a:r>
            <a:r>
              <a:rPr sz="3000" spc="-10" dirty="0">
                <a:latin typeface="Carlito"/>
                <a:cs typeface="Carlito"/>
              </a:rPr>
              <a:t>Network, </a:t>
            </a:r>
            <a:r>
              <a:rPr sz="3000" spc="-5" dirty="0">
                <a:latin typeface="Carlito"/>
                <a:cs typeface="Carlito"/>
              </a:rPr>
              <a:t>IPC, </a:t>
            </a:r>
            <a:r>
              <a:rPr sz="3000" spc="-25" dirty="0">
                <a:latin typeface="Carlito"/>
                <a:cs typeface="Carlito"/>
              </a:rPr>
              <a:t>UTC,  </a:t>
            </a:r>
            <a:r>
              <a:rPr sz="3000" spc="-65" dirty="0">
                <a:latin typeface="Carlito"/>
                <a:cs typeface="Carlito"/>
              </a:rPr>
              <a:t>User.</a:t>
            </a:r>
            <a:endParaRPr sz="3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rlito"/>
                <a:cs typeface="Carlito"/>
              </a:rPr>
              <a:t>Cgroups </a:t>
            </a:r>
            <a:r>
              <a:rPr sz="3000" dirty="0">
                <a:latin typeface="Carlito"/>
                <a:cs typeface="Carlito"/>
              </a:rPr>
              <a:t>– </a:t>
            </a:r>
            <a:r>
              <a:rPr sz="3000" spc="-5" dirty="0">
                <a:latin typeface="Carlito"/>
                <a:cs typeface="Carlito"/>
              </a:rPr>
              <a:t>Limit </a:t>
            </a:r>
            <a:r>
              <a:rPr sz="3000" spc="-15" dirty="0">
                <a:latin typeface="Carlito"/>
                <a:cs typeface="Carlito"/>
              </a:rPr>
              <a:t>CPU, </a:t>
            </a:r>
            <a:r>
              <a:rPr sz="3000" spc="-30" dirty="0">
                <a:latin typeface="Carlito"/>
                <a:cs typeface="Carlito"/>
              </a:rPr>
              <a:t>Memory,</a:t>
            </a:r>
            <a:r>
              <a:rPr sz="3000" spc="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IO</a:t>
            </a:r>
            <a:endParaRPr sz="3000">
              <a:latin typeface="Carlito"/>
              <a:cs typeface="Carlito"/>
            </a:endParaRPr>
          </a:p>
          <a:p>
            <a:pPr marL="355600" marR="632460" indent="-343535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rlito"/>
                <a:cs typeface="Carlito"/>
              </a:rPr>
              <a:t>Capabilities </a:t>
            </a:r>
            <a:r>
              <a:rPr sz="3000" dirty="0">
                <a:latin typeface="Carlito"/>
                <a:cs typeface="Carlito"/>
              </a:rPr>
              <a:t>– </a:t>
            </a:r>
            <a:r>
              <a:rPr sz="3000" spc="-10" dirty="0">
                <a:latin typeface="Carlito"/>
                <a:cs typeface="Carlito"/>
              </a:rPr>
              <a:t>Reduced </a:t>
            </a:r>
            <a:r>
              <a:rPr sz="3000" spc="-15" dirty="0">
                <a:latin typeface="Carlito"/>
                <a:cs typeface="Carlito"/>
              </a:rPr>
              <a:t>root </a:t>
            </a:r>
            <a:r>
              <a:rPr sz="3000" dirty="0">
                <a:latin typeface="Carlito"/>
                <a:cs typeface="Carlito"/>
              </a:rPr>
              <a:t>access. 36  </a:t>
            </a:r>
            <a:r>
              <a:rPr sz="3000" spc="-5" dirty="0">
                <a:latin typeface="Carlito"/>
                <a:cs typeface="Carlito"/>
              </a:rPr>
              <a:t>capabilities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20" dirty="0">
                <a:latin typeface="Carlito"/>
                <a:cs typeface="Carlito"/>
              </a:rPr>
              <a:t>control </a:t>
            </a:r>
            <a:r>
              <a:rPr sz="3000" dirty="0">
                <a:latin typeface="Carlito"/>
                <a:cs typeface="Carlito"/>
              </a:rPr>
              <a:t>as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spc="-20" dirty="0">
                <a:latin typeface="Carlito"/>
                <a:cs typeface="Carlito"/>
              </a:rPr>
              <a:t>kernel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3.19.0.21.</a:t>
            </a:r>
            <a:endParaRPr sz="3000">
              <a:latin typeface="Carlito"/>
              <a:cs typeface="Carlito"/>
            </a:endParaRPr>
          </a:p>
          <a:p>
            <a:pPr marL="355600" marR="270510" indent="-343535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rlito"/>
                <a:cs typeface="Carlito"/>
              </a:rPr>
              <a:t>Seccomp </a:t>
            </a:r>
            <a:r>
              <a:rPr sz="3000" spc="-15" dirty="0">
                <a:latin typeface="Carlito"/>
                <a:cs typeface="Carlito"/>
              </a:rPr>
              <a:t>profiles </a:t>
            </a:r>
            <a:r>
              <a:rPr sz="3000" dirty="0">
                <a:latin typeface="Carlito"/>
                <a:cs typeface="Carlito"/>
              </a:rPr>
              <a:t>– </a:t>
            </a:r>
            <a:r>
              <a:rPr sz="3000" spc="-15" dirty="0">
                <a:latin typeface="Carlito"/>
                <a:cs typeface="Carlito"/>
              </a:rPr>
              <a:t>Control </a:t>
            </a:r>
            <a:r>
              <a:rPr sz="3000" spc="-20" dirty="0">
                <a:latin typeface="Carlito"/>
                <a:cs typeface="Carlito"/>
              </a:rPr>
              <a:t>kernel </a:t>
            </a:r>
            <a:r>
              <a:rPr sz="3000" spc="-25" dirty="0">
                <a:latin typeface="Carlito"/>
                <a:cs typeface="Carlito"/>
              </a:rPr>
              <a:t>system </a:t>
            </a:r>
            <a:r>
              <a:rPr sz="3000" spc="-10" dirty="0">
                <a:latin typeface="Carlito"/>
                <a:cs typeface="Carlito"/>
              </a:rPr>
              <a:t>calls.  </a:t>
            </a:r>
            <a:r>
              <a:rPr sz="3000" dirty="0">
                <a:latin typeface="Carlito"/>
                <a:cs typeface="Carlito"/>
              </a:rPr>
              <a:t>300+ </a:t>
            </a:r>
            <a:r>
              <a:rPr sz="3000" spc="-25" dirty="0">
                <a:latin typeface="Carlito"/>
                <a:cs typeface="Carlito"/>
              </a:rPr>
              <a:t>system </a:t>
            </a:r>
            <a:r>
              <a:rPr sz="3000" spc="-10" dirty="0">
                <a:latin typeface="Carlito"/>
                <a:cs typeface="Carlito"/>
              </a:rPr>
              <a:t>calls </a:t>
            </a:r>
            <a:r>
              <a:rPr sz="3000" spc="-15" dirty="0">
                <a:latin typeface="Carlito"/>
                <a:cs typeface="Carlito"/>
              </a:rPr>
              <a:t>available </a:t>
            </a:r>
            <a:r>
              <a:rPr sz="3000" spc="-10" dirty="0">
                <a:latin typeface="Carlito"/>
                <a:cs typeface="Carlito"/>
              </a:rPr>
              <a:t>that can </a:t>
            </a:r>
            <a:r>
              <a:rPr sz="3000" spc="-5" dirty="0">
                <a:latin typeface="Carlito"/>
                <a:cs typeface="Carlito"/>
              </a:rPr>
              <a:t>be  </a:t>
            </a:r>
            <a:r>
              <a:rPr sz="3000" spc="-15" dirty="0">
                <a:latin typeface="Carlito"/>
                <a:cs typeface="Carlito"/>
              </a:rPr>
              <a:t>controlled </a:t>
            </a:r>
            <a:r>
              <a:rPr sz="3000" spc="-10" dirty="0">
                <a:latin typeface="Carlito"/>
                <a:cs typeface="Carlito"/>
              </a:rPr>
              <a:t>using </a:t>
            </a:r>
            <a:r>
              <a:rPr sz="3000" spc="-5" dirty="0">
                <a:latin typeface="Carlito"/>
                <a:cs typeface="Carlito"/>
              </a:rPr>
              <a:t>these </a:t>
            </a:r>
            <a:r>
              <a:rPr sz="3000" spc="-15" dirty="0">
                <a:latin typeface="Carlito"/>
                <a:cs typeface="Carlito"/>
              </a:rPr>
              <a:t>profiles.</a:t>
            </a:r>
            <a:endParaRPr sz="3000">
              <a:latin typeface="Carlito"/>
              <a:cs typeface="Carlito"/>
            </a:endParaRPr>
          </a:p>
          <a:p>
            <a:pPr marL="355600" marR="5080" indent="-343535">
              <a:lnSpc>
                <a:spcPts val="288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rlito"/>
                <a:cs typeface="Carlito"/>
              </a:rPr>
              <a:t>Special </a:t>
            </a:r>
            <a:r>
              <a:rPr sz="3000" spc="-25" dirty="0">
                <a:latin typeface="Carlito"/>
                <a:cs typeface="Carlito"/>
              </a:rPr>
              <a:t>kernel </a:t>
            </a:r>
            <a:r>
              <a:rPr sz="3000" spc="-5" dirty="0">
                <a:latin typeface="Carlito"/>
                <a:cs typeface="Carlito"/>
              </a:rPr>
              <a:t>modules </a:t>
            </a:r>
            <a:r>
              <a:rPr sz="3000" spc="-30" dirty="0">
                <a:latin typeface="Carlito"/>
                <a:cs typeface="Carlito"/>
              </a:rPr>
              <a:t>like AppArmor, </a:t>
            </a:r>
            <a:r>
              <a:rPr sz="3000" spc="-10" dirty="0">
                <a:latin typeface="Carlito"/>
                <a:cs typeface="Carlito"/>
              </a:rPr>
              <a:t>SELinux </a:t>
            </a:r>
            <a:r>
              <a:rPr sz="3000" dirty="0">
                <a:latin typeface="Carlito"/>
                <a:cs typeface="Carlito"/>
              </a:rPr>
              <a:t>–  </a:t>
            </a:r>
            <a:r>
              <a:rPr sz="3000" spc="-10" dirty="0">
                <a:latin typeface="Carlito"/>
                <a:cs typeface="Carlito"/>
              </a:rPr>
              <a:t>Provides granular </a:t>
            </a:r>
            <a:r>
              <a:rPr sz="3000" spc="-15" dirty="0">
                <a:latin typeface="Carlito"/>
                <a:cs typeface="Carlito"/>
              </a:rPr>
              <a:t>control </a:t>
            </a:r>
            <a:r>
              <a:rPr sz="3000" spc="-10" dirty="0">
                <a:latin typeface="Carlito"/>
                <a:cs typeface="Carlito"/>
              </a:rPr>
              <a:t>over </a:t>
            </a:r>
            <a:r>
              <a:rPr sz="3000" spc="-15" dirty="0">
                <a:latin typeface="Carlito"/>
                <a:cs typeface="Carlito"/>
              </a:rPr>
              <a:t>Kernel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resources.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5997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Namespaces – </a:t>
            </a:r>
            <a:r>
              <a:rPr sz="4400" spc="-30" dirty="0"/>
              <a:t>PID,</a:t>
            </a:r>
            <a:r>
              <a:rPr sz="4400" spc="-65" dirty="0"/>
              <a:t> </a:t>
            </a:r>
            <a:r>
              <a:rPr sz="4400" spc="-5" dirty="0"/>
              <a:t>Mount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83386" y="2917063"/>
            <a:ext cx="238950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18237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rlito"/>
                <a:cs typeface="Carlito"/>
              </a:rPr>
              <a:t>PID</a:t>
            </a:r>
            <a:r>
              <a:rPr sz="1400" b="1" spc="-5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namespace:  Ubuntu1 Container:  </a:t>
            </a:r>
            <a:r>
              <a:rPr sz="1400" spc="-5" dirty="0">
                <a:latin typeface="Carlito"/>
                <a:cs typeface="Carlito"/>
              </a:rPr>
              <a:t>root@3a1bf12161c9:/#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ps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PID </a:t>
            </a:r>
            <a:r>
              <a:rPr sz="1400" spc="5" dirty="0">
                <a:latin typeface="Carlito"/>
                <a:cs typeface="Carlito"/>
              </a:rPr>
              <a:t>TTY </a:t>
            </a:r>
            <a:r>
              <a:rPr sz="1400" spc="-5" dirty="0">
                <a:latin typeface="Carlito"/>
                <a:cs typeface="Carlito"/>
              </a:rPr>
              <a:t>TIME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CMD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1 ? </a:t>
            </a:r>
            <a:r>
              <a:rPr sz="1400" spc="-5" dirty="0">
                <a:latin typeface="Carlito"/>
                <a:cs typeface="Carlito"/>
              </a:rPr>
              <a:t>00:00:00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bash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15 </a:t>
            </a:r>
            <a:r>
              <a:rPr sz="1400" dirty="0">
                <a:latin typeface="Carlito"/>
                <a:cs typeface="Carlito"/>
              </a:rPr>
              <a:t>? </a:t>
            </a:r>
            <a:r>
              <a:rPr sz="1400" spc="-5" dirty="0">
                <a:latin typeface="Carlito"/>
                <a:cs typeface="Carlito"/>
              </a:rPr>
              <a:t>00:00:00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ps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3386" y="4410836"/>
            <a:ext cx="1977389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Ubuntu2 Container:  </a:t>
            </a:r>
            <a:r>
              <a:rPr sz="1400" spc="-5" dirty="0">
                <a:latin typeface="Carlito"/>
                <a:cs typeface="Carlito"/>
              </a:rPr>
              <a:t>root@8beb85abe6a5:/# </a:t>
            </a:r>
            <a:r>
              <a:rPr sz="1400" spc="-20" dirty="0">
                <a:latin typeface="Carlito"/>
                <a:cs typeface="Carlito"/>
              </a:rPr>
              <a:t>ps  </a:t>
            </a:r>
            <a:r>
              <a:rPr sz="1400" spc="-5" dirty="0">
                <a:latin typeface="Carlito"/>
                <a:cs typeface="Carlito"/>
              </a:rPr>
              <a:t>PID </a:t>
            </a:r>
            <a:r>
              <a:rPr sz="1400" spc="5" dirty="0">
                <a:latin typeface="Carlito"/>
                <a:cs typeface="Carlito"/>
              </a:rPr>
              <a:t>TTY </a:t>
            </a:r>
            <a:r>
              <a:rPr sz="1400" spc="-5" dirty="0">
                <a:latin typeface="Carlito"/>
                <a:cs typeface="Carlito"/>
              </a:rPr>
              <a:t>TIME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CMD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1 ? </a:t>
            </a:r>
            <a:r>
              <a:rPr sz="1400" spc="-5" dirty="0">
                <a:latin typeface="Carlito"/>
                <a:cs typeface="Carlito"/>
              </a:rPr>
              <a:t>00:00:00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bash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14 </a:t>
            </a:r>
            <a:r>
              <a:rPr sz="1400" dirty="0">
                <a:latin typeface="Carlito"/>
                <a:cs typeface="Carlito"/>
              </a:rPr>
              <a:t>? </a:t>
            </a:r>
            <a:r>
              <a:rPr sz="1400" spc="-5" dirty="0">
                <a:latin typeface="Carlito"/>
                <a:cs typeface="Carlito"/>
              </a:rPr>
              <a:t>00:00:00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ps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386" y="5691327"/>
            <a:ext cx="328612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Host: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$ </a:t>
            </a:r>
            <a:r>
              <a:rPr sz="1400" spc="-10" dirty="0">
                <a:latin typeface="Carlito"/>
                <a:cs typeface="Carlito"/>
              </a:rPr>
              <a:t>ps </a:t>
            </a:r>
            <a:r>
              <a:rPr sz="1400" spc="-5" dirty="0">
                <a:latin typeface="Carlito"/>
                <a:cs typeface="Carlito"/>
              </a:rPr>
              <a:t>-eaf|grep root </a:t>
            </a:r>
            <a:r>
              <a:rPr sz="1400" dirty="0">
                <a:latin typeface="Carlito"/>
                <a:cs typeface="Carlito"/>
              </a:rPr>
              <a:t>| </a:t>
            </a:r>
            <a:r>
              <a:rPr sz="1400" spc="-5" dirty="0">
                <a:latin typeface="Carlito"/>
                <a:cs typeface="Carlito"/>
              </a:rPr>
              <a:t>grep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bash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root 5413 1697 </a:t>
            </a:r>
            <a:r>
              <a:rPr sz="1400" dirty="0">
                <a:latin typeface="Carlito"/>
                <a:cs typeface="Carlito"/>
              </a:rPr>
              <a:t>0 </a:t>
            </a:r>
            <a:r>
              <a:rPr sz="1400" spc="-5" dirty="0">
                <a:latin typeface="Carlito"/>
                <a:cs typeface="Carlito"/>
              </a:rPr>
              <a:t>05:54 pts/28 00:00:00</a:t>
            </a:r>
            <a:r>
              <a:rPr sz="1400" spc="6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bash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root 5516 1697 </a:t>
            </a:r>
            <a:r>
              <a:rPr sz="1400" dirty="0">
                <a:latin typeface="Carlito"/>
                <a:cs typeface="Carlito"/>
              </a:rPr>
              <a:t>0 </a:t>
            </a:r>
            <a:r>
              <a:rPr sz="1400" spc="-5" dirty="0">
                <a:latin typeface="Carlito"/>
                <a:cs typeface="Carlito"/>
              </a:rPr>
              <a:t>05:54 pts/31 00:00:00</a:t>
            </a:r>
            <a:r>
              <a:rPr sz="1400" spc="6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bash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8828" y="3069463"/>
            <a:ext cx="349313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83615" indent="106045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Mount</a:t>
            </a:r>
            <a:r>
              <a:rPr sz="1400" b="1" spc="-8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namespace:  Ubuntu1 Container:  </a:t>
            </a:r>
            <a:r>
              <a:rPr sz="1400" spc="-5" dirty="0">
                <a:latin typeface="Carlito"/>
                <a:cs typeface="Carlito"/>
              </a:rPr>
              <a:t>root@3a1bf12161c9:/# </a:t>
            </a:r>
            <a:r>
              <a:rPr sz="1400" dirty="0">
                <a:latin typeface="Carlito"/>
                <a:cs typeface="Carlito"/>
              </a:rPr>
              <a:t>ls /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bin </a:t>
            </a:r>
            <a:r>
              <a:rPr sz="1400" spc="-10" dirty="0">
                <a:latin typeface="Carlito"/>
                <a:cs typeface="Carlito"/>
              </a:rPr>
              <a:t>dev </a:t>
            </a:r>
            <a:r>
              <a:rPr sz="1400" spc="-5" dirty="0">
                <a:latin typeface="Carlito"/>
                <a:cs typeface="Carlito"/>
              </a:rPr>
              <a:t>home lib64 </a:t>
            </a:r>
            <a:r>
              <a:rPr sz="1400" spc="-10" dirty="0">
                <a:latin typeface="Carlito"/>
                <a:cs typeface="Carlito"/>
              </a:rPr>
              <a:t>mnt proc </a:t>
            </a:r>
            <a:r>
              <a:rPr sz="1400" dirty="0">
                <a:latin typeface="Carlito"/>
                <a:cs typeface="Carlito"/>
              </a:rPr>
              <a:t>run srv </a:t>
            </a:r>
            <a:r>
              <a:rPr sz="1400" spc="-5" dirty="0">
                <a:latin typeface="Carlito"/>
                <a:cs typeface="Carlito"/>
              </a:rPr>
              <a:t>tmp usr  boot </a:t>
            </a:r>
            <a:r>
              <a:rPr sz="1400" spc="-10" dirty="0">
                <a:latin typeface="Carlito"/>
                <a:cs typeface="Carlito"/>
              </a:rPr>
              <a:t>etc </a:t>
            </a:r>
            <a:r>
              <a:rPr sz="1400" dirty="0">
                <a:latin typeface="Carlito"/>
                <a:cs typeface="Carlito"/>
              </a:rPr>
              <a:t>lib </a:t>
            </a:r>
            <a:r>
              <a:rPr sz="1400" spc="-5" dirty="0">
                <a:latin typeface="Carlito"/>
                <a:cs typeface="Carlito"/>
              </a:rPr>
              <a:t>media opt root sbin </a:t>
            </a:r>
            <a:r>
              <a:rPr sz="1400" spc="-15" dirty="0">
                <a:latin typeface="Carlito"/>
                <a:cs typeface="Carlito"/>
              </a:rPr>
              <a:t>sys </a:t>
            </a:r>
            <a:r>
              <a:rPr sz="1400" b="1" dirty="0">
                <a:latin typeface="Carlito"/>
                <a:cs typeface="Carlito"/>
              </a:rPr>
              <a:t>ubuntu1</a:t>
            </a:r>
            <a:r>
              <a:rPr sz="1400" b="1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var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8828" y="4349877"/>
            <a:ext cx="34931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Ubuntu2</a:t>
            </a:r>
            <a:r>
              <a:rPr sz="1400" b="1" spc="-3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Container: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root@8beb85abe6a5:/# </a:t>
            </a:r>
            <a:r>
              <a:rPr sz="1400" dirty="0">
                <a:latin typeface="Carlito"/>
                <a:cs typeface="Carlito"/>
              </a:rPr>
              <a:t>ls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/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bin </a:t>
            </a:r>
            <a:r>
              <a:rPr sz="1400" spc="-10" dirty="0">
                <a:latin typeface="Carlito"/>
                <a:cs typeface="Carlito"/>
              </a:rPr>
              <a:t>dev </a:t>
            </a:r>
            <a:r>
              <a:rPr sz="1400" spc="-5" dirty="0">
                <a:latin typeface="Carlito"/>
                <a:cs typeface="Carlito"/>
              </a:rPr>
              <a:t>home lib64 </a:t>
            </a:r>
            <a:r>
              <a:rPr sz="1400" spc="-10" dirty="0">
                <a:latin typeface="Carlito"/>
                <a:cs typeface="Carlito"/>
              </a:rPr>
              <a:t>mnt proc </a:t>
            </a:r>
            <a:r>
              <a:rPr sz="1400" dirty="0">
                <a:latin typeface="Carlito"/>
                <a:cs typeface="Carlito"/>
              </a:rPr>
              <a:t>run srv </a:t>
            </a:r>
            <a:r>
              <a:rPr sz="1400" spc="-5" dirty="0">
                <a:latin typeface="Carlito"/>
                <a:cs typeface="Carlito"/>
              </a:rPr>
              <a:t>tmp usr  boot </a:t>
            </a:r>
            <a:r>
              <a:rPr sz="1400" spc="-10" dirty="0">
                <a:latin typeface="Carlito"/>
                <a:cs typeface="Carlito"/>
              </a:rPr>
              <a:t>etc </a:t>
            </a:r>
            <a:r>
              <a:rPr sz="1400" dirty="0">
                <a:latin typeface="Carlito"/>
                <a:cs typeface="Carlito"/>
              </a:rPr>
              <a:t>lib </a:t>
            </a:r>
            <a:r>
              <a:rPr sz="1400" spc="-5" dirty="0">
                <a:latin typeface="Carlito"/>
                <a:cs typeface="Carlito"/>
              </a:rPr>
              <a:t>media opt root sbin </a:t>
            </a:r>
            <a:r>
              <a:rPr sz="1400" spc="-15" dirty="0">
                <a:latin typeface="Carlito"/>
                <a:cs typeface="Carlito"/>
              </a:rPr>
              <a:t>sys </a:t>
            </a:r>
            <a:r>
              <a:rPr sz="1400" b="1" dirty="0">
                <a:latin typeface="Carlito"/>
                <a:cs typeface="Carlito"/>
              </a:rPr>
              <a:t>ubuntu2</a:t>
            </a:r>
            <a:r>
              <a:rPr sz="1400" b="1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var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1175359"/>
            <a:ext cx="7974965" cy="15989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31800" indent="-3435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431800" algn="l"/>
                <a:tab pos="432434" algn="l"/>
              </a:tabLst>
            </a:pP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PID namespace,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Container gets </a:t>
            </a:r>
            <a:r>
              <a:rPr sz="2000" dirty="0">
                <a:latin typeface="Carlito"/>
                <a:cs typeface="Carlito"/>
              </a:rPr>
              <a:t>its </a:t>
            </a:r>
            <a:r>
              <a:rPr sz="2000" spc="-5" dirty="0">
                <a:latin typeface="Carlito"/>
                <a:cs typeface="Carlito"/>
              </a:rPr>
              <a:t>own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dirty="0">
                <a:latin typeface="Carlito"/>
                <a:cs typeface="Carlito"/>
              </a:rPr>
              <a:t>ID</a:t>
            </a:r>
            <a:r>
              <a:rPr sz="2000" spc="-5" dirty="0">
                <a:latin typeface="Carlito"/>
                <a:cs typeface="Carlito"/>
              </a:rPr>
              <a:t> namespace.</a:t>
            </a:r>
            <a:endParaRPr sz="2000">
              <a:latin typeface="Carlito"/>
              <a:cs typeface="Carlito"/>
            </a:endParaRPr>
          </a:p>
          <a:p>
            <a:pPr marL="431800" indent="-3435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431800" algn="l"/>
                <a:tab pos="432434" algn="l"/>
              </a:tabLst>
            </a:pP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Mount namespace,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Container gets </a:t>
            </a:r>
            <a:r>
              <a:rPr sz="2000" dirty="0">
                <a:latin typeface="Carlito"/>
                <a:cs typeface="Carlito"/>
              </a:rPr>
              <a:t>its </a:t>
            </a:r>
            <a:r>
              <a:rPr sz="2000" spc="-5" dirty="0">
                <a:latin typeface="Carlito"/>
                <a:cs typeface="Carlito"/>
              </a:rPr>
              <a:t>own copy of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filesystem.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Carlito"/>
              <a:cs typeface="Carlito"/>
            </a:endParaRPr>
          </a:p>
          <a:p>
            <a:pPr marL="12700" marR="2647950">
              <a:lnSpc>
                <a:spcPct val="110000"/>
              </a:lnSpc>
              <a:spcBef>
                <a:spcPts val="5"/>
              </a:spcBef>
            </a:pPr>
            <a:r>
              <a:rPr sz="1700" spc="-10" dirty="0">
                <a:latin typeface="Carlito"/>
                <a:cs typeface="Carlito"/>
              </a:rPr>
              <a:t>docker </a:t>
            </a:r>
            <a:r>
              <a:rPr sz="1700" spc="5" dirty="0">
                <a:latin typeface="Carlito"/>
                <a:cs typeface="Carlito"/>
              </a:rPr>
              <a:t>run </a:t>
            </a:r>
            <a:r>
              <a:rPr sz="1700" spc="-5" dirty="0">
                <a:latin typeface="Carlito"/>
                <a:cs typeface="Carlito"/>
              </a:rPr>
              <a:t>-ti --name ubuntu1 -v /usr:/ubuntu1 </a:t>
            </a:r>
            <a:r>
              <a:rPr sz="1700" dirty="0">
                <a:latin typeface="Carlito"/>
                <a:cs typeface="Carlito"/>
              </a:rPr>
              <a:t>ubuntu bash  </a:t>
            </a:r>
            <a:r>
              <a:rPr sz="1700" spc="-10" dirty="0">
                <a:latin typeface="Carlito"/>
                <a:cs typeface="Carlito"/>
              </a:rPr>
              <a:t>docker </a:t>
            </a:r>
            <a:r>
              <a:rPr sz="1700" spc="5" dirty="0">
                <a:latin typeface="Carlito"/>
                <a:cs typeface="Carlito"/>
              </a:rPr>
              <a:t>run </a:t>
            </a:r>
            <a:r>
              <a:rPr sz="1700" spc="-5" dirty="0">
                <a:latin typeface="Carlito"/>
                <a:cs typeface="Carlito"/>
              </a:rPr>
              <a:t>-ti --name ubuntu2 -v /usr:/ubuntu2 </a:t>
            </a:r>
            <a:r>
              <a:rPr sz="1700" dirty="0">
                <a:latin typeface="Carlito"/>
                <a:cs typeface="Carlito"/>
              </a:rPr>
              <a:t>ubuntu</a:t>
            </a:r>
            <a:r>
              <a:rPr sz="1700" spc="-1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bash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6537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Namespaces – </a:t>
            </a:r>
            <a:r>
              <a:rPr sz="4400" spc="-10" dirty="0"/>
              <a:t>Network,</a:t>
            </a:r>
            <a:r>
              <a:rPr sz="4400" spc="-80" dirty="0"/>
              <a:t> </a:t>
            </a:r>
            <a:r>
              <a:rPr sz="4400" spc="-10" dirty="0"/>
              <a:t>UTS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0739" y="1604009"/>
            <a:ext cx="776414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With </a:t>
            </a:r>
            <a:r>
              <a:rPr sz="3200" spc="-10" dirty="0">
                <a:latin typeface="Carlito"/>
                <a:cs typeface="Carlito"/>
              </a:rPr>
              <a:t>Network </a:t>
            </a:r>
            <a:r>
              <a:rPr sz="3200" spc="-5" dirty="0">
                <a:latin typeface="Carlito"/>
                <a:cs typeface="Carlito"/>
              </a:rPr>
              <a:t>namespace, </a:t>
            </a:r>
            <a:r>
              <a:rPr sz="3200" dirty="0">
                <a:latin typeface="Carlito"/>
                <a:cs typeface="Carlito"/>
              </a:rPr>
              <a:t>each </a:t>
            </a:r>
            <a:r>
              <a:rPr sz="3200" spc="-10" dirty="0">
                <a:latin typeface="Carlito"/>
                <a:cs typeface="Carlito"/>
              </a:rPr>
              <a:t>Container  gets </a:t>
            </a:r>
            <a:r>
              <a:rPr sz="3200" spc="-5" dirty="0">
                <a:latin typeface="Carlito"/>
                <a:cs typeface="Carlito"/>
              </a:rPr>
              <a:t>its own </a:t>
            </a:r>
            <a:r>
              <a:rPr sz="3200" spc="-15" dirty="0">
                <a:latin typeface="Carlito"/>
                <a:cs typeface="Carlito"/>
              </a:rPr>
              <a:t>interfaces </a:t>
            </a:r>
            <a:r>
              <a:rPr sz="3200" spc="-5" dirty="0">
                <a:latin typeface="Carlito"/>
                <a:cs typeface="Carlito"/>
              </a:rPr>
              <a:t>along </a:t>
            </a:r>
            <a:r>
              <a:rPr sz="3200" dirty="0">
                <a:latin typeface="Carlito"/>
                <a:cs typeface="Carlito"/>
              </a:rPr>
              <a:t>with IP </a:t>
            </a:r>
            <a:r>
              <a:rPr sz="3200" spc="-5" dirty="0">
                <a:latin typeface="Carlito"/>
                <a:cs typeface="Carlito"/>
              </a:rPr>
              <a:t>address.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917063"/>
            <a:ext cx="312039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43255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Ubuntu1 </a:t>
            </a:r>
            <a:r>
              <a:rPr sz="1400" b="1" spc="-5" dirty="0">
                <a:latin typeface="Carlito"/>
                <a:cs typeface="Carlito"/>
              </a:rPr>
              <a:t>Container:  </a:t>
            </a:r>
            <a:r>
              <a:rPr sz="1400" spc="-5" dirty="0">
                <a:latin typeface="Carlito"/>
                <a:cs typeface="Carlito"/>
              </a:rPr>
              <a:t>root@3a1bf12161c9:/# </a:t>
            </a:r>
            <a:r>
              <a:rPr sz="1400" spc="-10" dirty="0">
                <a:latin typeface="Carlito"/>
                <a:cs typeface="Carlito"/>
              </a:rPr>
              <a:t>ifconfig  </a:t>
            </a:r>
            <a:r>
              <a:rPr sz="1400" b="1" spc="-5" dirty="0">
                <a:latin typeface="Carlito"/>
                <a:cs typeface="Carlito"/>
              </a:rPr>
              <a:t>eth0 </a:t>
            </a:r>
            <a:r>
              <a:rPr sz="1400" spc="-5" dirty="0">
                <a:latin typeface="Carlito"/>
                <a:cs typeface="Carlito"/>
              </a:rPr>
              <a:t>Link encap:Ethernet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HWaddr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02:42:ac:15:00:02 inet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addr:</a:t>
            </a:r>
            <a:r>
              <a:rPr sz="1400" b="1" spc="-5" dirty="0">
                <a:latin typeface="Carlito"/>
                <a:cs typeface="Carlito"/>
              </a:rPr>
              <a:t>172.21.0.2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Bcast:0.0.0.0 </a:t>
            </a:r>
            <a:r>
              <a:rPr sz="1400" dirty="0">
                <a:latin typeface="Carlito"/>
                <a:cs typeface="Carlito"/>
              </a:rPr>
              <a:t>Mask:255.255.0.0 </a:t>
            </a:r>
            <a:r>
              <a:rPr sz="1400" spc="-5" dirty="0">
                <a:latin typeface="Carlito"/>
                <a:cs typeface="Carlito"/>
              </a:rPr>
              <a:t>inet6 addr:  </a:t>
            </a:r>
            <a:r>
              <a:rPr sz="1400" spc="-10" dirty="0">
                <a:latin typeface="Carlito"/>
                <a:cs typeface="Carlito"/>
              </a:rPr>
              <a:t>fe80::42:acff:fe15:2/64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2375" y="2917063"/>
            <a:ext cx="312039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45795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Ubuntu2 </a:t>
            </a:r>
            <a:r>
              <a:rPr sz="1400" b="1" spc="-5" dirty="0">
                <a:latin typeface="Carlito"/>
                <a:cs typeface="Carlito"/>
              </a:rPr>
              <a:t>Container:  </a:t>
            </a:r>
            <a:r>
              <a:rPr sz="1400" spc="-5" dirty="0">
                <a:latin typeface="Carlito"/>
                <a:cs typeface="Carlito"/>
              </a:rPr>
              <a:t>root@8beb85abe6a5:/# </a:t>
            </a:r>
            <a:r>
              <a:rPr sz="1400" spc="-10" dirty="0">
                <a:latin typeface="Carlito"/>
                <a:cs typeface="Carlito"/>
              </a:rPr>
              <a:t>ifconfig  </a:t>
            </a:r>
            <a:r>
              <a:rPr sz="1400" spc="-5" dirty="0">
                <a:latin typeface="Carlito"/>
                <a:cs typeface="Carlito"/>
              </a:rPr>
              <a:t>eth0 Link encap:Ethernet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HWaddr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02:42:ac:15:00:03 inet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addr:</a:t>
            </a:r>
            <a:r>
              <a:rPr sz="1400" b="1" spc="-5" dirty="0">
                <a:latin typeface="Carlito"/>
                <a:cs typeface="Carlito"/>
              </a:rPr>
              <a:t>172.21.0.3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Bcast:0.0.0.0 </a:t>
            </a:r>
            <a:r>
              <a:rPr sz="1400" dirty="0">
                <a:latin typeface="Carlito"/>
                <a:cs typeface="Carlito"/>
              </a:rPr>
              <a:t>Mask:255.255.0.0 </a:t>
            </a:r>
            <a:r>
              <a:rPr sz="1400" spc="-5" dirty="0">
                <a:latin typeface="Carlito"/>
                <a:cs typeface="Carlito"/>
              </a:rPr>
              <a:t>inet6 addr:  fe80::42:acff:fe15:3/64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288663"/>
            <a:ext cx="7826375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With </a:t>
            </a:r>
            <a:r>
              <a:rPr sz="3200" spc="-5" dirty="0">
                <a:latin typeface="Carlito"/>
                <a:cs typeface="Carlito"/>
              </a:rPr>
              <a:t>UTS namespace, </a:t>
            </a:r>
            <a:r>
              <a:rPr sz="3200" dirty="0">
                <a:latin typeface="Carlito"/>
                <a:cs typeface="Carlito"/>
              </a:rPr>
              <a:t>each </a:t>
            </a:r>
            <a:r>
              <a:rPr sz="3200" spc="-10" dirty="0">
                <a:latin typeface="Carlito"/>
                <a:cs typeface="Carlito"/>
              </a:rPr>
              <a:t>Container gets </a:t>
            </a:r>
            <a:r>
              <a:rPr sz="3200" spc="-5" dirty="0">
                <a:latin typeface="Carlito"/>
                <a:cs typeface="Carlito"/>
              </a:rPr>
              <a:t>its  own </a:t>
            </a:r>
            <a:r>
              <a:rPr sz="3200" spc="-10" dirty="0">
                <a:latin typeface="Carlito"/>
                <a:cs typeface="Carlito"/>
              </a:rPr>
              <a:t>hostname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domainname.</a:t>
            </a:r>
            <a:endParaRPr sz="320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  <a:spcBef>
                <a:spcPts val="1325"/>
              </a:spcBef>
            </a:pPr>
            <a:r>
              <a:rPr sz="1400" b="1" spc="-5" dirty="0">
                <a:latin typeface="Carlito"/>
                <a:cs typeface="Carlito"/>
              </a:rPr>
              <a:t>Ubuntu1</a:t>
            </a:r>
            <a:r>
              <a:rPr sz="1400" b="1" spc="-3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Container: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5645607"/>
            <a:ext cx="2489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root@3a1bf12161c9:/# hostname  3a1bf12161c9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8828" y="5521553"/>
            <a:ext cx="25419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Ubuntu2 Container:  </a:t>
            </a:r>
            <a:r>
              <a:rPr sz="1400" spc="-5" dirty="0">
                <a:latin typeface="Carlito"/>
                <a:cs typeface="Carlito"/>
              </a:rPr>
              <a:t>root@8beb85abe6a5:/# hostname  8beb85abe6a5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40468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Namespaces -</a:t>
            </a:r>
            <a:r>
              <a:rPr sz="4400" spc="-80" dirty="0"/>
              <a:t> </a:t>
            </a:r>
            <a:r>
              <a:rPr sz="4400" dirty="0"/>
              <a:t>IPC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0739" y="1604009"/>
            <a:ext cx="714502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IPC </a:t>
            </a:r>
            <a:r>
              <a:rPr sz="3200" spc="-5" dirty="0">
                <a:latin typeface="Carlito"/>
                <a:cs typeface="Carlito"/>
              </a:rPr>
              <a:t>namespace </a:t>
            </a:r>
            <a:r>
              <a:rPr sz="3200" spc="-15" dirty="0">
                <a:latin typeface="Carlito"/>
                <a:cs typeface="Carlito"/>
              </a:rPr>
              <a:t>isolates </a:t>
            </a:r>
            <a:r>
              <a:rPr sz="3200" spc="-5" dirty="0">
                <a:latin typeface="Carlito"/>
                <a:cs typeface="Carlito"/>
              </a:rPr>
              <a:t>Message queues,  Semaphores, </a:t>
            </a:r>
            <a:r>
              <a:rPr sz="3200" spc="-10" dirty="0">
                <a:latin typeface="Carlito"/>
                <a:cs typeface="Carlito"/>
              </a:rPr>
              <a:t>Shared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memory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2837815"/>
            <a:ext cx="356679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Ubuntu 1</a:t>
            </a:r>
            <a:r>
              <a:rPr sz="1800" b="1" spc="-11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Container:</a:t>
            </a:r>
            <a:endParaRPr sz="1800">
              <a:latin typeface="Carlito"/>
              <a:cs typeface="Carlito"/>
            </a:endParaRPr>
          </a:p>
          <a:p>
            <a:pPr marL="12700" marR="33655">
              <a:lnSpc>
                <a:spcPct val="100000"/>
              </a:lnSpc>
            </a:pPr>
            <a:r>
              <a:rPr sz="1800" b="1" spc="-15" dirty="0">
                <a:latin typeface="Carlito"/>
                <a:cs typeface="Carlito"/>
              </a:rPr>
              <a:t>Create </a:t>
            </a:r>
            <a:r>
              <a:rPr sz="1800" b="1" spc="-5" dirty="0">
                <a:latin typeface="Carlito"/>
                <a:cs typeface="Carlito"/>
              </a:rPr>
              <a:t>shared </a:t>
            </a:r>
            <a:r>
              <a:rPr sz="1800" b="1" dirty="0">
                <a:latin typeface="Carlito"/>
                <a:cs typeface="Carlito"/>
              </a:rPr>
              <a:t>memory:  </a:t>
            </a:r>
            <a:r>
              <a:rPr sz="1800" spc="-5" dirty="0">
                <a:latin typeface="Carlito"/>
                <a:cs typeface="Carlito"/>
              </a:rPr>
              <a:t>root@3a1bf12161c9:/# ipcmk </a:t>
            </a:r>
            <a:r>
              <a:rPr sz="1800" dirty="0">
                <a:latin typeface="Carlito"/>
                <a:cs typeface="Carlito"/>
              </a:rPr>
              <a:t>-M 100  </a:t>
            </a:r>
            <a:r>
              <a:rPr sz="1800" spc="-5" dirty="0">
                <a:latin typeface="Carlito"/>
                <a:cs typeface="Carlito"/>
              </a:rPr>
              <a:t>Shared </a:t>
            </a:r>
            <a:r>
              <a:rPr sz="1800" dirty="0">
                <a:latin typeface="Carlito"/>
                <a:cs typeface="Carlito"/>
              </a:rPr>
              <a:t>memory id: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Display shared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memory: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root@3a1bf12161c9:/# ipcs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-m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------ </a:t>
            </a:r>
            <a:r>
              <a:rPr sz="1800" spc="-10" dirty="0">
                <a:latin typeface="Carlito"/>
                <a:cs typeface="Carlito"/>
              </a:rPr>
              <a:t>Shared </a:t>
            </a:r>
            <a:r>
              <a:rPr sz="1800" dirty="0">
                <a:latin typeface="Carlito"/>
                <a:cs typeface="Carlito"/>
              </a:rPr>
              <a:t>Memory </a:t>
            </a:r>
            <a:r>
              <a:rPr sz="1800" spc="-5" dirty="0">
                <a:latin typeface="Carlito"/>
                <a:cs typeface="Carlito"/>
              </a:rPr>
              <a:t>Segments </a:t>
            </a:r>
            <a:r>
              <a:rPr sz="1800" dirty="0">
                <a:latin typeface="Carlito"/>
                <a:cs typeface="Carlito"/>
              </a:rPr>
              <a:t>--------  </a:t>
            </a:r>
            <a:r>
              <a:rPr sz="1800" spc="-25" dirty="0">
                <a:latin typeface="Carlito"/>
                <a:cs typeface="Carlito"/>
              </a:rPr>
              <a:t>key </a:t>
            </a:r>
            <a:r>
              <a:rPr sz="1800" dirty="0">
                <a:latin typeface="Carlito"/>
                <a:cs typeface="Carlito"/>
              </a:rPr>
              <a:t>shmid </a:t>
            </a:r>
            <a:r>
              <a:rPr sz="1800" spc="-5" dirty="0">
                <a:latin typeface="Carlito"/>
                <a:cs typeface="Carlito"/>
              </a:rPr>
              <a:t>owner perms </a:t>
            </a:r>
            <a:r>
              <a:rPr sz="1800" spc="-10" dirty="0">
                <a:latin typeface="Carlito"/>
                <a:cs typeface="Carlito"/>
              </a:rPr>
              <a:t>bytes </a:t>
            </a:r>
            <a:r>
              <a:rPr sz="1800" spc="-15" dirty="0">
                <a:latin typeface="Carlito"/>
                <a:cs typeface="Carlito"/>
              </a:rPr>
              <a:t>nattch  </a:t>
            </a:r>
            <a:r>
              <a:rPr sz="1800" spc="-10" dirty="0">
                <a:latin typeface="Carlito"/>
                <a:cs typeface="Carlito"/>
              </a:rPr>
              <a:t>status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0x2fba9021 0 </a:t>
            </a:r>
            <a:r>
              <a:rPr sz="1800" spc="-10" dirty="0">
                <a:latin typeface="Carlito"/>
                <a:cs typeface="Carlito"/>
              </a:rPr>
              <a:t>root </a:t>
            </a:r>
            <a:r>
              <a:rPr sz="1800" dirty="0">
                <a:latin typeface="Carlito"/>
                <a:cs typeface="Carlito"/>
              </a:rPr>
              <a:t>644 100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8828" y="2857880"/>
            <a:ext cx="360362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Ubuntu </a:t>
            </a:r>
            <a:r>
              <a:rPr sz="1800" b="1" dirty="0">
                <a:latin typeface="Carlito"/>
                <a:cs typeface="Carlito"/>
              </a:rPr>
              <a:t>2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Container: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15" dirty="0">
                <a:latin typeface="Carlito"/>
                <a:cs typeface="Carlito"/>
              </a:rPr>
              <a:t>Create </a:t>
            </a:r>
            <a:r>
              <a:rPr sz="1800" b="1" spc="-5" dirty="0">
                <a:latin typeface="Carlito"/>
                <a:cs typeface="Carlito"/>
              </a:rPr>
              <a:t>shared memory:  </a:t>
            </a:r>
            <a:r>
              <a:rPr sz="1800" spc="-5" dirty="0">
                <a:latin typeface="Carlito"/>
                <a:cs typeface="Carlito"/>
              </a:rPr>
              <a:t>root@8beb85abe6a5:/# ipcmk </a:t>
            </a:r>
            <a:r>
              <a:rPr sz="1800" dirty="0">
                <a:latin typeface="Carlito"/>
                <a:cs typeface="Carlito"/>
              </a:rPr>
              <a:t>-M 100  </a:t>
            </a:r>
            <a:r>
              <a:rPr sz="1800" spc="-10" dirty="0">
                <a:latin typeface="Carlito"/>
                <a:cs typeface="Carlito"/>
              </a:rPr>
              <a:t>Shared </a:t>
            </a:r>
            <a:r>
              <a:rPr sz="1800" dirty="0">
                <a:latin typeface="Carlito"/>
                <a:cs typeface="Carlito"/>
              </a:rPr>
              <a:t>memory id: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Display shared</a:t>
            </a:r>
            <a:r>
              <a:rPr sz="1800" b="1" spc="-6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memory: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root@8beb85abe6a5:/# ipcs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-m</a:t>
            </a:r>
            <a:endParaRPr sz="1800">
              <a:latin typeface="Carlito"/>
              <a:cs typeface="Carlito"/>
            </a:endParaRPr>
          </a:p>
          <a:p>
            <a:pPr marL="12700" marR="4191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------ </a:t>
            </a:r>
            <a:r>
              <a:rPr sz="1800" spc="-10" dirty="0">
                <a:latin typeface="Carlito"/>
                <a:cs typeface="Carlito"/>
              </a:rPr>
              <a:t>Shared </a:t>
            </a:r>
            <a:r>
              <a:rPr sz="1800" dirty="0">
                <a:latin typeface="Carlito"/>
                <a:cs typeface="Carlito"/>
              </a:rPr>
              <a:t>Memory </a:t>
            </a:r>
            <a:r>
              <a:rPr sz="1800" spc="-5" dirty="0">
                <a:latin typeface="Carlito"/>
                <a:cs typeface="Carlito"/>
              </a:rPr>
              <a:t>Segments </a:t>
            </a:r>
            <a:r>
              <a:rPr sz="1800" dirty="0">
                <a:latin typeface="Carlito"/>
                <a:cs typeface="Carlito"/>
              </a:rPr>
              <a:t>--------  </a:t>
            </a:r>
            <a:r>
              <a:rPr sz="1800" spc="-25" dirty="0">
                <a:latin typeface="Carlito"/>
                <a:cs typeface="Carlito"/>
              </a:rPr>
              <a:t>key </a:t>
            </a:r>
            <a:r>
              <a:rPr sz="1800" dirty="0">
                <a:latin typeface="Carlito"/>
                <a:cs typeface="Carlito"/>
              </a:rPr>
              <a:t>shmid </a:t>
            </a:r>
            <a:r>
              <a:rPr sz="1800" spc="-5" dirty="0">
                <a:latin typeface="Carlito"/>
                <a:cs typeface="Carlito"/>
              </a:rPr>
              <a:t>owner perms </a:t>
            </a:r>
            <a:r>
              <a:rPr sz="1800" spc="-10" dirty="0">
                <a:latin typeface="Carlito"/>
                <a:cs typeface="Carlito"/>
              </a:rPr>
              <a:t>bytes </a:t>
            </a:r>
            <a:r>
              <a:rPr sz="1800" spc="-15" dirty="0">
                <a:latin typeface="Carlito"/>
                <a:cs typeface="Carlito"/>
              </a:rPr>
              <a:t>nattch  status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0x1f91e62c 0 </a:t>
            </a:r>
            <a:r>
              <a:rPr sz="1800" spc="-10" dirty="0">
                <a:latin typeface="Carlito"/>
                <a:cs typeface="Carlito"/>
              </a:rPr>
              <a:t>root </a:t>
            </a:r>
            <a:r>
              <a:rPr sz="1800" dirty="0">
                <a:latin typeface="Carlito"/>
                <a:cs typeface="Carlito"/>
              </a:rPr>
              <a:t>644 100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4370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Namespaces -</a:t>
            </a:r>
            <a:r>
              <a:rPr sz="4400" spc="-80" dirty="0"/>
              <a:t> </a:t>
            </a:r>
            <a:r>
              <a:rPr sz="4400" dirty="0"/>
              <a:t>User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63269" y="4971364"/>
            <a:ext cx="36385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Ubuntu1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Container: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root@3a1bf12161c9:/#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id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uid=</a:t>
            </a:r>
            <a:r>
              <a:rPr sz="1800" b="1" spc="-5" dirty="0">
                <a:latin typeface="Carlito"/>
                <a:cs typeface="Carlito"/>
              </a:rPr>
              <a:t>0(root) </a:t>
            </a:r>
            <a:r>
              <a:rPr sz="1800" spc="-5" dirty="0">
                <a:latin typeface="Carlito"/>
                <a:cs typeface="Carlito"/>
              </a:rPr>
              <a:t>gid=0(root)</a:t>
            </a:r>
            <a:r>
              <a:rPr sz="1800" spc="-10" dirty="0">
                <a:latin typeface="Carlito"/>
                <a:cs typeface="Carlito"/>
              </a:rPr>
              <a:t> groups=0(root)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340995" indent="-342900">
              <a:lnSpc>
                <a:spcPts val="211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With User </a:t>
            </a:r>
            <a:r>
              <a:rPr spc="-10" dirty="0"/>
              <a:t>namespace, userid </a:t>
            </a:r>
            <a:r>
              <a:rPr spc="-5" dirty="0"/>
              <a:t>and </a:t>
            </a:r>
            <a:r>
              <a:rPr spc="-10" dirty="0"/>
              <a:t>groupid </a:t>
            </a:r>
            <a:r>
              <a:rPr spc="-5" dirty="0"/>
              <a:t>in a namespace is  </a:t>
            </a:r>
            <a:r>
              <a:rPr spc="-20" dirty="0"/>
              <a:t>different </a:t>
            </a:r>
            <a:r>
              <a:rPr spc="-15" dirty="0"/>
              <a:t>from </a:t>
            </a:r>
            <a:r>
              <a:rPr spc="-10" dirty="0"/>
              <a:t>host </a:t>
            </a:r>
            <a:r>
              <a:rPr spc="-20" dirty="0"/>
              <a:t>machine’s </a:t>
            </a:r>
            <a:r>
              <a:rPr spc="-10" dirty="0"/>
              <a:t>userid </a:t>
            </a:r>
            <a:r>
              <a:rPr spc="-5" dirty="0"/>
              <a:t>and </a:t>
            </a:r>
            <a:r>
              <a:rPr spc="-10" dirty="0"/>
              <a:t>groupid </a:t>
            </a:r>
            <a:r>
              <a:rPr spc="-20" dirty="0"/>
              <a:t>for </a:t>
            </a:r>
            <a:r>
              <a:rPr spc="-10" dirty="0"/>
              <a:t>the </a:t>
            </a:r>
            <a:r>
              <a:rPr spc="-5" dirty="0"/>
              <a:t>same  user and</a:t>
            </a:r>
            <a:r>
              <a:rPr spc="-20" dirty="0"/>
              <a:t> </a:t>
            </a:r>
            <a:r>
              <a:rPr spc="-10" dirty="0"/>
              <a:t>group.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User </a:t>
            </a:r>
            <a:r>
              <a:rPr spc="-10" dirty="0"/>
              <a:t>namespaces are available </a:t>
            </a:r>
            <a:r>
              <a:rPr spc="-15" dirty="0"/>
              <a:t>from </a:t>
            </a:r>
            <a:r>
              <a:rPr spc="-10" dirty="0"/>
              <a:t>Linux </a:t>
            </a:r>
            <a:r>
              <a:rPr spc="-15" dirty="0"/>
              <a:t>kernel </a:t>
            </a:r>
            <a:r>
              <a:rPr spc="-10" dirty="0"/>
              <a:t>versions </a:t>
            </a:r>
            <a:r>
              <a:rPr spc="-5" dirty="0"/>
              <a:t>&gt;</a:t>
            </a:r>
            <a:r>
              <a:rPr spc="75" dirty="0"/>
              <a:t> </a:t>
            </a:r>
            <a:r>
              <a:rPr spc="-5" dirty="0"/>
              <a:t>3.8.</a:t>
            </a:r>
          </a:p>
          <a:p>
            <a:pPr marL="355600" marR="393700" indent="-34290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For example, root </a:t>
            </a:r>
            <a:r>
              <a:rPr spc="-10" dirty="0"/>
              <a:t>user </a:t>
            </a:r>
            <a:r>
              <a:rPr spc="-5" dirty="0"/>
              <a:t>inside </a:t>
            </a:r>
            <a:r>
              <a:rPr spc="-10" dirty="0"/>
              <a:t>Container </a:t>
            </a:r>
            <a:r>
              <a:rPr spc="-5" dirty="0"/>
              <a:t>is </a:t>
            </a:r>
            <a:r>
              <a:rPr spc="-10" dirty="0"/>
              <a:t>not </a:t>
            </a:r>
            <a:r>
              <a:rPr spc="-15" dirty="0"/>
              <a:t>root </a:t>
            </a:r>
            <a:r>
              <a:rPr spc="-5" dirty="0"/>
              <a:t>inside </a:t>
            </a:r>
            <a:r>
              <a:rPr spc="-10" dirty="0"/>
              <a:t>host  </a:t>
            </a:r>
            <a:r>
              <a:rPr spc="-5" dirty="0"/>
              <a:t>machine. </a:t>
            </a:r>
            <a:r>
              <a:rPr spc="-10" dirty="0"/>
              <a:t>This </a:t>
            </a:r>
            <a:r>
              <a:rPr spc="-15" dirty="0"/>
              <a:t>provides greater</a:t>
            </a:r>
            <a:r>
              <a:rPr spc="20" dirty="0"/>
              <a:t> </a:t>
            </a:r>
            <a:r>
              <a:rPr spc="-25" dirty="0"/>
              <a:t>security.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Docker introduced </a:t>
            </a:r>
            <a:r>
              <a:rPr spc="-5" dirty="0"/>
              <a:t>support </a:t>
            </a:r>
            <a:r>
              <a:rPr spc="-20" dirty="0"/>
              <a:t>for </a:t>
            </a:r>
            <a:r>
              <a:rPr spc="-10" dirty="0"/>
              <a:t>user namespace </a:t>
            </a:r>
            <a:r>
              <a:rPr spc="-5" dirty="0"/>
              <a:t>in </a:t>
            </a:r>
            <a:r>
              <a:rPr spc="-15" dirty="0"/>
              <a:t>version</a:t>
            </a:r>
            <a:r>
              <a:rPr spc="114" dirty="0"/>
              <a:t> </a:t>
            </a:r>
            <a:r>
              <a:rPr dirty="0"/>
              <a:t>1.10.</a:t>
            </a:r>
          </a:p>
          <a:p>
            <a:pPr marL="355600" marR="5080" indent="-342900" algn="just">
              <a:lnSpc>
                <a:spcPts val="211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</a:tabLst>
            </a:pPr>
            <a:r>
              <a:rPr spc="-105" dirty="0"/>
              <a:t>To </a:t>
            </a:r>
            <a:r>
              <a:rPr spc="-5" dirty="0"/>
              <a:t>use user namespace, </a:t>
            </a:r>
            <a:r>
              <a:rPr spc="-15" dirty="0"/>
              <a:t>Docker </a:t>
            </a:r>
            <a:r>
              <a:rPr spc="-10" dirty="0"/>
              <a:t>daemon needs </a:t>
            </a:r>
            <a:r>
              <a:rPr spc="-20" dirty="0"/>
              <a:t>to </a:t>
            </a:r>
            <a:r>
              <a:rPr spc="-5" dirty="0"/>
              <a:t>be </a:t>
            </a:r>
            <a:r>
              <a:rPr spc="-15" dirty="0"/>
              <a:t>started </a:t>
            </a:r>
            <a:r>
              <a:rPr spc="-5" dirty="0"/>
              <a:t>with  </a:t>
            </a:r>
            <a:r>
              <a:rPr spc="-15" dirty="0"/>
              <a:t>“–userns-remap=username/uid:groupname/gid”. </a:t>
            </a:r>
            <a:r>
              <a:rPr spc="-5" dirty="0"/>
              <a:t>Using </a:t>
            </a:r>
            <a:r>
              <a:rPr spc="-15" dirty="0"/>
              <a:t>“default”  </a:t>
            </a:r>
            <a:r>
              <a:rPr spc="-20" dirty="0"/>
              <a:t>for </a:t>
            </a:r>
            <a:r>
              <a:rPr spc="-10" dirty="0"/>
              <a:t>username </a:t>
            </a:r>
            <a:r>
              <a:rPr spc="-5" dirty="0"/>
              <a:t>will </a:t>
            </a:r>
            <a:r>
              <a:rPr spc="-20" dirty="0"/>
              <a:t>create </a:t>
            </a:r>
            <a:r>
              <a:rPr spc="-15" dirty="0"/>
              <a:t>“dockremap”</a:t>
            </a:r>
            <a:r>
              <a:rPr spc="70" dirty="0"/>
              <a:t> </a:t>
            </a:r>
            <a:r>
              <a:rPr spc="-50" dirty="0"/>
              <a:t>user.</a:t>
            </a:r>
          </a:p>
          <a:p>
            <a:pPr marL="4057650">
              <a:lnSpc>
                <a:spcPct val="100000"/>
              </a:lnSpc>
              <a:spcBef>
                <a:spcPts val="760"/>
              </a:spcBef>
            </a:pPr>
            <a:r>
              <a:rPr sz="1800" b="1" spc="-5" dirty="0">
                <a:latin typeface="Carlito"/>
                <a:cs typeface="Carlito"/>
              </a:rPr>
              <a:t>Host:</a:t>
            </a:r>
            <a:endParaRPr sz="1800">
              <a:latin typeface="Carlito"/>
              <a:cs typeface="Carlito"/>
            </a:endParaRPr>
          </a:p>
          <a:p>
            <a:pPr marL="4057650">
              <a:lnSpc>
                <a:spcPct val="100000"/>
              </a:lnSpc>
            </a:pPr>
            <a:r>
              <a:rPr sz="1800" dirty="0"/>
              <a:t>$ </a:t>
            </a:r>
            <a:r>
              <a:rPr sz="1800" spc="-5" dirty="0"/>
              <a:t>ps -eaf|grep</a:t>
            </a:r>
            <a:r>
              <a:rPr sz="1800" spc="10" dirty="0"/>
              <a:t> </a:t>
            </a:r>
            <a:r>
              <a:rPr sz="1800" spc="-5" dirty="0"/>
              <a:t>bash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868036" y="4910708"/>
            <a:ext cx="34182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7575" algn="l"/>
              </a:tabLst>
            </a:pPr>
            <a:r>
              <a:rPr sz="1800" b="1" spc="-5" dirty="0">
                <a:latin typeface="Carlito"/>
                <a:cs typeface="Carlito"/>
              </a:rPr>
              <a:t>231072	</a:t>
            </a:r>
            <a:r>
              <a:rPr sz="1800" dirty="0">
                <a:latin typeface="Carlito"/>
                <a:cs typeface="Carlito"/>
              </a:rPr>
              <a:t>4080 4040 0 22:45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pts/13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8036" y="5185409"/>
            <a:ext cx="1337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00:00:00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bash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8036" y="5733999"/>
            <a:ext cx="32899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8355">
              <a:lnSpc>
                <a:spcPct val="100000"/>
              </a:lnSpc>
              <a:spcBef>
                <a:spcPts val="100"/>
              </a:spcBef>
              <a:tabLst>
                <a:tab pos="390525" algn="l"/>
                <a:tab pos="1399540" algn="l"/>
              </a:tabLst>
            </a:pPr>
            <a:r>
              <a:rPr sz="1800" dirty="0">
                <a:latin typeface="Carlito"/>
                <a:cs typeface="Carlito"/>
              </a:rPr>
              <a:t>$ </a:t>
            </a:r>
            <a:r>
              <a:rPr sz="1800" spc="-15" dirty="0">
                <a:latin typeface="Carlito"/>
                <a:cs typeface="Carlito"/>
              </a:rPr>
              <a:t>cat </a:t>
            </a:r>
            <a:r>
              <a:rPr sz="1800" spc="-10" dirty="0">
                <a:latin typeface="Carlito"/>
                <a:cs typeface="Carlito"/>
              </a:rPr>
              <a:t>/proc/4080/uid_map  </a:t>
            </a:r>
            <a:r>
              <a:rPr sz="1800" dirty="0">
                <a:latin typeface="Carlito"/>
                <a:cs typeface="Carlito"/>
              </a:rPr>
              <a:t>0	231072	</a:t>
            </a:r>
            <a:r>
              <a:rPr sz="1800" spc="-5" dirty="0">
                <a:latin typeface="Carlito"/>
                <a:cs typeface="Carlito"/>
              </a:rPr>
              <a:t>65536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(userid </a:t>
            </a:r>
            <a:r>
              <a:rPr sz="1800" dirty="0">
                <a:latin typeface="Carlito"/>
                <a:cs typeface="Carlito"/>
              </a:rPr>
              <a:t>0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spc="-10" dirty="0">
                <a:latin typeface="Carlito"/>
                <a:cs typeface="Carlito"/>
              </a:rPr>
              <a:t>Container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mapped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to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231072 in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host)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18122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cg</a:t>
            </a:r>
            <a:r>
              <a:rPr sz="4400" spc="-70" dirty="0"/>
              <a:t>r</a:t>
            </a:r>
            <a:r>
              <a:rPr sz="4400" spc="-5" dirty="0"/>
              <a:t>o</a:t>
            </a:r>
            <a:r>
              <a:rPr sz="4400" spc="5" dirty="0"/>
              <a:t>u</a:t>
            </a:r>
            <a:r>
              <a:rPr sz="4400" spc="-20" dirty="0"/>
              <a:t>p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0739" y="1533905"/>
            <a:ext cx="7821930" cy="35648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320040" indent="-343535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5" dirty="0">
                <a:latin typeface="Carlito"/>
                <a:cs typeface="Carlito"/>
              </a:rPr>
              <a:t>cgroups </a:t>
            </a:r>
            <a:r>
              <a:rPr sz="2700" dirty="0">
                <a:latin typeface="Carlito"/>
                <a:cs typeface="Carlito"/>
              </a:rPr>
              <a:t>is a </a:t>
            </a:r>
            <a:r>
              <a:rPr sz="2700" spc="-5" dirty="0">
                <a:latin typeface="Carlito"/>
                <a:cs typeface="Carlito"/>
              </a:rPr>
              <a:t>Linux </a:t>
            </a:r>
            <a:r>
              <a:rPr sz="2700" spc="-20" dirty="0">
                <a:latin typeface="Carlito"/>
                <a:cs typeface="Carlito"/>
              </a:rPr>
              <a:t>kernel </a:t>
            </a:r>
            <a:r>
              <a:rPr sz="2700" spc="-25" dirty="0">
                <a:latin typeface="Carlito"/>
                <a:cs typeface="Carlito"/>
              </a:rPr>
              <a:t>feature </a:t>
            </a:r>
            <a:r>
              <a:rPr sz="2700" spc="-10" dirty="0">
                <a:latin typeface="Carlito"/>
                <a:cs typeface="Carlito"/>
              </a:rPr>
              <a:t>that </a:t>
            </a:r>
            <a:r>
              <a:rPr sz="2700" spc="-15" dirty="0">
                <a:latin typeface="Carlito"/>
                <a:cs typeface="Carlito"/>
              </a:rPr>
              <a:t>provides  </a:t>
            </a:r>
            <a:r>
              <a:rPr sz="2700" spc="-5" dirty="0">
                <a:latin typeface="Carlito"/>
                <a:cs typeface="Carlito"/>
              </a:rPr>
              <a:t>capability </a:t>
            </a:r>
            <a:r>
              <a:rPr sz="2700" spc="-15" dirty="0">
                <a:latin typeface="Carlito"/>
                <a:cs typeface="Carlito"/>
              </a:rPr>
              <a:t>to restrict </a:t>
            </a:r>
            <a:r>
              <a:rPr sz="2700" spc="-10" dirty="0">
                <a:latin typeface="Carlito"/>
                <a:cs typeface="Carlito"/>
              </a:rPr>
              <a:t>resources </a:t>
            </a:r>
            <a:r>
              <a:rPr sz="2700" spc="-25" dirty="0">
                <a:latin typeface="Carlito"/>
                <a:cs typeface="Carlito"/>
              </a:rPr>
              <a:t>like </a:t>
            </a:r>
            <a:r>
              <a:rPr sz="2700" spc="-5" dirty="0">
                <a:latin typeface="Carlito"/>
                <a:cs typeface="Carlito"/>
              </a:rPr>
              <a:t>cpu, </a:t>
            </a:r>
            <a:r>
              <a:rPr sz="2700" spc="-30" dirty="0">
                <a:latin typeface="Carlito"/>
                <a:cs typeface="Carlito"/>
              </a:rPr>
              <a:t>memory, </a:t>
            </a:r>
            <a:r>
              <a:rPr sz="2700" spc="-15" dirty="0">
                <a:latin typeface="Carlito"/>
                <a:cs typeface="Carlito"/>
              </a:rPr>
              <a:t>io,  </a:t>
            </a:r>
            <a:r>
              <a:rPr sz="2700" spc="-10" dirty="0">
                <a:latin typeface="Carlito"/>
                <a:cs typeface="Carlito"/>
              </a:rPr>
              <a:t>network </a:t>
            </a:r>
            <a:r>
              <a:rPr sz="2700" spc="-5" dirty="0">
                <a:latin typeface="Carlito"/>
                <a:cs typeface="Carlito"/>
              </a:rPr>
              <a:t>bandwidth </a:t>
            </a:r>
            <a:r>
              <a:rPr sz="2700" dirty="0">
                <a:latin typeface="Carlito"/>
                <a:cs typeface="Carlito"/>
              </a:rPr>
              <a:t>among a </a:t>
            </a:r>
            <a:r>
              <a:rPr sz="2700" spc="-10" dirty="0">
                <a:latin typeface="Carlito"/>
                <a:cs typeface="Carlito"/>
              </a:rPr>
              <a:t>set </a:t>
            </a:r>
            <a:r>
              <a:rPr sz="2700" spc="-5" dirty="0">
                <a:latin typeface="Carlito"/>
                <a:cs typeface="Carlito"/>
              </a:rPr>
              <a:t>of</a:t>
            </a:r>
            <a:r>
              <a:rPr sz="2700" spc="-80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processes.</a:t>
            </a:r>
            <a:endParaRPr sz="2700">
              <a:latin typeface="Carlito"/>
              <a:cs typeface="Carlito"/>
            </a:endParaRPr>
          </a:p>
          <a:p>
            <a:pPr marL="355600" marR="751205" indent="-343535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6235" algn="l"/>
              </a:tabLst>
            </a:pPr>
            <a:r>
              <a:rPr sz="2700" spc="-20" dirty="0">
                <a:latin typeface="Carlito"/>
                <a:cs typeface="Carlito"/>
              </a:rPr>
              <a:t>Docker </a:t>
            </a:r>
            <a:r>
              <a:rPr sz="2700" spc="-10" dirty="0">
                <a:latin typeface="Carlito"/>
                <a:cs typeface="Carlito"/>
              </a:rPr>
              <a:t>allows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spc="-20" dirty="0">
                <a:latin typeface="Carlito"/>
                <a:cs typeface="Carlito"/>
              </a:rPr>
              <a:t>create </a:t>
            </a:r>
            <a:r>
              <a:rPr sz="2700" spc="-15" dirty="0">
                <a:latin typeface="Carlito"/>
                <a:cs typeface="Carlito"/>
              </a:rPr>
              <a:t>Containers </a:t>
            </a:r>
            <a:r>
              <a:rPr sz="2700" spc="-5" dirty="0">
                <a:latin typeface="Carlito"/>
                <a:cs typeface="Carlito"/>
              </a:rPr>
              <a:t>using </a:t>
            </a:r>
            <a:r>
              <a:rPr sz="2700" spc="-15" dirty="0">
                <a:latin typeface="Carlito"/>
                <a:cs typeface="Carlito"/>
              </a:rPr>
              <a:t>cgroup  </a:t>
            </a:r>
            <a:r>
              <a:rPr sz="2700" spc="-25" dirty="0">
                <a:latin typeface="Carlito"/>
                <a:cs typeface="Carlito"/>
              </a:rPr>
              <a:t>feature </a:t>
            </a:r>
            <a:r>
              <a:rPr sz="2700" dirty="0">
                <a:latin typeface="Carlito"/>
                <a:cs typeface="Carlito"/>
              </a:rPr>
              <a:t>which </a:t>
            </a:r>
            <a:r>
              <a:rPr sz="2700" spc="-10" dirty="0">
                <a:latin typeface="Carlito"/>
                <a:cs typeface="Carlito"/>
              </a:rPr>
              <a:t>allows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spc="-10" dirty="0">
                <a:latin typeface="Carlito"/>
                <a:cs typeface="Carlito"/>
              </a:rPr>
              <a:t>resource </a:t>
            </a:r>
            <a:r>
              <a:rPr sz="2700" spc="-20" dirty="0">
                <a:latin typeface="Carlito"/>
                <a:cs typeface="Carlito"/>
              </a:rPr>
              <a:t>control for </a:t>
            </a:r>
            <a:r>
              <a:rPr sz="2700" dirty="0">
                <a:latin typeface="Carlito"/>
                <a:cs typeface="Carlito"/>
              </a:rPr>
              <a:t>the  </a:t>
            </a:r>
            <a:r>
              <a:rPr sz="2700" spc="-5" dirty="0">
                <a:latin typeface="Carlito"/>
                <a:cs typeface="Carlito"/>
              </a:rPr>
              <a:t>specific</a:t>
            </a:r>
            <a:r>
              <a:rPr sz="2700" spc="-25" dirty="0">
                <a:latin typeface="Carlito"/>
                <a:cs typeface="Carlito"/>
              </a:rPr>
              <a:t> </a:t>
            </a:r>
            <a:r>
              <a:rPr sz="2700" spc="-35" dirty="0">
                <a:latin typeface="Carlito"/>
                <a:cs typeface="Carlito"/>
              </a:rPr>
              <a:t>Container.</a:t>
            </a:r>
            <a:endParaRPr sz="2700">
              <a:latin typeface="Carlito"/>
              <a:cs typeface="Carlito"/>
            </a:endParaRPr>
          </a:p>
          <a:p>
            <a:pPr marL="355600" marR="5080" indent="-343535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0" dirty="0">
                <a:latin typeface="Carlito"/>
                <a:cs typeface="Carlito"/>
              </a:rPr>
              <a:t>Following </a:t>
            </a:r>
            <a:r>
              <a:rPr sz="2700" dirty="0">
                <a:latin typeface="Carlito"/>
                <a:cs typeface="Carlito"/>
              </a:rPr>
              <a:t>is a </a:t>
            </a:r>
            <a:r>
              <a:rPr sz="2700" spc="-10" dirty="0">
                <a:latin typeface="Carlito"/>
                <a:cs typeface="Carlito"/>
              </a:rPr>
              <a:t>Container </a:t>
            </a:r>
            <a:r>
              <a:rPr sz="2700" spc="-15" dirty="0">
                <a:latin typeface="Carlito"/>
                <a:cs typeface="Carlito"/>
              </a:rPr>
              <a:t>created </a:t>
            </a:r>
            <a:r>
              <a:rPr sz="2700" dirty="0">
                <a:latin typeface="Carlito"/>
                <a:cs typeface="Carlito"/>
              </a:rPr>
              <a:t>with </a:t>
            </a:r>
            <a:r>
              <a:rPr sz="2700" spc="-5" dirty="0">
                <a:latin typeface="Carlito"/>
                <a:cs typeface="Carlito"/>
              </a:rPr>
              <a:t>user space  </a:t>
            </a:r>
            <a:r>
              <a:rPr sz="2700" dirty="0">
                <a:latin typeface="Carlito"/>
                <a:cs typeface="Carlito"/>
              </a:rPr>
              <a:t>memory </a:t>
            </a:r>
            <a:r>
              <a:rPr sz="2700" spc="-5" dirty="0">
                <a:latin typeface="Carlito"/>
                <a:cs typeface="Carlito"/>
              </a:rPr>
              <a:t>limited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dirty="0">
                <a:latin typeface="Carlito"/>
                <a:cs typeface="Carlito"/>
              </a:rPr>
              <a:t>500m, </a:t>
            </a:r>
            <a:r>
              <a:rPr sz="2700" spc="-20" dirty="0">
                <a:latin typeface="Carlito"/>
                <a:cs typeface="Carlito"/>
              </a:rPr>
              <a:t>kernel </a:t>
            </a:r>
            <a:r>
              <a:rPr sz="2700" dirty="0">
                <a:latin typeface="Carlito"/>
                <a:cs typeface="Carlito"/>
              </a:rPr>
              <a:t>memory </a:t>
            </a:r>
            <a:r>
              <a:rPr sz="2700" spc="-5" dirty="0">
                <a:latin typeface="Carlito"/>
                <a:cs typeface="Carlito"/>
              </a:rPr>
              <a:t>limited </a:t>
            </a:r>
            <a:r>
              <a:rPr sz="2700" spc="-15" dirty="0">
                <a:latin typeface="Carlito"/>
                <a:cs typeface="Carlito"/>
              </a:rPr>
              <a:t>to  </a:t>
            </a:r>
            <a:r>
              <a:rPr sz="2700" dirty="0">
                <a:latin typeface="Carlito"/>
                <a:cs typeface="Carlito"/>
              </a:rPr>
              <a:t>50m, </a:t>
            </a:r>
            <a:r>
              <a:rPr sz="2700" spc="-5" dirty="0">
                <a:latin typeface="Carlito"/>
                <a:cs typeface="Carlito"/>
              </a:rPr>
              <a:t>cpu </a:t>
            </a:r>
            <a:r>
              <a:rPr sz="2700" spc="-15" dirty="0">
                <a:latin typeface="Carlito"/>
                <a:cs typeface="Carlito"/>
              </a:rPr>
              <a:t>share to </a:t>
            </a:r>
            <a:r>
              <a:rPr sz="2700" dirty="0">
                <a:latin typeface="Carlito"/>
                <a:cs typeface="Carlito"/>
              </a:rPr>
              <a:t>512, </a:t>
            </a:r>
            <a:r>
              <a:rPr sz="2700" spc="-10" dirty="0">
                <a:latin typeface="Carlito"/>
                <a:cs typeface="Carlito"/>
              </a:rPr>
              <a:t>blkioweight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dirty="0">
                <a:latin typeface="Carlito"/>
                <a:cs typeface="Carlito"/>
              </a:rPr>
              <a:t>400. </a:t>
            </a:r>
            <a:r>
              <a:rPr sz="2700" spc="-5" dirty="0">
                <a:latin typeface="Carlito"/>
                <a:cs typeface="Carlito"/>
              </a:rPr>
              <a:t>(cpu </a:t>
            </a:r>
            <a:r>
              <a:rPr sz="2700" spc="-15" dirty="0">
                <a:latin typeface="Carlito"/>
                <a:cs typeface="Carlito"/>
              </a:rPr>
              <a:t>share 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10" dirty="0">
                <a:latin typeface="Carlito"/>
                <a:cs typeface="Carlito"/>
              </a:rPr>
              <a:t>blkioweight </a:t>
            </a:r>
            <a:r>
              <a:rPr sz="2700" spc="-15" dirty="0">
                <a:latin typeface="Carlito"/>
                <a:cs typeface="Carlito"/>
              </a:rPr>
              <a:t>are</a:t>
            </a:r>
            <a:r>
              <a:rPr sz="2700" spc="-40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ratios)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5505399"/>
            <a:ext cx="7814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docker </a:t>
            </a:r>
            <a:r>
              <a:rPr sz="1800" dirty="0">
                <a:latin typeface="Carlito"/>
                <a:cs typeface="Carlito"/>
              </a:rPr>
              <a:t>run </a:t>
            </a:r>
            <a:r>
              <a:rPr sz="1800" spc="-5" dirty="0">
                <a:latin typeface="Carlito"/>
                <a:cs typeface="Carlito"/>
              </a:rPr>
              <a:t>-it </a:t>
            </a:r>
            <a:r>
              <a:rPr sz="1800" dirty="0">
                <a:latin typeface="Carlito"/>
                <a:cs typeface="Carlito"/>
              </a:rPr>
              <a:t>-m 500M </a:t>
            </a:r>
            <a:r>
              <a:rPr sz="1800" spc="-5" dirty="0">
                <a:latin typeface="Carlito"/>
                <a:cs typeface="Carlito"/>
              </a:rPr>
              <a:t>--kernel-memory </a:t>
            </a:r>
            <a:r>
              <a:rPr sz="1800" dirty="0">
                <a:latin typeface="Carlito"/>
                <a:cs typeface="Carlito"/>
              </a:rPr>
              <a:t>50M </a:t>
            </a:r>
            <a:r>
              <a:rPr sz="1800" spc="-5" dirty="0">
                <a:latin typeface="Carlito"/>
                <a:cs typeface="Carlito"/>
              </a:rPr>
              <a:t>--cpu-shares </a:t>
            </a:r>
            <a:r>
              <a:rPr sz="1800" dirty="0">
                <a:latin typeface="Carlito"/>
                <a:cs typeface="Carlito"/>
              </a:rPr>
              <a:t>512 </a:t>
            </a:r>
            <a:r>
              <a:rPr sz="1800" spc="-5" dirty="0">
                <a:latin typeface="Carlito"/>
                <a:cs typeface="Carlito"/>
              </a:rPr>
              <a:t>--blkio-weight </a:t>
            </a:r>
            <a:r>
              <a:rPr sz="1800" dirty="0">
                <a:latin typeface="Carlito"/>
                <a:cs typeface="Carlito"/>
              </a:rPr>
              <a:t>400 --  name </a:t>
            </a:r>
            <a:r>
              <a:rPr sz="1800" spc="-5" dirty="0">
                <a:latin typeface="Carlito"/>
                <a:cs typeface="Carlito"/>
              </a:rPr>
              <a:t>ubuntu1 ubuntu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bash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56387"/>
            <a:ext cx="2647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Ca</a:t>
            </a:r>
            <a:r>
              <a:rPr sz="4400" spc="5" dirty="0"/>
              <a:t>p</a:t>
            </a:r>
            <a:r>
              <a:rPr sz="4400" dirty="0"/>
              <a:t>abilities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0739" y="1327149"/>
            <a:ext cx="7848600" cy="30435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31115" indent="-343535" algn="just">
              <a:lnSpc>
                <a:spcPts val="2110"/>
              </a:lnSpc>
              <a:spcBef>
                <a:spcPts val="605"/>
              </a:spcBef>
              <a:buFont typeface="Arial"/>
              <a:buChar char="•"/>
              <a:tabLst>
                <a:tab pos="356235" algn="l"/>
              </a:tabLst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Linux, </a:t>
            </a:r>
            <a:r>
              <a:rPr sz="2200" spc="-15" dirty="0">
                <a:latin typeface="Carlito"/>
                <a:cs typeface="Carlito"/>
              </a:rPr>
              <a:t>root </a:t>
            </a:r>
            <a:r>
              <a:rPr sz="2200" spc="-5" dirty="0">
                <a:latin typeface="Carlito"/>
                <a:cs typeface="Carlito"/>
              </a:rPr>
              <a:t>user </a:t>
            </a:r>
            <a:r>
              <a:rPr sz="2200" spc="-10" dirty="0">
                <a:latin typeface="Carlito"/>
                <a:cs typeface="Carlito"/>
              </a:rPr>
              <a:t>typically has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10" dirty="0">
                <a:latin typeface="Carlito"/>
                <a:cs typeface="Carlito"/>
              </a:rPr>
              <a:t>privileges </a:t>
            </a:r>
            <a:r>
              <a:rPr sz="2200" spc="-5" dirty="0">
                <a:latin typeface="Carlito"/>
                <a:cs typeface="Carlito"/>
              </a:rPr>
              <a:t>enabled. </a:t>
            </a:r>
            <a:r>
              <a:rPr sz="2200" spc="-10" dirty="0">
                <a:latin typeface="Carlito"/>
                <a:cs typeface="Carlito"/>
              </a:rPr>
              <a:t>Capabilities  </a:t>
            </a:r>
            <a:r>
              <a:rPr sz="2200" spc="-5" dirty="0">
                <a:latin typeface="Carlito"/>
                <a:cs typeface="Carlito"/>
              </a:rPr>
              <a:t>allow </a:t>
            </a:r>
            <a:r>
              <a:rPr sz="2200" spc="-10" dirty="0">
                <a:latin typeface="Carlito"/>
                <a:cs typeface="Carlito"/>
              </a:rPr>
              <a:t>finer </a:t>
            </a:r>
            <a:r>
              <a:rPr sz="2200" spc="-20" dirty="0">
                <a:latin typeface="Carlito"/>
                <a:cs typeface="Carlito"/>
              </a:rPr>
              <a:t>control for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capabilities that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allowed </a:t>
            </a:r>
            <a:r>
              <a:rPr sz="2200" spc="-15" dirty="0">
                <a:latin typeface="Carlito"/>
                <a:cs typeface="Carlito"/>
              </a:rPr>
              <a:t>for root  </a:t>
            </a:r>
            <a:r>
              <a:rPr sz="2200" spc="-50" dirty="0">
                <a:latin typeface="Carlito"/>
                <a:cs typeface="Carlito"/>
              </a:rPr>
              <a:t>user.</a:t>
            </a:r>
            <a:endParaRPr sz="2200">
              <a:latin typeface="Carlito"/>
              <a:cs typeface="Carlito"/>
            </a:endParaRPr>
          </a:p>
          <a:p>
            <a:pPr marL="355600" marR="72390" indent="-343535" algn="just">
              <a:lnSpc>
                <a:spcPct val="80000"/>
              </a:lnSpc>
              <a:spcBef>
                <a:spcPts val="555"/>
              </a:spcBef>
              <a:buFont typeface="Arial"/>
              <a:buChar char="•"/>
              <a:tabLst>
                <a:tab pos="356235" algn="l"/>
              </a:tabLst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Linux </a:t>
            </a:r>
            <a:r>
              <a:rPr sz="2200" spc="-5" dirty="0">
                <a:latin typeface="Carlito"/>
                <a:cs typeface="Carlito"/>
              </a:rPr>
              <a:t>3.19.0.21, </a:t>
            </a:r>
            <a:r>
              <a:rPr sz="2200" spc="-10" dirty="0">
                <a:latin typeface="Carlito"/>
                <a:cs typeface="Carlito"/>
              </a:rPr>
              <a:t>there are </a:t>
            </a:r>
            <a:r>
              <a:rPr sz="2200" spc="-5" dirty="0">
                <a:latin typeface="Carlito"/>
                <a:cs typeface="Carlito"/>
              </a:rPr>
              <a:t>36 </a:t>
            </a:r>
            <a:r>
              <a:rPr sz="2200" spc="-10" dirty="0">
                <a:latin typeface="Carlito"/>
                <a:cs typeface="Carlito"/>
              </a:rPr>
              <a:t>capabilities.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10" dirty="0">
                <a:latin typeface="Carlito"/>
                <a:cs typeface="Carlito"/>
              </a:rPr>
              <a:t>capabilities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be  seen </a:t>
            </a:r>
            <a:r>
              <a:rPr sz="2200" spc="-5" dirty="0">
                <a:latin typeface="Carlito"/>
                <a:cs typeface="Carlito"/>
              </a:rPr>
              <a:t>in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“/usr/include/linux/capability.h”.</a:t>
            </a:r>
            <a:endParaRPr sz="2200">
              <a:latin typeface="Carlito"/>
              <a:cs typeface="Carlito"/>
            </a:endParaRPr>
          </a:p>
          <a:p>
            <a:pPr marL="35560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200" spc="-10" dirty="0">
                <a:latin typeface="Carlito"/>
                <a:cs typeface="Carlito"/>
              </a:rPr>
              <a:t>Examples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capabilities are </a:t>
            </a:r>
            <a:r>
              <a:rPr sz="2200" spc="-5" dirty="0">
                <a:latin typeface="Carlito"/>
                <a:cs typeface="Carlito"/>
              </a:rPr>
              <a:t>setuid, </a:t>
            </a:r>
            <a:r>
              <a:rPr sz="2200" spc="-10" dirty="0">
                <a:latin typeface="Carlito"/>
                <a:cs typeface="Carlito"/>
              </a:rPr>
              <a:t>setgid, </a:t>
            </a:r>
            <a:r>
              <a:rPr sz="2200" spc="-20" dirty="0">
                <a:latin typeface="Carlito"/>
                <a:cs typeface="Carlito"/>
              </a:rPr>
              <a:t>socket </a:t>
            </a:r>
            <a:r>
              <a:rPr sz="2200" spc="-5" dirty="0">
                <a:latin typeface="Carlito"/>
                <a:cs typeface="Carlito"/>
              </a:rPr>
              <a:t>access, </a:t>
            </a:r>
            <a:r>
              <a:rPr sz="2200" spc="-10" dirty="0">
                <a:latin typeface="Carlito"/>
                <a:cs typeface="Carlito"/>
              </a:rPr>
              <a:t>set</a:t>
            </a:r>
            <a:r>
              <a:rPr sz="2200" spc="16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time.</a:t>
            </a:r>
            <a:endParaRPr sz="2200">
              <a:latin typeface="Carlito"/>
              <a:cs typeface="Carlito"/>
            </a:endParaRPr>
          </a:p>
          <a:p>
            <a:pPr marL="355600" indent="-343535" algn="just">
              <a:lnSpc>
                <a:spcPts val="2375"/>
              </a:lnSpc>
              <a:buFont typeface="Arial"/>
              <a:buChar char="•"/>
              <a:tabLst>
                <a:tab pos="356235" algn="l"/>
              </a:tabLst>
            </a:pPr>
            <a:r>
              <a:rPr sz="2200" spc="-15" dirty="0">
                <a:latin typeface="Carlito"/>
                <a:cs typeface="Carlito"/>
              </a:rPr>
              <a:t>Docker </a:t>
            </a:r>
            <a:r>
              <a:rPr sz="2200" spc="-5" dirty="0">
                <a:latin typeface="Carlito"/>
                <a:cs typeface="Carlito"/>
              </a:rPr>
              <a:t>turns on </a:t>
            </a:r>
            <a:r>
              <a:rPr sz="2200" spc="-10" dirty="0">
                <a:latin typeface="Carlito"/>
                <a:cs typeface="Carlito"/>
              </a:rPr>
              <a:t>only </a:t>
            </a:r>
            <a:r>
              <a:rPr sz="2200" spc="-5" dirty="0">
                <a:latin typeface="Carlito"/>
                <a:cs typeface="Carlito"/>
              </a:rPr>
              <a:t>14 </a:t>
            </a:r>
            <a:r>
              <a:rPr sz="2200" spc="-10" dirty="0">
                <a:latin typeface="Carlito"/>
                <a:cs typeface="Carlito"/>
              </a:rPr>
              <a:t>capabilities by </a:t>
            </a:r>
            <a:r>
              <a:rPr sz="2200" spc="-15" dirty="0">
                <a:latin typeface="Carlito"/>
                <a:cs typeface="Carlito"/>
              </a:rPr>
              <a:t>default </a:t>
            </a:r>
            <a:r>
              <a:rPr sz="2200" spc="-20" dirty="0">
                <a:latin typeface="Carlito"/>
                <a:cs typeface="Carlito"/>
              </a:rPr>
              <a:t>for</a:t>
            </a:r>
            <a:r>
              <a:rPr sz="2200" spc="10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Containers</a:t>
            </a:r>
            <a:endParaRPr sz="2200">
              <a:latin typeface="Carlito"/>
              <a:cs typeface="Carlito"/>
            </a:endParaRPr>
          </a:p>
          <a:p>
            <a:pPr marL="355600" algn="just">
              <a:lnSpc>
                <a:spcPts val="2375"/>
              </a:lnSpc>
            </a:pPr>
            <a:r>
              <a:rPr sz="2200" spc="-15" dirty="0">
                <a:latin typeface="Carlito"/>
                <a:cs typeface="Carlito"/>
              </a:rPr>
              <a:t>started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5" dirty="0">
                <a:latin typeface="Carlito"/>
                <a:cs typeface="Carlito"/>
              </a:rPr>
              <a:t>default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options.</a:t>
            </a:r>
            <a:endParaRPr sz="2200">
              <a:latin typeface="Carlito"/>
              <a:cs typeface="Carlito"/>
            </a:endParaRPr>
          </a:p>
          <a:p>
            <a:pPr marL="355600" marR="676910" indent="-343535" algn="just">
              <a:lnSpc>
                <a:spcPts val="2110"/>
              </a:lnSpc>
              <a:spcBef>
                <a:spcPts val="515"/>
              </a:spcBef>
              <a:buFont typeface="Arial"/>
              <a:buChar char="•"/>
              <a:tabLst>
                <a:tab pos="356235" algn="l"/>
              </a:tabLst>
            </a:pPr>
            <a:r>
              <a:rPr sz="2200" spc="-10" dirty="0">
                <a:latin typeface="Carlito"/>
                <a:cs typeface="Carlito"/>
              </a:rPr>
              <a:t>Capabilities </a:t>
            </a:r>
            <a:r>
              <a:rPr sz="2200" spc="-25" dirty="0">
                <a:latin typeface="Carlito"/>
                <a:cs typeface="Carlito"/>
              </a:rPr>
              <a:t>like </a:t>
            </a:r>
            <a:r>
              <a:rPr sz="2200" spc="-10" dirty="0">
                <a:latin typeface="Carlito"/>
                <a:cs typeface="Carlito"/>
              </a:rPr>
              <a:t>insert/remove </a:t>
            </a:r>
            <a:r>
              <a:rPr sz="2200" spc="-15" dirty="0">
                <a:latin typeface="Carlito"/>
                <a:cs typeface="Carlito"/>
              </a:rPr>
              <a:t>kernel </a:t>
            </a:r>
            <a:r>
              <a:rPr sz="2200" spc="-5" dirty="0">
                <a:latin typeface="Carlito"/>
                <a:cs typeface="Carlito"/>
              </a:rPr>
              <a:t>modules, </a:t>
            </a:r>
            <a:r>
              <a:rPr sz="2200" spc="-25" dirty="0">
                <a:latin typeface="Carlito"/>
                <a:cs typeface="Carlito"/>
              </a:rPr>
              <a:t>system </a:t>
            </a:r>
            <a:r>
              <a:rPr sz="2200" spc="-5" dirty="0">
                <a:latin typeface="Carlito"/>
                <a:cs typeface="Carlito"/>
              </a:rPr>
              <a:t>clock  manipulation </a:t>
            </a:r>
            <a:r>
              <a:rPr sz="2200" spc="-15" dirty="0">
                <a:latin typeface="Carlito"/>
                <a:cs typeface="Carlito"/>
              </a:rPr>
              <a:t>are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blocked.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5123764"/>
            <a:ext cx="34296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Container with </a:t>
            </a:r>
            <a:r>
              <a:rPr sz="1800" b="1" spc="-20" dirty="0">
                <a:latin typeface="Carlito"/>
                <a:cs typeface="Carlito"/>
              </a:rPr>
              <a:t>raw </a:t>
            </a:r>
            <a:r>
              <a:rPr sz="1800" b="1" dirty="0">
                <a:latin typeface="Carlito"/>
                <a:cs typeface="Carlito"/>
              </a:rPr>
              <a:t>net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capability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rlito"/>
                <a:cs typeface="Carlito"/>
              </a:rPr>
              <a:t>turned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off: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docker </a:t>
            </a:r>
            <a:r>
              <a:rPr sz="1800" dirty="0">
                <a:latin typeface="Carlito"/>
                <a:cs typeface="Carlito"/>
              </a:rPr>
              <a:t>run </a:t>
            </a:r>
            <a:r>
              <a:rPr sz="1800" spc="-5" dirty="0">
                <a:latin typeface="Carlito"/>
                <a:cs typeface="Carlito"/>
              </a:rPr>
              <a:t>-ti --name ubuntu1 --cap-  </a:t>
            </a:r>
            <a:r>
              <a:rPr sz="1800" spc="-10" dirty="0">
                <a:latin typeface="Carlito"/>
                <a:cs typeface="Carlito"/>
              </a:rPr>
              <a:t>drop=net_raw </a:t>
            </a:r>
            <a:r>
              <a:rPr sz="1800" spc="-5" dirty="0">
                <a:latin typeface="Carlito"/>
                <a:cs typeface="Carlito"/>
              </a:rPr>
              <a:t>ubuntu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bash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9975" y="5114290"/>
            <a:ext cx="358647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Network </a:t>
            </a:r>
            <a:r>
              <a:rPr sz="1800" b="1" dirty="0">
                <a:latin typeface="Carlito"/>
                <a:cs typeface="Carlito"/>
              </a:rPr>
              <a:t>access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blocked: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# </a:t>
            </a:r>
            <a:r>
              <a:rPr sz="1800" spc="-5" dirty="0">
                <a:latin typeface="Carlito"/>
                <a:cs typeface="Carlito"/>
              </a:rPr>
              <a:t>ping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google.com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ping: icmp open </a:t>
            </a:r>
            <a:r>
              <a:rPr sz="1800" spc="-15" dirty="0">
                <a:latin typeface="Carlito"/>
                <a:cs typeface="Carlito"/>
              </a:rPr>
              <a:t>socket: </a:t>
            </a:r>
            <a:r>
              <a:rPr sz="1800" spc="-10" dirty="0">
                <a:latin typeface="Carlito"/>
                <a:cs typeface="Carlito"/>
              </a:rPr>
              <a:t>Operation </a:t>
            </a:r>
            <a:r>
              <a:rPr sz="1800" spc="-5" dirty="0">
                <a:latin typeface="Carlito"/>
                <a:cs typeface="Carlito"/>
              </a:rPr>
              <a:t>not  </a:t>
            </a:r>
            <a:r>
              <a:rPr sz="1800" spc="-10" dirty="0">
                <a:latin typeface="Carlito"/>
                <a:cs typeface="Carlito"/>
              </a:rPr>
              <a:t>permitted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2130</Words>
  <Application>Microsoft Office PowerPoint</Application>
  <PresentationFormat>On-screen Show (4:3)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Carlito</vt:lpstr>
      <vt:lpstr>Times New Roman</vt:lpstr>
      <vt:lpstr>Office Theme</vt:lpstr>
      <vt:lpstr>DOCKER SECURITY OVERVIEW  (AS OF RELEASE 1.12)</vt:lpstr>
      <vt:lpstr>Docker Security modules</vt:lpstr>
      <vt:lpstr>Linux kernel - Container Security  support</vt:lpstr>
      <vt:lpstr>Namespaces – PID, Mount</vt:lpstr>
      <vt:lpstr>Namespaces – Network, UTS</vt:lpstr>
      <vt:lpstr>Namespaces - IPC</vt:lpstr>
      <vt:lpstr>Namespaces - User</vt:lpstr>
      <vt:lpstr>cgroups</vt:lpstr>
      <vt:lpstr>Capabilities</vt:lpstr>
      <vt:lpstr>Seccomp</vt:lpstr>
      <vt:lpstr>Linux kernel Security modules –  AppArmor, SELinux</vt:lpstr>
      <vt:lpstr>Docker Engine Secure access</vt:lpstr>
      <vt:lpstr>Authorization plugin</vt:lpstr>
      <vt:lpstr>Container image signing</vt:lpstr>
      <vt:lpstr>Container Image scanning</vt:lpstr>
      <vt:lpstr>Docker Security - Best Practices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SECURITY OVERVIEW  (AS OF RELEASE 1.12)</dc:title>
  <cp:lastModifiedBy>Krishna Murthy P</cp:lastModifiedBy>
  <cp:revision>2</cp:revision>
  <dcterms:created xsi:type="dcterms:W3CDTF">2020-12-24T04:51:19Z</dcterms:created>
  <dcterms:modified xsi:type="dcterms:W3CDTF">2020-12-24T05:01:14Z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2020-12-24T00:00:00Z</vt:filetime>
  </property>
</Properties>
</file>