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</p:sldIdLst>
  <p:sldSz cx="10083800" cy="7562850"/>
  <p:notesSz cx="100838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99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99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6699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3187" y="2290318"/>
            <a:ext cx="683742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6699CC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439" y="3019171"/>
            <a:ext cx="4741545" cy="153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hub.docker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hub.docker.com/search?q=library&amp;searchfiel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commandline/cli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rrajan/nodejs-tod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requirejs@2.1.16" TargetMode="External"/><Relationship Id="rId13" Type="http://schemas.openxmlformats.org/officeDocument/2006/relationships/hyperlink" Target="mailto:cookie-signature@0.0.1" TargetMode="External"/><Relationship Id="rId18" Type="http://schemas.openxmlformats.org/officeDocument/2006/relationships/hyperlink" Target="mailto:mkdirp@0.3.3" TargetMode="External"/><Relationship Id="rId3" Type="http://schemas.openxmlformats.org/officeDocument/2006/relationships/hyperlink" Target="mailto:ejs@0.8.8" TargetMode="External"/><Relationship Id="rId21" Type="http://schemas.openxmlformats.org/officeDocument/2006/relationships/hyperlink" Target="mailto:connect@2.6.2" TargetMode="External"/><Relationship Id="rId7" Type="http://schemas.openxmlformats.org/officeDocument/2006/relationships/hyperlink" Target="mailto:coffee-script@1.9.1" TargetMode="External"/><Relationship Id="rId12" Type="http://schemas.openxmlformats.org/officeDocument/2006/relationships/hyperlink" Target="mailto:fresh@0.1.0" TargetMode="External"/><Relationship Id="rId17" Type="http://schemas.openxmlformats.org/officeDocument/2006/relationships/hyperlink" Target="mailto:commander@0.6.1" TargetMode="External"/><Relationship Id="rId2" Type="http://schemas.openxmlformats.org/officeDocument/2006/relationships/hyperlink" Target="mailto:underscore@1.4.4" TargetMode="External"/><Relationship Id="rId16" Type="http://schemas.openxmlformats.org/officeDocument/2006/relationships/hyperlink" Target="mailto:crc@0.2.0" TargetMode="External"/><Relationship Id="rId20" Type="http://schemas.openxmlformats.org/officeDocument/2006/relationships/hyperlink" Target="mailto:send@0.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alkdir@0.0.7" TargetMode="External"/><Relationship Id="rId11" Type="http://schemas.openxmlformats.org/officeDocument/2006/relationships/hyperlink" Target="mailto:methods@0.0.1" TargetMode="External"/><Relationship Id="rId24" Type="http://schemas.openxmlformats.org/officeDocument/2006/relationships/hyperlink" Target="mailto:formidable@1.0.11" TargetMode="External"/><Relationship Id="rId5" Type="http://schemas.openxmlformats.org/officeDocument/2006/relationships/hyperlink" Target="mailto:jasmine-node@1.0.28" TargetMode="External"/><Relationship Id="rId15" Type="http://schemas.openxmlformats.org/officeDocument/2006/relationships/hyperlink" Target="mailto:cookie@0.0.4" TargetMode="External"/><Relationship Id="rId23" Type="http://schemas.openxmlformats.org/officeDocument/2006/relationships/hyperlink" Target="mailto:bytes@0.1.0" TargetMode="External"/><Relationship Id="rId10" Type="http://schemas.openxmlformats.org/officeDocument/2006/relationships/hyperlink" Target="mailto:express@3.0.1" TargetMode="External"/><Relationship Id="rId19" Type="http://schemas.openxmlformats.org/officeDocument/2006/relationships/hyperlink" Target="mailto:debug@2.1.2" TargetMode="External"/><Relationship Id="rId4" Type="http://schemas.openxmlformats.org/officeDocument/2006/relationships/hyperlink" Target="mailto:redis@0.8.6" TargetMode="External"/><Relationship Id="rId9" Type="http://schemas.openxmlformats.org/officeDocument/2006/relationships/hyperlink" Target="mailto:jasmine-reporters@2.0.5" TargetMode="External"/><Relationship Id="rId14" Type="http://schemas.openxmlformats.org/officeDocument/2006/relationships/hyperlink" Target="mailto:range-parser@0.0.4" TargetMode="External"/><Relationship Id="rId22" Type="http://schemas.openxmlformats.org/officeDocument/2006/relationships/hyperlink" Target="mailto:(pause@0.0.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docker/swar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machin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techcrunch.com/2014/08/25/vmware-partners-with-docker-pivotal-and-google-to-bring-container-support-to-its-platform/" TargetMode="External"/><Relationship Id="rId3" Type="http://schemas.openxmlformats.org/officeDocument/2006/relationships/hyperlink" Target="https://developer.ibm.com/bluemix/2014/12/04/ibm-containers-beta-docker/" TargetMode="External"/><Relationship Id="rId7" Type="http://schemas.openxmlformats.org/officeDocument/2006/relationships/hyperlink" Target="http://www.projectatomic.io/" TargetMode="External"/><Relationship Id="rId2" Type="http://schemas.openxmlformats.org/officeDocument/2006/relationships/hyperlink" Target="https://cloud.google.com/compute/do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ackspace.com/blog/docker-with-the-rackspace-open-cloud/" TargetMode="External"/><Relationship Id="rId5" Type="http://schemas.openxmlformats.org/officeDocument/2006/relationships/hyperlink" Target="https://wiki.openstack.org/wiki/Docker" TargetMode="External"/><Relationship Id="rId4" Type="http://schemas.openxmlformats.org/officeDocument/2006/relationships/hyperlink" Target="https://docs.docker.com/installation/fedora/" TargetMode="External"/><Relationship Id="rId9" Type="http://schemas.openxmlformats.org/officeDocument/2006/relationships/hyperlink" Target="http://azure.microsoft.com/blog/2014/10/15/new-windows-server-containers-and-azure-support-for-docker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agrantu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buntu.com/cloud/tools/lx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troduction/understanding-docke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jectatomic.io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ec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ockport.com/" TargetMode="External"/><Relationship Id="rId2" Type="http://schemas.openxmlformats.org/officeDocument/2006/relationships/hyperlink" Target="http://www.flockport.com/container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shipyard-project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um.co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turbo.n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ocker.com/whatisdock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egistry.hub.dock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docker.com/installation/ma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window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ning.com/nickoloff/" TargetMode="External"/><Relationship Id="rId2" Type="http://schemas.openxmlformats.org/officeDocument/2006/relationships/hyperlink" Target="http://registry.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ation/" TargetMode="External"/><Relationship Id="rId2" Type="http://schemas.openxmlformats.org/officeDocument/2006/relationships/hyperlink" Target="https://docs.docker.com/installation/ubuntulinu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5958" y="1961769"/>
            <a:ext cx="5146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Docker</a:t>
            </a:r>
            <a:r>
              <a:rPr spc="-90" dirty="0"/>
              <a:t> </a:t>
            </a:r>
            <a:r>
              <a:rPr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690140" y="3948581"/>
            <a:ext cx="8674651" cy="2070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789805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Find</a:t>
            </a:r>
            <a:r>
              <a:rPr sz="3600" b="0" spc="-5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Images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062355"/>
            <a:ext cx="83686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298950" indent="-4572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For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15" dirty="0">
                <a:latin typeface="Gothic Uralic"/>
                <a:cs typeface="Gothic Uralic"/>
              </a:rPr>
              <a:t>web </a:t>
            </a:r>
            <a:r>
              <a:rPr sz="1800" spc="-5" dirty="0">
                <a:latin typeface="Gothic Uralic"/>
                <a:cs typeface="Gothic Uralic"/>
              </a:rPr>
              <a:t>interface:  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tt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p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s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: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</a:t>
            </a:r>
            <a:r>
              <a:rPr sz="1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r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e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g</a:t>
            </a:r>
            <a:r>
              <a:rPr sz="1800" u="heavy" spc="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i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s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t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ry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.h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u</a:t>
            </a:r>
            <a:r>
              <a:rPr sz="18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b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.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doc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k</a:t>
            </a:r>
            <a:r>
              <a:rPr sz="18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e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r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.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com/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2075"/>
              </a:lnSpc>
            </a:pPr>
            <a:r>
              <a:rPr sz="1800" spc="-5" dirty="0">
                <a:latin typeface="Gothic Uralic"/>
                <a:cs typeface="Gothic Uralic"/>
              </a:rPr>
              <a:t>Or you can search for </a:t>
            </a:r>
            <a:r>
              <a:rPr sz="1800" dirty="0">
                <a:latin typeface="Gothic Uralic"/>
                <a:cs typeface="Gothic Uralic"/>
              </a:rPr>
              <a:t>images using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r>
              <a:rPr sz="1800" spc="1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CLI:</a:t>
            </a:r>
            <a:endParaRPr sz="1800">
              <a:latin typeface="Gothic Uralic"/>
              <a:cs typeface="Gothic Uralic"/>
            </a:endParaRPr>
          </a:p>
          <a:p>
            <a:pPr marL="469900">
              <a:lnSpc>
                <a:spcPts val="2075"/>
              </a:lnSpc>
            </a:pPr>
            <a:r>
              <a:rPr sz="1800" spc="-10" dirty="0">
                <a:solidFill>
                  <a:srgbClr val="FF3333"/>
                </a:solidFill>
                <a:latin typeface="Courier New"/>
                <a:cs typeface="Courier New"/>
              </a:rPr>
              <a:t>sudo docker search</a:t>
            </a:r>
            <a:r>
              <a:rPr sz="1800" spc="-35" dirty="0">
                <a:solidFill>
                  <a:srgbClr val="FF3333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FF3333"/>
                </a:solidFill>
                <a:latin typeface="Courier New"/>
                <a:cs typeface="Courier New"/>
              </a:rPr>
              <a:t>busybox</a:t>
            </a:r>
            <a:endParaRPr sz="1800">
              <a:latin typeface="Courier New"/>
              <a:cs typeface="Courier New"/>
            </a:endParaRPr>
          </a:p>
          <a:p>
            <a:pPr marL="756285" indent="-28702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Gothic Uralic"/>
                <a:cs typeface="Gothic Uralic"/>
              </a:rPr>
              <a:t>Stars </a:t>
            </a:r>
            <a:r>
              <a:rPr sz="1800" dirty="0">
                <a:latin typeface="Gothic Uralic"/>
                <a:cs typeface="Gothic Uralic"/>
              </a:rPr>
              <a:t>indicate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popularity of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r>
              <a:rPr sz="1800" spc="4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image</a:t>
            </a:r>
            <a:endParaRPr sz="1800">
              <a:latin typeface="Gothic Uralic"/>
              <a:cs typeface="Gothic Ural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Gothic Uralic"/>
                <a:cs typeface="Gothic Uralic"/>
              </a:rPr>
              <a:t>Official </a:t>
            </a:r>
            <a:r>
              <a:rPr sz="1800" spc="-5" dirty="0">
                <a:latin typeface="Gothic Uralic"/>
                <a:cs typeface="Gothic Uralic"/>
              </a:rPr>
              <a:t>[OK] </a:t>
            </a:r>
            <a:r>
              <a:rPr sz="1800" dirty="0">
                <a:latin typeface="Gothic Uralic"/>
                <a:cs typeface="Gothic Uralic"/>
              </a:rPr>
              <a:t>indicate </a:t>
            </a:r>
            <a:r>
              <a:rPr sz="1800" spc="10" dirty="0">
                <a:latin typeface="Gothic Uralic"/>
                <a:cs typeface="Gothic Uralic"/>
              </a:rPr>
              <a:t>if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image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built/maintained by</a:t>
            </a:r>
            <a:r>
              <a:rPr sz="1800" spc="-10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Docker.com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389" y="3284958"/>
          <a:ext cx="8439781" cy="3496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8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0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245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peterc@L4377743:~$ </a:t>
                      </a: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r>
                        <a:rPr sz="1000" b="1" spc="-2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docker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[sudo] password for peterc: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search 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DESCRIPTION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 base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image.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STARS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135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OFFICIAL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AUTOMATED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6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progrium/busybox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44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jeanblanchard/busybox-java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Minimal Docker image with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jeanblanchard/busybox-tomcat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Minimal Docker image with Apache</a:t>
                      </a:r>
                      <a:r>
                        <a:rPr sz="1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Tomcat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radial/busyboxplus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Full-chain, Internet enabled, busybox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made...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sequenceiq/busybox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peelsky/zulu-openjdk-busybox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skomma/busybox-data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Docker image suitable for data volume</a:t>
                      </a:r>
                      <a:r>
                        <a:rPr sz="1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cont...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alars/busybox-go-webapp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justicefries/busybox-ssl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Busybox, with SSL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support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18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…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shingonoide/archlinux-busybox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Arch Linux, a lightweight and flexible</a:t>
                      </a:r>
                      <a:r>
                        <a:rPr sz="1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Lin...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784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openshift/busybox-http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954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ggtools/busybox-ubuntu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ubuntu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version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with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extra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goodies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3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521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akolosov/busybox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93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socketplane/busybox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93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powellquiring/busybox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93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24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openshift/busybox-http-app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peterc@L4377743:~$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287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142104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Trusted</a:t>
            </a:r>
            <a:r>
              <a:rPr sz="3600" b="0" spc="-2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Images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7907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“Official” </a:t>
            </a:r>
            <a:r>
              <a:rPr sz="1800" spc="-10" dirty="0">
                <a:latin typeface="Gothic Uralic"/>
                <a:cs typeface="Gothic Uralic"/>
              </a:rPr>
              <a:t>Docker</a:t>
            </a:r>
            <a:r>
              <a:rPr sz="1800" spc="-3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images</a:t>
            </a:r>
            <a:endParaRPr sz="1800">
              <a:latin typeface="Gothic Uralic"/>
              <a:cs typeface="Gothic Uralic"/>
            </a:endParaRPr>
          </a:p>
          <a:p>
            <a:pPr marL="927100">
              <a:lnSpc>
                <a:spcPct val="100000"/>
              </a:lnSpc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https://registry.hub.docker.com/search?q=library&amp;searchfield=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2389" y="2004879"/>
          <a:ext cx="8296272" cy="4671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4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6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or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via</a:t>
                      </a:r>
                      <a:r>
                        <a:rPr sz="1800" spc="-6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CLI: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3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 marR="30480">
                        <a:lnSpc>
                          <a:spcPts val="118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peterc@L4377743:~$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AUTOMATED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ubuntu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sudo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docker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search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190"/>
                        </a:lnSpc>
                        <a:spcBef>
                          <a:spcPts val="950"/>
                        </a:spcBef>
                      </a:pPr>
                      <a:r>
                        <a:rPr sz="1000" b="1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library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42265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DESCRIPTION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Official Ubuntu base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image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20650" marB="0"/>
                </a:tc>
                <a:tc>
                  <a:txBody>
                    <a:bodyPr/>
                    <a:lstStyle/>
                    <a:p>
                      <a:pPr marL="113664" marR="182245" indent="-635">
                        <a:lnSpc>
                          <a:spcPct val="200000"/>
                        </a:lnSpc>
                        <a:spcBef>
                          <a:spcPts val="925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STARS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1404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 marL="190500" marR="24130" indent="-635">
                        <a:lnSpc>
                          <a:spcPct val="200000"/>
                        </a:lnSpc>
                        <a:spcBef>
                          <a:spcPts val="925"/>
                        </a:spcBef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OFFICIAL 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1174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centos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The official build of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CentOS.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865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7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nginx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Official build of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Nginx.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646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699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node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Node.js is a JavaScript-based platform</a:t>
                      </a:r>
                      <a:r>
                        <a:rPr sz="10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for...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559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81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postgres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The PostgreSQL object-relational database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554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redis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Redis is an open source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key-value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store</a:t>
                      </a:r>
                      <a:r>
                        <a:rPr sz="10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th...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547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mysql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MySQL is a widely used, open-source</a:t>
                      </a:r>
                      <a:r>
                        <a:rPr sz="10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relati...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507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mongo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MongoDB document databases provide high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av...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478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debian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(Semi) Official Debian base</a:t>
                      </a:r>
                      <a:r>
                        <a:rPr sz="1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image.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368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jenkins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Official Jenkins Docker</a:t>
                      </a:r>
                      <a:r>
                        <a:rPr sz="10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image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284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wordpress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The WordPress rich content management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syst...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234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registry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Containerized docker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registry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204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golang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Go (golang) is a general purpose,</a:t>
                      </a:r>
                      <a:r>
                        <a:rPr sz="1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higher-l...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166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rails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Rails is an open-source web application</a:t>
                      </a:r>
                      <a:r>
                        <a:rPr sz="1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fr...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144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fedora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Official Fedora 21 base image and</a:t>
                      </a:r>
                      <a:r>
                        <a:rPr sz="1000" spc="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semi-off...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144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Busybox base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image.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142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python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Python is an interpreted, interactive,</a:t>
                      </a:r>
                      <a:r>
                        <a:rPr sz="1000" spc="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obj...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138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java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Java is a concurrent,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class-based,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0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obj...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137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php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While designed for web development, the</a:t>
                      </a:r>
                      <a:r>
                        <a:rPr sz="1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PH...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136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ruby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Ruby is a dynamic, reflective,</a:t>
                      </a:r>
                      <a:r>
                        <a:rPr sz="10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object-orie...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133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374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tomcat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Apache Tomcat is an open source</a:t>
                      </a:r>
                      <a:r>
                        <a:rPr sz="100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implementa...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77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247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perl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Perl is a high-level, general-purpose,</a:t>
                      </a:r>
                      <a:r>
                        <a:rPr sz="1000" spc="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int...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29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4249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ubuntu-upstart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Upstart is an event-based replacement for</a:t>
                      </a:r>
                      <a:r>
                        <a:rPr sz="10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[OK]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9476">
                <a:tc>
                  <a:txBody>
                    <a:bodyPr/>
                    <a:lstStyle/>
                    <a:p>
                      <a:pPr marL="3175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peterc@L4377743:~$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36042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Running an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Image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6116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First </a:t>
            </a:r>
            <a:r>
              <a:rPr sz="1800" dirty="0">
                <a:latin typeface="Gothic Uralic"/>
                <a:cs typeface="Gothic Uralic"/>
              </a:rPr>
              <a:t>time </a:t>
            </a:r>
            <a:r>
              <a:rPr sz="1800" spc="-10" dirty="0">
                <a:latin typeface="Gothic Uralic"/>
                <a:cs typeface="Gothic Uralic"/>
              </a:rPr>
              <a:t>you ‘run’ </a:t>
            </a:r>
            <a:r>
              <a:rPr sz="1800" spc="-5" dirty="0">
                <a:latin typeface="Gothic Uralic"/>
                <a:cs typeface="Gothic Uralic"/>
              </a:rPr>
              <a:t>an </a:t>
            </a:r>
            <a:r>
              <a:rPr sz="1800" dirty="0">
                <a:latin typeface="Gothic Uralic"/>
                <a:cs typeface="Gothic Uralic"/>
              </a:rPr>
              <a:t>image, </a:t>
            </a:r>
            <a:r>
              <a:rPr sz="1800" spc="-10" dirty="0">
                <a:latin typeface="Gothic Uralic"/>
                <a:cs typeface="Gothic Uralic"/>
              </a:rPr>
              <a:t>you download the </a:t>
            </a:r>
            <a:r>
              <a:rPr sz="1800" dirty="0">
                <a:latin typeface="Gothic Uralic"/>
                <a:cs typeface="Gothic Uralic"/>
              </a:rPr>
              <a:t>image 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image, </a:t>
            </a:r>
            <a:r>
              <a:rPr sz="1800" spc="-5" dirty="0">
                <a:latin typeface="Gothic Uralic"/>
                <a:cs typeface="Gothic Uralic"/>
              </a:rPr>
              <a:t>once running,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called a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‘container’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1986737"/>
            <a:ext cx="4064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peterc@L4377743:~$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sudo docker run -ti</a:t>
            </a:r>
            <a:r>
              <a:rPr sz="1000" spc="10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busybox:latest</a:t>
            </a:r>
            <a:endParaRPr sz="1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72389" y="2173708"/>
          <a:ext cx="8681084" cy="47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13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0245">
                <a:tc>
                  <a:txBody>
                    <a:bodyPr/>
                    <a:lstStyle/>
                    <a:p>
                      <a:pPr marL="31750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 # </a:t>
                      </a: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ls</a:t>
                      </a:r>
                      <a:r>
                        <a:rPr sz="1000" spc="-6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-alp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total</a:t>
                      </a:r>
                      <a:r>
                        <a:rPr sz="1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56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30"/>
                        </a:lnSpc>
                      </a:pPr>
                      <a:r>
                        <a:rPr sz="1000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./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../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-rwxr-xr-x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.dockerenv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-rwxr-xr-x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.dockerinit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bin/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5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380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dev/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26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etc/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26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home/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lib/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lrwxrwxrwx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lib64 -&gt;</a:t>
                      </a:r>
                      <a:r>
                        <a:rPr sz="10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lib/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lrwxrwxrwx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linuxrc -&gt;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bin/busybox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media/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mnt/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opt/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dr-xr-xr-x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321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proc/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27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drwx------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763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lrwxrwxrwx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run -&gt;</a:t>
                      </a:r>
                      <a:r>
                        <a:rPr sz="1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tmp/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544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sbin/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dr-xr-xr-x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0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Feb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27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19:32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sys/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drwxrwxrwt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3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tmp/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usr/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0024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drwxrwxr-x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/ #</a:t>
                      </a:r>
                      <a:r>
                        <a:rPr sz="1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exit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245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root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4096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May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22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2014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81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var/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0780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peterc@L4377743:~$</a:t>
                      </a:r>
                      <a:r>
                        <a:rPr sz="10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su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CONTAINER</a:t>
                      </a:r>
                      <a:r>
                        <a:rPr sz="1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ID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090"/>
                        </a:lnSpc>
                      </a:pP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do docker ps</a:t>
                      </a:r>
                      <a:r>
                        <a:rPr sz="1000" spc="-5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solidFill>
                            <a:srgbClr val="006FC0"/>
                          </a:solidFill>
                          <a:latin typeface="Courier New"/>
                          <a:cs typeface="Courier New"/>
                        </a:rPr>
                        <a:t>-a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IMAGE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COMMAND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232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CREATED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tabLst>
                          <a:tab pos="2100580" algn="l"/>
                        </a:tabLst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STATUS	PORTS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05079">
                <a:tc gridSpan="3">
                  <a:txBody>
                    <a:bodyPr/>
                    <a:lstStyle/>
                    <a:p>
                      <a:pPr marL="31750" marR="7620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NAMES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ts val="119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3bc3868dd6aa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8224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Courier New"/>
                          <a:cs typeface="Courier New"/>
                        </a:rPr>
                        <a:t>busybox:latest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660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"/bin/sh"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270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15 minutes ago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Exited (0) 8 seconds</a:t>
                      </a:r>
                      <a:r>
                        <a:rPr sz="10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5" dirty="0">
                          <a:latin typeface="Courier New"/>
                          <a:cs typeface="Courier New"/>
                        </a:rPr>
                        <a:t>ago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301769">
                <a:tc gridSpan="3">
                  <a:txBody>
                    <a:bodyPr/>
                    <a:lstStyle/>
                    <a:p>
                      <a:pPr marL="31750" marR="7620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cocky_wilson</a:t>
                      </a:r>
                      <a:endParaRPr sz="1000">
                        <a:latin typeface="Courier New"/>
                        <a:cs typeface="Courier New"/>
                      </a:endParaRPr>
                    </a:p>
                    <a:p>
                      <a:pPr marL="31750" marR="7620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ourier New"/>
                          <a:cs typeface="Courier New"/>
                        </a:rPr>
                        <a:t>peterc@L4377743:~$</a:t>
                      </a:r>
                      <a:endParaRPr sz="1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</a:t>
            </a:r>
            <a:r>
              <a:rPr sz="3600" b="0" spc="-6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Help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683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At </a:t>
            </a:r>
            <a:r>
              <a:rPr sz="1800" spc="-5" dirty="0">
                <a:latin typeface="Gothic Uralic"/>
                <a:cs typeface="Gothic Uralic"/>
              </a:rPr>
              <a:t>this point, you’re </a:t>
            </a:r>
            <a:r>
              <a:rPr sz="1800" spc="-10" dirty="0">
                <a:latin typeface="Gothic Uralic"/>
                <a:cs typeface="Gothic Uralic"/>
              </a:rPr>
              <a:t>wondering: </a:t>
            </a:r>
            <a:r>
              <a:rPr sz="1800" spc="-5" dirty="0">
                <a:latin typeface="Gothic Uralic"/>
                <a:cs typeface="Gothic Uralic"/>
              </a:rPr>
              <a:t>“How do </a:t>
            </a:r>
            <a:r>
              <a:rPr sz="1800" dirty="0">
                <a:latin typeface="Gothic Uralic"/>
                <a:cs typeface="Gothic Uralic"/>
              </a:rPr>
              <a:t>I </a:t>
            </a:r>
            <a:r>
              <a:rPr sz="1800" spc="-5" dirty="0">
                <a:latin typeface="Gothic Uralic"/>
                <a:cs typeface="Gothic Uralic"/>
              </a:rPr>
              <a:t>remember </a:t>
            </a:r>
            <a:r>
              <a:rPr sz="1800" dirty="0">
                <a:latin typeface="Gothic Uralic"/>
                <a:cs typeface="Gothic Uralic"/>
              </a:rPr>
              <a:t>all</a:t>
            </a:r>
            <a:r>
              <a:rPr sz="1800" spc="10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this?”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1712722"/>
            <a:ext cx="2312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peterc@L4377743:~$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docker</a:t>
            </a:r>
            <a:r>
              <a:rPr sz="1000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help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…</a:t>
            </a:r>
            <a:endParaRPr sz="1000">
              <a:latin typeface="Courier New"/>
              <a:cs typeface="Courier New"/>
            </a:endParaRPr>
          </a:p>
          <a:p>
            <a:pPr marL="12700" marR="16052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…  Commands: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8289" y="2322702"/>
            <a:ext cx="2464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Attach to a running container  Build an image from 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Dockerfile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8165" y="2627502"/>
            <a:ext cx="497903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Create a new image from a container's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changes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Copy files/folders from a container's filesystem to the host path  Create a new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 marR="167830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Inspect changes on a container's filesystem  Get real time events from the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Run a command in a running</a:t>
            </a:r>
            <a:r>
              <a:rPr sz="1000" spc="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Stream the contents of a container as a tar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archive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239" y="2322702"/>
            <a:ext cx="558800" cy="444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attach  build  commit  cp  create  diff  events  exec  export  history  images  import  info  inspect  kill  load  login  logout  logs  port  pause  ps  pull  push  rename  restart  rm</a:t>
            </a:r>
            <a:endParaRPr sz="1000">
              <a:latin typeface="Courier New"/>
              <a:cs typeface="Courier New"/>
            </a:endParaRPr>
          </a:p>
          <a:p>
            <a:pPr marL="12700" marR="30924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rmi  run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152" y="3694557"/>
            <a:ext cx="459867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44115" indent="-6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Show the history of an image  List images</a:t>
            </a:r>
            <a:endParaRPr sz="10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Create a new filesystem image from the contents of a tarball  Display system-wide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information</a:t>
            </a:r>
            <a:endParaRPr sz="1000">
              <a:latin typeface="Courier New"/>
              <a:cs typeface="Courier New"/>
            </a:endParaRPr>
          </a:p>
          <a:p>
            <a:pPr marL="12700" marR="614680" indent="-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Return low-level information on a container or image  Kill a running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Load an image from a tar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archive</a:t>
            </a:r>
            <a:endParaRPr sz="1000">
              <a:latin typeface="Courier New"/>
              <a:cs typeface="Courier New"/>
            </a:endParaRPr>
          </a:p>
          <a:p>
            <a:pPr marL="12700" marR="10718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Register or log in to a Docker registry server  Log out from a Docker registry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Fetch the logs of a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 marR="5080" indent="-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Lookup the public-facing port that is NAT-ed to PRIVATE_PORT  Pause all processes within a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List containers</a:t>
            </a:r>
            <a:endParaRPr sz="1000">
              <a:latin typeface="Courier New"/>
              <a:cs typeface="Courier New"/>
            </a:endParaRPr>
          </a:p>
          <a:p>
            <a:pPr marL="12700" marR="812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Pull an image or a repository from a Docker registry server  Push an image or a repository to a Docker registry server  Rename an existing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  <a:p>
            <a:pPr marL="12700" marR="236791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Restart a running container  Remove one or more containers  Remove one or more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images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Run a command in a new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39" y="6743192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…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</a:t>
            </a:r>
            <a:r>
              <a:rPr sz="3600" b="0" spc="-6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Help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588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othic Uralic"/>
                <a:cs typeface="Gothic Uralic"/>
              </a:rPr>
              <a:t>And </a:t>
            </a:r>
            <a:r>
              <a:rPr sz="1800" spc="-5" dirty="0">
                <a:latin typeface="Gothic Uralic"/>
                <a:cs typeface="Gothic Uralic"/>
              </a:rPr>
              <a:t>you </a:t>
            </a:r>
            <a:r>
              <a:rPr sz="1800" dirty="0">
                <a:latin typeface="Gothic Uralic"/>
                <a:cs typeface="Gothic Uralic"/>
              </a:rPr>
              <a:t>can </a:t>
            </a:r>
            <a:r>
              <a:rPr sz="1800" spc="-5" dirty="0">
                <a:latin typeface="Gothic Uralic"/>
                <a:cs typeface="Gothic Uralic"/>
              </a:rPr>
              <a:t>get extensive help on each</a:t>
            </a:r>
            <a:r>
              <a:rPr sz="1800" spc="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command: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1712722"/>
            <a:ext cx="398780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peterc@L4377743:~$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docker help run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000" spc="-5" dirty="0">
                <a:latin typeface="Courier New"/>
                <a:cs typeface="Courier New"/>
              </a:rPr>
              <a:t>Usage: docker run [OPTIONS] IMAGE [COMMAND]</a:t>
            </a:r>
            <a:r>
              <a:rPr sz="1000" spc="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[ARG...]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000" spc="-5" dirty="0">
                <a:latin typeface="Courier New"/>
                <a:cs typeface="Courier New"/>
              </a:rPr>
              <a:t>Run a command in a new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container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39" y="2993263"/>
            <a:ext cx="2006600" cy="297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-a,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--attach=[]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--add-host=[]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-c,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--cpu-shares=0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--cap-add=[]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--cap-drop=[]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--cidfile=""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--cpuset=""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-d,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--detach=false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--device=[]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--dns=[]</a:t>
            </a:r>
            <a:endParaRPr sz="1000">
              <a:latin typeface="Courier New"/>
              <a:cs typeface="Courier New"/>
            </a:endParaRPr>
          </a:p>
          <a:p>
            <a:pPr marL="12700" marR="690245" indent="152400">
              <a:lnSpc>
                <a:spcPts val="1220"/>
              </a:lnSpc>
              <a:spcBef>
                <a:spcPts val="15"/>
              </a:spcBef>
            </a:pPr>
            <a:r>
              <a:rPr sz="1000" spc="-5" dirty="0">
                <a:latin typeface="Courier New"/>
                <a:cs typeface="Courier New"/>
              </a:rPr>
              <a:t>--dns-search=[]  domain)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60"/>
              </a:lnSpc>
            </a:pPr>
            <a:r>
              <a:rPr sz="1000" spc="-5" dirty="0">
                <a:latin typeface="Courier New"/>
                <a:cs typeface="Courier New"/>
              </a:rPr>
              <a:t>-e,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--env=[]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--entrypoint=""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--env-file=[]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--expose=[]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publishing it to your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host</a:t>
            </a:r>
            <a:endParaRPr sz="1000">
              <a:latin typeface="Courier New"/>
              <a:cs typeface="Courier New"/>
            </a:endParaRPr>
          </a:p>
          <a:p>
            <a:pPr marL="165100">
              <a:lnSpc>
                <a:spcPts val="1185"/>
              </a:lnSpc>
            </a:pPr>
            <a:r>
              <a:rPr sz="1000" spc="-5" dirty="0">
                <a:latin typeface="Courier New"/>
                <a:cs typeface="Courier New"/>
              </a:rPr>
              <a:t>-h,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--hostname=""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664"/>
              </a:lnSpc>
            </a:pPr>
            <a:r>
              <a:rPr sz="1400" dirty="0">
                <a:latin typeface="Courier New"/>
                <a:cs typeface="Courier New"/>
              </a:rPr>
              <a:t>…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090" y="2993263"/>
            <a:ext cx="6503034" cy="169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Attach to STDIN, STDOUT or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STDERR.</a:t>
            </a:r>
            <a:endParaRPr sz="1000">
              <a:latin typeface="Courier New"/>
              <a:cs typeface="Courier New"/>
            </a:endParaRPr>
          </a:p>
          <a:p>
            <a:pPr marL="12700" marR="3357245" indent="-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Add a custom host-to-IP mapping (host:ip)  CPU shares (relative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weight)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Add Linux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capabilities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Drop Linux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capabilities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Write the container ID to the</a:t>
            </a:r>
            <a:r>
              <a:rPr sz="1000" spc="2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file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CPUs in which to allow execution (0-3,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0,1)</a:t>
            </a:r>
            <a:endParaRPr sz="1000">
              <a:latin typeface="Courier New"/>
              <a:cs typeface="Courier New"/>
            </a:endParaRPr>
          </a:p>
          <a:p>
            <a:pPr marL="12700" marR="310515" indent="-63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Detached mode: run the container in the background and print the new container ID  Add a host device to the container (e.g.</a:t>
            </a:r>
            <a:r>
              <a:rPr sz="1000" spc="8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--device=/dev/sdc:/dev/xvdc:rwm)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Set custom DNS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Set custom DNS search domains (Use --dns-search=. if you don't wish to set the</a:t>
            </a:r>
            <a:r>
              <a:rPr sz="1000" spc="15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search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1128" y="4822317"/>
            <a:ext cx="6579870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Set environment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variables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Overwrite the default ENTRYPOINT of the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image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Read in a line delimited file of environment</a:t>
            </a:r>
            <a:r>
              <a:rPr sz="1000" spc="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variables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Courier New"/>
                <a:cs typeface="Courier New"/>
              </a:rPr>
              <a:t>Expose a port or a range of ports (e.g. --expose=3300-3310) from the container</a:t>
            </a:r>
            <a:r>
              <a:rPr sz="1000" spc="16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without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103" y="5584698"/>
            <a:ext cx="1473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Container host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name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39" y="6232042"/>
            <a:ext cx="657669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Gothic Uralic"/>
                <a:cs typeface="Gothic Uralic"/>
              </a:rPr>
              <a:t>All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command details are </a:t>
            </a:r>
            <a:r>
              <a:rPr sz="1600" dirty="0">
                <a:latin typeface="Gothic Uralic"/>
                <a:cs typeface="Gothic Uralic"/>
              </a:rPr>
              <a:t>available </a:t>
            </a:r>
            <a:r>
              <a:rPr sz="1600" spc="-5" dirty="0">
                <a:latin typeface="Gothic Uralic"/>
                <a:cs typeface="Gothic Uralic"/>
              </a:rPr>
              <a:t>in </a:t>
            </a:r>
            <a:r>
              <a:rPr sz="1600" spc="-10" dirty="0">
                <a:latin typeface="Gothic Uralic"/>
                <a:cs typeface="Gothic Uralic"/>
              </a:rPr>
              <a:t>the Docker </a:t>
            </a:r>
            <a:r>
              <a:rPr sz="1600" spc="-15" dirty="0">
                <a:latin typeface="Gothic Uralic"/>
                <a:cs typeface="Gothic Uralic"/>
              </a:rPr>
              <a:t>website</a:t>
            </a:r>
            <a:r>
              <a:rPr sz="1600" spc="65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docs:</a:t>
            </a:r>
            <a:endParaRPr sz="16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https://docs.docker.com/reference/commandline/cli/</a:t>
            </a:r>
            <a:endParaRPr sz="12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8088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Let’s </a:t>
            </a:r>
            <a:r>
              <a:rPr sz="1800" dirty="0">
                <a:latin typeface="Gothic Uralic"/>
                <a:cs typeface="Gothic Uralic"/>
              </a:rPr>
              <a:t>spin up a </a:t>
            </a:r>
            <a:r>
              <a:rPr sz="1800" spc="-5" dirty="0">
                <a:latin typeface="Gothic Uralic"/>
                <a:cs typeface="Gothic Uralic"/>
              </a:rPr>
              <a:t>node.js &amp; </a:t>
            </a:r>
            <a:r>
              <a:rPr sz="1800" dirty="0">
                <a:latin typeface="Gothic Uralic"/>
                <a:cs typeface="Gothic Uralic"/>
              </a:rPr>
              <a:t>redis</a:t>
            </a:r>
            <a:r>
              <a:rPr sz="1800" spc="6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app:</a:t>
            </a:r>
            <a:endParaRPr sz="1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Gothic Uralic"/>
                <a:cs typeface="Gothic Uralic"/>
              </a:rPr>
              <a:t>Arbitrarily </a:t>
            </a:r>
            <a:r>
              <a:rPr sz="1800" spc="-5" dirty="0">
                <a:latin typeface="Gothic Uralic"/>
                <a:cs typeface="Gothic Uralic"/>
              </a:rPr>
              <a:t>picked</a:t>
            </a:r>
            <a:r>
              <a:rPr sz="1800" spc="-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nodejs-todo</a:t>
            </a:r>
            <a:r>
              <a:rPr sz="1800" spc="-5" dirty="0">
                <a:solidFill>
                  <a:srgbClr val="0000FF"/>
                </a:solidFill>
                <a:latin typeface="Gothic Uralic"/>
                <a:cs typeface="Gothic Uralic"/>
                <a:hlinkClick r:id="rId2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app off github for this</a:t>
            </a:r>
            <a:r>
              <a:rPr sz="1800" spc="-1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demo</a:t>
            </a:r>
            <a:endParaRPr sz="1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10" dirty="0">
                <a:latin typeface="Gothic Uralic"/>
                <a:cs typeface="Gothic Uralic"/>
              </a:rPr>
              <a:t>It </a:t>
            </a:r>
            <a:r>
              <a:rPr sz="1800" spc="-5" dirty="0">
                <a:latin typeface="Gothic Uralic"/>
                <a:cs typeface="Gothic Uralic"/>
              </a:rPr>
              <a:t>uses </a:t>
            </a:r>
            <a:r>
              <a:rPr sz="1800" spc="-10" dirty="0">
                <a:latin typeface="Gothic Uralic"/>
                <a:cs typeface="Gothic Uralic"/>
              </a:rPr>
              <a:t>these </a:t>
            </a:r>
            <a:r>
              <a:rPr sz="1800" spc="-5" dirty="0">
                <a:latin typeface="Gothic Uralic"/>
                <a:cs typeface="Gothic Uralic"/>
              </a:rPr>
              <a:t>modules: ejs, </a:t>
            </a:r>
            <a:r>
              <a:rPr sz="1800" spc="-10" dirty="0">
                <a:latin typeface="Gothic Uralic"/>
                <a:cs typeface="Gothic Uralic"/>
              </a:rPr>
              <a:t>express, </a:t>
            </a:r>
            <a:r>
              <a:rPr sz="1800" spc="-5" dirty="0">
                <a:latin typeface="Gothic Uralic"/>
                <a:cs typeface="Gothic Uralic"/>
              </a:rPr>
              <a:t>underscore, </a:t>
            </a:r>
            <a:r>
              <a:rPr sz="1800" spc="-10" dirty="0">
                <a:latin typeface="Gothic Uralic"/>
                <a:cs typeface="Gothic Uralic"/>
              </a:rPr>
              <a:t>and </a:t>
            </a:r>
            <a:r>
              <a:rPr sz="1800" dirty="0">
                <a:latin typeface="Gothic Uralic"/>
                <a:cs typeface="Gothic Uralic"/>
              </a:rPr>
              <a:t>of </a:t>
            </a:r>
            <a:r>
              <a:rPr sz="1800" spc="-5" dirty="0">
                <a:latin typeface="Gothic Uralic"/>
                <a:cs typeface="Gothic Uralic"/>
              </a:rPr>
              <a:t>course,</a:t>
            </a:r>
            <a:r>
              <a:rPr sz="1800" spc="22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redis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2269363"/>
            <a:ext cx="2287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othic Uralic"/>
                <a:cs typeface="Gothic Uralic"/>
              </a:rPr>
              <a:t>1. </a:t>
            </a:r>
            <a:r>
              <a:rPr sz="1600" spc="-10" dirty="0">
                <a:latin typeface="Gothic Uralic"/>
                <a:cs typeface="Gothic Uralic"/>
              </a:rPr>
              <a:t>Start </a:t>
            </a:r>
            <a:r>
              <a:rPr sz="1600" spc="-5" dirty="0">
                <a:latin typeface="Gothic Uralic"/>
                <a:cs typeface="Gothic Uralic"/>
              </a:rPr>
              <a:t>a </a:t>
            </a:r>
            <a:r>
              <a:rPr sz="1600" spc="-10" dirty="0">
                <a:latin typeface="Gothic Uralic"/>
                <a:cs typeface="Gothic Uralic"/>
              </a:rPr>
              <a:t>redis</a:t>
            </a:r>
            <a:r>
              <a:rPr sz="1600" spc="10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instance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39" y="2779902"/>
            <a:ext cx="49022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peterc@L4377743:~$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sudo docker run –d --name redis redis:latest  </a:t>
            </a:r>
            <a:r>
              <a:rPr sz="1000" spc="-5" dirty="0">
                <a:latin typeface="Courier New"/>
                <a:cs typeface="Courier New"/>
              </a:rPr>
              <a:t>fb173fb5194afa5fbeaa24d2acf1b6f9dd8e72cfefa6088ff3b3e4e9b3059c66  peterc@L4377743:~$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39" y="3793617"/>
            <a:ext cx="3397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othic Uralic"/>
                <a:cs typeface="Gothic Uralic"/>
              </a:rPr>
              <a:t>2. Check for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running</a:t>
            </a:r>
            <a:r>
              <a:rPr sz="1600" spc="60" dirty="0">
                <a:latin typeface="Gothic Uralic"/>
                <a:cs typeface="Gothic Uralic"/>
              </a:rPr>
              <a:t> </a:t>
            </a:r>
            <a:r>
              <a:rPr sz="1600" spc="-10" dirty="0">
                <a:latin typeface="Gothic Uralic"/>
                <a:cs typeface="Gothic Uralic"/>
              </a:rPr>
              <a:t>container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39" y="4304157"/>
            <a:ext cx="27692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peterc@L4377743:~$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sudo docker ps -a  </a:t>
            </a:r>
            <a:r>
              <a:rPr sz="1000" spc="-5" dirty="0">
                <a:latin typeface="Courier New"/>
                <a:cs typeface="Courier New"/>
              </a:rPr>
              <a:t>[sudo] password for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peterc: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303" y="4605909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IMAGE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439" y="4605909"/>
            <a:ext cx="1397000" cy="10953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1645">
              <a:lnSpc>
                <a:spcPct val="102000"/>
              </a:lnSpc>
              <a:spcBef>
                <a:spcPts val="70"/>
              </a:spcBef>
            </a:pPr>
            <a:r>
              <a:rPr sz="1000" spc="-5" dirty="0">
                <a:latin typeface="Courier New"/>
                <a:cs typeface="Courier New"/>
              </a:rPr>
              <a:t>CONTAINER</a:t>
            </a:r>
            <a:r>
              <a:rPr sz="1000" spc="-7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ID  NAMES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fb173fb5194a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6379/tcp  </a:t>
            </a:r>
            <a:r>
              <a:rPr sz="1000" spc="-5" dirty="0">
                <a:latin typeface="Courier New"/>
                <a:cs typeface="Courier New"/>
              </a:rPr>
              <a:t>3bc3868dd6aa  cocky_wilson  peterc@L4377743:~$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441" y="4605909"/>
            <a:ext cx="558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COMMAND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8955" y="4605909"/>
            <a:ext cx="558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CREATED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72868" y="4605909"/>
            <a:ext cx="482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STATUS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7794" y="4605909"/>
            <a:ext cx="406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PORTS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5744" y="4910404"/>
            <a:ext cx="1092200" cy="48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redis:latest  redis  </a:t>
            </a:r>
            <a:r>
              <a:rPr sz="1000" spc="-5" dirty="0">
                <a:latin typeface="Courier New"/>
                <a:cs typeface="Courier New"/>
              </a:rPr>
              <a:t>busybox:latest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6944" y="4910404"/>
            <a:ext cx="1550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"redis-server</a:t>
            </a:r>
            <a:r>
              <a:rPr sz="1000" spc="-3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/etc/r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9773" y="4910404"/>
            <a:ext cx="1320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About an hour</a:t>
            </a:r>
            <a:r>
              <a:rPr sz="1000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ago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3600" y="4910404"/>
            <a:ext cx="1244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Up About an</a:t>
            </a:r>
            <a:r>
              <a:rPr sz="1000" spc="-3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hour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96944" y="5215890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"/bin/sh"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9785" y="5215890"/>
            <a:ext cx="863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4 hours</a:t>
            </a:r>
            <a:r>
              <a:rPr sz="1000" spc="-6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ago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3674" y="5215890"/>
            <a:ext cx="1701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Exited (0) 4 hours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ago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1439" y="5958078"/>
            <a:ext cx="74688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latin typeface="Gothic Uralic"/>
                <a:cs typeface="Gothic Uralic"/>
              </a:rPr>
              <a:t>We </a:t>
            </a:r>
            <a:r>
              <a:rPr sz="1600" spc="-10" dirty="0">
                <a:latin typeface="Gothic Uralic"/>
                <a:cs typeface="Gothic Uralic"/>
              </a:rPr>
              <a:t>did </a:t>
            </a:r>
            <a:r>
              <a:rPr sz="1600" b="1" spc="-10" dirty="0">
                <a:latin typeface="Gothic Uralic"/>
                <a:cs typeface="Gothic Uralic"/>
              </a:rPr>
              <a:t>not </a:t>
            </a:r>
            <a:r>
              <a:rPr sz="1600" spc="-5" dirty="0">
                <a:latin typeface="Gothic Uralic"/>
                <a:cs typeface="Gothic Uralic"/>
              </a:rPr>
              <a:t>specify a </a:t>
            </a:r>
            <a:r>
              <a:rPr sz="1600" spc="-10" dirty="0">
                <a:latin typeface="Gothic Uralic"/>
                <a:cs typeface="Gothic Uralic"/>
              </a:rPr>
              <a:t>port </a:t>
            </a:r>
            <a:r>
              <a:rPr sz="1600" spc="-5" dirty="0">
                <a:latin typeface="Gothic Uralic"/>
                <a:cs typeface="Gothic Uralic"/>
              </a:rPr>
              <a:t>on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‘run’</a:t>
            </a:r>
            <a:r>
              <a:rPr sz="1600" spc="125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command</a:t>
            </a: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Gothic Uralic"/>
                <a:cs typeface="Gothic Uralic"/>
              </a:rPr>
              <a:t>Default port for redis is</a:t>
            </a:r>
            <a:r>
              <a:rPr sz="1600" spc="10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6379</a:t>
            </a:r>
            <a:endParaRPr sz="1600">
              <a:latin typeface="Gothic Uralic"/>
              <a:cs typeface="Gothic Uralic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Gothic Uralic"/>
                <a:cs typeface="Gothic Uralic"/>
              </a:rPr>
              <a:t>All </a:t>
            </a:r>
            <a:r>
              <a:rPr sz="1600" b="1" spc="-10" dirty="0">
                <a:latin typeface="Gothic Uralic"/>
                <a:cs typeface="Gothic Uralic"/>
              </a:rPr>
              <a:t>networking access </a:t>
            </a:r>
            <a:r>
              <a:rPr sz="1600" b="1" spc="-5" dirty="0">
                <a:latin typeface="Gothic Uralic"/>
                <a:cs typeface="Gothic Uralic"/>
              </a:rPr>
              <a:t>is </a:t>
            </a:r>
            <a:r>
              <a:rPr sz="1600" b="1" spc="-10" dirty="0">
                <a:latin typeface="Gothic Uralic"/>
                <a:cs typeface="Gothic Uralic"/>
              </a:rPr>
              <a:t>explicit; </a:t>
            </a:r>
            <a:r>
              <a:rPr sz="1600" b="1" spc="-5" dirty="0">
                <a:latin typeface="Gothic Uralic"/>
                <a:cs typeface="Gothic Uralic"/>
              </a:rPr>
              <a:t>it has to be </a:t>
            </a:r>
            <a:r>
              <a:rPr sz="1600" b="1" spc="-10" dirty="0">
                <a:latin typeface="Gothic Uralic"/>
                <a:cs typeface="Gothic Uralic"/>
              </a:rPr>
              <a:t>specified </a:t>
            </a:r>
            <a:r>
              <a:rPr sz="1600" b="1" spc="-5" dirty="0">
                <a:latin typeface="Gothic Uralic"/>
                <a:cs typeface="Gothic Uralic"/>
              </a:rPr>
              <a:t>on ‘run’ if it’s </a:t>
            </a:r>
            <a:r>
              <a:rPr sz="1600" b="1" spc="-10" dirty="0">
                <a:latin typeface="Gothic Uralic"/>
                <a:cs typeface="Gothic Uralic"/>
              </a:rPr>
              <a:t>required  </a:t>
            </a:r>
            <a:r>
              <a:rPr sz="1600" b="1" spc="-5" dirty="0">
                <a:latin typeface="Gothic Uralic"/>
                <a:cs typeface="Gothic Uralic"/>
              </a:rPr>
              <a:t>Try ‘netstat’ or ‘telnet’… </a:t>
            </a:r>
            <a:r>
              <a:rPr sz="1600" b="1" spc="-10" dirty="0">
                <a:latin typeface="Gothic Uralic"/>
                <a:cs typeface="Gothic Uralic"/>
              </a:rPr>
              <a:t>No 6379 </a:t>
            </a:r>
            <a:r>
              <a:rPr sz="1600" b="1" spc="-5" dirty="0">
                <a:latin typeface="Gothic Uralic"/>
                <a:cs typeface="Gothic Uralic"/>
              </a:rPr>
              <a:t>port</a:t>
            </a:r>
            <a:r>
              <a:rPr sz="1600" b="1" spc="12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listening.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3176" y="2193036"/>
            <a:ext cx="415925" cy="554990"/>
          </a:xfrm>
          <a:custGeom>
            <a:avLst/>
            <a:gdLst/>
            <a:ahLst/>
            <a:cxnLst/>
            <a:rect l="l" t="t" r="r" b="b"/>
            <a:pathLst>
              <a:path w="415925" h="554989">
                <a:moveTo>
                  <a:pt x="415925" y="0"/>
                </a:moveTo>
                <a:lnTo>
                  <a:pt x="415925" y="205739"/>
                </a:lnTo>
              </a:path>
              <a:path w="415925" h="554989">
                <a:moveTo>
                  <a:pt x="415925" y="38607"/>
                </a:moveTo>
                <a:lnTo>
                  <a:pt x="0" y="554736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35526" y="2401824"/>
            <a:ext cx="302895" cy="440055"/>
          </a:xfrm>
          <a:custGeom>
            <a:avLst/>
            <a:gdLst/>
            <a:ahLst/>
            <a:cxnLst/>
            <a:rect l="l" t="t" r="r" b="b"/>
            <a:pathLst>
              <a:path w="302895" h="440055">
                <a:moveTo>
                  <a:pt x="302387" y="0"/>
                </a:moveTo>
                <a:lnTo>
                  <a:pt x="302387" y="245363"/>
                </a:lnTo>
              </a:path>
              <a:path w="302895" h="440055">
                <a:moveTo>
                  <a:pt x="302387" y="45974"/>
                </a:moveTo>
                <a:lnTo>
                  <a:pt x="0" y="439674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81373" y="2129180"/>
            <a:ext cx="294449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Run </a:t>
            </a:r>
            <a:r>
              <a:rPr sz="1000" i="1" spc="5" dirty="0">
                <a:solidFill>
                  <a:srgbClr val="006FC0"/>
                </a:solidFill>
                <a:latin typeface="TeXGyreAdventor"/>
                <a:cs typeface="TeXGyreAdventor"/>
              </a:rPr>
              <a:t>in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detached</a:t>
            </a:r>
            <a:r>
              <a:rPr sz="1000" i="1" spc="5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mode</a:t>
            </a:r>
            <a:endParaRPr sz="1000">
              <a:latin typeface="TeXGyreAdventor"/>
              <a:cs typeface="TeXGyreAdventor"/>
            </a:endParaRPr>
          </a:p>
          <a:p>
            <a:pPr marL="941705">
              <a:lnSpc>
                <a:spcPct val="100000"/>
              </a:lnSpc>
              <a:spcBef>
                <a:spcPts val="600"/>
              </a:spcBef>
            </a:pP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Give </a:t>
            </a:r>
            <a:r>
              <a:rPr sz="1000" i="1" spc="5" dirty="0">
                <a:solidFill>
                  <a:srgbClr val="006FC0"/>
                </a:solidFill>
                <a:latin typeface="TeXGyreAdventor"/>
                <a:cs typeface="TeXGyreAdventor"/>
              </a:rPr>
              <a:t>it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a name so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it’s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easy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to</a:t>
            </a:r>
            <a:r>
              <a:rPr sz="1000" i="1" spc="-105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link</a:t>
            </a:r>
            <a:endParaRPr sz="1000">
              <a:latin typeface="TeXGyreAdventor"/>
              <a:cs typeface="TeXGyreAdventor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49010" y="2927985"/>
            <a:ext cx="646430" cy="415925"/>
          </a:xfrm>
          <a:custGeom>
            <a:avLst/>
            <a:gdLst/>
            <a:ahLst/>
            <a:cxnLst/>
            <a:rect l="l" t="t" r="r" b="b"/>
            <a:pathLst>
              <a:path w="646429" h="415925">
                <a:moveTo>
                  <a:pt x="646429" y="49910"/>
                </a:moveTo>
                <a:lnTo>
                  <a:pt x="646429" y="415670"/>
                </a:lnTo>
              </a:path>
              <a:path w="646429" h="415925">
                <a:moveTo>
                  <a:pt x="646429" y="118490"/>
                </a:moveTo>
                <a:lnTo>
                  <a:pt x="0" y="0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369177" y="2994151"/>
            <a:ext cx="2096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No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port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specified.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Never needs</a:t>
            </a:r>
            <a:r>
              <a:rPr sz="1000" i="1" spc="-50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to 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communicate outside</a:t>
            </a:r>
            <a:r>
              <a:rPr sz="1000" i="1" spc="-20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containers</a:t>
            </a:r>
            <a:endParaRPr sz="1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7272655" cy="565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redis </a:t>
            </a:r>
            <a:r>
              <a:rPr sz="1800" spc="-5" dirty="0">
                <a:latin typeface="Gothic Uralic"/>
                <a:cs typeface="Gothic Uralic"/>
              </a:rPr>
              <a:t>container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now </a:t>
            </a:r>
            <a:r>
              <a:rPr sz="1800" dirty="0">
                <a:latin typeface="Gothic Uralic"/>
                <a:cs typeface="Gothic Uralic"/>
              </a:rPr>
              <a:t>up </a:t>
            </a:r>
            <a:r>
              <a:rPr sz="1800" spc="-10" dirty="0">
                <a:latin typeface="Gothic Uralic"/>
                <a:cs typeface="Gothic Uralic"/>
              </a:rPr>
              <a:t>and</a:t>
            </a:r>
            <a:r>
              <a:rPr sz="1800" spc="2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running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Let’s </a:t>
            </a:r>
            <a:r>
              <a:rPr sz="1800" spc="-5" dirty="0">
                <a:latin typeface="Gothic Uralic"/>
                <a:cs typeface="Gothic Uralic"/>
              </a:rPr>
              <a:t>get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sample node.js app to run </a:t>
            </a:r>
            <a:r>
              <a:rPr sz="1800" spc="-10" dirty="0">
                <a:latin typeface="Gothic Uralic"/>
                <a:cs typeface="Gothic Uralic"/>
              </a:rPr>
              <a:t>and </a:t>
            </a:r>
            <a:r>
              <a:rPr sz="1800" dirty="0">
                <a:latin typeface="Gothic Uralic"/>
                <a:cs typeface="Gothic Uralic"/>
              </a:rPr>
              <a:t>use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redis</a:t>
            </a:r>
            <a:r>
              <a:rPr sz="1800" spc="20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database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10" dirty="0">
                <a:latin typeface="Gothic Uralic"/>
                <a:cs typeface="Gothic Uralic"/>
              </a:rPr>
              <a:t>Get</a:t>
            </a:r>
            <a:r>
              <a:rPr sz="1600" spc="-5" dirty="0">
                <a:latin typeface="Gothic Uralic"/>
                <a:cs typeface="Gothic Uralic"/>
              </a:rPr>
              <a:t> nodejs-todo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Gothic Uralic"/>
              <a:buAutoNum type="arabicPeriod" startAt="3"/>
            </a:pPr>
            <a:endParaRPr sz="1750">
              <a:latin typeface="Gothic Uralic"/>
              <a:cs typeface="Gothic Uralic"/>
            </a:endParaRPr>
          </a:p>
          <a:p>
            <a:pPr marL="12700" marR="13836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git clone https://github.com/amirrajan/nodejs-todo.git  </a:t>
            </a:r>
            <a:r>
              <a:rPr sz="1000" spc="-5" dirty="0">
                <a:latin typeface="Courier New"/>
                <a:cs typeface="Courier New"/>
              </a:rPr>
              <a:t>Cloning into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'nodejs-todo'...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remote: Counting objects: 32,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done.</a:t>
            </a:r>
            <a:endParaRPr sz="1000">
              <a:latin typeface="Courier New"/>
              <a:cs typeface="Courier New"/>
            </a:endParaRPr>
          </a:p>
          <a:p>
            <a:pPr marL="12700" marR="252666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remote: Total 32 (delta 0), reused 0 (delta 0), pack-reused 32  Unpacking objects: 100% (32/32),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done.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Checking connectivity...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done.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peterc@L4377743:~/tmp$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5" dirty="0">
                <a:latin typeface="Gothic Uralic"/>
                <a:cs typeface="Gothic Uralic"/>
              </a:rPr>
              <a:t>Examine source. Make a one-line</a:t>
            </a:r>
            <a:r>
              <a:rPr sz="1600" spc="20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modification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Gothic Uralic"/>
              <a:cs typeface="Gothic Uralic"/>
            </a:endParaRPr>
          </a:p>
          <a:p>
            <a:pPr marL="12700" marR="32131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vi server.js  </a:t>
            </a:r>
            <a:r>
              <a:rPr sz="1000" spc="-5" dirty="0">
                <a:latin typeface="Courier New"/>
                <a:cs typeface="Courier New"/>
              </a:rPr>
              <a:t>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git diff server.js  </a:t>
            </a:r>
            <a:r>
              <a:rPr sz="1000" b="1" spc="-5" dirty="0">
                <a:latin typeface="Courier New"/>
                <a:cs typeface="Courier New"/>
              </a:rPr>
              <a:t>diff --git a/server.js</a:t>
            </a:r>
            <a:r>
              <a:rPr sz="1000" b="1" spc="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b/server.js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index 20263cd..59323fe</a:t>
            </a:r>
            <a:r>
              <a:rPr sz="1000" b="1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100644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latin typeface="Courier New"/>
                <a:cs typeface="Courier New"/>
              </a:rPr>
              <a:t>---</a:t>
            </a:r>
            <a:r>
              <a:rPr sz="1000" b="1" spc="-6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a/server.js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b="1" spc="-5" dirty="0">
                <a:latin typeface="Courier New"/>
                <a:cs typeface="Courier New"/>
              </a:rPr>
              <a:t>+++</a:t>
            </a:r>
            <a:r>
              <a:rPr sz="1000" b="1" spc="-6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b/server.js</a:t>
            </a:r>
            <a:endParaRPr sz="1000">
              <a:latin typeface="Courier New"/>
              <a:cs typeface="Courier New"/>
            </a:endParaRPr>
          </a:p>
          <a:p>
            <a:pPr marL="88900" marR="4127500" indent="-762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@@ -11,7 +11,7 @@ var client = null;  if(process.env.REDISTOGO_URL) {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//heroku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client =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require('redis-url').connect(process.env.REDISTOGO_URL);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 else if(config.env == "development")</a:t>
            </a:r>
            <a:r>
              <a:rPr sz="1000" spc="1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-	client =</a:t>
            </a:r>
            <a:r>
              <a:rPr sz="100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redis.createClient();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+	client = redis.createClient(secret.redisPort,</a:t>
            </a:r>
            <a:r>
              <a:rPr sz="1000" spc="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secret.redisMachine);</a:t>
            </a:r>
            <a:endParaRPr sz="10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tabLst>
                <a:tab pos="316865" algn="l"/>
              </a:tabLst>
            </a:pPr>
            <a:r>
              <a:rPr sz="1000" spc="-5" dirty="0">
                <a:latin typeface="Courier New"/>
                <a:cs typeface="Courier New"/>
              </a:rPr>
              <a:t>}	else {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//nodejitsu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client = redis.createClient(secret.redisPort,</a:t>
            </a:r>
            <a:r>
              <a:rPr sz="1000" spc="2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secret.redisMachine);</a:t>
            </a:r>
            <a:endParaRPr sz="1000">
              <a:latin typeface="Courier New"/>
              <a:cs typeface="Courier New"/>
            </a:endParaRPr>
          </a:p>
          <a:p>
            <a:pPr marL="12700" marR="3517900" indent="2286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client.auth(secret.redisAuth, function (err) {  peterc@L4377743:~/tmp/nodejs-todo$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1702"/>
            <a:ext cx="894651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There </a:t>
            </a:r>
            <a:r>
              <a:rPr sz="1800" spc="-5" dirty="0">
                <a:latin typeface="Gothic Uralic"/>
                <a:cs typeface="Gothic Uralic"/>
              </a:rPr>
              <a:t>are </a:t>
            </a:r>
            <a:r>
              <a:rPr sz="1800" dirty="0">
                <a:latin typeface="Gothic Uralic"/>
                <a:cs typeface="Gothic Uralic"/>
              </a:rPr>
              <a:t>a couple </a:t>
            </a:r>
            <a:r>
              <a:rPr sz="1800" spc="-5" dirty="0">
                <a:latin typeface="Gothic Uralic"/>
                <a:cs typeface="Gothic Uralic"/>
              </a:rPr>
              <a:t>of code changes </a:t>
            </a:r>
            <a:r>
              <a:rPr sz="1800" spc="-10" dirty="0">
                <a:latin typeface="Gothic Uralic"/>
                <a:cs typeface="Gothic Uralic"/>
              </a:rPr>
              <a:t>needed </a:t>
            </a:r>
            <a:r>
              <a:rPr sz="1800" spc="-5" dirty="0">
                <a:latin typeface="Gothic Uralic"/>
                <a:cs typeface="Gothic Uralic"/>
              </a:rPr>
              <a:t>so </a:t>
            </a:r>
            <a:r>
              <a:rPr sz="1800" spc="-10" dirty="0">
                <a:latin typeface="Gothic Uralic"/>
                <a:cs typeface="Gothic Uralic"/>
              </a:rPr>
              <a:t>that the </a:t>
            </a:r>
            <a:r>
              <a:rPr sz="1800" spc="-5" dirty="0">
                <a:latin typeface="Gothic Uralic"/>
                <a:cs typeface="Gothic Uralic"/>
              </a:rPr>
              <a:t>app runs under</a:t>
            </a:r>
            <a:r>
              <a:rPr sz="1800" spc="26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Docker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othic Uralic"/>
                <a:cs typeface="Gothic Uralic"/>
              </a:rPr>
              <a:t>First,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nodejs-todo </a:t>
            </a:r>
            <a:r>
              <a:rPr sz="1800" spc="-10" dirty="0">
                <a:latin typeface="Gothic Uralic"/>
                <a:cs typeface="Gothic Uralic"/>
              </a:rPr>
              <a:t>needs </a:t>
            </a:r>
            <a:r>
              <a:rPr sz="1800" spc="-5" dirty="0">
                <a:latin typeface="Gothic Uralic"/>
                <a:cs typeface="Gothic Uralic"/>
              </a:rPr>
              <a:t>one </a:t>
            </a:r>
            <a:r>
              <a:rPr sz="1800" spc="-10" dirty="0">
                <a:latin typeface="Gothic Uralic"/>
                <a:cs typeface="Gothic Uralic"/>
              </a:rPr>
              <a:t>dependency</a:t>
            </a:r>
            <a:r>
              <a:rPr sz="1800" spc="15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update…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00" spc="-5" dirty="0">
                <a:latin typeface="Gothic Uralic"/>
                <a:cs typeface="Gothic Uralic"/>
              </a:rPr>
              <a:t>5.	Modify</a:t>
            </a:r>
            <a:r>
              <a:rPr sz="1600" spc="20" dirty="0">
                <a:latin typeface="Gothic Uralic"/>
                <a:cs typeface="Gothic Uralic"/>
              </a:rPr>
              <a:t> </a:t>
            </a:r>
            <a:r>
              <a:rPr sz="1600" spc="-10" dirty="0">
                <a:latin typeface="Gothic Uralic"/>
                <a:cs typeface="Gothic Uralic"/>
              </a:rPr>
              <a:t>package.json</a:t>
            </a:r>
            <a:endParaRPr sz="16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1600" i="1" spc="-10" dirty="0">
                <a:latin typeface="TeXGyreAdventor"/>
                <a:cs typeface="TeXGyreAdventor"/>
              </a:rPr>
              <a:t>(Lock </a:t>
            </a:r>
            <a:r>
              <a:rPr sz="1600" i="1" spc="-5" dirty="0">
                <a:latin typeface="TeXGyreAdventor"/>
                <a:cs typeface="TeXGyreAdventor"/>
              </a:rPr>
              <a:t>in express version 3.0.1, since </a:t>
            </a:r>
            <a:r>
              <a:rPr sz="1600" i="1" spc="-15" dirty="0">
                <a:latin typeface="TeXGyreAdventor"/>
                <a:cs typeface="TeXGyreAdventor"/>
              </a:rPr>
              <a:t>newer </a:t>
            </a:r>
            <a:r>
              <a:rPr sz="1600" i="1" spc="-5" dirty="0">
                <a:latin typeface="TeXGyreAdventor"/>
                <a:cs typeface="TeXGyreAdventor"/>
              </a:rPr>
              <a:t>versions require code</a:t>
            </a:r>
            <a:r>
              <a:rPr sz="1600" i="1" spc="145" dirty="0">
                <a:latin typeface="TeXGyreAdventor"/>
                <a:cs typeface="TeXGyreAdventor"/>
              </a:rPr>
              <a:t> </a:t>
            </a:r>
            <a:r>
              <a:rPr sz="1600" i="1" spc="-10" dirty="0">
                <a:latin typeface="TeXGyreAdventor"/>
                <a:cs typeface="TeXGyreAdventor"/>
              </a:rPr>
              <a:t>changes)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peterc@L4377743:~/tmp/nodejs-todo$ </a:t>
            </a:r>
            <a:r>
              <a:rPr dirty="0">
                <a:solidFill>
                  <a:srgbClr val="006FC0"/>
                </a:solidFill>
              </a:rPr>
              <a:t>git </a:t>
            </a:r>
            <a:r>
              <a:rPr spc="-5" dirty="0">
                <a:solidFill>
                  <a:srgbClr val="006FC0"/>
                </a:solidFill>
              </a:rPr>
              <a:t>diff </a:t>
            </a:r>
            <a:r>
              <a:rPr dirty="0">
                <a:solidFill>
                  <a:srgbClr val="006FC0"/>
                </a:solidFill>
              </a:rPr>
              <a:t>package.json  </a:t>
            </a:r>
            <a:r>
              <a:rPr spc="-5" dirty="0"/>
              <a:t>diff </a:t>
            </a:r>
            <a:r>
              <a:rPr dirty="0"/>
              <a:t>--git </a:t>
            </a:r>
            <a:r>
              <a:rPr spc="-5" dirty="0"/>
              <a:t>a/package.json</a:t>
            </a:r>
            <a:r>
              <a:rPr spc="10" dirty="0"/>
              <a:t> </a:t>
            </a:r>
            <a:r>
              <a:rPr spc="-5" dirty="0"/>
              <a:t>b/package.json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index </a:t>
            </a:r>
            <a:r>
              <a:rPr dirty="0"/>
              <a:t>39bd9de..052ecff</a:t>
            </a:r>
            <a:r>
              <a:rPr spc="-10" dirty="0"/>
              <a:t> </a:t>
            </a:r>
            <a:r>
              <a:rPr dirty="0"/>
              <a:t>100644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---</a:t>
            </a:r>
            <a:r>
              <a:rPr spc="-10" dirty="0"/>
              <a:t> </a:t>
            </a:r>
            <a:r>
              <a:rPr spc="-5" dirty="0"/>
              <a:t>a/package.json</a:t>
            </a:r>
          </a:p>
          <a:p>
            <a:pPr marL="12700" marR="3206750">
              <a:lnSpc>
                <a:spcPct val="100000"/>
              </a:lnSpc>
            </a:pPr>
            <a:r>
              <a:rPr spc="-5" dirty="0"/>
              <a:t>+++ b/package.json  @@ </a:t>
            </a:r>
            <a:r>
              <a:rPr dirty="0"/>
              <a:t>-11,7 +11,7</a:t>
            </a:r>
            <a:r>
              <a:rPr spc="-70" dirty="0"/>
              <a:t> </a:t>
            </a:r>
            <a:r>
              <a:rPr dirty="0"/>
              <a:t>@@</a:t>
            </a:r>
          </a:p>
          <a:p>
            <a:pPr marL="431800">
              <a:lnSpc>
                <a:spcPct val="100000"/>
              </a:lnSpc>
            </a:pPr>
            <a:r>
              <a:rPr spc="-5" dirty="0"/>
              <a:t>"url":</a:t>
            </a:r>
            <a:r>
              <a:rPr spc="105" dirty="0"/>
              <a:t> </a:t>
            </a:r>
            <a:r>
              <a:rPr spc="-5" dirty="0"/>
              <a:t>"git://github.com/amirrajan/nodejs-todo.git"</a:t>
            </a:r>
          </a:p>
          <a:p>
            <a:pPr marL="264160">
              <a:lnSpc>
                <a:spcPct val="100000"/>
              </a:lnSpc>
            </a:pPr>
            <a:r>
              <a:rPr spc="-5" dirty="0"/>
              <a:t>},</a:t>
            </a:r>
          </a:p>
          <a:p>
            <a:pPr marL="264160">
              <a:lnSpc>
                <a:spcPct val="100000"/>
              </a:lnSpc>
            </a:pPr>
            <a:r>
              <a:rPr spc="-5" dirty="0"/>
              <a:t>"dependencies":</a:t>
            </a:r>
            <a:r>
              <a:rPr dirty="0"/>
              <a:t> 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4139" y="4695825"/>
            <a:ext cx="84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00AF50"/>
                </a:solidFill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139" y="4528185"/>
            <a:ext cx="262064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8465" algn="l"/>
              </a:tabLst>
            </a:pP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-	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"express":</a:t>
            </a:r>
            <a:r>
              <a:rPr sz="1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0000"/>
                </a:solidFill>
                <a:latin typeface="Courier New"/>
                <a:cs typeface="Courier New"/>
              </a:rPr>
              <a:t>"~3.0.1",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1100" spc="-5" dirty="0">
                <a:solidFill>
                  <a:srgbClr val="00AF50"/>
                </a:solidFill>
                <a:latin typeface="Courier New"/>
                <a:cs typeface="Courier New"/>
              </a:rPr>
              <a:t>"express":</a:t>
            </a:r>
            <a:r>
              <a:rPr sz="11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00AF50"/>
                </a:solidFill>
                <a:latin typeface="Courier New"/>
                <a:cs typeface="Courier New"/>
              </a:rPr>
              <a:t>"3.0.1",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"ejs":</a:t>
            </a:r>
            <a:r>
              <a:rPr sz="1100" spc="-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"~0.8.3",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"jasmine-node":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"~1.0.26",</a:t>
            </a:r>
            <a:endParaRPr sz="1100">
              <a:latin typeface="Courier New"/>
              <a:cs typeface="Courier New"/>
            </a:endParaRPr>
          </a:p>
          <a:p>
            <a:pPr marL="4191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"underscore":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"~1.4.2",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39" y="5369814"/>
            <a:ext cx="28854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peterc@L4377743:~/tmp/nodejs-todo$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8865870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Gothic Uralic"/>
                <a:cs typeface="Gothic Uralic"/>
              </a:rPr>
              <a:t>When we </a:t>
            </a:r>
            <a:r>
              <a:rPr sz="1800" spc="-10" dirty="0">
                <a:latin typeface="Gothic Uralic"/>
                <a:cs typeface="Gothic Uralic"/>
              </a:rPr>
              <a:t>start the </a:t>
            </a:r>
            <a:r>
              <a:rPr sz="1800" spc="-5" dirty="0">
                <a:latin typeface="Gothic Uralic"/>
                <a:cs typeface="Gothic Uralic"/>
              </a:rPr>
              <a:t>node container, </a:t>
            </a:r>
            <a:r>
              <a:rPr sz="1800" spc="10" dirty="0">
                <a:latin typeface="Gothic Uralic"/>
                <a:cs typeface="Gothic Uralic"/>
              </a:rPr>
              <a:t>it </a:t>
            </a:r>
            <a:r>
              <a:rPr sz="1800" spc="-5" dirty="0">
                <a:latin typeface="Gothic Uralic"/>
                <a:cs typeface="Gothic Uralic"/>
              </a:rPr>
              <a:t>will </a:t>
            </a:r>
            <a:r>
              <a:rPr sz="1800" spc="-10" dirty="0">
                <a:latin typeface="Gothic Uralic"/>
                <a:cs typeface="Gothic Uralic"/>
              </a:rPr>
              <a:t>need to </a:t>
            </a:r>
            <a:r>
              <a:rPr sz="1800" spc="-5" dirty="0">
                <a:latin typeface="Gothic Uralic"/>
                <a:cs typeface="Gothic Uralic"/>
              </a:rPr>
              <a:t>connect </a:t>
            </a:r>
            <a:r>
              <a:rPr sz="1800" spc="-10" dirty="0">
                <a:latin typeface="Gothic Uralic"/>
                <a:cs typeface="Gothic Uralic"/>
              </a:rPr>
              <a:t>with</a:t>
            </a:r>
            <a:r>
              <a:rPr sz="1800" spc="35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redis</a:t>
            </a:r>
            <a:endParaRPr sz="1800">
              <a:latin typeface="Gothic Uralic"/>
              <a:cs typeface="Gothic Ural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Gothic Uralic"/>
                <a:cs typeface="Gothic Uralic"/>
              </a:rPr>
              <a:t>There </a:t>
            </a:r>
            <a:r>
              <a:rPr sz="1800" spc="-5" dirty="0">
                <a:latin typeface="Gothic Uralic"/>
                <a:cs typeface="Gothic Uralic"/>
              </a:rPr>
              <a:t>are many </a:t>
            </a:r>
            <a:r>
              <a:rPr sz="1800" spc="-15" dirty="0">
                <a:latin typeface="Gothic Uralic"/>
                <a:cs typeface="Gothic Uralic"/>
              </a:rPr>
              <a:t>ways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-5" dirty="0">
                <a:latin typeface="Gothic Uralic"/>
                <a:cs typeface="Gothic Uralic"/>
              </a:rPr>
              <a:t>do</a:t>
            </a:r>
            <a:r>
              <a:rPr sz="1800" spc="10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this</a:t>
            </a:r>
            <a:endParaRPr sz="1800">
              <a:latin typeface="Gothic Uralic"/>
              <a:cs typeface="Gothic Ural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Gothic Uralic"/>
                <a:cs typeface="Gothic Uralic"/>
              </a:rPr>
              <a:t>Let’s </a:t>
            </a:r>
            <a:r>
              <a:rPr sz="1800" spc="-5" dirty="0">
                <a:latin typeface="Gothic Uralic"/>
                <a:cs typeface="Gothic Uralic"/>
              </a:rPr>
              <a:t>use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Docker CLI </a:t>
            </a:r>
            <a:r>
              <a:rPr sz="1800" spc="-10" dirty="0">
                <a:latin typeface="Gothic Uralic"/>
                <a:cs typeface="Gothic Uralic"/>
              </a:rPr>
              <a:t>to </a:t>
            </a:r>
            <a:r>
              <a:rPr sz="1800" spc="-5" dirty="0">
                <a:latin typeface="Gothic Uralic"/>
                <a:cs typeface="Gothic Uralic"/>
              </a:rPr>
              <a:t>get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dirty="0">
                <a:latin typeface="Gothic Uralic"/>
                <a:cs typeface="Gothic Uralic"/>
              </a:rPr>
              <a:t>redis </a:t>
            </a:r>
            <a:r>
              <a:rPr sz="1800" spc="10" dirty="0">
                <a:latin typeface="Gothic Uralic"/>
                <a:cs typeface="Gothic Uralic"/>
              </a:rPr>
              <a:t>IP</a:t>
            </a:r>
            <a:r>
              <a:rPr sz="1800" spc="15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address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buAutoNum type="arabicPeriod" startAt="6"/>
              <a:tabLst>
                <a:tab pos="354965" algn="l"/>
                <a:tab pos="355600" algn="l"/>
              </a:tabLst>
            </a:pPr>
            <a:r>
              <a:rPr sz="1600" spc="-10" dirty="0">
                <a:latin typeface="Gothic Uralic"/>
                <a:cs typeface="Gothic Uralic"/>
              </a:rPr>
              <a:t>Get redis container’s </a:t>
            </a:r>
            <a:r>
              <a:rPr sz="1600" spc="5" dirty="0">
                <a:latin typeface="Gothic Uralic"/>
                <a:cs typeface="Gothic Uralic"/>
              </a:rPr>
              <a:t>IP</a:t>
            </a:r>
            <a:r>
              <a:rPr sz="1600" spc="65" dirty="0">
                <a:latin typeface="Gothic Uralic"/>
                <a:cs typeface="Gothic Uralic"/>
              </a:rPr>
              <a:t> </a:t>
            </a:r>
            <a:r>
              <a:rPr sz="1600" spc="-10" dirty="0">
                <a:latin typeface="Gothic Uralic"/>
                <a:cs typeface="Gothic Uralic"/>
              </a:rPr>
              <a:t>address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Gothic Uralic"/>
              <a:buAutoNum type="arabicPeriod" startAt="6"/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export DOCKER_IP=`sudo docker inspect --format='{{.NetworkSettings.IPAddress}}'</a:t>
            </a:r>
            <a:r>
              <a:rPr sz="1000" spc="19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\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&gt; fb173fb5194a`</a:t>
            </a:r>
            <a:endParaRPr sz="1000">
              <a:latin typeface="Courier New"/>
              <a:cs typeface="Courier New"/>
            </a:endParaRPr>
          </a:p>
          <a:p>
            <a:pPr marL="12700" marR="503491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echo $DOCKER_IP  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172.17.0.2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75"/>
              </a:spcBef>
              <a:buAutoNum type="arabicPeriod" startAt="7"/>
              <a:tabLst>
                <a:tab pos="354965" algn="l"/>
                <a:tab pos="355600" algn="l"/>
              </a:tabLst>
            </a:pPr>
            <a:r>
              <a:rPr sz="1600" spc="-10" dirty="0">
                <a:latin typeface="Gothic Uralic"/>
                <a:cs typeface="Gothic Uralic"/>
              </a:rPr>
              <a:t>Set </a:t>
            </a:r>
            <a:r>
              <a:rPr sz="1600" spc="-5" dirty="0">
                <a:latin typeface="Gothic Uralic"/>
                <a:cs typeface="Gothic Uralic"/>
              </a:rPr>
              <a:t>up nodejs-todo’s configuration</a:t>
            </a:r>
            <a:r>
              <a:rPr sz="1600" spc="105" dirty="0">
                <a:latin typeface="Gothic Uralic"/>
                <a:cs typeface="Gothic Uralic"/>
              </a:rPr>
              <a:t> </a:t>
            </a:r>
            <a:r>
              <a:rPr sz="1600" dirty="0">
                <a:latin typeface="Gothic Uralic"/>
                <a:cs typeface="Gothic Uralic"/>
              </a:rPr>
              <a:t>file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sed -e "s/\"redisMachine\": \"\",/\"redisMachine\": \"$DOCKER_IP\",/"</a:t>
            </a:r>
            <a:r>
              <a:rPr sz="1000" spc="7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\</a:t>
            </a:r>
            <a:endParaRPr sz="1000">
              <a:latin typeface="Courier New"/>
              <a:cs typeface="Courier New"/>
            </a:endParaRPr>
          </a:p>
          <a:p>
            <a:pPr marL="12700" marR="4883150">
              <a:lnSpc>
                <a:spcPct val="100000"/>
              </a:lnSpc>
              <a:buChar char="&gt;"/>
              <a:tabLst>
                <a:tab pos="165100" algn="l"/>
              </a:tabLst>
            </a:pP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lib/secret.js.example &gt; lib/secret.js </a:t>
            </a:r>
            <a:r>
              <a:rPr sz="1000" spc="-5" dirty="0">
                <a:latin typeface="Courier New"/>
                <a:cs typeface="Courier New"/>
              </a:rPr>
              <a:t> peterc@L4377743:~/tmp/nodejs-todo$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cat lib/secret.js </a:t>
            </a:r>
            <a:r>
              <a:rPr sz="1000" spc="-5" dirty="0">
                <a:latin typeface="Courier New"/>
                <a:cs typeface="Courier New"/>
              </a:rPr>
              <a:t> module.exports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"redisPort": 6379,</a:t>
            </a:r>
            <a:endParaRPr sz="1000">
              <a:latin typeface="Courier New"/>
              <a:cs typeface="Courier New"/>
            </a:endParaRPr>
          </a:p>
          <a:p>
            <a:pPr marL="317500" marR="632968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"redisMachine": "</a:t>
            </a:r>
            <a:r>
              <a:rPr sz="1000" spc="-5" dirty="0">
                <a:solidFill>
                  <a:srgbClr val="C00000"/>
                </a:solidFill>
                <a:latin typeface="Courier New"/>
                <a:cs typeface="Courier New"/>
              </a:rPr>
              <a:t>172.17.0.2</a:t>
            </a:r>
            <a:r>
              <a:rPr sz="1000" spc="-5" dirty="0">
                <a:latin typeface="Courier New"/>
                <a:cs typeface="Courier New"/>
              </a:rPr>
              <a:t>",  "redisAuth": "",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peterc@L4377743:~/tmp/nodejs-todo$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6262522"/>
            <a:ext cx="39687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Gothic Uralic"/>
                <a:cs typeface="Gothic Uralic"/>
              </a:rPr>
              <a:t>Now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nodejs-todo app is ready </a:t>
            </a:r>
            <a:r>
              <a:rPr sz="1600" spc="-10" dirty="0">
                <a:latin typeface="Gothic Uralic"/>
                <a:cs typeface="Gothic Uralic"/>
              </a:rPr>
              <a:t>to</a:t>
            </a:r>
            <a:r>
              <a:rPr sz="1600" spc="15" dirty="0">
                <a:latin typeface="Gothic Uralic"/>
                <a:cs typeface="Gothic Uralic"/>
              </a:rPr>
              <a:t> </a:t>
            </a:r>
            <a:r>
              <a:rPr sz="1600" spc="-15" dirty="0">
                <a:latin typeface="Gothic Uralic"/>
                <a:cs typeface="Gothic Uralic"/>
              </a:rPr>
              <a:t>go</a:t>
            </a:r>
            <a:endParaRPr sz="16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TeXGyreAdventor"/>
                <a:cs typeface="TeXGyreAdventor"/>
              </a:rPr>
              <a:t>(Note </a:t>
            </a:r>
            <a:r>
              <a:rPr sz="1600" i="1" spc="-5" dirty="0">
                <a:latin typeface="TeXGyreAdventor"/>
                <a:cs typeface="TeXGyreAdventor"/>
              </a:rPr>
              <a:t>that all of </a:t>
            </a:r>
            <a:r>
              <a:rPr sz="1600" i="1" dirty="0">
                <a:latin typeface="TeXGyreAdventor"/>
                <a:cs typeface="TeXGyreAdventor"/>
              </a:rPr>
              <a:t>this </a:t>
            </a:r>
            <a:r>
              <a:rPr sz="1600" i="1" spc="-5" dirty="0">
                <a:latin typeface="TeXGyreAdventor"/>
                <a:cs typeface="TeXGyreAdventor"/>
              </a:rPr>
              <a:t>is easily</a:t>
            </a:r>
            <a:r>
              <a:rPr sz="1600" i="1" spc="-20" dirty="0">
                <a:latin typeface="TeXGyreAdventor"/>
                <a:cs typeface="TeXGyreAdventor"/>
              </a:rPr>
              <a:t> </a:t>
            </a:r>
            <a:r>
              <a:rPr sz="1600" i="1" spc="-5" dirty="0">
                <a:latin typeface="TeXGyreAdventor"/>
                <a:cs typeface="TeXGyreAdventor"/>
              </a:rPr>
              <a:t>scriptable.)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10818"/>
            <a:ext cx="904049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Now let’s </a:t>
            </a:r>
            <a:r>
              <a:rPr sz="1800" dirty="0">
                <a:latin typeface="Gothic Uralic"/>
                <a:cs typeface="Gothic Uralic"/>
              </a:rPr>
              <a:t>fire up </a:t>
            </a:r>
            <a:r>
              <a:rPr sz="1800" spc="-10" dirty="0">
                <a:latin typeface="Gothic Uralic"/>
                <a:cs typeface="Gothic Uralic"/>
              </a:rPr>
              <a:t>the node.js</a:t>
            </a:r>
            <a:r>
              <a:rPr sz="1800" spc="5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container</a:t>
            </a:r>
            <a:endParaRPr sz="1800">
              <a:latin typeface="Gothic Uralic"/>
              <a:cs typeface="Gothic Uralic"/>
            </a:endParaRPr>
          </a:p>
          <a:p>
            <a:pPr marL="927100" marR="2301240" indent="-457834">
              <a:lnSpc>
                <a:spcPct val="100000"/>
              </a:lnSpc>
              <a:spcBef>
                <a:spcPts val="10"/>
              </a:spcBef>
            </a:pPr>
            <a:r>
              <a:rPr sz="1600" spc="-10" dirty="0">
                <a:latin typeface="Gothic Uralic"/>
                <a:cs typeface="Gothic Uralic"/>
              </a:rPr>
              <a:t>We’ll </a:t>
            </a:r>
            <a:r>
              <a:rPr sz="1600" spc="-5" dirty="0">
                <a:latin typeface="Gothic Uralic"/>
                <a:cs typeface="Gothic Uralic"/>
              </a:rPr>
              <a:t>bring it up as a terminal session, so you can </a:t>
            </a:r>
            <a:r>
              <a:rPr sz="1600" spc="-10" dirty="0">
                <a:latin typeface="Gothic Uralic"/>
                <a:cs typeface="Gothic Uralic"/>
              </a:rPr>
              <a:t>see its </a:t>
            </a:r>
            <a:r>
              <a:rPr sz="1600" spc="-5" dirty="0">
                <a:latin typeface="Gothic Uralic"/>
                <a:cs typeface="Gothic Uralic"/>
              </a:rPr>
              <a:t>internals  </a:t>
            </a:r>
            <a:r>
              <a:rPr sz="1600" spc="-10" dirty="0">
                <a:latin typeface="Gothic Uralic"/>
                <a:cs typeface="Gothic Uralic"/>
              </a:rPr>
              <a:t>That will </a:t>
            </a:r>
            <a:r>
              <a:rPr sz="1600" spc="-5" dirty="0">
                <a:latin typeface="Gothic Uralic"/>
                <a:cs typeface="Gothic Uralic"/>
              </a:rPr>
              <a:t>also </a:t>
            </a:r>
            <a:r>
              <a:rPr sz="1600" dirty="0">
                <a:latin typeface="Gothic Uralic"/>
                <a:cs typeface="Gothic Uralic"/>
              </a:rPr>
              <a:t>allow </a:t>
            </a:r>
            <a:r>
              <a:rPr sz="1600" spc="-5" dirty="0">
                <a:latin typeface="Gothic Uralic"/>
                <a:cs typeface="Gothic Uralic"/>
              </a:rPr>
              <a:t>us </a:t>
            </a:r>
            <a:r>
              <a:rPr sz="1600" spc="-10" dirty="0">
                <a:latin typeface="Gothic Uralic"/>
                <a:cs typeface="Gothic Uralic"/>
              </a:rPr>
              <a:t>to </a:t>
            </a:r>
            <a:r>
              <a:rPr sz="1600" spc="-5" dirty="0">
                <a:latin typeface="Gothic Uralic"/>
                <a:cs typeface="Gothic Uralic"/>
              </a:rPr>
              <a:t>install </a:t>
            </a:r>
            <a:r>
              <a:rPr sz="1600" spc="-10" dirty="0">
                <a:latin typeface="Gothic Uralic"/>
                <a:cs typeface="Gothic Uralic"/>
              </a:rPr>
              <a:t>the ‘required’</a:t>
            </a:r>
            <a:r>
              <a:rPr sz="1600" spc="95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modules</a:t>
            </a:r>
            <a:endParaRPr sz="1600">
              <a:latin typeface="Gothic Uralic"/>
              <a:cs typeface="Gothic Uralic"/>
            </a:endParaRPr>
          </a:p>
          <a:p>
            <a:pPr marL="927100" marR="5080" indent="-457834">
              <a:lnSpc>
                <a:spcPct val="100000"/>
              </a:lnSpc>
            </a:pPr>
            <a:r>
              <a:rPr sz="1600" spc="-10" dirty="0">
                <a:latin typeface="Gothic Uralic"/>
                <a:cs typeface="Gothic Uralic"/>
              </a:rPr>
              <a:t>Since the </a:t>
            </a:r>
            <a:r>
              <a:rPr sz="1600" spc="-5" dirty="0">
                <a:latin typeface="Gothic Uralic"/>
                <a:cs typeface="Gothic Uralic"/>
              </a:rPr>
              <a:t>generic node.js </a:t>
            </a:r>
            <a:r>
              <a:rPr sz="1600" spc="-10" dirty="0">
                <a:latin typeface="Gothic Uralic"/>
                <a:cs typeface="Gothic Uralic"/>
              </a:rPr>
              <a:t>container doesn’t </a:t>
            </a:r>
            <a:r>
              <a:rPr sz="1600" spc="-5" dirty="0">
                <a:latin typeface="Gothic Uralic"/>
                <a:cs typeface="Gothic Uralic"/>
              </a:rPr>
              <a:t>know anything about </a:t>
            </a:r>
            <a:r>
              <a:rPr sz="1600" spc="-10" dirty="0">
                <a:latin typeface="Gothic Uralic"/>
                <a:cs typeface="Gothic Uralic"/>
              </a:rPr>
              <a:t>the nodejs-todo </a:t>
            </a:r>
            <a:r>
              <a:rPr sz="1600" spc="-5" dirty="0">
                <a:latin typeface="Gothic Uralic"/>
                <a:cs typeface="Gothic Uralic"/>
              </a:rPr>
              <a:t>app  </a:t>
            </a:r>
            <a:r>
              <a:rPr sz="1600" spc="-10" dirty="0">
                <a:latin typeface="Gothic Uralic"/>
                <a:cs typeface="Gothic Uralic"/>
              </a:rPr>
              <a:t>We’ll </a:t>
            </a:r>
            <a:r>
              <a:rPr sz="1600" spc="-5" dirty="0">
                <a:latin typeface="Gothic Uralic"/>
                <a:cs typeface="Gothic Uralic"/>
              </a:rPr>
              <a:t>inject </a:t>
            </a:r>
            <a:r>
              <a:rPr sz="1600" spc="-10" dirty="0">
                <a:latin typeface="Gothic Uralic"/>
                <a:cs typeface="Gothic Uralic"/>
              </a:rPr>
              <a:t>that </a:t>
            </a:r>
            <a:r>
              <a:rPr sz="1600" spc="-5" dirty="0">
                <a:latin typeface="Gothic Uralic"/>
                <a:cs typeface="Gothic Uralic"/>
              </a:rPr>
              <a:t>app </a:t>
            </a:r>
            <a:r>
              <a:rPr sz="1600" spc="-10" dirty="0">
                <a:latin typeface="Gothic Uralic"/>
                <a:cs typeface="Gothic Uralic"/>
              </a:rPr>
              <a:t>into the container </a:t>
            </a:r>
            <a:r>
              <a:rPr sz="1600" spc="-15" dirty="0">
                <a:latin typeface="Gothic Uralic"/>
                <a:cs typeface="Gothic Uralic"/>
              </a:rPr>
              <a:t>when </a:t>
            </a:r>
            <a:r>
              <a:rPr sz="1600" spc="-25" dirty="0">
                <a:latin typeface="Gothic Uralic"/>
                <a:cs typeface="Gothic Uralic"/>
              </a:rPr>
              <a:t>we </a:t>
            </a:r>
            <a:r>
              <a:rPr sz="1600" spc="-10" dirty="0">
                <a:latin typeface="Gothic Uralic"/>
                <a:cs typeface="Gothic Uralic"/>
              </a:rPr>
              <a:t>start</a:t>
            </a:r>
            <a:r>
              <a:rPr sz="1600" spc="204" dirty="0">
                <a:latin typeface="Gothic Uralic"/>
                <a:cs typeface="Gothic Uralic"/>
              </a:rPr>
              <a:t> </a:t>
            </a:r>
            <a:r>
              <a:rPr sz="1600" spc="-5" dirty="0">
                <a:latin typeface="Gothic Uralic"/>
                <a:cs typeface="Gothic Uralic"/>
              </a:rPr>
              <a:t>it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2911601"/>
            <a:ext cx="2571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Gothic Uralic"/>
                <a:cs typeface="Gothic Uralic"/>
              </a:rPr>
              <a:t>8.	</a:t>
            </a:r>
            <a:r>
              <a:rPr sz="1600" spc="-10" dirty="0">
                <a:latin typeface="Gothic Uralic"/>
                <a:cs typeface="Gothic Uralic"/>
              </a:rPr>
              <a:t>Start node.js</a:t>
            </a:r>
            <a:r>
              <a:rPr sz="1600" spc="20" dirty="0">
                <a:latin typeface="Gothic Uralic"/>
                <a:cs typeface="Gothic Uralic"/>
              </a:rPr>
              <a:t> </a:t>
            </a:r>
            <a:r>
              <a:rPr sz="1600" spc="-10" dirty="0">
                <a:latin typeface="Gothic Uralic"/>
                <a:cs typeface="Gothic Uralic"/>
              </a:rPr>
              <a:t>container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39" y="3420618"/>
            <a:ext cx="8524240" cy="258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006FC0"/>
                </a:solidFill>
                <a:latin typeface="Courier New"/>
                <a:cs typeface="Courier New"/>
              </a:rPr>
              <a:t>peterc@L4377743:~/tmp/nodejs-todo$ </a:t>
            </a:r>
            <a:r>
              <a:rPr sz="1050" b="1" spc="-5" dirty="0">
                <a:solidFill>
                  <a:srgbClr val="006FC0"/>
                </a:solidFill>
                <a:latin typeface="Courier New"/>
                <a:cs typeface="Courier New"/>
              </a:rPr>
              <a:t>sudo docker run -ti </a:t>
            </a:r>
            <a:r>
              <a:rPr sz="1050" b="1" dirty="0">
                <a:solidFill>
                  <a:srgbClr val="006FC0"/>
                </a:solidFill>
                <a:latin typeface="Courier New"/>
                <a:cs typeface="Courier New"/>
              </a:rPr>
              <a:t>-p </a:t>
            </a:r>
            <a:r>
              <a:rPr sz="1050" b="1" spc="-5" dirty="0">
                <a:solidFill>
                  <a:srgbClr val="006FC0"/>
                </a:solidFill>
                <a:latin typeface="Courier New"/>
                <a:cs typeface="Courier New"/>
              </a:rPr>
              <a:t>3000:3000 -v </a:t>
            </a:r>
            <a:r>
              <a:rPr sz="1050" b="1" spc="-10" dirty="0">
                <a:solidFill>
                  <a:srgbClr val="006FC0"/>
                </a:solidFill>
                <a:latin typeface="Courier New"/>
                <a:cs typeface="Courier New"/>
              </a:rPr>
              <a:t>~/tmp/nodejs-todo:/opt/nodejs-todo</a:t>
            </a:r>
            <a:r>
              <a:rPr sz="1050" b="1" spc="10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6FC0"/>
                </a:solidFill>
                <a:latin typeface="Courier New"/>
                <a:cs typeface="Courier New"/>
              </a:rPr>
              <a:t>\</a:t>
            </a:r>
            <a:endParaRPr sz="1050">
              <a:latin typeface="Courier New"/>
              <a:cs typeface="Courier New"/>
            </a:endParaRPr>
          </a:p>
          <a:p>
            <a:pPr marL="170815" indent="-158750">
              <a:lnSpc>
                <a:spcPct val="100000"/>
              </a:lnSpc>
              <a:buChar char="&gt;"/>
              <a:tabLst>
                <a:tab pos="171450" algn="l"/>
              </a:tabLst>
            </a:pPr>
            <a:r>
              <a:rPr sz="1050" b="1" spc="-5" dirty="0">
                <a:solidFill>
                  <a:srgbClr val="006FC0"/>
                </a:solidFill>
                <a:latin typeface="Courier New"/>
                <a:cs typeface="Courier New"/>
              </a:rPr>
              <a:t>--link redis:redis </a:t>
            </a:r>
            <a:r>
              <a:rPr sz="1050" b="1" spc="-10" dirty="0">
                <a:solidFill>
                  <a:srgbClr val="006FC0"/>
                </a:solidFill>
                <a:latin typeface="Courier New"/>
                <a:cs typeface="Courier New"/>
              </a:rPr>
              <a:t>library/nodejs:0.10.36</a:t>
            </a:r>
            <a:r>
              <a:rPr sz="1050" b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50" b="1" spc="-10" dirty="0">
                <a:solidFill>
                  <a:srgbClr val="006FC0"/>
                </a:solidFill>
                <a:latin typeface="Courier New"/>
                <a:cs typeface="Courier New"/>
              </a:rPr>
              <a:t>/bin/bash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bash: -e: command not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found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 root@4b47ff312f4a:/data ]$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cd</a:t>
            </a:r>
            <a:r>
              <a:rPr sz="1000" spc="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/opt/nodejs-todo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 root@4b47ff312f4a:/opt/nodejs-todo {master *} ]$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cat</a:t>
            </a:r>
            <a:r>
              <a:rPr sz="1000" spc="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6FC0"/>
                </a:solidFill>
                <a:latin typeface="Courier New"/>
                <a:cs typeface="Courier New"/>
              </a:rPr>
              <a:t>lib/secret.js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module.exports =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ourier New"/>
                <a:cs typeface="Courier New"/>
              </a:rPr>
              <a:t>"redisPort": 6379,</a:t>
            </a:r>
            <a:endParaRPr sz="1000">
              <a:latin typeface="Courier New"/>
              <a:cs typeface="Courier New"/>
            </a:endParaRPr>
          </a:p>
          <a:p>
            <a:pPr marL="317500" marR="5988685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"redisMachine": "172.17.0.2",  "redisAuth": "",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};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i="1" spc="-5" dirty="0">
                <a:latin typeface="TeXGyreAdventor"/>
                <a:cs typeface="TeXGyreAdventor"/>
              </a:rPr>
              <a:t>The </a:t>
            </a:r>
            <a:r>
              <a:rPr sz="1200" b="1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--link </a:t>
            </a:r>
            <a:r>
              <a:rPr sz="1200" i="1" spc="-5" dirty="0">
                <a:latin typeface="TeXGyreAdventor"/>
                <a:cs typeface="TeXGyreAdventor"/>
              </a:rPr>
              <a:t>option </a:t>
            </a:r>
            <a:r>
              <a:rPr sz="1200" i="1" dirty="0">
                <a:latin typeface="TeXGyreAdventor"/>
                <a:cs typeface="TeXGyreAdventor"/>
              </a:rPr>
              <a:t>links </a:t>
            </a:r>
            <a:r>
              <a:rPr sz="1200" i="1" spc="5" dirty="0">
                <a:latin typeface="TeXGyreAdventor"/>
                <a:cs typeface="TeXGyreAdventor"/>
              </a:rPr>
              <a:t>this </a:t>
            </a:r>
            <a:r>
              <a:rPr sz="1200" i="1" spc="-5" dirty="0">
                <a:latin typeface="TeXGyreAdventor"/>
                <a:cs typeface="TeXGyreAdventor"/>
              </a:rPr>
              <a:t>node </a:t>
            </a:r>
            <a:r>
              <a:rPr sz="1200" i="1" dirty="0">
                <a:latin typeface="TeXGyreAdventor"/>
                <a:cs typeface="TeXGyreAdventor"/>
              </a:rPr>
              <a:t>container to the already running redis</a:t>
            </a:r>
            <a:r>
              <a:rPr sz="1200" i="1" spc="-20" dirty="0">
                <a:latin typeface="TeXGyreAdventor"/>
                <a:cs typeface="TeXGyreAdventor"/>
              </a:rPr>
              <a:t> </a:t>
            </a:r>
            <a:r>
              <a:rPr sz="1200" i="1" dirty="0">
                <a:latin typeface="TeXGyreAdventor"/>
                <a:cs typeface="TeXGyreAdventor"/>
              </a:rPr>
              <a:t>container.</a:t>
            </a:r>
            <a:endParaRPr sz="120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eXGyreAdventor"/>
              <a:cs typeface="TeXGyreAdventor"/>
            </a:endParaRPr>
          </a:p>
          <a:p>
            <a:pPr marL="12700">
              <a:lnSpc>
                <a:spcPts val="1435"/>
              </a:lnSpc>
            </a:pPr>
            <a:r>
              <a:rPr sz="1200" i="1" spc="-5" dirty="0">
                <a:latin typeface="TeXGyreAdventor"/>
                <a:cs typeface="TeXGyreAdventor"/>
              </a:rPr>
              <a:t>Does </a:t>
            </a:r>
            <a:r>
              <a:rPr sz="1200" i="1" dirty="0">
                <a:latin typeface="TeXGyreAdventor"/>
                <a:cs typeface="TeXGyreAdventor"/>
              </a:rPr>
              <a:t>the </a:t>
            </a:r>
            <a:r>
              <a:rPr sz="1200" i="1" spc="-5" dirty="0">
                <a:latin typeface="TeXGyreAdventor"/>
                <a:cs typeface="TeXGyreAdventor"/>
              </a:rPr>
              <a:t>secret.js </a:t>
            </a:r>
            <a:r>
              <a:rPr sz="1200" i="1" spc="5" dirty="0">
                <a:latin typeface="TeXGyreAdventor"/>
                <a:cs typeface="TeXGyreAdventor"/>
              </a:rPr>
              <a:t>file </a:t>
            </a:r>
            <a:r>
              <a:rPr sz="1200" i="1" spc="-5" dirty="0">
                <a:latin typeface="TeXGyreAdventor"/>
                <a:cs typeface="TeXGyreAdventor"/>
              </a:rPr>
              <a:t>look</a:t>
            </a:r>
            <a:r>
              <a:rPr sz="1200" i="1" spc="-65" dirty="0">
                <a:latin typeface="TeXGyreAdventor"/>
                <a:cs typeface="TeXGyreAdventor"/>
              </a:rPr>
              <a:t> </a:t>
            </a:r>
            <a:r>
              <a:rPr sz="1200" i="1" dirty="0">
                <a:latin typeface="TeXGyreAdventor"/>
                <a:cs typeface="TeXGyreAdventor"/>
              </a:rPr>
              <a:t>familiar?</a:t>
            </a:r>
            <a:endParaRPr sz="1200">
              <a:latin typeface="TeXGyreAdventor"/>
              <a:cs typeface="TeXGyreAdventor"/>
            </a:endParaRPr>
          </a:p>
          <a:p>
            <a:pPr marL="12700">
              <a:lnSpc>
                <a:spcPts val="1435"/>
              </a:lnSpc>
            </a:pPr>
            <a:r>
              <a:rPr sz="1200" i="1" spc="-5" dirty="0">
                <a:latin typeface="TeXGyreAdventor"/>
                <a:cs typeface="TeXGyreAdventor"/>
              </a:rPr>
              <a:t>We’re now </a:t>
            </a:r>
            <a:r>
              <a:rPr sz="1200" i="1" dirty="0">
                <a:latin typeface="TeXGyreAdventor"/>
                <a:cs typeface="TeXGyreAdventor"/>
              </a:rPr>
              <a:t>accessing </a:t>
            </a:r>
            <a:r>
              <a:rPr sz="1200" i="1" spc="5" dirty="0">
                <a:latin typeface="TeXGyreAdventor"/>
                <a:cs typeface="TeXGyreAdventor"/>
              </a:rPr>
              <a:t>it </a:t>
            </a:r>
            <a:r>
              <a:rPr sz="1200" b="1" i="1" dirty="0">
                <a:latin typeface="TeXGyreAdventor"/>
                <a:cs typeface="TeXGyreAdventor"/>
              </a:rPr>
              <a:t>inside </a:t>
            </a:r>
            <a:r>
              <a:rPr sz="1200" i="1" dirty="0">
                <a:latin typeface="TeXGyreAdventor"/>
                <a:cs typeface="TeXGyreAdventor"/>
              </a:rPr>
              <a:t>the</a:t>
            </a:r>
            <a:r>
              <a:rPr sz="1200" i="1" spc="-10" dirty="0">
                <a:latin typeface="TeXGyreAdventor"/>
                <a:cs typeface="TeXGyreAdventor"/>
              </a:rPr>
              <a:t> </a:t>
            </a:r>
            <a:r>
              <a:rPr sz="1200" i="1" dirty="0">
                <a:latin typeface="TeXGyreAdventor"/>
                <a:cs typeface="TeXGyreAdventor"/>
              </a:rPr>
              <a:t>container.</a:t>
            </a:r>
            <a:endParaRPr sz="12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6592" y="2891028"/>
            <a:ext cx="415925" cy="554990"/>
          </a:xfrm>
          <a:custGeom>
            <a:avLst/>
            <a:gdLst/>
            <a:ahLst/>
            <a:cxnLst/>
            <a:rect l="l" t="t" r="r" b="b"/>
            <a:pathLst>
              <a:path w="415925" h="554989">
                <a:moveTo>
                  <a:pt x="415671" y="0"/>
                </a:moveTo>
                <a:lnTo>
                  <a:pt x="415671" y="205739"/>
                </a:lnTo>
              </a:path>
              <a:path w="415925" h="554989">
                <a:moveTo>
                  <a:pt x="415671" y="38608"/>
                </a:moveTo>
                <a:lnTo>
                  <a:pt x="0" y="554736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17335" y="3136392"/>
            <a:ext cx="227965" cy="321945"/>
          </a:xfrm>
          <a:custGeom>
            <a:avLst/>
            <a:gdLst/>
            <a:ahLst/>
            <a:cxnLst/>
            <a:rect l="l" t="t" r="r" b="b"/>
            <a:pathLst>
              <a:path w="227964" h="321945">
                <a:moveTo>
                  <a:pt x="227964" y="0"/>
                </a:moveTo>
                <a:lnTo>
                  <a:pt x="227964" y="207263"/>
                </a:lnTo>
              </a:path>
              <a:path w="227964" h="321945">
                <a:moveTo>
                  <a:pt x="227964" y="38862"/>
                </a:moveTo>
                <a:lnTo>
                  <a:pt x="0" y="321945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4409" y="2904236"/>
            <a:ext cx="2578735" cy="42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Expose port </a:t>
            </a: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3000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(as</a:t>
            </a:r>
            <a:r>
              <a:rPr sz="1000" i="1" spc="5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3000)</a:t>
            </a:r>
            <a:endParaRPr sz="1000">
              <a:latin typeface="TeXGyreAdventor"/>
              <a:cs typeface="TeXGyreAdventor"/>
            </a:endParaRPr>
          </a:p>
          <a:p>
            <a:pPr marL="459740">
              <a:lnSpc>
                <a:spcPct val="100000"/>
              </a:lnSpc>
              <a:spcBef>
                <a:spcPts val="735"/>
              </a:spcBef>
            </a:pP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Place </a:t>
            </a: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node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app </a:t>
            </a:r>
            <a:r>
              <a:rPr sz="1000" i="1" spc="-10" dirty="0">
                <a:solidFill>
                  <a:srgbClr val="006FC0"/>
                </a:solidFill>
                <a:latin typeface="TeXGyreAdventor"/>
                <a:cs typeface="TeXGyreAdventor"/>
              </a:rPr>
              <a:t>under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/opt</a:t>
            </a:r>
            <a:r>
              <a:rPr sz="1000" i="1" spc="30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folder</a:t>
            </a:r>
            <a:endParaRPr sz="10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8123" y="2599944"/>
            <a:ext cx="612140" cy="835660"/>
          </a:xfrm>
          <a:custGeom>
            <a:avLst/>
            <a:gdLst/>
            <a:ahLst/>
            <a:cxnLst/>
            <a:rect l="l" t="t" r="r" b="b"/>
            <a:pathLst>
              <a:path w="612139" h="835660">
                <a:moveTo>
                  <a:pt x="612139" y="0"/>
                </a:moveTo>
                <a:lnTo>
                  <a:pt x="612139" y="207263"/>
                </a:lnTo>
              </a:path>
              <a:path w="612139" h="835660">
                <a:moveTo>
                  <a:pt x="612139" y="38862"/>
                </a:moveTo>
                <a:lnTo>
                  <a:pt x="0" y="835279"/>
                </a:lnTo>
              </a:path>
            </a:pathLst>
          </a:custGeom>
          <a:ln w="12192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12155" y="2614041"/>
            <a:ext cx="1667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Interactive </a:t>
            </a:r>
            <a:r>
              <a:rPr sz="1000" i="1" dirty="0">
                <a:solidFill>
                  <a:srgbClr val="006FC0"/>
                </a:solidFill>
                <a:latin typeface="TeXGyreAdventor"/>
                <a:cs typeface="TeXGyreAdventor"/>
              </a:rPr>
              <a:t>terminal</a:t>
            </a:r>
            <a:r>
              <a:rPr sz="1000" i="1" spc="-90" dirty="0">
                <a:solidFill>
                  <a:srgbClr val="006FC0"/>
                </a:solidFill>
                <a:latin typeface="TeXGyreAdventor"/>
                <a:cs typeface="TeXGyreAdventor"/>
              </a:rPr>
              <a:t> </a:t>
            </a:r>
            <a:r>
              <a:rPr sz="1000" i="1" spc="-5" dirty="0">
                <a:solidFill>
                  <a:srgbClr val="006FC0"/>
                </a:solidFill>
                <a:latin typeface="TeXGyreAdventor"/>
                <a:cs typeface="TeXGyreAdventor"/>
              </a:rPr>
              <a:t>session</a:t>
            </a:r>
            <a:endParaRPr sz="10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574516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30650" algn="l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Hardware</a:t>
            </a:r>
            <a:r>
              <a:rPr sz="3600" b="0" spc="-8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Virtualization</a:t>
            </a:r>
            <a:endParaRPr sz="3600" dirty="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68654"/>
            <a:ext cx="5812790" cy="19170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othic Uralic"/>
                <a:cs typeface="Gothic Uralic"/>
              </a:rPr>
              <a:t>Virtualizing </a:t>
            </a: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b="1" spc="-10" dirty="0">
                <a:latin typeface="Gothic Uralic"/>
                <a:cs typeface="Gothic Uralic"/>
              </a:rPr>
              <a:t>Physical</a:t>
            </a:r>
            <a:r>
              <a:rPr sz="2800" b="1" dirty="0">
                <a:latin typeface="Gothic Uralic"/>
                <a:cs typeface="Gothic Uralic"/>
              </a:rPr>
              <a:t> </a:t>
            </a:r>
            <a:r>
              <a:rPr sz="2800" b="1" spc="-10" dirty="0">
                <a:latin typeface="Gothic Uralic"/>
                <a:cs typeface="Gothic Uralic"/>
              </a:rPr>
              <a:t>Hardware</a:t>
            </a:r>
            <a:endParaRPr sz="2800">
              <a:latin typeface="Gothic Uralic"/>
              <a:cs typeface="Gothic Uralic"/>
            </a:endParaRPr>
          </a:p>
          <a:p>
            <a:pPr marL="617220" indent="-147955">
              <a:lnSpc>
                <a:spcPct val="100000"/>
              </a:lnSpc>
              <a:spcBef>
                <a:spcPts val="15"/>
              </a:spcBef>
              <a:buSzPct val="43750"/>
              <a:buFont typeface="Wingdings"/>
              <a:buChar char=""/>
              <a:tabLst>
                <a:tab pos="617855" algn="l"/>
              </a:tabLst>
            </a:pPr>
            <a:r>
              <a:rPr sz="2400" spc="-5" dirty="0">
                <a:latin typeface="Gothic Uralic"/>
                <a:cs typeface="Gothic Uralic"/>
              </a:rPr>
              <a:t>VMware vSphere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Hypervisor</a:t>
            </a:r>
            <a:endParaRPr sz="2400">
              <a:latin typeface="Gothic Uralic"/>
              <a:cs typeface="Gothic Uralic"/>
            </a:endParaRPr>
          </a:p>
          <a:p>
            <a:pPr marL="617220" indent="-147955">
              <a:lnSpc>
                <a:spcPct val="100000"/>
              </a:lnSpc>
              <a:spcBef>
                <a:spcPts val="5"/>
              </a:spcBef>
              <a:buSzPct val="43750"/>
              <a:buFont typeface="Wingdings"/>
              <a:buChar char=""/>
              <a:tabLst>
                <a:tab pos="617855" algn="l"/>
              </a:tabLst>
            </a:pPr>
            <a:r>
              <a:rPr sz="2400" spc="-5" dirty="0">
                <a:latin typeface="Gothic Uralic"/>
                <a:cs typeface="Gothic Uralic"/>
              </a:rPr>
              <a:t>Xen</a:t>
            </a:r>
            <a:endParaRPr sz="2400">
              <a:latin typeface="Gothic Uralic"/>
              <a:cs typeface="Gothic Uralic"/>
            </a:endParaRPr>
          </a:p>
          <a:p>
            <a:pPr marL="617220" indent="-147955">
              <a:lnSpc>
                <a:spcPct val="100000"/>
              </a:lnSpc>
              <a:buSzPct val="43750"/>
              <a:buFont typeface="Wingdings"/>
              <a:buChar char=""/>
              <a:tabLst>
                <a:tab pos="617855" algn="l"/>
              </a:tabLst>
            </a:pPr>
            <a:r>
              <a:rPr sz="2400" spc="-5" dirty="0">
                <a:latin typeface="Gothic Uralic"/>
                <a:cs typeface="Gothic Uralic"/>
              </a:rPr>
              <a:t>KVM</a:t>
            </a:r>
            <a:endParaRPr sz="2400">
              <a:latin typeface="Gothic Uralic"/>
              <a:cs typeface="Gothic Uralic"/>
            </a:endParaRPr>
          </a:p>
          <a:p>
            <a:pPr marL="617220" indent="-147955">
              <a:lnSpc>
                <a:spcPct val="100000"/>
              </a:lnSpc>
              <a:buSzPct val="43750"/>
              <a:buFont typeface="Wingdings"/>
              <a:buChar char=""/>
              <a:tabLst>
                <a:tab pos="617855" algn="l"/>
              </a:tabLst>
            </a:pPr>
            <a:r>
              <a:rPr sz="2400" spc="-5" dirty="0">
                <a:latin typeface="Gothic Uralic"/>
                <a:cs typeface="Gothic Uralic"/>
              </a:rPr>
              <a:t>VirtualBox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108" y="3095244"/>
            <a:ext cx="9064752" cy="37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6587490" cy="575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Starting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node.js container,</a:t>
            </a:r>
            <a:r>
              <a:rPr sz="1800" spc="8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continued…</a:t>
            </a:r>
            <a:endParaRPr sz="1800">
              <a:latin typeface="Gothic Uralic"/>
              <a:cs typeface="Gothic Uralic"/>
            </a:endParaRPr>
          </a:p>
          <a:p>
            <a:pPr marL="756285" indent="-28702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dirty="0">
                <a:latin typeface="Gothic Uralic"/>
                <a:cs typeface="Gothic Uralic"/>
              </a:rPr>
              <a:t>The </a:t>
            </a:r>
            <a:r>
              <a:rPr sz="1400" spc="-5" dirty="0">
                <a:latin typeface="Gothic Uralic"/>
                <a:cs typeface="Gothic Uralic"/>
              </a:rPr>
              <a:t>node.js </a:t>
            </a:r>
            <a:r>
              <a:rPr sz="1400" dirty="0">
                <a:latin typeface="Gothic Uralic"/>
                <a:cs typeface="Gothic Uralic"/>
              </a:rPr>
              <a:t>container </a:t>
            </a:r>
            <a:r>
              <a:rPr sz="1400" spc="5" dirty="0">
                <a:latin typeface="Gothic Uralic"/>
                <a:cs typeface="Gothic Uralic"/>
              </a:rPr>
              <a:t>is </a:t>
            </a:r>
            <a:r>
              <a:rPr sz="1400" dirty="0">
                <a:latin typeface="Gothic Uralic"/>
                <a:cs typeface="Gothic Uralic"/>
              </a:rPr>
              <a:t>now</a:t>
            </a:r>
            <a:r>
              <a:rPr sz="1400" spc="-100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running</a:t>
            </a:r>
            <a:endParaRPr sz="1400">
              <a:latin typeface="Gothic Uralic"/>
              <a:cs typeface="Gothic Uralic"/>
            </a:endParaRPr>
          </a:p>
          <a:p>
            <a:pPr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latin typeface="Gothic Uralic"/>
                <a:cs typeface="Gothic Uralic"/>
              </a:rPr>
              <a:t>But </a:t>
            </a:r>
            <a:r>
              <a:rPr sz="1400" dirty="0">
                <a:latin typeface="Gothic Uralic"/>
                <a:cs typeface="Gothic Uralic"/>
              </a:rPr>
              <a:t>before </a:t>
            </a:r>
            <a:r>
              <a:rPr sz="1400" spc="5" dirty="0">
                <a:latin typeface="Gothic Uralic"/>
                <a:cs typeface="Gothic Uralic"/>
              </a:rPr>
              <a:t>we </a:t>
            </a:r>
            <a:r>
              <a:rPr sz="1400" spc="-5" dirty="0">
                <a:latin typeface="Gothic Uralic"/>
                <a:cs typeface="Gothic Uralic"/>
              </a:rPr>
              <a:t>start the </a:t>
            </a:r>
            <a:r>
              <a:rPr sz="1400" dirty="0">
                <a:latin typeface="Gothic Uralic"/>
                <a:cs typeface="Gothic Uralic"/>
              </a:rPr>
              <a:t>node server, </a:t>
            </a:r>
            <a:r>
              <a:rPr sz="1400" spc="-5" dirty="0">
                <a:latin typeface="Gothic Uralic"/>
                <a:cs typeface="Gothic Uralic"/>
              </a:rPr>
              <a:t>nodejs-todo </a:t>
            </a:r>
            <a:r>
              <a:rPr sz="1400" dirty="0">
                <a:latin typeface="Gothic Uralic"/>
                <a:cs typeface="Gothic Uralic"/>
              </a:rPr>
              <a:t>requires 4</a:t>
            </a:r>
            <a:r>
              <a:rPr sz="1400" spc="-105" dirty="0">
                <a:latin typeface="Gothic Uralic"/>
                <a:cs typeface="Gothic Uralic"/>
              </a:rPr>
              <a:t> </a:t>
            </a:r>
            <a:r>
              <a:rPr sz="1400" dirty="0">
                <a:latin typeface="Gothic Uralic"/>
                <a:cs typeface="Gothic Uralic"/>
              </a:rPr>
              <a:t>modules</a:t>
            </a:r>
            <a:endParaRPr sz="1400">
              <a:latin typeface="Gothic Uralic"/>
              <a:cs typeface="Gothic Uralic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AutoNum type="arabicPeriod" startAt="9"/>
              <a:tabLst>
                <a:tab pos="354965" algn="l"/>
                <a:tab pos="355600" algn="l"/>
              </a:tabLst>
            </a:pPr>
            <a:r>
              <a:rPr sz="1600" dirty="0">
                <a:latin typeface="Gothic Uralic"/>
                <a:cs typeface="Gothic Uralic"/>
              </a:rPr>
              <a:t>Installing </a:t>
            </a:r>
            <a:r>
              <a:rPr sz="1600" spc="-10" dirty="0">
                <a:latin typeface="Gothic Uralic"/>
                <a:cs typeface="Gothic Uralic"/>
              </a:rPr>
              <a:t>the </a:t>
            </a:r>
            <a:r>
              <a:rPr sz="1600" spc="-5" dirty="0">
                <a:latin typeface="Gothic Uralic"/>
                <a:cs typeface="Gothic Uralic"/>
              </a:rPr>
              <a:t>app’s node </a:t>
            </a:r>
            <a:r>
              <a:rPr sz="1600" spc="-10" dirty="0">
                <a:latin typeface="Gothic Uralic"/>
                <a:cs typeface="Gothic Uralic"/>
              </a:rPr>
              <a:t>dependencies </a:t>
            </a:r>
            <a:r>
              <a:rPr sz="1600" spc="-5" dirty="0">
                <a:latin typeface="Gothic Uralic"/>
                <a:cs typeface="Gothic Uralic"/>
              </a:rPr>
              <a:t>in </a:t>
            </a:r>
            <a:r>
              <a:rPr sz="1600" spc="-10" dirty="0">
                <a:latin typeface="Gothic Uralic"/>
                <a:cs typeface="Gothic Uralic"/>
              </a:rPr>
              <a:t>the</a:t>
            </a:r>
            <a:r>
              <a:rPr sz="1600" spc="50" dirty="0">
                <a:latin typeface="Gothic Uralic"/>
                <a:cs typeface="Gothic Uralic"/>
              </a:rPr>
              <a:t> </a:t>
            </a:r>
            <a:r>
              <a:rPr sz="1600" spc="-10" dirty="0">
                <a:latin typeface="Gothic Uralic"/>
                <a:cs typeface="Gothic Uralic"/>
              </a:rPr>
              <a:t>container</a:t>
            </a:r>
            <a:endParaRPr sz="1600">
              <a:latin typeface="Gothic Uralic"/>
              <a:cs typeface="Gothic Uralic"/>
            </a:endParaRPr>
          </a:p>
          <a:p>
            <a:pPr marL="12700" marR="3098165">
              <a:lnSpc>
                <a:spcPct val="101299"/>
              </a:lnSpc>
              <a:spcBef>
                <a:spcPts val="835"/>
              </a:spcBef>
            </a:pPr>
            <a:r>
              <a:rPr sz="900" spc="-10" dirty="0">
                <a:latin typeface="Courier New"/>
                <a:cs typeface="Courier New"/>
              </a:rPr>
              <a:t>root@595627a55592:/# </a:t>
            </a:r>
            <a:r>
              <a:rPr sz="1200" b="1" spc="-5" dirty="0">
                <a:solidFill>
                  <a:srgbClr val="006FC0"/>
                </a:solidFill>
                <a:latin typeface="Courier New"/>
                <a:cs typeface="Courier New"/>
              </a:rPr>
              <a:t>cd </a:t>
            </a:r>
            <a:r>
              <a:rPr sz="1200" b="1" dirty="0">
                <a:solidFill>
                  <a:srgbClr val="006FC0"/>
                </a:solidFill>
                <a:latin typeface="Courier New"/>
                <a:cs typeface="Courier New"/>
              </a:rPr>
              <a:t>/opt/nodejs-todo/  </a:t>
            </a:r>
            <a:r>
              <a:rPr sz="900" spc="-10" dirty="0">
                <a:latin typeface="Courier New"/>
                <a:cs typeface="Courier New"/>
              </a:rPr>
              <a:t>root@595627a55592:/opt/nodejs-todo# </a:t>
            </a:r>
            <a:r>
              <a:rPr sz="1200" b="1" spc="-5" dirty="0">
                <a:solidFill>
                  <a:srgbClr val="006FC0"/>
                </a:solidFill>
                <a:latin typeface="Courier New"/>
                <a:cs typeface="Courier New"/>
              </a:rPr>
              <a:t>npm </a:t>
            </a:r>
            <a:r>
              <a:rPr sz="1200" b="1" dirty="0">
                <a:solidFill>
                  <a:srgbClr val="006FC0"/>
                </a:solidFill>
                <a:latin typeface="Courier New"/>
                <a:cs typeface="Courier New"/>
              </a:rPr>
              <a:t>install  </a:t>
            </a:r>
            <a:r>
              <a:rPr sz="900" spc="-10" dirty="0">
                <a:latin typeface="Courier New"/>
                <a:cs typeface="Courier New"/>
                <a:hlinkClick r:id="rId2"/>
              </a:rPr>
              <a:t>underscore@1.4.4</a:t>
            </a:r>
            <a:r>
              <a:rPr sz="900" spc="-15" dirty="0">
                <a:latin typeface="Courier New"/>
                <a:cs typeface="Courier New"/>
                <a:hlinkClick r:id="rId2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node_modules/underscore</a:t>
            </a:r>
            <a:endParaRPr sz="900">
              <a:latin typeface="Courier New"/>
              <a:cs typeface="Courier New"/>
            </a:endParaRPr>
          </a:p>
          <a:p>
            <a:pPr marL="12700" marR="4518025">
              <a:lnSpc>
                <a:spcPct val="200000"/>
              </a:lnSpc>
            </a:pPr>
            <a:r>
              <a:rPr sz="900" spc="-10" dirty="0">
                <a:latin typeface="Courier New"/>
                <a:cs typeface="Courier New"/>
                <a:hlinkClick r:id="rId3"/>
              </a:rPr>
              <a:t>ejs@0.8.8 </a:t>
            </a:r>
            <a:r>
              <a:rPr sz="900" spc="-10" dirty="0">
                <a:latin typeface="Courier New"/>
                <a:cs typeface="Courier New"/>
              </a:rPr>
              <a:t>node_modules/ejs  </a:t>
            </a:r>
            <a:r>
              <a:rPr sz="900" spc="-10" dirty="0">
                <a:latin typeface="Courier New"/>
                <a:cs typeface="Courier New"/>
                <a:hlinkClick r:id="rId4"/>
              </a:rPr>
              <a:t>redis@0.8.6 </a:t>
            </a:r>
            <a:r>
              <a:rPr sz="900" spc="-10" dirty="0">
                <a:latin typeface="Courier New"/>
                <a:cs typeface="Courier New"/>
              </a:rPr>
              <a:t>node_modules/redis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  <a:hlinkClick r:id="rId5"/>
              </a:rPr>
              <a:t>jasmine-node@1.0.28</a:t>
            </a:r>
            <a:r>
              <a:rPr sz="900" spc="-5" dirty="0">
                <a:latin typeface="Courier New"/>
                <a:cs typeface="Courier New"/>
                <a:hlinkClick r:id="rId5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node_modules/jasmine-node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6"/>
              </a:rPr>
              <a:t> walkdir@0.0.7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7"/>
              </a:rPr>
              <a:t> coffee-script@1.9.1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8"/>
              </a:rPr>
              <a:t> requirejs@2.1.16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└──</a:t>
            </a:r>
            <a:r>
              <a:rPr sz="900" spc="-5" dirty="0">
                <a:latin typeface="Courier New"/>
                <a:cs typeface="Courier New"/>
                <a:hlinkClick r:id="rId9"/>
              </a:rPr>
              <a:t> </a:t>
            </a:r>
            <a:r>
              <a:rPr sz="900" spc="-10" dirty="0">
                <a:latin typeface="Courier New"/>
                <a:cs typeface="Courier New"/>
                <a:hlinkClick r:id="rId9"/>
              </a:rPr>
              <a:t>jasmine-reporters@2.0.5</a:t>
            </a:r>
            <a:r>
              <a:rPr sz="900" spc="-5" dirty="0">
                <a:latin typeface="Courier New"/>
                <a:cs typeface="Courier New"/>
                <a:hlinkClick r:id="rId9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(mkdirp@0.3.5)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latin typeface="Courier New"/>
                <a:cs typeface="Courier New"/>
                <a:hlinkClick r:id="rId10"/>
              </a:rPr>
              <a:t>express@3.0.1</a:t>
            </a:r>
            <a:r>
              <a:rPr sz="900" spc="-5" dirty="0">
                <a:latin typeface="Courier New"/>
                <a:cs typeface="Courier New"/>
                <a:hlinkClick r:id="rId10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node_modules/express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1"/>
              </a:rPr>
              <a:t> methods@0.0.1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2"/>
              </a:rPr>
              <a:t> fresh@0.1.0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3"/>
              </a:rPr>
              <a:t> cookie-signature@0.0.1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  <a:hlinkClick r:id="rId14"/>
              </a:rPr>
              <a:t>range-parser@0.0.4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5"/>
              </a:rPr>
              <a:t> cookie@0.0.4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6"/>
              </a:rPr>
              <a:t> crc@0.2.0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7"/>
              </a:rPr>
              <a:t> commander@0.6.1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10" dirty="0">
                <a:latin typeface="Courier New"/>
                <a:cs typeface="Courier New"/>
                <a:hlinkClick r:id="rId18"/>
              </a:rPr>
              <a:t> mkdirp@0.3.3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5" dirty="0">
                <a:latin typeface="Courier New"/>
                <a:cs typeface="Courier New"/>
                <a:hlinkClick r:id="rId19"/>
              </a:rPr>
              <a:t> </a:t>
            </a:r>
            <a:r>
              <a:rPr sz="900" spc="-10" dirty="0">
                <a:latin typeface="Courier New"/>
                <a:cs typeface="Courier New"/>
                <a:hlinkClick r:id="rId19"/>
              </a:rPr>
              <a:t>debug@2.1.2</a:t>
            </a:r>
            <a:r>
              <a:rPr sz="900" spc="-20" dirty="0">
                <a:latin typeface="Courier New"/>
                <a:cs typeface="Courier New"/>
                <a:hlinkClick r:id="rId19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(ms@0.7.0)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├──</a:t>
            </a:r>
            <a:r>
              <a:rPr sz="900" spc="-5" dirty="0">
                <a:latin typeface="Courier New"/>
                <a:cs typeface="Courier New"/>
                <a:hlinkClick r:id="rId20"/>
              </a:rPr>
              <a:t> </a:t>
            </a:r>
            <a:r>
              <a:rPr sz="900" spc="-10" dirty="0">
                <a:latin typeface="Courier New"/>
                <a:cs typeface="Courier New"/>
                <a:hlinkClick r:id="rId20"/>
              </a:rPr>
              <a:t>send@0.1.0 </a:t>
            </a:r>
            <a:r>
              <a:rPr sz="900" spc="-10" dirty="0">
                <a:latin typeface="Courier New"/>
                <a:cs typeface="Courier New"/>
              </a:rPr>
              <a:t>(mime@1.2.6)</a:t>
            </a:r>
            <a:endParaRPr sz="900">
              <a:latin typeface="Courier New"/>
              <a:cs typeface="Courier New"/>
            </a:endParaRPr>
          </a:p>
          <a:p>
            <a:pPr marL="12700" marR="1582420">
              <a:lnSpc>
                <a:spcPct val="100000"/>
              </a:lnSpc>
            </a:pPr>
            <a:r>
              <a:rPr sz="900" spc="-5" dirty="0">
                <a:latin typeface="Courier New"/>
                <a:cs typeface="Courier New"/>
              </a:rPr>
              <a:t>└──</a:t>
            </a:r>
            <a:r>
              <a:rPr sz="900" spc="-5" dirty="0">
                <a:latin typeface="Courier New"/>
                <a:cs typeface="Courier New"/>
                <a:hlinkClick r:id="rId21"/>
              </a:rPr>
              <a:t> </a:t>
            </a:r>
            <a:r>
              <a:rPr sz="900" spc="-10" dirty="0">
                <a:latin typeface="Courier New"/>
                <a:cs typeface="Courier New"/>
                <a:hlinkClick r:id="rId21"/>
              </a:rPr>
              <a:t>connect@2.6.2 </a:t>
            </a:r>
            <a:r>
              <a:rPr sz="900" spc="-10" dirty="0">
                <a:latin typeface="Courier New"/>
                <a:cs typeface="Courier New"/>
                <a:hlinkClick r:id="rId22"/>
              </a:rPr>
              <a:t>(pause@0.0.1, </a:t>
            </a:r>
            <a:r>
              <a:rPr sz="900" spc="-10" dirty="0">
                <a:latin typeface="Courier New"/>
                <a:cs typeface="Courier New"/>
                <a:hlinkClick r:id="rId23"/>
              </a:rPr>
              <a:t>bytes@0.1.0, </a:t>
            </a:r>
            <a:r>
              <a:rPr sz="900" spc="-10" dirty="0">
                <a:latin typeface="Courier New"/>
                <a:cs typeface="Courier New"/>
                <a:hlinkClick r:id="rId24"/>
              </a:rPr>
              <a:t>formidable@1.0.11, </a:t>
            </a:r>
            <a:r>
              <a:rPr sz="900" spc="-10" dirty="0">
                <a:latin typeface="Courier New"/>
                <a:cs typeface="Courier New"/>
              </a:rPr>
              <a:t>qs@0.5.1)  root@595627a55592:/opt/nodejs-todo#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Courier New"/>
              <a:cs typeface="Courier New"/>
            </a:endParaRPr>
          </a:p>
          <a:p>
            <a:pPr marL="469900" indent="-457200">
              <a:lnSpc>
                <a:spcPct val="100000"/>
              </a:lnSpc>
              <a:buAutoNum type="arabicPeriod" startAt="10"/>
              <a:tabLst>
                <a:tab pos="469265" algn="l"/>
                <a:tab pos="469900" algn="l"/>
              </a:tabLst>
            </a:pPr>
            <a:r>
              <a:rPr sz="1800" spc="-10" dirty="0">
                <a:latin typeface="Gothic Uralic"/>
                <a:cs typeface="Gothic Uralic"/>
              </a:rPr>
              <a:t>Start the</a:t>
            </a:r>
            <a:r>
              <a:rPr sz="1800" spc="35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server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000" spc="-5" dirty="0">
                <a:latin typeface="Courier New"/>
                <a:cs typeface="Courier New"/>
              </a:rPr>
              <a:t>[ root@4b47ff312f4a:/opt/nodejs-todo {master *} ]$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node</a:t>
            </a:r>
            <a:r>
              <a:rPr sz="1600" b="1" spc="4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6FC0"/>
                </a:solidFill>
                <a:latin typeface="Courier New"/>
                <a:cs typeface="Courier New"/>
              </a:rPr>
              <a:t>server.js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324866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node.js + redis</a:t>
            </a:r>
            <a:r>
              <a:rPr sz="3600" b="0" spc="-3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app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1702"/>
            <a:ext cx="6402705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node.js container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now running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nodejs-todo </a:t>
            </a:r>
            <a:r>
              <a:rPr sz="1800" spc="-10" dirty="0">
                <a:latin typeface="Gothic Uralic"/>
                <a:cs typeface="Gothic Uralic"/>
              </a:rPr>
              <a:t>app  </a:t>
            </a:r>
            <a:r>
              <a:rPr sz="1800" spc="-30" dirty="0">
                <a:latin typeface="Gothic Uralic"/>
                <a:cs typeface="Gothic Uralic"/>
              </a:rPr>
              <a:t>We </a:t>
            </a:r>
            <a:r>
              <a:rPr sz="1800" spc="-5" dirty="0">
                <a:latin typeface="Gothic Uralic"/>
                <a:cs typeface="Gothic Uralic"/>
              </a:rPr>
              <a:t>can now run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app </a:t>
            </a:r>
            <a:r>
              <a:rPr sz="1800" spc="10" dirty="0">
                <a:latin typeface="Gothic Uralic"/>
                <a:cs typeface="Gothic Uralic"/>
              </a:rPr>
              <a:t>in </a:t>
            </a:r>
            <a:r>
              <a:rPr sz="1800" dirty="0">
                <a:latin typeface="Gothic Uralic"/>
                <a:cs typeface="Gothic Uralic"/>
              </a:rPr>
              <a:t>a</a:t>
            </a:r>
            <a:r>
              <a:rPr sz="1800" spc="8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browser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Gothic Uralic"/>
                <a:cs typeface="Gothic Uralic"/>
              </a:rPr>
              <a:t>10. </a:t>
            </a:r>
            <a:r>
              <a:rPr sz="1600" spc="-10" dirty="0">
                <a:latin typeface="Gothic Uralic"/>
                <a:cs typeface="Gothic Uralic"/>
              </a:rPr>
              <a:t>Start </a:t>
            </a:r>
            <a:r>
              <a:rPr sz="1600" spc="-15" dirty="0">
                <a:latin typeface="Gothic Uralic"/>
                <a:cs typeface="Gothic Uralic"/>
              </a:rPr>
              <a:t>browser </a:t>
            </a:r>
            <a:r>
              <a:rPr sz="1600" spc="-5" dirty="0">
                <a:latin typeface="Gothic Uralic"/>
                <a:cs typeface="Gothic Uralic"/>
              </a:rPr>
              <a:t>on</a:t>
            </a:r>
            <a:r>
              <a:rPr sz="1600" spc="110" dirty="0">
                <a:latin typeface="Gothic Uralic"/>
                <a:cs typeface="Gothic Uralic"/>
              </a:rPr>
              <a:t> </a:t>
            </a:r>
            <a:r>
              <a:rPr sz="1600" b="1" spc="-5" dirty="0">
                <a:latin typeface="Gothic Uralic"/>
                <a:cs typeface="Gothic Uralic"/>
              </a:rPr>
              <a:t>localhost:3000</a:t>
            </a:r>
            <a:endParaRPr sz="16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6628892"/>
            <a:ext cx="8313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82770" algn="l"/>
              </a:tabLst>
            </a:pPr>
            <a:r>
              <a:rPr sz="1800" dirty="0">
                <a:latin typeface="Gothic Uralic"/>
                <a:cs typeface="Gothic Uralic"/>
              </a:rPr>
              <a:t>Play </a:t>
            </a:r>
            <a:r>
              <a:rPr sz="1800" spc="-10" dirty="0">
                <a:latin typeface="Gothic Uralic"/>
                <a:cs typeface="Gothic Uralic"/>
              </a:rPr>
              <a:t>around. </a:t>
            </a:r>
            <a:r>
              <a:rPr sz="1800" spc="-5" dirty="0">
                <a:latin typeface="Gothic Uralic"/>
                <a:cs typeface="Gothic Uralic"/>
              </a:rPr>
              <a:t>Stop </a:t>
            </a:r>
            <a:r>
              <a:rPr sz="1800" spc="-10" dirty="0">
                <a:latin typeface="Gothic Uralic"/>
                <a:cs typeface="Gothic Uralic"/>
              </a:rPr>
              <a:t>the</a:t>
            </a:r>
            <a:r>
              <a:rPr sz="1800" spc="7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node</a:t>
            </a:r>
            <a:r>
              <a:rPr sz="1800" spc="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container.	Restart </a:t>
            </a:r>
            <a:r>
              <a:rPr sz="1800" dirty="0">
                <a:latin typeface="Gothic Uralic"/>
                <a:cs typeface="Gothic Uralic"/>
              </a:rPr>
              <a:t>it.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5" dirty="0">
                <a:latin typeface="Gothic Uralic"/>
                <a:cs typeface="Gothic Uralic"/>
              </a:rPr>
              <a:t>redis </a:t>
            </a:r>
            <a:r>
              <a:rPr sz="1800" spc="-10" dirty="0">
                <a:latin typeface="Gothic Uralic"/>
                <a:cs typeface="Gothic Uralic"/>
              </a:rPr>
              <a:t>data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dirty="0">
                <a:latin typeface="Gothic Uralic"/>
                <a:cs typeface="Gothic Uralic"/>
              </a:rPr>
              <a:t>still</a:t>
            </a:r>
            <a:r>
              <a:rPr sz="1800" spc="-2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there!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5027" y="2350008"/>
            <a:ext cx="8895588" cy="41711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5690" marR="5080" indent="-8128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New Docker</a:t>
            </a:r>
            <a:r>
              <a:rPr spc="-65" dirty="0"/>
              <a:t> </a:t>
            </a:r>
            <a:r>
              <a:rPr dirty="0"/>
              <a:t>Features  in</a:t>
            </a:r>
            <a:r>
              <a:rPr spc="-35" dirty="0"/>
              <a:t> </a:t>
            </a:r>
            <a:r>
              <a:rPr spc="-5" dirty="0"/>
              <a:t>Development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836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857875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Docker</a:t>
            </a:r>
            <a:r>
              <a:rPr sz="3600" b="0" spc="-8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Swarm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68654"/>
            <a:ext cx="6495415" cy="496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03275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othic Uralic"/>
                <a:cs typeface="Gothic Uralic"/>
              </a:rPr>
              <a:t>Run many containers as a</a:t>
            </a:r>
            <a:r>
              <a:rPr sz="2800" spc="30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cluster</a:t>
            </a:r>
            <a:endParaRPr sz="2800">
              <a:latin typeface="Gothic Uralic"/>
              <a:cs typeface="Gothic Uralic"/>
            </a:endParaRPr>
          </a:p>
          <a:p>
            <a:pPr marL="238125" marR="516255" indent="-226060">
              <a:lnSpc>
                <a:spcPct val="100000"/>
              </a:lnSpc>
              <a:spcBef>
                <a:spcPts val="2180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spc="-5" dirty="0">
                <a:latin typeface="Gothic Uralic"/>
                <a:cs typeface="Gothic Uralic"/>
              </a:rPr>
              <a:t>Turns pool of Docker </a:t>
            </a:r>
            <a:r>
              <a:rPr sz="2400" dirty="0">
                <a:latin typeface="Gothic Uralic"/>
                <a:cs typeface="Gothic Uralic"/>
              </a:rPr>
              <a:t>hosts into a single,  virtual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host</a:t>
            </a:r>
            <a:endParaRPr sz="24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885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spc="-5" dirty="0">
                <a:latin typeface="Gothic Uralic"/>
                <a:cs typeface="Gothic Uralic"/>
              </a:rPr>
              <a:t>Swarm </a:t>
            </a:r>
            <a:r>
              <a:rPr sz="2400" dirty="0">
                <a:latin typeface="Gothic Uralic"/>
                <a:cs typeface="Gothic Uralic"/>
              </a:rPr>
              <a:t>uses </a:t>
            </a:r>
            <a:r>
              <a:rPr sz="2400" spc="-5" dirty="0">
                <a:latin typeface="Gothic Uralic"/>
                <a:cs typeface="Gothic Uralic"/>
              </a:rPr>
              <a:t>the </a:t>
            </a:r>
            <a:r>
              <a:rPr sz="2400" dirty="0">
                <a:latin typeface="Gothic Uralic"/>
                <a:cs typeface="Gothic Uralic"/>
              </a:rPr>
              <a:t>existing </a:t>
            </a:r>
            <a:r>
              <a:rPr sz="2400" spc="-5" dirty="0">
                <a:latin typeface="Gothic Uralic"/>
                <a:cs typeface="Gothic Uralic"/>
              </a:rPr>
              <a:t>Docker</a:t>
            </a:r>
            <a:r>
              <a:rPr sz="2400" spc="-2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API</a:t>
            </a:r>
            <a:endParaRPr sz="24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1440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dirty="0">
                <a:latin typeface="Gothic Uralic"/>
                <a:cs typeface="Gothic Uralic"/>
              </a:rPr>
              <a:t>Pluggable</a:t>
            </a:r>
            <a:r>
              <a:rPr sz="2400" spc="-3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backends</a:t>
            </a:r>
            <a:endParaRPr sz="24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spcBef>
                <a:spcPts val="560"/>
              </a:spcBef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Allows </a:t>
            </a:r>
            <a:r>
              <a:rPr sz="2000" spc="-5" dirty="0">
                <a:latin typeface="Gothic Uralic"/>
                <a:cs typeface="Gothic Uralic"/>
              </a:rPr>
              <a:t>swapping </a:t>
            </a:r>
            <a:r>
              <a:rPr sz="2000" dirty="0">
                <a:latin typeface="Gothic Uralic"/>
                <a:cs typeface="Gothic Uralic"/>
              </a:rPr>
              <a:t>with more </a:t>
            </a:r>
            <a:r>
              <a:rPr sz="2000" spc="-5" dirty="0">
                <a:latin typeface="Gothic Uralic"/>
                <a:cs typeface="Gothic Uralic"/>
              </a:rPr>
              <a:t>powerful</a:t>
            </a:r>
            <a:r>
              <a:rPr sz="2000" spc="-13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backends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For example:</a:t>
            </a:r>
            <a:r>
              <a:rPr sz="2000" spc="-4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Mesos</a:t>
            </a:r>
            <a:endParaRPr sz="20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885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spc="-10" dirty="0">
                <a:latin typeface="Gothic Uralic"/>
                <a:cs typeface="Gothic Uralic"/>
              </a:rPr>
              <a:t>TLS </a:t>
            </a:r>
            <a:r>
              <a:rPr sz="2400" spc="-5" dirty="0">
                <a:latin typeface="Gothic Uralic"/>
                <a:cs typeface="Gothic Uralic"/>
              </a:rPr>
              <a:t>support for all </a:t>
            </a:r>
            <a:r>
              <a:rPr sz="2400" dirty="0">
                <a:latin typeface="Gothic Uralic"/>
                <a:cs typeface="Gothic Uralic"/>
              </a:rPr>
              <a:t>server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communications</a:t>
            </a:r>
            <a:endParaRPr sz="24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spcBef>
                <a:spcPts val="560"/>
              </a:spcBef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CLI </a:t>
            </a:r>
            <a:r>
              <a:rPr sz="2000" spc="5" dirty="0">
                <a:latin typeface="Gothic Uralic"/>
                <a:cs typeface="Gothic Uralic"/>
              </a:rPr>
              <a:t>to</a:t>
            </a:r>
            <a:r>
              <a:rPr sz="2000" spc="-5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Swarm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spc="-5" dirty="0">
                <a:latin typeface="Gothic Uralic"/>
                <a:cs typeface="Gothic Uralic"/>
              </a:rPr>
              <a:t>Swarm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spc="-5" dirty="0">
                <a:latin typeface="Gothic Uralic"/>
                <a:cs typeface="Gothic Uralic"/>
              </a:rPr>
              <a:t>Docker</a:t>
            </a:r>
            <a:r>
              <a:rPr sz="2000" spc="-6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nodes</a:t>
            </a:r>
            <a:endParaRPr sz="2000">
              <a:latin typeface="Gothic Uralic"/>
              <a:cs typeface="Gothic Uralic"/>
            </a:endParaRPr>
          </a:p>
          <a:p>
            <a:pPr marR="829944" algn="r">
              <a:lnSpc>
                <a:spcPct val="100000"/>
              </a:lnSpc>
              <a:spcBef>
                <a:spcPts val="2155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: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g</a:t>
            </a:r>
            <a:r>
              <a:rPr sz="2400" u="heavy" spc="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i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th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u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b</a:t>
            </a:r>
            <a:r>
              <a:rPr sz="24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.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com/do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c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ker</a:t>
            </a:r>
            <a:r>
              <a:rPr sz="24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sw</a:t>
            </a:r>
            <a:r>
              <a:rPr sz="24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a</a:t>
            </a: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rm/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6147" y="1475173"/>
            <a:ext cx="2490638" cy="1973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367655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Docker</a:t>
            </a:r>
            <a:r>
              <a:rPr sz="3600" b="0" spc="-10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Machine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68654"/>
            <a:ext cx="7179309" cy="459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Gothic Uralic"/>
                <a:cs typeface="Gothic Uralic"/>
              </a:rPr>
              <a:t>Makes </a:t>
            </a:r>
            <a:r>
              <a:rPr sz="2800" spc="-10" dirty="0">
                <a:latin typeface="Gothic Uralic"/>
                <a:cs typeface="Gothic Uralic"/>
              </a:rPr>
              <a:t>Docker </a:t>
            </a:r>
            <a:r>
              <a:rPr sz="2800" spc="-5" dirty="0">
                <a:latin typeface="Gothic Uralic"/>
                <a:cs typeface="Gothic Uralic"/>
              </a:rPr>
              <a:t>host creation much</a:t>
            </a:r>
            <a:r>
              <a:rPr sz="2800" spc="7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easier</a:t>
            </a:r>
            <a:endParaRPr sz="28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1985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spc="-15" dirty="0">
                <a:latin typeface="Gothic Uralic"/>
                <a:cs typeface="Gothic Uralic"/>
              </a:rPr>
              <a:t>Works</a:t>
            </a:r>
            <a:r>
              <a:rPr sz="2400" spc="4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on:</a:t>
            </a:r>
            <a:endParaRPr sz="24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spcBef>
                <a:spcPts val="915"/>
              </a:spcBef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Local</a:t>
            </a:r>
            <a:r>
              <a:rPr sz="2000" spc="-1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laptop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On cloud</a:t>
            </a:r>
            <a:r>
              <a:rPr sz="2000" spc="-3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providers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spc="5" dirty="0">
                <a:latin typeface="Gothic Uralic"/>
                <a:cs typeface="Gothic Uralic"/>
              </a:rPr>
              <a:t>In </a:t>
            </a:r>
            <a:r>
              <a:rPr sz="2000" dirty="0">
                <a:latin typeface="Gothic Uralic"/>
                <a:cs typeface="Gothic Uralic"/>
              </a:rPr>
              <a:t>customer</a:t>
            </a:r>
            <a:r>
              <a:rPr sz="2000" spc="-8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datacenters</a:t>
            </a:r>
            <a:endParaRPr sz="20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890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dirty="0">
                <a:latin typeface="Gothic Uralic"/>
                <a:cs typeface="Gothic Uralic"/>
              </a:rPr>
              <a:t>Single</a:t>
            </a:r>
            <a:r>
              <a:rPr sz="2400" spc="-3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command:</a:t>
            </a:r>
            <a:endParaRPr sz="24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spcBef>
                <a:spcPts val="555"/>
              </a:spcBef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Creates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servers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Installs </a:t>
            </a:r>
            <a:r>
              <a:rPr sz="2000" spc="-5" dirty="0">
                <a:latin typeface="Gothic Uralic"/>
                <a:cs typeface="Gothic Uralic"/>
              </a:rPr>
              <a:t>Docker </a:t>
            </a:r>
            <a:r>
              <a:rPr sz="2000" dirty="0">
                <a:latin typeface="Gothic Uralic"/>
                <a:cs typeface="Gothic Uralic"/>
              </a:rPr>
              <a:t>on</a:t>
            </a:r>
            <a:r>
              <a:rPr sz="2000" spc="-60" dirty="0">
                <a:latin typeface="Gothic Uralic"/>
                <a:cs typeface="Gothic Uralic"/>
              </a:rPr>
              <a:t> </a:t>
            </a:r>
            <a:r>
              <a:rPr sz="2000" spc="5" dirty="0">
                <a:latin typeface="Gothic Uralic"/>
                <a:cs typeface="Gothic Uralic"/>
              </a:rPr>
              <a:t>them</a:t>
            </a:r>
            <a:endParaRPr sz="2000">
              <a:latin typeface="Gothic Uralic"/>
              <a:cs typeface="Gothic Uralic"/>
            </a:endParaRPr>
          </a:p>
          <a:p>
            <a:pPr marL="701040" lvl="1" indent="-231775">
              <a:lnSpc>
                <a:spcPct val="100000"/>
              </a:lnSpc>
              <a:buSzPct val="45000"/>
              <a:buFont typeface="Wingdings"/>
              <a:buChar char=""/>
              <a:tabLst>
                <a:tab pos="701040" algn="l"/>
                <a:tab pos="701675" algn="l"/>
              </a:tabLst>
            </a:pPr>
            <a:r>
              <a:rPr sz="2000" dirty="0">
                <a:latin typeface="Gothic Uralic"/>
                <a:cs typeface="Gothic Uralic"/>
              </a:rPr>
              <a:t>Configures </a:t>
            </a:r>
            <a:r>
              <a:rPr sz="2000" spc="-5" dirty="0">
                <a:latin typeface="Gothic Uralic"/>
                <a:cs typeface="Gothic Uralic"/>
              </a:rPr>
              <a:t>Docker client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communicate with</a:t>
            </a:r>
            <a:r>
              <a:rPr sz="2000" spc="-10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them</a:t>
            </a:r>
            <a:endParaRPr sz="2000">
              <a:latin typeface="Gothic Uralic"/>
              <a:cs typeface="Gothic Uralic"/>
            </a:endParaRPr>
          </a:p>
          <a:p>
            <a:pPr marL="238125" indent="-226060">
              <a:lnSpc>
                <a:spcPct val="100000"/>
              </a:lnSpc>
              <a:spcBef>
                <a:spcPts val="885"/>
              </a:spcBef>
              <a:buSzPct val="43750"/>
              <a:buFont typeface="Wingdings"/>
              <a:buChar char=""/>
              <a:tabLst>
                <a:tab pos="238125" algn="l"/>
                <a:tab pos="238760" algn="l"/>
              </a:tabLst>
            </a:pPr>
            <a:r>
              <a:rPr sz="2400" spc="-10" dirty="0">
                <a:latin typeface="Gothic Uralic"/>
                <a:cs typeface="Gothic Uralic"/>
              </a:rPr>
              <a:t>In</a:t>
            </a:r>
            <a:r>
              <a:rPr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beta</a:t>
            </a:r>
            <a:endParaRPr sz="240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https://github.com/docker/machine</a:t>
            </a:r>
            <a:endParaRPr sz="2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Docker</a:t>
            </a:r>
            <a:r>
              <a:rPr sz="3600" b="0" spc="-10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Collaborations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68654"/>
            <a:ext cx="7469505" cy="561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Gothic Uralic"/>
                <a:cs typeface="Gothic Uralic"/>
              </a:rPr>
              <a:t>These are </a:t>
            </a:r>
            <a:r>
              <a:rPr sz="2800" dirty="0">
                <a:latin typeface="Gothic Uralic"/>
                <a:cs typeface="Gothic Uralic"/>
              </a:rPr>
              <a:t>just </a:t>
            </a:r>
            <a:r>
              <a:rPr sz="2800" spc="-10" dirty="0">
                <a:latin typeface="Gothic Uralic"/>
                <a:cs typeface="Gothic Uralic"/>
              </a:rPr>
              <a:t>some </a:t>
            </a:r>
            <a:r>
              <a:rPr sz="2800" spc="-5" dirty="0">
                <a:latin typeface="Gothic Uralic"/>
                <a:cs typeface="Gothic Uralic"/>
              </a:rPr>
              <a:t>of the</a:t>
            </a:r>
            <a:r>
              <a:rPr sz="2800" spc="85" dirty="0">
                <a:latin typeface="Gothic Uralic"/>
                <a:cs typeface="Gothic Uralic"/>
              </a:rPr>
              <a:t> </a:t>
            </a:r>
            <a:r>
              <a:rPr sz="2800" spc="-5" dirty="0">
                <a:latin typeface="Gothic Uralic"/>
                <a:cs typeface="Gothic Uralic"/>
              </a:rPr>
              <a:t>integrations: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Google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Compute Engine &amp;</a:t>
            </a:r>
            <a:r>
              <a:rPr sz="28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Kubernetes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IBM</a:t>
            </a:r>
            <a:r>
              <a:rPr sz="2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Containers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4"/>
              </a:rPr>
              <a:t>Fedora Container &amp;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4"/>
              </a:rPr>
              <a:t>Docker</a:t>
            </a:r>
            <a:r>
              <a:rPr sz="2800" u="heavy" spc="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4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4"/>
              </a:rPr>
              <a:t>Support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5"/>
              </a:rPr>
              <a:t>Openstack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5"/>
              </a:rPr>
              <a:t>&amp;</a:t>
            </a:r>
            <a:r>
              <a:rPr sz="2800" u="heavy" spc="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5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5"/>
              </a:rPr>
              <a:t>Docker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6"/>
              </a:rPr>
              <a:t>Rackspace &amp;</a:t>
            </a:r>
            <a:r>
              <a:rPr sz="2800" u="heavy" spc="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6"/>
              </a:rPr>
              <a:t> </a:t>
            </a: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6"/>
              </a:rPr>
              <a:t>Docker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7"/>
              </a:rPr>
              <a:t>Red Hat</a:t>
            </a:r>
            <a:r>
              <a:rPr sz="2800" spc="-10" dirty="0">
                <a:solidFill>
                  <a:srgbClr val="0000FF"/>
                </a:solidFill>
                <a:latin typeface="Gothic Uralic"/>
                <a:cs typeface="Gothic Uralic"/>
                <a:hlinkClick r:id="rId7"/>
              </a:rPr>
              <a:t> </a:t>
            </a:r>
            <a:r>
              <a:rPr sz="2800" dirty="0">
                <a:latin typeface="Gothic Uralic"/>
                <a:cs typeface="Gothic Uralic"/>
              </a:rPr>
              <a:t>(Project</a:t>
            </a:r>
            <a:r>
              <a:rPr sz="2800" spc="25" dirty="0">
                <a:latin typeface="Gothic Uralic"/>
                <a:cs typeface="Gothic Uralic"/>
              </a:rPr>
              <a:t> </a:t>
            </a:r>
            <a:r>
              <a:rPr sz="2800" dirty="0">
                <a:latin typeface="Gothic Uralic"/>
                <a:cs typeface="Gothic Uralic"/>
              </a:rPr>
              <a:t>Atomic)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8"/>
              </a:rPr>
              <a:t>VMware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8"/>
              </a:rPr>
              <a:t>&amp;</a:t>
            </a:r>
            <a:r>
              <a:rPr sz="2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8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8"/>
              </a:rPr>
              <a:t>Pivotal</a:t>
            </a:r>
            <a:endParaRPr sz="2800">
              <a:latin typeface="Gothic Uralic"/>
              <a:cs typeface="Gothic Uralic"/>
            </a:endParaRPr>
          </a:p>
          <a:p>
            <a:pPr marL="698500" indent="-228600">
              <a:lnSpc>
                <a:spcPct val="100000"/>
              </a:lnSpc>
              <a:spcBef>
                <a:spcPts val="1685"/>
              </a:spcBef>
              <a:buFont typeface="Arial"/>
              <a:buChar char="•"/>
              <a:tabLst>
                <a:tab pos="698500" algn="l"/>
              </a:tabLst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9"/>
              </a:rPr>
              <a:t>Microsoft Azure</a:t>
            </a:r>
            <a:endParaRPr sz="2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11040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Container Vendors</a:t>
            </a:r>
            <a:r>
              <a:rPr sz="3600" b="0" spc="-3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1</a:t>
            </a:r>
            <a:endParaRPr sz="3600">
              <a:latin typeface="Gothic Uralic"/>
              <a:cs typeface="Gothic Ural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3730" y="1434338"/>
          <a:ext cx="9133205" cy="5599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2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Vagrant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0495">
                        <a:lnSpc>
                          <a:spcPts val="215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Linux, Mac 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&amp;</a:t>
                      </a:r>
                      <a:r>
                        <a:rPr sz="1800" spc="-9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Windows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21334">
                        <a:lnSpc>
                          <a:spcPts val="215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Manages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virtual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dev environments by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wrapping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virtualization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&amp;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configuration.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25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LXD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Ubuntu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7635">
                        <a:lnSpc>
                          <a:spcPts val="215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a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container-based hypervisor for  creating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managing container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clusters.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87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Project</a:t>
                      </a:r>
                      <a:r>
                        <a:rPr sz="1800" b="1" spc="-2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Atomic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Red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Hat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581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A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direct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competitor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to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Docker, focusing 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initially on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the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Red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Hat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distros.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Additionally 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supporting large-scale cluster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support.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25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EC2 Container</a:t>
                      </a:r>
                      <a:r>
                        <a:rPr sz="1800" b="1" spc="-3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Service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Amazon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5125">
                        <a:lnSpc>
                          <a:spcPts val="2150"/>
                        </a:lnSpc>
                        <a:spcBef>
                          <a:spcPts val="409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Docker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 support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in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an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AWS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EC2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context.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183">
                <a:tc>
                  <a:txBody>
                    <a:bodyPr/>
                    <a:lstStyle/>
                    <a:p>
                      <a:pPr marR="156527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Flockport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R="1551940" algn="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St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5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Very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small,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recent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startup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in</a:t>
                      </a:r>
                      <a:r>
                        <a:rPr sz="1800" spc="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direct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92075">
                        <a:lnSpc>
                          <a:spcPts val="2155"/>
                        </a:lnSpc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competitiion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with</a:t>
                      </a:r>
                      <a:r>
                        <a:rPr sz="1800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Docker.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11040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Container Vendors</a:t>
            </a:r>
            <a:r>
              <a:rPr sz="3600" b="0" spc="-3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2</a:t>
            </a:r>
            <a:endParaRPr sz="3600">
              <a:latin typeface="Gothic Uralic"/>
              <a:cs typeface="Gothic Uralic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3730" y="1182370"/>
          <a:ext cx="9052559" cy="574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05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Kubernetes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Google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2405">
                        <a:lnSpc>
                          <a:spcPts val="215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large-scale cluster management  for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Docker</a:t>
                      </a:r>
                      <a:r>
                        <a:rPr sz="1800" spc="-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Containers.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5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Shipyard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Startup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64540">
                        <a:lnSpc>
                          <a:spcPts val="215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a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management console for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Docker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Containers.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2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Tutum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Startup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5570">
                        <a:lnSpc>
                          <a:spcPct val="997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cloud-based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support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for setup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management of dev environments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to 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many different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cloud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providers.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75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Rocket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CoreOS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CoreOS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56642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3395979" algn="l"/>
                        </a:tabLst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support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for CoreOS  which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a fork</a:t>
                      </a:r>
                      <a:r>
                        <a:rPr sz="1800" spc="-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of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 ChromeOS.	VERY  immature</a:t>
                      </a:r>
                      <a:r>
                        <a:rPr sz="1800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product.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Spoon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Xenocode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Windows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7155">
                        <a:lnSpc>
                          <a:spcPct val="99700"/>
                        </a:lnSpc>
                        <a:spcBef>
                          <a:spcPts val="340"/>
                        </a:spcBef>
                        <a:tabLst>
                          <a:tab pos="1271270" algn="l"/>
                        </a:tabLst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container-like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support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for 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Windows.	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Meanwhile, Microsoft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may build 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in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LXC-type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support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into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Windows...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644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Docker</a:t>
                      </a:r>
                      <a:r>
                        <a:rPr sz="1800" b="1" spc="-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Swarm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Linux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92405">
                        <a:lnSpc>
                          <a:spcPts val="2150"/>
                        </a:lnSpc>
                        <a:spcBef>
                          <a:spcPts val="414"/>
                        </a:spcBef>
                        <a:tabLst>
                          <a:tab pos="2695575" algn="l"/>
                        </a:tabLst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Provides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large-scale cluster management  for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Docker</a:t>
                      </a:r>
                      <a:r>
                        <a:rPr sz="1800" spc="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Containers.	</a:t>
                      </a:r>
                      <a:r>
                        <a:rPr sz="1800" spc="5" dirty="0">
                          <a:latin typeface="Gothic Uralic"/>
                          <a:cs typeface="Gothic Uralic"/>
                        </a:rPr>
                        <a:t>In</a:t>
                      </a:r>
                      <a:r>
                        <a:rPr sz="1800" spc="-2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beta.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Vagrant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5740" cy="655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indent="-48895">
              <a:lnSpc>
                <a:spcPct val="100000"/>
              </a:lnSpc>
              <a:spcBef>
                <a:spcPts val="100"/>
              </a:spcBef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76200">
              <a:lnSpc>
                <a:spcPct val="100000"/>
              </a:lnSpc>
              <a:spcBef>
                <a:spcPts val="25"/>
              </a:spcBef>
            </a:pPr>
            <a:r>
              <a:rPr sz="1600" i="1" spc="-10" dirty="0">
                <a:latin typeface="TeXGyreAdventor"/>
                <a:cs typeface="TeXGyreAdventor"/>
              </a:rPr>
              <a:t>Vagrant </a:t>
            </a:r>
            <a:r>
              <a:rPr sz="1600" i="1" spc="-5" dirty="0">
                <a:latin typeface="TeXGyreAdventor"/>
                <a:cs typeface="TeXGyreAdventor"/>
              </a:rPr>
              <a:t>is computer </a:t>
            </a:r>
            <a:r>
              <a:rPr sz="1600" i="1" spc="-10" dirty="0">
                <a:latin typeface="TeXGyreAdventor"/>
                <a:cs typeface="TeXGyreAdventor"/>
              </a:rPr>
              <a:t>software </a:t>
            </a:r>
            <a:r>
              <a:rPr sz="1600" i="1" spc="-5" dirty="0">
                <a:latin typeface="TeXGyreAdventor"/>
                <a:cs typeface="TeXGyreAdventor"/>
              </a:rPr>
              <a:t>for creating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configuring virtual </a:t>
            </a:r>
            <a:r>
              <a:rPr sz="1600" i="1" spc="-10" dirty="0">
                <a:latin typeface="TeXGyreAdventor"/>
                <a:cs typeface="TeXGyreAdventor"/>
              </a:rPr>
              <a:t>development  </a:t>
            </a:r>
            <a:r>
              <a:rPr sz="1600" i="1" spc="-5" dirty="0">
                <a:latin typeface="TeXGyreAdventor"/>
                <a:cs typeface="TeXGyreAdventor"/>
              </a:rPr>
              <a:t>environments. </a:t>
            </a:r>
            <a:r>
              <a:rPr sz="1600" i="1" spc="5" dirty="0">
                <a:latin typeface="TeXGyreAdventor"/>
                <a:cs typeface="TeXGyreAdventor"/>
              </a:rPr>
              <a:t>It </a:t>
            </a:r>
            <a:r>
              <a:rPr sz="1600" i="1" spc="-5" dirty="0">
                <a:latin typeface="TeXGyreAdventor"/>
                <a:cs typeface="TeXGyreAdventor"/>
              </a:rPr>
              <a:t>can be </a:t>
            </a:r>
            <a:r>
              <a:rPr sz="1600" i="1" spc="-10" dirty="0">
                <a:latin typeface="TeXGyreAdventor"/>
                <a:cs typeface="TeXGyreAdventor"/>
              </a:rPr>
              <a:t>seen </a:t>
            </a:r>
            <a:r>
              <a:rPr sz="1600" i="1" spc="-5" dirty="0">
                <a:latin typeface="TeXGyreAdventor"/>
                <a:cs typeface="TeXGyreAdventor"/>
              </a:rPr>
              <a:t>as </a:t>
            </a:r>
            <a:r>
              <a:rPr sz="1600" b="1" i="1" spc="-5" dirty="0">
                <a:latin typeface="TeXGyreAdventor"/>
                <a:cs typeface="TeXGyreAdventor"/>
              </a:rPr>
              <a:t>a </a:t>
            </a:r>
            <a:r>
              <a:rPr sz="1600" b="1" i="1" spc="-10" dirty="0">
                <a:latin typeface="TeXGyreAdventor"/>
                <a:cs typeface="TeXGyreAdventor"/>
              </a:rPr>
              <a:t>wrapper </a:t>
            </a:r>
            <a:r>
              <a:rPr sz="1600" b="1" i="1" spc="-5" dirty="0">
                <a:latin typeface="TeXGyreAdventor"/>
                <a:cs typeface="TeXGyreAdventor"/>
              </a:rPr>
              <a:t>around virtualization </a:t>
            </a:r>
            <a:r>
              <a:rPr sz="1600" b="1" i="1" spc="-10" dirty="0">
                <a:latin typeface="TeXGyreAdventor"/>
                <a:cs typeface="TeXGyreAdventor"/>
              </a:rPr>
              <a:t>software </a:t>
            </a:r>
            <a:r>
              <a:rPr sz="1600" i="1" spc="-5" dirty="0">
                <a:latin typeface="TeXGyreAdventor"/>
                <a:cs typeface="TeXGyreAdventor"/>
              </a:rPr>
              <a:t>such as VirtualBox,  </a:t>
            </a:r>
            <a:r>
              <a:rPr sz="1600" i="1" spc="-15" dirty="0">
                <a:latin typeface="TeXGyreAdventor"/>
                <a:cs typeface="TeXGyreAdventor"/>
              </a:rPr>
              <a:t>KVM, VMware </a:t>
            </a:r>
            <a:r>
              <a:rPr sz="1600" b="1" i="1" spc="-5" dirty="0">
                <a:latin typeface="TeXGyreAdventor"/>
                <a:cs typeface="TeXGyreAdventor"/>
              </a:rPr>
              <a:t>and around configuration management software </a:t>
            </a:r>
            <a:r>
              <a:rPr sz="1600" i="1" spc="-5" dirty="0">
                <a:latin typeface="TeXGyreAdventor"/>
                <a:cs typeface="TeXGyreAdventor"/>
              </a:rPr>
              <a:t>such as Ansible, Chef, </a:t>
            </a:r>
            <a:r>
              <a:rPr sz="1600" i="1" spc="-10" dirty="0">
                <a:latin typeface="TeXGyreAdventor"/>
                <a:cs typeface="TeXGyreAdventor"/>
              </a:rPr>
              <a:t>Salt  </a:t>
            </a:r>
            <a:r>
              <a:rPr sz="1600" i="1" spc="-5" dirty="0">
                <a:latin typeface="TeXGyreAdventor"/>
                <a:cs typeface="TeXGyreAdventor"/>
              </a:rPr>
              <a:t>or</a:t>
            </a:r>
            <a:r>
              <a:rPr sz="1600" i="1" spc="5" dirty="0">
                <a:latin typeface="TeXGyreAdventor"/>
                <a:cs typeface="TeXGyreAdventor"/>
              </a:rPr>
              <a:t> </a:t>
            </a:r>
            <a:r>
              <a:rPr sz="1600" i="1" spc="-5" dirty="0">
                <a:latin typeface="TeXGyreAdventor"/>
                <a:cs typeface="TeXGyreAdventor"/>
              </a:rPr>
              <a:t>Puppet.</a:t>
            </a:r>
            <a:endParaRPr sz="1600">
              <a:latin typeface="TeXGyreAdventor"/>
              <a:cs typeface="TeXGyreAdventor"/>
            </a:endParaRPr>
          </a:p>
          <a:p>
            <a:pPr marL="7726045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Wikipedia.org</a:t>
            </a:r>
            <a:endParaRPr sz="1600">
              <a:latin typeface="TeXGyreAdventor"/>
              <a:cs typeface="TeXGyreAdventor"/>
            </a:endParaRPr>
          </a:p>
          <a:p>
            <a:pPr marL="60960" indent="-48895">
              <a:lnSpc>
                <a:spcPts val="287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ts val="2400"/>
              </a:lnSpc>
              <a:spcBef>
                <a:spcPts val="5"/>
              </a:spcBef>
              <a:buSzPct val="40000"/>
              <a:buFont typeface="Arial"/>
              <a:buChar char="•"/>
              <a:tabLst>
                <a:tab pos="968375" algn="l"/>
                <a:tab pos="1740535" algn="l"/>
              </a:tabLst>
            </a:pPr>
            <a:r>
              <a:rPr sz="2000" dirty="0">
                <a:latin typeface="Gothic Uralic"/>
                <a:cs typeface="Gothic Uralic"/>
              </a:rPr>
              <a:t>2012.	Current Release: </a:t>
            </a:r>
            <a:r>
              <a:rPr sz="2000" spc="-10" dirty="0">
                <a:latin typeface="Gothic Uralic"/>
                <a:cs typeface="Gothic Uralic"/>
              </a:rPr>
              <a:t>1.6.5</a:t>
            </a:r>
            <a:r>
              <a:rPr sz="2000" spc="-8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(9/4/2014)</a:t>
            </a:r>
            <a:endParaRPr sz="2000">
              <a:latin typeface="Gothic Uralic"/>
              <a:cs typeface="Gothic Uralic"/>
            </a:endParaRPr>
          </a:p>
          <a:p>
            <a:pPr marL="60960" indent="-48895">
              <a:lnSpc>
                <a:spcPts val="288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ct val="100000"/>
              </a:lnSpc>
              <a:spcBef>
                <a:spcPts val="5"/>
              </a:spcBef>
              <a:buSzPct val="40000"/>
              <a:buFont typeface="Arial"/>
              <a:buChar char="•"/>
              <a:tabLst>
                <a:tab pos="968375" algn="l"/>
                <a:tab pos="1591310" algn="l"/>
              </a:tabLst>
            </a:pPr>
            <a:r>
              <a:rPr sz="2000" spc="5" dirty="0">
                <a:latin typeface="Gothic Uralic"/>
                <a:cs typeface="Gothic Uralic"/>
              </a:rPr>
              <a:t>Yes.	</a:t>
            </a:r>
            <a:r>
              <a:rPr sz="2000" dirty="0">
                <a:latin typeface="Gothic Uralic"/>
                <a:cs typeface="Gothic Uralic"/>
              </a:rPr>
              <a:t>MIT</a:t>
            </a:r>
            <a:r>
              <a:rPr sz="2000" spc="-3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License</a:t>
            </a:r>
            <a:endParaRPr sz="2000">
              <a:latin typeface="Gothic Uralic"/>
              <a:cs typeface="Gothic Uralic"/>
            </a:endParaRPr>
          </a:p>
          <a:p>
            <a:pPr marL="967740" lvl="1" indent="-41275">
              <a:lnSpc>
                <a:spcPts val="2400"/>
              </a:lnSpc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dirty="0">
                <a:latin typeface="Gothic Uralic"/>
                <a:cs typeface="Gothic Uralic"/>
              </a:rPr>
              <a:t>On Github:</a:t>
            </a:r>
            <a:r>
              <a:rPr sz="2000" spc="-5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https://github.com/mitchellh/vagrant</a:t>
            </a:r>
            <a:endParaRPr sz="2000">
              <a:latin typeface="Gothic Uralic"/>
              <a:cs typeface="Gothic Uralic"/>
            </a:endParaRPr>
          </a:p>
          <a:p>
            <a:pPr marL="60960" indent="-48895">
              <a:lnSpc>
                <a:spcPts val="288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spc="-5" dirty="0">
                <a:latin typeface="Gothic Uralic"/>
                <a:cs typeface="Gothic Uralic"/>
              </a:rPr>
              <a:t>Runs</a:t>
            </a:r>
            <a:r>
              <a:rPr sz="240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on?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ts val="2400"/>
              </a:lnSpc>
              <a:spcBef>
                <a:spcPts val="5"/>
              </a:spcBef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spc="-10" dirty="0">
                <a:latin typeface="Gothic Uralic"/>
                <a:cs typeface="Gothic Uralic"/>
              </a:rPr>
              <a:t>Windows, </a:t>
            </a:r>
            <a:r>
              <a:rPr sz="2000" dirty="0">
                <a:latin typeface="Gothic Uralic"/>
                <a:cs typeface="Gothic Uralic"/>
              </a:rPr>
              <a:t>MacOS &amp; Linux</a:t>
            </a:r>
            <a:endParaRPr sz="2000">
              <a:latin typeface="Gothic Uralic"/>
              <a:cs typeface="Gothic Uralic"/>
            </a:endParaRPr>
          </a:p>
          <a:p>
            <a:pPr marL="60960" indent="-48895">
              <a:lnSpc>
                <a:spcPts val="288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ct val="100000"/>
              </a:lnSpc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spc="-5" dirty="0">
                <a:latin typeface="Gothic Uralic"/>
                <a:cs typeface="Gothic Uralic"/>
              </a:rPr>
              <a:t>VirtualBox, VMware, </a:t>
            </a:r>
            <a:r>
              <a:rPr sz="2000" spc="-15" dirty="0">
                <a:latin typeface="Gothic Uralic"/>
                <a:cs typeface="Gothic Uralic"/>
              </a:rPr>
              <a:t>AWS,</a:t>
            </a:r>
            <a:r>
              <a:rPr sz="2000" spc="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OpenStack.</a:t>
            </a:r>
            <a:endParaRPr sz="2000">
              <a:latin typeface="Gothic Uralic"/>
              <a:cs typeface="Gothic Uralic"/>
            </a:endParaRPr>
          </a:p>
          <a:p>
            <a:pPr marL="967740" lvl="1" indent="-41275">
              <a:lnSpc>
                <a:spcPts val="2400"/>
              </a:lnSpc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b="1" dirty="0">
                <a:latin typeface="Gothic Uralic"/>
                <a:cs typeface="Gothic Uralic"/>
              </a:rPr>
              <a:t>Compatible with</a:t>
            </a:r>
            <a:r>
              <a:rPr sz="2000" b="1" spc="-45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Docker.</a:t>
            </a:r>
            <a:endParaRPr sz="2000">
              <a:latin typeface="Gothic Uralic"/>
              <a:cs typeface="Gothic Uralic"/>
            </a:endParaRPr>
          </a:p>
          <a:p>
            <a:pPr marL="60960" indent="-48895">
              <a:lnSpc>
                <a:spcPct val="10000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ts val="2400"/>
              </a:lnSpc>
              <a:spcBef>
                <a:spcPts val="5"/>
              </a:spcBef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dirty="0">
                <a:latin typeface="Gothic Uralic"/>
                <a:cs typeface="Gothic Uralic"/>
              </a:rPr>
              <a:t>Ruby </a:t>
            </a:r>
            <a:r>
              <a:rPr sz="2000" spc="-5" dirty="0">
                <a:latin typeface="Gothic Uralic"/>
                <a:cs typeface="Gothic Uralic"/>
              </a:rPr>
              <a:t>2.0 and LXC </a:t>
            </a:r>
            <a:r>
              <a:rPr sz="2000" dirty="0">
                <a:latin typeface="Gothic Uralic"/>
                <a:cs typeface="Gothic Uralic"/>
              </a:rPr>
              <a:t>or</a:t>
            </a:r>
            <a:r>
              <a:rPr sz="2000" spc="-3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libvert</a:t>
            </a:r>
            <a:endParaRPr sz="2000">
              <a:latin typeface="Gothic Uralic"/>
              <a:cs typeface="Gothic Uralic"/>
            </a:endParaRPr>
          </a:p>
          <a:p>
            <a:pPr marL="60960" indent="-48895">
              <a:lnSpc>
                <a:spcPts val="2880"/>
              </a:lnSpc>
              <a:buSzPct val="39583"/>
              <a:buFont typeface="Arial"/>
              <a:buChar char="•"/>
              <a:tabLst>
                <a:tab pos="61594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967740" lvl="1" indent="-41275">
              <a:lnSpc>
                <a:spcPct val="100000"/>
              </a:lnSpc>
              <a:spcBef>
                <a:spcPts val="5"/>
              </a:spcBef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spc="-5" dirty="0">
                <a:latin typeface="Gothic Uralic"/>
                <a:cs typeface="Gothic Uralic"/>
              </a:rPr>
              <a:t>Website:</a:t>
            </a:r>
            <a:r>
              <a:rPr sz="2000" spc="1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//www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.v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agrantup.com</a:t>
            </a:r>
            <a:endParaRPr sz="2000">
              <a:latin typeface="Gothic Uralic"/>
              <a:cs typeface="Gothic Uralic"/>
            </a:endParaRPr>
          </a:p>
          <a:p>
            <a:pPr marL="967740" lvl="1" indent="-41275">
              <a:lnSpc>
                <a:spcPct val="100000"/>
              </a:lnSpc>
              <a:buSzPct val="40000"/>
              <a:buFont typeface="Arial"/>
              <a:buChar char="•"/>
              <a:tabLst>
                <a:tab pos="968375" algn="l"/>
              </a:tabLst>
            </a:pPr>
            <a:r>
              <a:rPr sz="2000" dirty="0">
                <a:latin typeface="Gothic Uralic"/>
                <a:cs typeface="Gothic Uralic"/>
              </a:rPr>
              <a:t>Repository:</a:t>
            </a:r>
            <a:r>
              <a:rPr sz="2000" spc="-3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https://atlas.hashicorp.com/boxes/search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116330">
              <a:lnSpc>
                <a:spcPct val="100000"/>
              </a:lnSpc>
              <a:spcBef>
                <a:spcPts val="150"/>
              </a:spcBef>
            </a:pPr>
            <a:r>
              <a:rPr sz="3600" dirty="0">
                <a:solidFill>
                  <a:srgbClr val="000000"/>
                </a:solidFill>
              </a:rPr>
              <a:t>LXD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: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“The Linux Container</a:t>
            </a:r>
            <a:r>
              <a:rPr sz="3600" b="0" spc="5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Daemon”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3835" cy="600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306070" indent="54610" algn="just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LXD, </a:t>
            </a:r>
            <a:r>
              <a:rPr sz="1600" i="1" spc="-10" dirty="0">
                <a:latin typeface="TeXGyreAdventor"/>
                <a:cs typeface="TeXGyreAdventor"/>
              </a:rPr>
              <a:t>pronounced Lex-Dee, </a:t>
            </a:r>
            <a:r>
              <a:rPr sz="1600" i="1" spc="-5" dirty="0">
                <a:latin typeface="TeXGyreAdventor"/>
                <a:cs typeface="TeXGyreAdventor"/>
              </a:rPr>
              <a:t>is a container-based </a:t>
            </a:r>
            <a:r>
              <a:rPr sz="1600" i="1" spc="-10" dirty="0">
                <a:latin typeface="TeXGyreAdventor"/>
                <a:cs typeface="TeXGyreAdventor"/>
              </a:rPr>
              <a:t>hypervisor </a:t>
            </a:r>
            <a:r>
              <a:rPr sz="1600" i="1" spc="-5" dirty="0">
                <a:latin typeface="TeXGyreAdventor"/>
                <a:cs typeface="TeXGyreAdventor"/>
              </a:rPr>
              <a:t>sponsored by Canonical, the  company that supports Ubuntu Linux. </a:t>
            </a:r>
            <a:r>
              <a:rPr sz="1600" i="1" spc="5" dirty="0">
                <a:latin typeface="TeXGyreAdventor"/>
                <a:cs typeface="TeXGyreAdventor"/>
              </a:rPr>
              <a:t>It </a:t>
            </a:r>
            <a:r>
              <a:rPr sz="1600" i="1" spc="-10" dirty="0">
                <a:latin typeface="TeXGyreAdventor"/>
                <a:cs typeface="TeXGyreAdventor"/>
              </a:rPr>
              <a:t>provides </a:t>
            </a:r>
            <a:r>
              <a:rPr sz="1600" i="1" spc="-5" dirty="0">
                <a:latin typeface="TeXGyreAdventor"/>
                <a:cs typeface="TeXGyreAdventor"/>
              </a:rPr>
              <a:t>a </a:t>
            </a:r>
            <a:r>
              <a:rPr sz="1600" i="1" spc="-20" dirty="0">
                <a:latin typeface="TeXGyreAdventor"/>
                <a:cs typeface="TeXGyreAdventor"/>
              </a:rPr>
              <a:t>way </a:t>
            </a:r>
            <a:r>
              <a:rPr sz="1600" i="1" dirty="0">
                <a:latin typeface="TeXGyreAdventor"/>
                <a:cs typeface="TeXGyreAdventor"/>
              </a:rPr>
              <a:t>to </a:t>
            </a:r>
            <a:r>
              <a:rPr sz="1600" i="1" spc="-5" dirty="0">
                <a:latin typeface="TeXGyreAdventor"/>
                <a:cs typeface="TeXGyreAdventor"/>
              </a:rPr>
              <a:t>manage containers, via a REST  API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a</a:t>
            </a:r>
            <a:r>
              <a:rPr sz="1600" i="1" spc="10" dirty="0">
                <a:latin typeface="TeXGyreAdventor"/>
                <a:cs typeface="TeXGyreAdventor"/>
              </a:rPr>
              <a:t> </a:t>
            </a:r>
            <a:r>
              <a:rPr sz="1600" i="1" dirty="0">
                <a:latin typeface="TeXGyreAdventor"/>
                <a:cs typeface="TeXGyreAdventor"/>
              </a:rPr>
              <a:t>CLI.</a:t>
            </a:r>
            <a:endParaRPr sz="1600">
              <a:latin typeface="TeXGyreAdventor"/>
              <a:cs typeface="TeXGyreAdventor"/>
            </a:endParaRPr>
          </a:p>
          <a:p>
            <a:pPr marL="1692275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Tycho Anderson (Canonical) at Linux.conf.au 2015 Auckland,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New</a:t>
            </a:r>
            <a:r>
              <a:rPr sz="1600" i="1" u="heavy" spc="1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Zealand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Announced </a:t>
            </a:r>
            <a:r>
              <a:rPr sz="2000" spc="-5" dirty="0">
                <a:latin typeface="Gothic Uralic"/>
                <a:cs typeface="Gothic Uralic"/>
              </a:rPr>
              <a:t>at Paris OpenStack </a:t>
            </a:r>
            <a:r>
              <a:rPr sz="2000" dirty="0">
                <a:latin typeface="Gothic Uralic"/>
                <a:cs typeface="Gothic Uralic"/>
              </a:rPr>
              <a:t>Summit 2014</a:t>
            </a:r>
            <a:r>
              <a:rPr sz="2000" spc="-10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(November)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0.1 </a:t>
            </a:r>
            <a:r>
              <a:rPr sz="2000" dirty="0">
                <a:latin typeface="Gothic Uralic"/>
                <a:cs typeface="Gothic Uralic"/>
              </a:rPr>
              <a:t>release January 2015, container management</a:t>
            </a:r>
            <a:r>
              <a:rPr sz="2000" spc="-17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only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1639570" algn="l"/>
              </a:tabLst>
            </a:pPr>
            <a:r>
              <a:rPr sz="2000" spc="5" dirty="0">
                <a:latin typeface="Gothic Uralic"/>
                <a:cs typeface="Gothic Uralic"/>
              </a:rPr>
              <a:t>Yes.	</a:t>
            </a:r>
            <a:r>
              <a:rPr sz="2000" spc="-5" dirty="0">
                <a:latin typeface="Gothic Uralic"/>
                <a:cs typeface="Gothic Uralic"/>
              </a:rPr>
              <a:t>Apache 2.0</a:t>
            </a:r>
            <a:r>
              <a:rPr sz="2000" spc="-2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License.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On Github:</a:t>
            </a:r>
            <a:r>
              <a:rPr sz="2000" spc="-5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https://github.com/lxc/lxd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  <a:tab pos="6063615" algn="l"/>
              </a:tabLst>
            </a:pPr>
            <a:r>
              <a:rPr sz="2000" dirty="0">
                <a:latin typeface="Gothic Uralic"/>
                <a:cs typeface="Gothic Uralic"/>
              </a:rPr>
              <a:t>Linux </a:t>
            </a:r>
            <a:r>
              <a:rPr sz="2000" spc="-5" dirty="0">
                <a:latin typeface="Gothic Uralic"/>
                <a:cs typeface="Gothic Uralic"/>
              </a:rPr>
              <a:t>distros </a:t>
            </a:r>
            <a:r>
              <a:rPr sz="2000" dirty="0">
                <a:latin typeface="Gothic Uralic"/>
                <a:cs typeface="Gothic Uralic"/>
              </a:rPr>
              <a:t>under Ubuntu.</a:t>
            </a:r>
            <a:r>
              <a:rPr sz="2000" spc="-4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No</a:t>
            </a:r>
            <a:r>
              <a:rPr sz="2000" spc="10" dirty="0">
                <a:latin typeface="Gothic Uralic"/>
                <a:cs typeface="Gothic Uralic"/>
              </a:rPr>
              <a:t> </a:t>
            </a:r>
            <a:r>
              <a:rPr sz="2000" spc="-15" dirty="0">
                <a:latin typeface="Gothic Uralic"/>
                <a:cs typeface="Gothic Uralic"/>
              </a:rPr>
              <a:t>Windows.	</a:t>
            </a:r>
            <a:r>
              <a:rPr sz="2000" dirty="0">
                <a:latin typeface="Gothic Uralic"/>
                <a:cs typeface="Gothic Uralic"/>
              </a:rPr>
              <a:t>No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Mac.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2616835" algn="l"/>
              </a:tabLst>
            </a:pPr>
            <a:r>
              <a:rPr sz="2000" dirty="0">
                <a:latin typeface="Gothic Uralic"/>
                <a:cs typeface="Gothic Uralic"/>
              </a:rPr>
              <a:t>OpenStack.	</a:t>
            </a:r>
            <a:r>
              <a:rPr sz="2000" b="1" dirty="0">
                <a:latin typeface="Gothic Uralic"/>
                <a:cs typeface="Gothic Uralic"/>
              </a:rPr>
              <a:t>Compatible with</a:t>
            </a:r>
            <a:r>
              <a:rPr sz="2000" b="1" spc="-45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Docker.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Golang </a:t>
            </a:r>
            <a:r>
              <a:rPr sz="2000" spc="-5" dirty="0">
                <a:latin typeface="Gothic Uralic"/>
                <a:cs typeface="Gothic Uralic"/>
              </a:rPr>
              <a:t>3.0+ and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LXC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Website:</a:t>
            </a:r>
            <a:r>
              <a:rPr sz="2000" spc="2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http://www.ubuntu.com/cloud/tools/lxd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509260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OS</a:t>
            </a:r>
            <a:r>
              <a:rPr sz="3600" b="0" spc="-9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Virtualization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68654"/>
            <a:ext cx="7414895" cy="2375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othic Uralic"/>
                <a:cs typeface="Gothic Uralic"/>
              </a:rPr>
              <a:t>Virtualizing </a:t>
            </a:r>
            <a:r>
              <a:rPr sz="2800" spc="-5" dirty="0">
                <a:latin typeface="Gothic Uralic"/>
                <a:cs typeface="Gothic Uralic"/>
              </a:rPr>
              <a:t>the </a:t>
            </a:r>
            <a:r>
              <a:rPr sz="2800" b="1" spc="-5" dirty="0">
                <a:latin typeface="Gothic Uralic"/>
                <a:cs typeface="Gothic Uralic"/>
              </a:rPr>
              <a:t>Operating</a:t>
            </a:r>
            <a:r>
              <a:rPr sz="2800" b="1" dirty="0">
                <a:latin typeface="Gothic Uralic"/>
                <a:cs typeface="Gothic Uralic"/>
              </a:rPr>
              <a:t> </a:t>
            </a:r>
            <a:r>
              <a:rPr sz="2800" b="1" spc="-10" dirty="0">
                <a:latin typeface="Gothic Uralic"/>
                <a:cs typeface="Gothic Uralic"/>
              </a:rPr>
              <a:t>System</a:t>
            </a:r>
            <a:endParaRPr sz="2800">
              <a:latin typeface="Gothic Uralic"/>
              <a:cs typeface="Gothic Uralic"/>
            </a:endParaRPr>
          </a:p>
          <a:p>
            <a:pPr marL="147955" indent="-135890">
              <a:lnSpc>
                <a:spcPct val="100000"/>
              </a:lnSpc>
              <a:spcBef>
                <a:spcPts val="10"/>
              </a:spcBef>
              <a:buSzPct val="45454"/>
              <a:buFont typeface="Wingdings"/>
              <a:buChar char=""/>
              <a:tabLst>
                <a:tab pos="148590" algn="l"/>
              </a:tabLst>
            </a:pPr>
            <a:r>
              <a:rPr sz="2200" spc="-5" dirty="0">
                <a:latin typeface="Gothic Uralic"/>
                <a:cs typeface="Gothic Uralic"/>
              </a:rPr>
              <a:t>Containers </a:t>
            </a:r>
            <a:r>
              <a:rPr sz="2200" dirty="0">
                <a:latin typeface="Gothic Uralic"/>
                <a:cs typeface="Gothic Uralic"/>
              </a:rPr>
              <a:t>have existed </a:t>
            </a:r>
            <a:r>
              <a:rPr sz="2200" spc="-5" dirty="0">
                <a:latin typeface="Gothic Uralic"/>
                <a:cs typeface="Gothic Uralic"/>
              </a:rPr>
              <a:t>on *nix systems for some</a:t>
            </a:r>
            <a:r>
              <a:rPr sz="2200" spc="-75" dirty="0">
                <a:latin typeface="Gothic Uralic"/>
                <a:cs typeface="Gothic Uralic"/>
              </a:rPr>
              <a:t> </a:t>
            </a:r>
            <a:r>
              <a:rPr sz="2200" dirty="0">
                <a:latin typeface="Gothic Uralic"/>
                <a:cs typeface="Gothic Uralic"/>
              </a:rPr>
              <a:t>time</a:t>
            </a:r>
            <a:endParaRPr sz="2200">
              <a:latin typeface="Gothic Uralic"/>
              <a:cs typeface="Gothic Uralic"/>
            </a:endParaRPr>
          </a:p>
          <a:p>
            <a:pPr marL="147955" indent="-135890">
              <a:lnSpc>
                <a:spcPct val="100000"/>
              </a:lnSpc>
              <a:spcBef>
                <a:spcPts val="5"/>
              </a:spcBef>
              <a:buSzPct val="45454"/>
              <a:buFont typeface="Wingdings"/>
              <a:buChar char=""/>
              <a:tabLst>
                <a:tab pos="148590" algn="l"/>
              </a:tabLst>
            </a:pPr>
            <a:r>
              <a:rPr sz="2200" spc="-20" dirty="0">
                <a:latin typeface="Gothic Uralic"/>
                <a:cs typeface="Gothic Uralic"/>
              </a:rPr>
              <a:t>An </a:t>
            </a:r>
            <a:r>
              <a:rPr sz="2200" spc="-5" dirty="0">
                <a:latin typeface="Gothic Uralic"/>
                <a:cs typeface="Gothic Uralic"/>
              </a:rPr>
              <a:t>extension of the </a:t>
            </a:r>
            <a:r>
              <a:rPr sz="2200" dirty="0">
                <a:latin typeface="Gothic Uralic"/>
                <a:cs typeface="Gothic Uralic"/>
              </a:rPr>
              <a:t>'chroot‘</a:t>
            </a:r>
            <a:r>
              <a:rPr sz="2200" spc="10" dirty="0">
                <a:latin typeface="Gothic Uralic"/>
                <a:cs typeface="Gothic Uralic"/>
              </a:rPr>
              <a:t> </a:t>
            </a:r>
            <a:r>
              <a:rPr sz="2200" spc="-5" dirty="0">
                <a:latin typeface="Gothic Uralic"/>
                <a:cs typeface="Gothic Uralic"/>
              </a:rPr>
              <a:t>concept</a:t>
            </a:r>
            <a:endParaRPr sz="2200">
              <a:latin typeface="Gothic Uralic"/>
              <a:cs typeface="Gothic Uralic"/>
            </a:endParaRPr>
          </a:p>
          <a:p>
            <a:pPr marL="147955" indent="-135890">
              <a:lnSpc>
                <a:spcPct val="100000"/>
              </a:lnSpc>
              <a:buSzPct val="45454"/>
              <a:buFont typeface="Wingdings"/>
              <a:buChar char=""/>
              <a:tabLst>
                <a:tab pos="148590" algn="l"/>
              </a:tabLst>
            </a:pPr>
            <a:r>
              <a:rPr sz="2200" spc="-5" dirty="0">
                <a:latin typeface="Gothic Uralic"/>
                <a:cs typeface="Gothic Uralic"/>
              </a:rPr>
              <a:t>Examples:</a:t>
            </a:r>
            <a:endParaRPr sz="2200">
              <a:latin typeface="Gothic Uralic"/>
              <a:cs typeface="Gothic Uralic"/>
            </a:endParaRPr>
          </a:p>
          <a:p>
            <a:pPr marL="1049020" lvl="1" indent="-122555">
              <a:lnSpc>
                <a:spcPct val="100000"/>
              </a:lnSpc>
              <a:spcBef>
                <a:spcPts val="5"/>
              </a:spcBef>
              <a:buSzPct val="45000"/>
              <a:buFont typeface="Wingdings"/>
              <a:buChar char=""/>
              <a:tabLst>
                <a:tab pos="1049655" algn="l"/>
              </a:tabLst>
            </a:pPr>
            <a:r>
              <a:rPr sz="2000" dirty="0">
                <a:latin typeface="Gothic Uralic"/>
                <a:cs typeface="Gothic Uralic"/>
              </a:rPr>
              <a:t>Linux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Containers</a:t>
            </a:r>
            <a:endParaRPr sz="2000">
              <a:latin typeface="Gothic Uralic"/>
              <a:cs typeface="Gothic Uralic"/>
            </a:endParaRPr>
          </a:p>
          <a:p>
            <a:pPr marL="1049020" lvl="1" indent="-122555">
              <a:lnSpc>
                <a:spcPct val="100000"/>
              </a:lnSpc>
              <a:buSzPct val="45000"/>
              <a:buFont typeface="Wingdings"/>
              <a:buChar char=""/>
              <a:tabLst>
                <a:tab pos="1049655" algn="l"/>
              </a:tabLst>
            </a:pPr>
            <a:r>
              <a:rPr sz="2000" spc="-5" dirty="0">
                <a:latin typeface="Gothic Uralic"/>
                <a:cs typeface="Gothic Uralic"/>
              </a:rPr>
              <a:t>BSD</a:t>
            </a:r>
            <a:r>
              <a:rPr sz="2000" spc="-1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“Jails”</a:t>
            </a:r>
            <a:endParaRPr sz="2000">
              <a:latin typeface="Gothic Uralic"/>
              <a:cs typeface="Gothic Uralic"/>
            </a:endParaRPr>
          </a:p>
          <a:p>
            <a:pPr marL="1049020" lvl="1" indent="-122555">
              <a:lnSpc>
                <a:spcPct val="100000"/>
              </a:lnSpc>
              <a:buSzPct val="45000"/>
              <a:buFont typeface="Wingdings"/>
              <a:buChar char=""/>
              <a:tabLst>
                <a:tab pos="1049655" algn="l"/>
              </a:tabLst>
            </a:pPr>
            <a:r>
              <a:rPr sz="2000" spc="-5" dirty="0">
                <a:latin typeface="Gothic Uralic"/>
                <a:cs typeface="Gothic Uralic"/>
              </a:rPr>
              <a:t>Solaris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Containers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823" y="3624072"/>
            <a:ext cx="8933688" cy="3142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80" y="6854138"/>
            <a:ext cx="7572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Gothic Uralic"/>
                <a:cs typeface="Gothic Uralic"/>
              </a:rPr>
              <a:t>“Understanding </a:t>
            </a:r>
            <a:r>
              <a:rPr sz="1400" dirty="0">
                <a:latin typeface="Gothic Uralic"/>
                <a:cs typeface="Gothic Uralic"/>
              </a:rPr>
              <a:t>Docker”:</a:t>
            </a:r>
            <a:r>
              <a:rPr sz="1400" spc="10" dirty="0">
                <a:latin typeface="Gothic Uralic"/>
                <a:cs typeface="Gothic Uralic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https://docs.docker.com/introduction/understanding-docker/</a:t>
            </a:r>
            <a:endParaRPr sz="14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836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5784850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Project</a:t>
            </a:r>
            <a:r>
              <a:rPr sz="3600" b="0" spc="-2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Atomic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5740" cy="630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74295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Platform for rolling out </a:t>
            </a:r>
            <a:r>
              <a:rPr sz="1600" i="1" spc="-10" dirty="0">
                <a:latin typeface="TeXGyreAdventor"/>
                <a:cs typeface="TeXGyreAdventor"/>
              </a:rPr>
              <a:t>Docker-based </a:t>
            </a:r>
            <a:r>
              <a:rPr sz="1600" i="1" spc="-5" dirty="0">
                <a:latin typeface="TeXGyreAdventor"/>
                <a:cs typeface="TeXGyreAdventor"/>
              </a:rPr>
              <a:t>containizered apps. Supports atomic upgrades </a:t>
            </a:r>
            <a:r>
              <a:rPr sz="1600" i="1" spc="-10" dirty="0">
                <a:latin typeface="TeXGyreAdventor"/>
                <a:cs typeface="TeXGyreAdventor"/>
              </a:rPr>
              <a:t>and  </a:t>
            </a:r>
            <a:r>
              <a:rPr sz="1600" i="1" spc="-5" dirty="0">
                <a:latin typeface="TeXGyreAdventor"/>
                <a:cs typeface="TeXGyreAdventor"/>
              </a:rPr>
              <a:t>rollbacks. Web-based Cockpit </a:t>
            </a:r>
            <a:r>
              <a:rPr sz="1600" i="1" spc="-10" dirty="0">
                <a:latin typeface="TeXGyreAdventor"/>
                <a:cs typeface="TeXGyreAdventor"/>
              </a:rPr>
              <a:t>provides </a:t>
            </a:r>
            <a:r>
              <a:rPr sz="1600" i="1" spc="-5" dirty="0">
                <a:latin typeface="TeXGyreAdventor"/>
                <a:cs typeface="TeXGyreAdventor"/>
              </a:rPr>
              <a:t>storage, services </a:t>
            </a:r>
            <a:r>
              <a:rPr sz="1600" i="1" spc="-10" dirty="0">
                <a:latin typeface="TeXGyreAdventor"/>
                <a:cs typeface="TeXGyreAdventor"/>
              </a:rPr>
              <a:t>and logging </a:t>
            </a:r>
            <a:r>
              <a:rPr sz="1600" i="1" spc="-5" dirty="0">
                <a:latin typeface="TeXGyreAdventor"/>
                <a:cs typeface="TeXGyreAdventor"/>
              </a:rPr>
              <a:t>control, plus ability </a:t>
            </a:r>
            <a:r>
              <a:rPr sz="1600" i="1" dirty="0">
                <a:latin typeface="TeXGyreAdventor"/>
                <a:cs typeface="TeXGyreAdventor"/>
              </a:rPr>
              <a:t>to  </a:t>
            </a:r>
            <a:r>
              <a:rPr sz="1600" i="1" spc="-15" dirty="0">
                <a:latin typeface="TeXGyreAdventor"/>
                <a:cs typeface="TeXGyreAdventor"/>
              </a:rPr>
              <a:t>browse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inspect images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containers. Integrates </a:t>
            </a:r>
            <a:r>
              <a:rPr sz="1600" i="1" spc="-10" dirty="0">
                <a:latin typeface="TeXGyreAdventor"/>
                <a:cs typeface="TeXGyreAdventor"/>
              </a:rPr>
              <a:t>with</a:t>
            </a:r>
            <a:r>
              <a:rPr sz="1600" i="1" spc="75" dirty="0">
                <a:latin typeface="TeXGyreAdventor"/>
                <a:cs typeface="TeXGyreAdventor"/>
              </a:rPr>
              <a:t> </a:t>
            </a:r>
            <a:r>
              <a:rPr sz="1600" i="1" spc="-10" dirty="0">
                <a:latin typeface="TeXGyreAdventor"/>
                <a:cs typeface="TeXGyreAdventor"/>
              </a:rPr>
              <a:t>Kubernetes.</a:t>
            </a:r>
            <a:endParaRPr sz="1600">
              <a:latin typeface="TeXGyreAdventor"/>
              <a:cs typeface="TeXGyreAdventor"/>
            </a:endParaRPr>
          </a:p>
          <a:p>
            <a:pPr marL="6776720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Project Atomic</a:t>
            </a:r>
            <a:r>
              <a:rPr sz="1600" i="1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Website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Announced last </a:t>
            </a:r>
            <a:r>
              <a:rPr sz="2000" spc="-5" dirty="0">
                <a:latin typeface="Gothic Uralic"/>
                <a:cs typeface="Gothic Uralic"/>
              </a:rPr>
              <a:t>year at </a:t>
            </a:r>
            <a:r>
              <a:rPr sz="2000" dirty="0">
                <a:latin typeface="Gothic Uralic"/>
                <a:cs typeface="Gothic Uralic"/>
              </a:rPr>
              <a:t>Red </a:t>
            </a:r>
            <a:r>
              <a:rPr sz="2000" spc="-5" dirty="0">
                <a:latin typeface="Gothic Uralic"/>
                <a:cs typeface="Gothic Uralic"/>
              </a:rPr>
              <a:t>Hat</a:t>
            </a:r>
            <a:r>
              <a:rPr sz="2000" spc="-11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Summit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Included </a:t>
            </a:r>
            <a:r>
              <a:rPr sz="2000" spc="-5" dirty="0">
                <a:latin typeface="Gothic Uralic"/>
                <a:cs typeface="Gothic Uralic"/>
              </a:rPr>
              <a:t>in </a:t>
            </a:r>
            <a:r>
              <a:rPr sz="2000" dirty="0">
                <a:latin typeface="Gothic Uralic"/>
                <a:cs typeface="Gothic Uralic"/>
              </a:rPr>
              <a:t>Fedora 21</a:t>
            </a:r>
            <a:r>
              <a:rPr sz="2000" spc="-5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(12/9/2014)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1639570" algn="l"/>
              </a:tabLst>
            </a:pPr>
            <a:r>
              <a:rPr sz="2000" spc="5" dirty="0">
                <a:latin typeface="Gothic Uralic"/>
                <a:cs typeface="Gothic Uralic"/>
              </a:rPr>
              <a:t>Yes.	</a:t>
            </a:r>
            <a:r>
              <a:rPr sz="2000" spc="-5" dirty="0">
                <a:latin typeface="Gothic Uralic"/>
                <a:cs typeface="Gothic Uralic"/>
              </a:rPr>
              <a:t>GPL </a:t>
            </a:r>
            <a:r>
              <a:rPr sz="2000" dirty="0">
                <a:latin typeface="Gothic Uralic"/>
                <a:cs typeface="Gothic Uralic"/>
              </a:rPr>
              <a:t>2</a:t>
            </a:r>
            <a:r>
              <a:rPr sz="2000" spc="-1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License.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On Github:</a:t>
            </a:r>
            <a:r>
              <a:rPr sz="2000" spc="-4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https://github.com/projectatomic/atomic-site/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Fedora </a:t>
            </a:r>
            <a:r>
              <a:rPr sz="2000" spc="-10" dirty="0">
                <a:latin typeface="Gothic Uralic"/>
                <a:cs typeface="Gothic Uralic"/>
              </a:rPr>
              <a:t>(now)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spc="5" dirty="0">
                <a:latin typeface="Gothic Uralic"/>
                <a:cs typeface="Gothic Uralic"/>
              </a:rPr>
              <a:t>Centos </a:t>
            </a:r>
            <a:r>
              <a:rPr sz="2000" dirty="0">
                <a:latin typeface="Gothic Uralic"/>
                <a:cs typeface="Gothic Uralic"/>
              </a:rPr>
              <a:t>&amp; RHEL</a:t>
            </a:r>
            <a:r>
              <a:rPr sz="2000" spc="-4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(later).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b="1" dirty="0">
                <a:latin typeface="Gothic Uralic"/>
                <a:cs typeface="Gothic Uralic"/>
              </a:rPr>
              <a:t>Compatible with</a:t>
            </a:r>
            <a:r>
              <a:rPr sz="2000" b="1" spc="-45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Docker.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Virtual </a:t>
            </a:r>
            <a:r>
              <a:rPr sz="2000" dirty="0">
                <a:latin typeface="Gothic Uralic"/>
                <a:cs typeface="Gothic Uralic"/>
              </a:rPr>
              <a:t>Machine Manager </a:t>
            </a:r>
            <a:r>
              <a:rPr sz="2000" spc="-5" dirty="0">
                <a:latin typeface="Gothic Uralic"/>
                <a:cs typeface="Gothic Uralic"/>
              </a:rPr>
              <a:t>(virt-manager) for</a:t>
            </a:r>
            <a:r>
              <a:rPr sz="2000" spc="-4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Linux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VirtualBox for Windows </a:t>
            </a:r>
            <a:r>
              <a:rPr sz="2000" dirty="0">
                <a:latin typeface="Gothic Uralic"/>
                <a:cs typeface="Gothic Uralic"/>
              </a:rPr>
              <a:t>&amp; </a:t>
            </a:r>
            <a:r>
              <a:rPr sz="2000" spc="-5" dirty="0">
                <a:latin typeface="Gothic Uralic"/>
                <a:cs typeface="Gothic Uralic"/>
              </a:rPr>
              <a:t>Mac </a:t>
            </a:r>
            <a:r>
              <a:rPr sz="2000" dirty="0">
                <a:latin typeface="Gothic Uralic"/>
                <a:cs typeface="Gothic Uralic"/>
              </a:rPr>
              <a:t>OS</a:t>
            </a:r>
            <a:r>
              <a:rPr sz="2000" spc="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X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Website:</a:t>
            </a:r>
            <a:r>
              <a:rPr sz="2000" spc="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http://www.projectatomic.io/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141220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Amazon EC2 Container</a:t>
            </a:r>
            <a:r>
              <a:rPr sz="3600" b="0" spc="3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Service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4470" cy="539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1016000">
              <a:lnSpc>
                <a:spcPct val="100000"/>
              </a:lnSpc>
              <a:spcBef>
                <a:spcPts val="25"/>
              </a:spcBef>
            </a:pPr>
            <a:r>
              <a:rPr sz="1600" i="1" spc="-10" dirty="0">
                <a:latin typeface="TeXGyreAdventor"/>
                <a:cs typeface="TeXGyreAdventor"/>
              </a:rPr>
              <a:t>Amazon EC2 </a:t>
            </a:r>
            <a:r>
              <a:rPr sz="1600" i="1" spc="-5" dirty="0">
                <a:latin typeface="TeXGyreAdventor"/>
                <a:cs typeface="TeXGyreAdventor"/>
              </a:rPr>
              <a:t>Container Service is a highly scalable, high </a:t>
            </a:r>
            <a:r>
              <a:rPr sz="1600" i="1" spc="-10" dirty="0">
                <a:latin typeface="TeXGyreAdventor"/>
                <a:cs typeface="TeXGyreAdventor"/>
              </a:rPr>
              <a:t>performance </a:t>
            </a:r>
            <a:r>
              <a:rPr sz="1600" i="1" spc="-5" dirty="0">
                <a:latin typeface="TeXGyreAdventor"/>
                <a:cs typeface="TeXGyreAdventor"/>
              </a:rPr>
              <a:t>container  management service that supports </a:t>
            </a:r>
            <a:r>
              <a:rPr sz="1600" i="1" spc="-10" dirty="0">
                <a:latin typeface="TeXGyreAdventor"/>
                <a:cs typeface="TeXGyreAdventor"/>
              </a:rPr>
              <a:t>Docker </a:t>
            </a:r>
            <a:r>
              <a:rPr sz="1600" i="1" spc="-5" dirty="0">
                <a:latin typeface="TeXGyreAdventor"/>
                <a:cs typeface="TeXGyreAdventor"/>
              </a:rPr>
              <a:t>containers </a:t>
            </a:r>
            <a:r>
              <a:rPr sz="1600" i="1" spc="-10" dirty="0">
                <a:latin typeface="TeXGyreAdventor"/>
                <a:cs typeface="TeXGyreAdventor"/>
              </a:rPr>
              <a:t>and allows you </a:t>
            </a:r>
            <a:r>
              <a:rPr sz="1600" i="1" dirty="0">
                <a:latin typeface="TeXGyreAdventor"/>
                <a:cs typeface="TeXGyreAdventor"/>
              </a:rPr>
              <a:t>to </a:t>
            </a:r>
            <a:r>
              <a:rPr sz="1600" i="1" spc="-5" dirty="0">
                <a:latin typeface="TeXGyreAdventor"/>
                <a:cs typeface="TeXGyreAdventor"/>
              </a:rPr>
              <a:t>easily run  distributed applications on a managed cluster of </a:t>
            </a:r>
            <a:r>
              <a:rPr sz="1600" i="1" spc="-10" dirty="0">
                <a:latin typeface="TeXGyreAdventor"/>
                <a:cs typeface="TeXGyreAdventor"/>
              </a:rPr>
              <a:t>Amazon EC2</a:t>
            </a:r>
            <a:r>
              <a:rPr sz="1600" i="1" spc="20" dirty="0">
                <a:latin typeface="TeXGyreAdventor"/>
                <a:cs typeface="TeXGyreAdventor"/>
              </a:rPr>
              <a:t> </a:t>
            </a:r>
            <a:r>
              <a:rPr sz="1600" i="1" spc="-5" dirty="0">
                <a:latin typeface="TeXGyreAdventor"/>
                <a:cs typeface="TeXGyreAdventor"/>
              </a:rPr>
              <a:t>instances.</a:t>
            </a:r>
            <a:endParaRPr sz="1600">
              <a:latin typeface="TeXGyreAdventor"/>
              <a:cs typeface="TeXGyreAdventor"/>
            </a:endParaRPr>
          </a:p>
          <a:p>
            <a:pPr marL="5194300">
              <a:lnSpc>
                <a:spcPts val="1910"/>
              </a:lnSpc>
            </a:pP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Amazon EC2 </a:t>
            </a: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Container Service</a:t>
            </a:r>
            <a:r>
              <a:rPr sz="1600" i="1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website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Currently </a:t>
            </a:r>
            <a:r>
              <a:rPr sz="2000" spc="-5" dirty="0">
                <a:latin typeface="Gothic Uralic"/>
                <a:cs typeface="Gothic Uralic"/>
              </a:rPr>
              <a:t>in </a:t>
            </a:r>
            <a:r>
              <a:rPr sz="2000" dirty="0">
                <a:latin typeface="Gothic Uralic"/>
                <a:cs typeface="Gothic Uralic"/>
              </a:rPr>
              <a:t>Preview</a:t>
            </a:r>
            <a:r>
              <a:rPr sz="2000" spc="-8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mode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No.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EC2</a:t>
            </a:r>
            <a:r>
              <a:rPr sz="2000" spc="-1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Instances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b="1" dirty="0">
                <a:latin typeface="Gothic Uralic"/>
                <a:cs typeface="Gothic Uralic"/>
              </a:rPr>
              <a:t>Compatible with</a:t>
            </a:r>
            <a:r>
              <a:rPr sz="2000" b="1" spc="-40" dirty="0">
                <a:latin typeface="Gothic Uralic"/>
                <a:cs typeface="Gothic Uralic"/>
              </a:rPr>
              <a:t> </a:t>
            </a:r>
            <a:r>
              <a:rPr sz="2000" b="1" dirty="0">
                <a:latin typeface="Gothic Uralic"/>
                <a:cs typeface="Gothic Uralic"/>
              </a:rPr>
              <a:t>Docker.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Amazon EC2</a:t>
            </a:r>
            <a:r>
              <a:rPr sz="2000" spc="-4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Instances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Website:</a:t>
            </a:r>
            <a:r>
              <a:rPr sz="2000" spc="2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http://aws.amazon.com/ecs/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Fl</a:t>
            </a:r>
            <a:r>
              <a:rPr sz="3600" b="0" spc="-20" dirty="0">
                <a:solidFill>
                  <a:srgbClr val="000000"/>
                </a:solidFill>
                <a:latin typeface="Gothic Uralic"/>
                <a:cs typeface="Gothic Uralic"/>
              </a:rPr>
              <a:t>o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ckport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4470" cy="630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172720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Flockport provides </a:t>
            </a:r>
            <a:r>
              <a:rPr sz="1600" i="1" spc="-20" dirty="0">
                <a:latin typeface="TeXGyreAdventor"/>
                <a:cs typeface="TeXGyreAdventor"/>
              </a:rPr>
              <a:t>web </a:t>
            </a:r>
            <a:r>
              <a:rPr sz="1600" i="1" spc="-5" dirty="0">
                <a:latin typeface="TeXGyreAdventor"/>
                <a:cs typeface="TeXGyreAdventor"/>
              </a:rPr>
              <a:t>stacks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application in LXC containers that can be </a:t>
            </a:r>
            <a:r>
              <a:rPr sz="1600" i="1" spc="-10" dirty="0">
                <a:latin typeface="TeXGyreAdventor"/>
                <a:cs typeface="TeXGyreAdventor"/>
              </a:rPr>
              <a:t>deployed </a:t>
            </a:r>
            <a:r>
              <a:rPr sz="1600" i="1" spc="-5" dirty="0">
                <a:latin typeface="TeXGyreAdventor"/>
                <a:cs typeface="TeXGyreAdventor"/>
              </a:rPr>
              <a:t>on  </a:t>
            </a:r>
            <a:r>
              <a:rPr sz="1600" i="1" spc="-10" dirty="0">
                <a:latin typeface="TeXGyreAdventor"/>
                <a:cs typeface="TeXGyreAdventor"/>
              </a:rPr>
              <a:t>any </a:t>
            </a:r>
            <a:r>
              <a:rPr sz="1600" i="1" spc="-5" dirty="0">
                <a:latin typeface="TeXGyreAdventor"/>
                <a:cs typeface="TeXGyreAdventor"/>
              </a:rPr>
              <a:t>Linux server or </a:t>
            </a:r>
            <a:r>
              <a:rPr sz="1600" i="1" spc="-10" dirty="0">
                <a:latin typeface="TeXGyreAdventor"/>
                <a:cs typeface="TeXGyreAdventor"/>
              </a:rPr>
              <a:t>VM </a:t>
            </a:r>
            <a:r>
              <a:rPr sz="1600" i="1" spc="-5" dirty="0">
                <a:latin typeface="TeXGyreAdventor"/>
                <a:cs typeface="TeXGyreAdventor"/>
              </a:rPr>
              <a:t>in </a:t>
            </a:r>
            <a:r>
              <a:rPr sz="1600" i="1" spc="-10" dirty="0">
                <a:latin typeface="TeXGyreAdventor"/>
                <a:cs typeface="TeXGyreAdventor"/>
              </a:rPr>
              <a:t>seconds. </a:t>
            </a:r>
            <a:r>
              <a:rPr sz="1600" i="1" spc="-5" dirty="0">
                <a:latin typeface="TeXGyreAdventor"/>
                <a:cs typeface="TeXGyreAdventor"/>
              </a:rPr>
              <a:t>Looks like a </a:t>
            </a:r>
            <a:r>
              <a:rPr sz="1600" i="1" spc="-10" dirty="0">
                <a:latin typeface="TeXGyreAdventor"/>
                <a:cs typeface="TeXGyreAdventor"/>
              </a:rPr>
              <a:t>direct </a:t>
            </a:r>
            <a:r>
              <a:rPr sz="1600" i="1" spc="-5" dirty="0">
                <a:latin typeface="TeXGyreAdventor"/>
                <a:cs typeface="TeXGyreAdventor"/>
              </a:rPr>
              <a:t>competitor </a:t>
            </a:r>
            <a:r>
              <a:rPr sz="1600" i="1" dirty="0">
                <a:latin typeface="TeXGyreAdventor"/>
                <a:cs typeface="TeXGyreAdventor"/>
              </a:rPr>
              <a:t>to </a:t>
            </a:r>
            <a:r>
              <a:rPr sz="1600" i="1" spc="-10" dirty="0">
                <a:latin typeface="TeXGyreAdventor"/>
                <a:cs typeface="TeXGyreAdventor"/>
              </a:rPr>
              <a:t>Docker. Very </a:t>
            </a:r>
            <a:r>
              <a:rPr sz="1600" i="1" spc="-5" dirty="0">
                <a:latin typeface="TeXGyreAdventor"/>
                <a:cs typeface="TeXGyreAdventor"/>
              </a:rPr>
              <a:t>small  company.</a:t>
            </a:r>
            <a:endParaRPr sz="1600">
              <a:latin typeface="TeXGyreAdventor"/>
              <a:cs typeface="TeXGyreAdventor"/>
            </a:endParaRPr>
          </a:p>
          <a:p>
            <a:pPr marR="5080" algn="r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Flockport</a:t>
            </a:r>
            <a:r>
              <a:rPr sz="1600" i="1" u="heavy" spc="-6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FAQs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2099945" algn="l"/>
              </a:tabLst>
            </a:pPr>
            <a:r>
              <a:rPr sz="2000" spc="-5" dirty="0">
                <a:latin typeface="Gothic Uralic"/>
                <a:cs typeface="Gothic Uralic"/>
              </a:rPr>
              <a:t>Startup.	September 9,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2014.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1608455" algn="l"/>
              </a:tabLst>
            </a:pPr>
            <a:r>
              <a:rPr sz="2000" dirty="0">
                <a:latin typeface="Gothic Uralic"/>
                <a:cs typeface="Gothic Uralic"/>
              </a:rPr>
              <a:t>???	No </a:t>
            </a:r>
            <a:r>
              <a:rPr sz="2000" spc="-5" dirty="0">
                <a:latin typeface="Gothic Uralic"/>
                <a:cs typeface="Gothic Uralic"/>
              </a:rPr>
              <a:t>information </a:t>
            </a:r>
            <a:r>
              <a:rPr sz="2000" dirty="0">
                <a:latin typeface="Gothic Uralic"/>
                <a:cs typeface="Gothic Uralic"/>
              </a:rPr>
              <a:t>on their website or </a:t>
            </a:r>
            <a:r>
              <a:rPr sz="2000" spc="-5" dirty="0">
                <a:latin typeface="Gothic Uralic"/>
                <a:cs typeface="Gothic Uralic"/>
              </a:rPr>
              <a:t>in any</a:t>
            </a:r>
            <a:r>
              <a:rPr sz="2000" spc="-14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articles.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Any </a:t>
            </a:r>
            <a:r>
              <a:rPr sz="2000" spc="-5" dirty="0">
                <a:latin typeface="Gothic Uralic"/>
                <a:cs typeface="Gothic Uralic"/>
              </a:rPr>
              <a:t>Linux </a:t>
            </a:r>
            <a:r>
              <a:rPr sz="2000" spc="5" dirty="0">
                <a:latin typeface="Gothic Uralic"/>
                <a:cs typeface="Gothic Uralic"/>
              </a:rPr>
              <a:t>that </a:t>
            </a:r>
            <a:r>
              <a:rPr sz="2000" spc="-5" dirty="0">
                <a:latin typeface="Gothic Uralic"/>
                <a:cs typeface="Gothic Uralic"/>
              </a:rPr>
              <a:t>supports</a:t>
            </a:r>
            <a:r>
              <a:rPr sz="2000" spc="-10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LXC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927100" marR="455295" lvl="1">
              <a:lnSpc>
                <a:spcPct val="99800"/>
              </a:lnSpc>
              <a:spcBef>
                <a:spcPts val="20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They </a:t>
            </a:r>
            <a:r>
              <a:rPr sz="2000" spc="-10" dirty="0">
                <a:latin typeface="Gothic Uralic"/>
                <a:cs typeface="Gothic Uralic"/>
              </a:rPr>
              <a:t>“...will </a:t>
            </a:r>
            <a:r>
              <a:rPr sz="2000" dirty="0">
                <a:latin typeface="Gothic Uralic"/>
                <a:cs typeface="Gothic Uralic"/>
              </a:rPr>
              <a:t>shortly enable users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deploy Flockport </a:t>
            </a:r>
            <a:r>
              <a:rPr sz="2000" spc="-5" dirty="0">
                <a:latin typeface="Gothic Uralic"/>
                <a:cs typeface="Gothic Uralic"/>
              </a:rPr>
              <a:t>containers  </a:t>
            </a:r>
            <a:r>
              <a:rPr sz="2000" dirty="0">
                <a:latin typeface="Gothic Uralic"/>
                <a:cs typeface="Gothic Uralic"/>
              </a:rPr>
              <a:t>directly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a number of </a:t>
            </a:r>
            <a:r>
              <a:rPr sz="2000" spc="-5" dirty="0">
                <a:latin typeface="Gothic Uralic"/>
                <a:cs typeface="Gothic Uralic"/>
              </a:rPr>
              <a:t>public </a:t>
            </a:r>
            <a:r>
              <a:rPr sz="2000" dirty="0">
                <a:latin typeface="Gothic Uralic"/>
                <a:cs typeface="Gothic Uralic"/>
              </a:rPr>
              <a:t>clouds directly </a:t>
            </a:r>
            <a:r>
              <a:rPr sz="2000" spc="-5" dirty="0">
                <a:latin typeface="Gothic Uralic"/>
                <a:cs typeface="Gothic Uralic"/>
              </a:rPr>
              <a:t>from  Flockport.com...”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Support for </a:t>
            </a:r>
            <a:r>
              <a:rPr sz="2000" spc="-15" dirty="0">
                <a:latin typeface="Gothic Uralic"/>
                <a:cs typeface="Gothic Uralic"/>
              </a:rPr>
              <a:t>KVM </a:t>
            </a:r>
            <a:r>
              <a:rPr sz="2000" spc="-5" dirty="0">
                <a:latin typeface="Gothic Uralic"/>
                <a:cs typeface="Gothic Uralic"/>
              </a:rPr>
              <a:t>for </a:t>
            </a:r>
            <a:r>
              <a:rPr sz="2000" dirty="0">
                <a:latin typeface="Gothic Uralic"/>
                <a:cs typeface="Gothic Uralic"/>
              </a:rPr>
              <a:t>local </a:t>
            </a:r>
            <a:r>
              <a:rPr sz="2000" spc="-5" dirty="0">
                <a:latin typeface="Gothic Uralic"/>
                <a:cs typeface="Gothic Uralic"/>
              </a:rPr>
              <a:t>work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Container </a:t>
            </a:r>
            <a:r>
              <a:rPr sz="2000" spc="-5" dirty="0">
                <a:latin typeface="Gothic Uralic"/>
                <a:cs typeface="Gothic Uralic"/>
              </a:rPr>
              <a:t>Hub:</a:t>
            </a:r>
            <a:r>
              <a:rPr sz="2000" spc="-5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http://www.flockport.com/containers/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Website:</a:t>
            </a:r>
            <a:r>
              <a:rPr sz="2000" spc="1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http://www.flockport.com/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836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Kubernetes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5105" cy="6093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15" dirty="0">
                <a:latin typeface="Gothic Uralic"/>
                <a:cs typeface="Gothic Uralic"/>
              </a:rPr>
              <a:t>What </a:t>
            </a:r>
            <a:r>
              <a:rPr sz="2000" spc="-5" dirty="0">
                <a:latin typeface="Gothic Uralic"/>
                <a:cs typeface="Gothic Uralic"/>
              </a:rPr>
              <a:t>is</a:t>
            </a:r>
            <a:r>
              <a:rPr sz="2000" spc="4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it?</a:t>
            </a:r>
            <a:endParaRPr sz="2000">
              <a:latin typeface="Gothic Uralic"/>
              <a:cs typeface="Gothic Uralic"/>
            </a:endParaRPr>
          </a:p>
          <a:p>
            <a:pPr marL="12700" marR="16510">
              <a:lnSpc>
                <a:spcPct val="100000"/>
              </a:lnSpc>
              <a:spcBef>
                <a:spcPts val="25"/>
              </a:spcBef>
            </a:pPr>
            <a:r>
              <a:rPr sz="1400" i="1" dirty="0">
                <a:latin typeface="TeXGyreAdventor"/>
                <a:cs typeface="TeXGyreAdventor"/>
              </a:rPr>
              <a:t>Kubernetes is an open source container cluster manager. It schedules </a:t>
            </a:r>
            <a:r>
              <a:rPr sz="1400" i="1" spc="-5" dirty="0">
                <a:latin typeface="TeXGyreAdventor"/>
                <a:cs typeface="TeXGyreAdventor"/>
              </a:rPr>
              <a:t>any </a:t>
            </a:r>
            <a:r>
              <a:rPr sz="1400" i="1" dirty="0">
                <a:latin typeface="TeXGyreAdventor"/>
                <a:cs typeface="TeXGyreAdventor"/>
              </a:rPr>
              <a:t>number of container replicas  across a group of node </a:t>
            </a:r>
            <a:r>
              <a:rPr sz="1400" i="1" spc="-5" dirty="0">
                <a:latin typeface="TeXGyreAdventor"/>
                <a:cs typeface="TeXGyreAdventor"/>
              </a:rPr>
              <a:t>instances. </a:t>
            </a:r>
            <a:r>
              <a:rPr sz="1400" i="1" dirty="0">
                <a:latin typeface="TeXGyreAdventor"/>
                <a:cs typeface="TeXGyreAdventor"/>
              </a:rPr>
              <a:t>A master </a:t>
            </a:r>
            <a:r>
              <a:rPr sz="1400" i="1" spc="-5" dirty="0">
                <a:latin typeface="TeXGyreAdventor"/>
                <a:cs typeface="TeXGyreAdventor"/>
              </a:rPr>
              <a:t>instance </a:t>
            </a:r>
            <a:r>
              <a:rPr sz="1400" i="1" dirty="0">
                <a:latin typeface="TeXGyreAdventor"/>
                <a:cs typeface="TeXGyreAdventor"/>
              </a:rPr>
              <a:t>exposes the Kubernetes API, through </a:t>
            </a:r>
            <a:r>
              <a:rPr sz="1400" i="1" spc="-5" dirty="0">
                <a:latin typeface="TeXGyreAdventor"/>
                <a:cs typeface="TeXGyreAdventor"/>
              </a:rPr>
              <a:t>which </a:t>
            </a:r>
            <a:r>
              <a:rPr sz="1400" i="1" dirty="0">
                <a:latin typeface="TeXGyreAdventor"/>
                <a:cs typeface="TeXGyreAdventor"/>
              </a:rPr>
              <a:t>tasks</a:t>
            </a:r>
            <a:r>
              <a:rPr sz="1400" i="1" spc="-270" dirty="0">
                <a:latin typeface="TeXGyreAdventor"/>
                <a:cs typeface="TeXGyreAdventor"/>
              </a:rPr>
              <a:t> </a:t>
            </a:r>
            <a:r>
              <a:rPr sz="1400" i="1" spc="-5" dirty="0">
                <a:latin typeface="TeXGyreAdventor"/>
                <a:cs typeface="TeXGyreAdventor"/>
              </a:rPr>
              <a:t>are  </a:t>
            </a:r>
            <a:r>
              <a:rPr sz="1400" i="1" dirty="0">
                <a:latin typeface="TeXGyreAdventor"/>
                <a:cs typeface="TeXGyreAdventor"/>
              </a:rPr>
              <a:t>defined. Kubernetes </a:t>
            </a:r>
            <a:r>
              <a:rPr sz="1400" i="1" spc="-5" dirty="0">
                <a:latin typeface="TeXGyreAdventor"/>
                <a:cs typeface="TeXGyreAdventor"/>
              </a:rPr>
              <a:t>spawns </a:t>
            </a:r>
            <a:r>
              <a:rPr sz="1400" i="1" dirty="0">
                <a:latin typeface="TeXGyreAdventor"/>
                <a:cs typeface="TeXGyreAdventor"/>
              </a:rPr>
              <a:t>containers on </a:t>
            </a:r>
            <a:r>
              <a:rPr sz="1400" i="1" spc="-5" dirty="0">
                <a:latin typeface="TeXGyreAdventor"/>
                <a:cs typeface="TeXGyreAdventor"/>
              </a:rPr>
              <a:t>nodes </a:t>
            </a:r>
            <a:r>
              <a:rPr sz="1400" i="1" spc="5" dirty="0">
                <a:latin typeface="TeXGyreAdventor"/>
                <a:cs typeface="TeXGyreAdventor"/>
              </a:rPr>
              <a:t>to </a:t>
            </a:r>
            <a:r>
              <a:rPr sz="1400" i="1" spc="-5" dirty="0">
                <a:latin typeface="TeXGyreAdventor"/>
                <a:cs typeface="TeXGyreAdventor"/>
              </a:rPr>
              <a:t>handle </a:t>
            </a:r>
            <a:r>
              <a:rPr sz="1400" i="1" dirty="0">
                <a:latin typeface="TeXGyreAdventor"/>
                <a:cs typeface="TeXGyreAdventor"/>
              </a:rPr>
              <a:t>the defined </a:t>
            </a:r>
            <a:r>
              <a:rPr sz="1400" i="1" spc="-5" dirty="0">
                <a:latin typeface="TeXGyreAdventor"/>
                <a:cs typeface="TeXGyreAdventor"/>
              </a:rPr>
              <a:t>tasks. The </a:t>
            </a:r>
            <a:r>
              <a:rPr sz="1400" i="1" dirty="0">
                <a:latin typeface="TeXGyreAdventor"/>
                <a:cs typeface="TeXGyreAdventor"/>
              </a:rPr>
              <a:t>number </a:t>
            </a:r>
            <a:r>
              <a:rPr sz="1400" i="1" spc="-5" dirty="0">
                <a:latin typeface="TeXGyreAdventor"/>
                <a:cs typeface="TeXGyreAdventor"/>
              </a:rPr>
              <a:t>and </a:t>
            </a:r>
            <a:r>
              <a:rPr sz="1400" i="1" dirty="0">
                <a:latin typeface="TeXGyreAdventor"/>
                <a:cs typeface="TeXGyreAdventor"/>
              </a:rPr>
              <a:t>type of  containers can be </a:t>
            </a:r>
            <a:r>
              <a:rPr sz="1400" i="1" spc="-5" dirty="0">
                <a:latin typeface="TeXGyreAdventor"/>
                <a:cs typeface="TeXGyreAdventor"/>
              </a:rPr>
              <a:t>dynamically modified </a:t>
            </a:r>
            <a:r>
              <a:rPr sz="1400" i="1" dirty="0">
                <a:latin typeface="TeXGyreAdventor"/>
                <a:cs typeface="TeXGyreAdventor"/>
              </a:rPr>
              <a:t>according </a:t>
            </a:r>
            <a:r>
              <a:rPr sz="1400" i="1" spc="5" dirty="0">
                <a:latin typeface="TeXGyreAdventor"/>
                <a:cs typeface="TeXGyreAdventor"/>
              </a:rPr>
              <a:t>to </a:t>
            </a:r>
            <a:r>
              <a:rPr sz="1400" i="1" dirty="0">
                <a:latin typeface="TeXGyreAdventor"/>
                <a:cs typeface="TeXGyreAdventor"/>
              </a:rPr>
              <a:t>need. An </a:t>
            </a:r>
            <a:r>
              <a:rPr sz="1400" i="1" spc="-5" dirty="0">
                <a:latin typeface="TeXGyreAdventor"/>
                <a:cs typeface="TeXGyreAdventor"/>
              </a:rPr>
              <a:t>agent </a:t>
            </a:r>
            <a:r>
              <a:rPr sz="1400" i="1" spc="-15" dirty="0">
                <a:latin typeface="TeXGyreAdventor"/>
                <a:cs typeface="TeXGyreAdventor"/>
              </a:rPr>
              <a:t>(a </a:t>
            </a:r>
            <a:r>
              <a:rPr sz="1400" i="1" dirty="0">
                <a:latin typeface="TeXGyreAdventor"/>
                <a:cs typeface="TeXGyreAdventor"/>
              </a:rPr>
              <a:t>kubelet) on each </a:t>
            </a:r>
            <a:r>
              <a:rPr sz="1400" i="1" spc="-5" dirty="0">
                <a:latin typeface="TeXGyreAdventor"/>
                <a:cs typeface="TeXGyreAdventor"/>
              </a:rPr>
              <a:t>node  instance </a:t>
            </a:r>
            <a:r>
              <a:rPr sz="1400" i="1" dirty="0">
                <a:latin typeface="TeXGyreAdventor"/>
                <a:cs typeface="TeXGyreAdventor"/>
              </a:rPr>
              <a:t>monitors containers </a:t>
            </a:r>
            <a:r>
              <a:rPr sz="1400" i="1" spc="-5" dirty="0">
                <a:latin typeface="TeXGyreAdventor"/>
                <a:cs typeface="TeXGyreAdventor"/>
              </a:rPr>
              <a:t>and </a:t>
            </a:r>
            <a:r>
              <a:rPr sz="1400" i="1" dirty="0">
                <a:latin typeface="TeXGyreAdventor"/>
                <a:cs typeface="TeXGyreAdventor"/>
              </a:rPr>
              <a:t>restarts them if </a:t>
            </a:r>
            <a:r>
              <a:rPr sz="1400" i="1" spc="-5" dirty="0">
                <a:latin typeface="TeXGyreAdventor"/>
                <a:cs typeface="TeXGyreAdventor"/>
              </a:rPr>
              <a:t>necessary. </a:t>
            </a:r>
            <a:r>
              <a:rPr sz="1400" i="1" dirty="0">
                <a:latin typeface="TeXGyreAdventor"/>
                <a:cs typeface="TeXGyreAdventor"/>
              </a:rPr>
              <a:t>Kubernetes is optimized for Google Cloud  Platform, </a:t>
            </a:r>
            <a:r>
              <a:rPr sz="1400" i="1" spc="-5" dirty="0">
                <a:latin typeface="TeXGyreAdventor"/>
                <a:cs typeface="TeXGyreAdventor"/>
              </a:rPr>
              <a:t>but </a:t>
            </a:r>
            <a:r>
              <a:rPr sz="1400" i="1" dirty="0">
                <a:latin typeface="TeXGyreAdventor"/>
                <a:cs typeface="TeXGyreAdventor"/>
              </a:rPr>
              <a:t>can run on </a:t>
            </a:r>
            <a:r>
              <a:rPr sz="1400" i="1" spc="-5" dirty="0">
                <a:latin typeface="TeXGyreAdventor"/>
                <a:cs typeface="TeXGyreAdventor"/>
              </a:rPr>
              <a:t>any physical </a:t>
            </a:r>
            <a:r>
              <a:rPr sz="1400" i="1" dirty="0">
                <a:latin typeface="TeXGyreAdventor"/>
                <a:cs typeface="TeXGyreAdventor"/>
              </a:rPr>
              <a:t>or virtual</a:t>
            </a:r>
            <a:r>
              <a:rPr sz="1400" i="1" spc="-170" dirty="0">
                <a:latin typeface="TeXGyreAdventor"/>
                <a:cs typeface="TeXGyreAdventor"/>
              </a:rPr>
              <a:t> </a:t>
            </a:r>
            <a:r>
              <a:rPr sz="1400" i="1" dirty="0">
                <a:latin typeface="TeXGyreAdventor"/>
                <a:cs typeface="TeXGyreAdventor"/>
              </a:rPr>
              <a:t>machine..</a:t>
            </a:r>
            <a:endParaRPr sz="1400">
              <a:latin typeface="TeXGyreAdventor"/>
              <a:cs typeface="TeXGyreAdventor"/>
            </a:endParaRPr>
          </a:p>
          <a:p>
            <a:pPr marL="6727825">
              <a:lnSpc>
                <a:spcPts val="1670"/>
              </a:lnSpc>
            </a:pPr>
            <a:r>
              <a:rPr sz="14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Kubernetes </a:t>
            </a:r>
            <a:r>
              <a:rPr sz="1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project</a:t>
            </a:r>
            <a:r>
              <a:rPr sz="1400" i="1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4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website</a:t>
            </a:r>
            <a:endParaRPr sz="1400">
              <a:latin typeface="TeXGyreAdventor"/>
              <a:cs typeface="TeXGyreAdventor"/>
            </a:endParaRPr>
          </a:p>
          <a:p>
            <a:pPr marL="102235" indent="-90170">
              <a:lnSpc>
                <a:spcPts val="239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Gothic Uralic"/>
                <a:cs typeface="Gothic Uralic"/>
              </a:rPr>
              <a:t>Since?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June </a:t>
            </a:r>
            <a:r>
              <a:rPr sz="2000" spc="-5" dirty="0">
                <a:latin typeface="Gothic Uralic"/>
                <a:cs typeface="Gothic Uralic"/>
              </a:rPr>
              <a:t>1,</a:t>
            </a:r>
            <a:r>
              <a:rPr sz="2000" spc="-3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2014.</a:t>
            </a:r>
            <a:endParaRPr sz="2000">
              <a:latin typeface="Gothic Uralic"/>
              <a:cs typeface="Gothic Uralic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Gothic Uralic"/>
                <a:cs typeface="Gothic Uralic"/>
              </a:rPr>
              <a:t>Open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Source?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5" dirty="0">
                <a:latin typeface="Gothic Uralic"/>
                <a:cs typeface="Gothic Uralic"/>
              </a:rPr>
              <a:t>Yes. </a:t>
            </a:r>
            <a:r>
              <a:rPr sz="2000" spc="-5" dirty="0">
                <a:latin typeface="Gothic Uralic"/>
                <a:cs typeface="Gothic Uralic"/>
              </a:rPr>
              <a:t>Apache 2.0</a:t>
            </a:r>
            <a:r>
              <a:rPr sz="2000" spc="-6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License.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395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Github</a:t>
            </a:r>
            <a:r>
              <a:rPr sz="2000" spc="-4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repo:</a:t>
            </a:r>
            <a:endParaRPr sz="2000">
              <a:latin typeface="Gothic Uralic"/>
              <a:cs typeface="Gothic Uralic"/>
            </a:endParaRPr>
          </a:p>
          <a:p>
            <a:pPr marL="927100">
              <a:lnSpc>
                <a:spcPts val="2395"/>
              </a:lnSpc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https://github.com/googlecloudplatform/kubernetes</a:t>
            </a:r>
            <a:endParaRPr sz="2000">
              <a:latin typeface="Gothic Uralic"/>
              <a:cs typeface="Gothic Uralic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Gothic Uralic"/>
                <a:cs typeface="Gothic Uralic"/>
              </a:rPr>
              <a:t>Runs?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Docker</a:t>
            </a:r>
            <a:r>
              <a:rPr sz="2000" spc="-2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Images</a:t>
            </a:r>
            <a:endParaRPr sz="2000">
              <a:latin typeface="Gothic Uralic"/>
              <a:cs typeface="Gothic Uralic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Gothic Uralic"/>
                <a:cs typeface="Gothic Uralic"/>
              </a:rPr>
              <a:t>Cloud &amp; </a:t>
            </a:r>
            <a:r>
              <a:rPr sz="2000" spc="-5" dirty="0">
                <a:latin typeface="Gothic Uralic"/>
                <a:cs typeface="Gothic Uralic"/>
              </a:rPr>
              <a:t>Virtualization</a:t>
            </a:r>
            <a:r>
              <a:rPr sz="2000" spc="-7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Ready?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5" dirty="0">
                <a:latin typeface="Gothic Uralic"/>
                <a:cs typeface="Gothic Uralic"/>
              </a:rPr>
              <a:t>Yes.</a:t>
            </a:r>
            <a:endParaRPr sz="2000">
              <a:latin typeface="Gothic Uralic"/>
              <a:cs typeface="Gothic Uralic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spc="-5" dirty="0">
                <a:latin typeface="Gothic Uralic"/>
                <a:cs typeface="Gothic Uralic"/>
              </a:rPr>
              <a:t>Requirements?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Hosting: Google </a:t>
            </a:r>
            <a:r>
              <a:rPr sz="2000" dirty="0">
                <a:latin typeface="Gothic Uralic"/>
                <a:cs typeface="Gothic Uralic"/>
              </a:rPr>
              <a:t>Cloud Platform, </a:t>
            </a:r>
            <a:r>
              <a:rPr sz="2000" spc="-5" dirty="0">
                <a:latin typeface="Gothic Uralic"/>
                <a:cs typeface="Gothic Uralic"/>
              </a:rPr>
              <a:t>Digital</a:t>
            </a:r>
            <a:r>
              <a:rPr sz="2000" spc="-114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Ocean</a:t>
            </a:r>
            <a:endParaRPr sz="2000">
              <a:latin typeface="Gothic Uralic"/>
              <a:cs typeface="Gothic Uralic"/>
            </a:endParaRPr>
          </a:p>
          <a:p>
            <a:pPr marL="102235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dirty="0">
                <a:latin typeface="Gothic Uralic"/>
                <a:cs typeface="Gothic Uralic"/>
              </a:rPr>
              <a:t>Resources?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Website:</a:t>
            </a:r>
            <a:r>
              <a:rPr sz="2000" spc="2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http://kubernetes.io/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Shipyard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6375" cy="618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53975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Built on the </a:t>
            </a:r>
            <a:r>
              <a:rPr sz="1600" i="1" spc="-10" dirty="0">
                <a:latin typeface="TeXGyreAdventor"/>
                <a:cs typeface="TeXGyreAdventor"/>
              </a:rPr>
              <a:t>Docker </a:t>
            </a:r>
            <a:r>
              <a:rPr sz="1600" i="1" spc="-5" dirty="0">
                <a:latin typeface="TeXGyreAdventor"/>
                <a:cs typeface="TeXGyreAdventor"/>
              </a:rPr>
              <a:t>cluster management toolkit Citadel, </a:t>
            </a:r>
            <a:r>
              <a:rPr sz="1600" i="1" spc="-10" dirty="0">
                <a:latin typeface="TeXGyreAdventor"/>
                <a:cs typeface="TeXGyreAdventor"/>
              </a:rPr>
              <a:t>Shipyard gives you </a:t>
            </a:r>
            <a:r>
              <a:rPr sz="1600" i="1" spc="-5" dirty="0">
                <a:latin typeface="TeXGyreAdventor"/>
                <a:cs typeface="TeXGyreAdventor"/>
              </a:rPr>
              <a:t>the ability </a:t>
            </a:r>
            <a:r>
              <a:rPr sz="1600" i="1" dirty="0">
                <a:latin typeface="TeXGyreAdventor"/>
                <a:cs typeface="TeXGyreAdventor"/>
              </a:rPr>
              <a:t>to  </a:t>
            </a:r>
            <a:r>
              <a:rPr sz="1600" i="1" spc="-5" dirty="0">
                <a:latin typeface="TeXGyreAdventor"/>
                <a:cs typeface="TeXGyreAdventor"/>
              </a:rPr>
              <a:t>manage </a:t>
            </a:r>
            <a:r>
              <a:rPr sz="1600" i="1" spc="-10" dirty="0">
                <a:latin typeface="TeXGyreAdventor"/>
                <a:cs typeface="TeXGyreAdventor"/>
              </a:rPr>
              <a:t>Docker resources </a:t>
            </a:r>
            <a:r>
              <a:rPr sz="1600" i="1" spc="-5" dirty="0">
                <a:latin typeface="TeXGyreAdventor"/>
                <a:cs typeface="TeXGyreAdventor"/>
              </a:rPr>
              <a:t>including containers, </a:t>
            </a:r>
            <a:r>
              <a:rPr sz="1600" i="1" dirty="0">
                <a:latin typeface="TeXGyreAdventor"/>
                <a:cs typeface="TeXGyreAdventor"/>
              </a:rPr>
              <a:t>hosts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more. </a:t>
            </a:r>
            <a:r>
              <a:rPr sz="1600" i="1" spc="-10" dirty="0">
                <a:latin typeface="TeXGyreAdventor"/>
                <a:cs typeface="TeXGyreAdventor"/>
              </a:rPr>
              <a:t>Shipyard </a:t>
            </a:r>
            <a:r>
              <a:rPr sz="1600" i="1" spc="-5" dirty="0">
                <a:latin typeface="TeXGyreAdventor"/>
                <a:cs typeface="TeXGyreAdventor"/>
              </a:rPr>
              <a:t>differs from other  management applications in that it promotes composability. Using "Extension Images" </a:t>
            </a:r>
            <a:r>
              <a:rPr sz="1600" i="1" spc="-10" dirty="0">
                <a:latin typeface="TeXGyreAdventor"/>
                <a:cs typeface="TeXGyreAdventor"/>
              </a:rPr>
              <a:t>you  </a:t>
            </a:r>
            <a:r>
              <a:rPr sz="1600" i="1" spc="-5" dirty="0">
                <a:latin typeface="TeXGyreAdventor"/>
                <a:cs typeface="TeXGyreAdventor"/>
              </a:rPr>
              <a:t>can </a:t>
            </a:r>
            <a:r>
              <a:rPr sz="1600" i="1" spc="-10" dirty="0">
                <a:latin typeface="TeXGyreAdventor"/>
                <a:cs typeface="TeXGyreAdventor"/>
              </a:rPr>
              <a:t>add </a:t>
            </a:r>
            <a:r>
              <a:rPr sz="1600" i="1" spc="-5" dirty="0">
                <a:latin typeface="TeXGyreAdventor"/>
                <a:cs typeface="TeXGyreAdventor"/>
              </a:rPr>
              <a:t>functionality such as application routing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load </a:t>
            </a:r>
            <a:r>
              <a:rPr sz="1600" i="1" spc="-10" dirty="0">
                <a:latin typeface="TeXGyreAdventor"/>
                <a:cs typeface="TeXGyreAdventor"/>
              </a:rPr>
              <a:t>balancing, </a:t>
            </a:r>
            <a:r>
              <a:rPr sz="1600" i="1" spc="-5" dirty="0">
                <a:latin typeface="TeXGyreAdventor"/>
                <a:cs typeface="TeXGyreAdventor"/>
              </a:rPr>
              <a:t>centralized </a:t>
            </a:r>
            <a:r>
              <a:rPr sz="1600" i="1" spc="-10" dirty="0">
                <a:latin typeface="TeXGyreAdventor"/>
                <a:cs typeface="TeXGyreAdventor"/>
              </a:rPr>
              <a:t>logging,  </a:t>
            </a:r>
            <a:r>
              <a:rPr sz="1600" i="1" spc="-5" dirty="0">
                <a:latin typeface="TeXGyreAdventor"/>
                <a:cs typeface="TeXGyreAdventor"/>
              </a:rPr>
              <a:t>deployment </a:t>
            </a:r>
            <a:r>
              <a:rPr sz="1600" i="1" spc="-10" dirty="0">
                <a:latin typeface="TeXGyreAdventor"/>
                <a:cs typeface="TeXGyreAdventor"/>
              </a:rPr>
              <a:t>and</a:t>
            </a:r>
            <a:r>
              <a:rPr sz="1600" i="1" spc="10" dirty="0">
                <a:latin typeface="TeXGyreAdventor"/>
                <a:cs typeface="TeXGyreAdventor"/>
              </a:rPr>
              <a:t> </a:t>
            </a:r>
            <a:r>
              <a:rPr sz="1600" i="1" spc="-5" dirty="0">
                <a:latin typeface="TeXGyreAdventor"/>
                <a:cs typeface="TeXGyreAdventor"/>
              </a:rPr>
              <a:t>more.</a:t>
            </a:r>
            <a:endParaRPr sz="1600">
              <a:latin typeface="TeXGyreAdventor"/>
              <a:cs typeface="TeXGyreAdventor"/>
            </a:endParaRPr>
          </a:p>
          <a:p>
            <a:pPr marL="6673215">
              <a:lnSpc>
                <a:spcPts val="1910"/>
              </a:lnSpc>
            </a:pP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Shipyard </a:t>
            </a: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Project</a:t>
            </a:r>
            <a:r>
              <a:rPr sz="1600" i="1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website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90170" marR="6841490" lvl="1" indent="-90170" algn="r">
              <a:lnSpc>
                <a:spcPts val="2400"/>
              </a:lnSpc>
              <a:buSzPct val="95000"/>
              <a:buFont typeface="Arial"/>
              <a:buChar char="•"/>
              <a:tabLst>
                <a:tab pos="90170" algn="l"/>
              </a:tabLst>
            </a:pPr>
            <a:r>
              <a:rPr sz="2000" dirty="0">
                <a:latin typeface="Gothic Uralic"/>
                <a:cs typeface="Gothic Uralic"/>
              </a:rPr>
              <a:t>June</a:t>
            </a:r>
            <a:r>
              <a:rPr sz="2000" spc="-1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2013</a:t>
            </a:r>
            <a:endParaRPr sz="2000">
              <a:latin typeface="Gothic Uralic"/>
              <a:cs typeface="Gothic Uralic"/>
            </a:endParaRPr>
          </a:p>
          <a:p>
            <a:pPr marL="107950" marR="6822440" indent="-107950" algn="r">
              <a:lnSpc>
                <a:spcPts val="2880"/>
              </a:lnSpc>
              <a:buSzPct val="95833"/>
              <a:buFont typeface="Arial"/>
              <a:buChar char="•"/>
              <a:tabLst>
                <a:tab pos="1079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5" dirty="0">
                <a:latin typeface="Gothic Uralic"/>
                <a:cs typeface="Gothic Uralic"/>
              </a:rPr>
              <a:t>Yes. </a:t>
            </a:r>
            <a:r>
              <a:rPr sz="2000" spc="-5" dirty="0">
                <a:latin typeface="Gothic Uralic"/>
                <a:cs typeface="Gothic Uralic"/>
              </a:rPr>
              <a:t>Apache 2.0</a:t>
            </a:r>
            <a:r>
              <a:rPr sz="2000" spc="-6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License.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Github site:</a:t>
            </a:r>
            <a:r>
              <a:rPr sz="2000" spc="-6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https://github.com/shipyard/shipyard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90170" marR="4567555" lvl="1" indent="-90170" algn="r">
              <a:lnSpc>
                <a:spcPts val="2400"/>
              </a:lnSpc>
              <a:buSzPct val="95000"/>
              <a:buFont typeface="Arial"/>
              <a:buChar char="•"/>
              <a:tabLst>
                <a:tab pos="90170" algn="l"/>
              </a:tabLst>
            </a:pPr>
            <a:r>
              <a:rPr sz="2000" spc="-5" dirty="0">
                <a:latin typeface="Gothic Uralic"/>
                <a:cs typeface="Gothic Uralic"/>
              </a:rPr>
              <a:t>Standard Docker</a:t>
            </a:r>
            <a:r>
              <a:rPr sz="2000" spc="-7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Containers</a:t>
            </a:r>
            <a:endParaRPr sz="2000">
              <a:latin typeface="Gothic Uralic"/>
              <a:cs typeface="Gothic Uralic"/>
            </a:endParaRPr>
          </a:p>
          <a:p>
            <a:pPr marL="107950" marR="4566920" indent="-107950" algn="r">
              <a:lnSpc>
                <a:spcPts val="2880"/>
              </a:lnSpc>
              <a:buSzPct val="95833"/>
              <a:buFont typeface="Arial"/>
              <a:buChar char="•"/>
              <a:tabLst>
                <a:tab pos="1079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13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Uses </a:t>
            </a:r>
            <a:r>
              <a:rPr sz="2000" dirty="0">
                <a:latin typeface="Gothic Uralic"/>
                <a:cs typeface="Gothic Uralic"/>
              </a:rPr>
              <a:t>Citadel </a:t>
            </a:r>
            <a:r>
              <a:rPr sz="2000" spc="-5" dirty="0">
                <a:latin typeface="Gothic Uralic"/>
                <a:cs typeface="Gothic Uralic"/>
              </a:rPr>
              <a:t>for </a:t>
            </a:r>
            <a:r>
              <a:rPr sz="2000" dirty="0">
                <a:latin typeface="Gothic Uralic"/>
                <a:cs typeface="Gothic Uralic"/>
              </a:rPr>
              <a:t>scheduling containers </a:t>
            </a:r>
            <a:r>
              <a:rPr sz="2000" spc="-5" dirty="0">
                <a:latin typeface="Gothic Uralic"/>
                <a:cs typeface="Gothic Uralic"/>
              </a:rPr>
              <a:t>on </a:t>
            </a:r>
            <a:r>
              <a:rPr sz="2000" dirty="0">
                <a:latin typeface="Gothic Uralic"/>
                <a:cs typeface="Gothic Uralic"/>
              </a:rPr>
              <a:t>a Docker</a:t>
            </a:r>
            <a:r>
              <a:rPr sz="2000" spc="-13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cluster.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Golang</a:t>
            </a:r>
            <a:r>
              <a:rPr sz="2000" spc="-25" dirty="0">
                <a:latin typeface="Gothic Uralic"/>
                <a:cs typeface="Gothic Uralic"/>
              </a:rPr>
              <a:t> </a:t>
            </a:r>
            <a:r>
              <a:rPr sz="2000" spc="-10" dirty="0">
                <a:latin typeface="Gothic Uralic"/>
                <a:cs typeface="Gothic Uralic"/>
              </a:rPr>
              <a:t>1.3+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Website:</a:t>
            </a:r>
            <a:r>
              <a:rPr sz="2000" spc="1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http://shipyard-project.com/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836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Tutum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574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330200">
              <a:lnSpc>
                <a:spcPct val="100000"/>
              </a:lnSpc>
              <a:spcBef>
                <a:spcPts val="25"/>
              </a:spcBef>
            </a:pPr>
            <a:r>
              <a:rPr sz="1600" i="1" dirty="0">
                <a:latin typeface="TeXGyreAdventor"/>
                <a:cs typeface="TeXGyreAdventor"/>
              </a:rPr>
              <a:t>Web-hosted </a:t>
            </a:r>
            <a:r>
              <a:rPr sz="1600" i="1" spc="-10" dirty="0">
                <a:latin typeface="TeXGyreAdventor"/>
                <a:cs typeface="TeXGyreAdventor"/>
              </a:rPr>
              <a:t>Docker </a:t>
            </a:r>
            <a:r>
              <a:rPr sz="1600" i="1" spc="-5" dirty="0">
                <a:latin typeface="TeXGyreAdventor"/>
                <a:cs typeface="TeXGyreAdventor"/>
              </a:rPr>
              <a:t>container support. Build </a:t>
            </a:r>
            <a:r>
              <a:rPr sz="1600" i="1" spc="-10" dirty="0">
                <a:latin typeface="TeXGyreAdventor"/>
                <a:cs typeface="TeXGyreAdventor"/>
              </a:rPr>
              <a:t>Docker </a:t>
            </a:r>
            <a:r>
              <a:rPr sz="1600" i="1" spc="-5" dirty="0">
                <a:latin typeface="TeXGyreAdventor"/>
                <a:cs typeface="TeXGyreAdventor"/>
              </a:rPr>
              <a:t>compatible images </a:t>
            </a:r>
            <a:r>
              <a:rPr sz="1600" i="1" spc="-10" dirty="0">
                <a:latin typeface="TeXGyreAdventor"/>
                <a:cs typeface="TeXGyreAdventor"/>
              </a:rPr>
              <a:t>and </a:t>
            </a:r>
            <a:r>
              <a:rPr sz="1600" i="1" spc="-5" dirty="0">
                <a:latin typeface="TeXGyreAdventor"/>
                <a:cs typeface="TeXGyreAdventor"/>
              </a:rPr>
              <a:t>deploy the  containers </a:t>
            </a:r>
            <a:r>
              <a:rPr sz="1600" i="1" dirty="0">
                <a:latin typeface="TeXGyreAdventor"/>
                <a:cs typeface="TeXGyreAdventor"/>
              </a:rPr>
              <a:t>to </a:t>
            </a:r>
            <a:r>
              <a:rPr sz="1600" i="1" spc="-10" dirty="0">
                <a:latin typeface="TeXGyreAdventor"/>
                <a:cs typeface="TeXGyreAdventor"/>
              </a:rPr>
              <a:t>any </a:t>
            </a:r>
            <a:r>
              <a:rPr sz="1600" i="1" spc="-5" dirty="0">
                <a:latin typeface="TeXGyreAdventor"/>
                <a:cs typeface="TeXGyreAdventor"/>
              </a:rPr>
              <a:t>cloud</a:t>
            </a:r>
            <a:r>
              <a:rPr sz="1600" i="1" spc="15" dirty="0">
                <a:latin typeface="TeXGyreAdventor"/>
                <a:cs typeface="TeXGyreAdventor"/>
              </a:rPr>
              <a:t> </a:t>
            </a:r>
            <a:r>
              <a:rPr sz="1600" i="1" spc="-10" dirty="0">
                <a:latin typeface="TeXGyreAdventor"/>
                <a:cs typeface="TeXGyreAdventor"/>
              </a:rPr>
              <a:t>provider.</a:t>
            </a:r>
            <a:endParaRPr sz="1600">
              <a:latin typeface="TeXGyreAdventor"/>
              <a:cs typeface="TeXGyreAdventor"/>
            </a:endParaRPr>
          </a:p>
          <a:p>
            <a:pPr marL="7677784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Tutum</a:t>
            </a:r>
            <a:r>
              <a:rPr sz="1600" i="1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website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5" dirty="0">
                <a:latin typeface="Gothic Uralic"/>
                <a:cs typeface="Gothic Uralic"/>
              </a:rPr>
              <a:t>In</a:t>
            </a:r>
            <a:r>
              <a:rPr sz="2000" spc="-3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beta.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No.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Proprietary.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Docker-compatible</a:t>
            </a:r>
            <a:r>
              <a:rPr sz="2000" spc="-5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containers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5" dirty="0">
                <a:latin typeface="Gothic Uralic"/>
                <a:cs typeface="Gothic Uralic"/>
              </a:rPr>
              <a:t>Yes.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Tutum Private Registry – requires </a:t>
            </a:r>
            <a:r>
              <a:rPr sz="2000" spc="-5" dirty="0">
                <a:latin typeface="Gothic Uralic"/>
                <a:cs typeface="Gothic Uralic"/>
              </a:rPr>
              <a:t>account</a:t>
            </a:r>
            <a:r>
              <a:rPr sz="2000" spc="-17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creation.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559435" lvl="1" indent="-90170">
              <a:lnSpc>
                <a:spcPct val="100000"/>
              </a:lnSpc>
              <a:spcBef>
                <a:spcPts val="10"/>
              </a:spcBef>
              <a:buSzPct val="95000"/>
              <a:buFont typeface="Arial"/>
              <a:buChar char="•"/>
              <a:tabLst>
                <a:tab pos="560070" algn="l"/>
              </a:tabLst>
            </a:pPr>
            <a:r>
              <a:rPr sz="2000" spc="-10" dirty="0">
                <a:latin typeface="Gothic Uralic"/>
                <a:cs typeface="Gothic Uralic"/>
              </a:rPr>
              <a:t>Website:</a:t>
            </a:r>
            <a:r>
              <a:rPr sz="2000" spc="1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//www.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tu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tum.co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Rocket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5105" cy="630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15875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Part of the CoreOS platform. CoreOS is a fork of ChromeOS. Partners </a:t>
            </a:r>
            <a:r>
              <a:rPr sz="1600" i="1" spc="-10" dirty="0">
                <a:latin typeface="TeXGyreAdventor"/>
                <a:cs typeface="TeXGyreAdventor"/>
              </a:rPr>
              <a:t>with </a:t>
            </a:r>
            <a:r>
              <a:rPr sz="1600" i="1" spc="-5" dirty="0">
                <a:latin typeface="TeXGyreAdventor"/>
                <a:cs typeface="TeXGyreAdventor"/>
              </a:rPr>
              <a:t>Pivotal. Direct  competitor </a:t>
            </a:r>
            <a:r>
              <a:rPr sz="1600" i="1" spc="-10" dirty="0">
                <a:latin typeface="TeXGyreAdventor"/>
                <a:cs typeface="TeXGyreAdventor"/>
              </a:rPr>
              <a:t>with Docker </a:t>
            </a:r>
            <a:r>
              <a:rPr sz="1600" i="1" spc="-5" dirty="0">
                <a:latin typeface="TeXGyreAdventor"/>
                <a:cs typeface="TeXGyreAdventor"/>
              </a:rPr>
              <a:t>but </a:t>
            </a:r>
            <a:r>
              <a:rPr sz="1600" b="1" i="1" spc="-10" dirty="0">
                <a:latin typeface="TeXGyreAdventor"/>
                <a:cs typeface="TeXGyreAdventor"/>
              </a:rPr>
              <a:t>very </a:t>
            </a:r>
            <a:r>
              <a:rPr sz="1600" b="1" i="1" spc="-5" dirty="0">
                <a:latin typeface="TeXGyreAdventor"/>
                <a:cs typeface="TeXGyreAdventor"/>
              </a:rPr>
              <a:t>immature product</a:t>
            </a:r>
            <a:r>
              <a:rPr sz="1600" i="1" spc="-5" dirty="0">
                <a:latin typeface="TeXGyreAdventor"/>
                <a:cs typeface="TeXGyreAdventor"/>
              </a:rPr>
              <a:t>. Different philosophy from </a:t>
            </a:r>
            <a:r>
              <a:rPr sz="1600" i="1" spc="-10" dirty="0">
                <a:latin typeface="TeXGyreAdventor"/>
                <a:cs typeface="TeXGyreAdventor"/>
              </a:rPr>
              <a:t>Docker: </a:t>
            </a:r>
            <a:r>
              <a:rPr sz="1600" i="1" spc="-5" dirty="0">
                <a:latin typeface="TeXGyreAdventor"/>
                <a:cs typeface="TeXGyreAdventor"/>
              </a:rPr>
              <a:t>focus  on core container management, not on creating a </a:t>
            </a:r>
            <a:r>
              <a:rPr sz="1600" i="1" dirty="0">
                <a:latin typeface="TeXGyreAdventor"/>
                <a:cs typeface="TeXGyreAdventor"/>
              </a:rPr>
              <a:t>full </a:t>
            </a:r>
            <a:r>
              <a:rPr sz="1600" i="1" spc="-5" dirty="0">
                <a:latin typeface="TeXGyreAdventor"/>
                <a:cs typeface="TeXGyreAdventor"/>
              </a:rPr>
              <a:t>container</a:t>
            </a:r>
            <a:r>
              <a:rPr sz="1600" i="1" spc="5" dirty="0">
                <a:latin typeface="TeXGyreAdventor"/>
                <a:cs typeface="TeXGyreAdventor"/>
              </a:rPr>
              <a:t> </a:t>
            </a:r>
            <a:r>
              <a:rPr sz="1600" i="1" spc="-5" dirty="0">
                <a:latin typeface="TeXGyreAdventor"/>
                <a:cs typeface="TeXGyreAdventor"/>
              </a:rPr>
              <a:t>platform.</a:t>
            </a:r>
            <a:endParaRPr sz="1600">
              <a:latin typeface="TeXGyreAdventor"/>
              <a:cs typeface="TeXGyreAdventor"/>
            </a:endParaRPr>
          </a:p>
          <a:p>
            <a:pPr marL="3326129">
              <a:lnSpc>
                <a:spcPts val="1910"/>
              </a:lnSpc>
            </a:pP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CoreOS is building a container runtime, Rocket</a:t>
            </a:r>
            <a:r>
              <a:rPr sz="1600" i="1" u="heavy" spc="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(12/1/2014)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Prototype version currently on</a:t>
            </a:r>
            <a:r>
              <a:rPr sz="2000" spc="-12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Github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  <a:tab pos="1639570" algn="l"/>
              </a:tabLst>
            </a:pPr>
            <a:r>
              <a:rPr sz="2000" spc="5" dirty="0">
                <a:latin typeface="Gothic Uralic"/>
                <a:cs typeface="Gothic Uralic"/>
              </a:rPr>
              <a:t>Yes.	</a:t>
            </a:r>
            <a:r>
              <a:rPr sz="2000" spc="-5" dirty="0">
                <a:latin typeface="Gothic Uralic"/>
                <a:cs typeface="Gothic Uralic"/>
              </a:rPr>
              <a:t>Apache 2.0</a:t>
            </a:r>
            <a:r>
              <a:rPr sz="2000" spc="-2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License.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Github:</a:t>
            </a:r>
            <a:r>
              <a:rPr sz="2000" spc="-4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https://github.com/coreos/rocket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On</a:t>
            </a:r>
            <a:r>
              <a:rPr sz="2000" spc="-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CoreOS</a:t>
            </a:r>
            <a:endParaRPr sz="2000">
              <a:latin typeface="Gothic Uralic"/>
              <a:cs typeface="Gothic Uralic"/>
            </a:endParaRPr>
          </a:p>
          <a:p>
            <a:pPr marL="107950" marR="4565650" indent="-107950" algn="r">
              <a:lnSpc>
                <a:spcPts val="2880"/>
              </a:lnSpc>
              <a:buSzPct val="95833"/>
              <a:buFont typeface="Arial"/>
              <a:buChar char="•"/>
              <a:tabLst>
                <a:tab pos="1079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13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90170" marR="4590415" lvl="1" indent="-90170" algn="r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90170" algn="l"/>
              </a:tabLst>
            </a:pPr>
            <a:r>
              <a:rPr sz="2000" b="1" spc="-5" dirty="0">
                <a:latin typeface="Gothic Uralic"/>
                <a:cs typeface="Gothic Uralic"/>
              </a:rPr>
              <a:t>Direct competitor of</a:t>
            </a:r>
            <a:r>
              <a:rPr sz="2000" b="1" spc="-100" dirty="0">
                <a:latin typeface="Gothic Uralic"/>
                <a:cs typeface="Gothic Uralic"/>
              </a:rPr>
              <a:t> </a:t>
            </a:r>
            <a:r>
              <a:rPr sz="2000" b="1" spc="-5" dirty="0">
                <a:latin typeface="Gothic Uralic"/>
                <a:cs typeface="Gothic Uralic"/>
              </a:rPr>
              <a:t>Docker.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395"/>
              </a:lnSpc>
              <a:spcBef>
                <a:spcPts val="10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Run CoreOS </a:t>
            </a:r>
            <a:r>
              <a:rPr sz="2000" spc="-5" dirty="0">
                <a:latin typeface="Gothic Uralic"/>
                <a:cs typeface="Gothic Uralic"/>
              </a:rPr>
              <a:t>instances on Amazon </a:t>
            </a:r>
            <a:r>
              <a:rPr sz="2000" spc="-15" dirty="0">
                <a:latin typeface="Gothic Uralic"/>
                <a:cs typeface="Gothic Uralic"/>
              </a:rPr>
              <a:t>AWS, </a:t>
            </a:r>
            <a:r>
              <a:rPr sz="2000" spc="-5" dirty="0">
                <a:latin typeface="Gothic Uralic"/>
                <a:cs typeface="Gothic Uralic"/>
              </a:rPr>
              <a:t>Google or</a:t>
            </a:r>
            <a:r>
              <a:rPr sz="2000" dirty="0">
                <a:latin typeface="Gothic Uralic"/>
                <a:cs typeface="Gothic Uralic"/>
              </a:rPr>
              <a:t> Rackspace</a:t>
            </a:r>
            <a:endParaRPr sz="2000">
              <a:latin typeface="Gothic Uralic"/>
              <a:cs typeface="Gothic Uralic"/>
            </a:endParaRPr>
          </a:p>
          <a:p>
            <a:pPr marL="927100">
              <a:lnSpc>
                <a:spcPts val="2395"/>
              </a:lnSpc>
            </a:pPr>
            <a:r>
              <a:rPr sz="2000" dirty="0">
                <a:latin typeface="Gothic Uralic"/>
                <a:cs typeface="Gothic Uralic"/>
              </a:rPr>
              <a:t>now.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Run Linux </a:t>
            </a:r>
            <a:r>
              <a:rPr sz="2000" spc="-5" dirty="0">
                <a:latin typeface="Gothic Uralic"/>
                <a:cs typeface="Gothic Uralic"/>
              </a:rPr>
              <a:t>distros</a:t>
            </a:r>
            <a:r>
              <a:rPr sz="2000" spc="-4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later...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Website:</a:t>
            </a:r>
            <a:r>
              <a:rPr sz="2000" spc="1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https://github.com/coreos/rocket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Spo</a:t>
            </a:r>
            <a:r>
              <a:rPr sz="3600" b="0" spc="-20" dirty="0">
                <a:solidFill>
                  <a:srgbClr val="000000"/>
                </a:solidFill>
                <a:latin typeface="Gothic Uralic"/>
                <a:cs typeface="Gothic Uralic"/>
              </a:rPr>
              <a:t>o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n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988263"/>
            <a:ext cx="9094470" cy="606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5" dirty="0">
                <a:latin typeface="Gothic Uralic"/>
                <a:cs typeface="Gothic Uralic"/>
              </a:rPr>
              <a:t>What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spc="5" dirty="0">
                <a:latin typeface="Gothic Uralic"/>
                <a:cs typeface="Gothic Uralic"/>
              </a:rPr>
              <a:t>it?</a:t>
            </a:r>
            <a:endParaRPr sz="2400">
              <a:latin typeface="Gothic Uralic"/>
              <a:cs typeface="Gothic Uralic"/>
            </a:endParaRPr>
          </a:p>
          <a:p>
            <a:pPr marL="12700" marR="917575">
              <a:lnSpc>
                <a:spcPct val="100000"/>
              </a:lnSpc>
              <a:spcBef>
                <a:spcPts val="25"/>
              </a:spcBef>
            </a:pPr>
            <a:r>
              <a:rPr sz="1600" i="1" spc="-5" dirty="0">
                <a:latin typeface="TeXGyreAdventor"/>
                <a:cs typeface="TeXGyreAdventor"/>
              </a:rPr>
              <a:t>Container support in Windows. Uses </a:t>
            </a:r>
            <a:r>
              <a:rPr sz="1600" i="1" spc="-10" dirty="0">
                <a:latin typeface="TeXGyreAdventor"/>
                <a:cs typeface="TeXGyreAdventor"/>
              </a:rPr>
              <a:t>Spoon VM </a:t>
            </a:r>
            <a:r>
              <a:rPr sz="1600" i="1" spc="-5" dirty="0">
                <a:latin typeface="TeXGyreAdventor"/>
                <a:cs typeface="TeXGyreAdventor"/>
              </a:rPr>
              <a:t>instead of LXC. </a:t>
            </a:r>
            <a:r>
              <a:rPr sz="1600" i="1" dirty="0">
                <a:latin typeface="TeXGyreAdventor"/>
                <a:cs typeface="TeXGyreAdventor"/>
              </a:rPr>
              <a:t>Hosts </a:t>
            </a:r>
            <a:r>
              <a:rPr sz="1600" i="1" spc="-5" dirty="0">
                <a:latin typeface="TeXGyreAdventor"/>
                <a:cs typeface="TeXGyreAdventor"/>
              </a:rPr>
              <a:t>a component  repository.</a:t>
            </a:r>
            <a:endParaRPr sz="1600">
              <a:latin typeface="TeXGyreAdventor"/>
              <a:cs typeface="TeXGyreAdventor"/>
            </a:endParaRPr>
          </a:p>
          <a:p>
            <a:pPr marL="7576820">
              <a:lnSpc>
                <a:spcPts val="1910"/>
              </a:lnSpc>
            </a:pPr>
            <a:r>
              <a:rPr sz="1600" i="1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What </a:t>
            </a:r>
            <a:r>
              <a:rPr sz="16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is</a:t>
            </a:r>
            <a:r>
              <a:rPr sz="1600" i="1" u="heavy" spc="-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 </a:t>
            </a:r>
            <a:r>
              <a:rPr sz="1600" i="1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</a:rPr>
              <a:t>Spoon?</a:t>
            </a:r>
            <a:endParaRPr sz="1600">
              <a:latin typeface="TeXGyreAdventor"/>
              <a:cs typeface="TeXGyreAdventor"/>
            </a:endParaRPr>
          </a:p>
          <a:p>
            <a:pPr marL="120014" indent="-107950">
              <a:lnSpc>
                <a:spcPts val="287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Since?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Xenocode </a:t>
            </a:r>
            <a:r>
              <a:rPr sz="2000" spc="-5" dirty="0">
                <a:latin typeface="Gothic Uralic"/>
                <a:cs typeface="Gothic Uralic"/>
              </a:rPr>
              <a:t>(2006-2010), </a:t>
            </a:r>
            <a:r>
              <a:rPr sz="2000" spc="5" dirty="0">
                <a:latin typeface="Gothic Uralic"/>
                <a:cs typeface="Gothic Uralic"/>
              </a:rPr>
              <a:t>then </a:t>
            </a:r>
            <a:r>
              <a:rPr sz="2000" dirty="0">
                <a:latin typeface="Gothic Uralic"/>
                <a:cs typeface="Gothic Uralic"/>
              </a:rPr>
              <a:t>rebranded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spc="-5" dirty="0">
                <a:latin typeface="Gothic Uralic"/>
                <a:cs typeface="Gothic Uralic"/>
              </a:rPr>
              <a:t>Spoon in</a:t>
            </a:r>
            <a:r>
              <a:rPr sz="2000" spc="-8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2010.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Open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Source?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dirty="0">
                <a:latin typeface="Gothic Uralic"/>
                <a:cs typeface="Gothic Uralic"/>
              </a:rPr>
              <a:t>No.</a:t>
            </a:r>
            <a:r>
              <a:rPr sz="2000" spc="-2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Proprietary.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Runs?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Windows</a:t>
            </a:r>
            <a:r>
              <a:rPr sz="2000" spc="40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containers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Cloud </a:t>
            </a:r>
            <a:r>
              <a:rPr sz="2400" spc="-5" dirty="0">
                <a:latin typeface="Gothic Uralic"/>
                <a:cs typeface="Gothic Uralic"/>
              </a:rPr>
              <a:t>&amp; </a:t>
            </a:r>
            <a:r>
              <a:rPr sz="2400" dirty="0">
                <a:latin typeface="Gothic Uralic"/>
                <a:cs typeface="Gothic Uralic"/>
              </a:rPr>
              <a:t>Virtualization</a:t>
            </a:r>
            <a:r>
              <a:rPr sz="2400" spc="-50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Ready?</a:t>
            </a:r>
            <a:endParaRPr sz="2400">
              <a:latin typeface="Gothic Uralic"/>
              <a:cs typeface="Gothic Uralic"/>
            </a:endParaRPr>
          </a:p>
          <a:p>
            <a:pPr marL="927100" marR="827405" lvl="1">
              <a:lnSpc>
                <a:spcPts val="239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Docker and Spoon </a:t>
            </a:r>
            <a:r>
              <a:rPr sz="2000" dirty="0">
                <a:latin typeface="Gothic Uralic"/>
                <a:cs typeface="Gothic Uralic"/>
              </a:rPr>
              <a:t>operate on </a:t>
            </a:r>
            <a:r>
              <a:rPr sz="2000" spc="-5" dirty="0">
                <a:latin typeface="Gothic Uralic"/>
                <a:cs typeface="Gothic Uralic"/>
              </a:rPr>
              <a:t>different </a:t>
            </a:r>
            <a:r>
              <a:rPr sz="2000" dirty="0">
                <a:latin typeface="Gothic Uralic"/>
                <a:cs typeface="Gothic Uralic"/>
              </a:rPr>
              <a:t>platforms </a:t>
            </a:r>
            <a:r>
              <a:rPr sz="2000" spc="-10" dirty="0">
                <a:latin typeface="Gothic Uralic"/>
                <a:cs typeface="Gothic Uralic"/>
              </a:rPr>
              <a:t>(Linux </a:t>
            </a:r>
            <a:r>
              <a:rPr sz="2000" dirty="0">
                <a:latin typeface="Gothic Uralic"/>
                <a:cs typeface="Gothic Uralic"/>
              </a:rPr>
              <a:t>vs.  </a:t>
            </a:r>
            <a:r>
              <a:rPr sz="2000" spc="-10" dirty="0">
                <a:latin typeface="Gothic Uralic"/>
                <a:cs typeface="Gothic Uralic"/>
              </a:rPr>
              <a:t>Windows).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795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Gothic Uralic"/>
                <a:cs typeface="Gothic Uralic"/>
              </a:rPr>
              <a:t>Requirements?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Windows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Spoon.net Hub:</a:t>
            </a:r>
            <a:r>
              <a:rPr sz="2000" spc="-2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https://spoon.net/hub</a:t>
            </a:r>
            <a:endParaRPr sz="2000">
              <a:latin typeface="Gothic Uralic"/>
              <a:cs typeface="Gothic Uralic"/>
            </a:endParaRPr>
          </a:p>
          <a:p>
            <a:pPr marL="1016635" lvl="1" indent="-90170">
              <a:lnSpc>
                <a:spcPts val="2400"/>
              </a:lnSpc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5" dirty="0">
                <a:latin typeface="Gothic Uralic"/>
                <a:cs typeface="Gothic Uralic"/>
              </a:rPr>
              <a:t>Third-party Hub:</a:t>
            </a:r>
            <a:r>
              <a:rPr sz="2000" spc="-4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http://turbo.net</a:t>
            </a:r>
            <a:endParaRPr sz="2000">
              <a:latin typeface="Gothic Uralic"/>
              <a:cs typeface="Gothic Uralic"/>
            </a:endParaRPr>
          </a:p>
          <a:p>
            <a:pPr marL="120014" indent="-107950">
              <a:lnSpc>
                <a:spcPts val="288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Gothic Uralic"/>
                <a:cs typeface="Gothic Uralic"/>
              </a:rPr>
              <a:t>Resources?</a:t>
            </a:r>
            <a:endParaRPr sz="2400">
              <a:latin typeface="Gothic Uralic"/>
              <a:cs typeface="Gothic Uralic"/>
            </a:endParaRPr>
          </a:p>
          <a:p>
            <a:pPr marL="10166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1017269" algn="l"/>
              </a:tabLst>
            </a:pPr>
            <a:r>
              <a:rPr sz="2000" spc="-10" dirty="0">
                <a:latin typeface="Gothic Uralic"/>
                <a:cs typeface="Gothic Uralic"/>
              </a:rPr>
              <a:t>Website:</a:t>
            </a:r>
            <a:r>
              <a:rPr sz="2000" spc="15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</a:rPr>
              <a:t>https://spoon.net/</a:t>
            </a:r>
            <a:endParaRPr sz="20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490845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What is</a:t>
            </a:r>
            <a:r>
              <a:rPr sz="3600" b="0" spc="-2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Docker?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8928100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othic Uralic"/>
                <a:cs typeface="Gothic Uralic"/>
              </a:rPr>
              <a:t>Docker </a:t>
            </a:r>
            <a:r>
              <a:rPr sz="2000" dirty="0">
                <a:latin typeface="Gothic Uralic"/>
                <a:cs typeface="Gothic Uralic"/>
              </a:rPr>
              <a:t>helps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create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dirty="0">
                <a:latin typeface="Gothic Uralic"/>
                <a:cs typeface="Gothic Uralic"/>
              </a:rPr>
              <a:t>manage containers</a:t>
            </a:r>
            <a:r>
              <a:rPr sz="2000" spc="-17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easy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othic Uralic"/>
                <a:cs typeface="Gothic Uralic"/>
              </a:rPr>
              <a:t>Docker </a:t>
            </a:r>
            <a:r>
              <a:rPr sz="2000" dirty="0">
                <a:latin typeface="Gothic Uralic"/>
                <a:cs typeface="Gothic Uralic"/>
              </a:rPr>
              <a:t>creates an ecosystem </a:t>
            </a:r>
            <a:r>
              <a:rPr sz="2000" spc="-5" dirty="0">
                <a:latin typeface="Gothic Uralic"/>
                <a:cs typeface="Gothic Uralic"/>
              </a:rPr>
              <a:t>similar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dirty="0">
                <a:latin typeface="Gothic Uralic"/>
                <a:cs typeface="Gothic Uralic"/>
              </a:rPr>
              <a:t>Github </a:t>
            </a:r>
            <a:r>
              <a:rPr sz="2000" spc="-5" dirty="0">
                <a:latin typeface="Gothic Uralic"/>
                <a:cs typeface="Gothic Uralic"/>
              </a:rPr>
              <a:t>and </a:t>
            </a:r>
            <a:r>
              <a:rPr sz="2000" dirty="0">
                <a:latin typeface="Gothic Uralic"/>
                <a:cs typeface="Gothic Uralic"/>
              </a:rPr>
              <a:t>Maven that</a:t>
            </a:r>
            <a:r>
              <a:rPr sz="2000" spc="-145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makes</a:t>
            </a:r>
            <a:endParaRPr sz="2000">
              <a:latin typeface="Gothic Uralic"/>
              <a:cs typeface="Gothic Uralic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Gothic Uralic"/>
                <a:cs typeface="Gothic Uralic"/>
              </a:rPr>
              <a:t>it </a:t>
            </a:r>
            <a:r>
              <a:rPr sz="2000" dirty="0">
                <a:latin typeface="Gothic Uralic"/>
                <a:cs typeface="Gothic Uralic"/>
              </a:rPr>
              <a:t>easy </a:t>
            </a:r>
            <a:r>
              <a:rPr sz="2000" spc="5" dirty="0">
                <a:latin typeface="Gothic Uralic"/>
                <a:cs typeface="Gothic Uralic"/>
              </a:rPr>
              <a:t>to </a:t>
            </a:r>
            <a:r>
              <a:rPr sz="2000" spc="-5" dirty="0">
                <a:latin typeface="Gothic Uralic"/>
                <a:cs typeface="Gothic Uralic"/>
              </a:rPr>
              <a:t>share</a:t>
            </a:r>
            <a:r>
              <a:rPr sz="2000" spc="-9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images</a:t>
            </a:r>
            <a:endParaRPr sz="20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Gothic Uralic"/>
                <a:cs typeface="Gothic Uralic"/>
              </a:rPr>
              <a:t>An </a:t>
            </a:r>
            <a:r>
              <a:rPr sz="2000" spc="-5" dirty="0">
                <a:solidFill>
                  <a:srgbClr val="FF3333"/>
                </a:solidFill>
                <a:latin typeface="Gothic Uralic"/>
                <a:cs typeface="Gothic Uralic"/>
              </a:rPr>
              <a:t>image </a:t>
            </a:r>
            <a:r>
              <a:rPr sz="2000" spc="-5" dirty="0">
                <a:latin typeface="Gothic Uralic"/>
                <a:cs typeface="Gothic Uralic"/>
              </a:rPr>
              <a:t>is </a:t>
            </a:r>
            <a:r>
              <a:rPr sz="2000" dirty="0">
                <a:latin typeface="Gothic Uralic"/>
                <a:cs typeface="Gothic Uralic"/>
              </a:rPr>
              <a:t>a shareable snapshot of</a:t>
            </a:r>
            <a:r>
              <a:rPr sz="2000" spc="-130" dirty="0">
                <a:latin typeface="Gothic Uralic"/>
                <a:cs typeface="Gothic Uralic"/>
              </a:rPr>
              <a:t> </a:t>
            </a:r>
            <a:r>
              <a:rPr sz="2000" dirty="0">
                <a:latin typeface="Gothic Uralic"/>
                <a:cs typeface="Gothic Uralic"/>
              </a:rPr>
              <a:t>software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Gothic Uralic"/>
                <a:cs typeface="Gothic Uralic"/>
              </a:rPr>
              <a:t>A </a:t>
            </a:r>
            <a:r>
              <a:rPr sz="2000" dirty="0">
                <a:solidFill>
                  <a:srgbClr val="FF3333"/>
                </a:solidFill>
                <a:latin typeface="Gothic Uralic"/>
                <a:cs typeface="Gothic Uralic"/>
              </a:rPr>
              <a:t>container </a:t>
            </a:r>
            <a:r>
              <a:rPr sz="2000" spc="-5" dirty="0">
                <a:latin typeface="Gothic Uralic"/>
                <a:cs typeface="Gothic Uralic"/>
              </a:rPr>
              <a:t>is </a:t>
            </a:r>
            <a:r>
              <a:rPr sz="2000" dirty="0">
                <a:latin typeface="Gothic Uralic"/>
                <a:cs typeface="Gothic Uralic"/>
              </a:rPr>
              <a:t>a running instance of an</a:t>
            </a:r>
            <a:r>
              <a:rPr sz="2000" spc="-155" dirty="0"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FF3333"/>
                </a:solidFill>
                <a:latin typeface="Gothic Uralic"/>
                <a:cs typeface="Gothic Uralic"/>
              </a:rPr>
              <a:t>image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3333"/>
                </a:solidFill>
                <a:latin typeface="Gothic Uralic"/>
                <a:cs typeface="Gothic Uralic"/>
              </a:rPr>
              <a:t>Images </a:t>
            </a:r>
            <a:r>
              <a:rPr sz="2000" dirty="0">
                <a:latin typeface="Gothic Uralic"/>
                <a:cs typeface="Gothic Uralic"/>
              </a:rPr>
              <a:t>can be </a:t>
            </a:r>
            <a:r>
              <a:rPr sz="2000" spc="-5" dirty="0">
                <a:latin typeface="Gothic Uralic"/>
                <a:cs typeface="Gothic Uralic"/>
              </a:rPr>
              <a:t>built and </a:t>
            </a:r>
            <a:r>
              <a:rPr sz="2000" dirty="0">
                <a:latin typeface="Gothic Uralic"/>
                <a:cs typeface="Gothic Uralic"/>
              </a:rPr>
              <a:t>managed on </a:t>
            </a:r>
            <a:r>
              <a:rPr sz="2000" spc="-5" dirty="0">
                <a:latin typeface="Gothic Uralic"/>
                <a:cs typeface="Gothic Uralic"/>
              </a:rPr>
              <a:t>your local</a:t>
            </a:r>
            <a:r>
              <a:rPr sz="2000" spc="-105" dirty="0">
                <a:latin typeface="Gothic Uralic"/>
                <a:cs typeface="Gothic Uralic"/>
              </a:rPr>
              <a:t> </a:t>
            </a:r>
            <a:r>
              <a:rPr sz="2000" spc="-5" dirty="0">
                <a:latin typeface="Gothic Uralic"/>
                <a:cs typeface="Gothic Uralic"/>
              </a:rPr>
              <a:t>workstation</a:t>
            </a:r>
            <a:endParaRPr sz="20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3333"/>
                </a:solidFill>
                <a:latin typeface="Gothic Uralic"/>
                <a:cs typeface="Gothic Uralic"/>
              </a:rPr>
              <a:t>Images </a:t>
            </a:r>
            <a:r>
              <a:rPr sz="2000" dirty="0">
                <a:latin typeface="Gothic Uralic"/>
                <a:cs typeface="Gothic Uralic"/>
              </a:rPr>
              <a:t>can be pulled and </a:t>
            </a:r>
            <a:r>
              <a:rPr sz="2000" spc="-5" dirty="0">
                <a:latin typeface="Gothic Uralic"/>
                <a:cs typeface="Gothic Uralic"/>
              </a:rPr>
              <a:t>pushed from private </a:t>
            </a:r>
            <a:r>
              <a:rPr sz="2000" dirty="0">
                <a:latin typeface="Gothic Uralic"/>
                <a:cs typeface="Gothic Uralic"/>
              </a:rPr>
              <a:t>and public</a:t>
            </a:r>
            <a:r>
              <a:rPr sz="2000" spc="-190" dirty="0"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FF3333"/>
                </a:solidFill>
                <a:latin typeface="Gothic Uralic"/>
                <a:cs typeface="Gothic Uralic"/>
              </a:rPr>
              <a:t>repos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379" y="7120838"/>
            <a:ext cx="6416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6589" algn="l"/>
              </a:tabLst>
            </a:pPr>
            <a:r>
              <a:rPr sz="1800" spc="-15" dirty="0">
                <a:latin typeface="Gothic Uralic"/>
                <a:cs typeface="Gothic Uralic"/>
              </a:rPr>
              <a:t>What</a:t>
            </a:r>
            <a:r>
              <a:rPr sz="1800" spc="40" dirty="0">
                <a:latin typeface="Gothic Uralic"/>
                <a:cs typeface="Gothic Uralic"/>
              </a:rPr>
              <a:t> </a:t>
            </a:r>
            <a:r>
              <a:rPr sz="1800" spc="10" dirty="0">
                <a:latin typeface="Gothic Uralic"/>
                <a:cs typeface="Gothic Uralic"/>
              </a:rPr>
              <a:t>is</a:t>
            </a:r>
            <a:r>
              <a:rPr sz="1800" spc="-2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Docker?	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https://www.docker.com/whatisdocker/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2155" y="3560064"/>
            <a:ext cx="4709160" cy="3531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088765">
              <a:lnSpc>
                <a:spcPct val="100000"/>
              </a:lnSpc>
              <a:spcBef>
                <a:spcPts val="15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Currently</a:t>
            </a:r>
            <a:r>
              <a:rPr sz="3600" b="0" spc="1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Linux-Centric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6786245" cy="322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4375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Gothic Uralic"/>
                <a:cs typeface="Gothic Uralic"/>
              </a:rPr>
              <a:t>Linux </a:t>
            </a:r>
            <a:r>
              <a:rPr sz="2400" spc="-5" dirty="0">
                <a:latin typeface="Gothic Uralic"/>
                <a:cs typeface="Gothic Uralic"/>
              </a:rPr>
              <a:t>already </a:t>
            </a:r>
            <a:r>
              <a:rPr sz="2400" dirty="0">
                <a:latin typeface="Gothic Uralic"/>
                <a:cs typeface="Gothic Uralic"/>
              </a:rPr>
              <a:t>has container</a:t>
            </a:r>
            <a:r>
              <a:rPr sz="2400" spc="-7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support</a:t>
            </a:r>
            <a:endParaRPr sz="24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Gothic Uralic"/>
                <a:cs typeface="Gothic Uralic"/>
              </a:rPr>
              <a:t>Container </a:t>
            </a:r>
            <a:r>
              <a:rPr sz="1800" spc="-10" dirty="0">
                <a:latin typeface="Gothic Uralic"/>
                <a:cs typeface="Gothic Uralic"/>
              </a:rPr>
              <a:t>support </a:t>
            </a:r>
            <a:r>
              <a:rPr sz="1800" spc="10" dirty="0">
                <a:latin typeface="Gothic Uralic"/>
                <a:cs typeface="Gothic Uralic"/>
              </a:rPr>
              <a:t>is </a:t>
            </a:r>
            <a:r>
              <a:rPr sz="1800" spc="-5" dirty="0">
                <a:latin typeface="Gothic Uralic"/>
                <a:cs typeface="Gothic Uralic"/>
              </a:rPr>
              <a:t>already </a:t>
            </a:r>
            <a:r>
              <a:rPr sz="1800" spc="10" dirty="0">
                <a:latin typeface="Gothic Uralic"/>
                <a:cs typeface="Gothic Uralic"/>
              </a:rPr>
              <a:t>in</a:t>
            </a:r>
            <a:r>
              <a:rPr sz="1800" spc="-1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Linux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ts val="2155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latin typeface="Gothic Uralic"/>
                <a:cs typeface="Gothic Uralic"/>
              </a:rPr>
              <a:t>Uses </a:t>
            </a:r>
            <a:r>
              <a:rPr sz="1800" dirty="0">
                <a:latin typeface="Gothic Uralic"/>
                <a:cs typeface="Gothic Uralic"/>
              </a:rPr>
              <a:t>Linux </a:t>
            </a:r>
            <a:r>
              <a:rPr sz="1800" spc="-5" dirty="0">
                <a:latin typeface="Gothic Uralic"/>
                <a:cs typeface="Gothic Uralic"/>
              </a:rPr>
              <a:t>namespaces </a:t>
            </a:r>
            <a:r>
              <a:rPr sz="1800" spc="-10" dirty="0">
                <a:latin typeface="Gothic Uralic"/>
                <a:cs typeface="Gothic Uralic"/>
              </a:rPr>
              <a:t>and control </a:t>
            </a:r>
            <a:r>
              <a:rPr sz="1800" spc="-5" dirty="0">
                <a:latin typeface="Gothic Uralic"/>
                <a:cs typeface="Gothic Uralic"/>
              </a:rPr>
              <a:t>groups</a:t>
            </a:r>
            <a:r>
              <a:rPr sz="1800" spc="12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(cgroups)</a:t>
            </a:r>
            <a:endParaRPr sz="1800">
              <a:latin typeface="Gothic Uralic"/>
              <a:cs typeface="Gothic Uralic"/>
            </a:endParaRPr>
          </a:p>
          <a:p>
            <a:pPr marL="241300" indent="-228600">
              <a:lnSpc>
                <a:spcPts val="2875"/>
              </a:lnSpc>
              <a:buSzPct val="4375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Gothic Uralic"/>
                <a:cs typeface="Gothic Uralic"/>
              </a:rPr>
              <a:t>So, what does Docker </a:t>
            </a:r>
            <a:r>
              <a:rPr sz="2400" dirty="0">
                <a:latin typeface="Gothic Uralic"/>
                <a:cs typeface="Gothic Uralic"/>
              </a:rPr>
              <a:t>bring </a:t>
            </a:r>
            <a:r>
              <a:rPr sz="2400" spc="-5" dirty="0">
                <a:latin typeface="Gothic Uralic"/>
                <a:cs typeface="Gothic Uralic"/>
              </a:rPr>
              <a:t>to the</a:t>
            </a:r>
            <a:r>
              <a:rPr sz="2400" spc="-15" dirty="0">
                <a:latin typeface="Gothic Uralic"/>
                <a:cs typeface="Gothic Uralic"/>
              </a:rPr>
              <a:t> </a:t>
            </a:r>
            <a:r>
              <a:rPr sz="2400" dirty="0">
                <a:latin typeface="Gothic Uralic"/>
                <a:cs typeface="Gothic Uralic"/>
              </a:rPr>
              <a:t>table?</a:t>
            </a:r>
            <a:endParaRPr sz="24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spcBef>
                <a:spcPts val="15"/>
              </a:spcBef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latin typeface="Gothic Uralic"/>
                <a:cs typeface="Gothic Uralic"/>
              </a:rPr>
              <a:t>makes </a:t>
            </a:r>
            <a:r>
              <a:rPr sz="1800" spc="10" dirty="0">
                <a:latin typeface="Gothic Uralic"/>
                <a:cs typeface="Gothic Uralic"/>
              </a:rPr>
              <a:t>it </a:t>
            </a:r>
            <a:r>
              <a:rPr sz="1800" spc="-10" dirty="0">
                <a:latin typeface="Gothic Uralic"/>
                <a:cs typeface="Gothic Uralic"/>
              </a:rPr>
              <a:t>easy to </a:t>
            </a:r>
            <a:r>
              <a:rPr sz="1800" dirty="0">
                <a:latin typeface="Gothic Uralic"/>
                <a:cs typeface="Gothic Uralic"/>
              </a:rPr>
              <a:t>build</a:t>
            </a:r>
            <a:r>
              <a:rPr sz="1800" spc="-1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images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Gothic Uralic"/>
                <a:cs typeface="Gothic Uralic"/>
              </a:rPr>
              <a:t>creates </a:t>
            </a:r>
            <a:r>
              <a:rPr sz="1800" dirty="0">
                <a:latin typeface="Gothic Uralic"/>
                <a:cs typeface="Gothic Uralic"/>
              </a:rPr>
              <a:t>images </a:t>
            </a:r>
            <a:r>
              <a:rPr sz="1800" spc="-10" dirty="0">
                <a:latin typeface="Gothic Uralic"/>
                <a:cs typeface="Gothic Uralic"/>
              </a:rPr>
              <a:t>that </a:t>
            </a:r>
            <a:r>
              <a:rPr sz="1800" spc="-5" dirty="0">
                <a:latin typeface="Gothic Uralic"/>
                <a:cs typeface="Gothic Uralic"/>
              </a:rPr>
              <a:t>are</a:t>
            </a:r>
            <a:r>
              <a:rPr sz="1800" spc="4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portable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Gothic Uralic"/>
                <a:cs typeface="Gothic Uralic"/>
              </a:rPr>
              <a:t>provides </a:t>
            </a:r>
            <a:r>
              <a:rPr sz="1800" spc="-10" dirty="0">
                <a:latin typeface="Gothic Uralic"/>
                <a:cs typeface="Gothic Uralic"/>
              </a:rPr>
              <a:t>an ecosystem to </a:t>
            </a:r>
            <a:r>
              <a:rPr sz="1800" dirty="0">
                <a:latin typeface="Gothic Uralic"/>
                <a:cs typeface="Gothic Uralic"/>
              </a:rPr>
              <a:t>help </a:t>
            </a:r>
            <a:r>
              <a:rPr sz="1800" spc="-5" dirty="0">
                <a:latin typeface="Gothic Uralic"/>
                <a:cs typeface="Gothic Uralic"/>
              </a:rPr>
              <a:t>users </a:t>
            </a:r>
            <a:r>
              <a:rPr sz="1800" spc="-10" dirty="0">
                <a:latin typeface="Gothic Uralic"/>
                <a:cs typeface="Gothic Uralic"/>
              </a:rPr>
              <a:t>share </a:t>
            </a:r>
            <a:r>
              <a:rPr sz="1800" spc="-5" dirty="0">
                <a:latin typeface="Gothic Uralic"/>
                <a:cs typeface="Gothic Uralic"/>
              </a:rPr>
              <a:t>their</a:t>
            </a:r>
            <a:r>
              <a:rPr sz="1800" spc="100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images</a:t>
            </a:r>
            <a:endParaRPr sz="1800">
              <a:latin typeface="Gothic Uralic"/>
              <a:cs typeface="Gothic Uralic"/>
            </a:endParaRPr>
          </a:p>
          <a:p>
            <a:pPr marL="1155700" lvl="2" indent="-229235">
              <a:lnSpc>
                <a:spcPct val="100000"/>
              </a:lnSpc>
              <a:buClr>
                <a:srgbClr val="000000"/>
              </a:buClr>
              <a:buSzPct val="44444"/>
              <a:buFont typeface="Arial"/>
              <a:buChar char="•"/>
              <a:tabLst>
                <a:tab pos="1155065" algn="l"/>
                <a:tab pos="1156335" algn="l"/>
              </a:tabLst>
            </a:pP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Shared</a:t>
            </a:r>
            <a:r>
              <a:rPr sz="18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Registry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10" dirty="0">
                <a:latin typeface="Gothic Uralic"/>
                <a:cs typeface="Gothic Uralic"/>
              </a:rPr>
              <a:t>is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open-source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latin typeface="Gothic Uralic"/>
                <a:cs typeface="Gothic Uralic"/>
              </a:rPr>
              <a:t>has </a:t>
            </a:r>
            <a:r>
              <a:rPr sz="1800" dirty="0">
                <a:latin typeface="Gothic Uralic"/>
                <a:cs typeface="Gothic Uralic"/>
              </a:rPr>
              <a:t>a very active</a:t>
            </a:r>
            <a:r>
              <a:rPr sz="1800" spc="-3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community</a:t>
            </a:r>
            <a:endParaRPr sz="1800">
              <a:latin typeface="Gothic Uralic"/>
              <a:cs typeface="Gothic Uralic"/>
            </a:endParaRPr>
          </a:p>
          <a:p>
            <a:pPr marL="698500" lvl="1" indent="-228600">
              <a:lnSpc>
                <a:spcPct val="100000"/>
              </a:lnSpc>
              <a:buSzPct val="44444"/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Gothic Uralic"/>
                <a:cs typeface="Gothic Uralic"/>
              </a:rPr>
              <a:t>provides</a:t>
            </a:r>
            <a:r>
              <a:rPr sz="1800" spc="-3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security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1247" y="3348228"/>
            <a:ext cx="4924044" cy="3691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12" y="301752"/>
            <a:ext cx="9149080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264025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What About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Mac</a:t>
            </a:r>
            <a:r>
              <a:rPr sz="3600" b="0" spc="-4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OS?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76" y="1170178"/>
            <a:ext cx="7934959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SzPct val="4375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400" dirty="0">
                <a:latin typeface="Gothic Uralic"/>
                <a:cs typeface="Gothic Uralic"/>
              </a:rPr>
              <a:t>Can </a:t>
            </a:r>
            <a:r>
              <a:rPr sz="2400" spc="-5" dirty="0">
                <a:latin typeface="Gothic Uralic"/>
                <a:cs typeface="Gothic Uralic"/>
              </a:rPr>
              <a:t>run Docker under </a:t>
            </a:r>
            <a:r>
              <a:rPr sz="2400" dirty="0">
                <a:latin typeface="Gothic Uralic"/>
                <a:cs typeface="Gothic Uralic"/>
              </a:rPr>
              <a:t>Mac</a:t>
            </a:r>
            <a:r>
              <a:rPr sz="2400" spc="-2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OS!</a:t>
            </a:r>
            <a:endParaRPr sz="2400">
              <a:latin typeface="Gothic Uralic"/>
              <a:cs typeface="Gothic Uralic"/>
            </a:endParaRPr>
          </a:p>
          <a:p>
            <a:pPr marL="241300" indent="-229235">
              <a:lnSpc>
                <a:spcPct val="100000"/>
              </a:lnSpc>
              <a:buSzPct val="43750"/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400" spc="-5" dirty="0">
                <a:latin typeface="Gothic Uralic"/>
                <a:cs typeface="Gothic Uralic"/>
              </a:rPr>
              <a:t>Until </a:t>
            </a:r>
            <a:r>
              <a:rPr sz="2400" dirty="0">
                <a:latin typeface="Gothic Uralic"/>
                <a:cs typeface="Gothic Uralic"/>
              </a:rPr>
              <a:t>native </a:t>
            </a:r>
            <a:r>
              <a:rPr sz="2400" spc="-5" dirty="0">
                <a:latin typeface="Gothic Uralic"/>
                <a:cs typeface="Gothic Uralic"/>
              </a:rPr>
              <a:t>OS support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dirty="0">
                <a:latin typeface="Gothic Uralic"/>
                <a:cs typeface="Gothic Uralic"/>
              </a:rPr>
              <a:t>built – </a:t>
            </a:r>
            <a:r>
              <a:rPr sz="2400" spc="-15" dirty="0">
                <a:latin typeface="Gothic Uralic"/>
                <a:cs typeface="Gothic Uralic"/>
              </a:rPr>
              <a:t>Use</a:t>
            </a:r>
            <a:r>
              <a:rPr sz="2400" spc="-5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'</a:t>
            </a:r>
            <a:r>
              <a:rPr sz="2400" spc="-5" dirty="0">
                <a:solidFill>
                  <a:srgbClr val="3399FF"/>
                </a:solidFill>
                <a:latin typeface="Gothic Uralic"/>
                <a:cs typeface="Gothic Uralic"/>
              </a:rPr>
              <a:t>boot2docker</a:t>
            </a:r>
            <a:r>
              <a:rPr sz="2400" spc="-5" dirty="0">
                <a:latin typeface="Gothic Uralic"/>
                <a:cs typeface="Gothic Uralic"/>
              </a:rPr>
              <a:t>'</a:t>
            </a:r>
            <a:endParaRPr sz="2400">
              <a:latin typeface="Gothic Uralic"/>
              <a:cs typeface="Gothic Uralic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SzPct val="45000"/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Gothic Uralic"/>
                <a:cs typeface="Gothic Uralic"/>
              </a:rPr>
              <a:t>Full </a:t>
            </a:r>
            <a:r>
              <a:rPr sz="2000" spc="-5" dirty="0">
                <a:latin typeface="Gothic Uralic"/>
                <a:cs typeface="Gothic Uralic"/>
              </a:rPr>
              <a:t>instructions:</a:t>
            </a:r>
            <a:r>
              <a:rPr sz="2000" spc="-70" dirty="0">
                <a:solidFill>
                  <a:srgbClr val="0000FF"/>
                </a:solidFill>
                <a:latin typeface="Gothic Uralic"/>
                <a:cs typeface="Gothic Uralic"/>
              </a:rPr>
              <a:t> 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https://docs.docker.com/installation/mac/</a:t>
            </a:r>
            <a:endParaRPr sz="20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7199" y="3361944"/>
            <a:ext cx="2987533" cy="360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4111" y="3357372"/>
            <a:ext cx="2987533" cy="3686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1773" y="2644267"/>
            <a:ext cx="2053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Docker </a:t>
            </a:r>
            <a:r>
              <a:rPr sz="1800" spc="-5" dirty="0">
                <a:latin typeface="Gothic Uralic"/>
                <a:cs typeface="Gothic Uralic"/>
              </a:rPr>
              <a:t>daemon </a:t>
            </a:r>
            <a:r>
              <a:rPr sz="1800" spc="10" dirty="0">
                <a:latin typeface="Gothic Uralic"/>
                <a:cs typeface="Gothic Uralic"/>
              </a:rPr>
              <a:t>is  </a:t>
            </a:r>
            <a:r>
              <a:rPr sz="1800" dirty="0">
                <a:latin typeface="Gothic Uralic"/>
                <a:cs typeface="Gothic Uralic"/>
              </a:rPr>
              <a:t>native </a:t>
            </a:r>
            <a:r>
              <a:rPr sz="1800" spc="-5" dirty="0">
                <a:latin typeface="Gothic Uralic"/>
                <a:cs typeface="Gothic Uralic"/>
              </a:rPr>
              <a:t>under</a:t>
            </a:r>
            <a:r>
              <a:rPr sz="1800" spc="-7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Linux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8128" y="2477770"/>
            <a:ext cx="27978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othic Uralic"/>
                <a:cs typeface="Gothic Uralic"/>
              </a:rPr>
              <a:t>boot2docker </a:t>
            </a:r>
            <a:r>
              <a:rPr sz="1800" spc="-5" dirty="0">
                <a:latin typeface="Gothic Uralic"/>
                <a:cs typeface="Gothic Uralic"/>
              </a:rPr>
              <a:t>runs </a:t>
            </a:r>
            <a:r>
              <a:rPr sz="1800" dirty="0">
                <a:latin typeface="Gothic Uralic"/>
                <a:cs typeface="Gothic Uralic"/>
              </a:rPr>
              <a:t>a  </a:t>
            </a:r>
            <a:r>
              <a:rPr sz="1800" spc="-5" dirty="0">
                <a:latin typeface="Gothic Uralic"/>
                <a:cs typeface="Gothic Uralic"/>
              </a:rPr>
              <a:t>lightweight </a:t>
            </a:r>
            <a:r>
              <a:rPr sz="1800" spc="-10" dirty="0">
                <a:latin typeface="Gothic Uralic"/>
                <a:cs typeface="Gothic Uralic"/>
              </a:rPr>
              <a:t>VM that hosts  the Docker</a:t>
            </a:r>
            <a:r>
              <a:rPr sz="1800" spc="1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daemon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836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999229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What About</a:t>
            </a:r>
            <a:r>
              <a:rPr sz="3600" b="0" spc="-5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Windows?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7510145" cy="177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4375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dirty="0">
                <a:latin typeface="Gothic Uralic"/>
                <a:cs typeface="Gothic Uralic"/>
              </a:rPr>
              <a:t>Can </a:t>
            </a:r>
            <a:r>
              <a:rPr sz="2400" spc="-5" dirty="0">
                <a:latin typeface="Gothic Uralic"/>
                <a:cs typeface="Gothic Uralic"/>
              </a:rPr>
              <a:t>run Docker under</a:t>
            </a:r>
            <a:r>
              <a:rPr sz="2400" spc="-10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Windows</a:t>
            </a:r>
            <a:endParaRPr sz="2400">
              <a:latin typeface="Gothic Uralic"/>
              <a:cs typeface="Gothic Uralic"/>
            </a:endParaRPr>
          </a:p>
          <a:p>
            <a:pPr marL="241300" indent="-228600">
              <a:lnSpc>
                <a:spcPct val="100000"/>
              </a:lnSpc>
              <a:buSzPct val="43750"/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latin typeface="Gothic Uralic"/>
                <a:cs typeface="Gothic Uralic"/>
              </a:rPr>
              <a:t>Until </a:t>
            </a:r>
            <a:r>
              <a:rPr sz="2400" dirty="0">
                <a:latin typeface="Gothic Uralic"/>
                <a:cs typeface="Gothic Uralic"/>
              </a:rPr>
              <a:t>native </a:t>
            </a:r>
            <a:r>
              <a:rPr sz="2400" spc="-5" dirty="0">
                <a:latin typeface="Gothic Uralic"/>
                <a:cs typeface="Gothic Uralic"/>
              </a:rPr>
              <a:t>OS support </a:t>
            </a:r>
            <a:r>
              <a:rPr sz="2400" spc="10" dirty="0">
                <a:latin typeface="Gothic Uralic"/>
                <a:cs typeface="Gothic Uralic"/>
              </a:rPr>
              <a:t>is </a:t>
            </a:r>
            <a:r>
              <a:rPr sz="2400" dirty="0">
                <a:latin typeface="Gothic Uralic"/>
                <a:cs typeface="Gothic Uralic"/>
              </a:rPr>
              <a:t>built – </a:t>
            </a:r>
            <a:r>
              <a:rPr sz="2400" spc="-15" dirty="0">
                <a:latin typeface="Gothic Uralic"/>
                <a:cs typeface="Gothic Uralic"/>
              </a:rPr>
              <a:t>Use</a:t>
            </a:r>
            <a:r>
              <a:rPr sz="2400" spc="-6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'</a:t>
            </a:r>
            <a:r>
              <a:rPr sz="2400" spc="-5" dirty="0">
                <a:solidFill>
                  <a:srgbClr val="3399FF"/>
                </a:solidFill>
                <a:latin typeface="Gothic Uralic"/>
                <a:cs typeface="Gothic Uralic"/>
              </a:rPr>
              <a:t>boot2docker</a:t>
            </a:r>
            <a:r>
              <a:rPr sz="2400" spc="-5" dirty="0">
                <a:latin typeface="Gothic Uralic"/>
                <a:cs typeface="Gothic Uralic"/>
              </a:rPr>
              <a:t>'</a:t>
            </a:r>
            <a:endParaRPr sz="2400">
              <a:latin typeface="Gothic Uralic"/>
              <a:cs typeface="Gothic Uralic"/>
            </a:endParaRPr>
          </a:p>
          <a:p>
            <a:pPr marL="221615">
              <a:lnSpc>
                <a:spcPct val="100000"/>
              </a:lnSpc>
              <a:spcBef>
                <a:spcPts val="1510"/>
              </a:spcBef>
            </a:pPr>
            <a:r>
              <a:rPr sz="1800" spc="-15" dirty="0">
                <a:latin typeface="Gothic Uralic"/>
                <a:cs typeface="Gothic Uralic"/>
              </a:rPr>
              <a:t>Uses </a:t>
            </a:r>
            <a:r>
              <a:rPr sz="1800" spc="-10" dirty="0">
                <a:latin typeface="Gothic Uralic"/>
                <a:cs typeface="Gothic Uralic"/>
              </a:rPr>
              <a:t>the standard</a:t>
            </a:r>
            <a:r>
              <a:rPr sz="1800" spc="11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Windows</a:t>
            </a:r>
            <a:endParaRPr sz="1800">
              <a:latin typeface="Gothic Uralic"/>
              <a:cs typeface="Gothic Uralic"/>
            </a:endParaRPr>
          </a:p>
          <a:p>
            <a:pPr marL="221615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installer</a:t>
            </a:r>
            <a:endParaRPr sz="1800">
              <a:latin typeface="Gothic Uralic"/>
              <a:cs typeface="Gothic Uralic"/>
            </a:endParaRPr>
          </a:p>
          <a:p>
            <a:pPr marL="221615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Startup screen </a:t>
            </a:r>
            <a:r>
              <a:rPr sz="1800" dirty="0">
                <a:latin typeface="Gothic Uralic"/>
                <a:cs typeface="Gothic Uralic"/>
              </a:rPr>
              <a:t>looks </a:t>
            </a:r>
            <a:r>
              <a:rPr sz="1800" spc="5" dirty="0">
                <a:latin typeface="Gothic Uralic"/>
                <a:cs typeface="Gothic Uralic"/>
              </a:rPr>
              <a:t>like</a:t>
            </a:r>
            <a:r>
              <a:rPr sz="1800" spc="2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this: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5740" y="2186940"/>
            <a:ext cx="55626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6536232"/>
            <a:ext cx="722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See instructions </a:t>
            </a:r>
            <a:r>
              <a:rPr sz="1800" spc="-10" dirty="0">
                <a:latin typeface="Gothic Uralic"/>
                <a:cs typeface="Gothic Uralic"/>
              </a:rPr>
              <a:t>at:</a:t>
            </a:r>
            <a:r>
              <a:rPr sz="1800" spc="40" dirty="0">
                <a:latin typeface="Gothic Uralic"/>
                <a:cs typeface="Gothic Uralic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https://docs.docker.com/installation/windows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5022850">
              <a:lnSpc>
                <a:spcPct val="100000"/>
              </a:lnSpc>
              <a:spcBef>
                <a:spcPts val="160"/>
              </a:spcBef>
            </a:pP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Docker</a:t>
            </a:r>
            <a:r>
              <a:rPr sz="3600" b="0" spc="-95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Ecosystem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039" y="1170178"/>
            <a:ext cx="78003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SzPct val="43750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400" spc="-5" dirty="0">
                <a:latin typeface="Gothic Uralic"/>
                <a:cs typeface="Gothic Uralic"/>
              </a:rPr>
              <a:t>Docker provides </a:t>
            </a:r>
            <a:r>
              <a:rPr sz="2400" dirty="0">
                <a:latin typeface="Gothic Uralic"/>
                <a:cs typeface="Gothic Uralic"/>
              </a:rPr>
              <a:t>a centralized repository </a:t>
            </a:r>
            <a:r>
              <a:rPr sz="2400" spc="-5" dirty="0">
                <a:latin typeface="Gothic Uralic"/>
                <a:cs typeface="Gothic Uralic"/>
              </a:rPr>
              <a:t>of</a:t>
            </a:r>
            <a:r>
              <a:rPr sz="2400" spc="-55" dirty="0">
                <a:latin typeface="Gothic Uralic"/>
                <a:cs typeface="Gothic Uralic"/>
              </a:rPr>
              <a:t> </a:t>
            </a:r>
            <a:r>
              <a:rPr sz="2400" spc="-5" dirty="0">
                <a:latin typeface="Gothic Uralic"/>
                <a:cs typeface="Gothic Uralic"/>
              </a:rPr>
              <a:t>Images</a:t>
            </a:r>
            <a:endParaRPr sz="2400">
              <a:latin typeface="Gothic Uralic"/>
              <a:cs typeface="Gothic Uralic"/>
            </a:endParaRPr>
          </a:p>
          <a:p>
            <a:pPr marL="723900" lvl="1" indent="-228600">
              <a:lnSpc>
                <a:spcPct val="100000"/>
              </a:lnSpc>
              <a:buSzPct val="43750"/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http://registry.hub.docker.com</a:t>
            </a:r>
            <a:endParaRPr sz="2400">
              <a:latin typeface="Gothic Uralic"/>
              <a:cs typeface="Gothic Uralic"/>
            </a:endParaRPr>
          </a:p>
          <a:p>
            <a:pPr marL="266700" indent="-228600">
              <a:lnSpc>
                <a:spcPct val="100000"/>
              </a:lnSpc>
              <a:spcBef>
                <a:spcPts val="5"/>
              </a:spcBef>
              <a:buSzPct val="45000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i="1" spc="10" dirty="0">
                <a:latin typeface="TeXGyreAdventor"/>
                <a:cs typeface="TeXGyreAdventor"/>
              </a:rPr>
              <a:t>3</a:t>
            </a:r>
            <a:r>
              <a:rPr sz="1950" i="1" spc="15" baseline="25641" dirty="0">
                <a:latin typeface="TeXGyreAdventor"/>
                <a:cs typeface="TeXGyreAdventor"/>
              </a:rPr>
              <a:t>rd </a:t>
            </a:r>
            <a:r>
              <a:rPr sz="2000" i="1" dirty="0">
                <a:latin typeface="TeXGyreAdventor"/>
                <a:cs typeface="TeXGyreAdventor"/>
              </a:rPr>
              <a:t>Party </a:t>
            </a:r>
            <a:r>
              <a:rPr sz="2000" i="1" spc="-5" dirty="0">
                <a:latin typeface="TeXGyreAdventor"/>
                <a:cs typeface="TeXGyreAdventor"/>
              </a:rPr>
              <a:t>private </a:t>
            </a:r>
            <a:r>
              <a:rPr sz="2000" i="1" dirty="0">
                <a:latin typeface="TeXGyreAdventor"/>
                <a:cs typeface="TeXGyreAdventor"/>
              </a:rPr>
              <a:t>repos </a:t>
            </a:r>
            <a:r>
              <a:rPr sz="2000" i="1" spc="-5" dirty="0">
                <a:latin typeface="TeXGyreAdventor"/>
                <a:cs typeface="TeXGyreAdventor"/>
              </a:rPr>
              <a:t>are </a:t>
            </a:r>
            <a:r>
              <a:rPr sz="2000" i="1" dirty="0">
                <a:latin typeface="TeXGyreAdventor"/>
                <a:cs typeface="TeXGyreAdventor"/>
              </a:rPr>
              <a:t>available</a:t>
            </a:r>
            <a:r>
              <a:rPr sz="2000" i="1" spc="-350" dirty="0">
                <a:latin typeface="TeXGyreAdventor"/>
                <a:cs typeface="TeXGyreAdventor"/>
              </a:rPr>
              <a:t> </a:t>
            </a:r>
            <a:r>
              <a:rPr sz="2000" i="1" spc="10" dirty="0">
                <a:latin typeface="TeXGyreAdventor"/>
                <a:cs typeface="TeXGyreAdventor"/>
              </a:rPr>
              <a:t>too</a:t>
            </a:r>
            <a:endParaRPr sz="2000">
              <a:latin typeface="TeXGyreAdventor"/>
              <a:cs typeface="TeXGyreAdventor"/>
            </a:endParaRPr>
          </a:p>
          <a:p>
            <a:pPr marL="266700" indent="-228600">
              <a:lnSpc>
                <a:spcPct val="100000"/>
              </a:lnSpc>
              <a:buSzPct val="45000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i="1" spc="-5" dirty="0">
                <a:latin typeface="TeXGyreAdventor"/>
                <a:cs typeface="TeXGyreAdventor"/>
              </a:rPr>
              <a:t>Or </a:t>
            </a:r>
            <a:r>
              <a:rPr sz="2000" i="1" dirty="0">
                <a:latin typeface="TeXGyreAdventor"/>
                <a:cs typeface="TeXGyreAdventor"/>
              </a:rPr>
              <a:t>set up </a:t>
            </a:r>
            <a:r>
              <a:rPr sz="2000" i="1" spc="5" dirty="0">
                <a:latin typeface="TeXGyreAdventor"/>
                <a:cs typeface="TeXGyreAdventor"/>
              </a:rPr>
              <a:t>your </a:t>
            </a:r>
            <a:r>
              <a:rPr sz="2000" i="1" dirty="0">
                <a:latin typeface="TeXGyreAdventor"/>
                <a:cs typeface="TeXGyreAdventor"/>
              </a:rPr>
              <a:t>own </a:t>
            </a:r>
            <a:r>
              <a:rPr sz="2000" i="1" spc="-5" dirty="0">
                <a:latin typeface="TeXGyreAdventor"/>
                <a:cs typeface="TeXGyreAdventor"/>
              </a:rPr>
              <a:t>on-prem</a:t>
            </a:r>
            <a:r>
              <a:rPr sz="2000" i="1" spc="-114" dirty="0">
                <a:latin typeface="TeXGyreAdventor"/>
                <a:cs typeface="TeXGyreAdventor"/>
              </a:rPr>
              <a:t> </a:t>
            </a:r>
            <a:r>
              <a:rPr sz="2000" i="1" dirty="0">
                <a:latin typeface="TeXGyreAdventor"/>
                <a:cs typeface="TeXGyreAdventor"/>
              </a:rPr>
              <a:t>repos</a:t>
            </a:r>
            <a:endParaRPr sz="2000">
              <a:latin typeface="TeXGyreAdventor"/>
              <a:cs typeface="TeXGyreAdventor"/>
            </a:endParaRPr>
          </a:p>
          <a:p>
            <a:pPr marL="266700" indent="-228600">
              <a:lnSpc>
                <a:spcPct val="100000"/>
              </a:lnSpc>
              <a:buSzPct val="45000"/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i="1" dirty="0">
                <a:latin typeface="TeXGyreAdventor"/>
                <a:cs typeface="TeXGyreAdventor"/>
              </a:rPr>
              <a:t>Similar </a:t>
            </a:r>
            <a:r>
              <a:rPr sz="2000" i="1" spc="10" dirty="0">
                <a:latin typeface="TeXGyreAdventor"/>
                <a:cs typeface="TeXGyreAdventor"/>
              </a:rPr>
              <a:t>to </a:t>
            </a:r>
            <a:r>
              <a:rPr sz="2000" i="1" spc="5" dirty="0">
                <a:latin typeface="TeXGyreAdventor"/>
                <a:cs typeface="TeXGyreAdventor"/>
              </a:rPr>
              <a:t>Github </a:t>
            </a:r>
            <a:r>
              <a:rPr sz="2000" i="1" dirty="0">
                <a:latin typeface="TeXGyreAdventor"/>
                <a:cs typeface="TeXGyreAdventor"/>
              </a:rPr>
              <a:t>&amp;</a:t>
            </a:r>
            <a:r>
              <a:rPr sz="2000" i="1" spc="-165" dirty="0">
                <a:latin typeface="TeXGyreAdventor"/>
                <a:cs typeface="TeXGyreAdventor"/>
              </a:rPr>
              <a:t> </a:t>
            </a:r>
            <a:r>
              <a:rPr sz="2000" i="1" dirty="0">
                <a:latin typeface="TeXGyreAdventor"/>
                <a:cs typeface="TeXGyreAdventor"/>
              </a:rPr>
              <a:t>Maven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439" y="6932168"/>
            <a:ext cx="835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eXGyreAdventor"/>
                <a:cs typeface="TeXGyreAdventor"/>
              </a:rPr>
              <a:t>Diagrams </a:t>
            </a:r>
            <a:r>
              <a:rPr sz="2400" i="1" spc="-5" dirty="0">
                <a:latin typeface="TeXGyreAdventor"/>
                <a:cs typeface="TeXGyreAdventor"/>
              </a:rPr>
              <a:t>from “</a:t>
            </a:r>
            <a:r>
              <a:rPr sz="2400" i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eXGyreAdventor"/>
                <a:cs typeface="TeXGyreAdventor"/>
                <a:hlinkClick r:id="rId3"/>
              </a:rPr>
              <a:t>Docker in Action</a:t>
            </a:r>
            <a:r>
              <a:rPr sz="2400" i="1" spc="-5" dirty="0">
                <a:latin typeface="TeXGyreAdventor"/>
                <a:cs typeface="TeXGyreAdventor"/>
              </a:rPr>
              <a:t>”, Manning</a:t>
            </a:r>
            <a:r>
              <a:rPr sz="2400" i="1" spc="-60" dirty="0">
                <a:latin typeface="TeXGyreAdventor"/>
                <a:cs typeface="TeXGyreAdventor"/>
              </a:rPr>
              <a:t> </a:t>
            </a:r>
            <a:r>
              <a:rPr sz="2400" i="1" spc="-5" dirty="0">
                <a:latin typeface="TeXGyreAdventor"/>
                <a:cs typeface="TeXGyreAdventor"/>
              </a:rPr>
              <a:t>Publications</a:t>
            </a:r>
            <a:endParaRPr sz="2400">
              <a:latin typeface="TeXGyreAdventor"/>
              <a:cs typeface="TeXGyreAdventor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9142" y="1722247"/>
            <a:ext cx="7032625" cy="4937125"/>
            <a:chOff x="1349142" y="1722247"/>
            <a:chExt cx="7032625" cy="4937125"/>
          </a:xfrm>
        </p:grpSpPr>
        <p:sp>
          <p:nvSpPr>
            <p:cNvPr id="6" name="object 6"/>
            <p:cNvSpPr/>
            <p:nvPr/>
          </p:nvSpPr>
          <p:spPr>
            <a:xfrm>
              <a:off x="1349142" y="3118443"/>
              <a:ext cx="7032260" cy="3540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64252" y="1722246"/>
              <a:ext cx="3267710" cy="1468755"/>
            </a:xfrm>
            <a:custGeom>
              <a:avLst/>
              <a:gdLst/>
              <a:ahLst/>
              <a:cxnLst/>
              <a:rect l="l" t="t" r="r" b="b"/>
              <a:pathLst>
                <a:path w="3267709" h="1468755">
                  <a:moveTo>
                    <a:pt x="2065020" y="793877"/>
                  </a:moveTo>
                  <a:lnTo>
                    <a:pt x="2055241" y="752094"/>
                  </a:lnTo>
                  <a:lnTo>
                    <a:pt x="2024380" y="718693"/>
                  </a:lnTo>
                  <a:lnTo>
                    <a:pt x="1989201" y="699770"/>
                  </a:lnTo>
                  <a:lnTo>
                    <a:pt x="1930273" y="679069"/>
                  </a:lnTo>
                  <a:lnTo>
                    <a:pt x="1857883" y="662432"/>
                  </a:lnTo>
                  <a:lnTo>
                    <a:pt x="1816608" y="655447"/>
                  </a:lnTo>
                  <a:lnTo>
                    <a:pt x="1804670" y="653796"/>
                  </a:lnTo>
                  <a:lnTo>
                    <a:pt x="1772539" y="649351"/>
                  </a:lnTo>
                  <a:lnTo>
                    <a:pt x="1725295" y="644144"/>
                  </a:lnTo>
                  <a:lnTo>
                    <a:pt x="1675130" y="639699"/>
                  </a:lnTo>
                  <a:lnTo>
                    <a:pt x="1622298" y="636016"/>
                  </a:lnTo>
                  <a:lnTo>
                    <a:pt x="1566799" y="633095"/>
                  </a:lnTo>
                  <a:lnTo>
                    <a:pt x="1508747" y="630809"/>
                  </a:lnTo>
                  <a:lnTo>
                    <a:pt x="1448168" y="629158"/>
                  </a:lnTo>
                  <a:lnTo>
                    <a:pt x="1320546" y="627888"/>
                  </a:lnTo>
                  <a:lnTo>
                    <a:pt x="1184529" y="628650"/>
                  </a:lnTo>
                  <a:lnTo>
                    <a:pt x="1041273" y="631444"/>
                  </a:lnTo>
                  <a:lnTo>
                    <a:pt x="814832" y="638683"/>
                  </a:lnTo>
                  <a:lnTo>
                    <a:pt x="0" y="679450"/>
                  </a:lnTo>
                  <a:lnTo>
                    <a:pt x="1524" y="705231"/>
                  </a:lnTo>
                  <a:lnTo>
                    <a:pt x="815975" y="664591"/>
                  </a:lnTo>
                  <a:lnTo>
                    <a:pt x="1114298" y="655701"/>
                  </a:lnTo>
                  <a:lnTo>
                    <a:pt x="1253744" y="653796"/>
                  </a:lnTo>
                  <a:lnTo>
                    <a:pt x="1320546" y="653796"/>
                  </a:lnTo>
                  <a:lnTo>
                    <a:pt x="1447800" y="655066"/>
                  </a:lnTo>
                  <a:lnTo>
                    <a:pt x="1507998" y="656717"/>
                  </a:lnTo>
                  <a:lnTo>
                    <a:pt x="1565770" y="659003"/>
                  </a:lnTo>
                  <a:lnTo>
                    <a:pt x="1620901" y="661924"/>
                  </a:lnTo>
                  <a:lnTo>
                    <a:pt x="1673479" y="665607"/>
                  </a:lnTo>
                  <a:lnTo>
                    <a:pt x="1723009" y="670052"/>
                  </a:lnTo>
                  <a:lnTo>
                    <a:pt x="1769618" y="675132"/>
                  </a:lnTo>
                  <a:lnTo>
                    <a:pt x="1813179" y="681101"/>
                  </a:lnTo>
                  <a:lnTo>
                    <a:pt x="1853438" y="687959"/>
                  </a:lnTo>
                  <a:lnTo>
                    <a:pt x="1923923" y="704088"/>
                  </a:lnTo>
                  <a:lnTo>
                    <a:pt x="1979676" y="723773"/>
                  </a:lnTo>
                  <a:lnTo>
                    <a:pt x="2018030" y="746633"/>
                  </a:lnTo>
                  <a:lnTo>
                    <a:pt x="2037969" y="779526"/>
                  </a:lnTo>
                  <a:lnTo>
                    <a:pt x="2039112" y="794639"/>
                  </a:lnTo>
                  <a:lnTo>
                    <a:pt x="2038350" y="803021"/>
                  </a:lnTo>
                  <a:lnTo>
                    <a:pt x="2026666" y="840613"/>
                  </a:lnTo>
                  <a:lnTo>
                    <a:pt x="2000885" y="884555"/>
                  </a:lnTo>
                  <a:lnTo>
                    <a:pt x="1973199" y="920496"/>
                  </a:lnTo>
                  <a:lnTo>
                    <a:pt x="1939544" y="958215"/>
                  </a:lnTo>
                  <a:lnTo>
                    <a:pt x="1886585" y="1010920"/>
                  </a:lnTo>
                  <a:lnTo>
                    <a:pt x="1857375" y="1037971"/>
                  </a:lnTo>
                  <a:lnTo>
                    <a:pt x="1826641" y="1065149"/>
                  </a:lnTo>
                  <a:lnTo>
                    <a:pt x="1794637" y="1092581"/>
                  </a:lnTo>
                  <a:lnTo>
                    <a:pt x="1761744" y="1120140"/>
                  </a:lnTo>
                  <a:lnTo>
                    <a:pt x="1727962" y="1147699"/>
                  </a:lnTo>
                  <a:lnTo>
                    <a:pt x="1693926" y="1175004"/>
                  </a:lnTo>
                  <a:lnTo>
                    <a:pt x="1464170" y="1355090"/>
                  </a:lnTo>
                  <a:lnTo>
                    <a:pt x="1435735" y="1377950"/>
                  </a:lnTo>
                  <a:lnTo>
                    <a:pt x="1396746" y="1410335"/>
                  </a:lnTo>
                  <a:lnTo>
                    <a:pt x="1396149" y="1410843"/>
                  </a:lnTo>
                  <a:lnTo>
                    <a:pt x="1410970" y="1360805"/>
                  </a:lnTo>
                  <a:lnTo>
                    <a:pt x="1407033" y="1353566"/>
                  </a:lnTo>
                  <a:lnTo>
                    <a:pt x="1393317" y="1349502"/>
                  </a:lnTo>
                  <a:lnTo>
                    <a:pt x="1386078" y="1353439"/>
                  </a:lnTo>
                  <a:lnTo>
                    <a:pt x="1352169" y="1467866"/>
                  </a:lnTo>
                  <a:lnTo>
                    <a:pt x="1387881" y="1459611"/>
                  </a:lnTo>
                  <a:lnTo>
                    <a:pt x="1468501" y="1440942"/>
                  </a:lnTo>
                  <a:lnTo>
                    <a:pt x="1472819" y="1434084"/>
                  </a:lnTo>
                  <a:lnTo>
                    <a:pt x="1471295" y="1427099"/>
                  </a:lnTo>
                  <a:lnTo>
                    <a:pt x="1469644" y="1420114"/>
                  </a:lnTo>
                  <a:lnTo>
                    <a:pt x="1462646" y="1415796"/>
                  </a:lnTo>
                  <a:lnTo>
                    <a:pt x="1455674" y="1417320"/>
                  </a:lnTo>
                  <a:lnTo>
                    <a:pt x="1418577" y="1425879"/>
                  </a:lnTo>
                  <a:lnTo>
                    <a:pt x="1425702" y="1419860"/>
                  </a:lnTo>
                  <a:lnTo>
                    <a:pt x="1451991" y="1398143"/>
                  </a:lnTo>
                  <a:lnTo>
                    <a:pt x="1480312" y="1375410"/>
                  </a:lnTo>
                  <a:lnTo>
                    <a:pt x="1510144" y="1351788"/>
                  </a:lnTo>
                  <a:lnTo>
                    <a:pt x="1710182" y="1195324"/>
                  </a:lnTo>
                  <a:lnTo>
                    <a:pt x="1744472" y="1167765"/>
                  </a:lnTo>
                  <a:lnTo>
                    <a:pt x="1778381" y="1140079"/>
                  </a:lnTo>
                  <a:lnTo>
                    <a:pt x="1811528" y="1112266"/>
                  </a:lnTo>
                  <a:lnTo>
                    <a:pt x="1843786" y="1084580"/>
                  </a:lnTo>
                  <a:lnTo>
                    <a:pt x="1874901" y="1056894"/>
                  </a:lnTo>
                  <a:lnTo>
                    <a:pt x="1904619" y="1029462"/>
                  </a:lnTo>
                  <a:lnTo>
                    <a:pt x="1932559" y="1002411"/>
                  </a:lnTo>
                  <a:lnTo>
                    <a:pt x="1970659" y="962787"/>
                  </a:lnTo>
                  <a:lnTo>
                    <a:pt x="2003679" y="924052"/>
                  </a:lnTo>
                  <a:lnTo>
                    <a:pt x="2030603" y="886714"/>
                  </a:lnTo>
                  <a:lnTo>
                    <a:pt x="2050415" y="850900"/>
                  </a:lnTo>
                  <a:lnTo>
                    <a:pt x="2064258" y="804926"/>
                  </a:lnTo>
                  <a:lnTo>
                    <a:pt x="2065020" y="793877"/>
                  </a:lnTo>
                  <a:close/>
                </a:path>
                <a:path w="3267709" h="1468755">
                  <a:moveTo>
                    <a:pt x="2665603" y="507238"/>
                  </a:moveTo>
                  <a:lnTo>
                    <a:pt x="2660777" y="465201"/>
                  </a:lnTo>
                  <a:lnTo>
                    <a:pt x="2644267" y="427609"/>
                  </a:lnTo>
                  <a:lnTo>
                    <a:pt x="2615565" y="395986"/>
                  </a:lnTo>
                  <a:lnTo>
                    <a:pt x="2563495" y="363093"/>
                  </a:lnTo>
                  <a:lnTo>
                    <a:pt x="2497455" y="336296"/>
                  </a:lnTo>
                  <a:lnTo>
                    <a:pt x="2459482" y="325120"/>
                  </a:lnTo>
                  <a:lnTo>
                    <a:pt x="2418207" y="315214"/>
                  </a:lnTo>
                  <a:lnTo>
                    <a:pt x="2373884" y="306578"/>
                  </a:lnTo>
                  <a:lnTo>
                    <a:pt x="2343454" y="301752"/>
                  </a:lnTo>
                  <a:lnTo>
                    <a:pt x="2326640" y="299085"/>
                  </a:lnTo>
                  <a:lnTo>
                    <a:pt x="2276475" y="292735"/>
                  </a:lnTo>
                  <a:lnTo>
                    <a:pt x="2223643" y="287528"/>
                  </a:lnTo>
                  <a:lnTo>
                    <a:pt x="2168144" y="283210"/>
                  </a:lnTo>
                  <a:lnTo>
                    <a:pt x="2110105" y="280035"/>
                  </a:lnTo>
                  <a:lnTo>
                    <a:pt x="2049653" y="277749"/>
                  </a:lnTo>
                  <a:lnTo>
                    <a:pt x="1986915" y="276225"/>
                  </a:lnTo>
                  <a:lnTo>
                    <a:pt x="1922018" y="275844"/>
                  </a:lnTo>
                  <a:lnTo>
                    <a:pt x="1855089" y="275971"/>
                  </a:lnTo>
                  <a:lnTo>
                    <a:pt x="1786255" y="276987"/>
                  </a:lnTo>
                  <a:lnTo>
                    <a:pt x="1643126" y="280924"/>
                  </a:lnTo>
                  <a:lnTo>
                    <a:pt x="1417066" y="291338"/>
                  </a:lnTo>
                  <a:lnTo>
                    <a:pt x="1260094" y="300736"/>
                  </a:lnTo>
                  <a:lnTo>
                    <a:pt x="603250" y="349250"/>
                  </a:lnTo>
                  <a:lnTo>
                    <a:pt x="605282" y="375158"/>
                  </a:lnTo>
                  <a:lnTo>
                    <a:pt x="1261745" y="326517"/>
                  </a:lnTo>
                  <a:lnTo>
                    <a:pt x="1570342" y="309753"/>
                  </a:lnTo>
                  <a:lnTo>
                    <a:pt x="1716278" y="304546"/>
                  </a:lnTo>
                  <a:lnTo>
                    <a:pt x="1855470" y="301879"/>
                  </a:lnTo>
                  <a:lnTo>
                    <a:pt x="1939925" y="301866"/>
                  </a:lnTo>
                  <a:lnTo>
                    <a:pt x="1986661" y="302133"/>
                  </a:lnTo>
                  <a:lnTo>
                    <a:pt x="2049145" y="303657"/>
                  </a:lnTo>
                  <a:lnTo>
                    <a:pt x="2109089" y="305943"/>
                  </a:lnTo>
                  <a:lnTo>
                    <a:pt x="2166747" y="309118"/>
                  </a:lnTo>
                  <a:lnTo>
                    <a:pt x="2221738" y="313309"/>
                  </a:lnTo>
                  <a:lnTo>
                    <a:pt x="2273935" y="318516"/>
                  </a:lnTo>
                  <a:lnTo>
                    <a:pt x="2323465" y="324739"/>
                  </a:lnTo>
                  <a:lnTo>
                    <a:pt x="2369947" y="332105"/>
                  </a:lnTo>
                  <a:lnTo>
                    <a:pt x="2413254" y="340614"/>
                  </a:lnTo>
                  <a:lnTo>
                    <a:pt x="2453386" y="350266"/>
                  </a:lnTo>
                  <a:lnTo>
                    <a:pt x="2490216" y="361188"/>
                  </a:lnTo>
                  <a:lnTo>
                    <a:pt x="2552954" y="386715"/>
                  </a:lnTo>
                  <a:lnTo>
                    <a:pt x="2600452" y="417068"/>
                  </a:lnTo>
                  <a:lnTo>
                    <a:pt x="2628519" y="452374"/>
                  </a:lnTo>
                  <a:lnTo>
                    <a:pt x="2639314" y="495554"/>
                  </a:lnTo>
                  <a:lnTo>
                    <a:pt x="2639695" y="507873"/>
                  </a:lnTo>
                  <a:lnTo>
                    <a:pt x="2638933" y="520700"/>
                  </a:lnTo>
                  <a:lnTo>
                    <a:pt x="2631059" y="562229"/>
                  </a:lnTo>
                  <a:lnTo>
                    <a:pt x="2615184" y="608330"/>
                  </a:lnTo>
                  <a:lnTo>
                    <a:pt x="2591943" y="657987"/>
                  </a:lnTo>
                  <a:lnTo>
                    <a:pt x="2572639" y="692531"/>
                  </a:lnTo>
                  <a:lnTo>
                    <a:pt x="2550668" y="728472"/>
                  </a:lnTo>
                  <a:lnTo>
                    <a:pt x="2513330" y="784098"/>
                  </a:lnTo>
                  <a:lnTo>
                    <a:pt x="2485771" y="821944"/>
                  </a:lnTo>
                  <a:lnTo>
                    <a:pt x="2456688" y="860552"/>
                  </a:lnTo>
                  <a:lnTo>
                    <a:pt x="2425954" y="899541"/>
                  </a:lnTo>
                  <a:lnTo>
                    <a:pt x="2393950" y="938657"/>
                  </a:lnTo>
                  <a:lnTo>
                    <a:pt x="2361057" y="977900"/>
                  </a:lnTo>
                  <a:lnTo>
                    <a:pt x="2327402" y="1017270"/>
                  </a:lnTo>
                  <a:lnTo>
                    <a:pt x="2293366" y="1056386"/>
                  </a:lnTo>
                  <a:lnTo>
                    <a:pt x="2259076" y="1095121"/>
                  </a:lnTo>
                  <a:lnTo>
                    <a:pt x="2093976" y="1279398"/>
                  </a:lnTo>
                  <a:lnTo>
                    <a:pt x="2064131" y="1313307"/>
                  </a:lnTo>
                  <a:lnTo>
                    <a:pt x="2035695" y="1346073"/>
                  </a:lnTo>
                  <a:lnTo>
                    <a:pt x="2009394" y="1377061"/>
                  </a:lnTo>
                  <a:lnTo>
                    <a:pt x="1996821" y="1392047"/>
                  </a:lnTo>
                  <a:lnTo>
                    <a:pt x="1987283" y="1403832"/>
                  </a:lnTo>
                  <a:lnTo>
                    <a:pt x="1992122" y="1359662"/>
                  </a:lnTo>
                  <a:lnTo>
                    <a:pt x="1992884" y="1352550"/>
                  </a:lnTo>
                  <a:lnTo>
                    <a:pt x="1987804" y="1346073"/>
                  </a:lnTo>
                  <a:lnTo>
                    <a:pt x="1973580" y="1344549"/>
                  </a:lnTo>
                  <a:lnTo>
                    <a:pt x="1967103" y="1349629"/>
                  </a:lnTo>
                  <a:lnTo>
                    <a:pt x="1966341" y="1356741"/>
                  </a:lnTo>
                  <a:lnTo>
                    <a:pt x="1954149" y="1468247"/>
                  </a:lnTo>
                  <a:lnTo>
                    <a:pt x="1984070" y="1455420"/>
                  </a:lnTo>
                  <a:lnTo>
                    <a:pt x="2063750" y="1421257"/>
                  </a:lnTo>
                  <a:lnTo>
                    <a:pt x="2066798" y="1413637"/>
                  </a:lnTo>
                  <a:lnTo>
                    <a:pt x="2061210" y="1400429"/>
                  </a:lnTo>
                  <a:lnTo>
                    <a:pt x="2053590" y="1397508"/>
                  </a:lnTo>
                  <a:lnTo>
                    <a:pt x="2011032" y="1415707"/>
                  </a:lnTo>
                  <a:lnTo>
                    <a:pt x="2016760" y="1408684"/>
                  </a:lnTo>
                  <a:lnTo>
                    <a:pt x="2055368" y="1362837"/>
                  </a:lnTo>
                  <a:lnTo>
                    <a:pt x="2083435" y="1330452"/>
                  </a:lnTo>
                  <a:lnTo>
                    <a:pt x="2144649" y="1261618"/>
                  </a:lnTo>
                  <a:lnTo>
                    <a:pt x="2278507" y="1112266"/>
                  </a:lnTo>
                  <a:lnTo>
                    <a:pt x="2312924" y="1073404"/>
                  </a:lnTo>
                  <a:lnTo>
                    <a:pt x="2347087" y="1034161"/>
                  </a:lnTo>
                  <a:lnTo>
                    <a:pt x="2380869" y="994664"/>
                  </a:lnTo>
                  <a:lnTo>
                    <a:pt x="2414016" y="955040"/>
                  </a:lnTo>
                  <a:lnTo>
                    <a:pt x="2446274" y="915543"/>
                  </a:lnTo>
                  <a:lnTo>
                    <a:pt x="2477262" y="876173"/>
                  </a:lnTo>
                  <a:lnTo>
                    <a:pt x="2506853" y="837184"/>
                  </a:lnTo>
                  <a:lnTo>
                    <a:pt x="2534666" y="798703"/>
                  </a:lnTo>
                  <a:lnTo>
                    <a:pt x="2560574" y="760984"/>
                  </a:lnTo>
                  <a:lnTo>
                    <a:pt x="2584196" y="723773"/>
                  </a:lnTo>
                  <a:lnTo>
                    <a:pt x="2605405" y="687451"/>
                  </a:lnTo>
                  <a:lnTo>
                    <a:pt x="2623820" y="652018"/>
                  </a:lnTo>
                  <a:lnTo>
                    <a:pt x="2645791" y="601091"/>
                  </a:lnTo>
                  <a:lnTo>
                    <a:pt x="2660142" y="552704"/>
                  </a:lnTo>
                  <a:lnTo>
                    <a:pt x="2664841" y="522097"/>
                  </a:lnTo>
                  <a:lnTo>
                    <a:pt x="2665603" y="507238"/>
                  </a:lnTo>
                  <a:close/>
                </a:path>
                <a:path w="3267709" h="1468755">
                  <a:moveTo>
                    <a:pt x="3267456" y="282575"/>
                  </a:moveTo>
                  <a:lnTo>
                    <a:pt x="3262249" y="231775"/>
                  </a:lnTo>
                  <a:lnTo>
                    <a:pt x="3244215" y="186436"/>
                  </a:lnTo>
                  <a:lnTo>
                    <a:pt x="3212465" y="147955"/>
                  </a:lnTo>
                  <a:lnTo>
                    <a:pt x="3154299" y="107569"/>
                  </a:lnTo>
                  <a:lnTo>
                    <a:pt x="3119247" y="90297"/>
                  </a:lnTo>
                  <a:lnTo>
                    <a:pt x="3080385" y="74676"/>
                  </a:lnTo>
                  <a:lnTo>
                    <a:pt x="3037713" y="60833"/>
                  </a:lnTo>
                  <a:lnTo>
                    <a:pt x="2991612" y="48641"/>
                  </a:lnTo>
                  <a:lnTo>
                    <a:pt x="2941828" y="37846"/>
                  </a:lnTo>
                  <a:lnTo>
                    <a:pt x="2888742" y="28702"/>
                  </a:lnTo>
                  <a:lnTo>
                    <a:pt x="2868485" y="25908"/>
                  </a:lnTo>
                  <a:lnTo>
                    <a:pt x="2832608" y="20955"/>
                  </a:lnTo>
                  <a:lnTo>
                    <a:pt x="2773299" y="14351"/>
                  </a:lnTo>
                  <a:lnTo>
                    <a:pt x="2711069" y="9271"/>
                  </a:lnTo>
                  <a:lnTo>
                    <a:pt x="2645918" y="5207"/>
                  </a:lnTo>
                  <a:lnTo>
                    <a:pt x="2578100" y="2413"/>
                  </a:lnTo>
                  <a:lnTo>
                    <a:pt x="2507615" y="635"/>
                  </a:lnTo>
                  <a:lnTo>
                    <a:pt x="2434971" y="0"/>
                  </a:lnTo>
                  <a:lnTo>
                    <a:pt x="2359787" y="254"/>
                  </a:lnTo>
                  <a:lnTo>
                    <a:pt x="2282571" y="1397"/>
                  </a:lnTo>
                  <a:lnTo>
                    <a:pt x="2122043" y="6350"/>
                  </a:lnTo>
                  <a:lnTo>
                    <a:pt x="1954403" y="14224"/>
                  </a:lnTo>
                  <a:lnTo>
                    <a:pt x="1692148" y="30734"/>
                  </a:lnTo>
                  <a:lnTo>
                    <a:pt x="955167" y="90678"/>
                  </a:lnTo>
                  <a:lnTo>
                    <a:pt x="957453" y="116459"/>
                  </a:lnTo>
                  <a:lnTo>
                    <a:pt x="1694053" y="56642"/>
                  </a:lnTo>
                  <a:lnTo>
                    <a:pt x="1955800" y="40132"/>
                  </a:lnTo>
                  <a:lnTo>
                    <a:pt x="2123059" y="32258"/>
                  </a:lnTo>
                  <a:lnTo>
                    <a:pt x="2204085" y="29337"/>
                  </a:lnTo>
                  <a:lnTo>
                    <a:pt x="2283206" y="27305"/>
                  </a:lnTo>
                  <a:lnTo>
                    <a:pt x="2360168" y="26162"/>
                  </a:lnTo>
                  <a:lnTo>
                    <a:pt x="2458364" y="26123"/>
                  </a:lnTo>
                  <a:lnTo>
                    <a:pt x="2507488" y="26543"/>
                  </a:lnTo>
                  <a:lnTo>
                    <a:pt x="2577465" y="28194"/>
                  </a:lnTo>
                  <a:lnTo>
                    <a:pt x="2644775" y="31115"/>
                  </a:lnTo>
                  <a:lnTo>
                    <a:pt x="2709418" y="35052"/>
                  </a:lnTo>
                  <a:lnTo>
                    <a:pt x="2771140" y="40259"/>
                  </a:lnTo>
                  <a:lnTo>
                    <a:pt x="2829814" y="46609"/>
                  </a:lnTo>
                  <a:lnTo>
                    <a:pt x="2885313" y="54356"/>
                  </a:lnTo>
                  <a:lnTo>
                    <a:pt x="2937383" y="63373"/>
                  </a:lnTo>
                  <a:lnTo>
                    <a:pt x="2986151" y="73914"/>
                  </a:lnTo>
                  <a:lnTo>
                    <a:pt x="3031109" y="85852"/>
                  </a:lnTo>
                  <a:lnTo>
                    <a:pt x="3072384" y="99314"/>
                  </a:lnTo>
                  <a:lnTo>
                    <a:pt x="3109722" y="114300"/>
                  </a:lnTo>
                  <a:lnTo>
                    <a:pt x="3171825" y="148844"/>
                  </a:lnTo>
                  <a:lnTo>
                    <a:pt x="3206369" y="178435"/>
                  </a:lnTo>
                  <a:lnTo>
                    <a:pt x="3228721" y="212725"/>
                  </a:lnTo>
                  <a:lnTo>
                    <a:pt x="3239897" y="252984"/>
                  </a:lnTo>
                  <a:lnTo>
                    <a:pt x="3241548" y="283210"/>
                  </a:lnTo>
                  <a:lnTo>
                    <a:pt x="3240659" y="299212"/>
                  </a:lnTo>
                  <a:lnTo>
                    <a:pt x="3231896" y="351409"/>
                  </a:lnTo>
                  <a:lnTo>
                    <a:pt x="3220847" y="389128"/>
                  </a:lnTo>
                  <a:lnTo>
                    <a:pt x="3206115" y="428752"/>
                  </a:lnTo>
                  <a:lnTo>
                    <a:pt x="3187573" y="470154"/>
                  </a:lnTo>
                  <a:lnTo>
                    <a:pt x="3165983" y="513207"/>
                  </a:lnTo>
                  <a:lnTo>
                    <a:pt x="3141218" y="557530"/>
                  </a:lnTo>
                  <a:lnTo>
                    <a:pt x="3113913" y="603123"/>
                  </a:lnTo>
                  <a:lnTo>
                    <a:pt x="3068447" y="673100"/>
                  </a:lnTo>
                  <a:lnTo>
                    <a:pt x="3035681" y="720725"/>
                  </a:lnTo>
                  <a:lnTo>
                    <a:pt x="3001137" y="768858"/>
                  </a:lnTo>
                  <a:lnTo>
                    <a:pt x="2965196" y="817245"/>
                  </a:lnTo>
                  <a:lnTo>
                    <a:pt x="2928239" y="865759"/>
                  </a:lnTo>
                  <a:lnTo>
                    <a:pt x="2890520" y="914273"/>
                  </a:lnTo>
                  <a:lnTo>
                    <a:pt x="2852293" y="962406"/>
                  </a:lnTo>
                  <a:lnTo>
                    <a:pt x="2813812" y="1010412"/>
                  </a:lnTo>
                  <a:lnTo>
                    <a:pt x="2628646" y="1237615"/>
                  </a:lnTo>
                  <a:lnTo>
                    <a:pt x="2595118" y="1279398"/>
                  </a:lnTo>
                  <a:lnTo>
                    <a:pt x="2563241" y="1319530"/>
                  </a:lnTo>
                  <a:lnTo>
                    <a:pt x="2533650" y="1358011"/>
                  </a:lnTo>
                  <a:lnTo>
                    <a:pt x="2506345" y="1394333"/>
                  </a:lnTo>
                  <a:lnTo>
                    <a:pt x="2500985" y="1401749"/>
                  </a:lnTo>
                  <a:lnTo>
                    <a:pt x="2503678" y="1357503"/>
                  </a:lnTo>
                  <a:lnTo>
                    <a:pt x="2504186" y="1350391"/>
                  </a:lnTo>
                  <a:lnTo>
                    <a:pt x="2498725" y="1344295"/>
                  </a:lnTo>
                  <a:lnTo>
                    <a:pt x="2491613" y="1343787"/>
                  </a:lnTo>
                  <a:lnTo>
                    <a:pt x="2484501" y="1343406"/>
                  </a:lnTo>
                  <a:lnTo>
                    <a:pt x="2478278" y="1348740"/>
                  </a:lnTo>
                  <a:lnTo>
                    <a:pt x="2477897" y="1355979"/>
                  </a:lnTo>
                  <a:lnTo>
                    <a:pt x="2470912" y="1467866"/>
                  </a:lnTo>
                  <a:lnTo>
                    <a:pt x="2499677" y="1453896"/>
                  </a:lnTo>
                  <a:lnTo>
                    <a:pt x="2571877" y="1418844"/>
                  </a:lnTo>
                  <a:lnTo>
                    <a:pt x="2578227" y="1415669"/>
                  </a:lnTo>
                  <a:lnTo>
                    <a:pt x="2580894" y="1407922"/>
                  </a:lnTo>
                  <a:lnTo>
                    <a:pt x="2577846" y="1401572"/>
                  </a:lnTo>
                  <a:lnTo>
                    <a:pt x="2574671" y="1395095"/>
                  </a:lnTo>
                  <a:lnTo>
                    <a:pt x="2566924" y="1392428"/>
                  </a:lnTo>
                  <a:lnTo>
                    <a:pt x="2525014" y="1412786"/>
                  </a:lnTo>
                  <a:lnTo>
                    <a:pt x="2527173" y="1409827"/>
                  </a:lnTo>
                  <a:lnTo>
                    <a:pt x="2568575" y="1354836"/>
                  </a:lnTo>
                  <a:lnTo>
                    <a:pt x="2615311" y="1295527"/>
                  </a:lnTo>
                  <a:lnTo>
                    <a:pt x="2648712" y="1253871"/>
                  </a:lnTo>
                  <a:lnTo>
                    <a:pt x="2834132" y="1026541"/>
                  </a:lnTo>
                  <a:lnTo>
                    <a:pt x="2872613" y="978535"/>
                  </a:lnTo>
                  <a:lnTo>
                    <a:pt x="2910967" y="930148"/>
                  </a:lnTo>
                  <a:lnTo>
                    <a:pt x="2948813" y="881507"/>
                  </a:lnTo>
                  <a:lnTo>
                    <a:pt x="2986024" y="832612"/>
                  </a:lnTo>
                  <a:lnTo>
                    <a:pt x="3022092" y="783844"/>
                  </a:lnTo>
                  <a:lnTo>
                    <a:pt x="3056890" y="735457"/>
                  </a:lnTo>
                  <a:lnTo>
                    <a:pt x="3090037" y="687324"/>
                  </a:lnTo>
                  <a:lnTo>
                    <a:pt x="3121279" y="639953"/>
                  </a:lnTo>
                  <a:lnTo>
                    <a:pt x="3150235" y="593344"/>
                  </a:lnTo>
                  <a:lnTo>
                    <a:pt x="3176778" y="547624"/>
                  </a:lnTo>
                  <a:lnTo>
                    <a:pt x="3200400" y="502920"/>
                  </a:lnTo>
                  <a:lnTo>
                    <a:pt x="3221101" y="459486"/>
                  </a:lnTo>
                  <a:lnTo>
                    <a:pt x="3238373" y="417449"/>
                  </a:lnTo>
                  <a:lnTo>
                    <a:pt x="3251835" y="376809"/>
                  </a:lnTo>
                  <a:lnTo>
                    <a:pt x="3261487" y="337820"/>
                  </a:lnTo>
                  <a:lnTo>
                    <a:pt x="3266567" y="300609"/>
                  </a:lnTo>
                  <a:lnTo>
                    <a:pt x="3267456" y="28257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444" y="301752"/>
            <a:ext cx="9070975" cy="611505"/>
          </a:xfrm>
          <a:prstGeom prst="rect">
            <a:avLst/>
          </a:prstGeom>
          <a:ln w="9144">
            <a:solidFill>
              <a:srgbClr val="4F81BC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11040">
              <a:lnSpc>
                <a:spcPct val="100000"/>
              </a:lnSpc>
              <a:spcBef>
                <a:spcPts val="150"/>
              </a:spcBef>
            </a:pP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Demo: </a:t>
            </a:r>
            <a:r>
              <a:rPr sz="3600" b="0" spc="-5" dirty="0">
                <a:solidFill>
                  <a:srgbClr val="000000"/>
                </a:solidFill>
                <a:latin typeface="Gothic Uralic"/>
                <a:cs typeface="Gothic Uralic"/>
              </a:rPr>
              <a:t>Install</a:t>
            </a:r>
            <a:r>
              <a:rPr sz="3600" b="0" dirty="0">
                <a:solidFill>
                  <a:srgbClr val="000000"/>
                </a:solidFill>
                <a:latin typeface="Gothic Uralic"/>
                <a:cs typeface="Gothic Uralic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Gothic Uralic"/>
                <a:cs typeface="Gothic Uralic"/>
              </a:rPr>
              <a:t>Docker</a:t>
            </a:r>
            <a:endParaRPr sz="3600">
              <a:latin typeface="Gothic Uralic"/>
              <a:cs typeface="Gothic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439" y="1170178"/>
            <a:ext cx="6461760" cy="578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2"/>
              </a:rPr>
              <a:t>https://docs.docker.com/installation/ubuntulinux/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Gothic Uralic"/>
                <a:cs typeface="Gothic Uralic"/>
              </a:rPr>
              <a:t>Use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“Docker-maintained Package Installation”</a:t>
            </a:r>
            <a:r>
              <a:rPr sz="1800" spc="120" dirty="0">
                <a:latin typeface="Gothic Uralic"/>
                <a:cs typeface="Gothic Uralic"/>
              </a:rPr>
              <a:t> </a:t>
            </a:r>
            <a:r>
              <a:rPr sz="1800" spc="-5" dirty="0">
                <a:latin typeface="Gothic Uralic"/>
                <a:cs typeface="Gothic Uralic"/>
              </a:rPr>
              <a:t>section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For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latest </a:t>
            </a:r>
            <a:r>
              <a:rPr sz="1800" dirty="0">
                <a:latin typeface="Gothic Uralic"/>
                <a:cs typeface="Gothic Uralic"/>
              </a:rPr>
              <a:t>version </a:t>
            </a:r>
            <a:r>
              <a:rPr sz="1800" spc="-5" dirty="0">
                <a:latin typeface="Gothic Uralic"/>
                <a:cs typeface="Gothic Uralic"/>
              </a:rPr>
              <a:t>of</a:t>
            </a:r>
            <a:r>
              <a:rPr sz="1800" spc="10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Docker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2100"/>
              </a:lnSpc>
            </a:pPr>
            <a:r>
              <a:rPr sz="1800" spc="-5" dirty="0">
                <a:latin typeface="Gothic Uralic"/>
                <a:cs typeface="Gothic Uralic"/>
              </a:rPr>
              <a:t>Check for </a:t>
            </a:r>
            <a:r>
              <a:rPr sz="1800" spc="-10" dirty="0">
                <a:latin typeface="Gothic Uralic"/>
                <a:cs typeface="Gothic Uralic"/>
              </a:rPr>
              <a:t>HTTPS transport </a:t>
            </a:r>
            <a:r>
              <a:rPr sz="1800" spc="-5" dirty="0">
                <a:latin typeface="Gothic Uralic"/>
                <a:cs typeface="Gothic Uralic"/>
              </a:rPr>
              <a:t>for</a:t>
            </a:r>
            <a:r>
              <a:rPr sz="1800" spc="35" dirty="0">
                <a:latin typeface="Gothic Uralic"/>
                <a:cs typeface="Gothic Uralic"/>
              </a:rPr>
              <a:t> </a:t>
            </a:r>
            <a:r>
              <a:rPr sz="1800" spc="-10" dirty="0">
                <a:latin typeface="Gothic Uralic"/>
                <a:cs typeface="Gothic Uralic"/>
              </a:rPr>
              <a:t>apt: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sudo apt-get</a:t>
            </a:r>
            <a:r>
              <a:rPr sz="18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sudo apt-get install</a:t>
            </a:r>
            <a:r>
              <a:rPr sz="1800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apt-transport-https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12700" marR="1249045">
              <a:lnSpc>
                <a:spcPct val="100000"/>
              </a:lnSpc>
            </a:pPr>
            <a:r>
              <a:rPr sz="1800" spc="-10" dirty="0">
                <a:latin typeface="Gothic Uralic"/>
                <a:cs typeface="Gothic Uralic"/>
              </a:rPr>
              <a:t>Create </a:t>
            </a:r>
            <a:r>
              <a:rPr sz="1800" dirty="0">
                <a:latin typeface="Gothic Uralic"/>
                <a:cs typeface="Gothic Uralic"/>
              </a:rPr>
              <a:t>a </a:t>
            </a:r>
            <a:r>
              <a:rPr sz="1800" spc="-5" dirty="0">
                <a:latin typeface="Gothic Uralic"/>
                <a:cs typeface="Gothic Uralic"/>
              </a:rPr>
              <a:t>new apt sources </a:t>
            </a:r>
            <a:r>
              <a:rPr sz="1800" spc="5" dirty="0">
                <a:latin typeface="Gothic Uralic"/>
                <a:cs typeface="Gothic Uralic"/>
              </a:rPr>
              <a:t>file </a:t>
            </a:r>
            <a:r>
              <a:rPr sz="1800" dirty="0">
                <a:latin typeface="Gothic Uralic"/>
                <a:cs typeface="Gothic Uralic"/>
              </a:rPr>
              <a:t>– </a:t>
            </a:r>
            <a:r>
              <a:rPr sz="1800" spc="-5" dirty="0">
                <a:latin typeface="Gothic Uralic"/>
                <a:cs typeface="Gothic Uralic"/>
              </a:rPr>
              <a:t>docker.list 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sudo </a:t>
            </a: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vi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/etc/apt/sources.d/docker.list  </a:t>
            </a:r>
            <a:r>
              <a:rPr sz="1800" spc="-10" dirty="0">
                <a:latin typeface="Gothic Uralic"/>
                <a:cs typeface="Gothic Uralic"/>
              </a:rPr>
              <a:t>and </a:t>
            </a:r>
            <a:r>
              <a:rPr sz="1800" spc="-5" dirty="0">
                <a:latin typeface="Gothic Uralic"/>
                <a:cs typeface="Gothic Uralic"/>
              </a:rPr>
              <a:t>add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following</a:t>
            </a:r>
            <a:r>
              <a:rPr sz="1800" spc="5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line: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2039"/>
              </a:lnSpc>
            </a:pPr>
            <a:r>
              <a:rPr sz="1800" spc="-5" dirty="0">
                <a:solidFill>
                  <a:srgbClr val="006FC0"/>
                </a:solidFill>
                <a:latin typeface="Courier New"/>
                <a:cs typeface="Courier New"/>
              </a:rPr>
              <a:t>deb </a:t>
            </a:r>
            <a:r>
              <a:rPr sz="18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urier New"/>
                <a:cs typeface="Courier New"/>
              </a:rPr>
              <a:t>https://get.docker.com/ubuntu</a:t>
            </a:r>
            <a:r>
              <a:rPr sz="1800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docker</a:t>
            </a:r>
            <a:r>
              <a:rPr sz="1800" spc="-5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main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100"/>
              </a:lnSpc>
            </a:pPr>
            <a:r>
              <a:rPr sz="1800" spc="5" dirty="0">
                <a:latin typeface="Gothic Uralic"/>
                <a:cs typeface="Gothic Uralic"/>
              </a:rPr>
              <a:t>Finish </a:t>
            </a:r>
            <a:r>
              <a:rPr sz="1800" spc="-10" dirty="0">
                <a:latin typeface="Gothic Uralic"/>
                <a:cs typeface="Gothic Uralic"/>
              </a:rPr>
              <a:t>the </a:t>
            </a:r>
            <a:r>
              <a:rPr sz="1800" spc="-5" dirty="0">
                <a:latin typeface="Gothic Uralic"/>
                <a:cs typeface="Gothic Uralic"/>
              </a:rPr>
              <a:t>incantation </a:t>
            </a:r>
            <a:r>
              <a:rPr sz="1800" spc="-10" dirty="0">
                <a:latin typeface="Gothic Uralic"/>
                <a:cs typeface="Gothic Uralic"/>
              </a:rPr>
              <a:t>with </a:t>
            </a:r>
            <a:r>
              <a:rPr sz="1800" spc="-5" dirty="0">
                <a:latin typeface="Gothic Uralic"/>
                <a:cs typeface="Gothic Uralic"/>
              </a:rPr>
              <a:t>an update </a:t>
            </a:r>
            <a:r>
              <a:rPr sz="1800" spc="-10" dirty="0">
                <a:latin typeface="Gothic Uralic"/>
                <a:cs typeface="Gothic Uralic"/>
              </a:rPr>
              <a:t>and an</a:t>
            </a:r>
            <a:r>
              <a:rPr sz="1800" spc="75" dirty="0">
                <a:latin typeface="Gothic Uralic"/>
                <a:cs typeface="Gothic Uralic"/>
              </a:rPr>
              <a:t> </a:t>
            </a:r>
            <a:r>
              <a:rPr sz="1800" dirty="0">
                <a:latin typeface="Gothic Uralic"/>
                <a:cs typeface="Gothic Uralic"/>
              </a:rPr>
              <a:t>install: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sudo apt-get</a:t>
            </a:r>
            <a:r>
              <a:rPr sz="18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sudo apt-get install</a:t>
            </a:r>
            <a:r>
              <a:rPr sz="1800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lxc-docker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Gothic Uralic"/>
                <a:cs typeface="Gothic Uralic"/>
              </a:rPr>
              <a:t>And </a:t>
            </a:r>
            <a:r>
              <a:rPr sz="1800" spc="-5" dirty="0">
                <a:latin typeface="Gothic Uralic"/>
                <a:cs typeface="Gothic Uralic"/>
              </a:rPr>
              <a:t>you’re </a:t>
            </a:r>
            <a:r>
              <a:rPr sz="1800" spc="-10" dirty="0">
                <a:latin typeface="Gothic Uralic"/>
                <a:cs typeface="Gothic Uralic"/>
              </a:rPr>
              <a:t>done!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Gothic Uralic"/>
                <a:cs typeface="Gothic Uralic"/>
              </a:rPr>
              <a:t>For </a:t>
            </a:r>
            <a:r>
              <a:rPr sz="1800" spc="-10" dirty="0">
                <a:latin typeface="Gothic Uralic"/>
                <a:cs typeface="Gothic Uralic"/>
              </a:rPr>
              <a:t>other </a:t>
            </a:r>
            <a:r>
              <a:rPr sz="1800" spc="-5" dirty="0">
                <a:latin typeface="Gothic Uralic"/>
                <a:cs typeface="Gothic Uralic"/>
              </a:rPr>
              <a:t>distros:</a:t>
            </a:r>
            <a:r>
              <a:rPr sz="1800" spc="25" dirty="0">
                <a:latin typeface="Gothic Uralic"/>
                <a:cs typeface="Gothic Uralic"/>
              </a:rPr>
              <a:t>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Gothic Uralic"/>
                <a:cs typeface="Gothic Uralic"/>
                <a:hlinkClick r:id="rId3"/>
              </a:rPr>
              <a:t>https://docs.docker.com/installation/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4887</Words>
  <Application>Microsoft Office PowerPoint</Application>
  <PresentationFormat>Custom</PresentationFormat>
  <Paragraphs>977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 New</vt:lpstr>
      <vt:lpstr>Gothic Uralic</vt:lpstr>
      <vt:lpstr>TeXGyreAdventor</vt:lpstr>
      <vt:lpstr>Times New Roman</vt:lpstr>
      <vt:lpstr>Wingdings</vt:lpstr>
      <vt:lpstr>Office Theme</vt:lpstr>
      <vt:lpstr>Docker Overview</vt:lpstr>
      <vt:lpstr>Hardware Virtualization</vt:lpstr>
      <vt:lpstr>OS Virtualization</vt:lpstr>
      <vt:lpstr>What is Docker?</vt:lpstr>
      <vt:lpstr>Currently Linux-Centric</vt:lpstr>
      <vt:lpstr>What About Mac OS?</vt:lpstr>
      <vt:lpstr>What About Windows?</vt:lpstr>
      <vt:lpstr>Docker Ecosystem</vt:lpstr>
      <vt:lpstr>Demo: Install Docker</vt:lpstr>
      <vt:lpstr>Demo: Find Images</vt:lpstr>
      <vt:lpstr>Demo: Trusted Images</vt:lpstr>
      <vt:lpstr>Demo: Running an Image</vt:lpstr>
      <vt:lpstr>Demo: Help</vt:lpstr>
      <vt:lpstr>Demo: Help</vt:lpstr>
      <vt:lpstr>Demo: node.js + redis app</vt:lpstr>
      <vt:lpstr>Demo: node.js + redis app</vt:lpstr>
      <vt:lpstr>Demo: node.js + redis app</vt:lpstr>
      <vt:lpstr>Demo: node.js + redis app</vt:lpstr>
      <vt:lpstr>Demo: node.js + redis app</vt:lpstr>
      <vt:lpstr>Demo: node.js + redis app</vt:lpstr>
      <vt:lpstr>Demo: node.js + redis app</vt:lpstr>
      <vt:lpstr>New Docker Features  in Development</vt:lpstr>
      <vt:lpstr>Docker Swarm</vt:lpstr>
      <vt:lpstr>Docker Machine</vt:lpstr>
      <vt:lpstr>Docker Collaborations</vt:lpstr>
      <vt:lpstr>Container Vendors 1</vt:lpstr>
      <vt:lpstr>Container Vendors 2</vt:lpstr>
      <vt:lpstr>Vagrant</vt:lpstr>
      <vt:lpstr>LXD: “The Linux Container Daemon”</vt:lpstr>
      <vt:lpstr>Project Atomic</vt:lpstr>
      <vt:lpstr>Amazon EC2 Container Service</vt:lpstr>
      <vt:lpstr>Flockport</vt:lpstr>
      <vt:lpstr>Kubernetes</vt:lpstr>
      <vt:lpstr>Shipyard</vt:lpstr>
      <vt:lpstr>Tutum</vt:lpstr>
      <vt:lpstr>Rocket</vt:lpstr>
      <vt:lpstr>Spoon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Overview</dc:title>
  <cp:lastModifiedBy>Krishna Murthy P</cp:lastModifiedBy>
  <cp:revision>3</cp:revision>
  <dcterms:created xsi:type="dcterms:W3CDTF">2020-12-24T04:41:08Z</dcterms:created>
  <dcterms:modified xsi:type="dcterms:W3CDTF">2020-12-24T04:59:41Z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2020-12-24T00:00:00Z</vt:filetime>
  </property>
</Properties>
</file>