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8020" y="497840"/>
            <a:ext cx="272795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54797"/>
            <a:ext cx="8072119" cy="439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dock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compose/releases/download/1.1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050" y="2517140"/>
            <a:ext cx="70650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Compose, </a:t>
            </a:r>
            <a:r>
              <a:rPr spc="-160" dirty="0"/>
              <a:t>Machine </a:t>
            </a:r>
            <a:r>
              <a:rPr spc="-204" dirty="0"/>
              <a:t>and</a:t>
            </a:r>
            <a:r>
              <a:rPr spc="-295" dirty="0"/>
              <a:t> </a:t>
            </a:r>
            <a:r>
              <a:rPr spc="-280" dirty="0"/>
              <a:t>Swarm</a:t>
            </a:r>
          </a:p>
        </p:txBody>
      </p:sp>
      <p:sp>
        <p:nvSpPr>
          <p:cNvPr id="4" name="object 4"/>
          <p:cNvSpPr/>
          <p:nvPr/>
        </p:nvSpPr>
        <p:spPr>
          <a:xfrm>
            <a:off x="82550" y="176529"/>
            <a:ext cx="8661400" cy="207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709" y="497840"/>
            <a:ext cx="1591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15" dirty="0"/>
              <a:t>S</a:t>
            </a:r>
            <a:r>
              <a:rPr spc="-35" dirty="0"/>
              <a:t>w</a:t>
            </a:r>
            <a:r>
              <a:rPr spc="-145" dirty="0"/>
              <a:t>arm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3529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92579"/>
            <a:ext cx="7611745" cy="8064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2910"/>
              </a:lnSpc>
              <a:spcBef>
                <a:spcPts val="470"/>
              </a:spcBef>
            </a:pPr>
            <a:r>
              <a:rPr sz="2700" spc="-140" dirty="0">
                <a:latin typeface="Arial"/>
                <a:cs typeface="Arial"/>
              </a:rPr>
              <a:t>Docker </a:t>
            </a:r>
            <a:r>
              <a:rPr sz="2700" spc="-50" dirty="0">
                <a:latin typeface="Arial"/>
                <a:cs typeface="Arial"/>
              </a:rPr>
              <a:t>client </a:t>
            </a:r>
            <a:r>
              <a:rPr sz="2700" spc="-55" dirty="0">
                <a:latin typeface="Arial"/>
                <a:cs typeface="Arial"/>
              </a:rPr>
              <a:t>endpoint </a:t>
            </a:r>
            <a:r>
              <a:rPr sz="2700" spc="-5" dirty="0">
                <a:latin typeface="Arial"/>
                <a:cs typeface="Arial"/>
              </a:rPr>
              <a:t>that </a:t>
            </a:r>
            <a:r>
              <a:rPr sz="2700" spc="-110" dirty="0">
                <a:latin typeface="Arial"/>
                <a:cs typeface="Arial"/>
              </a:rPr>
              <a:t>proxies </a:t>
            </a:r>
            <a:r>
              <a:rPr sz="2700" spc="-114" dirty="0">
                <a:latin typeface="Arial"/>
                <a:cs typeface="Arial"/>
              </a:rPr>
              <a:t>requests </a:t>
            </a:r>
            <a:r>
              <a:rPr sz="2700" spc="30" dirty="0">
                <a:latin typeface="Arial"/>
                <a:cs typeface="Arial"/>
              </a:rPr>
              <a:t>to</a:t>
            </a:r>
            <a:r>
              <a:rPr sz="2700" spc="-55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docker  </a:t>
            </a:r>
            <a:r>
              <a:rPr sz="2700" spc="-150" dirty="0">
                <a:latin typeface="Arial"/>
                <a:cs typeface="Arial"/>
              </a:rPr>
              <a:t>daemons </a:t>
            </a:r>
            <a:r>
              <a:rPr sz="2700" spc="-80" dirty="0">
                <a:latin typeface="Arial"/>
                <a:cs typeface="Arial"/>
              </a:rPr>
              <a:t>running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210" dirty="0">
                <a:latin typeface="Arial"/>
                <a:cs typeface="Arial"/>
              </a:rPr>
              <a:t>a</a:t>
            </a:r>
            <a:r>
              <a:rPr sz="2700" spc="-310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cluster.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68929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887979"/>
            <a:ext cx="7473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25" dirty="0">
                <a:latin typeface="Arial"/>
                <a:cs typeface="Arial"/>
              </a:rPr>
              <a:t>Cluster </a:t>
            </a:r>
            <a:r>
              <a:rPr sz="2700" spc="-140" dirty="0">
                <a:latin typeface="Arial"/>
                <a:cs typeface="Arial"/>
              </a:rPr>
              <a:t>manager </a:t>
            </a:r>
            <a:r>
              <a:rPr sz="2700" spc="-5" dirty="0">
                <a:latin typeface="Arial"/>
                <a:cs typeface="Arial"/>
              </a:rPr>
              <a:t>that </a:t>
            </a:r>
            <a:r>
              <a:rPr sz="2700" spc="-170" dirty="0">
                <a:latin typeface="Arial"/>
                <a:cs typeface="Arial"/>
              </a:rPr>
              <a:t>keeps </a:t>
            </a:r>
            <a:r>
              <a:rPr sz="2700" spc="-80" dirty="0">
                <a:latin typeface="Arial"/>
                <a:cs typeface="Arial"/>
              </a:rPr>
              <a:t>state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35" dirty="0">
                <a:latin typeface="Arial"/>
                <a:cs typeface="Arial"/>
              </a:rPr>
              <a:t>the </a:t>
            </a:r>
            <a:r>
              <a:rPr sz="2700" spc="-85" dirty="0">
                <a:latin typeface="Arial"/>
                <a:cs typeface="Arial"/>
              </a:rPr>
              <a:t>cluster</a:t>
            </a:r>
            <a:r>
              <a:rPr sz="2700" spc="-545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nodes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94759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3813809"/>
            <a:ext cx="41471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85" dirty="0">
                <a:latin typeface="Arial"/>
                <a:cs typeface="Arial"/>
              </a:rPr>
              <a:t>Easily </a:t>
            </a:r>
            <a:r>
              <a:rPr sz="2700" spc="-45" dirty="0">
                <a:latin typeface="Arial"/>
                <a:cs typeface="Arial"/>
              </a:rPr>
              <a:t>run </a:t>
            </a:r>
            <a:r>
              <a:rPr sz="2700" spc="-254" dirty="0">
                <a:latin typeface="Arial"/>
                <a:cs typeface="Arial"/>
              </a:rPr>
              <a:t>as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75" dirty="0">
                <a:latin typeface="Arial"/>
                <a:cs typeface="Arial"/>
              </a:rPr>
              <a:t>container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itself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720590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738370"/>
            <a:ext cx="7428230" cy="807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459"/>
              </a:spcBef>
            </a:pPr>
            <a:r>
              <a:rPr sz="2700" spc="-10" dirty="0">
                <a:latin typeface="Arial"/>
                <a:cs typeface="Arial"/>
              </a:rPr>
              <a:t>Multiple </a:t>
            </a:r>
            <a:r>
              <a:rPr sz="2700" spc="-130" dirty="0">
                <a:latin typeface="Arial"/>
                <a:cs typeface="Arial"/>
              </a:rPr>
              <a:t>service </a:t>
            </a:r>
            <a:r>
              <a:rPr sz="2700" spc="-125" dirty="0">
                <a:latin typeface="Arial"/>
                <a:cs typeface="Arial"/>
              </a:rPr>
              <a:t>discoveries </a:t>
            </a:r>
            <a:r>
              <a:rPr sz="2700" spc="10" dirty="0">
                <a:latin typeface="Arial"/>
                <a:cs typeface="Arial"/>
              </a:rPr>
              <a:t>for </a:t>
            </a:r>
            <a:r>
              <a:rPr sz="2700" spc="-80" dirty="0">
                <a:latin typeface="Arial"/>
                <a:cs typeface="Arial"/>
              </a:rPr>
              <a:t>cluster </a:t>
            </a:r>
            <a:r>
              <a:rPr sz="2700" spc="-145" dirty="0">
                <a:latin typeface="Arial"/>
                <a:cs typeface="Arial"/>
              </a:rPr>
              <a:t>nodes</a:t>
            </a:r>
            <a:r>
              <a:rPr sz="2700" spc="-56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(docker  </a:t>
            </a:r>
            <a:r>
              <a:rPr sz="2700" spc="-95" dirty="0">
                <a:latin typeface="Arial"/>
                <a:cs typeface="Arial"/>
              </a:rPr>
              <a:t>hosted, </a:t>
            </a:r>
            <a:r>
              <a:rPr sz="2700" spc="-85" dirty="0">
                <a:latin typeface="Arial"/>
                <a:cs typeface="Arial"/>
              </a:rPr>
              <a:t>etcd, </a:t>
            </a:r>
            <a:r>
              <a:rPr sz="2700" spc="-120" dirty="0">
                <a:latin typeface="Arial"/>
                <a:cs typeface="Arial"/>
              </a:rPr>
              <a:t>consul, zookeeper, </a:t>
            </a:r>
            <a:r>
              <a:rPr sz="2700" spc="-15" dirty="0">
                <a:latin typeface="Arial"/>
                <a:cs typeface="Arial"/>
              </a:rPr>
              <a:t>file</a:t>
            </a:r>
            <a:r>
              <a:rPr sz="2700" spc="-290" dirty="0">
                <a:latin typeface="Arial"/>
                <a:cs typeface="Arial"/>
              </a:rPr>
              <a:t> </a:t>
            </a:r>
            <a:r>
              <a:rPr sz="2700" spc="-160" dirty="0">
                <a:latin typeface="Arial"/>
                <a:cs typeface="Arial"/>
              </a:rPr>
              <a:t>based)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709" y="497840"/>
            <a:ext cx="1591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15" dirty="0"/>
              <a:t>S</a:t>
            </a:r>
            <a:r>
              <a:rPr spc="-35" dirty="0"/>
              <a:t>w</a:t>
            </a:r>
            <a:r>
              <a:rPr spc="-145" dirty="0"/>
              <a:t>arm</a:t>
            </a:r>
          </a:p>
        </p:txBody>
      </p:sp>
      <p:sp>
        <p:nvSpPr>
          <p:cNvPr id="3" name="object 3"/>
          <p:cNvSpPr/>
          <p:nvPr/>
        </p:nvSpPr>
        <p:spPr>
          <a:xfrm>
            <a:off x="2191623" y="2098308"/>
            <a:ext cx="4759483" cy="376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309" y="497840"/>
            <a:ext cx="88074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U</a:t>
            </a:r>
            <a:r>
              <a:rPr spc="-345" dirty="0"/>
              <a:t>s</a:t>
            </a:r>
            <a:r>
              <a:rPr spc="-26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4991100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Arial"/>
                <a:cs typeface="Arial"/>
              </a:rPr>
              <a:t>No </a:t>
            </a:r>
            <a:r>
              <a:rPr sz="3200" spc="-75" dirty="0">
                <a:latin typeface="Arial"/>
                <a:cs typeface="Arial"/>
              </a:rPr>
              <a:t>install, </a:t>
            </a:r>
            <a:r>
              <a:rPr sz="3200" spc="-55" dirty="0">
                <a:latin typeface="Arial"/>
                <a:cs typeface="Arial"/>
              </a:rPr>
              <a:t>run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container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  <a:tab pos="2062480" algn="l"/>
                <a:tab pos="3281679" algn="l"/>
              </a:tabLst>
            </a:pPr>
            <a:r>
              <a:rPr sz="3200" dirty="0">
                <a:latin typeface="Courier New"/>
                <a:cs typeface="Courier New"/>
              </a:rPr>
              <a:t>docker	pull	swarm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011170"/>
            <a:ext cx="9144000" cy="3446779"/>
          </a:xfrm>
          <a:custGeom>
            <a:avLst/>
            <a:gdLst/>
            <a:ahLst/>
            <a:cxnLst/>
            <a:rect l="l" t="t" r="r" b="b"/>
            <a:pathLst>
              <a:path w="9144000" h="3446779">
                <a:moveTo>
                  <a:pt x="0" y="0"/>
                </a:moveTo>
                <a:lnTo>
                  <a:pt x="9144000" y="0"/>
                </a:lnTo>
                <a:lnTo>
                  <a:pt x="9144000" y="3446779"/>
                </a:lnTo>
                <a:lnTo>
                  <a:pt x="0" y="344677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69" y="2993390"/>
            <a:ext cx="8576945" cy="33629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484"/>
              </a:spcBef>
              <a:tabLst>
                <a:tab pos="271145" algn="l"/>
                <a:tab pos="1178560" algn="l"/>
                <a:tab pos="1696720" algn="l"/>
                <a:tab pos="2085339" algn="l"/>
                <a:tab pos="4806315" algn="l"/>
                <a:tab pos="4935855" algn="l"/>
                <a:tab pos="5324475" algn="l"/>
                <a:tab pos="6619875" algn="l"/>
                <a:tab pos="7008495" algn="l"/>
                <a:tab pos="7785734" algn="l"/>
              </a:tabLst>
            </a:pPr>
            <a:r>
              <a:rPr sz="1700" dirty="0">
                <a:latin typeface="Courier New"/>
                <a:cs typeface="Courier New"/>
              </a:rPr>
              <a:t>$	docker	run	-v	/vagrant:/tmp/vagrant	-p	1234:1234	-d	swarm	manage  file://tmp/vagrant/swarm-cluster.cfg	-H=0.0.0.0:1234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700" dirty="0">
                <a:latin typeface="Courier New"/>
                <a:cs typeface="Courier New"/>
              </a:rPr>
              <a:t>72acd5bc00de0b411f025ef6f297353a1869a3cc8c36d687e1f28a2d8f422a06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4798695">
              <a:lnSpc>
                <a:spcPct val="101000"/>
              </a:lnSpc>
              <a:tabLst>
                <a:tab pos="271145" algn="l"/>
                <a:tab pos="1178560" algn="l"/>
                <a:tab pos="1567180" algn="l"/>
                <a:tab pos="3251200" algn="l"/>
              </a:tabLst>
            </a:pPr>
            <a:r>
              <a:rPr sz="1700" dirty="0">
                <a:latin typeface="Courier New"/>
                <a:cs typeface="Courier New"/>
              </a:rPr>
              <a:t>$	docker	-H	0.0.0.0:1234	info  Containers:	0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919480" algn="l"/>
              </a:tabLst>
            </a:pPr>
            <a:r>
              <a:rPr sz="1700" dirty="0">
                <a:latin typeface="Courier New"/>
                <a:cs typeface="Courier New"/>
              </a:rPr>
              <a:t>Nodes:	3</a:t>
            </a:r>
            <a:endParaRPr sz="1700">
              <a:latin typeface="Courier New"/>
              <a:cs typeface="Courier New"/>
            </a:endParaRPr>
          </a:p>
          <a:p>
            <a:pPr marL="142240">
              <a:lnSpc>
                <a:spcPct val="100000"/>
              </a:lnSpc>
              <a:spcBef>
                <a:spcPts val="20"/>
              </a:spcBef>
              <a:tabLst>
                <a:tab pos="1308100" algn="l"/>
              </a:tabLst>
            </a:pPr>
            <a:r>
              <a:rPr sz="1700" dirty="0">
                <a:latin typeface="Courier New"/>
                <a:cs typeface="Courier New"/>
              </a:rPr>
              <a:t>swarm-2:	192.168.33.12:2375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10"/>
              </a:spcBef>
              <a:tabLst>
                <a:tab pos="530225" algn="l"/>
                <a:tab pos="2085339" algn="l"/>
              </a:tabLst>
            </a:pPr>
            <a:r>
              <a:rPr sz="1700" spc="-190" dirty="0">
                <a:latin typeface="Arial Black"/>
                <a:cs typeface="Arial Black"/>
              </a:rPr>
              <a:t>└	</a:t>
            </a:r>
            <a:r>
              <a:rPr sz="1700" dirty="0">
                <a:latin typeface="Courier New"/>
                <a:cs typeface="Courier New"/>
              </a:rPr>
              <a:t>Containers:	0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20"/>
              </a:spcBef>
              <a:tabLst>
                <a:tab pos="530225" algn="l"/>
                <a:tab pos="1696720" algn="l"/>
                <a:tab pos="2473960" algn="l"/>
                <a:tab pos="2733040" algn="l"/>
                <a:tab pos="2992120" algn="l"/>
              </a:tabLst>
            </a:pPr>
            <a:r>
              <a:rPr sz="1700" spc="-190" dirty="0">
                <a:latin typeface="Arial Black"/>
                <a:cs typeface="Arial Black"/>
              </a:rPr>
              <a:t>└	</a:t>
            </a:r>
            <a:r>
              <a:rPr sz="1700" dirty="0">
                <a:latin typeface="Courier New"/>
                <a:cs typeface="Courier New"/>
              </a:rPr>
              <a:t>Reserved	CPUs:	0	/	1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10"/>
              </a:spcBef>
              <a:tabLst>
                <a:tab pos="530225" algn="l"/>
                <a:tab pos="1696720" algn="l"/>
                <a:tab pos="2733040" algn="l"/>
                <a:tab pos="2992120" algn="l"/>
                <a:tab pos="3251200" algn="l"/>
                <a:tab pos="3510279" algn="l"/>
                <a:tab pos="4028440" algn="l"/>
              </a:tabLst>
            </a:pPr>
            <a:r>
              <a:rPr sz="1700" spc="-190" dirty="0">
                <a:latin typeface="Arial Black"/>
                <a:cs typeface="Arial Black"/>
              </a:rPr>
              <a:t>└	</a:t>
            </a:r>
            <a:r>
              <a:rPr sz="1700" dirty="0">
                <a:latin typeface="Courier New"/>
                <a:cs typeface="Courier New"/>
              </a:rPr>
              <a:t>Reserved	Memory:	0	B	/	490	MiB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700" dirty="0">
                <a:latin typeface="Courier New"/>
                <a:cs typeface="Courier New"/>
              </a:rPr>
              <a:t>…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71145" algn="l"/>
                <a:tab pos="1178560" algn="l"/>
                <a:tab pos="1567180" algn="l"/>
                <a:tab pos="3251200" algn="l"/>
                <a:tab pos="3769360" algn="l"/>
                <a:tab pos="4157979" algn="l"/>
                <a:tab pos="4547235" algn="l"/>
                <a:tab pos="5324475" algn="l"/>
              </a:tabLst>
            </a:pPr>
            <a:r>
              <a:rPr sz="1700" dirty="0">
                <a:latin typeface="Courier New"/>
                <a:cs typeface="Courier New"/>
              </a:rPr>
              <a:t>$	docker	-H	0.0.0.0:1234	run	-d	-p	80:80	nginx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730" y="497840"/>
            <a:ext cx="6852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Use </a:t>
            </a:r>
            <a:r>
              <a:rPr spc="-160" dirty="0"/>
              <a:t>Machine </a:t>
            </a:r>
            <a:r>
              <a:rPr spc="60" dirty="0"/>
              <a:t>to </a:t>
            </a:r>
            <a:r>
              <a:rPr spc="-150" dirty="0"/>
              <a:t>create</a:t>
            </a:r>
            <a:r>
              <a:rPr spc="-470" dirty="0"/>
              <a:t> </a:t>
            </a:r>
            <a:r>
              <a:rPr spc="-275" dirty="0"/>
              <a:t>Swarm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1900"/>
            <a:ext cx="7991475" cy="16903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Get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75" dirty="0">
                <a:latin typeface="Arial"/>
                <a:cs typeface="Arial"/>
              </a:rPr>
              <a:t>token </a:t>
            </a:r>
            <a:r>
              <a:rPr sz="3200" spc="10" dirty="0">
                <a:latin typeface="Arial"/>
                <a:cs typeface="Arial"/>
              </a:rPr>
              <a:t>for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discovery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ts val="3835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latin typeface="Arial"/>
                <a:cs typeface="Arial"/>
              </a:rPr>
              <a:t>Start </a:t>
            </a:r>
            <a:r>
              <a:rPr sz="3200" spc="-170" dirty="0">
                <a:latin typeface="Arial"/>
                <a:cs typeface="Arial"/>
              </a:rPr>
              <a:t>nodes </a:t>
            </a:r>
            <a:r>
              <a:rPr sz="3200" spc="15" dirty="0">
                <a:latin typeface="Arial"/>
                <a:cs typeface="Arial"/>
              </a:rPr>
              <a:t>with </a:t>
            </a:r>
            <a:r>
              <a:rPr sz="3200" spc="-145" dirty="0">
                <a:latin typeface="Arial"/>
                <a:cs typeface="Arial"/>
              </a:rPr>
              <a:t>machine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--swarm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ts val="3835"/>
              </a:lnSpc>
            </a:pPr>
            <a:r>
              <a:rPr sz="3200" spc="-35" dirty="0">
                <a:latin typeface="Arial"/>
                <a:cs typeface="Arial"/>
              </a:rPr>
              <a:t>option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079750"/>
            <a:ext cx="9144000" cy="3651250"/>
          </a:xfrm>
          <a:custGeom>
            <a:avLst/>
            <a:gdLst/>
            <a:ahLst/>
            <a:cxnLst/>
            <a:rect l="l" t="t" r="r" b="b"/>
            <a:pathLst>
              <a:path w="9144000" h="3651250">
                <a:moveTo>
                  <a:pt x="0" y="0"/>
                </a:moveTo>
                <a:lnTo>
                  <a:pt x="9144000" y="0"/>
                </a:lnTo>
                <a:lnTo>
                  <a:pt x="9144000" y="3651250"/>
                </a:lnTo>
                <a:lnTo>
                  <a:pt x="0" y="365125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69" y="3056890"/>
            <a:ext cx="8942705" cy="316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31995">
              <a:lnSpc>
                <a:spcPct val="120800"/>
              </a:lnSpc>
              <a:spcBef>
                <a:spcPts val="100"/>
              </a:spcBef>
              <a:tabLst>
                <a:tab pos="286385" algn="l"/>
                <a:tab pos="1247140" algn="l"/>
                <a:tab pos="1795780" algn="l"/>
                <a:tab pos="2618740" algn="l"/>
              </a:tabLst>
            </a:pPr>
            <a:r>
              <a:rPr sz="1800" dirty="0">
                <a:latin typeface="Courier New"/>
                <a:cs typeface="Courier New"/>
              </a:rPr>
              <a:t>$	docker	run	swarm	create  31e61710169a7d3568502b0e9fb09d66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86385" algn="l"/>
                <a:tab pos="2344420" algn="l"/>
                <a:tab pos="3304540" algn="l"/>
                <a:tab pos="3716020" algn="l"/>
                <a:tab pos="5225415" algn="l"/>
                <a:tab pos="6322695" algn="l"/>
              </a:tabLst>
            </a:pPr>
            <a:r>
              <a:rPr sz="1800" dirty="0">
                <a:latin typeface="Courier New"/>
                <a:cs typeface="Courier New"/>
              </a:rPr>
              <a:t>$	docker-machine	create	-d	virtualbox	--swarm	--swarm-master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481580" algn="l"/>
                <a:tab pos="8105775" algn="l"/>
              </a:tabLst>
            </a:pPr>
            <a:r>
              <a:rPr sz="1800" dirty="0">
                <a:latin typeface="Courier New"/>
                <a:cs typeface="Courier New"/>
              </a:rPr>
              <a:t>--swarm-discovery	token://31e61710169a7d3568502b0e9fb09d66	head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450"/>
              </a:spcBef>
              <a:tabLst>
                <a:tab pos="286385" algn="l"/>
                <a:tab pos="2344420" algn="l"/>
                <a:tab pos="3304540" algn="l"/>
                <a:tab pos="3716020" algn="l"/>
                <a:tab pos="5499735" algn="l"/>
                <a:tab pos="5636895" algn="l"/>
                <a:tab pos="6597015" algn="l"/>
              </a:tabLst>
            </a:pPr>
            <a:r>
              <a:rPr sz="1800" dirty="0">
                <a:latin typeface="Courier New"/>
                <a:cs typeface="Courier New"/>
              </a:rPr>
              <a:t>$	docker-machine	create	-d	digitalocean	--swarm	--swarm-discovery  token://31e61710169a7d3568502b0e9fb09d66	worker-00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 marR="965200">
              <a:lnSpc>
                <a:spcPct val="100000"/>
              </a:lnSpc>
              <a:spcBef>
                <a:spcPts val="450"/>
              </a:spcBef>
              <a:tabLst>
                <a:tab pos="286385" algn="l"/>
                <a:tab pos="2344420" algn="l"/>
                <a:tab pos="3304540" algn="l"/>
                <a:tab pos="3716020" algn="l"/>
                <a:tab pos="4539615" algn="l"/>
                <a:tab pos="5636895" algn="l"/>
              </a:tabLst>
            </a:pPr>
            <a:r>
              <a:rPr sz="1800" dirty="0">
                <a:latin typeface="Courier New"/>
                <a:cs typeface="Courier New"/>
              </a:rPr>
              <a:t>$	docker-machine	create	-d	azure	--swarm	--swarm-discovery  token://31e61710169a7d3568502b0e9fb09d66	swarm-worker-01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150" y="497840"/>
            <a:ext cx="1155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</a:t>
            </a:r>
            <a:r>
              <a:rPr spc="-245" dirty="0"/>
              <a:t>k</a:t>
            </a:r>
            <a:r>
              <a:rPr spc="-4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438"/>
            <a:ext cx="7816215" cy="42475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Check: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45" dirty="0">
                <a:latin typeface="Arial"/>
                <a:cs typeface="Arial"/>
              </a:rPr>
              <a:t>https://github.com/how2dock/docbook</a:t>
            </a:r>
            <a:endParaRPr sz="2800">
              <a:latin typeface="Arial"/>
              <a:cs typeface="Arial"/>
            </a:endParaRPr>
          </a:p>
          <a:p>
            <a:pPr marL="755650" marR="741680" lvl="1" indent="-285750">
              <a:lnSpc>
                <a:spcPts val="3020"/>
              </a:lnSpc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800" spc="-155" dirty="0">
                <a:latin typeface="Arial"/>
                <a:cs typeface="Arial"/>
              </a:rPr>
              <a:t>Lots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05" dirty="0">
                <a:latin typeface="Arial"/>
                <a:cs typeface="Arial"/>
              </a:rPr>
              <a:t>Vagrantfiles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05" dirty="0">
                <a:latin typeface="Arial"/>
                <a:cs typeface="Arial"/>
              </a:rPr>
              <a:t>scripts </a:t>
            </a:r>
            <a:r>
              <a:rPr sz="2800" spc="35" dirty="0">
                <a:latin typeface="Arial"/>
                <a:cs typeface="Arial"/>
              </a:rPr>
              <a:t>to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120" dirty="0">
                <a:latin typeface="Arial"/>
                <a:cs typeface="Arial"/>
              </a:rPr>
              <a:t>these  </a:t>
            </a:r>
            <a:r>
              <a:rPr sz="2800" spc="-90" dirty="0"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220" dirty="0">
                <a:latin typeface="Arial"/>
                <a:cs typeface="Arial"/>
              </a:rPr>
              <a:t>Docs: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60" dirty="0">
                <a:latin typeface="Arial"/>
                <a:cs typeface="Arial"/>
                <a:hlinkClick r:id="rId2"/>
              </a:rPr>
              <a:t>http://docs.docker.com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ts val="3020"/>
              </a:lnSpc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800" spc="-75" dirty="0">
                <a:latin typeface="Arial"/>
                <a:cs typeface="Arial"/>
              </a:rPr>
              <a:t>https://github.com/docker/&lt;compose,machine,s  </a:t>
            </a:r>
            <a:r>
              <a:rPr sz="2800" spc="-114" dirty="0">
                <a:latin typeface="Arial"/>
                <a:cs typeface="Arial"/>
              </a:rPr>
              <a:t>warm&gt;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020" y="497840"/>
            <a:ext cx="2724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54797"/>
            <a:ext cx="7848600" cy="43973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60" dirty="0">
                <a:latin typeface="Arial"/>
                <a:cs typeface="Arial"/>
              </a:rPr>
              <a:t>Three </a:t>
            </a:r>
            <a:r>
              <a:rPr sz="3000" spc="-105" dirty="0">
                <a:latin typeface="Arial"/>
                <a:cs typeface="Arial"/>
              </a:rPr>
              <a:t>new </a:t>
            </a:r>
            <a:r>
              <a:rPr sz="3000" spc="-155" dirty="0">
                <a:latin typeface="Arial"/>
                <a:cs typeface="Arial"/>
              </a:rPr>
              <a:t>Docker </a:t>
            </a:r>
            <a:r>
              <a:rPr sz="3000" spc="-95" dirty="0">
                <a:latin typeface="Arial"/>
                <a:cs typeface="Arial"/>
              </a:rPr>
              <a:t>features </a:t>
            </a:r>
            <a:r>
              <a:rPr sz="3000" spc="40" dirty="0">
                <a:latin typeface="Arial"/>
                <a:cs typeface="Arial"/>
              </a:rPr>
              <a:t>to</a:t>
            </a:r>
            <a:r>
              <a:rPr sz="3000" spc="-270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simplify:</a:t>
            </a:r>
            <a:endParaRPr sz="3000">
              <a:latin typeface="Arial"/>
              <a:cs typeface="Arial"/>
            </a:endParaRPr>
          </a:p>
          <a:p>
            <a:pPr marL="829310" lvl="1" indent="-359410">
              <a:lnSpc>
                <a:spcPct val="100000"/>
              </a:lnSpc>
              <a:spcBef>
                <a:spcPts val="340"/>
              </a:spcBef>
              <a:buChar char="–"/>
              <a:tabLst>
                <a:tab pos="828675" algn="l"/>
                <a:tab pos="829310" algn="l"/>
              </a:tabLst>
            </a:pPr>
            <a:r>
              <a:rPr sz="2600" spc="-80" dirty="0">
                <a:latin typeface="Arial"/>
                <a:cs typeface="Arial"/>
              </a:rPr>
              <a:t>provisioning </a:t>
            </a:r>
            <a:r>
              <a:rPr sz="2600" spc="-10" dirty="0">
                <a:latin typeface="Arial"/>
                <a:cs typeface="Arial"/>
              </a:rPr>
              <a:t>of </a:t>
            </a:r>
            <a:r>
              <a:rPr sz="2600" spc="-135" dirty="0">
                <a:latin typeface="Arial"/>
                <a:cs typeface="Arial"/>
              </a:rPr>
              <a:t>Docker </a:t>
            </a:r>
            <a:r>
              <a:rPr sz="2600" spc="-120" dirty="0">
                <a:latin typeface="Arial"/>
                <a:cs typeface="Arial"/>
              </a:rPr>
              <a:t>hosts </a:t>
            </a:r>
            <a:r>
              <a:rPr sz="2600" spc="-80" dirty="0">
                <a:latin typeface="Arial"/>
                <a:cs typeface="Arial"/>
              </a:rPr>
              <a:t>locally </a:t>
            </a:r>
            <a:r>
              <a:rPr sz="2600" spc="-125" dirty="0">
                <a:latin typeface="Arial"/>
                <a:cs typeface="Arial"/>
              </a:rPr>
              <a:t>and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53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Cloud</a:t>
            </a:r>
            <a:endParaRPr sz="2600">
              <a:latin typeface="Arial"/>
              <a:cs typeface="Arial"/>
            </a:endParaRPr>
          </a:p>
          <a:p>
            <a:pPr marL="755650" marR="406400" lvl="1" indent="-285750">
              <a:lnSpc>
                <a:spcPts val="281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sz="2600" spc="-100" dirty="0">
                <a:latin typeface="Arial"/>
                <a:cs typeface="Arial"/>
              </a:rPr>
              <a:t>Management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groups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containers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started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on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a  </a:t>
            </a:r>
            <a:r>
              <a:rPr sz="2600" spc="-80" dirty="0">
                <a:latin typeface="Arial"/>
                <a:cs typeface="Arial"/>
              </a:rPr>
              <a:t>host</a:t>
            </a:r>
            <a:endParaRPr sz="2600">
              <a:latin typeface="Arial"/>
              <a:cs typeface="Arial"/>
            </a:endParaRPr>
          </a:p>
          <a:p>
            <a:pPr marL="755650" marR="133350" lvl="1" indent="-285750">
              <a:lnSpc>
                <a:spcPts val="281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600" spc="-105" dirty="0">
                <a:latin typeface="Arial"/>
                <a:cs typeface="Arial"/>
              </a:rPr>
              <a:t>Creation </a:t>
            </a:r>
            <a:r>
              <a:rPr sz="2600" spc="-10" dirty="0">
                <a:latin typeface="Arial"/>
                <a:cs typeface="Arial"/>
              </a:rPr>
              <a:t>of </a:t>
            </a:r>
            <a:r>
              <a:rPr sz="2600" spc="-75" dirty="0">
                <a:latin typeface="Arial"/>
                <a:cs typeface="Arial"/>
              </a:rPr>
              <a:t>cluster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35" dirty="0">
                <a:latin typeface="Arial"/>
                <a:cs typeface="Arial"/>
              </a:rPr>
              <a:t>Docker </a:t>
            </a:r>
            <a:r>
              <a:rPr sz="2600" spc="-75" dirty="0">
                <a:latin typeface="Arial"/>
                <a:cs typeface="Arial"/>
              </a:rPr>
              <a:t>host</a:t>
            </a:r>
            <a:r>
              <a:rPr sz="2600" spc="-54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and </a:t>
            </a:r>
            <a:r>
              <a:rPr sz="2600" spc="-114" dirty="0">
                <a:latin typeface="Arial"/>
                <a:cs typeface="Arial"/>
              </a:rPr>
              <a:t>scheduling </a:t>
            </a:r>
            <a:r>
              <a:rPr sz="2600" spc="-10" dirty="0">
                <a:latin typeface="Arial"/>
                <a:cs typeface="Arial"/>
              </a:rPr>
              <a:t>of  </a:t>
            </a:r>
            <a:r>
              <a:rPr sz="2600" spc="-90" dirty="0">
                <a:latin typeface="Arial"/>
                <a:cs typeface="Arial"/>
              </a:rPr>
              <a:t>containers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them</a:t>
            </a:r>
            <a:endParaRPr sz="2600">
              <a:latin typeface="Arial"/>
              <a:cs typeface="Arial"/>
            </a:endParaRPr>
          </a:p>
          <a:p>
            <a:pPr marL="355600" marR="1227455" indent="-342900">
              <a:lnSpc>
                <a:spcPts val="3229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5" dirty="0">
                <a:latin typeface="Arial"/>
                <a:cs typeface="Arial"/>
              </a:rPr>
              <a:t>Merge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three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to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provide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“batteries  </a:t>
            </a:r>
            <a:r>
              <a:rPr sz="3000" spc="-60" dirty="0">
                <a:latin typeface="Arial"/>
                <a:cs typeface="Arial"/>
              </a:rPr>
              <a:t>included” </a:t>
            </a:r>
            <a:r>
              <a:rPr sz="3000" spc="-135" dirty="0">
                <a:latin typeface="Arial"/>
                <a:cs typeface="Arial"/>
              </a:rPr>
              <a:t>experience </a:t>
            </a:r>
            <a:r>
              <a:rPr sz="3000" spc="5" dirty="0">
                <a:latin typeface="Arial"/>
                <a:cs typeface="Arial"/>
              </a:rPr>
              <a:t>will </a:t>
            </a:r>
            <a:r>
              <a:rPr sz="3000" spc="-140" dirty="0">
                <a:latin typeface="Arial"/>
                <a:cs typeface="Arial"/>
              </a:rPr>
              <a:t>be</a:t>
            </a:r>
            <a:r>
              <a:rPr sz="3000" spc="-46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great.</a:t>
            </a:r>
            <a:endParaRPr sz="3000">
              <a:latin typeface="Arial"/>
              <a:cs typeface="Arial"/>
            </a:endParaRPr>
          </a:p>
          <a:p>
            <a:pPr marL="355600" marR="256540" indent="-342900">
              <a:lnSpc>
                <a:spcPts val="324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95" dirty="0">
                <a:latin typeface="Arial"/>
                <a:cs typeface="Arial"/>
              </a:rPr>
              <a:t>Concerns </a:t>
            </a:r>
            <a:r>
              <a:rPr sz="3000" spc="-95" dirty="0">
                <a:latin typeface="Arial"/>
                <a:cs typeface="Arial"/>
              </a:rPr>
              <a:t>on </a:t>
            </a:r>
            <a:r>
              <a:rPr sz="3000" spc="-140" dirty="0">
                <a:latin typeface="Arial"/>
                <a:cs typeface="Arial"/>
              </a:rPr>
              <a:t>scheduling </a:t>
            </a:r>
            <a:r>
              <a:rPr sz="3000" spc="-95" dirty="0">
                <a:latin typeface="Arial"/>
                <a:cs typeface="Arial"/>
              </a:rPr>
              <a:t>do-over </a:t>
            </a:r>
            <a:r>
              <a:rPr sz="3000" spc="10" dirty="0">
                <a:latin typeface="Arial"/>
                <a:cs typeface="Arial"/>
              </a:rPr>
              <a:t>for </a:t>
            </a:r>
            <a:r>
              <a:rPr sz="3000" spc="-40" dirty="0">
                <a:latin typeface="Arial"/>
                <a:cs typeface="Arial"/>
              </a:rPr>
              <a:t>the</a:t>
            </a:r>
            <a:r>
              <a:rPr sz="3000" spc="-44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cluster  </a:t>
            </a:r>
            <a:r>
              <a:rPr sz="3000" spc="-130" dirty="0">
                <a:latin typeface="Arial"/>
                <a:cs typeface="Arial"/>
              </a:rPr>
              <a:t>management, </a:t>
            </a:r>
            <a:r>
              <a:rPr sz="3000" spc="-65" dirty="0">
                <a:latin typeface="Arial"/>
                <a:cs typeface="Arial"/>
              </a:rPr>
              <a:t>fault-tolerance, </a:t>
            </a:r>
            <a:r>
              <a:rPr sz="3000" spc="-155" dirty="0">
                <a:latin typeface="Arial"/>
                <a:cs typeface="Arial"/>
              </a:rPr>
              <a:t>scaling,</a:t>
            </a:r>
            <a:r>
              <a:rPr sz="3000" spc="-29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etc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040" y="497840"/>
            <a:ext cx="2151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Compose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407275" cy="433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One </a:t>
            </a:r>
            <a:r>
              <a:rPr sz="3200" spc="-95" dirty="0">
                <a:latin typeface="Arial"/>
                <a:cs typeface="Arial"/>
              </a:rPr>
              <a:t>binary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90" dirty="0">
                <a:latin typeface="Arial"/>
                <a:cs typeface="Arial"/>
              </a:rPr>
              <a:t>start/manage </a:t>
            </a:r>
            <a:r>
              <a:rPr sz="3200" spc="-35" dirty="0">
                <a:latin typeface="Arial"/>
                <a:cs typeface="Arial"/>
              </a:rPr>
              <a:t>multiple  </a:t>
            </a:r>
            <a:r>
              <a:rPr sz="3200" spc="-110" dirty="0">
                <a:latin typeface="Arial"/>
                <a:cs typeface="Arial"/>
              </a:rPr>
              <a:t>containers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45" dirty="0">
                <a:latin typeface="Arial"/>
                <a:cs typeface="Arial"/>
              </a:rPr>
              <a:t>volumes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50" dirty="0">
                <a:latin typeface="Arial"/>
                <a:cs typeface="Arial"/>
              </a:rPr>
              <a:t>single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Docker  </a:t>
            </a:r>
            <a:r>
              <a:rPr sz="3200" spc="-95" dirty="0">
                <a:latin typeface="Arial"/>
                <a:cs typeface="Arial"/>
              </a:rPr>
              <a:t>host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latin typeface="Arial"/>
                <a:cs typeface="Arial"/>
              </a:rPr>
              <a:t>Originated </a:t>
            </a:r>
            <a:r>
              <a:rPr sz="3200" spc="-20" dirty="0">
                <a:latin typeface="Arial"/>
                <a:cs typeface="Arial"/>
              </a:rPr>
              <a:t>from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Fig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700">
              <a:latin typeface="Arial"/>
              <a:cs typeface="Arial"/>
            </a:endParaRPr>
          </a:p>
          <a:p>
            <a:pPr marL="355600" indent="-342900">
              <a:lnSpc>
                <a:spcPts val="3835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95" dirty="0">
                <a:latin typeface="Arial"/>
                <a:cs typeface="Arial"/>
              </a:rPr>
              <a:t>Move </a:t>
            </a:r>
            <a:r>
              <a:rPr sz="3200" spc="-75" dirty="0">
                <a:latin typeface="Arial"/>
                <a:cs typeface="Arial"/>
              </a:rPr>
              <a:t>your </a:t>
            </a:r>
            <a:r>
              <a:rPr sz="3200" spc="-95" dirty="0">
                <a:latin typeface="Arial"/>
                <a:cs typeface="Arial"/>
              </a:rPr>
              <a:t>lengthy </a:t>
            </a:r>
            <a:r>
              <a:rPr sz="3200" dirty="0">
                <a:latin typeface="Courier New"/>
                <a:cs typeface="Courier New"/>
              </a:rPr>
              <a:t>docker</a:t>
            </a:r>
            <a:r>
              <a:rPr sz="3200" spc="-25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run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ts val="3835"/>
              </a:lnSpc>
            </a:pPr>
            <a:r>
              <a:rPr sz="3200" spc="-175" dirty="0">
                <a:latin typeface="Arial"/>
                <a:cs typeface="Arial"/>
              </a:rPr>
              <a:t>commands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310" dirty="0">
                <a:latin typeface="Arial"/>
                <a:cs typeface="Arial"/>
              </a:rPr>
              <a:t>YAML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0570" y="497840"/>
            <a:ext cx="2560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386778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latin typeface="Arial"/>
                <a:cs typeface="Arial"/>
              </a:rPr>
              <a:t>Via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pip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Or </a:t>
            </a:r>
            <a:r>
              <a:rPr sz="3200" spc="-60" dirty="0">
                <a:latin typeface="Arial"/>
                <a:cs typeface="Arial"/>
              </a:rPr>
              <a:t>just </a:t>
            </a:r>
            <a:r>
              <a:rPr sz="3200" spc="-95" dirty="0">
                <a:latin typeface="Arial"/>
                <a:cs typeface="Arial"/>
              </a:rPr>
              <a:t>get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45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binary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95040"/>
            <a:ext cx="9144000" cy="1666239"/>
          </a:xfrm>
          <a:custGeom>
            <a:avLst/>
            <a:gdLst/>
            <a:ahLst/>
            <a:cxnLst/>
            <a:rect l="l" t="t" r="r" b="b"/>
            <a:pathLst>
              <a:path w="9144000" h="1666239">
                <a:moveTo>
                  <a:pt x="0" y="0"/>
                </a:moveTo>
                <a:lnTo>
                  <a:pt x="9144000" y="0"/>
                </a:lnTo>
                <a:lnTo>
                  <a:pt x="9144000" y="1666240"/>
                </a:lnTo>
                <a:lnTo>
                  <a:pt x="0" y="166624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69" y="3529329"/>
            <a:ext cx="83940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6385" algn="l"/>
                <a:tab pos="972819" algn="l"/>
                <a:tab pos="1658620" algn="l"/>
                <a:tab pos="3030220" algn="l"/>
                <a:tab pos="4539615" algn="l"/>
                <a:tab pos="5088255" algn="l"/>
                <a:tab pos="5362575" algn="l"/>
              </a:tabLst>
            </a:pPr>
            <a:r>
              <a:rPr sz="1800" dirty="0">
                <a:latin typeface="Courier New"/>
                <a:cs typeface="Courier New"/>
              </a:rPr>
              <a:t>$	sudo	curl	-L 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https://github.com/docker/compose/releases/download/1.1.0/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docker-compose-`uname	-s`-`uname	-m`	&gt;	/usr/local/bin/docker-  compose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309" y="497840"/>
            <a:ext cx="88074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U</a:t>
            </a:r>
            <a:r>
              <a:rPr spc="-345" dirty="0"/>
              <a:t>s</a:t>
            </a:r>
            <a:r>
              <a:rPr spc="-26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17319"/>
            <a:ext cx="9144000" cy="4876800"/>
          </a:xfrm>
          <a:custGeom>
            <a:avLst/>
            <a:gdLst/>
            <a:ahLst/>
            <a:cxnLst/>
            <a:rect l="l" t="t" r="r" b="b"/>
            <a:pathLst>
              <a:path w="9144000" h="4876800">
                <a:moveTo>
                  <a:pt x="0" y="0"/>
                </a:moveTo>
                <a:lnTo>
                  <a:pt x="9144000" y="0"/>
                </a:lnTo>
                <a:lnTo>
                  <a:pt x="91440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8133" y="2776220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State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1394459"/>
            <a:ext cx="4278630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3720">
              <a:lnSpc>
                <a:spcPct val="120800"/>
              </a:lnSpc>
              <a:spcBef>
                <a:spcPts val="100"/>
              </a:spcBef>
              <a:tabLst>
                <a:tab pos="286385" algn="l"/>
                <a:tab pos="1247140" algn="l"/>
                <a:tab pos="2344420" algn="l"/>
                <a:tab pos="2755900" algn="l"/>
              </a:tabLst>
            </a:pPr>
            <a:r>
              <a:rPr sz="1800" dirty="0">
                <a:latin typeface="Courier New"/>
                <a:cs typeface="Courier New"/>
              </a:rPr>
              <a:t>$	docker-compose	up	-d  Creating	vagrant_mysql_1...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247140" algn="l"/>
              </a:tabLst>
            </a:pPr>
            <a:r>
              <a:rPr sz="1800" dirty="0">
                <a:latin typeface="Courier New"/>
                <a:cs typeface="Courier New"/>
              </a:rPr>
              <a:t>Creating	vagrant_wordpress_1...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286385" algn="l"/>
                <a:tab pos="2344420" algn="l"/>
              </a:tabLst>
            </a:pPr>
            <a:r>
              <a:rPr sz="1800" dirty="0">
                <a:latin typeface="Courier New"/>
                <a:cs typeface="Courier New"/>
              </a:rPr>
              <a:t>$	docker-compose	ps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2893060" algn="l"/>
              </a:tabLst>
            </a:pPr>
            <a:r>
              <a:rPr sz="1800" dirty="0">
                <a:latin typeface="Courier New"/>
                <a:cs typeface="Courier New"/>
              </a:rPr>
              <a:t>Name	Command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Ports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169" y="3551986"/>
            <a:ext cx="8917305" cy="288290"/>
            <a:chOff x="90169" y="3551986"/>
            <a:chExt cx="8917305" cy="288290"/>
          </a:xfrm>
        </p:grpSpPr>
        <p:sp>
          <p:nvSpPr>
            <p:cNvPr id="7" name="object 7"/>
            <p:cNvSpPr/>
            <p:nvPr/>
          </p:nvSpPr>
          <p:spPr>
            <a:xfrm>
              <a:off x="90169" y="3558730"/>
              <a:ext cx="8917305" cy="0"/>
            </a:xfrm>
            <a:custGeom>
              <a:avLst/>
              <a:gdLst/>
              <a:ahLst/>
              <a:cxnLst/>
              <a:rect l="l" t="t" r="r" b="b"/>
              <a:pathLst>
                <a:path w="8917305">
                  <a:moveTo>
                    <a:pt x="0" y="0"/>
                  </a:moveTo>
                  <a:lnTo>
                    <a:pt x="8916851" y="0"/>
                  </a:lnTo>
                </a:path>
              </a:pathLst>
            </a:custGeom>
            <a:ln w="1348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169" y="3833050"/>
              <a:ext cx="2195195" cy="0"/>
            </a:xfrm>
            <a:custGeom>
              <a:avLst/>
              <a:gdLst/>
              <a:ahLst/>
              <a:cxnLst/>
              <a:rect l="l" t="t" r="r" b="b"/>
              <a:pathLst>
                <a:path w="2195195">
                  <a:moveTo>
                    <a:pt x="0" y="0"/>
                  </a:moveTo>
                  <a:lnTo>
                    <a:pt x="2194917" y="0"/>
                  </a:lnTo>
                </a:path>
              </a:pathLst>
            </a:custGeom>
            <a:ln w="1348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8419" y="4038786"/>
          <a:ext cx="7746999" cy="113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9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vagrant_mysql_1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3306/tcp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/entrypoint.sh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mysqld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Up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00">
                <a:tc>
                  <a:txBody>
                    <a:bodyPr/>
                    <a:lstStyle/>
                    <a:p>
                      <a:pPr marL="31750" marR="129539">
                        <a:lnSpc>
                          <a:spcPts val="216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vagrant_wordpress_1  0.0.0.0:80-&gt;80/tcp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214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/entrypoint.sh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40"/>
                        </a:lnSpc>
                        <a:tabLst>
                          <a:tab pos="1714500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apache2-for	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Up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497840"/>
            <a:ext cx="40055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YAML</a:t>
            </a:r>
            <a:r>
              <a:rPr spc="-320" dirty="0"/>
              <a:t> </a:t>
            </a:r>
            <a:r>
              <a:rPr spc="-114" dirty="0"/>
              <a:t>description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17319"/>
            <a:ext cx="9144000" cy="4876800"/>
          </a:xfrm>
          <a:custGeom>
            <a:avLst/>
            <a:gdLst/>
            <a:ahLst/>
            <a:cxnLst/>
            <a:rect l="l" t="t" r="r" b="b"/>
            <a:pathLst>
              <a:path w="9144000" h="4876800">
                <a:moveTo>
                  <a:pt x="0" y="0"/>
                </a:moveTo>
                <a:lnTo>
                  <a:pt x="9144000" y="0"/>
                </a:lnTo>
                <a:lnTo>
                  <a:pt x="91440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69" y="1404620"/>
            <a:ext cx="4598670" cy="48272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500" dirty="0">
                <a:latin typeface="Courier New"/>
                <a:cs typeface="Courier New"/>
              </a:rPr>
              <a:t>wordpress:</a:t>
            </a:r>
            <a:endParaRPr sz="1500">
              <a:latin typeface="Courier New"/>
              <a:cs typeface="Courier New"/>
            </a:endParaRPr>
          </a:p>
          <a:p>
            <a:pPr marL="241300" marR="2519680">
              <a:lnSpc>
                <a:spcPct val="110600"/>
              </a:lnSpc>
            </a:pPr>
            <a:r>
              <a:rPr sz="1500" dirty="0">
                <a:latin typeface="Courier New"/>
                <a:cs typeface="Courier New"/>
              </a:rPr>
              <a:t>image: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wordpress  links:</a:t>
            </a:r>
            <a:endParaRPr sz="1500">
              <a:latin typeface="Courier New"/>
              <a:cs typeface="Courier New"/>
            </a:endParaRPr>
          </a:p>
          <a:p>
            <a:pPr marL="241300" marR="3434079" indent="114300">
              <a:lnSpc>
                <a:spcPct val="110600"/>
              </a:lnSpc>
              <a:buChar char="-"/>
              <a:tabLst>
                <a:tab pos="584835" algn="l"/>
              </a:tabLst>
            </a:pPr>
            <a:r>
              <a:rPr sz="1500" dirty="0">
                <a:latin typeface="Courier New"/>
                <a:cs typeface="Courier New"/>
              </a:rPr>
              <a:t>mysql  ports: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85"/>
              </a:spcBef>
            </a:pPr>
            <a:r>
              <a:rPr sz="1500" dirty="0">
                <a:latin typeface="Courier New"/>
                <a:cs typeface="Courier New"/>
              </a:rPr>
              <a:t>-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"80:80"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90"/>
              </a:spcBef>
            </a:pPr>
            <a:r>
              <a:rPr sz="1500" dirty="0">
                <a:latin typeface="Courier New"/>
                <a:cs typeface="Courier New"/>
              </a:rPr>
              <a:t>environment:</a:t>
            </a:r>
            <a:endParaRPr sz="1500">
              <a:latin typeface="Courier New"/>
              <a:cs typeface="Courier New"/>
            </a:endParaRPr>
          </a:p>
          <a:p>
            <a:pPr marL="584200" indent="-229235">
              <a:lnSpc>
                <a:spcPct val="100000"/>
              </a:lnSpc>
              <a:spcBef>
                <a:spcPts val="190"/>
              </a:spcBef>
              <a:buChar char="-"/>
              <a:tabLst>
                <a:tab pos="584835" algn="l"/>
              </a:tabLst>
            </a:pPr>
            <a:r>
              <a:rPr sz="1500" dirty="0">
                <a:latin typeface="Courier New"/>
                <a:cs typeface="Courier New"/>
              </a:rPr>
              <a:t>WORDPRESS_DB_NAME=wordpress</a:t>
            </a:r>
            <a:endParaRPr sz="1500">
              <a:latin typeface="Courier New"/>
              <a:cs typeface="Courier New"/>
            </a:endParaRPr>
          </a:p>
          <a:p>
            <a:pPr marL="584200" indent="-229235">
              <a:lnSpc>
                <a:spcPct val="100000"/>
              </a:lnSpc>
              <a:spcBef>
                <a:spcPts val="190"/>
              </a:spcBef>
              <a:buChar char="-"/>
              <a:tabLst>
                <a:tab pos="584835" algn="l"/>
              </a:tabLst>
            </a:pPr>
            <a:r>
              <a:rPr sz="1500" dirty="0">
                <a:latin typeface="Courier New"/>
                <a:cs typeface="Courier New"/>
              </a:rPr>
              <a:t>WORDPRESS_DB_USER=wordpress</a:t>
            </a:r>
            <a:endParaRPr sz="1500">
              <a:latin typeface="Courier New"/>
              <a:cs typeface="Courier New"/>
            </a:endParaRPr>
          </a:p>
          <a:p>
            <a:pPr marL="12700" marR="119380" indent="342900">
              <a:lnSpc>
                <a:spcPct val="110600"/>
              </a:lnSpc>
              <a:buChar char="-"/>
              <a:tabLst>
                <a:tab pos="584835" algn="l"/>
              </a:tabLst>
            </a:pPr>
            <a:r>
              <a:rPr sz="1500" dirty="0">
                <a:latin typeface="Courier New"/>
                <a:cs typeface="Courier New"/>
              </a:rPr>
              <a:t>WORDPRESS_DB_PASSWORD=wordpresspwd  mysql:</a:t>
            </a:r>
            <a:endParaRPr sz="1500">
              <a:latin typeface="Courier New"/>
              <a:cs typeface="Courier New"/>
            </a:endParaRPr>
          </a:p>
          <a:p>
            <a:pPr marL="241300" marR="2976880">
              <a:lnSpc>
                <a:spcPct val="110600"/>
              </a:lnSpc>
            </a:pPr>
            <a:r>
              <a:rPr sz="1500" dirty="0">
                <a:latin typeface="Courier New"/>
                <a:cs typeface="Courier New"/>
              </a:rPr>
              <a:t>image: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mysql  volumes:</a:t>
            </a:r>
            <a:endParaRPr sz="1500">
              <a:latin typeface="Courier New"/>
              <a:cs typeface="Courier New"/>
            </a:endParaRPr>
          </a:p>
          <a:p>
            <a:pPr marL="241300" marR="233679" indent="114300">
              <a:lnSpc>
                <a:spcPct val="110600"/>
              </a:lnSpc>
              <a:buChar char="-"/>
              <a:tabLst>
                <a:tab pos="584835" algn="l"/>
              </a:tabLst>
            </a:pPr>
            <a:r>
              <a:rPr sz="1500" dirty="0">
                <a:latin typeface="Courier New"/>
                <a:cs typeface="Courier New"/>
              </a:rPr>
              <a:t>/home/docker/mysql:/var/lib/mysql  environment:</a:t>
            </a:r>
            <a:endParaRPr sz="1500">
              <a:latin typeface="Courier New"/>
              <a:cs typeface="Courier New"/>
            </a:endParaRPr>
          </a:p>
          <a:p>
            <a:pPr marL="584200" indent="-229235">
              <a:lnSpc>
                <a:spcPct val="100000"/>
              </a:lnSpc>
              <a:spcBef>
                <a:spcPts val="190"/>
              </a:spcBef>
              <a:buChar char="-"/>
              <a:tabLst>
                <a:tab pos="584835" algn="l"/>
              </a:tabLst>
            </a:pPr>
            <a:r>
              <a:rPr sz="1500" dirty="0">
                <a:latin typeface="Courier New"/>
                <a:cs typeface="Courier New"/>
              </a:rPr>
              <a:t>MYSQL_ROOT_PASSWORD=wordpressdocker</a:t>
            </a:r>
            <a:endParaRPr sz="1500">
              <a:latin typeface="Courier New"/>
              <a:cs typeface="Courier New"/>
            </a:endParaRPr>
          </a:p>
          <a:p>
            <a:pPr marL="584200" indent="-229235">
              <a:lnSpc>
                <a:spcPct val="100000"/>
              </a:lnSpc>
              <a:spcBef>
                <a:spcPts val="190"/>
              </a:spcBef>
              <a:buChar char="-"/>
              <a:tabLst>
                <a:tab pos="584835" algn="l"/>
              </a:tabLst>
            </a:pPr>
            <a:r>
              <a:rPr sz="1500" dirty="0">
                <a:latin typeface="Courier New"/>
                <a:cs typeface="Courier New"/>
              </a:rPr>
              <a:t>MYSQL_DATABASE=wordpress</a:t>
            </a:r>
            <a:endParaRPr sz="1500">
              <a:latin typeface="Courier New"/>
              <a:cs typeface="Courier New"/>
            </a:endParaRPr>
          </a:p>
          <a:p>
            <a:pPr marL="584200" indent="-229235">
              <a:lnSpc>
                <a:spcPct val="100000"/>
              </a:lnSpc>
              <a:spcBef>
                <a:spcPts val="190"/>
              </a:spcBef>
              <a:buChar char="-"/>
              <a:tabLst>
                <a:tab pos="584835" algn="l"/>
              </a:tabLst>
            </a:pPr>
            <a:r>
              <a:rPr sz="1500" dirty="0">
                <a:latin typeface="Courier New"/>
                <a:cs typeface="Courier New"/>
              </a:rPr>
              <a:t>MYSQL_USER=wordpress</a:t>
            </a:r>
            <a:endParaRPr sz="1500">
              <a:latin typeface="Courier New"/>
              <a:cs typeface="Courier New"/>
            </a:endParaRPr>
          </a:p>
          <a:p>
            <a:pPr marL="584200" indent="-229235">
              <a:lnSpc>
                <a:spcPct val="100000"/>
              </a:lnSpc>
              <a:spcBef>
                <a:spcPts val="190"/>
              </a:spcBef>
              <a:buChar char="-"/>
              <a:tabLst>
                <a:tab pos="584835" algn="l"/>
              </a:tabLst>
            </a:pPr>
            <a:r>
              <a:rPr sz="1500" dirty="0">
                <a:latin typeface="Courier New"/>
                <a:cs typeface="Courier New"/>
              </a:rPr>
              <a:t>MYSQL_PASSWORD=wordpresspwd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970" y="497840"/>
            <a:ext cx="2000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7627620" cy="44627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One </a:t>
            </a:r>
            <a:r>
              <a:rPr sz="3200" spc="-95" dirty="0">
                <a:latin typeface="Arial"/>
                <a:cs typeface="Arial"/>
              </a:rPr>
              <a:t>binary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110" dirty="0">
                <a:latin typeface="Arial"/>
                <a:cs typeface="Arial"/>
              </a:rPr>
              <a:t>create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65" dirty="0">
                <a:latin typeface="Arial"/>
                <a:cs typeface="Arial"/>
              </a:rPr>
              <a:t>remote </a:t>
            </a:r>
            <a:r>
              <a:rPr sz="3200" spc="-165" dirty="0">
                <a:latin typeface="Arial"/>
                <a:cs typeface="Arial"/>
              </a:rPr>
              <a:t>Docker </a:t>
            </a:r>
            <a:r>
              <a:rPr sz="3200" spc="-95" dirty="0">
                <a:latin typeface="Arial"/>
                <a:cs typeface="Arial"/>
              </a:rPr>
              <a:t>host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14" dirty="0">
                <a:latin typeface="Arial"/>
                <a:cs typeface="Arial"/>
              </a:rPr>
              <a:t>setup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500" dirty="0">
                <a:latin typeface="Arial"/>
                <a:cs typeface="Arial"/>
              </a:rPr>
              <a:t>TLS </a:t>
            </a:r>
            <a:r>
              <a:rPr sz="3200" spc="-100" dirty="0">
                <a:latin typeface="Arial"/>
                <a:cs typeface="Arial"/>
              </a:rPr>
              <a:t>communication </a:t>
            </a:r>
            <a:r>
              <a:rPr sz="3200" spc="15" dirty="0">
                <a:latin typeface="Arial"/>
                <a:cs typeface="Arial"/>
              </a:rPr>
              <a:t>with</a:t>
            </a:r>
            <a:r>
              <a:rPr sz="3200" spc="-55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your  </a:t>
            </a:r>
            <a:r>
              <a:rPr sz="3200" spc="-110" dirty="0">
                <a:latin typeface="Arial"/>
                <a:cs typeface="Arial"/>
              </a:rPr>
              <a:t>local </a:t>
            </a:r>
            <a:r>
              <a:rPr sz="3200" spc="-125" dirty="0">
                <a:latin typeface="Arial"/>
                <a:cs typeface="Arial"/>
              </a:rPr>
              <a:t>docker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client.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550">
              <a:latin typeface="Arial"/>
              <a:cs typeface="Arial"/>
            </a:endParaRPr>
          </a:p>
          <a:p>
            <a:pPr marL="355600" marR="892175" indent="-342900">
              <a:lnSpc>
                <a:spcPts val="345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20" dirty="0">
                <a:latin typeface="Arial"/>
                <a:cs typeface="Arial"/>
              </a:rPr>
              <a:t>Automates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500" dirty="0">
                <a:latin typeface="Arial"/>
                <a:cs typeface="Arial"/>
              </a:rPr>
              <a:t>TLS </a:t>
            </a:r>
            <a:r>
              <a:rPr sz="3200" spc="-120" dirty="0">
                <a:latin typeface="Arial"/>
                <a:cs typeface="Arial"/>
              </a:rPr>
              <a:t>setup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75" dirty="0">
                <a:latin typeface="Arial"/>
                <a:cs typeface="Arial"/>
              </a:rPr>
              <a:t>configuration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local</a:t>
            </a:r>
            <a:r>
              <a:rPr sz="3200" spc="-58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environment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500">
              <a:latin typeface="Arial"/>
              <a:cs typeface="Arial"/>
            </a:endParaRPr>
          </a:p>
          <a:p>
            <a:pPr marL="355600" marR="168275" indent="-342900">
              <a:lnSpc>
                <a:spcPts val="346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20" dirty="0">
                <a:latin typeface="Arial"/>
                <a:cs typeface="Arial"/>
              </a:rPr>
              <a:t>Can </a:t>
            </a:r>
            <a:r>
              <a:rPr sz="3200" spc="-200" dirty="0">
                <a:latin typeface="Arial"/>
                <a:cs typeface="Arial"/>
              </a:rPr>
              <a:t>manage </a:t>
            </a:r>
            <a:r>
              <a:rPr sz="3200" spc="-35" dirty="0">
                <a:latin typeface="Arial"/>
                <a:cs typeface="Arial"/>
              </a:rPr>
              <a:t>multiple </a:t>
            </a:r>
            <a:r>
              <a:rPr sz="3200" spc="-170" dirty="0">
                <a:latin typeface="Arial"/>
                <a:cs typeface="Arial"/>
              </a:rPr>
              <a:t>machines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different  </a:t>
            </a:r>
            <a:r>
              <a:rPr sz="3200" spc="-150" dirty="0">
                <a:latin typeface="Arial"/>
                <a:cs typeface="Arial"/>
              </a:rPr>
              <a:t>clouds </a:t>
            </a:r>
            <a:r>
              <a:rPr sz="3200" spc="-35" dirty="0">
                <a:latin typeface="Arial"/>
                <a:cs typeface="Arial"/>
              </a:rPr>
              <a:t>at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229" dirty="0">
                <a:latin typeface="Arial"/>
                <a:cs typeface="Arial"/>
              </a:rPr>
              <a:t>same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289" y="497840"/>
            <a:ext cx="475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Installation </a:t>
            </a:r>
            <a:r>
              <a:rPr spc="-225" dirty="0"/>
              <a:t>(e.g</a:t>
            </a:r>
            <a:r>
              <a:rPr spc="-405" dirty="0"/>
              <a:t> </a:t>
            </a:r>
            <a:r>
              <a:rPr spc="-555" dirty="0"/>
              <a:t>OSX)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22500"/>
            <a:ext cx="9144000" cy="3376929"/>
          </a:xfrm>
          <a:custGeom>
            <a:avLst/>
            <a:gdLst/>
            <a:ahLst/>
            <a:cxnLst/>
            <a:rect l="l" t="t" r="r" b="b"/>
            <a:pathLst>
              <a:path w="9144000" h="3376929">
                <a:moveTo>
                  <a:pt x="0" y="0"/>
                </a:moveTo>
                <a:lnTo>
                  <a:pt x="9144000" y="0"/>
                </a:lnTo>
                <a:lnTo>
                  <a:pt x="9144000" y="3376929"/>
                </a:lnTo>
                <a:lnTo>
                  <a:pt x="0" y="337692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69" y="2256790"/>
            <a:ext cx="8942705" cy="316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dirty="0">
                <a:latin typeface="Courier New"/>
                <a:cs typeface="Courier New"/>
              </a:rPr>
              <a:t>$	wget  https://github.com/docker/machine/releases/download/v0.1.0/docker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-machine_darwin-amd64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86385" algn="l"/>
                <a:tab pos="698500" algn="l"/>
                <a:tab pos="4539615" algn="l"/>
              </a:tabLst>
            </a:pPr>
            <a:r>
              <a:rPr sz="1800" dirty="0">
                <a:latin typeface="Courier New"/>
                <a:cs typeface="Courier New"/>
              </a:rPr>
              <a:t>$	mv	docker-machine_darwin-amd64	docker-machine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  <a:tab pos="110998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$	chmod	+x	docker-machine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ourier New"/>
              <a:cs typeface="Courier New"/>
            </a:endParaRPr>
          </a:p>
          <a:p>
            <a:pPr marL="12700" marR="5080635">
              <a:lnSpc>
                <a:spcPct val="120800"/>
              </a:lnSpc>
              <a:tabLst>
                <a:tab pos="286385" algn="l"/>
                <a:tab pos="2070100" algn="l"/>
                <a:tab pos="2618740" algn="l"/>
                <a:tab pos="3167380" algn="l"/>
              </a:tabLst>
            </a:pPr>
            <a:r>
              <a:rPr sz="1800" dirty="0">
                <a:latin typeface="Courier New"/>
                <a:cs typeface="Courier New"/>
              </a:rPr>
              <a:t>$	./docker-machine	--version  docker-machine	version	0.1.0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150" y="497840"/>
            <a:ext cx="2165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Local</a:t>
            </a:r>
            <a:r>
              <a:rPr spc="-310" dirty="0"/>
              <a:t> </a:t>
            </a:r>
            <a:r>
              <a:rPr spc="-370" dirty="0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17319"/>
            <a:ext cx="9144000" cy="4876800"/>
          </a:xfrm>
          <a:custGeom>
            <a:avLst/>
            <a:gdLst/>
            <a:ahLst/>
            <a:cxnLst/>
            <a:rect l="l" t="t" r="r" b="b"/>
            <a:pathLst>
              <a:path w="9144000" h="4876800">
                <a:moveTo>
                  <a:pt x="0" y="0"/>
                </a:moveTo>
                <a:lnTo>
                  <a:pt x="9144000" y="0"/>
                </a:lnTo>
                <a:lnTo>
                  <a:pt x="91440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69" y="1395729"/>
            <a:ext cx="263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  <a:tab pos="2344420" algn="l"/>
              </a:tabLst>
            </a:pPr>
            <a:r>
              <a:rPr sz="1800" dirty="0">
                <a:latin typeface="Courier New"/>
                <a:cs typeface="Courier New"/>
              </a:rPr>
              <a:t>$	docker-machine	ls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1672590"/>
            <a:ext cx="179641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819" algn="l"/>
              </a:tabLst>
            </a:pPr>
            <a:r>
              <a:rPr sz="1800" dirty="0">
                <a:latin typeface="Courier New"/>
                <a:cs typeface="Courier New"/>
              </a:rPr>
              <a:t>NAME	ACTIVE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972819" algn="l"/>
              </a:tabLst>
            </a:pPr>
            <a:r>
              <a:rPr sz="1800" dirty="0">
                <a:latin typeface="Courier New"/>
                <a:cs typeface="Courier New"/>
              </a:rPr>
              <a:t>dev	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2387" y="1672590"/>
            <a:ext cx="13976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DRIVER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ourier New"/>
                <a:cs typeface="Courier New"/>
              </a:rPr>
              <a:t>virtualbox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5757" y="1672590"/>
            <a:ext cx="48272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  <a:tab pos="2618740" algn="l"/>
              </a:tabLst>
            </a:pPr>
            <a:r>
              <a:rPr sz="1800" dirty="0">
                <a:latin typeface="Courier New"/>
                <a:cs typeface="Courier New"/>
              </a:rPr>
              <a:t>STATE	URL	SWARM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Running	tcp://192.168.99.100:2376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2500629"/>
            <a:ext cx="8942705" cy="15671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354955">
              <a:lnSpc>
                <a:spcPct val="100699"/>
              </a:lnSpc>
              <a:spcBef>
                <a:spcPts val="85"/>
              </a:spcBef>
              <a:tabLst>
                <a:tab pos="286385" algn="l"/>
                <a:tab pos="972819" algn="l"/>
                <a:tab pos="2344420" algn="l"/>
                <a:tab pos="2893060" algn="l"/>
              </a:tabLst>
            </a:pPr>
            <a:r>
              <a:rPr sz="1800" dirty="0">
                <a:latin typeface="Courier New"/>
                <a:cs typeface="Courier New"/>
              </a:rPr>
              <a:t>$	docker-machine	env	dev  export	DOCKER_TLS_VERIFY=1  export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79600"/>
              </a:lnSpc>
              <a:spcBef>
                <a:spcPts val="10"/>
              </a:spcBef>
            </a:pPr>
            <a:r>
              <a:rPr sz="1800" dirty="0">
                <a:latin typeface="Courier New"/>
                <a:cs typeface="Courier New"/>
              </a:rPr>
              <a:t>DOCKER_CERT_PATH=/Users/sebastiengoasguen/.docker/machine/machine  s/dev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972819" algn="l"/>
              </a:tabLst>
            </a:pPr>
            <a:r>
              <a:rPr sz="1800" dirty="0">
                <a:latin typeface="Courier New"/>
                <a:cs typeface="Courier New"/>
              </a:rPr>
              <a:t>export	DOCKER_HOST=tcp://192.168.99.100:2376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69" y="4319270"/>
            <a:ext cx="2083435" cy="5765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  <a:tabLst>
                <a:tab pos="286385" algn="l"/>
                <a:tab pos="1247140" algn="l"/>
              </a:tabLst>
            </a:pPr>
            <a:r>
              <a:rPr sz="1800" dirty="0">
                <a:latin typeface="Courier New"/>
                <a:cs typeface="Courier New"/>
              </a:rPr>
              <a:t>$	docker	images  REPOSITORY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6751" y="4596129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TAG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5757" y="4596129"/>
            <a:ext cx="126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dirty="0">
                <a:latin typeface="Courier New"/>
                <a:cs typeface="Courier New"/>
              </a:rPr>
              <a:t>…	CREATED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769" y="4596129"/>
            <a:ext cx="167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VIRTUAL	SIZE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8419" y="4922706"/>
          <a:ext cx="8155938" cy="81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791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wordpress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latest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…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weeks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ago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451.4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MB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mysql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latest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…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weeks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ago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282.8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MB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75">
                <a:tc>
                  <a:txBody>
                    <a:bodyPr/>
                    <a:lstStyle/>
                    <a:p>
                      <a:pPr marL="31750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mysql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5.5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…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weeks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ago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214.5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MB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490" y="497840"/>
            <a:ext cx="2314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Cloud</a:t>
            </a:r>
            <a:r>
              <a:rPr spc="-300" dirty="0"/>
              <a:t> </a:t>
            </a:r>
            <a:r>
              <a:rPr spc="-370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8740"/>
            <a:ext cx="797877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Arial"/>
                <a:cs typeface="Arial"/>
              </a:rPr>
              <a:t>Many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drivers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Arial"/>
                <a:cs typeface="Arial"/>
              </a:rPr>
              <a:t>Many </a:t>
            </a:r>
            <a:r>
              <a:rPr sz="3200" spc="-90" dirty="0">
                <a:latin typeface="Arial"/>
                <a:cs typeface="Arial"/>
              </a:rPr>
              <a:t>more </a:t>
            </a:r>
            <a:r>
              <a:rPr sz="3200" spc="-65" dirty="0">
                <a:latin typeface="Arial"/>
                <a:cs typeface="Arial"/>
              </a:rPr>
              <a:t>waiting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150" dirty="0">
                <a:latin typeface="Arial"/>
                <a:cs typeface="Arial"/>
              </a:rPr>
              <a:t>merge </a:t>
            </a:r>
            <a:r>
              <a:rPr sz="3200" spc="-90" dirty="0">
                <a:latin typeface="Arial"/>
                <a:cs typeface="Arial"/>
              </a:rPr>
              <a:t>(i.e </a:t>
            </a:r>
            <a:r>
              <a:rPr sz="3200" spc="-140" dirty="0">
                <a:latin typeface="Arial"/>
                <a:cs typeface="Arial"/>
              </a:rPr>
              <a:t>cloudstack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53129"/>
            <a:ext cx="9144000" cy="2200910"/>
          </a:xfrm>
          <a:custGeom>
            <a:avLst/>
            <a:gdLst/>
            <a:ahLst/>
            <a:cxnLst/>
            <a:rect l="l" t="t" r="r" b="b"/>
            <a:pathLst>
              <a:path w="9144000" h="2200910">
                <a:moveTo>
                  <a:pt x="0" y="0"/>
                </a:moveTo>
                <a:lnTo>
                  <a:pt x="9144000" y="0"/>
                </a:lnTo>
                <a:lnTo>
                  <a:pt x="9144000" y="2200910"/>
                </a:lnTo>
                <a:lnTo>
                  <a:pt x="0" y="220091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69" y="3431540"/>
            <a:ext cx="6610350" cy="168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  <a:tabLst>
                <a:tab pos="286385" algn="l"/>
                <a:tab pos="1521460" algn="l"/>
                <a:tab pos="2618740" algn="l"/>
                <a:tab pos="2755900" algn="l"/>
                <a:tab pos="3304540" algn="l"/>
                <a:tab pos="3578860" algn="l"/>
                <a:tab pos="3990340" algn="l"/>
                <a:tab pos="5774055" algn="l"/>
              </a:tabLst>
            </a:pPr>
            <a:r>
              <a:rPr sz="1800" dirty="0">
                <a:latin typeface="Courier New"/>
                <a:cs typeface="Courier New"/>
              </a:rPr>
              <a:t>$	./docker-machine	create	-d	digitalocean	foobar  INFO[0000]	Creating	SSH	key...</a:t>
            </a:r>
            <a:endParaRPr sz="1800">
              <a:latin typeface="Courier New"/>
              <a:cs typeface="Courier New"/>
            </a:endParaRPr>
          </a:p>
          <a:p>
            <a:pPr marL="12700" marR="553720">
              <a:lnSpc>
                <a:spcPct val="120800"/>
              </a:lnSpc>
              <a:tabLst>
                <a:tab pos="1521460" algn="l"/>
                <a:tab pos="2618740" algn="l"/>
                <a:tab pos="2755900" algn="l"/>
                <a:tab pos="3167380" algn="l"/>
                <a:tab pos="3853179" algn="l"/>
                <a:tab pos="4676775" algn="l"/>
              </a:tabLst>
            </a:pPr>
            <a:r>
              <a:rPr sz="1800" dirty="0">
                <a:latin typeface="Courier New"/>
                <a:cs typeface="Courier New"/>
              </a:rPr>
              <a:t>INFO[0001]	Creating	Digital	Ocean	droplet...  INFO[0005]	Waiting	for	SSH...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1521460" algn="l"/>
                <a:tab pos="3167380" algn="l"/>
              </a:tabLst>
            </a:pPr>
            <a:r>
              <a:rPr sz="1800" dirty="0">
                <a:latin typeface="Courier New"/>
                <a:cs typeface="Courier New"/>
              </a:rPr>
              <a:t>INFO[0072]	Configuring	Machine...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913</Words>
  <Application>Microsoft Office PowerPoint</Application>
  <PresentationFormat>On-screen Show (4:3)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Office Theme</vt:lpstr>
      <vt:lpstr>Compose, Machine and Swarm</vt:lpstr>
      <vt:lpstr>Compose</vt:lpstr>
      <vt:lpstr>Installation</vt:lpstr>
      <vt:lpstr>Use</vt:lpstr>
      <vt:lpstr>YAML description</vt:lpstr>
      <vt:lpstr>Machine</vt:lpstr>
      <vt:lpstr>Installation (e.g OSX)</vt:lpstr>
      <vt:lpstr>Local Use</vt:lpstr>
      <vt:lpstr>Cloud Use</vt:lpstr>
      <vt:lpstr>Swarm</vt:lpstr>
      <vt:lpstr>Swarm</vt:lpstr>
      <vt:lpstr>Use</vt:lpstr>
      <vt:lpstr>Use Machine to create Swarm</vt:lpstr>
      <vt:lpstr>Links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Compose, Machine and Swarm</dc:title>
  <cp:lastModifiedBy>Krishna Murthy P</cp:lastModifiedBy>
  <cp:revision>1</cp:revision>
  <dcterms:created xsi:type="dcterms:W3CDTF">2020-12-24T04:35:28Z</dcterms:created>
  <dcterms:modified xsi:type="dcterms:W3CDTF">2020-12-24T05:11:01Z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2020-12-24T00:00:00Z</vt:filetime>
  </property>
</Properties>
</file>