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6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257" r:id="rId18"/>
    <p:sldId id="258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276" r:id="rId47"/>
    <p:sldId id="277" r:id="rId48"/>
    <p:sldId id="278" r:id="rId49"/>
    <p:sldId id="279" r:id="rId50"/>
    <p:sldId id="281" r:id="rId51"/>
    <p:sldId id="283" r:id="rId5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18079" y="881888"/>
            <a:ext cx="330784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7" name="bg object 17"/>
          <p:cNvSpPr/>
          <p:nvPr/>
        </p:nvSpPr>
        <p:spPr>
          <a:xfrm>
            <a:off x="901899" y="3810744"/>
            <a:ext cx="7340203" cy="3147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8" name="bg object 18"/>
          <p:cNvSpPr/>
          <p:nvPr/>
        </p:nvSpPr>
        <p:spPr>
          <a:xfrm>
            <a:off x="3098601" y="4326434"/>
            <a:ext cx="2955727" cy="2611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445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500"/>
                </a:moveTo>
                <a:lnTo>
                  <a:pt x="4572000" y="5143500"/>
                </a:lnTo>
                <a:lnTo>
                  <a:pt x="4572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2000" y="0"/>
                </a:moveTo>
                <a:lnTo>
                  <a:pt x="0" y="0"/>
                </a:lnTo>
                <a:lnTo>
                  <a:pt x="0" y="5143500"/>
                </a:lnTo>
                <a:lnTo>
                  <a:pt x="4572000" y="5143500"/>
                </a:lnTo>
                <a:lnTo>
                  <a:pt x="457200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39155" y="4506467"/>
            <a:ext cx="2996183" cy="586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86400" y="4530852"/>
            <a:ext cx="2901950" cy="492759"/>
          </a:xfrm>
          <a:custGeom>
            <a:avLst/>
            <a:gdLst/>
            <a:ahLst/>
            <a:cxnLst/>
            <a:rect l="l" t="t" r="r" b="b"/>
            <a:pathLst>
              <a:path w="2901950" h="492760">
                <a:moveTo>
                  <a:pt x="0" y="82042"/>
                </a:moveTo>
                <a:lnTo>
                  <a:pt x="6443" y="50106"/>
                </a:lnTo>
                <a:lnTo>
                  <a:pt x="24018" y="24028"/>
                </a:lnTo>
                <a:lnTo>
                  <a:pt x="50095" y="6446"/>
                </a:lnTo>
                <a:lnTo>
                  <a:pt x="82041" y="0"/>
                </a:lnTo>
                <a:lnTo>
                  <a:pt x="2819654" y="0"/>
                </a:lnTo>
                <a:lnTo>
                  <a:pt x="2851600" y="6446"/>
                </a:lnTo>
                <a:lnTo>
                  <a:pt x="2877677" y="24028"/>
                </a:lnTo>
                <a:lnTo>
                  <a:pt x="2895252" y="50106"/>
                </a:lnTo>
                <a:lnTo>
                  <a:pt x="2901696" y="82042"/>
                </a:lnTo>
                <a:lnTo>
                  <a:pt x="2901696" y="410210"/>
                </a:lnTo>
                <a:lnTo>
                  <a:pt x="2895252" y="442145"/>
                </a:lnTo>
                <a:lnTo>
                  <a:pt x="2877677" y="468223"/>
                </a:lnTo>
                <a:lnTo>
                  <a:pt x="2851600" y="485805"/>
                </a:lnTo>
                <a:lnTo>
                  <a:pt x="2819654" y="492252"/>
                </a:lnTo>
                <a:lnTo>
                  <a:pt x="82041" y="492252"/>
                </a:lnTo>
                <a:lnTo>
                  <a:pt x="50095" y="485805"/>
                </a:lnTo>
                <a:lnTo>
                  <a:pt x="24018" y="468223"/>
                </a:lnTo>
                <a:lnTo>
                  <a:pt x="6443" y="442145"/>
                </a:lnTo>
                <a:lnTo>
                  <a:pt x="0" y="410210"/>
                </a:lnTo>
                <a:lnTo>
                  <a:pt x="0" y="82042"/>
                </a:lnTo>
                <a:close/>
              </a:path>
            </a:pathLst>
          </a:custGeom>
          <a:ln w="9144">
            <a:solidFill>
              <a:srgbClr val="008B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500"/>
                </a:moveTo>
                <a:lnTo>
                  <a:pt x="4572000" y="5143500"/>
                </a:lnTo>
                <a:lnTo>
                  <a:pt x="4572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2000" y="0"/>
                </a:moveTo>
                <a:lnTo>
                  <a:pt x="0" y="0"/>
                </a:lnTo>
                <a:lnTo>
                  <a:pt x="0" y="5143500"/>
                </a:lnTo>
                <a:lnTo>
                  <a:pt x="4572000" y="5143500"/>
                </a:lnTo>
                <a:lnTo>
                  <a:pt x="457200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779" y="257555"/>
            <a:ext cx="8999219" cy="48859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6"/>
            <a:ext cx="7772400" cy="1080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88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27015" y="435322"/>
            <a:ext cx="5489971" cy="567976"/>
          </a:xfrm>
        </p:spPr>
        <p:txBody>
          <a:bodyPr lIns="0" tIns="0" rIns="0" bIns="0"/>
          <a:lstStyle>
            <a:lvl1pPr>
              <a:defRPr sz="3691" b="0" i="0">
                <a:solidFill>
                  <a:srgbClr val="6E603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0981" y="1453306"/>
            <a:ext cx="7742039" cy="259623"/>
          </a:xfrm>
        </p:spPr>
        <p:txBody>
          <a:bodyPr lIns="0" tIns="0" rIns="0" bIns="0"/>
          <a:lstStyle>
            <a:lvl1pPr>
              <a:defRPr sz="1687" b="0" i="0">
                <a:solidFill>
                  <a:srgbClr val="804E2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947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27015" y="435322"/>
            <a:ext cx="5489971" cy="567976"/>
          </a:xfrm>
        </p:spPr>
        <p:txBody>
          <a:bodyPr lIns="0" tIns="0" rIns="0" bIns="0"/>
          <a:lstStyle>
            <a:lvl1pPr>
              <a:defRPr sz="3691" b="0" i="0">
                <a:solidFill>
                  <a:srgbClr val="6E603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2628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27015" y="435322"/>
            <a:ext cx="5489971" cy="567976"/>
          </a:xfrm>
        </p:spPr>
        <p:txBody>
          <a:bodyPr lIns="0" tIns="0" rIns="0" bIns="0"/>
          <a:lstStyle>
            <a:lvl1pPr>
              <a:defRPr sz="3691" b="0" i="0">
                <a:solidFill>
                  <a:srgbClr val="6E603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1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120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185915" y="0"/>
            <a:ext cx="1480185" cy="2493645"/>
          </a:xfrm>
          <a:custGeom>
            <a:avLst/>
            <a:gdLst/>
            <a:ahLst/>
            <a:cxnLst/>
            <a:rect l="l" t="t" r="r" b="b"/>
            <a:pathLst>
              <a:path w="1480184" h="2493645">
                <a:moveTo>
                  <a:pt x="320179" y="0"/>
                </a:moveTo>
                <a:lnTo>
                  <a:pt x="0" y="0"/>
                </a:lnTo>
                <a:lnTo>
                  <a:pt x="0" y="1592707"/>
                </a:lnTo>
                <a:lnTo>
                  <a:pt x="1479804" y="2493264"/>
                </a:lnTo>
                <a:lnTo>
                  <a:pt x="1479804" y="717550"/>
                </a:lnTo>
                <a:lnTo>
                  <a:pt x="320179" y="0"/>
                </a:lnTo>
                <a:close/>
              </a:path>
            </a:pathLst>
          </a:custGeom>
          <a:solidFill>
            <a:srgbClr val="1330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665719" y="0"/>
            <a:ext cx="1478280" cy="2493645"/>
          </a:xfrm>
          <a:custGeom>
            <a:avLst/>
            <a:gdLst/>
            <a:ahLst/>
            <a:cxnLst/>
            <a:rect l="l" t="t" r="r" b="b"/>
            <a:pathLst>
              <a:path w="1478279" h="2493645">
                <a:moveTo>
                  <a:pt x="1478279" y="0"/>
                </a:moveTo>
                <a:lnTo>
                  <a:pt x="1158430" y="0"/>
                </a:lnTo>
                <a:lnTo>
                  <a:pt x="0" y="717550"/>
                </a:lnTo>
                <a:lnTo>
                  <a:pt x="0" y="2493264"/>
                </a:lnTo>
                <a:lnTo>
                  <a:pt x="1478279" y="1592707"/>
                </a:lnTo>
                <a:lnTo>
                  <a:pt x="1478279" y="0"/>
                </a:lnTo>
                <a:close/>
              </a:path>
            </a:pathLst>
          </a:custGeom>
          <a:solidFill>
            <a:srgbClr val="1C38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499950" y="0"/>
            <a:ext cx="2330450" cy="721360"/>
          </a:xfrm>
          <a:custGeom>
            <a:avLst/>
            <a:gdLst/>
            <a:ahLst/>
            <a:cxnLst/>
            <a:rect l="l" t="t" r="r" b="b"/>
            <a:pathLst>
              <a:path w="2330450" h="721360">
                <a:moveTo>
                  <a:pt x="2330014" y="0"/>
                </a:moveTo>
                <a:lnTo>
                  <a:pt x="0" y="0"/>
                </a:lnTo>
                <a:lnTo>
                  <a:pt x="1165007" y="720851"/>
                </a:lnTo>
                <a:lnTo>
                  <a:pt x="2330014" y="0"/>
                </a:lnTo>
                <a:close/>
              </a:path>
            </a:pathLst>
          </a:custGeom>
          <a:solidFill>
            <a:srgbClr val="0E2C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1478280" cy="2493645"/>
          </a:xfrm>
          <a:custGeom>
            <a:avLst/>
            <a:gdLst/>
            <a:ahLst/>
            <a:cxnLst/>
            <a:rect l="l" t="t" r="r" b="b"/>
            <a:pathLst>
              <a:path w="1478280" h="2493645">
                <a:moveTo>
                  <a:pt x="319849" y="0"/>
                </a:moveTo>
                <a:lnTo>
                  <a:pt x="0" y="0"/>
                </a:lnTo>
                <a:lnTo>
                  <a:pt x="0" y="1592707"/>
                </a:lnTo>
                <a:lnTo>
                  <a:pt x="1478279" y="2493264"/>
                </a:lnTo>
                <a:lnTo>
                  <a:pt x="1478279" y="717550"/>
                </a:lnTo>
                <a:lnTo>
                  <a:pt x="319849" y="0"/>
                </a:lnTo>
                <a:close/>
              </a:path>
            </a:pathLst>
          </a:custGeom>
          <a:solidFill>
            <a:srgbClr val="1330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478280" y="0"/>
            <a:ext cx="1478280" cy="2493645"/>
          </a:xfrm>
          <a:custGeom>
            <a:avLst/>
            <a:gdLst/>
            <a:ahLst/>
            <a:cxnLst/>
            <a:rect l="l" t="t" r="r" b="b"/>
            <a:pathLst>
              <a:path w="1478280" h="2493645">
                <a:moveTo>
                  <a:pt x="1478280" y="0"/>
                </a:moveTo>
                <a:lnTo>
                  <a:pt x="1158430" y="0"/>
                </a:lnTo>
                <a:lnTo>
                  <a:pt x="0" y="717550"/>
                </a:lnTo>
                <a:lnTo>
                  <a:pt x="0" y="2493264"/>
                </a:lnTo>
                <a:lnTo>
                  <a:pt x="1478280" y="1592707"/>
                </a:lnTo>
                <a:lnTo>
                  <a:pt x="1478280" y="0"/>
                </a:lnTo>
                <a:close/>
              </a:path>
            </a:pathLst>
          </a:custGeom>
          <a:solidFill>
            <a:srgbClr val="1C38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13872" y="0"/>
            <a:ext cx="2329180" cy="721360"/>
          </a:xfrm>
          <a:custGeom>
            <a:avLst/>
            <a:gdLst/>
            <a:ahLst/>
            <a:cxnLst/>
            <a:rect l="l" t="t" r="r" b="b"/>
            <a:pathLst>
              <a:path w="2329180" h="721360">
                <a:moveTo>
                  <a:pt x="2328814" y="0"/>
                </a:moveTo>
                <a:lnTo>
                  <a:pt x="0" y="0"/>
                </a:lnTo>
                <a:lnTo>
                  <a:pt x="1164407" y="720851"/>
                </a:lnTo>
                <a:lnTo>
                  <a:pt x="2328814" y="0"/>
                </a:lnTo>
                <a:close/>
              </a:path>
            </a:pathLst>
          </a:custGeom>
          <a:solidFill>
            <a:srgbClr val="0E2C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478280" y="0"/>
            <a:ext cx="875030" cy="1234440"/>
          </a:xfrm>
          <a:custGeom>
            <a:avLst/>
            <a:gdLst/>
            <a:ahLst/>
            <a:cxnLst/>
            <a:rect l="l" t="t" r="r" b="b"/>
            <a:pathLst>
              <a:path w="875030" h="1234440">
                <a:moveTo>
                  <a:pt x="587909" y="0"/>
                </a:moveTo>
                <a:lnTo>
                  <a:pt x="0" y="0"/>
                </a:lnTo>
                <a:lnTo>
                  <a:pt x="0" y="692658"/>
                </a:lnTo>
                <a:lnTo>
                  <a:pt x="874776" y="1234439"/>
                </a:lnTo>
                <a:lnTo>
                  <a:pt x="874776" y="174751"/>
                </a:lnTo>
                <a:lnTo>
                  <a:pt x="587909" y="0"/>
                </a:lnTo>
                <a:close/>
              </a:path>
            </a:pathLst>
          </a:custGeom>
          <a:solidFill>
            <a:srgbClr val="1330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03504" y="0"/>
            <a:ext cx="875030" cy="1234440"/>
          </a:xfrm>
          <a:custGeom>
            <a:avLst/>
            <a:gdLst/>
            <a:ahLst/>
            <a:cxnLst/>
            <a:rect l="l" t="t" r="r" b="b"/>
            <a:pathLst>
              <a:path w="875030" h="1234440">
                <a:moveTo>
                  <a:pt x="874776" y="0"/>
                </a:moveTo>
                <a:lnTo>
                  <a:pt x="286866" y="0"/>
                </a:lnTo>
                <a:lnTo>
                  <a:pt x="0" y="174751"/>
                </a:lnTo>
                <a:lnTo>
                  <a:pt x="0" y="1234439"/>
                </a:lnTo>
                <a:lnTo>
                  <a:pt x="874776" y="692658"/>
                </a:lnTo>
                <a:lnTo>
                  <a:pt x="874776" y="0"/>
                </a:lnTo>
                <a:close/>
              </a:path>
            </a:pathLst>
          </a:custGeom>
          <a:solidFill>
            <a:srgbClr val="1C38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03504" y="693419"/>
            <a:ext cx="1751330" cy="1082040"/>
          </a:xfrm>
          <a:custGeom>
            <a:avLst/>
            <a:gdLst/>
            <a:ahLst/>
            <a:cxnLst/>
            <a:rect l="l" t="t" r="r" b="b"/>
            <a:pathLst>
              <a:path w="1751330" h="1082039">
                <a:moveTo>
                  <a:pt x="875538" y="0"/>
                </a:moveTo>
                <a:lnTo>
                  <a:pt x="0" y="541019"/>
                </a:lnTo>
                <a:lnTo>
                  <a:pt x="875538" y="1082039"/>
                </a:lnTo>
                <a:lnTo>
                  <a:pt x="1751076" y="541019"/>
                </a:lnTo>
                <a:lnTo>
                  <a:pt x="875538" y="0"/>
                </a:lnTo>
                <a:close/>
              </a:path>
            </a:pathLst>
          </a:custGeom>
          <a:solidFill>
            <a:srgbClr val="0E2C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956560" y="0"/>
            <a:ext cx="1480185" cy="2493645"/>
          </a:xfrm>
          <a:custGeom>
            <a:avLst/>
            <a:gdLst/>
            <a:ahLst/>
            <a:cxnLst/>
            <a:rect l="l" t="t" r="r" b="b"/>
            <a:pathLst>
              <a:path w="1480185" h="2493645">
                <a:moveTo>
                  <a:pt x="320179" y="0"/>
                </a:moveTo>
                <a:lnTo>
                  <a:pt x="0" y="0"/>
                </a:lnTo>
                <a:lnTo>
                  <a:pt x="0" y="1592707"/>
                </a:lnTo>
                <a:lnTo>
                  <a:pt x="1479803" y="2493264"/>
                </a:lnTo>
                <a:lnTo>
                  <a:pt x="1479803" y="717550"/>
                </a:lnTo>
                <a:lnTo>
                  <a:pt x="320179" y="0"/>
                </a:lnTo>
                <a:close/>
              </a:path>
            </a:pathLst>
          </a:custGeom>
          <a:solidFill>
            <a:srgbClr val="1330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436364" y="0"/>
            <a:ext cx="1478280" cy="2493645"/>
          </a:xfrm>
          <a:custGeom>
            <a:avLst/>
            <a:gdLst/>
            <a:ahLst/>
            <a:cxnLst/>
            <a:rect l="l" t="t" r="r" b="b"/>
            <a:pathLst>
              <a:path w="1478279" h="2493645">
                <a:moveTo>
                  <a:pt x="1478280" y="0"/>
                </a:moveTo>
                <a:lnTo>
                  <a:pt x="1158430" y="0"/>
                </a:lnTo>
                <a:lnTo>
                  <a:pt x="0" y="717550"/>
                </a:lnTo>
                <a:lnTo>
                  <a:pt x="0" y="2493264"/>
                </a:lnTo>
                <a:lnTo>
                  <a:pt x="1478280" y="1592707"/>
                </a:lnTo>
                <a:lnTo>
                  <a:pt x="1478280" y="0"/>
                </a:lnTo>
                <a:close/>
              </a:path>
            </a:pathLst>
          </a:custGeom>
          <a:solidFill>
            <a:srgbClr val="1C38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270594" y="0"/>
            <a:ext cx="2330450" cy="721360"/>
          </a:xfrm>
          <a:custGeom>
            <a:avLst/>
            <a:gdLst/>
            <a:ahLst/>
            <a:cxnLst/>
            <a:rect l="l" t="t" r="r" b="b"/>
            <a:pathLst>
              <a:path w="2330450" h="721360">
                <a:moveTo>
                  <a:pt x="2330014" y="0"/>
                </a:moveTo>
                <a:lnTo>
                  <a:pt x="0" y="0"/>
                </a:lnTo>
                <a:lnTo>
                  <a:pt x="1165007" y="720851"/>
                </a:lnTo>
                <a:lnTo>
                  <a:pt x="2330014" y="0"/>
                </a:lnTo>
                <a:close/>
              </a:path>
            </a:pathLst>
          </a:custGeom>
          <a:solidFill>
            <a:srgbClr val="0E2C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36364" y="0"/>
            <a:ext cx="875030" cy="1234440"/>
          </a:xfrm>
          <a:custGeom>
            <a:avLst/>
            <a:gdLst/>
            <a:ahLst/>
            <a:cxnLst/>
            <a:rect l="l" t="t" r="r" b="b"/>
            <a:pathLst>
              <a:path w="875029" h="1234440">
                <a:moveTo>
                  <a:pt x="587909" y="0"/>
                </a:moveTo>
                <a:lnTo>
                  <a:pt x="0" y="0"/>
                </a:lnTo>
                <a:lnTo>
                  <a:pt x="0" y="692658"/>
                </a:lnTo>
                <a:lnTo>
                  <a:pt x="874776" y="1234439"/>
                </a:lnTo>
                <a:lnTo>
                  <a:pt x="874776" y="174751"/>
                </a:lnTo>
                <a:lnTo>
                  <a:pt x="587909" y="0"/>
                </a:lnTo>
                <a:close/>
              </a:path>
            </a:pathLst>
          </a:custGeom>
          <a:solidFill>
            <a:srgbClr val="1330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561588" y="0"/>
            <a:ext cx="875030" cy="1234440"/>
          </a:xfrm>
          <a:custGeom>
            <a:avLst/>
            <a:gdLst/>
            <a:ahLst/>
            <a:cxnLst/>
            <a:rect l="l" t="t" r="r" b="b"/>
            <a:pathLst>
              <a:path w="875029" h="1234440">
                <a:moveTo>
                  <a:pt x="874776" y="0"/>
                </a:moveTo>
                <a:lnTo>
                  <a:pt x="286866" y="0"/>
                </a:lnTo>
                <a:lnTo>
                  <a:pt x="0" y="174751"/>
                </a:lnTo>
                <a:lnTo>
                  <a:pt x="0" y="1234439"/>
                </a:lnTo>
                <a:lnTo>
                  <a:pt x="874776" y="692658"/>
                </a:lnTo>
                <a:lnTo>
                  <a:pt x="874776" y="0"/>
                </a:lnTo>
                <a:close/>
              </a:path>
            </a:pathLst>
          </a:custGeom>
          <a:solidFill>
            <a:srgbClr val="1C38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561588" y="693419"/>
            <a:ext cx="1750060" cy="1082040"/>
          </a:xfrm>
          <a:custGeom>
            <a:avLst/>
            <a:gdLst/>
            <a:ahLst/>
            <a:cxnLst/>
            <a:rect l="l" t="t" r="r" b="b"/>
            <a:pathLst>
              <a:path w="1750060" h="1082039">
                <a:moveTo>
                  <a:pt x="874776" y="0"/>
                </a:moveTo>
                <a:lnTo>
                  <a:pt x="0" y="541019"/>
                </a:lnTo>
                <a:lnTo>
                  <a:pt x="874776" y="1082039"/>
                </a:lnTo>
                <a:lnTo>
                  <a:pt x="1749552" y="541019"/>
                </a:lnTo>
                <a:lnTo>
                  <a:pt x="874776" y="0"/>
                </a:lnTo>
                <a:close/>
              </a:path>
            </a:pathLst>
          </a:custGeom>
          <a:solidFill>
            <a:srgbClr val="0E2C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478280" y="1752600"/>
            <a:ext cx="1478280" cy="2689860"/>
          </a:xfrm>
          <a:custGeom>
            <a:avLst/>
            <a:gdLst/>
            <a:ahLst/>
            <a:cxnLst/>
            <a:rect l="l" t="t" r="r" b="b"/>
            <a:pathLst>
              <a:path w="1478280" h="2689860">
                <a:moveTo>
                  <a:pt x="0" y="0"/>
                </a:moveTo>
                <a:lnTo>
                  <a:pt x="0" y="1789811"/>
                </a:lnTo>
                <a:lnTo>
                  <a:pt x="1478280" y="2689860"/>
                </a:lnTo>
                <a:lnTo>
                  <a:pt x="1478280" y="915035"/>
                </a:lnTo>
                <a:lnTo>
                  <a:pt x="0" y="0"/>
                </a:lnTo>
                <a:close/>
              </a:path>
            </a:pathLst>
          </a:custGeom>
          <a:solidFill>
            <a:srgbClr val="1330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2956560" y="1752600"/>
            <a:ext cx="1480185" cy="2689860"/>
          </a:xfrm>
          <a:custGeom>
            <a:avLst/>
            <a:gdLst/>
            <a:ahLst/>
            <a:cxnLst/>
            <a:rect l="l" t="t" r="r" b="b"/>
            <a:pathLst>
              <a:path w="1480185" h="2689860">
                <a:moveTo>
                  <a:pt x="1479803" y="0"/>
                </a:moveTo>
                <a:lnTo>
                  <a:pt x="0" y="915035"/>
                </a:lnTo>
                <a:lnTo>
                  <a:pt x="0" y="2689860"/>
                </a:lnTo>
                <a:lnTo>
                  <a:pt x="1479803" y="1789811"/>
                </a:lnTo>
                <a:lnTo>
                  <a:pt x="1479803" y="0"/>
                </a:lnTo>
                <a:close/>
              </a:path>
            </a:pathLst>
          </a:custGeom>
          <a:solidFill>
            <a:srgbClr val="1C38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478280" y="841247"/>
            <a:ext cx="2958465" cy="1828800"/>
          </a:xfrm>
          <a:custGeom>
            <a:avLst/>
            <a:gdLst/>
            <a:ahLst/>
            <a:cxnLst/>
            <a:rect l="l" t="t" r="r" b="b"/>
            <a:pathLst>
              <a:path w="2958465" h="1828800">
                <a:moveTo>
                  <a:pt x="1479042" y="0"/>
                </a:moveTo>
                <a:lnTo>
                  <a:pt x="0" y="914400"/>
                </a:lnTo>
                <a:lnTo>
                  <a:pt x="1479042" y="1828800"/>
                </a:lnTo>
                <a:lnTo>
                  <a:pt x="2958084" y="914400"/>
                </a:lnTo>
                <a:lnTo>
                  <a:pt x="1479042" y="0"/>
                </a:lnTo>
                <a:close/>
              </a:path>
            </a:pathLst>
          </a:custGeom>
          <a:solidFill>
            <a:srgbClr val="0E2C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2958083" y="1592580"/>
            <a:ext cx="875030" cy="1592580"/>
          </a:xfrm>
          <a:custGeom>
            <a:avLst/>
            <a:gdLst/>
            <a:ahLst/>
            <a:cxnLst/>
            <a:rect l="l" t="t" r="r" b="b"/>
            <a:pathLst>
              <a:path w="875029" h="1592580">
                <a:moveTo>
                  <a:pt x="0" y="0"/>
                </a:moveTo>
                <a:lnTo>
                  <a:pt x="0" y="1050798"/>
                </a:lnTo>
                <a:lnTo>
                  <a:pt x="874776" y="1592580"/>
                </a:lnTo>
                <a:lnTo>
                  <a:pt x="874776" y="532892"/>
                </a:lnTo>
                <a:lnTo>
                  <a:pt x="0" y="0"/>
                </a:lnTo>
                <a:close/>
              </a:path>
            </a:pathLst>
          </a:custGeom>
          <a:solidFill>
            <a:srgbClr val="1330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2081783" y="1592580"/>
            <a:ext cx="876300" cy="1592580"/>
          </a:xfrm>
          <a:custGeom>
            <a:avLst/>
            <a:gdLst/>
            <a:ahLst/>
            <a:cxnLst/>
            <a:rect l="l" t="t" r="r" b="b"/>
            <a:pathLst>
              <a:path w="876300" h="1592580">
                <a:moveTo>
                  <a:pt x="876300" y="0"/>
                </a:moveTo>
                <a:lnTo>
                  <a:pt x="0" y="532892"/>
                </a:lnTo>
                <a:lnTo>
                  <a:pt x="0" y="1592580"/>
                </a:lnTo>
                <a:lnTo>
                  <a:pt x="876300" y="1050798"/>
                </a:lnTo>
                <a:lnTo>
                  <a:pt x="876300" y="0"/>
                </a:lnTo>
                <a:close/>
              </a:path>
            </a:pathLst>
          </a:custGeom>
          <a:solidFill>
            <a:srgbClr val="1C38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2081783" y="2642616"/>
            <a:ext cx="1751330" cy="1083945"/>
          </a:xfrm>
          <a:custGeom>
            <a:avLst/>
            <a:gdLst/>
            <a:ahLst/>
            <a:cxnLst/>
            <a:rect l="l" t="t" r="r" b="b"/>
            <a:pathLst>
              <a:path w="1751329" h="1083945">
                <a:moveTo>
                  <a:pt x="875538" y="0"/>
                </a:moveTo>
                <a:lnTo>
                  <a:pt x="0" y="541782"/>
                </a:lnTo>
                <a:lnTo>
                  <a:pt x="875538" y="1083564"/>
                </a:lnTo>
                <a:lnTo>
                  <a:pt x="1751076" y="541782"/>
                </a:lnTo>
                <a:lnTo>
                  <a:pt x="875538" y="0"/>
                </a:lnTo>
                <a:close/>
              </a:path>
            </a:pathLst>
          </a:custGeom>
          <a:solidFill>
            <a:srgbClr val="0E2C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4436364" y="1752600"/>
            <a:ext cx="1478280" cy="2689860"/>
          </a:xfrm>
          <a:custGeom>
            <a:avLst/>
            <a:gdLst/>
            <a:ahLst/>
            <a:cxnLst/>
            <a:rect l="l" t="t" r="r" b="b"/>
            <a:pathLst>
              <a:path w="1478279" h="2689860">
                <a:moveTo>
                  <a:pt x="0" y="0"/>
                </a:moveTo>
                <a:lnTo>
                  <a:pt x="0" y="1789811"/>
                </a:lnTo>
                <a:lnTo>
                  <a:pt x="1478280" y="2689860"/>
                </a:lnTo>
                <a:lnTo>
                  <a:pt x="1478280" y="915035"/>
                </a:lnTo>
                <a:lnTo>
                  <a:pt x="0" y="0"/>
                </a:lnTo>
                <a:close/>
              </a:path>
            </a:pathLst>
          </a:custGeom>
          <a:solidFill>
            <a:srgbClr val="1330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5914644" y="1752600"/>
            <a:ext cx="1478280" cy="2689860"/>
          </a:xfrm>
          <a:custGeom>
            <a:avLst/>
            <a:gdLst/>
            <a:ahLst/>
            <a:cxnLst/>
            <a:rect l="l" t="t" r="r" b="b"/>
            <a:pathLst>
              <a:path w="1478279" h="2689860">
                <a:moveTo>
                  <a:pt x="1478279" y="0"/>
                </a:moveTo>
                <a:lnTo>
                  <a:pt x="0" y="915035"/>
                </a:lnTo>
                <a:lnTo>
                  <a:pt x="0" y="2689860"/>
                </a:lnTo>
                <a:lnTo>
                  <a:pt x="1478279" y="1789811"/>
                </a:lnTo>
                <a:lnTo>
                  <a:pt x="1478279" y="0"/>
                </a:lnTo>
                <a:close/>
              </a:path>
            </a:pathLst>
          </a:custGeom>
          <a:solidFill>
            <a:srgbClr val="1C38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4436364" y="841247"/>
            <a:ext cx="2956560" cy="1828800"/>
          </a:xfrm>
          <a:custGeom>
            <a:avLst/>
            <a:gdLst/>
            <a:ahLst/>
            <a:cxnLst/>
            <a:rect l="l" t="t" r="r" b="b"/>
            <a:pathLst>
              <a:path w="2956559" h="1828800">
                <a:moveTo>
                  <a:pt x="1478280" y="0"/>
                </a:moveTo>
                <a:lnTo>
                  <a:pt x="0" y="914400"/>
                </a:lnTo>
                <a:lnTo>
                  <a:pt x="1478280" y="1828800"/>
                </a:lnTo>
                <a:lnTo>
                  <a:pt x="2956560" y="914400"/>
                </a:lnTo>
                <a:lnTo>
                  <a:pt x="1478280" y="0"/>
                </a:lnTo>
                <a:close/>
              </a:path>
            </a:pathLst>
          </a:custGeom>
          <a:solidFill>
            <a:srgbClr val="0E2C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5914644" y="1592580"/>
            <a:ext cx="875030" cy="1592580"/>
          </a:xfrm>
          <a:custGeom>
            <a:avLst/>
            <a:gdLst/>
            <a:ahLst/>
            <a:cxnLst/>
            <a:rect l="l" t="t" r="r" b="b"/>
            <a:pathLst>
              <a:path w="875029" h="1592580">
                <a:moveTo>
                  <a:pt x="0" y="0"/>
                </a:moveTo>
                <a:lnTo>
                  <a:pt x="0" y="1050798"/>
                </a:lnTo>
                <a:lnTo>
                  <a:pt x="874776" y="1592580"/>
                </a:lnTo>
                <a:lnTo>
                  <a:pt x="874776" y="532892"/>
                </a:lnTo>
                <a:lnTo>
                  <a:pt x="0" y="0"/>
                </a:lnTo>
                <a:close/>
              </a:path>
            </a:pathLst>
          </a:custGeom>
          <a:solidFill>
            <a:srgbClr val="1330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5039867" y="1592580"/>
            <a:ext cx="875030" cy="1592580"/>
          </a:xfrm>
          <a:custGeom>
            <a:avLst/>
            <a:gdLst/>
            <a:ahLst/>
            <a:cxnLst/>
            <a:rect l="l" t="t" r="r" b="b"/>
            <a:pathLst>
              <a:path w="875029" h="1592580">
                <a:moveTo>
                  <a:pt x="874776" y="0"/>
                </a:moveTo>
                <a:lnTo>
                  <a:pt x="0" y="532892"/>
                </a:lnTo>
                <a:lnTo>
                  <a:pt x="0" y="1592580"/>
                </a:lnTo>
                <a:lnTo>
                  <a:pt x="874776" y="1050798"/>
                </a:lnTo>
                <a:lnTo>
                  <a:pt x="874776" y="0"/>
                </a:lnTo>
                <a:close/>
              </a:path>
            </a:pathLst>
          </a:custGeom>
          <a:solidFill>
            <a:srgbClr val="1C38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5039867" y="2642616"/>
            <a:ext cx="1750060" cy="1083945"/>
          </a:xfrm>
          <a:custGeom>
            <a:avLst/>
            <a:gdLst/>
            <a:ahLst/>
            <a:cxnLst/>
            <a:rect l="l" t="t" r="r" b="b"/>
            <a:pathLst>
              <a:path w="1750059" h="1083945">
                <a:moveTo>
                  <a:pt x="874776" y="0"/>
                </a:moveTo>
                <a:lnTo>
                  <a:pt x="0" y="541782"/>
                </a:lnTo>
                <a:lnTo>
                  <a:pt x="874776" y="1083564"/>
                </a:lnTo>
                <a:lnTo>
                  <a:pt x="1749552" y="541782"/>
                </a:lnTo>
                <a:lnTo>
                  <a:pt x="874776" y="0"/>
                </a:lnTo>
                <a:close/>
              </a:path>
            </a:pathLst>
          </a:custGeom>
          <a:solidFill>
            <a:srgbClr val="0E2C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2956560" y="4974335"/>
            <a:ext cx="273685" cy="169545"/>
          </a:xfrm>
          <a:custGeom>
            <a:avLst/>
            <a:gdLst/>
            <a:ahLst/>
            <a:cxnLst/>
            <a:rect l="l" t="t" r="r" b="b"/>
            <a:pathLst>
              <a:path w="273685" h="169545">
                <a:moveTo>
                  <a:pt x="0" y="0"/>
                </a:moveTo>
                <a:lnTo>
                  <a:pt x="0" y="169162"/>
                </a:lnTo>
                <a:lnTo>
                  <a:pt x="273556" y="169162"/>
                </a:lnTo>
                <a:lnTo>
                  <a:pt x="0" y="0"/>
                </a:lnTo>
                <a:close/>
              </a:path>
            </a:pathLst>
          </a:custGeom>
          <a:solidFill>
            <a:srgbClr val="1330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5641369" y="4974335"/>
            <a:ext cx="273685" cy="169545"/>
          </a:xfrm>
          <a:custGeom>
            <a:avLst/>
            <a:gdLst/>
            <a:ahLst/>
            <a:cxnLst/>
            <a:rect l="l" t="t" r="r" b="b"/>
            <a:pathLst>
              <a:path w="273685" h="169545">
                <a:moveTo>
                  <a:pt x="273274" y="0"/>
                </a:moveTo>
                <a:lnTo>
                  <a:pt x="0" y="169162"/>
                </a:lnTo>
                <a:lnTo>
                  <a:pt x="273274" y="169162"/>
                </a:lnTo>
                <a:lnTo>
                  <a:pt x="273274" y="0"/>
                </a:lnTo>
                <a:close/>
              </a:path>
            </a:pathLst>
          </a:custGeom>
          <a:solidFill>
            <a:srgbClr val="1C38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956560" y="4061459"/>
            <a:ext cx="2958465" cy="1082040"/>
          </a:xfrm>
          <a:custGeom>
            <a:avLst/>
            <a:gdLst/>
            <a:ahLst/>
            <a:cxnLst/>
            <a:rect l="l" t="t" r="r" b="b"/>
            <a:pathLst>
              <a:path w="2958465" h="1082039">
                <a:moveTo>
                  <a:pt x="1479041" y="0"/>
                </a:moveTo>
                <a:lnTo>
                  <a:pt x="0" y="915161"/>
                </a:lnTo>
                <a:lnTo>
                  <a:pt x="269698" y="1082038"/>
                </a:lnTo>
                <a:lnTo>
                  <a:pt x="2688385" y="1082038"/>
                </a:lnTo>
                <a:lnTo>
                  <a:pt x="2958084" y="915161"/>
                </a:lnTo>
                <a:lnTo>
                  <a:pt x="1479041" y="0"/>
                </a:lnTo>
                <a:close/>
              </a:path>
            </a:pathLst>
          </a:custGeom>
          <a:solidFill>
            <a:srgbClr val="0E2C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0" y="3427476"/>
            <a:ext cx="1478280" cy="1716405"/>
          </a:xfrm>
          <a:custGeom>
            <a:avLst/>
            <a:gdLst/>
            <a:ahLst/>
            <a:cxnLst/>
            <a:rect l="l" t="t" r="r" b="b"/>
            <a:pathLst>
              <a:path w="1478280" h="1716404">
                <a:moveTo>
                  <a:pt x="0" y="0"/>
                </a:moveTo>
                <a:lnTo>
                  <a:pt x="0" y="1716022"/>
                </a:lnTo>
                <a:lnTo>
                  <a:pt x="1478279" y="1716022"/>
                </a:lnTo>
                <a:lnTo>
                  <a:pt x="1478279" y="915085"/>
                </a:lnTo>
                <a:lnTo>
                  <a:pt x="0" y="0"/>
                </a:lnTo>
                <a:close/>
              </a:path>
            </a:pathLst>
          </a:custGeom>
          <a:solidFill>
            <a:srgbClr val="1330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478280" y="3427476"/>
            <a:ext cx="1478280" cy="1716405"/>
          </a:xfrm>
          <a:custGeom>
            <a:avLst/>
            <a:gdLst/>
            <a:ahLst/>
            <a:cxnLst/>
            <a:rect l="l" t="t" r="r" b="b"/>
            <a:pathLst>
              <a:path w="1478280" h="1716404">
                <a:moveTo>
                  <a:pt x="1478280" y="0"/>
                </a:moveTo>
                <a:lnTo>
                  <a:pt x="0" y="915085"/>
                </a:lnTo>
                <a:lnTo>
                  <a:pt x="0" y="1716022"/>
                </a:lnTo>
                <a:lnTo>
                  <a:pt x="1478280" y="1716022"/>
                </a:lnTo>
                <a:lnTo>
                  <a:pt x="1478280" y="0"/>
                </a:lnTo>
                <a:close/>
              </a:path>
            </a:pathLst>
          </a:custGeom>
          <a:solidFill>
            <a:srgbClr val="1C38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0" y="2514600"/>
            <a:ext cx="2956560" cy="1830705"/>
          </a:xfrm>
          <a:custGeom>
            <a:avLst/>
            <a:gdLst/>
            <a:ahLst/>
            <a:cxnLst/>
            <a:rect l="l" t="t" r="r" b="b"/>
            <a:pathLst>
              <a:path w="2956560" h="1830704">
                <a:moveTo>
                  <a:pt x="1478280" y="0"/>
                </a:moveTo>
                <a:lnTo>
                  <a:pt x="0" y="915162"/>
                </a:lnTo>
                <a:lnTo>
                  <a:pt x="1478280" y="1830324"/>
                </a:lnTo>
                <a:lnTo>
                  <a:pt x="2956560" y="915162"/>
                </a:lnTo>
                <a:lnTo>
                  <a:pt x="1478280" y="0"/>
                </a:lnTo>
                <a:close/>
              </a:path>
            </a:pathLst>
          </a:custGeom>
          <a:solidFill>
            <a:srgbClr val="0E2C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89503" y="2744470"/>
            <a:ext cx="2364993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2567" y="1334262"/>
            <a:ext cx="8398865" cy="1916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27015" y="435322"/>
            <a:ext cx="5489971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rgbClr val="6E603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0981" y="1453306"/>
            <a:ext cx="774203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804E2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800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41082">
        <a:defRPr>
          <a:latin typeface="+mn-lt"/>
          <a:ea typeface="+mn-ea"/>
          <a:cs typeface="+mn-cs"/>
        </a:defRPr>
      </a:lvl2pPr>
      <a:lvl3pPr marL="482163">
        <a:defRPr>
          <a:latin typeface="+mn-lt"/>
          <a:ea typeface="+mn-ea"/>
          <a:cs typeface="+mn-cs"/>
        </a:defRPr>
      </a:lvl3pPr>
      <a:lvl4pPr marL="723245">
        <a:defRPr>
          <a:latin typeface="+mn-lt"/>
          <a:ea typeface="+mn-ea"/>
          <a:cs typeface="+mn-cs"/>
        </a:defRPr>
      </a:lvl4pPr>
      <a:lvl5pPr marL="964326">
        <a:defRPr>
          <a:latin typeface="+mn-lt"/>
          <a:ea typeface="+mn-ea"/>
          <a:cs typeface="+mn-cs"/>
        </a:defRPr>
      </a:lvl5pPr>
      <a:lvl6pPr marL="1205408">
        <a:defRPr>
          <a:latin typeface="+mn-lt"/>
          <a:ea typeface="+mn-ea"/>
          <a:cs typeface="+mn-cs"/>
        </a:defRPr>
      </a:lvl6pPr>
      <a:lvl7pPr marL="1446489">
        <a:defRPr>
          <a:latin typeface="+mn-lt"/>
          <a:ea typeface="+mn-ea"/>
          <a:cs typeface="+mn-cs"/>
        </a:defRPr>
      </a:lvl7pPr>
      <a:lvl8pPr marL="1687571">
        <a:defRPr>
          <a:latin typeface="+mn-lt"/>
          <a:ea typeface="+mn-ea"/>
          <a:cs typeface="+mn-cs"/>
        </a:defRPr>
      </a:lvl8pPr>
      <a:lvl9pPr marL="192865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41082">
        <a:defRPr>
          <a:latin typeface="+mn-lt"/>
          <a:ea typeface="+mn-ea"/>
          <a:cs typeface="+mn-cs"/>
        </a:defRPr>
      </a:lvl2pPr>
      <a:lvl3pPr marL="482163">
        <a:defRPr>
          <a:latin typeface="+mn-lt"/>
          <a:ea typeface="+mn-ea"/>
          <a:cs typeface="+mn-cs"/>
        </a:defRPr>
      </a:lvl3pPr>
      <a:lvl4pPr marL="723245">
        <a:defRPr>
          <a:latin typeface="+mn-lt"/>
          <a:ea typeface="+mn-ea"/>
          <a:cs typeface="+mn-cs"/>
        </a:defRPr>
      </a:lvl4pPr>
      <a:lvl5pPr marL="964326">
        <a:defRPr>
          <a:latin typeface="+mn-lt"/>
          <a:ea typeface="+mn-ea"/>
          <a:cs typeface="+mn-cs"/>
        </a:defRPr>
      </a:lvl5pPr>
      <a:lvl6pPr marL="1205408">
        <a:defRPr>
          <a:latin typeface="+mn-lt"/>
          <a:ea typeface="+mn-ea"/>
          <a:cs typeface="+mn-cs"/>
        </a:defRPr>
      </a:lvl6pPr>
      <a:lvl7pPr marL="1446489">
        <a:defRPr>
          <a:latin typeface="+mn-lt"/>
          <a:ea typeface="+mn-ea"/>
          <a:cs typeface="+mn-cs"/>
        </a:defRPr>
      </a:lvl7pPr>
      <a:lvl8pPr marL="1687571">
        <a:defRPr>
          <a:latin typeface="+mn-lt"/>
          <a:ea typeface="+mn-ea"/>
          <a:cs typeface="+mn-cs"/>
        </a:defRPr>
      </a:lvl8pPr>
      <a:lvl9pPr marL="192865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docker.com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cker/compose/releases/download/1.1.0/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9288" y="1887856"/>
            <a:ext cx="5298757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210" dirty="0"/>
              <a:t>Compose, </a:t>
            </a:r>
            <a:r>
              <a:rPr spc="-120" dirty="0"/>
              <a:t>Machine </a:t>
            </a:r>
            <a:r>
              <a:rPr spc="-153" dirty="0"/>
              <a:t>and</a:t>
            </a:r>
            <a:r>
              <a:rPr spc="-221" dirty="0"/>
              <a:t> </a:t>
            </a:r>
            <a:r>
              <a:rPr spc="-210" dirty="0"/>
              <a:t>Swarm</a:t>
            </a:r>
          </a:p>
        </p:txBody>
      </p:sp>
      <p:sp>
        <p:nvSpPr>
          <p:cNvPr id="4" name="object 4"/>
          <p:cNvSpPr/>
          <p:nvPr/>
        </p:nvSpPr>
        <p:spPr>
          <a:xfrm>
            <a:off x="1204913" y="132397"/>
            <a:ext cx="6496050" cy="1552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145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4782" y="373381"/>
            <a:ext cx="1193483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686" dirty="0"/>
              <a:t>S</a:t>
            </a:r>
            <a:r>
              <a:rPr spc="-26" dirty="0"/>
              <a:t>w</a:t>
            </a:r>
            <a:r>
              <a:rPr spc="-109" dirty="0"/>
              <a:t>arm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4955" y="1180147"/>
            <a:ext cx="109538" cy="3212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2025" dirty="0">
                <a:solidFill>
                  <a:prstClr val="black"/>
                </a:solidFill>
                <a:latin typeface="Arial"/>
                <a:cs typeface="Arial"/>
              </a:rPr>
              <a:t>•</a:t>
            </a:r>
            <a:endParaRPr sz="202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130" y="1194434"/>
            <a:ext cx="5708809" cy="609462"/>
          </a:xfrm>
          <a:prstGeom prst="rect">
            <a:avLst/>
          </a:prstGeom>
        </p:spPr>
        <p:txBody>
          <a:bodyPr vert="horz" wrap="square" lIns="0" tIns="44768" rIns="0" bIns="0" rtlCol="0">
            <a:spAutoFit/>
          </a:bodyPr>
          <a:lstStyle/>
          <a:p>
            <a:pPr marL="9525" marR="3810" defTabSz="685800">
              <a:lnSpc>
                <a:spcPts val="2183"/>
              </a:lnSpc>
              <a:spcBef>
                <a:spcPts val="353"/>
              </a:spcBef>
            </a:pPr>
            <a:r>
              <a:rPr sz="2025" spc="-105" dirty="0">
                <a:solidFill>
                  <a:prstClr val="black"/>
                </a:solidFill>
                <a:latin typeface="Arial"/>
                <a:cs typeface="Arial"/>
              </a:rPr>
              <a:t>Docker </a:t>
            </a:r>
            <a:r>
              <a:rPr sz="2025" spc="-38" dirty="0">
                <a:solidFill>
                  <a:prstClr val="black"/>
                </a:solidFill>
                <a:latin typeface="Arial"/>
                <a:cs typeface="Arial"/>
              </a:rPr>
              <a:t>client </a:t>
            </a:r>
            <a:r>
              <a:rPr sz="2025" spc="-41" dirty="0">
                <a:solidFill>
                  <a:prstClr val="black"/>
                </a:solidFill>
                <a:latin typeface="Arial"/>
                <a:cs typeface="Arial"/>
              </a:rPr>
              <a:t>endpoint </a:t>
            </a:r>
            <a:r>
              <a:rPr sz="2025" spc="-4" dirty="0">
                <a:solidFill>
                  <a:prstClr val="black"/>
                </a:solidFill>
                <a:latin typeface="Arial"/>
                <a:cs typeface="Arial"/>
              </a:rPr>
              <a:t>that </a:t>
            </a:r>
            <a:r>
              <a:rPr sz="2025" spc="-83" dirty="0">
                <a:solidFill>
                  <a:prstClr val="black"/>
                </a:solidFill>
                <a:latin typeface="Arial"/>
                <a:cs typeface="Arial"/>
              </a:rPr>
              <a:t>proxies </a:t>
            </a:r>
            <a:r>
              <a:rPr sz="2025" spc="-86" dirty="0">
                <a:solidFill>
                  <a:prstClr val="black"/>
                </a:solidFill>
                <a:latin typeface="Arial"/>
                <a:cs typeface="Arial"/>
              </a:rPr>
              <a:t>requests </a:t>
            </a:r>
            <a:r>
              <a:rPr sz="2025" spc="23" dirty="0">
                <a:solidFill>
                  <a:prstClr val="black"/>
                </a:solidFill>
                <a:latin typeface="Arial"/>
                <a:cs typeface="Arial"/>
              </a:rPr>
              <a:t>to</a:t>
            </a:r>
            <a:r>
              <a:rPr sz="2025" spc="-4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25" spc="-79" dirty="0">
                <a:solidFill>
                  <a:prstClr val="black"/>
                </a:solidFill>
                <a:latin typeface="Arial"/>
                <a:cs typeface="Arial"/>
              </a:rPr>
              <a:t>docker  </a:t>
            </a:r>
            <a:r>
              <a:rPr sz="2025" spc="-113" dirty="0">
                <a:solidFill>
                  <a:prstClr val="black"/>
                </a:solidFill>
                <a:latin typeface="Arial"/>
                <a:cs typeface="Arial"/>
              </a:rPr>
              <a:t>daemons </a:t>
            </a:r>
            <a:r>
              <a:rPr sz="2025" spc="-60" dirty="0">
                <a:solidFill>
                  <a:prstClr val="black"/>
                </a:solidFill>
                <a:latin typeface="Arial"/>
                <a:cs typeface="Arial"/>
              </a:rPr>
              <a:t>running </a:t>
            </a:r>
            <a:r>
              <a:rPr sz="2025" spc="-26" dirty="0">
                <a:solidFill>
                  <a:prstClr val="black"/>
                </a:solidFill>
                <a:latin typeface="Arial"/>
                <a:cs typeface="Arial"/>
              </a:rPr>
              <a:t>in </a:t>
            </a:r>
            <a:r>
              <a:rPr sz="2025" spc="-158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025" spc="-23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25" spc="-60" dirty="0">
                <a:solidFill>
                  <a:prstClr val="black"/>
                </a:solidFill>
                <a:latin typeface="Arial"/>
                <a:cs typeface="Arial"/>
              </a:rPr>
              <a:t>cluster.</a:t>
            </a:r>
            <a:endParaRPr sz="202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4955" y="2151697"/>
            <a:ext cx="109538" cy="3212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2025" dirty="0">
                <a:solidFill>
                  <a:prstClr val="black"/>
                </a:solidFill>
                <a:latin typeface="Arial"/>
                <a:cs typeface="Arial"/>
              </a:rPr>
              <a:t>•</a:t>
            </a:r>
            <a:endParaRPr sz="202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2129" y="2165984"/>
            <a:ext cx="5605463" cy="3212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2025" spc="-94" dirty="0">
                <a:solidFill>
                  <a:prstClr val="black"/>
                </a:solidFill>
                <a:latin typeface="Arial"/>
                <a:cs typeface="Arial"/>
              </a:rPr>
              <a:t>Cluster </a:t>
            </a:r>
            <a:r>
              <a:rPr sz="2025" spc="-105" dirty="0">
                <a:solidFill>
                  <a:prstClr val="black"/>
                </a:solidFill>
                <a:latin typeface="Arial"/>
                <a:cs typeface="Arial"/>
              </a:rPr>
              <a:t>manager </a:t>
            </a:r>
            <a:r>
              <a:rPr sz="2025" spc="-4" dirty="0">
                <a:solidFill>
                  <a:prstClr val="black"/>
                </a:solidFill>
                <a:latin typeface="Arial"/>
                <a:cs typeface="Arial"/>
              </a:rPr>
              <a:t>that </a:t>
            </a:r>
            <a:r>
              <a:rPr sz="2025" spc="-127" dirty="0">
                <a:solidFill>
                  <a:prstClr val="black"/>
                </a:solidFill>
                <a:latin typeface="Arial"/>
                <a:cs typeface="Arial"/>
              </a:rPr>
              <a:t>keeps </a:t>
            </a:r>
            <a:r>
              <a:rPr sz="2025" spc="-60" dirty="0">
                <a:solidFill>
                  <a:prstClr val="black"/>
                </a:solidFill>
                <a:latin typeface="Arial"/>
                <a:cs typeface="Arial"/>
              </a:rPr>
              <a:t>state </a:t>
            </a:r>
            <a:r>
              <a:rPr sz="2025" spc="-4" dirty="0">
                <a:solidFill>
                  <a:prstClr val="black"/>
                </a:solidFill>
                <a:latin typeface="Arial"/>
                <a:cs typeface="Arial"/>
              </a:rPr>
              <a:t>of </a:t>
            </a:r>
            <a:r>
              <a:rPr sz="2025" spc="-26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025" spc="-64" dirty="0">
                <a:solidFill>
                  <a:prstClr val="black"/>
                </a:solidFill>
                <a:latin typeface="Arial"/>
                <a:cs typeface="Arial"/>
              </a:rPr>
              <a:t>cluster</a:t>
            </a:r>
            <a:r>
              <a:rPr sz="2025" spc="-40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25" spc="-109" dirty="0">
                <a:solidFill>
                  <a:prstClr val="black"/>
                </a:solidFill>
                <a:latin typeface="Arial"/>
                <a:cs typeface="Arial"/>
              </a:rPr>
              <a:t>nodes</a:t>
            </a:r>
            <a:endParaRPr sz="202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4955" y="2846069"/>
            <a:ext cx="109538" cy="3212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2025" dirty="0">
                <a:solidFill>
                  <a:prstClr val="black"/>
                </a:solidFill>
                <a:latin typeface="Arial"/>
                <a:cs typeface="Arial"/>
              </a:rPr>
              <a:t>•</a:t>
            </a:r>
            <a:endParaRPr sz="202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2130" y="2860357"/>
            <a:ext cx="3110389" cy="3212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2025" spc="-139" dirty="0">
                <a:solidFill>
                  <a:prstClr val="black"/>
                </a:solidFill>
                <a:latin typeface="Arial"/>
                <a:cs typeface="Arial"/>
              </a:rPr>
              <a:t>Easily </a:t>
            </a:r>
            <a:r>
              <a:rPr sz="2025" spc="-34" dirty="0">
                <a:solidFill>
                  <a:prstClr val="black"/>
                </a:solidFill>
                <a:latin typeface="Arial"/>
                <a:cs typeface="Arial"/>
              </a:rPr>
              <a:t>run </a:t>
            </a:r>
            <a:r>
              <a:rPr sz="2025" spc="-191" dirty="0">
                <a:solidFill>
                  <a:prstClr val="black"/>
                </a:solidFill>
                <a:latin typeface="Arial"/>
                <a:cs typeface="Arial"/>
              </a:rPr>
              <a:t>as </a:t>
            </a:r>
            <a:r>
              <a:rPr sz="2025" spc="-158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2025" spc="-56" dirty="0">
                <a:solidFill>
                  <a:prstClr val="black"/>
                </a:solidFill>
                <a:latin typeface="Arial"/>
                <a:cs typeface="Arial"/>
              </a:rPr>
              <a:t>container</a:t>
            </a:r>
            <a:r>
              <a:rPr sz="2025" spc="-2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25" spc="-26" dirty="0">
                <a:solidFill>
                  <a:prstClr val="black"/>
                </a:solidFill>
                <a:latin typeface="Arial"/>
                <a:cs typeface="Arial"/>
              </a:rPr>
              <a:t>itself</a:t>
            </a:r>
            <a:endParaRPr sz="202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4955" y="3540443"/>
            <a:ext cx="109538" cy="3212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2025" dirty="0">
                <a:solidFill>
                  <a:prstClr val="black"/>
                </a:solidFill>
                <a:latin typeface="Arial"/>
                <a:cs typeface="Arial"/>
              </a:rPr>
              <a:t>•</a:t>
            </a:r>
            <a:endParaRPr sz="202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2129" y="3553778"/>
            <a:ext cx="5571173" cy="608499"/>
          </a:xfrm>
          <a:prstGeom prst="rect">
            <a:avLst/>
          </a:prstGeom>
        </p:spPr>
        <p:txBody>
          <a:bodyPr vert="horz" wrap="square" lIns="0" tIns="43814" rIns="0" bIns="0" rtlCol="0">
            <a:spAutoFit/>
          </a:bodyPr>
          <a:lstStyle/>
          <a:p>
            <a:pPr marL="9525" marR="3810" defTabSz="685800">
              <a:lnSpc>
                <a:spcPts val="2190"/>
              </a:lnSpc>
              <a:spcBef>
                <a:spcPts val="344"/>
              </a:spcBef>
            </a:pPr>
            <a:r>
              <a:rPr sz="2025" spc="-8" dirty="0">
                <a:solidFill>
                  <a:prstClr val="black"/>
                </a:solidFill>
                <a:latin typeface="Arial"/>
                <a:cs typeface="Arial"/>
              </a:rPr>
              <a:t>Multiple </a:t>
            </a:r>
            <a:r>
              <a:rPr sz="2025" spc="-98" dirty="0">
                <a:solidFill>
                  <a:prstClr val="black"/>
                </a:solidFill>
                <a:latin typeface="Arial"/>
                <a:cs typeface="Arial"/>
              </a:rPr>
              <a:t>service </a:t>
            </a:r>
            <a:r>
              <a:rPr sz="2025" spc="-94" dirty="0">
                <a:solidFill>
                  <a:prstClr val="black"/>
                </a:solidFill>
                <a:latin typeface="Arial"/>
                <a:cs typeface="Arial"/>
              </a:rPr>
              <a:t>discoveries </a:t>
            </a:r>
            <a:r>
              <a:rPr sz="2025" spc="8" dirty="0">
                <a:solidFill>
                  <a:prstClr val="black"/>
                </a:solidFill>
                <a:latin typeface="Arial"/>
                <a:cs typeface="Arial"/>
              </a:rPr>
              <a:t>for </a:t>
            </a:r>
            <a:r>
              <a:rPr sz="2025" spc="-60" dirty="0">
                <a:solidFill>
                  <a:prstClr val="black"/>
                </a:solidFill>
                <a:latin typeface="Arial"/>
                <a:cs typeface="Arial"/>
              </a:rPr>
              <a:t>cluster </a:t>
            </a:r>
            <a:r>
              <a:rPr sz="2025" spc="-109" dirty="0">
                <a:solidFill>
                  <a:prstClr val="black"/>
                </a:solidFill>
                <a:latin typeface="Arial"/>
                <a:cs typeface="Arial"/>
              </a:rPr>
              <a:t>nodes</a:t>
            </a:r>
            <a:r>
              <a:rPr sz="2025" spc="-42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25" spc="-79" dirty="0">
                <a:solidFill>
                  <a:prstClr val="black"/>
                </a:solidFill>
                <a:latin typeface="Arial"/>
                <a:cs typeface="Arial"/>
              </a:rPr>
              <a:t>(docker  </a:t>
            </a:r>
            <a:r>
              <a:rPr sz="2025" spc="-71" dirty="0">
                <a:solidFill>
                  <a:prstClr val="black"/>
                </a:solidFill>
                <a:latin typeface="Arial"/>
                <a:cs typeface="Arial"/>
              </a:rPr>
              <a:t>hosted, </a:t>
            </a:r>
            <a:r>
              <a:rPr sz="2025" spc="-64" dirty="0">
                <a:solidFill>
                  <a:prstClr val="black"/>
                </a:solidFill>
                <a:latin typeface="Arial"/>
                <a:cs typeface="Arial"/>
              </a:rPr>
              <a:t>etcd, </a:t>
            </a:r>
            <a:r>
              <a:rPr sz="2025" spc="-90" dirty="0">
                <a:solidFill>
                  <a:prstClr val="black"/>
                </a:solidFill>
                <a:latin typeface="Arial"/>
                <a:cs typeface="Arial"/>
              </a:rPr>
              <a:t>consul, zookeeper, </a:t>
            </a:r>
            <a:r>
              <a:rPr sz="2025" spc="-11" dirty="0">
                <a:solidFill>
                  <a:prstClr val="black"/>
                </a:solidFill>
                <a:latin typeface="Arial"/>
                <a:cs typeface="Arial"/>
              </a:rPr>
              <a:t>file</a:t>
            </a:r>
            <a:r>
              <a:rPr sz="2025" spc="-21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25" spc="-120" dirty="0">
                <a:solidFill>
                  <a:prstClr val="black"/>
                </a:solidFill>
                <a:latin typeface="Arial"/>
                <a:cs typeface="Arial"/>
              </a:rPr>
              <a:t>based)</a:t>
            </a:r>
            <a:endParaRPr sz="2025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1240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4782" y="373381"/>
            <a:ext cx="1193483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686" dirty="0"/>
              <a:t>S</a:t>
            </a:r>
            <a:r>
              <a:rPr spc="-26" dirty="0"/>
              <a:t>w</a:t>
            </a:r>
            <a:r>
              <a:rPr spc="-109" dirty="0"/>
              <a:t>arm</a:t>
            </a:r>
          </a:p>
        </p:txBody>
      </p:sp>
      <p:sp>
        <p:nvSpPr>
          <p:cNvPr id="3" name="object 3"/>
          <p:cNvSpPr/>
          <p:nvPr/>
        </p:nvSpPr>
        <p:spPr>
          <a:xfrm>
            <a:off x="2786718" y="1573731"/>
            <a:ext cx="3569612" cy="2820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3667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1482" y="373381"/>
            <a:ext cx="660558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375" dirty="0"/>
              <a:t>U</a:t>
            </a:r>
            <a:r>
              <a:rPr spc="-259" dirty="0"/>
              <a:t>s</a:t>
            </a:r>
            <a:r>
              <a:rPr spc="-19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4955" y="1148715"/>
            <a:ext cx="3743325" cy="9021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66700" indent="-257175" defTabSz="685800">
              <a:spcBef>
                <a:spcPts val="675"/>
              </a:spcBef>
              <a:buFontTx/>
              <a:buChar char="•"/>
              <a:tabLst>
                <a:tab pos="266224" algn="l"/>
                <a:tab pos="266700" algn="l"/>
              </a:tabLst>
            </a:pPr>
            <a:r>
              <a:rPr sz="2400" spc="-131" dirty="0">
                <a:solidFill>
                  <a:prstClr val="black"/>
                </a:solidFill>
                <a:latin typeface="Arial"/>
                <a:cs typeface="Arial"/>
              </a:rPr>
              <a:t>No </a:t>
            </a:r>
            <a:r>
              <a:rPr sz="2400" spc="-56" dirty="0">
                <a:solidFill>
                  <a:prstClr val="black"/>
                </a:solidFill>
                <a:latin typeface="Arial"/>
                <a:cs typeface="Arial"/>
              </a:rPr>
              <a:t>install, </a:t>
            </a:r>
            <a:r>
              <a:rPr sz="2400" spc="-41" dirty="0">
                <a:solidFill>
                  <a:prstClr val="black"/>
                </a:solidFill>
                <a:latin typeface="Arial"/>
                <a:cs typeface="Arial"/>
              </a:rPr>
              <a:t>run </a:t>
            </a:r>
            <a:r>
              <a:rPr sz="2400" spc="-30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2400" spc="-30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64" dirty="0">
                <a:solidFill>
                  <a:prstClr val="black"/>
                </a:solidFill>
                <a:latin typeface="Arial"/>
                <a:cs typeface="Arial"/>
              </a:rPr>
              <a:t>container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266700" indent="-257175" defTabSz="685800">
              <a:spcBef>
                <a:spcPts val="600"/>
              </a:spcBef>
              <a:buFont typeface="Arial"/>
              <a:buChar char="•"/>
              <a:tabLst>
                <a:tab pos="266224" algn="l"/>
                <a:tab pos="266700" algn="l"/>
                <a:tab pos="1546860" algn="l"/>
                <a:tab pos="2461259" algn="l"/>
              </a:tabLst>
            </a:pPr>
            <a:r>
              <a:rPr sz="2400" dirty="0">
                <a:solidFill>
                  <a:prstClr val="black"/>
                </a:solidFill>
                <a:latin typeface="Courier New"/>
                <a:cs typeface="Courier New"/>
              </a:rPr>
              <a:t>docker	pull	swarm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2258378"/>
            <a:ext cx="6858000" cy="2585084"/>
          </a:xfrm>
          <a:custGeom>
            <a:avLst/>
            <a:gdLst/>
            <a:ahLst/>
            <a:cxnLst/>
            <a:rect l="l" t="t" r="r" b="b"/>
            <a:pathLst>
              <a:path w="9144000" h="3446779">
                <a:moveTo>
                  <a:pt x="0" y="0"/>
                </a:moveTo>
                <a:lnTo>
                  <a:pt x="9144000" y="0"/>
                </a:lnTo>
                <a:lnTo>
                  <a:pt x="9144000" y="3446779"/>
                </a:lnTo>
                <a:lnTo>
                  <a:pt x="0" y="3446779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102" y="2245042"/>
            <a:ext cx="6432709" cy="2528224"/>
          </a:xfrm>
          <a:prstGeom prst="rect">
            <a:avLst/>
          </a:prstGeom>
        </p:spPr>
        <p:txBody>
          <a:bodyPr vert="horz" wrap="square" lIns="0" tIns="46196" rIns="0" bIns="0" rtlCol="0">
            <a:spAutoFit/>
          </a:bodyPr>
          <a:lstStyle/>
          <a:p>
            <a:pPr marL="9525" marR="3810" defTabSz="685800">
              <a:lnSpc>
                <a:spcPts val="1229"/>
              </a:lnSpc>
              <a:spcBef>
                <a:spcPts val="363"/>
              </a:spcBef>
              <a:tabLst>
                <a:tab pos="203359" algn="l"/>
                <a:tab pos="883920" algn="l"/>
                <a:tab pos="1272540" algn="l"/>
                <a:tab pos="1564004" algn="l"/>
                <a:tab pos="3604736" algn="l"/>
                <a:tab pos="3701891" algn="l"/>
                <a:tab pos="3993356" algn="l"/>
                <a:tab pos="4964906" algn="l"/>
                <a:tab pos="5256371" algn="l"/>
                <a:tab pos="5839301" algn="l"/>
              </a:tabLst>
            </a:pPr>
            <a:r>
              <a:rPr sz="1275" dirty="0">
                <a:solidFill>
                  <a:prstClr val="black"/>
                </a:solidFill>
                <a:latin typeface="Courier New"/>
                <a:cs typeface="Courier New"/>
              </a:rPr>
              <a:t>$	docker	run	-v	/vagrant:/tmp/vagrant	-p	1234:1234	-d	swarm	manage  file://tmp/vagrant/swarm-cluster.cfg	-H=0.0.0.0:1234</a:t>
            </a:r>
            <a:endParaRPr sz="127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525" defTabSz="685800">
              <a:spcBef>
                <a:spcPts val="19"/>
              </a:spcBef>
            </a:pPr>
            <a:r>
              <a:rPr sz="1275" dirty="0">
                <a:solidFill>
                  <a:prstClr val="black"/>
                </a:solidFill>
                <a:latin typeface="Courier New"/>
                <a:cs typeface="Courier New"/>
              </a:rPr>
              <a:t>72acd5bc00de0b411f025ef6f297353a1869a3cc8c36d687e1f28a2d8f422a06</a:t>
            </a:r>
            <a:endParaRPr sz="1275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685800">
              <a:spcBef>
                <a:spcPts val="8"/>
              </a:spcBef>
            </a:pPr>
            <a:endParaRPr sz="135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525" marR="3599021" defTabSz="685800">
              <a:lnSpc>
                <a:spcPct val="101000"/>
              </a:lnSpc>
              <a:tabLst>
                <a:tab pos="203359" algn="l"/>
                <a:tab pos="883920" algn="l"/>
                <a:tab pos="1175385" algn="l"/>
                <a:tab pos="2438400" algn="l"/>
              </a:tabLst>
            </a:pPr>
            <a:r>
              <a:rPr sz="1275" dirty="0">
                <a:solidFill>
                  <a:prstClr val="black"/>
                </a:solidFill>
                <a:latin typeface="Courier New"/>
                <a:cs typeface="Courier New"/>
              </a:rPr>
              <a:t>$	docker	-H	0.0.0.0:1234	info  Containers:	0</a:t>
            </a:r>
            <a:endParaRPr sz="127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525" defTabSz="685800">
              <a:spcBef>
                <a:spcPts val="8"/>
              </a:spcBef>
              <a:tabLst>
                <a:tab pos="689610" algn="l"/>
              </a:tabLst>
            </a:pPr>
            <a:r>
              <a:rPr sz="1275" dirty="0">
                <a:solidFill>
                  <a:prstClr val="black"/>
                </a:solidFill>
                <a:latin typeface="Courier New"/>
                <a:cs typeface="Courier New"/>
              </a:rPr>
              <a:t>Nodes:	3</a:t>
            </a:r>
            <a:endParaRPr sz="127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06680" defTabSz="685800">
              <a:spcBef>
                <a:spcPts val="15"/>
              </a:spcBef>
              <a:tabLst>
                <a:tab pos="981075" algn="l"/>
              </a:tabLst>
            </a:pPr>
            <a:r>
              <a:rPr sz="1275" dirty="0">
                <a:solidFill>
                  <a:prstClr val="black"/>
                </a:solidFill>
                <a:latin typeface="Courier New"/>
                <a:cs typeface="Courier New"/>
              </a:rPr>
              <a:t>swarm-2:	192.168.33.12:2375</a:t>
            </a:r>
            <a:endParaRPr sz="127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03835" defTabSz="685800">
              <a:spcBef>
                <a:spcPts val="8"/>
              </a:spcBef>
              <a:tabLst>
                <a:tab pos="397669" algn="l"/>
                <a:tab pos="1564004" algn="l"/>
              </a:tabLst>
            </a:pPr>
            <a:r>
              <a:rPr sz="1275" spc="-143" dirty="0">
                <a:solidFill>
                  <a:prstClr val="black"/>
                </a:solidFill>
                <a:latin typeface="Arial Black"/>
                <a:cs typeface="Arial Black"/>
              </a:rPr>
              <a:t>└	</a:t>
            </a:r>
            <a:r>
              <a:rPr sz="1275" dirty="0">
                <a:solidFill>
                  <a:prstClr val="black"/>
                </a:solidFill>
                <a:latin typeface="Courier New"/>
                <a:cs typeface="Courier New"/>
              </a:rPr>
              <a:t>Containers:	0</a:t>
            </a:r>
            <a:endParaRPr sz="127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03835" defTabSz="685800">
              <a:spcBef>
                <a:spcPts val="15"/>
              </a:spcBef>
              <a:tabLst>
                <a:tab pos="397669" algn="l"/>
                <a:tab pos="1272540" algn="l"/>
                <a:tab pos="1855470" algn="l"/>
                <a:tab pos="2049780" algn="l"/>
                <a:tab pos="2244090" algn="l"/>
              </a:tabLst>
            </a:pPr>
            <a:r>
              <a:rPr sz="1275" spc="-143" dirty="0">
                <a:solidFill>
                  <a:prstClr val="black"/>
                </a:solidFill>
                <a:latin typeface="Arial Black"/>
                <a:cs typeface="Arial Black"/>
              </a:rPr>
              <a:t>└	</a:t>
            </a:r>
            <a:r>
              <a:rPr sz="1275" dirty="0">
                <a:solidFill>
                  <a:prstClr val="black"/>
                </a:solidFill>
                <a:latin typeface="Courier New"/>
                <a:cs typeface="Courier New"/>
              </a:rPr>
              <a:t>Reserved	CPUs:	0	/	1</a:t>
            </a:r>
            <a:endParaRPr sz="127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03835" defTabSz="685800">
              <a:spcBef>
                <a:spcPts val="8"/>
              </a:spcBef>
              <a:tabLst>
                <a:tab pos="397669" algn="l"/>
                <a:tab pos="1272540" algn="l"/>
                <a:tab pos="2049780" algn="l"/>
                <a:tab pos="2244090" algn="l"/>
                <a:tab pos="2438400" algn="l"/>
                <a:tab pos="2632709" algn="l"/>
                <a:tab pos="3021330" algn="l"/>
              </a:tabLst>
            </a:pPr>
            <a:r>
              <a:rPr sz="1275" spc="-143" dirty="0">
                <a:solidFill>
                  <a:prstClr val="black"/>
                </a:solidFill>
                <a:latin typeface="Arial Black"/>
                <a:cs typeface="Arial Black"/>
              </a:rPr>
              <a:t>└	</a:t>
            </a:r>
            <a:r>
              <a:rPr sz="1275" dirty="0">
                <a:solidFill>
                  <a:prstClr val="black"/>
                </a:solidFill>
                <a:latin typeface="Courier New"/>
                <a:cs typeface="Courier New"/>
              </a:rPr>
              <a:t>Reserved	Memory:	0	B	/	490	MiB</a:t>
            </a:r>
            <a:endParaRPr sz="127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525" defTabSz="685800">
              <a:spcBef>
                <a:spcPts val="15"/>
              </a:spcBef>
            </a:pPr>
            <a:r>
              <a:rPr sz="1275" dirty="0">
                <a:solidFill>
                  <a:prstClr val="black"/>
                </a:solidFill>
                <a:latin typeface="Courier New"/>
                <a:cs typeface="Courier New"/>
              </a:rPr>
              <a:t>…</a:t>
            </a:r>
            <a:endParaRPr sz="127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525" defTabSz="685800">
              <a:spcBef>
                <a:spcPts val="8"/>
              </a:spcBef>
              <a:tabLst>
                <a:tab pos="203359" algn="l"/>
                <a:tab pos="883920" algn="l"/>
                <a:tab pos="1175385" algn="l"/>
                <a:tab pos="2438400" algn="l"/>
                <a:tab pos="2827020" algn="l"/>
                <a:tab pos="3118484" algn="l"/>
                <a:tab pos="3410426" algn="l"/>
                <a:tab pos="3993356" algn="l"/>
              </a:tabLst>
            </a:pPr>
            <a:r>
              <a:rPr sz="1275" dirty="0">
                <a:solidFill>
                  <a:prstClr val="black"/>
                </a:solidFill>
                <a:latin typeface="Courier New"/>
                <a:cs typeface="Courier New"/>
              </a:rPr>
              <a:t>$	docker	-H	0.0.0.0:1234	run	-d	-p	80:80	nginx</a:t>
            </a:r>
            <a:endParaRPr sz="1275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1525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9298" y="373381"/>
            <a:ext cx="5139213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278" dirty="0"/>
              <a:t>Use </a:t>
            </a:r>
            <a:r>
              <a:rPr spc="-120" dirty="0"/>
              <a:t>Machine </a:t>
            </a:r>
            <a:r>
              <a:rPr spc="45" dirty="0"/>
              <a:t>to </a:t>
            </a:r>
            <a:r>
              <a:rPr spc="-113" dirty="0"/>
              <a:t>create</a:t>
            </a:r>
            <a:r>
              <a:rPr spc="-353" dirty="0"/>
              <a:t> </a:t>
            </a:r>
            <a:r>
              <a:rPr spc="-206" dirty="0"/>
              <a:t>Swarm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4956" y="923926"/>
            <a:ext cx="5993606" cy="125367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66700" indent="-257175" defTabSz="685800">
              <a:spcBef>
                <a:spcPts val="675"/>
              </a:spcBef>
              <a:buFontTx/>
              <a:buChar char="•"/>
              <a:tabLst>
                <a:tab pos="266224" algn="l"/>
                <a:tab pos="266700" algn="l"/>
              </a:tabLst>
            </a:pPr>
            <a:r>
              <a:rPr sz="2400" spc="-124" dirty="0">
                <a:solidFill>
                  <a:prstClr val="black"/>
                </a:solidFill>
                <a:latin typeface="Arial"/>
                <a:cs typeface="Arial"/>
              </a:rPr>
              <a:t>Get </a:t>
            </a:r>
            <a:r>
              <a:rPr sz="2400" spc="-188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2400" spc="-56" dirty="0">
                <a:solidFill>
                  <a:prstClr val="black"/>
                </a:solidFill>
                <a:latin typeface="Arial"/>
                <a:cs typeface="Arial"/>
              </a:rPr>
              <a:t>token </a:t>
            </a:r>
            <a:r>
              <a:rPr sz="2400" spc="8" dirty="0">
                <a:solidFill>
                  <a:prstClr val="black"/>
                </a:solidFill>
                <a:latin typeface="Arial"/>
                <a:cs typeface="Arial"/>
              </a:rPr>
              <a:t>for</a:t>
            </a:r>
            <a:r>
              <a:rPr sz="2400" spc="-16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prstClr val="black"/>
                </a:solidFill>
                <a:latin typeface="Arial"/>
                <a:cs typeface="Arial"/>
              </a:rPr>
              <a:t>discovery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266700" indent="-257175" defTabSz="685800">
              <a:lnSpc>
                <a:spcPts val="2876"/>
              </a:lnSpc>
              <a:spcBef>
                <a:spcPts val="600"/>
              </a:spcBef>
              <a:buFontTx/>
              <a:buChar char="•"/>
              <a:tabLst>
                <a:tab pos="266224" algn="l"/>
                <a:tab pos="266700" algn="l"/>
              </a:tabLst>
            </a:pPr>
            <a:r>
              <a:rPr sz="2400" spc="-79" dirty="0">
                <a:solidFill>
                  <a:prstClr val="black"/>
                </a:solidFill>
                <a:latin typeface="Arial"/>
                <a:cs typeface="Arial"/>
              </a:rPr>
              <a:t>Start </a:t>
            </a:r>
            <a:r>
              <a:rPr sz="2400" spc="-127" dirty="0">
                <a:solidFill>
                  <a:prstClr val="black"/>
                </a:solidFill>
                <a:latin typeface="Arial"/>
                <a:cs typeface="Arial"/>
              </a:rPr>
              <a:t>nodes </a:t>
            </a:r>
            <a:r>
              <a:rPr sz="2400" spc="11" dirty="0">
                <a:solidFill>
                  <a:prstClr val="black"/>
                </a:solidFill>
                <a:latin typeface="Arial"/>
                <a:cs typeface="Arial"/>
              </a:rPr>
              <a:t>with </a:t>
            </a:r>
            <a:r>
              <a:rPr sz="2400" spc="-109" dirty="0">
                <a:solidFill>
                  <a:prstClr val="black"/>
                </a:solidFill>
                <a:latin typeface="Arial"/>
                <a:cs typeface="Arial"/>
              </a:rPr>
              <a:t>machine </a:t>
            </a:r>
            <a:r>
              <a:rPr sz="2400" spc="-124" dirty="0">
                <a:solidFill>
                  <a:prstClr val="black"/>
                </a:solidFill>
                <a:latin typeface="Arial"/>
                <a:cs typeface="Arial"/>
              </a:rPr>
              <a:t>using </a:t>
            </a:r>
            <a:r>
              <a:rPr sz="2400" spc="-34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2400" spc="-32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Courier New"/>
                <a:cs typeface="Courier New"/>
              </a:rPr>
              <a:t>--swarm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66700" defTabSz="685800">
              <a:lnSpc>
                <a:spcPts val="2876"/>
              </a:lnSpc>
            </a:pPr>
            <a:r>
              <a:rPr sz="2400" spc="-26" dirty="0">
                <a:solidFill>
                  <a:prstClr val="black"/>
                </a:solidFill>
                <a:latin typeface="Arial"/>
                <a:cs typeface="Arial"/>
              </a:rPr>
              <a:t>option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2309812"/>
            <a:ext cx="6858000" cy="2738438"/>
          </a:xfrm>
          <a:custGeom>
            <a:avLst/>
            <a:gdLst/>
            <a:ahLst/>
            <a:cxnLst/>
            <a:rect l="l" t="t" r="r" b="b"/>
            <a:pathLst>
              <a:path w="9144000" h="3651250">
                <a:moveTo>
                  <a:pt x="0" y="0"/>
                </a:moveTo>
                <a:lnTo>
                  <a:pt x="9144000" y="0"/>
                </a:lnTo>
                <a:lnTo>
                  <a:pt x="9144000" y="3651250"/>
                </a:lnTo>
                <a:lnTo>
                  <a:pt x="0" y="3651250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102" y="2292668"/>
            <a:ext cx="6707029" cy="282577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398996" defTabSz="685800">
              <a:lnSpc>
                <a:spcPct val="120800"/>
              </a:lnSpc>
              <a:spcBef>
                <a:spcPts val="75"/>
              </a:spcBef>
              <a:tabLst>
                <a:tab pos="214789" algn="l"/>
                <a:tab pos="935355" algn="l"/>
                <a:tab pos="1346835" algn="l"/>
                <a:tab pos="1964055" algn="l"/>
              </a:tabLst>
            </a:pPr>
            <a:r>
              <a:rPr sz="1350" dirty="0">
                <a:solidFill>
                  <a:prstClr val="black"/>
                </a:solidFill>
                <a:latin typeface="Courier New"/>
                <a:cs typeface="Courier New"/>
              </a:rPr>
              <a:t>$	docker	run	swarm	create  31e61710169a7d3568502b0e9fb09d66</a:t>
            </a:r>
            <a:endParaRPr sz="135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525" defTabSz="685800">
              <a:spcBef>
                <a:spcPts val="330"/>
              </a:spcBef>
              <a:tabLst>
                <a:tab pos="214789" algn="l"/>
                <a:tab pos="1758315" algn="l"/>
                <a:tab pos="2478405" algn="l"/>
                <a:tab pos="2787015" algn="l"/>
                <a:tab pos="3919061" algn="l"/>
                <a:tab pos="4742021" algn="l"/>
              </a:tabLst>
            </a:pPr>
            <a:r>
              <a:rPr sz="1350" dirty="0">
                <a:solidFill>
                  <a:prstClr val="black"/>
                </a:solidFill>
                <a:latin typeface="Courier New"/>
                <a:cs typeface="Courier New"/>
              </a:rPr>
              <a:t>$	docker-machine	create	-d	virtualbox	--swarm	--swarm-master</a:t>
            </a:r>
            <a:endParaRPr sz="135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525" defTabSz="685800">
              <a:tabLst>
                <a:tab pos="1861185" algn="l"/>
                <a:tab pos="6079331" algn="l"/>
              </a:tabLst>
            </a:pPr>
            <a:r>
              <a:rPr sz="1350" dirty="0">
                <a:solidFill>
                  <a:prstClr val="black"/>
                </a:solidFill>
                <a:latin typeface="Courier New"/>
                <a:cs typeface="Courier New"/>
              </a:rPr>
              <a:t>--swarm-discovery	token://31e61710169a7d3568502b0e9fb09d66	head</a:t>
            </a:r>
            <a:endParaRPr sz="135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525" defTabSz="685800">
              <a:spcBef>
                <a:spcPts val="338"/>
              </a:spcBef>
            </a:pPr>
            <a:r>
              <a:rPr sz="1350" dirty="0">
                <a:solidFill>
                  <a:prstClr val="black"/>
                </a:solidFill>
                <a:latin typeface="Courier New"/>
                <a:cs typeface="Courier New"/>
              </a:rPr>
              <a:t>...</a:t>
            </a:r>
            <a:endParaRPr sz="135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525" marR="3810" defTabSz="685800">
              <a:spcBef>
                <a:spcPts val="338"/>
              </a:spcBef>
              <a:tabLst>
                <a:tab pos="214789" algn="l"/>
                <a:tab pos="1758315" algn="l"/>
                <a:tab pos="2478405" algn="l"/>
                <a:tab pos="2787015" algn="l"/>
                <a:tab pos="4124801" algn="l"/>
                <a:tab pos="4227671" algn="l"/>
                <a:tab pos="4947761" algn="l"/>
              </a:tabLst>
            </a:pPr>
            <a:r>
              <a:rPr sz="1350" dirty="0">
                <a:solidFill>
                  <a:prstClr val="black"/>
                </a:solidFill>
                <a:latin typeface="Courier New"/>
                <a:cs typeface="Courier New"/>
              </a:rPr>
              <a:t>$	docker-machine	create	-d	digitalocean	--swarm	--swarm-discovery  token://31e61710169a7d3568502b0e9fb09d66	worker-00</a:t>
            </a:r>
            <a:endParaRPr sz="135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525" defTabSz="685800">
              <a:spcBef>
                <a:spcPts val="338"/>
              </a:spcBef>
            </a:pPr>
            <a:r>
              <a:rPr sz="1350" dirty="0">
                <a:solidFill>
                  <a:prstClr val="black"/>
                </a:solidFill>
                <a:latin typeface="Courier New"/>
                <a:cs typeface="Courier New"/>
              </a:rPr>
              <a:t>...</a:t>
            </a:r>
            <a:endParaRPr sz="135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525" marR="723900" defTabSz="685800">
              <a:spcBef>
                <a:spcPts val="338"/>
              </a:spcBef>
              <a:tabLst>
                <a:tab pos="214789" algn="l"/>
                <a:tab pos="1758315" algn="l"/>
                <a:tab pos="2478405" algn="l"/>
                <a:tab pos="2787015" algn="l"/>
                <a:tab pos="3404711" algn="l"/>
                <a:tab pos="4227671" algn="l"/>
              </a:tabLst>
            </a:pPr>
            <a:r>
              <a:rPr sz="1350" dirty="0">
                <a:solidFill>
                  <a:prstClr val="black"/>
                </a:solidFill>
                <a:latin typeface="Courier New"/>
                <a:cs typeface="Courier New"/>
              </a:rPr>
              <a:t>$	docker-machine	create	-d	azure	--swarm	--swarm-discovery  token://31e61710169a7d3568502b0e9fb09d66	swarm-worker-01</a:t>
            </a:r>
            <a:endParaRPr sz="135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32902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8613" y="373381"/>
            <a:ext cx="866299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69" dirty="0"/>
              <a:t>Lin</a:t>
            </a:r>
            <a:r>
              <a:rPr spc="-184" dirty="0"/>
              <a:t>k</a:t>
            </a:r>
            <a:r>
              <a:rPr spc="-36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4956" y="1148579"/>
            <a:ext cx="5862161" cy="3260187"/>
          </a:xfrm>
          <a:prstGeom prst="rect">
            <a:avLst/>
          </a:prstGeom>
        </p:spPr>
        <p:txBody>
          <a:bodyPr vert="horz" wrap="square" lIns="0" tIns="48577" rIns="0" bIns="0" rtlCol="0">
            <a:spAutoFit/>
          </a:bodyPr>
          <a:lstStyle/>
          <a:p>
            <a:pPr marL="266700" indent="-257175" defTabSz="685800">
              <a:spcBef>
                <a:spcPts val="382"/>
              </a:spcBef>
              <a:buFontTx/>
              <a:buChar char="•"/>
              <a:tabLst>
                <a:tab pos="266224" algn="l"/>
                <a:tab pos="266700" algn="l"/>
              </a:tabLst>
            </a:pPr>
            <a:r>
              <a:rPr sz="2400" spc="-169" dirty="0">
                <a:solidFill>
                  <a:prstClr val="black"/>
                </a:solidFill>
                <a:latin typeface="Arial"/>
                <a:cs typeface="Arial"/>
              </a:rPr>
              <a:t>Check: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566738" lvl="1" indent="-214313" defTabSz="685800">
              <a:spcBef>
                <a:spcPts val="270"/>
              </a:spcBef>
              <a:buFontTx/>
              <a:buChar char="–"/>
              <a:tabLst>
                <a:tab pos="566738" algn="l"/>
              </a:tabLst>
            </a:pPr>
            <a:r>
              <a:rPr sz="2100" spc="-34" dirty="0">
                <a:solidFill>
                  <a:prstClr val="black"/>
                </a:solidFill>
                <a:latin typeface="Arial"/>
                <a:cs typeface="Arial"/>
              </a:rPr>
              <a:t>https://github.com/how2dock/docbook</a:t>
            </a:r>
            <a:endParaRPr sz="2100">
              <a:solidFill>
                <a:prstClr val="black"/>
              </a:solidFill>
              <a:latin typeface="Arial"/>
              <a:cs typeface="Arial"/>
            </a:endParaRPr>
          </a:p>
          <a:p>
            <a:pPr marL="566738" marR="556260" lvl="1" indent="-214313" defTabSz="685800">
              <a:lnSpc>
                <a:spcPts val="2265"/>
              </a:lnSpc>
              <a:spcBef>
                <a:spcPts val="559"/>
              </a:spcBef>
              <a:buFontTx/>
              <a:buChar char="–"/>
              <a:tabLst>
                <a:tab pos="566738" algn="l"/>
              </a:tabLst>
            </a:pPr>
            <a:r>
              <a:rPr sz="2100" spc="-116" dirty="0">
                <a:solidFill>
                  <a:prstClr val="black"/>
                </a:solidFill>
                <a:latin typeface="Arial"/>
                <a:cs typeface="Arial"/>
              </a:rPr>
              <a:t>Lots </a:t>
            </a:r>
            <a:r>
              <a:rPr sz="2100" spc="-4" dirty="0">
                <a:solidFill>
                  <a:prstClr val="black"/>
                </a:solidFill>
                <a:latin typeface="Arial"/>
                <a:cs typeface="Arial"/>
              </a:rPr>
              <a:t>of </a:t>
            </a:r>
            <a:r>
              <a:rPr sz="2100" spc="-79" dirty="0">
                <a:solidFill>
                  <a:prstClr val="black"/>
                </a:solidFill>
                <a:latin typeface="Arial"/>
                <a:cs typeface="Arial"/>
              </a:rPr>
              <a:t>Vagrantfiles </a:t>
            </a:r>
            <a:r>
              <a:rPr sz="2100" spc="-101" dirty="0">
                <a:solidFill>
                  <a:prstClr val="black"/>
                </a:solidFill>
                <a:latin typeface="Arial"/>
                <a:cs typeface="Arial"/>
              </a:rPr>
              <a:t>and </a:t>
            </a:r>
            <a:r>
              <a:rPr sz="2100" spc="-79" dirty="0">
                <a:solidFill>
                  <a:prstClr val="black"/>
                </a:solidFill>
                <a:latin typeface="Arial"/>
                <a:cs typeface="Arial"/>
              </a:rPr>
              <a:t>scripts </a:t>
            </a:r>
            <a:r>
              <a:rPr sz="2100" spc="26" dirty="0">
                <a:solidFill>
                  <a:prstClr val="black"/>
                </a:solidFill>
                <a:latin typeface="Arial"/>
                <a:cs typeface="Arial"/>
              </a:rPr>
              <a:t>to</a:t>
            </a:r>
            <a:r>
              <a:rPr sz="2100" spc="-39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00" spc="-34" dirty="0">
                <a:solidFill>
                  <a:prstClr val="black"/>
                </a:solidFill>
                <a:latin typeface="Arial"/>
                <a:cs typeface="Arial"/>
              </a:rPr>
              <a:t>test </a:t>
            </a:r>
            <a:r>
              <a:rPr sz="2100" spc="-90" dirty="0">
                <a:solidFill>
                  <a:prstClr val="black"/>
                </a:solidFill>
                <a:latin typeface="Arial"/>
                <a:cs typeface="Arial"/>
              </a:rPr>
              <a:t>these  </a:t>
            </a:r>
            <a:r>
              <a:rPr sz="2100" spc="-68" dirty="0">
                <a:solidFill>
                  <a:prstClr val="black"/>
                </a:solidFill>
                <a:latin typeface="Arial"/>
                <a:cs typeface="Arial"/>
              </a:rPr>
              <a:t>features</a:t>
            </a:r>
            <a:endParaRPr sz="2100">
              <a:solidFill>
                <a:prstClr val="black"/>
              </a:solidFill>
              <a:latin typeface="Arial"/>
              <a:cs typeface="Arial"/>
            </a:endParaRPr>
          </a:p>
          <a:p>
            <a:pPr marL="342900" lvl="1" defTabSz="685800">
              <a:spcBef>
                <a:spcPts val="34"/>
              </a:spcBef>
              <a:buFont typeface="Arial"/>
              <a:buChar char="–"/>
            </a:pPr>
            <a:endParaRPr sz="2700">
              <a:solidFill>
                <a:prstClr val="black"/>
              </a:solidFill>
              <a:latin typeface="Arial"/>
              <a:cs typeface="Arial"/>
            </a:endParaRPr>
          </a:p>
          <a:p>
            <a:pPr marL="266700" indent="-257175" defTabSz="685800">
              <a:buFontTx/>
              <a:buChar char="•"/>
              <a:tabLst>
                <a:tab pos="266224" algn="l"/>
                <a:tab pos="266700" algn="l"/>
              </a:tabLst>
            </a:pPr>
            <a:r>
              <a:rPr sz="2400" spc="-165" dirty="0">
                <a:solidFill>
                  <a:prstClr val="black"/>
                </a:solidFill>
                <a:latin typeface="Arial"/>
                <a:cs typeface="Arial"/>
              </a:rPr>
              <a:t>Docs: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566738" lvl="1" indent="-214313" defTabSz="685800">
              <a:spcBef>
                <a:spcPts val="270"/>
              </a:spcBef>
              <a:buFontTx/>
              <a:buChar char="–"/>
              <a:tabLst>
                <a:tab pos="566738" algn="l"/>
              </a:tabLst>
            </a:pPr>
            <a:r>
              <a:rPr sz="2100" spc="-45" dirty="0">
                <a:solidFill>
                  <a:prstClr val="black"/>
                </a:solidFill>
                <a:latin typeface="Arial"/>
                <a:cs typeface="Arial"/>
                <a:hlinkClick r:id="rId2"/>
              </a:rPr>
              <a:t>http://docs.docker.com</a:t>
            </a:r>
            <a:endParaRPr sz="2100">
              <a:solidFill>
                <a:prstClr val="black"/>
              </a:solidFill>
              <a:latin typeface="Arial"/>
              <a:cs typeface="Arial"/>
            </a:endParaRPr>
          </a:p>
          <a:p>
            <a:pPr marL="566738" marR="3810" lvl="1" indent="-214313" defTabSz="685800">
              <a:lnSpc>
                <a:spcPts val="2265"/>
              </a:lnSpc>
              <a:spcBef>
                <a:spcPts val="559"/>
              </a:spcBef>
              <a:buFontTx/>
              <a:buChar char="–"/>
              <a:tabLst>
                <a:tab pos="566738" algn="l"/>
              </a:tabLst>
            </a:pPr>
            <a:r>
              <a:rPr sz="2100" spc="-56" dirty="0">
                <a:solidFill>
                  <a:prstClr val="black"/>
                </a:solidFill>
                <a:latin typeface="Arial"/>
                <a:cs typeface="Arial"/>
              </a:rPr>
              <a:t>https://github.com/docker/&lt;compose,machine,s  </a:t>
            </a:r>
            <a:r>
              <a:rPr sz="2100" spc="-86" dirty="0">
                <a:solidFill>
                  <a:prstClr val="black"/>
                </a:solidFill>
                <a:latin typeface="Arial"/>
                <a:cs typeface="Arial"/>
              </a:rPr>
              <a:t>warm&gt;</a:t>
            </a:r>
            <a:endParaRPr sz="21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7578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9015" y="373381"/>
            <a:ext cx="2043589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91" dirty="0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4955" y="1016098"/>
            <a:ext cx="5886450" cy="3322384"/>
          </a:xfrm>
          <a:prstGeom prst="rect">
            <a:avLst/>
          </a:prstGeom>
        </p:spPr>
        <p:txBody>
          <a:bodyPr vert="horz" wrap="square" lIns="0" tIns="46673" rIns="0" bIns="0" rtlCol="0">
            <a:spAutoFit/>
          </a:bodyPr>
          <a:lstStyle/>
          <a:p>
            <a:pPr marL="266700" indent="-257175" defTabSz="685800">
              <a:spcBef>
                <a:spcPts val="368"/>
              </a:spcBef>
              <a:buFontTx/>
              <a:buChar char="•"/>
              <a:tabLst>
                <a:tab pos="266224" algn="l"/>
                <a:tab pos="266700" algn="l"/>
              </a:tabLst>
            </a:pPr>
            <a:r>
              <a:rPr sz="2250" spc="-120" dirty="0">
                <a:solidFill>
                  <a:prstClr val="black"/>
                </a:solidFill>
                <a:latin typeface="Arial"/>
                <a:cs typeface="Arial"/>
              </a:rPr>
              <a:t>Three </a:t>
            </a:r>
            <a:r>
              <a:rPr sz="2250" spc="-79" dirty="0">
                <a:solidFill>
                  <a:prstClr val="black"/>
                </a:solidFill>
                <a:latin typeface="Arial"/>
                <a:cs typeface="Arial"/>
              </a:rPr>
              <a:t>new </a:t>
            </a:r>
            <a:r>
              <a:rPr sz="2250" spc="-116" dirty="0">
                <a:solidFill>
                  <a:prstClr val="black"/>
                </a:solidFill>
                <a:latin typeface="Arial"/>
                <a:cs typeface="Arial"/>
              </a:rPr>
              <a:t>Docker </a:t>
            </a:r>
            <a:r>
              <a:rPr sz="2250" spc="-71" dirty="0">
                <a:solidFill>
                  <a:prstClr val="black"/>
                </a:solidFill>
                <a:latin typeface="Arial"/>
                <a:cs typeface="Arial"/>
              </a:rPr>
              <a:t>features </a:t>
            </a:r>
            <a:r>
              <a:rPr sz="2250" spc="30" dirty="0">
                <a:solidFill>
                  <a:prstClr val="black"/>
                </a:solidFill>
                <a:latin typeface="Arial"/>
                <a:cs typeface="Arial"/>
              </a:rPr>
              <a:t>to</a:t>
            </a:r>
            <a:r>
              <a:rPr sz="2250" spc="-20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50" spc="-53" dirty="0">
                <a:solidFill>
                  <a:prstClr val="black"/>
                </a:solidFill>
                <a:latin typeface="Arial"/>
                <a:cs typeface="Arial"/>
              </a:rPr>
              <a:t>simplify:</a:t>
            </a:r>
            <a:endParaRPr sz="2250">
              <a:solidFill>
                <a:prstClr val="black"/>
              </a:solidFill>
              <a:latin typeface="Arial"/>
              <a:cs typeface="Arial"/>
            </a:endParaRPr>
          </a:p>
          <a:p>
            <a:pPr marL="621983" lvl="1" indent="-269558" defTabSz="685800">
              <a:spcBef>
                <a:spcPts val="255"/>
              </a:spcBef>
              <a:buFontTx/>
              <a:buChar char="–"/>
              <a:tabLst>
                <a:tab pos="621506" algn="l"/>
                <a:tab pos="621983" algn="l"/>
              </a:tabLst>
            </a:pPr>
            <a:r>
              <a:rPr sz="1950" spc="-60" dirty="0">
                <a:solidFill>
                  <a:prstClr val="black"/>
                </a:solidFill>
                <a:latin typeface="Arial"/>
                <a:cs typeface="Arial"/>
              </a:rPr>
              <a:t>provisioning </a:t>
            </a:r>
            <a:r>
              <a:rPr sz="1950" spc="-8" dirty="0">
                <a:solidFill>
                  <a:prstClr val="black"/>
                </a:solidFill>
                <a:latin typeface="Arial"/>
                <a:cs typeface="Arial"/>
              </a:rPr>
              <a:t>of </a:t>
            </a:r>
            <a:r>
              <a:rPr sz="1950" spc="-101" dirty="0">
                <a:solidFill>
                  <a:prstClr val="black"/>
                </a:solidFill>
                <a:latin typeface="Arial"/>
                <a:cs typeface="Arial"/>
              </a:rPr>
              <a:t>Docker </a:t>
            </a:r>
            <a:r>
              <a:rPr sz="1950" spc="-90" dirty="0">
                <a:solidFill>
                  <a:prstClr val="black"/>
                </a:solidFill>
                <a:latin typeface="Arial"/>
                <a:cs typeface="Arial"/>
              </a:rPr>
              <a:t>hosts </a:t>
            </a:r>
            <a:r>
              <a:rPr sz="1950" spc="-60" dirty="0">
                <a:solidFill>
                  <a:prstClr val="black"/>
                </a:solidFill>
                <a:latin typeface="Arial"/>
                <a:cs typeface="Arial"/>
              </a:rPr>
              <a:t>locally </a:t>
            </a:r>
            <a:r>
              <a:rPr sz="1950" spc="-94" dirty="0">
                <a:solidFill>
                  <a:prstClr val="black"/>
                </a:solidFill>
                <a:latin typeface="Arial"/>
                <a:cs typeface="Arial"/>
              </a:rPr>
              <a:t>and </a:t>
            </a:r>
            <a:r>
              <a:rPr sz="1950" spc="-26" dirty="0">
                <a:solidFill>
                  <a:prstClr val="black"/>
                </a:solidFill>
                <a:latin typeface="Arial"/>
                <a:cs typeface="Arial"/>
              </a:rPr>
              <a:t>in </a:t>
            </a:r>
            <a:r>
              <a:rPr sz="1950" spc="-23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1950" spc="-39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50" spc="-109" dirty="0">
                <a:solidFill>
                  <a:prstClr val="black"/>
                </a:solidFill>
                <a:latin typeface="Arial"/>
                <a:cs typeface="Arial"/>
              </a:rPr>
              <a:t>Cloud</a:t>
            </a:r>
            <a:endParaRPr sz="1950">
              <a:solidFill>
                <a:prstClr val="black"/>
              </a:solidFill>
              <a:latin typeface="Arial"/>
              <a:cs typeface="Arial"/>
            </a:endParaRPr>
          </a:p>
          <a:p>
            <a:pPr marL="566738" marR="304800" lvl="1" indent="-214313" defTabSz="685800">
              <a:lnSpc>
                <a:spcPts val="2108"/>
              </a:lnSpc>
              <a:spcBef>
                <a:spcPts val="514"/>
              </a:spcBef>
              <a:buFontTx/>
              <a:buChar char="–"/>
              <a:tabLst>
                <a:tab pos="566738" algn="l"/>
              </a:tabLst>
            </a:pPr>
            <a:r>
              <a:rPr sz="1950" spc="-75" dirty="0">
                <a:solidFill>
                  <a:prstClr val="black"/>
                </a:solidFill>
                <a:latin typeface="Arial"/>
                <a:cs typeface="Arial"/>
              </a:rPr>
              <a:t>Management</a:t>
            </a:r>
            <a:r>
              <a:rPr sz="1950" spc="-10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50" spc="-4" dirty="0">
                <a:solidFill>
                  <a:prstClr val="black"/>
                </a:solidFill>
                <a:latin typeface="Arial"/>
                <a:cs typeface="Arial"/>
              </a:rPr>
              <a:t>of</a:t>
            </a:r>
            <a:r>
              <a:rPr sz="1950" spc="-10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50" spc="-90" dirty="0">
                <a:solidFill>
                  <a:prstClr val="black"/>
                </a:solidFill>
                <a:latin typeface="Arial"/>
                <a:cs typeface="Arial"/>
              </a:rPr>
              <a:t>groups</a:t>
            </a:r>
            <a:r>
              <a:rPr sz="1950" spc="-11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50" spc="-4" dirty="0">
                <a:solidFill>
                  <a:prstClr val="black"/>
                </a:solidFill>
                <a:latin typeface="Arial"/>
                <a:cs typeface="Arial"/>
              </a:rPr>
              <a:t>of</a:t>
            </a:r>
            <a:r>
              <a:rPr sz="1950" spc="-10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50" spc="-68" dirty="0">
                <a:solidFill>
                  <a:prstClr val="black"/>
                </a:solidFill>
                <a:latin typeface="Arial"/>
                <a:cs typeface="Arial"/>
              </a:rPr>
              <a:t>containers</a:t>
            </a:r>
            <a:r>
              <a:rPr sz="1950" spc="-1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50" spc="-41" dirty="0">
                <a:solidFill>
                  <a:prstClr val="black"/>
                </a:solidFill>
                <a:latin typeface="Arial"/>
                <a:cs typeface="Arial"/>
              </a:rPr>
              <a:t>started</a:t>
            </a:r>
            <a:r>
              <a:rPr sz="1950" spc="-1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50" spc="-60" dirty="0">
                <a:solidFill>
                  <a:prstClr val="black"/>
                </a:solidFill>
                <a:latin typeface="Arial"/>
                <a:cs typeface="Arial"/>
              </a:rPr>
              <a:t>on</a:t>
            </a:r>
            <a:r>
              <a:rPr sz="1950" spc="-10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50" spc="-153" dirty="0">
                <a:solidFill>
                  <a:prstClr val="black"/>
                </a:solidFill>
                <a:latin typeface="Arial"/>
                <a:cs typeface="Arial"/>
              </a:rPr>
              <a:t>a  </a:t>
            </a:r>
            <a:r>
              <a:rPr sz="1950" spc="-60" dirty="0">
                <a:solidFill>
                  <a:prstClr val="black"/>
                </a:solidFill>
                <a:latin typeface="Arial"/>
                <a:cs typeface="Arial"/>
              </a:rPr>
              <a:t>host</a:t>
            </a:r>
            <a:endParaRPr sz="1950">
              <a:solidFill>
                <a:prstClr val="black"/>
              </a:solidFill>
              <a:latin typeface="Arial"/>
              <a:cs typeface="Arial"/>
            </a:endParaRPr>
          </a:p>
          <a:p>
            <a:pPr marL="566738" marR="100013" lvl="1" indent="-214313" defTabSz="685800">
              <a:lnSpc>
                <a:spcPts val="2108"/>
              </a:lnSpc>
              <a:spcBef>
                <a:spcPts val="480"/>
              </a:spcBef>
              <a:buFontTx/>
              <a:buChar char="–"/>
              <a:tabLst>
                <a:tab pos="566738" algn="l"/>
              </a:tabLst>
            </a:pPr>
            <a:r>
              <a:rPr sz="1950" spc="-79" dirty="0">
                <a:solidFill>
                  <a:prstClr val="black"/>
                </a:solidFill>
                <a:latin typeface="Arial"/>
                <a:cs typeface="Arial"/>
              </a:rPr>
              <a:t>Creation </a:t>
            </a:r>
            <a:r>
              <a:rPr sz="1950" spc="-8" dirty="0">
                <a:solidFill>
                  <a:prstClr val="black"/>
                </a:solidFill>
                <a:latin typeface="Arial"/>
                <a:cs typeface="Arial"/>
              </a:rPr>
              <a:t>of </a:t>
            </a:r>
            <a:r>
              <a:rPr sz="1950" spc="-56" dirty="0">
                <a:solidFill>
                  <a:prstClr val="black"/>
                </a:solidFill>
                <a:latin typeface="Arial"/>
                <a:cs typeface="Arial"/>
              </a:rPr>
              <a:t>cluster </a:t>
            </a:r>
            <a:r>
              <a:rPr sz="1950" spc="-4" dirty="0">
                <a:solidFill>
                  <a:prstClr val="black"/>
                </a:solidFill>
                <a:latin typeface="Arial"/>
                <a:cs typeface="Arial"/>
              </a:rPr>
              <a:t>of </a:t>
            </a:r>
            <a:r>
              <a:rPr sz="1950" spc="-101" dirty="0">
                <a:solidFill>
                  <a:prstClr val="black"/>
                </a:solidFill>
                <a:latin typeface="Arial"/>
                <a:cs typeface="Arial"/>
              </a:rPr>
              <a:t>Docker </a:t>
            </a:r>
            <a:r>
              <a:rPr sz="1950" spc="-56" dirty="0">
                <a:solidFill>
                  <a:prstClr val="black"/>
                </a:solidFill>
                <a:latin typeface="Arial"/>
                <a:cs typeface="Arial"/>
              </a:rPr>
              <a:t>host</a:t>
            </a:r>
            <a:r>
              <a:rPr sz="1950" spc="-40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50" spc="-94" dirty="0">
                <a:solidFill>
                  <a:prstClr val="black"/>
                </a:solidFill>
                <a:latin typeface="Arial"/>
                <a:cs typeface="Arial"/>
              </a:rPr>
              <a:t>and </a:t>
            </a:r>
            <a:r>
              <a:rPr sz="1950" spc="-86" dirty="0">
                <a:solidFill>
                  <a:prstClr val="black"/>
                </a:solidFill>
                <a:latin typeface="Arial"/>
                <a:cs typeface="Arial"/>
              </a:rPr>
              <a:t>scheduling </a:t>
            </a:r>
            <a:r>
              <a:rPr sz="1950" spc="-8" dirty="0">
                <a:solidFill>
                  <a:prstClr val="black"/>
                </a:solidFill>
                <a:latin typeface="Arial"/>
                <a:cs typeface="Arial"/>
              </a:rPr>
              <a:t>of  </a:t>
            </a:r>
            <a:r>
              <a:rPr sz="1950" spc="-68" dirty="0">
                <a:solidFill>
                  <a:prstClr val="black"/>
                </a:solidFill>
                <a:latin typeface="Arial"/>
                <a:cs typeface="Arial"/>
              </a:rPr>
              <a:t>containers </a:t>
            </a:r>
            <a:r>
              <a:rPr sz="1950" spc="-23" dirty="0">
                <a:solidFill>
                  <a:prstClr val="black"/>
                </a:solidFill>
                <a:latin typeface="Arial"/>
                <a:cs typeface="Arial"/>
              </a:rPr>
              <a:t>in</a:t>
            </a:r>
            <a:r>
              <a:rPr sz="1950" spc="-15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50" spc="-34" dirty="0">
                <a:solidFill>
                  <a:prstClr val="black"/>
                </a:solidFill>
                <a:latin typeface="Arial"/>
                <a:cs typeface="Arial"/>
              </a:rPr>
              <a:t>them</a:t>
            </a:r>
            <a:endParaRPr sz="1950">
              <a:solidFill>
                <a:prstClr val="black"/>
              </a:solidFill>
              <a:latin typeface="Arial"/>
              <a:cs typeface="Arial"/>
            </a:endParaRPr>
          </a:p>
          <a:p>
            <a:pPr marL="266700" marR="920591" indent="-257175" defTabSz="685800">
              <a:lnSpc>
                <a:spcPts val="2422"/>
              </a:lnSpc>
              <a:spcBef>
                <a:spcPts val="570"/>
              </a:spcBef>
              <a:buFontTx/>
              <a:buChar char="•"/>
              <a:tabLst>
                <a:tab pos="266224" algn="l"/>
                <a:tab pos="266700" algn="l"/>
              </a:tabLst>
            </a:pPr>
            <a:r>
              <a:rPr sz="2250" spc="-79" dirty="0">
                <a:solidFill>
                  <a:prstClr val="black"/>
                </a:solidFill>
                <a:latin typeface="Arial"/>
                <a:cs typeface="Arial"/>
              </a:rPr>
              <a:t>Merge</a:t>
            </a:r>
            <a:r>
              <a:rPr sz="2250" spc="-12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50" spc="-4" dirty="0">
                <a:solidFill>
                  <a:prstClr val="black"/>
                </a:solidFill>
                <a:latin typeface="Arial"/>
                <a:cs typeface="Arial"/>
              </a:rPr>
              <a:t>of</a:t>
            </a:r>
            <a:r>
              <a:rPr sz="2250" spc="-1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50" spc="-30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2250" spc="-12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50" spc="-38" dirty="0">
                <a:solidFill>
                  <a:prstClr val="black"/>
                </a:solidFill>
                <a:latin typeface="Arial"/>
                <a:cs typeface="Arial"/>
              </a:rPr>
              <a:t>three</a:t>
            </a:r>
            <a:r>
              <a:rPr sz="2250" spc="-12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50" spc="30" dirty="0">
                <a:solidFill>
                  <a:prstClr val="black"/>
                </a:solidFill>
                <a:latin typeface="Arial"/>
                <a:cs typeface="Arial"/>
              </a:rPr>
              <a:t>to</a:t>
            </a:r>
            <a:r>
              <a:rPr sz="2250" spc="-1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50" spc="-60" dirty="0">
                <a:solidFill>
                  <a:prstClr val="black"/>
                </a:solidFill>
                <a:latin typeface="Arial"/>
                <a:cs typeface="Arial"/>
              </a:rPr>
              <a:t>provide</a:t>
            </a:r>
            <a:r>
              <a:rPr sz="2250" spc="-12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50" spc="-30" dirty="0">
                <a:solidFill>
                  <a:prstClr val="black"/>
                </a:solidFill>
                <a:latin typeface="Arial"/>
                <a:cs typeface="Arial"/>
              </a:rPr>
              <a:t>“batteries  </a:t>
            </a:r>
            <a:r>
              <a:rPr sz="2250" spc="-45" dirty="0">
                <a:solidFill>
                  <a:prstClr val="black"/>
                </a:solidFill>
                <a:latin typeface="Arial"/>
                <a:cs typeface="Arial"/>
              </a:rPr>
              <a:t>included” </a:t>
            </a:r>
            <a:r>
              <a:rPr sz="2250" spc="-101" dirty="0">
                <a:solidFill>
                  <a:prstClr val="black"/>
                </a:solidFill>
                <a:latin typeface="Arial"/>
                <a:cs typeface="Arial"/>
              </a:rPr>
              <a:t>experience </a:t>
            </a:r>
            <a:r>
              <a:rPr sz="2250" spc="4" dirty="0">
                <a:solidFill>
                  <a:prstClr val="black"/>
                </a:solidFill>
                <a:latin typeface="Arial"/>
                <a:cs typeface="Arial"/>
              </a:rPr>
              <a:t>will </a:t>
            </a:r>
            <a:r>
              <a:rPr sz="2250" spc="-105" dirty="0">
                <a:solidFill>
                  <a:prstClr val="black"/>
                </a:solidFill>
                <a:latin typeface="Arial"/>
                <a:cs typeface="Arial"/>
              </a:rPr>
              <a:t>be</a:t>
            </a:r>
            <a:r>
              <a:rPr sz="2250" spc="-34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50" spc="-68" dirty="0">
                <a:solidFill>
                  <a:prstClr val="black"/>
                </a:solidFill>
                <a:latin typeface="Arial"/>
                <a:cs typeface="Arial"/>
              </a:rPr>
              <a:t>great.</a:t>
            </a:r>
            <a:endParaRPr sz="2250">
              <a:solidFill>
                <a:prstClr val="black"/>
              </a:solidFill>
              <a:latin typeface="Arial"/>
              <a:cs typeface="Arial"/>
            </a:endParaRPr>
          </a:p>
          <a:p>
            <a:pPr marL="266700" marR="192405" indent="-257175" defTabSz="685800">
              <a:lnSpc>
                <a:spcPts val="2430"/>
              </a:lnSpc>
              <a:spcBef>
                <a:spcPts val="566"/>
              </a:spcBef>
              <a:buFontTx/>
              <a:buChar char="•"/>
              <a:tabLst>
                <a:tab pos="266224" algn="l"/>
                <a:tab pos="266700" algn="l"/>
              </a:tabLst>
            </a:pPr>
            <a:r>
              <a:rPr sz="2250" spc="-146" dirty="0">
                <a:solidFill>
                  <a:prstClr val="black"/>
                </a:solidFill>
                <a:latin typeface="Arial"/>
                <a:cs typeface="Arial"/>
              </a:rPr>
              <a:t>Concerns </a:t>
            </a:r>
            <a:r>
              <a:rPr sz="2250" spc="-71" dirty="0">
                <a:solidFill>
                  <a:prstClr val="black"/>
                </a:solidFill>
                <a:latin typeface="Arial"/>
                <a:cs typeface="Arial"/>
              </a:rPr>
              <a:t>on </a:t>
            </a:r>
            <a:r>
              <a:rPr sz="2250" spc="-105" dirty="0">
                <a:solidFill>
                  <a:prstClr val="black"/>
                </a:solidFill>
                <a:latin typeface="Arial"/>
                <a:cs typeface="Arial"/>
              </a:rPr>
              <a:t>scheduling </a:t>
            </a:r>
            <a:r>
              <a:rPr sz="2250" spc="-71" dirty="0">
                <a:solidFill>
                  <a:prstClr val="black"/>
                </a:solidFill>
                <a:latin typeface="Arial"/>
                <a:cs typeface="Arial"/>
              </a:rPr>
              <a:t>do-over </a:t>
            </a:r>
            <a:r>
              <a:rPr sz="2250" spc="8" dirty="0">
                <a:solidFill>
                  <a:prstClr val="black"/>
                </a:solidFill>
                <a:latin typeface="Arial"/>
                <a:cs typeface="Arial"/>
              </a:rPr>
              <a:t>for </a:t>
            </a:r>
            <a:r>
              <a:rPr sz="2250" spc="-30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2250" spc="-3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50" spc="-68" dirty="0">
                <a:solidFill>
                  <a:prstClr val="black"/>
                </a:solidFill>
                <a:latin typeface="Arial"/>
                <a:cs typeface="Arial"/>
              </a:rPr>
              <a:t>cluster  </a:t>
            </a:r>
            <a:r>
              <a:rPr sz="2250" spc="-98" dirty="0">
                <a:solidFill>
                  <a:prstClr val="black"/>
                </a:solidFill>
                <a:latin typeface="Arial"/>
                <a:cs typeface="Arial"/>
              </a:rPr>
              <a:t>management, </a:t>
            </a:r>
            <a:r>
              <a:rPr sz="2250" spc="-49" dirty="0">
                <a:solidFill>
                  <a:prstClr val="black"/>
                </a:solidFill>
                <a:latin typeface="Arial"/>
                <a:cs typeface="Arial"/>
              </a:rPr>
              <a:t>fault-tolerance, </a:t>
            </a:r>
            <a:r>
              <a:rPr sz="2250" spc="-116" dirty="0">
                <a:solidFill>
                  <a:prstClr val="black"/>
                </a:solidFill>
                <a:latin typeface="Arial"/>
                <a:cs typeface="Arial"/>
              </a:rPr>
              <a:t>scaling,</a:t>
            </a:r>
            <a:r>
              <a:rPr sz="2250" spc="-21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50" spc="-64" dirty="0">
                <a:solidFill>
                  <a:prstClr val="black"/>
                </a:solidFill>
                <a:latin typeface="Arial"/>
                <a:cs typeface="Arial"/>
              </a:rPr>
              <a:t>etc</a:t>
            </a:r>
            <a:endParaRPr sz="225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3551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3922" y="435322"/>
            <a:ext cx="3869010" cy="574738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pc="-55" dirty="0"/>
              <a:t>What </a:t>
            </a:r>
            <a:r>
              <a:rPr spc="29" dirty="0"/>
              <a:t>is </a:t>
            </a:r>
            <a:r>
              <a:rPr spc="-45" dirty="0"/>
              <a:t>Docker</a:t>
            </a:r>
            <a:r>
              <a:rPr spc="-915" dirty="0"/>
              <a:t> </a:t>
            </a:r>
            <a:r>
              <a:rPr spc="200" dirty="0"/>
              <a:t>?</a:t>
            </a:r>
          </a:p>
        </p:txBody>
      </p:sp>
      <p:sp>
        <p:nvSpPr>
          <p:cNvPr id="3" name="object 3"/>
          <p:cNvSpPr/>
          <p:nvPr/>
        </p:nvSpPr>
        <p:spPr>
          <a:xfrm>
            <a:off x="2006947" y="1565821"/>
            <a:ext cx="90011" cy="96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6947" y="2329309"/>
            <a:ext cx="90011" cy="96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06947" y="3092797"/>
            <a:ext cx="90011" cy="96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06947" y="3856285"/>
            <a:ext cx="90011" cy="96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0617" y="1446609"/>
            <a:ext cx="5375895" cy="3129204"/>
          </a:xfrm>
          <a:prstGeom prst="rect">
            <a:avLst/>
          </a:prstGeom>
        </p:spPr>
        <p:txBody>
          <a:bodyPr vert="horz" wrap="square" lIns="0" tIns="17413" rIns="0" bIns="0" rtlCol="0">
            <a:spAutoFit/>
          </a:bodyPr>
          <a:lstStyle/>
          <a:p>
            <a:pPr marL="6697" marR="389079" indent="60270" defTabSz="482163">
              <a:lnSpc>
                <a:spcPts val="2004"/>
              </a:lnSpc>
              <a:spcBef>
                <a:spcPts val="137"/>
              </a:spcBef>
            </a:pP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Docker is an open platform for developing, shipping, and  running applications.</a:t>
            </a:r>
            <a:endParaRPr sz="168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482163">
              <a:spcBef>
                <a:spcPts val="3"/>
              </a:spcBef>
            </a:pPr>
            <a:endParaRPr sz="174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697" marR="2679" indent="60270" defTabSz="482163">
              <a:lnSpc>
                <a:spcPts val="2004"/>
              </a:lnSpc>
            </a:pP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Docker provides </a:t>
            </a:r>
            <a:r>
              <a:rPr sz="1687" dirty="0">
                <a:solidFill>
                  <a:srgbClr val="804E28"/>
                </a:solidFill>
                <a:latin typeface="Times New Roman"/>
                <a:cs typeface="Times New Roman"/>
              </a:rPr>
              <a:t>a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way to run almost any application securely  isolated in </a:t>
            </a:r>
            <a:r>
              <a:rPr sz="1687" dirty="0">
                <a:solidFill>
                  <a:srgbClr val="804E28"/>
                </a:solidFill>
                <a:latin typeface="Times New Roman"/>
                <a:cs typeface="Times New Roman"/>
              </a:rPr>
              <a:t>a </a:t>
            </a:r>
            <a:r>
              <a:rPr sz="1687" spc="-11" dirty="0">
                <a:solidFill>
                  <a:srgbClr val="804E28"/>
                </a:solidFill>
                <a:latin typeface="Times New Roman"/>
                <a:cs typeface="Times New Roman"/>
              </a:rPr>
              <a:t>container.</a:t>
            </a:r>
            <a:endParaRPr sz="168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482163">
              <a:spcBef>
                <a:spcPts val="3"/>
              </a:spcBef>
            </a:pPr>
            <a:endParaRPr sz="174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697" marR="160721" indent="56252" defTabSz="482163">
              <a:lnSpc>
                <a:spcPts val="2004"/>
              </a:lnSpc>
            </a:pP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The isolation and security allow </a:t>
            </a:r>
            <a:r>
              <a:rPr sz="1687" dirty="0">
                <a:solidFill>
                  <a:srgbClr val="804E28"/>
                </a:solidFill>
                <a:latin typeface="Times New Roman"/>
                <a:cs typeface="Times New Roman"/>
              </a:rPr>
              <a:t>you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to run many containers  simultaneously </a:t>
            </a:r>
            <a:r>
              <a:rPr sz="1687" dirty="0">
                <a:solidFill>
                  <a:srgbClr val="804E28"/>
                </a:solidFill>
                <a:latin typeface="Times New Roman"/>
                <a:cs typeface="Times New Roman"/>
              </a:rPr>
              <a:t>on your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host.</a:t>
            </a:r>
            <a:endParaRPr sz="168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482163">
              <a:spcBef>
                <a:spcPts val="3"/>
              </a:spcBef>
            </a:pPr>
            <a:endParaRPr sz="174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697" marR="246438" indent="6697" defTabSz="482163">
              <a:lnSpc>
                <a:spcPts val="2004"/>
              </a:lnSpc>
            </a:pP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The lightweight nature </a:t>
            </a:r>
            <a:r>
              <a:rPr sz="1687" dirty="0">
                <a:solidFill>
                  <a:srgbClr val="804E28"/>
                </a:solidFill>
                <a:latin typeface="Times New Roman"/>
                <a:cs typeface="Times New Roman"/>
              </a:rPr>
              <a:t>of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containers, which run without the  extra load </a:t>
            </a:r>
            <a:r>
              <a:rPr sz="1687" dirty="0">
                <a:solidFill>
                  <a:srgbClr val="804E28"/>
                </a:solidFill>
                <a:latin typeface="Times New Roman"/>
                <a:cs typeface="Times New Roman"/>
              </a:rPr>
              <a:t>of a </a:t>
            </a:r>
            <a:r>
              <a:rPr sz="1687" spc="-8" dirty="0">
                <a:solidFill>
                  <a:srgbClr val="804E28"/>
                </a:solidFill>
                <a:latin typeface="Times New Roman"/>
                <a:cs typeface="Times New Roman"/>
              </a:rPr>
              <a:t>hypervisor,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means </a:t>
            </a:r>
            <a:r>
              <a:rPr sz="1687" dirty="0">
                <a:solidFill>
                  <a:srgbClr val="804E28"/>
                </a:solidFill>
                <a:latin typeface="Times New Roman"/>
                <a:cs typeface="Times New Roman"/>
              </a:rPr>
              <a:t>you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can get more </a:t>
            </a:r>
            <a:r>
              <a:rPr sz="1687" dirty="0">
                <a:solidFill>
                  <a:srgbClr val="804E28"/>
                </a:solidFill>
                <a:latin typeface="Times New Roman"/>
                <a:cs typeface="Times New Roman"/>
              </a:rPr>
              <a:t>out of  your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 hardware.</a:t>
            </a:r>
            <a:endParaRPr sz="168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43291" y="93762"/>
            <a:ext cx="803672" cy="8103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5664" y="435322"/>
            <a:ext cx="4578921" cy="574738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pc="-45" dirty="0"/>
              <a:t>Docker</a:t>
            </a:r>
            <a:r>
              <a:rPr spc="-330" dirty="0"/>
              <a:t> </a:t>
            </a:r>
            <a:r>
              <a:rPr spc="-98"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2006947" y="1823665"/>
            <a:ext cx="90011" cy="96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6947" y="2332657"/>
            <a:ext cx="90011" cy="96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06947" y="3096146"/>
            <a:ext cx="90011" cy="96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06947" y="4114130"/>
            <a:ext cx="90011" cy="96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0617" y="1707803"/>
            <a:ext cx="5393978" cy="2873188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67" defTabSz="482163">
              <a:spcBef>
                <a:spcPts val="53"/>
              </a:spcBef>
            </a:pP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Docker: the open source container virtualization</a:t>
            </a:r>
            <a:r>
              <a:rPr sz="1687" spc="13" dirty="0">
                <a:solidFill>
                  <a:srgbClr val="804E28"/>
                </a:solidFill>
                <a:latin typeface="Times New Roman"/>
                <a:cs typeface="Times New Roman"/>
              </a:rPr>
              <a:t>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platform</a:t>
            </a:r>
            <a:endParaRPr sz="168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482163">
              <a:spcBef>
                <a:spcPts val="5"/>
              </a:spcBef>
            </a:pPr>
            <a:endParaRPr sz="1793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697" marR="2679" indent="60270" defTabSz="482163">
              <a:lnSpc>
                <a:spcPts val="2004"/>
              </a:lnSpc>
            </a:pP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Docker </a:t>
            </a:r>
            <a:r>
              <a:rPr sz="1687" dirty="0">
                <a:solidFill>
                  <a:srgbClr val="804E28"/>
                </a:solidFill>
                <a:latin typeface="Times New Roman"/>
                <a:cs typeface="Times New Roman"/>
              </a:rPr>
              <a:t>Hub: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SaaS platform for sharing and managing Docker  images</a:t>
            </a:r>
            <a:endParaRPr sz="168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482163">
              <a:spcBef>
                <a:spcPts val="3"/>
              </a:spcBef>
            </a:pPr>
            <a:endParaRPr sz="174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697" marR="192865" indent="60270" defTabSz="482163">
              <a:lnSpc>
                <a:spcPts val="2004"/>
              </a:lnSpc>
            </a:pP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Docker Daemon </a:t>
            </a:r>
            <a:r>
              <a:rPr sz="1687" dirty="0">
                <a:solidFill>
                  <a:srgbClr val="804E28"/>
                </a:solidFill>
                <a:latin typeface="Times New Roman"/>
                <a:cs typeface="Times New Roman"/>
              </a:rPr>
              <a:t>runs on a host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machine and does the heavy  lifting </a:t>
            </a:r>
            <a:r>
              <a:rPr sz="1687" dirty="0">
                <a:solidFill>
                  <a:srgbClr val="804E28"/>
                </a:solidFill>
                <a:latin typeface="Times New Roman"/>
                <a:cs typeface="Times New Roman"/>
              </a:rPr>
              <a:t>of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building, running, and distributing Docker  containers.</a:t>
            </a:r>
            <a:endParaRPr sz="168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482163">
              <a:spcBef>
                <a:spcPts val="3"/>
              </a:spcBef>
            </a:pPr>
            <a:endParaRPr sz="174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697" marR="20760" indent="60270" defTabSz="482163">
              <a:lnSpc>
                <a:spcPts val="2004"/>
              </a:lnSpc>
            </a:pP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Docker client is </a:t>
            </a:r>
            <a:r>
              <a:rPr sz="1687" dirty="0">
                <a:solidFill>
                  <a:srgbClr val="804E28"/>
                </a:solidFill>
                <a:latin typeface="Times New Roman"/>
                <a:cs typeface="Times New Roman"/>
              </a:rPr>
              <a:t>a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Docker binary that accepts commands </a:t>
            </a:r>
            <a:r>
              <a:rPr sz="1687" dirty="0">
                <a:solidFill>
                  <a:srgbClr val="804E28"/>
                </a:solidFill>
                <a:latin typeface="Times New Roman"/>
                <a:cs typeface="Times New Roman"/>
              </a:rPr>
              <a:t>from 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the user and communicates back and forth with</a:t>
            </a:r>
            <a:r>
              <a:rPr sz="1687" spc="21" dirty="0">
                <a:solidFill>
                  <a:srgbClr val="804E28"/>
                </a:solidFill>
                <a:latin typeface="Times New Roman"/>
                <a:cs typeface="Times New Roman"/>
              </a:rPr>
              <a:t>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daemon.</a:t>
            </a:r>
            <a:endParaRPr sz="168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43291" y="93762"/>
            <a:ext cx="803672" cy="8103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9517" y="435322"/>
            <a:ext cx="4336814" cy="574738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pc="-47" dirty="0"/>
              <a:t>How</a:t>
            </a:r>
            <a:r>
              <a:rPr spc="-316" dirty="0"/>
              <a:t> </a:t>
            </a:r>
            <a:r>
              <a:rPr spc="-140" dirty="0"/>
              <a:t>does</a:t>
            </a:r>
            <a:r>
              <a:rPr spc="-314" dirty="0"/>
              <a:t> </a:t>
            </a:r>
            <a:r>
              <a:rPr spc="95" dirty="0"/>
              <a:t>it</a:t>
            </a:r>
            <a:r>
              <a:rPr spc="-314" dirty="0"/>
              <a:t> </a:t>
            </a:r>
            <a:r>
              <a:rPr spc="40" dirty="0"/>
              <a:t>work</a:t>
            </a:r>
            <a:r>
              <a:rPr spc="-316" dirty="0"/>
              <a:t> </a:t>
            </a:r>
            <a:r>
              <a:rPr spc="200" dirty="0"/>
              <a:t>?</a:t>
            </a:r>
          </a:p>
        </p:txBody>
      </p:sp>
      <p:sp>
        <p:nvSpPr>
          <p:cNvPr id="3" name="object 3"/>
          <p:cNvSpPr/>
          <p:nvPr/>
        </p:nvSpPr>
        <p:spPr>
          <a:xfrm>
            <a:off x="7043291" y="93762"/>
            <a:ext cx="803672" cy="8103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45295" y="1292572"/>
            <a:ext cx="6188273" cy="3234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2455" y="435322"/>
            <a:ext cx="3052949" cy="574738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pc="-45" dirty="0"/>
              <a:t>Docker</a:t>
            </a:r>
            <a:r>
              <a:rPr spc="-343" dirty="0"/>
              <a:t> </a:t>
            </a:r>
            <a:r>
              <a:rPr spc="-163" dirty="0"/>
              <a:t>Demo</a:t>
            </a:r>
          </a:p>
        </p:txBody>
      </p:sp>
      <p:sp>
        <p:nvSpPr>
          <p:cNvPr id="3" name="object 3"/>
          <p:cNvSpPr/>
          <p:nvPr/>
        </p:nvSpPr>
        <p:spPr>
          <a:xfrm>
            <a:off x="2006947" y="1820317"/>
            <a:ext cx="90011" cy="96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6947" y="2329309"/>
            <a:ext cx="90011" cy="96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06947" y="2838301"/>
            <a:ext cx="90011" cy="96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06947" y="3347293"/>
            <a:ext cx="90011" cy="96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06947" y="3856285"/>
            <a:ext cx="90011" cy="96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87315" y="1701106"/>
            <a:ext cx="2536589" cy="2331951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0270" defTabSz="482163">
              <a:spcBef>
                <a:spcPts val="53"/>
              </a:spcBef>
            </a:pP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Create</a:t>
            </a:r>
            <a:r>
              <a:rPr sz="1687" spc="-5" dirty="0">
                <a:solidFill>
                  <a:srgbClr val="804E28"/>
                </a:solidFill>
                <a:latin typeface="Times New Roman"/>
                <a:cs typeface="Times New Roman"/>
              </a:rPr>
              <a:t> docker-machine</a:t>
            </a:r>
            <a:endParaRPr sz="168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0270" marR="865550" defTabSz="482163">
              <a:lnSpc>
                <a:spcPct val="197900"/>
              </a:lnSpc>
            </a:pP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Pull an image  Create </a:t>
            </a:r>
            <a:r>
              <a:rPr sz="1687" dirty="0">
                <a:solidFill>
                  <a:srgbClr val="804E28"/>
                </a:solidFill>
                <a:latin typeface="Times New Roman"/>
                <a:cs typeface="Times New Roman"/>
              </a:rPr>
              <a:t>a</a:t>
            </a:r>
            <a:r>
              <a:rPr sz="1687" spc="-34" dirty="0">
                <a:solidFill>
                  <a:srgbClr val="804E28"/>
                </a:solidFill>
                <a:latin typeface="Times New Roman"/>
                <a:cs typeface="Times New Roman"/>
              </a:rPr>
              <a:t>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Container  Start </a:t>
            </a:r>
            <a:r>
              <a:rPr sz="1687" dirty="0">
                <a:solidFill>
                  <a:srgbClr val="804E28"/>
                </a:solidFill>
                <a:latin typeface="Times New Roman"/>
                <a:cs typeface="Times New Roman"/>
              </a:rPr>
              <a:t>a</a:t>
            </a:r>
            <a:r>
              <a:rPr sz="1687" spc="-16" dirty="0">
                <a:solidFill>
                  <a:srgbClr val="804E28"/>
                </a:solidFill>
                <a:latin typeface="Times New Roman"/>
                <a:cs typeface="Times New Roman"/>
              </a:rPr>
              <a:t>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container</a:t>
            </a:r>
            <a:endParaRPr sz="168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482163">
              <a:spcBef>
                <a:spcPts val="11"/>
              </a:spcBef>
            </a:pPr>
            <a:endParaRPr sz="1714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697" defTabSz="482163"/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Stop and Remove </a:t>
            </a:r>
            <a:r>
              <a:rPr sz="1687" dirty="0">
                <a:solidFill>
                  <a:srgbClr val="804E28"/>
                </a:solidFill>
                <a:latin typeface="Times New Roman"/>
                <a:cs typeface="Times New Roman"/>
              </a:rPr>
              <a:t>a</a:t>
            </a:r>
            <a:r>
              <a:rPr sz="1687" spc="-16" dirty="0">
                <a:solidFill>
                  <a:srgbClr val="804E28"/>
                </a:solidFill>
                <a:latin typeface="Times New Roman"/>
                <a:cs typeface="Times New Roman"/>
              </a:rPr>
              <a:t>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container</a:t>
            </a:r>
            <a:endParaRPr sz="168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43291" y="93762"/>
            <a:ext cx="803672" cy="8103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4280" y="373381"/>
            <a:ext cx="1613535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229" dirty="0"/>
              <a:t>Compose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4956" y="1224915"/>
            <a:ext cx="5555456" cy="329269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marR="3810" indent="-257175" defTabSz="685800">
              <a:spcBef>
                <a:spcPts val="75"/>
              </a:spcBef>
              <a:buFontTx/>
              <a:buChar char="•"/>
              <a:tabLst>
                <a:tab pos="266224" algn="l"/>
                <a:tab pos="266700" algn="l"/>
              </a:tabLst>
            </a:pPr>
            <a:r>
              <a:rPr sz="2400" spc="-169" dirty="0">
                <a:solidFill>
                  <a:prstClr val="black"/>
                </a:solidFill>
                <a:latin typeface="Arial"/>
                <a:cs typeface="Arial"/>
              </a:rPr>
              <a:t>One </a:t>
            </a:r>
            <a:r>
              <a:rPr sz="2400" spc="-71" dirty="0">
                <a:solidFill>
                  <a:prstClr val="black"/>
                </a:solidFill>
                <a:latin typeface="Arial"/>
                <a:cs typeface="Arial"/>
              </a:rPr>
              <a:t>binary </a:t>
            </a:r>
            <a:r>
              <a:rPr sz="2400" spc="30" dirty="0">
                <a:solidFill>
                  <a:prstClr val="black"/>
                </a:solidFill>
                <a:latin typeface="Arial"/>
                <a:cs typeface="Arial"/>
              </a:rPr>
              <a:t>to </a:t>
            </a:r>
            <a:r>
              <a:rPr sz="2400" spc="-68" dirty="0">
                <a:solidFill>
                  <a:prstClr val="black"/>
                </a:solidFill>
                <a:latin typeface="Arial"/>
                <a:cs typeface="Arial"/>
              </a:rPr>
              <a:t>start/manage </a:t>
            </a:r>
            <a:r>
              <a:rPr sz="2400" spc="-26" dirty="0">
                <a:solidFill>
                  <a:prstClr val="black"/>
                </a:solidFill>
                <a:latin typeface="Arial"/>
                <a:cs typeface="Arial"/>
              </a:rPr>
              <a:t>multiple  </a:t>
            </a:r>
            <a:r>
              <a:rPr sz="2400" spc="-83" dirty="0">
                <a:solidFill>
                  <a:prstClr val="black"/>
                </a:solidFill>
                <a:latin typeface="Arial"/>
                <a:cs typeface="Arial"/>
              </a:rPr>
              <a:t>containers </a:t>
            </a:r>
            <a:r>
              <a:rPr sz="2400" spc="-113" dirty="0">
                <a:solidFill>
                  <a:prstClr val="black"/>
                </a:solidFill>
                <a:latin typeface="Arial"/>
                <a:cs typeface="Arial"/>
              </a:rPr>
              <a:t>and </a:t>
            </a:r>
            <a:r>
              <a:rPr sz="2400" spc="-109" dirty="0">
                <a:solidFill>
                  <a:prstClr val="black"/>
                </a:solidFill>
                <a:latin typeface="Arial"/>
                <a:cs typeface="Arial"/>
              </a:rPr>
              <a:t>volumes </a:t>
            </a:r>
            <a:r>
              <a:rPr sz="2400" spc="-75" dirty="0">
                <a:solidFill>
                  <a:prstClr val="black"/>
                </a:solidFill>
                <a:latin typeface="Arial"/>
                <a:cs typeface="Arial"/>
              </a:rPr>
              <a:t>on </a:t>
            </a:r>
            <a:r>
              <a:rPr sz="2400" spc="-188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2400" spc="-113" dirty="0">
                <a:solidFill>
                  <a:prstClr val="black"/>
                </a:solidFill>
                <a:latin typeface="Arial"/>
                <a:cs typeface="Arial"/>
              </a:rPr>
              <a:t>single</a:t>
            </a:r>
            <a:r>
              <a:rPr sz="2400" spc="-2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24" dirty="0">
                <a:solidFill>
                  <a:prstClr val="black"/>
                </a:solidFill>
                <a:latin typeface="Arial"/>
                <a:cs typeface="Arial"/>
              </a:rPr>
              <a:t>Docker  </a:t>
            </a:r>
            <a:r>
              <a:rPr sz="2400" spc="-71" dirty="0">
                <a:solidFill>
                  <a:prstClr val="black"/>
                </a:solidFill>
                <a:latin typeface="Arial"/>
                <a:cs typeface="Arial"/>
              </a:rPr>
              <a:t>host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defTabSz="685800">
              <a:spcBef>
                <a:spcPts val="19"/>
              </a:spcBef>
              <a:buFont typeface="Arial"/>
              <a:buChar char="•"/>
            </a:pPr>
            <a:endParaRPr sz="3525">
              <a:solidFill>
                <a:prstClr val="black"/>
              </a:solidFill>
              <a:latin typeface="Arial"/>
              <a:cs typeface="Arial"/>
            </a:endParaRPr>
          </a:p>
          <a:p>
            <a:pPr marL="266700" indent="-257175" defTabSz="685800">
              <a:buFontTx/>
              <a:buChar char="•"/>
              <a:tabLst>
                <a:tab pos="266224" algn="l"/>
                <a:tab pos="266700" algn="l"/>
              </a:tabLst>
            </a:pPr>
            <a:r>
              <a:rPr sz="2400" spc="-79" dirty="0">
                <a:solidFill>
                  <a:prstClr val="black"/>
                </a:solidFill>
                <a:latin typeface="Arial"/>
                <a:cs typeface="Arial"/>
              </a:rPr>
              <a:t>Originated </a:t>
            </a:r>
            <a:r>
              <a:rPr sz="2400" spc="-15" dirty="0">
                <a:solidFill>
                  <a:prstClr val="black"/>
                </a:solidFill>
                <a:latin typeface="Arial"/>
                <a:cs typeface="Arial"/>
              </a:rPr>
              <a:t>from</a:t>
            </a:r>
            <a:r>
              <a:rPr sz="2400" spc="-18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84" dirty="0">
                <a:solidFill>
                  <a:prstClr val="black"/>
                </a:solidFill>
                <a:latin typeface="Arial"/>
                <a:cs typeface="Arial"/>
              </a:rPr>
              <a:t>Fig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defTabSz="685800">
              <a:spcBef>
                <a:spcPts val="26"/>
              </a:spcBef>
              <a:buFont typeface="Arial"/>
              <a:buChar char="•"/>
            </a:pPr>
            <a:endParaRPr sz="3525">
              <a:solidFill>
                <a:prstClr val="black"/>
              </a:solidFill>
              <a:latin typeface="Arial"/>
              <a:cs typeface="Arial"/>
            </a:endParaRPr>
          </a:p>
          <a:p>
            <a:pPr marL="266700" indent="-257175" defTabSz="685800">
              <a:lnSpc>
                <a:spcPts val="2876"/>
              </a:lnSpc>
              <a:buFontTx/>
              <a:buChar char="•"/>
              <a:tabLst>
                <a:tab pos="266224" algn="l"/>
                <a:tab pos="266700" algn="l"/>
              </a:tabLst>
            </a:pPr>
            <a:r>
              <a:rPr sz="2400" spc="-71" dirty="0">
                <a:solidFill>
                  <a:prstClr val="black"/>
                </a:solidFill>
                <a:latin typeface="Arial"/>
                <a:cs typeface="Arial"/>
              </a:rPr>
              <a:t>Move </a:t>
            </a:r>
            <a:r>
              <a:rPr sz="2400" spc="-56" dirty="0">
                <a:solidFill>
                  <a:prstClr val="black"/>
                </a:solidFill>
                <a:latin typeface="Arial"/>
                <a:cs typeface="Arial"/>
              </a:rPr>
              <a:t>your </a:t>
            </a:r>
            <a:r>
              <a:rPr sz="2400" spc="-71" dirty="0">
                <a:solidFill>
                  <a:prstClr val="black"/>
                </a:solidFill>
                <a:latin typeface="Arial"/>
                <a:cs typeface="Arial"/>
              </a:rPr>
              <a:t>lengthy </a:t>
            </a:r>
            <a:r>
              <a:rPr sz="2400" dirty="0">
                <a:solidFill>
                  <a:prstClr val="black"/>
                </a:solidFill>
                <a:latin typeface="Courier New"/>
                <a:cs typeface="Courier New"/>
              </a:rPr>
              <a:t>docker</a:t>
            </a:r>
            <a:r>
              <a:rPr sz="2400" spc="-18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spc="-4" dirty="0">
                <a:solidFill>
                  <a:prstClr val="black"/>
                </a:solidFill>
                <a:latin typeface="Courier New"/>
                <a:cs typeface="Courier New"/>
              </a:rPr>
              <a:t>run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66700" defTabSz="685800">
              <a:lnSpc>
                <a:spcPts val="2876"/>
              </a:lnSpc>
            </a:pPr>
            <a:r>
              <a:rPr sz="2400" spc="-131" dirty="0">
                <a:solidFill>
                  <a:prstClr val="black"/>
                </a:solidFill>
                <a:latin typeface="Arial"/>
                <a:cs typeface="Arial"/>
              </a:rPr>
              <a:t>commands </a:t>
            </a:r>
            <a:r>
              <a:rPr sz="2400" spc="30" dirty="0">
                <a:solidFill>
                  <a:prstClr val="black"/>
                </a:solidFill>
                <a:latin typeface="Arial"/>
                <a:cs typeface="Arial"/>
              </a:rPr>
              <a:t>to </a:t>
            </a:r>
            <a:r>
              <a:rPr sz="2400" spc="-188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2400" spc="-233" dirty="0">
                <a:solidFill>
                  <a:prstClr val="black"/>
                </a:solidFill>
                <a:latin typeface="Arial"/>
                <a:cs typeface="Arial"/>
              </a:rPr>
              <a:t>YAML</a:t>
            </a:r>
            <a:r>
              <a:rPr sz="2400" spc="-2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Arial"/>
                <a:cs typeface="Arial"/>
              </a:rPr>
              <a:t>file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0177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6465" y="229564"/>
            <a:ext cx="2895102" cy="1142714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343876">
              <a:spcBef>
                <a:spcPts val="53"/>
              </a:spcBef>
            </a:pPr>
            <a:r>
              <a:rPr spc="-45" dirty="0"/>
              <a:t>Docker</a:t>
            </a:r>
            <a:r>
              <a:rPr spc="-343" dirty="0"/>
              <a:t> </a:t>
            </a:r>
            <a:r>
              <a:rPr spc="-161" dirty="0"/>
              <a:t>Compose</a:t>
            </a:r>
          </a:p>
        </p:txBody>
      </p:sp>
      <p:sp>
        <p:nvSpPr>
          <p:cNvPr id="3" name="object 3"/>
          <p:cNvSpPr/>
          <p:nvPr/>
        </p:nvSpPr>
        <p:spPr>
          <a:xfrm>
            <a:off x="2006947" y="1820317"/>
            <a:ext cx="90011" cy="96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6947" y="2583805"/>
            <a:ext cx="90011" cy="96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06947" y="3601789"/>
            <a:ext cx="90011" cy="96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0617" y="1701105"/>
            <a:ext cx="5298207" cy="2348478"/>
          </a:xfrm>
          <a:prstGeom prst="rect">
            <a:avLst/>
          </a:prstGeom>
        </p:spPr>
        <p:txBody>
          <a:bodyPr vert="horz" wrap="square" lIns="0" tIns="17413" rIns="0" bIns="0" rtlCol="0">
            <a:spAutoFit/>
          </a:bodyPr>
          <a:lstStyle/>
          <a:p>
            <a:pPr marL="6697" marR="751036" indent="60270" defTabSz="482163">
              <a:lnSpc>
                <a:spcPts val="2004"/>
              </a:lnSpc>
              <a:spcBef>
                <a:spcPts val="137"/>
              </a:spcBef>
            </a:pP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Compose is </a:t>
            </a:r>
            <a:r>
              <a:rPr sz="1687" dirty="0">
                <a:solidFill>
                  <a:srgbClr val="804E28"/>
                </a:solidFill>
                <a:latin typeface="Times New Roman"/>
                <a:cs typeface="Times New Roman"/>
              </a:rPr>
              <a:t>a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tool for </a:t>
            </a:r>
            <a:r>
              <a:rPr sz="1687" spc="-13" dirty="0">
                <a:solidFill>
                  <a:srgbClr val="804E28"/>
                </a:solidFill>
                <a:latin typeface="Times New Roman"/>
                <a:cs typeface="Times New Roman"/>
              </a:rPr>
              <a:t>defining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and running complex  applications with</a:t>
            </a:r>
            <a:r>
              <a:rPr sz="1687" dirty="0">
                <a:solidFill>
                  <a:srgbClr val="804E28"/>
                </a:solidFill>
                <a:latin typeface="Times New Roman"/>
                <a:cs typeface="Times New Roman"/>
              </a:rPr>
              <a:t> </a:t>
            </a:r>
            <a:r>
              <a:rPr sz="1687" spc="-16" dirty="0">
                <a:solidFill>
                  <a:srgbClr val="804E28"/>
                </a:solidFill>
                <a:latin typeface="Times New Roman"/>
                <a:cs typeface="Times New Roman"/>
              </a:rPr>
              <a:t>Docker.</a:t>
            </a:r>
            <a:endParaRPr sz="168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482163">
              <a:spcBef>
                <a:spcPts val="3"/>
              </a:spcBef>
            </a:pPr>
            <a:endParaRPr sz="174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697" marR="2679" indent="6697" defTabSz="482163">
              <a:lnSpc>
                <a:spcPts val="2004"/>
              </a:lnSpc>
            </a:pPr>
            <a:r>
              <a:rPr sz="1687" spc="-18" dirty="0">
                <a:solidFill>
                  <a:srgbClr val="804E28"/>
                </a:solidFill>
                <a:latin typeface="Times New Roman"/>
                <a:cs typeface="Times New Roman"/>
              </a:rPr>
              <a:t>With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Compose, </a:t>
            </a:r>
            <a:r>
              <a:rPr sz="1687" dirty="0">
                <a:solidFill>
                  <a:srgbClr val="804E28"/>
                </a:solidFill>
                <a:latin typeface="Times New Roman"/>
                <a:cs typeface="Times New Roman"/>
              </a:rPr>
              <a:t>you </a:t>
            </a:r>
            <a:r>
              <a:rPr sz="1687" spc="-16" dirty="0">
                <a:solidFill>
                  <a:srgbClr val="804E28"/>
                </a:solidFill>
                <a:latin typeface="Times New Roman"/>
                <a:cs typeface="Times New Roman"/>
              </a:rPr>
              <a:t>define </a:t>
            </a:r>
            <a:r>
              <a:rPr sz="1687" dirty="0">
                <a:solidFill>
                  <a:srgbClr val="804E28"/>
                </a:solidFill>
                <a:latin typeface="Times New Roman"/>
                <a:cs typeface="Times New Roman"/>
              </a:rPr>
              <a:t>a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multi-container application in </a:t>
            </a:r>
            <a:r>
              <a:rPr sz="1687" dirty="0">
                <a:solidFill>
                  <a:srgbClr val="804E28"/>
                </a:solidFill>
                <a:latin typeface="Times New Roman"/>
                <a:cs typeface="Times New Roman"/>
              </a:rPr>
              <a:t>a 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single </a:t>
            </a:r>
            <a:r>
              <a:rPr sz="1687" spc="-21" dirty="0">
                <a:solidFill>
                  <a:srgbClr val="804E28"/>
                </a:solidFill>
                <a:latin typeface="Times New Roman"/>
                <a:cs typeface="Times New Roman"/>
              </a:rPr>
              <a:t>file,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then spin </a:t>
            </a:r>
            <a:r>
              <a:rPr sz="1687" dirty="0">
                <a:solidFill>
                  <a:srgbClr val="804E28"/>
                </a:solidFill>
                <a:latin typeface="Times New Roman"/>
                <a:cs typeface="Times New Roman"/>
              </a:rPr>
              <a:t>your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application </a:t>
            </a:r>
            <a:r>
              <a:rPr sz="1687" dirty="0">
                <a:solidFill>
                  <a:srgbClr val="804E28"/>
                </a:solidFill>
                <a:latin typeface="Times New Roman"/>
                <a:cs typeface="Times New Roman"/>
              </a:rPr>
              <a:t>up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in </a:t>
            </a:r>
            <a:r>
              <a:rPr sz="1687" dirty="0">
                <a:solidFill>
                  <a:srgbClr val="804E28"/>
                </a:solidFill>
                <a:latin typeface="Times New Roman"/>
                <a:cs typeface="Times New Roman"/>
              </a:rPr>
              <a:t>a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single command  which does everything that needs to </a:t>
            </a:r>
            <a:r>
              <a:rPr sz="1687" dirty="0">
                <a:solidFill>
                  <a:srgbClr val="804E28"/>
                </a:solidFill>
                <a:latin typeface="Times New Roman"/>
                <a:cs typeface="Times New Roman"/>
              </a:rPr>
              <a:t>be done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to get it</a:t>
            </a:r>
            <a:r>
              <a:rPr sz="1687" spc="29" dirty="0">
                <a:solidFill>
                  <a:srgbClr val="804E28"/>
                </a:solidFill>
                <a:latin typeface="Times New Roman"/>
                <a:cs typeface="Times New Roman"/>
              </a:rPr>
              <a:t>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running.</a:t>
            </a:r>
            <a:endParaRPr sz="168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482163">
              <a:spcBef>
                <a:spcPts val="3"/>
              </a:spcBef>
            </a:pPr>
            <a:endParaRPr sz="174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697" marR="507276" indent="60270" defTabSz="482163">
              <a:lnSpc>
                <a:spcPts val="2004"/>
              </a:lnSpc>
            </a:pP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Compose is great for development, testing, and staging  environments, as well as </a:t>
            </a:r>
            <a:r>
              <a:rPr sz="1687" dirty="0">
                <a:solidFill>
                  <a:srgbClr val="804E28"/>
                </a:solidFill>
                <a:latin typeface="Times New Roman"/>
                <a:cs typeface="Times New Roman"/>
              </a:rPr>
              <a:t>CI</a:t>
            </a:r>
            <a:r>
              <a:rPr sz="1687" spc="5" dirty="0">
                <a:solidFill>
                  <a:srgbClr val="804E28"/>
                </a:solidFill>
                <a:latin typeface="Times New Roman"/>
                <a:cs typeface="Times New Roman"/>
              </a:rPr>
              <a:t> </a:t>
            </a:r>
            <a:r>
              <a:rPr sz="1687" spc="-11" dirty="0">
                <a:solidFill>
                  <a:srgbClr val="804E28"/>
                </a:solidFill>
                <a:latin typeface="Times New Roman"/>
                <a:cs typeface="Times New Roman"/>
              </a:rPr>
              <a:t>workflows.</a:t>
            </a:r>
            <a:endParaRPr sz="168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43291" y="93762"/>
            <a:ext cx="803672" cy="8103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3096" y="167432"/>
            <a:ext cx="4240709" cy="1124557"/>
          </a:xfrm>
          <a:prstGeom prst="rect">
            <a:avLst/>
          </a:prstGeom>
        </p:spPr>
        <p:txBody>
          <a:bodyPr vert="horz" wrap="square" lIns="0" tIns="46881" rIns="0" bIns="0" rtlCol="0">
            <a:spAutoFit/>
          </a:bodyPr>
          <a:lstStyle/>
          <a:p>
            <a:pPr marL="904056" marR="2679" indent="-897359">
              <a:lnSpc>
                <a:spcPts val="4218"/>
              </a:lnSpc>
              <a:spcBef>
                <a:spcPts val="369"/>
              </a:spcBef>
            </a:pPr>
            <a:r>
              <a:rPr spc="-47" dirty="0"/>
              <a:t>How </a:t>
            </a:r>
            <a:r>
              <a:rPr spc="-84" dirty="0"/>
              <a:t>to </a:t>
            </a:r>
            <a:r>
              <a:rPr spc="-113" dirty="0"/>
              <a:t>use</a:t>
            </a:r>
            <a:r>
              <a:rPr spc="-809" dirty="0"/>
              <a:t> </a:t>
            </a:r>
            <a:r>
              <a:rPr spc="-40" dirty="0"/>
              <a:t>Docker  </a:t>
            </a:r>
            <a:r>
              <a:rPr spc="-166" dirty="0"/>
              <a:t>Compose</a:t>
            </a:r>
            <a:r>
              <a:rPr spc="-311" dirty="0"/>
              <a:t> </a:t>
            </a:r>
            <a:r>
              <a:rPr spc="200" dirty="0"/>
              <a:t>?</a:t>
            </a:r>
          </a:p>
        </p:txBody>
      </p:sp>
      <p:sp>
        <p:nvSpPr>
          <p:cNvPr id="3" name="object 3"/>
          <p:cNvSpPr/>
          <p:nvPr/>
        </p:nvSpPr>
        <p:spPr>
          <a:xfrm>
            <a:off x="2006947" y="1820317"/>
            <a:ext cx="90011" cy="96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6947" y="2583805"/>
            <a:ext cx="90011" cy="96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06947" y="3601789"/>
            <a:ext cx="90011" cy="96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0618" y="1701105"/>
            <a:ext cx="5299211" cy="2348478"/>
          </a:xfrm>
          <a:prstGeom prst="rect">
            <a:avLst/>
          </a:prstGeom>
        </p:spPr>
        <p:txBody>
          <a:bodyPr vert="horz" wrap="square" lIns="0" tIns="17413" rIns="0" bIns="0" rtlCol="0">
            <a:spAutoFit/>
          </a:bodyPr>
          <a:lstStyle/>
          <a:p>
            <a:pPr marL="6697" marR="2679" indent="60270" defTabSz="482163">
              <a:lnSpc>
                <a:spcPts val="2004"/>
              </a:lnSpc>
              <a:spcBef>
                <a:spcPts val="137"/>
              </a:spcBef>
            </a:pPr>
            <a:r>
              <a:rPr sz="1687" spc="-16" dirty="0">
                <a:solidFill>
                  <a:srgbClr val="804E28"/>
                </a:solidFill>
                <a:latin typeface="Times New Roman"/>
                <a:cs typeface="Times New Roman"/>
              </a:rPr>
              <a:t>Define </a:t>
            </a:r>
            <a:r>
              <a:rPr sz="1687" dirty="0">
                <a:solidFill>
                  <a:srgbClr val="804E28"/>
                </a:solidFill>
                <a:latin typeface="Times New Roman"/>
                <a:cs typeface="Times New Roman"/>
              </a:rPr>
              <a:t>your </a:t>
            </a:r>
            <a:r>
              <a:rPr sz="1687" spc="-21" dirty="0">
                <a:solidFill>
                  <a:srgbClr val="804E28"/>
                </a:solidFill>
                <a:latin typeface="Times New Roman"/>
                <a:cs typeface="Times New Roman"/>
              </a:rPr>
              <a:t>app’s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environment with </a:t>
            </a:r>
            <a:r>
              <a:rPr sz="1687" dirty="0">
                <a:solidFill>
                  <a:srgbClr val="804E28"/>
                </a:solidFill>
                <a:latin typeface="Times New Roman"/>
                <a:cs typeface="Times New Roman"/>
              </a:rPr>
              <a:t>a </a:t>
            </a:r>
            <a:r>
              <a:rPr sz="1687" spc="-11" dirty="0">
                <a:solidFill>
                  <a:srgbClr val="804E28"/>
                </a:solidFill>
                <a:latin typeface="Times New Roman"/>
                <a:cs typeface="Times New Roman"/>
              </a:rPr>
              <a:t>Dockerfile </a:t>
            </a:r>
            <a:r>
              <a:rPr sz="1687" dirty="0">
                <a:solidFill>
                  <a:srgbClr val="804E28"/>
                </a:solidFill>
                <a:latin typeface="Times New Roman"/>
                <a:cs typeface="Times New Roman"/>
              </a:rPr>
              <a:t>so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it can </a:t>
            </a:r>
            <a:r>
              <a:rPr sz="1687" dirty="0">
                <a:solidFill>
                  <a:srgbClr val="804E28"/>
                </a:solidFill>
                <a:latin typeface="Times New Roman"/>
                <a:cs typeface="Times New Roman"/>
              </a:rPr>
              <a:t>be 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reproduced anywhere.</a:t>
            </a:r>
            <a:endParaRPr sz="168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482163">
              <a:spcBef>
                <a:spcPts val="3"/>
              </a:spcBef>
            </a:pPr>
            <a:endParaRPr sz="174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697" marR="574913" indent="60270" defTabSz="482163">
              <a:lnSpc>
                <a:spcPts val="2004"/>
              </a:lnSpc>
            </a:pPr>
            <a:r>
              <a:rPr sz="1687" spc="-16" dirty="0">
                <a:solidFill>
                  <a:srgbClr val="804E28"/>
                </a:solidFill>
                <a:latin typeface="Times New Roman"/>
                <a:cs typeface="Times New Roman"/>
              </a:rPr>
              <a:t>Define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the services that make </a:t>
            </a:r>
            <a:r>
              <a:rPr sz="1687" dirty="0">
                <a:solidFill>
                  <a:srgbClr val="804E28"/>
                </a:solidFill>
                <a:latin typeface="Times New Roman"/>
                <a:cs typeface="Times New Roman"/>
              </a:rPr>
              <a:t>up your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app in </a:t>
            </a:r>
            <a:r>
              <a:rPr sz="1687" spc="-8" dirty="0">
                <a:solidFill>
                  <a:srgbClr val="804E28"/>
                </a:solidFill>
                <a:latin typeface="Times New Roman"/>
                <a:cs typeface="Times New Roman"/>
              </a:rPr>
              <a:t>docker- 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compose.yml </a:t>
            </a:r>
            <a:r>
              <a:rPr sz="1687" dirty="0">
                <a:solidFill>
                  <a:srgbClr val="804E28"/>
                </a:solidFill>
                <a:latin typeface="Times New Roman"/>
                <a:cs typeface="Times New Roman"/>
              </a:rPr>
              <a:t>so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they can </a:t>
            </a:r>
            <a:r>
              <a:rPr sz="1687" dirty="0">
                <a:solidFill>
                  <a:srgbClr val="804E28"/>
                </a:solidFill>
                <a:latin typeface="Times New Roman"/>
                <a:cs typeface="Times New Roman"/>
              </a:rPr>
              <a:t>be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run together in an isolated  environment.</a:t>
            </a:r>
            <a:endParaRPr sz="168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482163">
              <a:spcBef>
                <a:spcPts val="3"/>
              </a:spcBef>
            </a:pPr>
            <a:endParaRPr sz="174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697" marR="181146" indent="60270" defTabSz="482163">
              <a:lnSpc>
                <a:spcPts val="2004"/>
              </a:lnSpc>
            </a:pPr>
            <a:r>
              <a:rPr sz="1687" spc="-18" dirty="0">
                <a:solidFill>
                  <a:srgbClr val="804E28"/>
                </a:solidFill>
                <a:latin typeface="Times New Roman"/>
                <a:cs typeface="Times New Roman"/>
              </a:rPr>
              <a:t>Lastly,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run </a:t>
            </a:r>
            <a:r>
              <a:rPr sz="1687" spc="-5" dirty="0">
                <a:solidFill>
                  <a:srgbClr val="804E28"/>
                </a:solidFill>
                <a:latin typeface="Times New Roman"/>
                <a:cs typeface="Times New Roman"/>
              </a:rPr>
              <a:t>docker-compose </a:t>
            </a:r>
            <a:r>
              <a:rPr sz="1687" dirty="0">
                <a:solidFill>
                  <a:srgbClr val="804E28"/>
                </a:solidFill>
                <a:latin typeface="Times New Roman"/>
                <a:cs typeface="Times New Roman"/>
              </a:rPr>
              <a:t>up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and Compose will start and  run </a:t>
            </a:r>
            <a:r>
              <a:rPr sz="1687" dirty="0">
                <a:solidFill>
                  <a:srgbClr val="804E28"/>
                </a:solidFill>
                <a:latin typeface="Times New Roman"/>
                <a:cs typeface="Times New Roman"/>
              </a:rPr>
              <a:t>your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entire app.</a:t>
            </a:r>
            <a:endParaRPr sz="168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43291" y="93762"/>
            <a:ext cx="803672" cy="8103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6465" y="229564"/>
            <a:ext cx="2895102" cy="1142714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343876">
              <a:spcBef>
                <a:spcPts val="53"/>
              </a:spcBef>
            </a:pPr>
            <a:r>
              <a:rPr spc="-45" dirty="0"/>
              <a:t>Docker</a:t>
            </a:r>
            <a:r>
              <a:rPr spc="-343" dirty="0"/>
              <a:t> </a:t>
            </a:r>
            <a:r>
              <a:rPr spc="-161" dirty="0"/>
              <a:t>Compose</a:t>
            </a:r>
          </a:p>
        </p:txBody>
      </p:sp>
      <p:sp>
        <p:nvSpPr>
          <p:cNvPr id="3" name="object 3"/>
          <p:cNvSpPr/>
          <p:nvPr/>
        </p:nvSpPr>
        <p:spPr>
          <a:xfrm>
            <a:off x="7043291" y="93762"/>
            <a:ext cx="803672" cy="8103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85479" y="1212205"/>
            <a:ext cx="6107906" cy="32883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9240" y="435322"/>
            <a:ext cx="5200427" cy="574738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pc="-45" dirty="0"/>
              <a:t>Docker </a:t>
            </a:r>
            <a:r>
              <a:rPr spc="-166" dirty="0"/>
              <a:t>Compose</a:t>
            </a:r>
            <a:r>
              <a:rPr spc="-598" dirty="0"/>
              <a:t> </a:t>
            </a:r>
            <a:r>
              <a:rPr spc="-163" dirty="0"/>
              <a:t>Demo</a:t>
            </a:r>
          </a:p>
        </p:txBody>
      </p:sp>
      <p:sp>
        <p:nvSpPr>
          <p:cNvPr id="3" name="object 3"/>
          <p:cNvSpPr/>
          <p:nvPr/>
        </p:nvSpPr>
        <p:spPr>
          <a:xfrm>
            <a:off x="2006947" y="1820317"/>
            <a:ext cx="90011" cy="96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6947" y="2329309"/>
            <a:ext cx="90011" cy="96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06947" y="2838301"/>
            <a:ext cx="90011" cy="96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06947" y="3347293"/>
            <a:ext cx="90011" cy="96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06947" y="3856285"/>
            <a:ext cx="90011" cy="96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0893" y="1701106"/>
            <a:ext cx="3716648" cy="2244811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 defTabSz="482163">
              <a:spcBef>
                <a:spcPts val="53"/>
              </a:spcBef>
            </a:pP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Install docker compose</a:t>
            </a:r>
            <a:endParaRPr sz="168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697" marR="2679" defTabSz="482163">
              <a:lnSpc>
                <a:spcPct val="197900"/>
              </a:lnSpc>
            </a:pP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Create </a:t>
            </a:r>
            <a:r>
              <a:rPr sz="1687" dirty="0">
                <a:solidFill>
                  <a:srgbClr val="804E28"/>
                </a:solidFill>
                <a:latin typeface="Times New Roman"/>
                <a:cs typeface="Times New Roman"/>
              </a:rPr>
              <a:t>a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compose </a:t>
            </a:r>
            <a:r>
              <a:rPr sz="1687" spc="-24" dirty="0">
                <a:solidFill>
                  <a:srgbClr val="804E28"/>
                </a:solidFill>
                <a:latin typeface="Times New Roman"/>
                <a:cs typeface="Times New Roman"/>
              </a:rPr>
              <a:t>file </a:t>
            </a:r>
            <a:r>
              <a:rPr sz="1687" spc="-5" dirty="0">
                <a:solidFill>
                  <a:srgbClr val="804E28"/>
                </a:solidFill>
                <a:latin typeface="Times New Roman"/>
                <a:cs typeface="Times New Roman"/>
              </a:rPr>
              <a:t>docker-compose.yml  docker-compose </a:t>
            </a:r>
            <a:r>
              <a:rPr sz="1687" dirty="0">
                <a:solidFill>
                  <a:srgbClr val="804E28"/>
                </a:solidFill>
                <a:latin typeface="Times New Roman"/>
                <a:cs typeface="Times New Roman"/>
              </a:rPr>
              <a:t>up</a:t>
            </a:r>
            <a:endParaRPr sz="168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697" marR="1599509" defTabSz="482163">
              <a:lnSpc>
                <a:spcPct val="197900"/>
              </a:lnSpc>
            </a:pP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check containers created  check server </a:t>
            </a:r>
            <a:r>
              <a:rPr sz="1687" dirty="0">
                <a:solidFill>
                  <a:srgbClr val="804E28"/>
                </a:solidFill>
                <a:latin typeface="Times New Roman"/>
                <a:cs typeface="Times New Roman"/>
              </a:rPr>
              <a:t>up</a:t>
            </a:r>
            <a:endParaRPr sz="168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43291" y="93762"/>
            <a:ext cx="803672" cy="8103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1721" y="435322"/>
            <a:ext cx="3374752" cy="574738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pc="-45" dirty="0"/>
              <a:t>Docker</a:t>
            </a:r>
            <a:r>
              <a:rPr spc="-343" dirty="0"/>
              <a:t> </a:t>
            </a:r>
            <a:r>
              <a:rPr spc="-34" dirty="0"/>
              <a:t>Swarm</a:t>
            </a:r>
          </a:p>
        </p:txBody>
      </p:sp>
      <p:sp>
        <p:nvSpPr>
          <p:cNvPr id="3" name="object 3"/>
          <p:cNvSpPr/>
          <p:nvPr/>
        </p:nvSpPr>
        <p:spPr>
          <a:xfrm>
            <a:off x="2006947" y="1820317"/>
            <a:ext cx="90011" cy="96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6947" y="2329309"/>
            <a:ext cx="90011" cy="96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06947" y="3092797"/>
            <a:ext cx="90011" cy="96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0617" y="1701106"/>
            <a:ext cx="5138477" cy="2092462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13393" defTabSz="482163">
              <a:spcBef>
                <a:spcPts val="53"/>
              </a:spcBef>
            </a:pP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Docker Swarm provides native clustering to</a:t>
            </a:r>
            <a:r>
              <a:rPr sz="1687" spc="13" dirty="0">
                <a:solidFill>
                  <a:srgbClr val="804E28"/>
                </a:solidFill>
                <a:latin typeface="Times New Roman"/>
                <a:cs typeface="Times New Roman"/>
              </a:rPr>
              <a:t> </a:t>
            </a:r>
            <a:r>
              <a:rPr sz="1687" spc="-16" dirty="0">
                <a:solidFill>
                  <a:srgbClr val="804E28"/>
                </a:solidFill>
                <a:latin typeface="Times New Roman"/>
                <a:cs typeface="Times New Roman"/>
              </a:rPr>
              <a:t>Docker.</a:t>
            </a:r>
            <a:endParaRPr sz="168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482163">
              <a:spcBef>
                <a:spcPts val="5"/>
              </a:spcBef>
            </a:pPr>
            <a:endParaRPr sz="1793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697" marR="8371" indent="60270" defTabSz="482163">
              <a:lnSpc>
                <a:spcPts val="2004"/>
              </a:lnSpc>
            </a:pPr>
            <a:r>
              <a:rPr sz="1687" dirty="0">
                <a:solidFill>
                  <a:srgbClr val="804E28"/>
                </a:solidFill>
                <a:latin typeface="Times New Roman"/>
                <a:cs typeface="Times New Roman"/>
              </a:rPr>
              <a:t>It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turns </a:t>
            </a:r>
            <a:r>
              <a:rPr sz="1687" dirty="0">
                <a:solidFill>
                  <a:srgbClr val="804E28"/>
                </a:solidFill>
                <a:latin typeface="Times New Roman"/>
                <a:cs typeface="Times New Roman"/>
              </a:rPr>
              <a:t>a pool of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Docker hosts into </a:t>
            </a:r>
            <a:r>
              <a:rPr sz="1687" dirty="0">
                <a:solidFill>
                  <a:srgbClr val="804E28"/>
                </a:solidFill>
                <a:latin typeface="Times New Roman"/>
                <a:cs typeface="Times New Roman"/>
              </a:rPr>
              <a:t>a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single, virtual Docker  host.</a:t>
            </a:r>
            <a:endParaRPr sz="168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482163">
              <a:spcBef>
                <a:spcPts val="3"/>
              </a:spcBef>
            </a:pPr>
            <a:endParaRPr sz="174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697" marR="2679" indent="6697" defTabSz="482163">
              <a:lnSpc>
                <a:spcPts val="2004"/>
              </a:lnSpc>
            </a:pP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Docker Swarm solves </a:t>
            </a:r>
            <a:r>
              <a:rPr sz="1687" dirty="0">
                <a:solidFill>
                  <a:srgbClr val="804E28"/>
                </a:solidFill>
                <a:latin typeface="Times New Roman"/>
                <a:cs typeface="Times New Roman"/>
              </a:rPr>
              <a:t>one of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the fundamental limitations </a:t>
            </a:r>
            <a:r>
              <a:rPr sz="1687" dirty="0">
                <a:solidFill>
                  <a:srgbClr val="804E28"/>
                </a:solidFill>
                <a:latin typeface="Times New Roman"/>
                <a:cs typeface="Times New Roman"/>
              </a:rPr>
              <a:t>of 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Docker where the containers could only run </a:t>
            </a:r>
            <a:r>
              <a:rPr sz="1687" dirty="0">
                <a:solidFill>
                  <a:srgbClr val="804E28"/>
                </a:solidFill>
                <a:latin typeface="Times New Roman"/>
                <a:cs typeface="Times New Roman"/>
              </a:rPr>
              <a:t>on a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single  Docker host.</a:t>
            </a:r>
            <a:endParaRPr sz="168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43291" y="93762"/>
            <a:ext cx="803672" cy="8103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8506" y="488901"/>
            <a:ext cx="5334037" cy="485483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3111" spc="-40" dirty="0"/>
              <a:t>Docker </a:t>
            </a:r>
            <a:r>
              <a:rPr sz="3111" spc="-32" dirty="0"/>
              <a:t>Swarm</a:t>
            </a:r>
            <a:r>
              <a:rPr sz="3111" spc="-485" dirty="0"/>
              <a:t> </a:t>
            </a:r>
            <a:r>
              <a:rPr sz="3111" spc="-84" dirty="0"/>
              <a:t>Components</a:t>
            </a:r>
            <a:endParaRPr sz="3111"/>
          </a:p>
        </p:txBody>
      </p:sp>
      <p:sp>
        <p:nvSpPr>
          <p:cNvPr id="3" name="object 3"/>
          <p:cNvSpPr/>
          <p:nvPr/>
        </p:nvSpPr>
        <p:spPr>
          <a:xfrm>
            <a:off x="7043291" y="93762"/>
            <a:ext cx="803672" cy="8103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58689" y="1285875"/>
            <a:ext cx="5719465" cy="3482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6121" y="4634508"/>
            <a:ext cx="1528651" cy="136670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 defTabSz="482163">
              <a:spcBef>
                <a:spcPts val="53"/>
              </a:spcBef>
            </a:pPr>
            <a:r>
              <a:rPr sz="844" dirty="0">
                <a:solidFill>
                  <a:srgbClr val="6E603B"/>
                </a:solidFill>
                <a:latin typeface="Palladio Uralic"/>
                <a:cs typeface="Palladio Uralic"/>
              </a:rPr>
              <a:t>like </a:t>
            </a:r>
            <a:r>
              <a:rPr sz="844" spc="-3" dirty="0">
                <a:solidFill>
                  <a:srgbClr val="6E603B"/>
                </a:solidFill>
                <a:latin typeface="Palladio Uralic"/>
                <a:cs typeface="Palladio Uralic"/>
              </a:rPr>
              <a:t>consul, zookeeper and</a:t>
            </a:r>
            <a:r>
              <a:rPr sz="844" spc="-16" dirty="0">
                <a:solidFill>
                  <a:srgbClr val="6E603B"/>
                </a:solidFill>
                <a:latin typeface="Palladio Uralic"/>
                <a:cs typeface="Palladio Uralic"/>
              </a:rPr>
              <a:t> </a:t>
            </a:r>
            <a:r>
              <a:rPr sz="844" spc="-3" dirty="0">
                <a:solidFill>
                  <a:srgbClr val="6E603B"/>
                </a:solidFill>
                <a:latin typeface="Palladio Uralic"/>
                <a:cs typeface="Palladio Uralic"/>
              </a:rPr>
              <a:t>etcd.</a:t>
            </a:r>
            <a:endParaRPr sz="844">
              <a:solidFill>
                <a:prstClr val="black"/>
              </a:solidFill>
              <a:latin typeface="Palladio Uralic"/>
              <a:cs typeface="Palladio Ural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5756" y="261194"/>
            <a:ext cx="3620877" cy="961201"/>
          </a:xfrm>
          <a:prstGeom prst="rect">
            <a:avLst/>
          </a:prstGeom>
        </p:spPr>
        <p:txBody>
          <a:bodyPr vert="horz" wrap="square" lIns="0" tIns="37505" rIns="0" bIns="0" rtlCol="0">
            <a:spAutoFit/>
          </a:bodyPr>
          <a:lstStyle/>
          <a:p>
            <a:pPr marL="830392" marR="2679" indent="-823695">
              <a:lnSpc>
                <a:spcPts val="3586"/>
              </a:lnSpc>
              <a:spcBef>
                <a:spcPts val="295"/>
              </a:spcBef>
            </a:pPr>
            <a:r>
              <a:rPr sz="3111" spc="-32" dirty="0"/>
              <a:t>Swarm</a:t>
            </a:r>
            <a:r>
              <a:rPr sz="3111" spc="-287" dirty="0"/>
              <a:t> </a:t>
            </a:r>
            <a:r>
              <a:rPr sz="3111" spc="-32" dirty="0"/>
              <a:t>Scheduling  </a:t>
            </a:r>
            <a:r>
              <a:rPr sz="3111" spc="-50" dirty="0"/>
              <a:t>Strategies</a:t>
            </a:r>
            <a:endParaRPr sz="3111"/>
          </a:p>
        </p:txBody>
      </p:sp>
      <p:sp>
        <p:nvSpPr>
          <p:cNvPr id="3" name="object 3"/>
          <p:cNvSpPr/>
          <p:nvPr/>
        </p:nvSpPr>
        <p:spPr>
          <a:xfrm>
            <a:off x="7043291" y="93762"/>
            <a:ext cx="803672" cy="8103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6947" y="1569170"/>
            <a:ext cx="90011" cy="96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06947" y="2587153"/>
            <a:ext cx="90011" cy="96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06947" y="3350642"/>
            <a:ext cx="90011" cy="96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06947" y="4114130"/>
            <a:ext cx="90011" cy="964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1512658" y="766392"/>
            <a:ext cx="4082716" cy="4155126"/>
          </a:xfrm>
          <a:prstGeom prst="rect">
            <a:avLst/>
          </a:prstGeom>
        </p:spPr>
        <p:txBody>
          <a:bodyPr vert="horz" wrap="square" lIns="0" tIns="17413" rIns="0" bIns="0" rtlCol="0">
            <a:spAutoFit/>
          </a:bodyPr>
          <a:lstStyle/>
          <a:p>
            <a:pPr marL="545782" marR="38171">
              <a:lnSpc>
                <a:spcPts val="2004"/>
              </a:lnSpc>
              <a:spcBef>
                <a:spcPts val="137"/>
              </a:spcBef>
            </a:pPr>
            <a:r>
              <a:rPr spc="-3" dirty="0"/>
              <a:t>The Docker Swarm scheduler features multiple strategies for  ranking nodes. The strategy </a:t>
            </a:r>
            <a:r>
              <a:rPr dirty="0"/>
              <a:t>you </a:t>
            </a:r>
            <a:r>
              <a:rPr spc="-3" dirty="0"/>
              <a:t>choose determines </a:t>
            </a:r>
            <a:r>
              <a:rPr dirty="0"/>
              <a:t>how  </a:t>
            </a:r>
            <a:r>
              <a:rPr spc="-3" dirty="0"/>
              <a:t>Swarm computes ranking.</a:t>
            </a:r>
          </a:p>
          <a:p>
            <a:pPr marL="411848">
              <a:spcBef>
                <a:spcPts val="3"/>
              </a:spcBef>
            </a:pPr>
            <a:endParaRPr sz="1740"/>
          </a:p>
          <a:p>
            <a:pPr marL="418544" marR="163735" indent="60270">
              <a:lnSpc>
                <a:spcPts val="2004"/>
              </a:lnSpc>
            </a:pPr>
            <a:r>
              <a:rPr spc="-3" dirty="0"/>
              <a:t>spread: Swarm optimizes for the </a:t>
            </a:r>
            <a:r>
              <a:rPr dirty="0"/>
              <a:t>node </a:t>
            </a:r>
            <a:r>
              <a:rPr spc="-3" dirty="0"/>
              <a:t>with the least number  </a:t>
            </a:r>
            <a:r>
              <a:rPr dirty="0"/>
              <a:t>of </a:t>
            </a:r>
            <a:r>
              <a:rPr spc="-3" dirty="0"/>
              <a:t>running containers</a:t>
            </a:r>
          </a:p>
          <a:p>
            <a:pPr marL="411848">
              <a:spcBef>
                <a:spcPts val="3"/>
              </a:spcBef>
            </a:pPr>
            <a:endParaRPr sz="1740"/>
          </a:p>
          <a:p>
            <a:pPr marL="418544" marR="137952" indent="60270">
              <a:lnSpc>
                <a:spcPts val="2004"/>
              </a:lnSpc>
            </a:pPr>
            <a:r>
              <a:rPr spc="-3" dirty="0"/>
              <a:t>binpack: The binpack strategy causes Swarm to optimize for  the </a:t>
            </a:r>
            <a:r>
              <a:rPr dirty="0"/>
              <a:t>node </a:t>
            </a:r>
            <a:r>
              <a:rPr spc="-3" dirty="0"/>
              <a:t>which is most packed.</a:t>
            </a:r>
          </a:p>
          <a:p>
            <a:pPr marL="411848">
              <a:spcBef>
                <a:spcPts val="3"/>
              </a:spcBef>
            </a:pPr>
            <a:endParaRPr sz="1740"/>
          </a:p>
          <a:p>
            <a:pPr marL="418544" marR="2679" indent="60270">
              <a:lnSpc>
                <a:spcPts val="2004"/>
              </a:lnSpc>
            </a:pPr>
            <a:r>
              <a:rPr spc="-3" dirty="0"/>
              <a:t>random: The random </a:t>
            </a:r>
            <a:r>
              <a:rPr spc="-16" dirty="0"/>
              <a:t>strategy, </a:t>
            </a:r>
            <a:r>
              <a:rPr spc="-3" dirty="0"/>
              <a:t>like it </a:t>
            </a:r>
            <a:r>
              <a:rPr dirty="0"/>
              <a:t>sounds, </a:t>
            </a:r>
            <a:r>
              <a:rPr spc="-3" dirty="0"/>
              <a:t>chooses nodes at  random regardless </a:t>
            </a:r>
            <a:r>
              <a:rPr dirty="0"/>
              <a:t>of </a:t>
            </a:r>
            <a:r>
              <a:rPr spc="-3" dirty="0"/>
              <a:t>their available </a:t>
            </a:r>
            <a:r>
              <a:rPr dirty="0"/>
              <a:t>CPU or RAM.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5022" y="488901"/>
            <a:ext cx="4266158" cy="485483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3111" spc="-40" dirty="0"/>
              <a:t>Docker</a:t>
            </a:r>
            <a:r>
              <a:rPr sz="3111" spc="-282" dirty="0"/>
              <a:t> </a:t>
            </a:r>
            <a:r>
              <a:rPr sz="3111" spc="-76" dirty="0"/>
              <a:t>Swarm</a:t>
            </a:r>
            <a:r>
              <a:rPr lang="en-US" sz="3111" spc="-76" dirty="0"/>
              <a:t> </a:t>
            </a:r>
            <a:r>
              <a:rPr sz="3111" spc="-76" dirty="0"/>
              <a:t>Demo</a:t>
            </a:r>
            <a:endParaRPr sz="3111" dirty="0"/>
          </a:p>
        </p:txBody>
      </p:sp>
      <p:sp>
        <p:nvSpPr>
          <p:cNvPr id="3" name="object 3"/>
          <p:cNvSpPr/>
          <p:nvPr/>
        </p:nvSpPr>
        <p:spPr>
          <a:xfrm>
            <a:off x="7043291" y="93762"/>
            <a:ext cx="803672" cy="8103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6947" y="1820317"/>
            <a:ext cx="90011" cy="96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06947" y="2329309"/>
            <a:ext cx="90011" cy="96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06947" y="2838301"/>
            <a:ext cx="90011" cy="96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06947" y="3347293"/>
            <a:ext cx="90011" cy="96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06947" y="3856285"/>
            <a:ext cx="90011" cy="964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482163"/>
            <a:endParaRPr sz="94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40893" y="1701106"/>
            <a:ext cx="3441055" cy="2254173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 algn="just" defTabSz="482163">
              <a:spcBef>
                <a:spcPts val="53"/>
              </a:spcBef>
            </a:pP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Create Swarm</a:t>
            </a:r>
            <a:r>
              <a:rPr sz="1687" spc="-5" dirty="0">
                <a:solidFill>
                  <a:srgbClr val="804E28"/>
                </a:solidFill>
                <a:latin typeface="Times New Roman"/>
                <a:cs typeface="Times New Roman"/>
              </a:rPr>
              <a:t>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manager</a:t>
            </a:r>
            <a:endParaRPr sz="168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482163">
              <a:spcBef>
                <a:spcPts val="11"/>
              </a:spcBef>
            </a:pPr>
            <a:endParaRPr sz="1714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697" algn="just" defTabSz="482163"/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Create Swarm</a:t>
            </a:r>
            <a:r>
              <a:rPr sz="1687" spc="-5" dirty="0">
                <a:solidFill>
                  <a:srgbClr val="804E28"/>
                </a:solidFill>
                <a:latin typeface="Times New Roman"/>
                <a:cs typeface="Times New Roman"/>
              </a:rPr>
              <a:t>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nodes</a:t>
            </a:r>
            <a:endParaRPr sz="168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697" marR="2679" algn="just" defTabSz="482163">
              <a:lnSpc>
                <a:spcPct val="197900"/>
              </a:lnSpc>
            </a:pP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Join swarm nodes with Swarm manager  Create containers using swarm manager  </a:t>
            </a:r>
            <a:r>
              <a:rPr sz="1687" dirty="0">
                <a:solidFill>
                  <a:srgbClr val="804E28"/>
                </a:solidFill>
                <a:latin typeface="Times New Roman"/>
                <a:cs typeface="Times New Roman"/>
              </a:rPr>
              <a:t>Run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the</a:t>
            </a:r>
            <a:r>
              <a:rPr sz="1687" spc="-5" dirty="0">
                <a:solidFill>
                  <a:srgbClr val="804E28"/>
                </a:solidFill>
                <a:latin typeface="Times New Roman"/>
                <a:cs typeface="Times New Roman"/>
              </a:rPr>
              <a:t> </a:t>
            </a:r>
            <a:r>
              <a:rPr sz="1687" spc="-3" dirty="0">
                <a:solidFill>
                  <a:srgbClr val="804E28"/>
                </a:solidFill>
                <a:latin typeface="Times New Roman"/>
                <a:cs typeface="Times New Roman"/>
              </a:rPr>
              <a:t>application</a:t>
            </a:r>
            <a:endParaRPr sz="168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65" y="279654"/>
            <a:ext cx="75838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12044"/>
                </a:solidFill>
                <a:latin typeface="Arial"/>
                <a:cs typeface="Arial"/>
              </a:rPr>
              <a:t>Docker Compose: </a:t>
            </a:r>
            <a:r>
              <a:rPr sz="2800" spc="-5" dirty="0">
                <a:solidFill>
                  <a:srgbClr val="012044"/>
                </a:solidFill>
              </a:rPr>
              <a:t>Multi </a:t>
            </a:r>
            <a:r>
              <a:rPr sz="2800" dirty="0">
                <a:solidFill>
                  <a:srgbClr val="012044"/>
                </a:solidFill>
              </a:rPr>
              <a:t>Container</a:t>
            </a:r>
            <a:r>
              <a:rPr sz="2800" spc="105" dirty="0">
                <a:solidFill>
                  <a:srgbClr val="012044"/>
                </a:solidFill>
              </a:rPr>
              <a:t> </a:t>
            </a:r>
            <a:r>
              <a:rPr sz="2800" spc="-5" dirty="0">
                <a:solidFill>
                  <a:srgbClr val="012044"/>
                </a:solidFill>
              </a:rPr>
              <a:t>Applications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1068" y="4863185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797979"/>
                </a:solidFill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7743" y="1103375"/>
            <a:ext cx="4227830" cy="454659"/>
            <a:chOff x="237743" y="1103375"/>
            <a:chExt cx="4227830" cy="454659"/>
          </a:xfrm>
        </p:grpSpPr>
        <p:sp>
          <p:nvSpPr>
            <p:cNvPr id="5" name="object 5"/>
            <p:cNvSpPr/>
            <p:nvPr/>
          </p:nvSpPr>
          <p:spPr>
            <a:xfrm>
              <a:off x="242315" y="1107947"/>
              <a:ext cx="4218432" cy="4450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315" y="1107947"/>
              <a:ext cx="4218940" cy="445134"/>
            </a:xfrm>
            <a:custGeom>
              <a:avLst/>
              <a:gdLst/>
              <a:ahLst/>
              <a:cxnLst/>
              <a:rect l="l" t="t" r="r" b="b"/>
              <a:pathLst>
                <a:path w="4218940" h="445134">
                  <a:moveTo>
                    <a:pt x="0" y="74167"/>
                  </a:moveTo>
                  <a:lnTo>
                    <a:pt x="5829" y="45273"/>
                  </a:lnTo>
                  <a:lnTo>
                    <a:pt x="21724" y="21701"/>
                  </a:lnTo>
                  <a:lnTo>
                    <a:pt x="45300" y="5820"/>
                  </a:lnTo>
                  <a:lnTo>
                    <a:pt x="74168" y="0"/>
                  </a:lnTo>
                  <a:lnTo>
                    <a:pt x="4144264" y="0"/>
                  </a:lnTo>
                  <a:lnTo>
                    <a:pt x="4173158" y="5820"/>
                  </a:lnTo>
                  <a:lnTo>
                    <a:pt x="4196730" y="21701"/>
                  </a:lnTo>
                  <a:lnTo>
                    <a:pt x="4212611" y="45273"/>
                  </a:lnTo>
                  <a:lnTo>
                    <a:pt x="4218432" y="74167"/>
                  </a:lnTo>
                  <a:lnTo>
                    <a:pt x="4218432" y="370839"/>
                  </a:lnTo>
                  <a:lnTo>
                    <a:pt x="4212611" y="399734"/>
                  </a:lnTo>
                  <a:lnTo>
                    <a:pt x="4196730" y="423306"/>
                  </a:lnTo>
                  <a:lnTo>
                    <a:pt x="4173158" y="439187"/>
                  </a:lnTo>
                  <a:lnTo>
                    <a:pt x="4144264" y="445007"/>
                  </a:lnTo>
                  <a:lnTo>
                    <a:pt x="74168" y="445007"/>
                  </a:lnTo>
                  <a:lnTo>
                    <a:pt x="45300" y="439187"/>
                  </a:lnTo>
                  <a:lnTo>
                    <a:pt x="21724" y="423306"/>
                  </a:lnTo>
                  <a:lnTo>
                    <a:pt x="5829" y="399734"/>
                  </a:lnTo>
                  <a:lnTo>
                    <a:pt x="0" y="370839"/>
                  </a:lnTo>
                  <a:lnTo>
                    <a:pt x="0" y="74167"/>
                  </a:lnTo>
                  <a:close/>
                </a:path>
              </a:pathLst>
            </a:custGeom>
            <a:ln w="9144">
              <a:solidFill>
                <a:srgbClr val="008B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94817" y="1175130"/>
            <a:ext cx="3781425" cy="1398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20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Without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Compose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430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2853A0"/>
                </a:solidFill>
                <a:latin typeface="Arial"/>
                <a:cs typeface="Arial"/>
              </a:rPr>
              <a:t>Build and run one container at a</a:t>
            </a:r>
            <a:r>
              <a:rPr sz="1400" spc="-160" dirty="0">
                <a:solidFill>
                  <a:srgbClr val="2853A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853A0"/>
                </a:solidFill>
                <a:latin typeface="Arial"/>
                <a:cs typeface="Arial"/>
              </a:rPr>
              <a:t>time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6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2853A0"/>
                </a:solidFill>
                <a:latin typeface="Arial"/>
                <a:cs typeface="Arial"/>
              </a:rPr>
              <a:t>Manually connect containers</a:t>
            </a:r>
            <a:r>
              <a:rPr sz="1400" spc="-130" dirty="0">
                <a:solidFill>
                  <a:srgbClr val="2853A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853A0"/>
                </a:solidFill>
                <a:latin typeface="Arial"/>
                <a:cs typeface="Arial"/>
              </a:rPr>
              <a:t>together</a:t>
            </a:r>
            <a:endParaRPr sz="1400">
              <a:latin typeface="Arial"/>
              <a:cs typeface="Arial"/>
            </a:endParaRPr>
          </a:p>
          <a:p>
            <a:pPr marL="299085" marR="5080" indent="-287020">
              <a:lnSpc>
                <a:spcPct val="11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2853A0"/>
                </a:solidFill>
                <a:latin typeface="Arial"/>
                <a:cs typeface="Arial"/>
              </a:rPr>
              <a:t>Must </a:t>
            </a:r>
            <a:r>
              <a:rPr sz="1400" dirty="0">
                <a:solidFill>
                  <a:srgbClr val="2853A0"/>
                </a:solidFill>
                <a:latin typeface="Arial"/>
                <a:cs typeface="Arial"/>
              </a:rPr>
              <a:t>be careful </a:t>
            </a:r>
            <a:r>
              <a:rPr sz="1400" spc="-5" dirty="0">
                <a:solidFill>
                  <a:srgbClr val="2853A0"/>
                </a:solidFill>
                <a:latin typeface="Arial"/>
                <a:cs typeface="Arial"/>
              </a:rPr>
              <a:t>with dependencies </a:t>
            </a:r>
            <a:r>
              <a:rPr sz="1400" dirty="0">
                <a:solidFill>
                  <a:srgbClr val="2853A0"/>
                </a:solidFill>
                <a:latin typeface="Arial"/>
                <a:cs typeface="Arial"/>
              </a:rPr>
              <a:t>and</a:t>
            </a:r>
            <a:r>
              <a:rPr sz="1400" spc="-125" dirty="0">
                <a:solidFill>
                  <a:srgbClr val="2853A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853A0"/>
                </a:solidFill>
                <a:latin typeface="Arial"/>
                <a:cs typeface="Arial"/>
              </a:rPr>
              <a:t>start  up</a:t>
            </a:r>
            <a:r>
              <a:rPr sz="1400" spc="-25" dirty="0">
                <a:solidFill>
                  <a:srgbClr val="2853A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853A0"/>
                </a:solidFill>
                <a:latin typeface="Arial"/>
                <a:cs typeface="Arial"/>
              </a:rPr>
              <a:t>order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705921" y="1107757"/>
            <a:ext cx="4238625" cy="456565"/>
            <a:chOff x="4705921" y="1107757"/>
            <a:chExt cx="4238625" cy="456565"/>
          </a:xfrm>
        </p:grpSpPr>
        <p:sp>
          <p:nvSpPr>
            <p:cNvPr id="9" name="object 9"/>
            <p:cNvSpPr/>
            <p:nvPr/>
          </p:nvSpPr>
          <p:spPr>
            <a:xfrm>
              <a:off x="4710684" y="1112519"/>
              <a:ext cx="4229099" cy="4465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10684" y="1112519"/>
              <a:ext cx="4229100" cy="447040"/>
            </a:xfrm>
            <a:custGeom>
              <a:avLst/>
              <a:gdLst/>
              <a:ahLst/>
              <a:cxnLst/>
              <a:rect l="l" t="t" r="r" b="b"/>
              <a:pathLst>
                <a:path w="4229100" h="447040">
                  <a:moveTo>
                    <a:pt x="0" y="74421"/>
                  </a:moveTo>
                  <a:lnTo>
                    <a:pt x="5841" y="45434"/>
                  </a:lnTo>
                  <a:lnTo>
                    <a:pt x="21780" y="21780"/>
                  </a:lnTo>
                  <a:lnTo>
                    <a:pt x="45434" y="5841"/>
                  </a:lnTo>
                  <a:lnTo>
                    <a:pt x="74421" y="0"/>
                  </a:lnTo>
                  <a:lnTo>
                    <a:pt x="4154677" y="0"/>
                  </a:lnTo>
                  <a:lnTo>
                    <a:pt x="4183665" y="5841"/>
                  </a:lnTo>
                  <a:lnTo>
                    <a:pt x="4207319" y="21780"/>
                  </a:lnTo>
                  <a:lnTo>
                    <a:pt x="4223257" y="45434"/>
                  </a:lnTo>
                  <a:lnTo>
                    <a:pt x="4229099" y="74421"/>
                  </a:lnTo>
                  <a:lnTo>
                    <a:pt x="4229099" y="372109"/>
                  </a:lnTo>
                  <a:lnTo>
                    <a:pt x="4223257" y="401097"/>
                  </a:lnTo>
                  <a:lnTo>
                    <a:pt x="4207319" y="424751"/>
                  </a:lnTo>
                  <a:lnTo>
                    <a:pt x="4183665" y="440689"/>
                  </a:lnTo>
                  <a:lnTo>
                    <a:pt x="4154677" y="446531"/>
                  </a:lnTo>
                  <a:lnTo>
                    <a:pt x="74421" y="446531"/>
                  </a:lnTo>
                  <a:lnTo>
                    <a:pt x="45434" y="440689"/>
                  </a:lnTo>
                  <a:lnTo>
                    <a:pt x="21780" y="424751"/>
                  </a:lnTo>
                  <a:lnTo>
                    <a:pt x="5841" y="401097"/>
                  </a:lnTo>
                  <a:lnTo>
                    <a:pt x="0" y="372109"/>
                  </a:lnTo>
                  <a:lnTo>
                    <a:pt x="0" y="74421"/>
                  </a:lnTo>
                  <a:close/>
                </a:path>
              </a:pathLst>
            </a:custGeom>
            <a:ln w="9144">
              <a:solidFill>
                <a:srgbClr val="008B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905255" y="2811779"/>
            <a:ext cx="1687195" cy="1282065"/>
            <a:chOff x="905255" y="2811779"/>
            <a:chExt cx="1687195" cy="1282065"/>
          </a:xfrm>
        </p:grpSpPr>
        <p:sp>
          <p:nvSpPr>
            <p:cNvPr id="12" name="object 12"/>
            <p:cNvSpPr/>
            <p:nvPr/>
          </p:nvSpPr>
          <p:spPr>
            <a:xfrm>
              <a:off x="905255" y="3261359"/>
              <a:ext cx="518159" cy="4389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49423" y="3706367"/>
              <a:ext cx="342900" cy="3870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84475" y="3290315"/>
              <a:ext cx="307848" cy="3855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67611" y="3329939"/>
              <a:ext cx="989076" cy="3459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11045" y="3418331"/>
              <a:ext cx="773430" cy="129539"/>
            </a:xfrm>
            <a:custGeom>
              <a:avLst/>
              <a:gdLst/>
              <a:ahLst/>
              <a:cxnLst/>
              <a:rect l="l" t="t" r="r" b="b"/>
              <a:pathLst>
                <a:path w="773430" h="129539">
                  <a:moveTo>
                    <a:pt x="695452" y="64770"/>
                  </a:moveTo>
                  <a:lnTo>
                    <a:pt x="643635" y="129540"/>
                  </a:lnTo>
                  <a:lnTo>
                    <a:pt x="747267" y="77724"/>
                  </a:lnTo>
                  <a:lnTo>
                    <a:pt x="695452" y="77724"/>
                  </a:lnTo>
                  <a:lnTo>
                    <a:pt x="695452" y="64770"/>
                  </a:lnTo>
                  <a:close/>
                </a:path>
                <a:path w="773430" h="129539">
                  <a:moveTo>
                    <a:pt x="685088" y="51816"/>
                  </a:moveTo>
                  <a:lnTo>
                    <a:pt x="0" y="51816"/>
                  </a:lnTo>
                  <a:lnTo>
                    <a:pt x="0" y="77724"/>
                  </a:lnTo>
                  <a:lnTo>
                    <a:pt x="685088" y="77724"/>
                  </a:lnTo>
                  <a:lnTo>
                    <a:pt x="695452" y="64770"/>
                  </a:lnTo>
                  <a:lnTo>
                    <a:pt x="685088" y="51816"/>
                  </a:lnTo>
                  <a:close/>
                </a:path>
                <a:path w="773430" h="129539">
                  <a:moveTo>
                    <a:pt x="747268" y="51816"/>
                  </a:moveTo>
                  <a:lnTo>
                    <a:pt x="695452" y="51816"/>
                  </a:lnTo>
                  <a:lnTo>
                    <a:pt x="695452" y="77724"/>
                  </a:lnTo>
                  <a:lnTo>
                    <a:pt x="747267" y="77724"/>
                  </a:lnTo>
                  <a:lnTo>
                    <a:pt x="773176" y="64770"/>
                  </a:lnTo>
                  <a:lnTo>
                    <a:pt x="747268" y="51816"/>
                  </a:lnTo>
                  <a:close/>
                </a:path>
                <a:path w="773430" h="129539">
                  <a:moveTo>
                    <a:pt x="643635" y="0"/>
                  </a:moveTo>
                  <a:lnTo>
                    <a:pt x="695452" y="64770"/>
                  </a:lnTo>
                  <a:lnTo>
                    <a:pt x="695452" y="51816"/>
                  </a:lnTo>
                  <a:lnTo>
                    <a:pt x="747268" y="51816"/>
                  </a:lnTo>
                  <a:lnTo>
                    <a:pt x="643635" y="0"/>
                  </a:lnTo>
                  <a:close/>
                </a:path>
              </a:pathLst>
            </a:custGeom>
            <a:solidFill>
              <a:srgbClr val="2853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84475" y="2811779"/>
              <a:ext cx="307848" cy="3870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61515" y="2852927"/>
              <a:ext cx="995172" cy="70256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04314" y="3006089"/>
              <a:ext cx="779780" cy="486409"/>
            </a:xfrm>
            <a:custGeom>
              <a:avLst/>
              <a:gdLst/>
              <a:ahLst/>
              <a:cxnLst/>
              <a:rect l="l" t="t" r="r" b="b"/>
              <a:pathLst>
                <a:path w="779780" h="486410">
                  <a:moveTo>
                    <a:pt x="698125" y="35099"/>
                  </a:moveTo>
                  <a:lnTo>
                    <a:pt x="0" y="464185"/>
                  </a:lnTo>
                  <a:lnTo>
                    <a:pt x="13462" y="486283"/>
                  </a:lnTo>
                  <a:lnTo>
                    <a:pt x="711559" y="57089"/>
                  </a:lnTo>
                  <a:lnTo>
                    <a:pt x="713606" y="40692"/>
                  </a:lnTo>
                  <a:lnTo>
                    <a:pt x="698125" y="35099"/>
                  </a:lnTo>
                  <a:close/>
                </a:path>
                <a:path w="779780" h="486410">
                  <a:moveTo>
                    <a:pt x="761317" y="29718"/>
                  </a:moveTo>
                  <a:lnTo>
                    <a:pt x="706882" y="29718"/>
                  </a:lnTo>
                  <a:lnTo>
                    <a:pt x="720343" y="51689"/>
                  </a:lnTo>
                  <a:lnTo>
                    <a:pt x="711559" y="57089"/>
                  </a:lnTo>
                  <a:lnTo>
                    <a:pt x="703326" y="123062"/>
                  </a:lnTo>
                  <a:lnTo>
                    <a:pt x="761317" y="29718"/>
                  </a:lnTo>
                  <a:close/>
                </a:path>
                <a:path w="779780" h="486410">
                  <a:moveTo>
                    <a:pt x="713606" y="40692"/>
                  </a:moveTo>
                  <a:lnTo>
                    <a:pt x="711559" y="57089"/>
                  </a:lnTo>
                  <a:lnTo>
                    <a:pt x="720343" y="51689"/>
                  </a:lnTo>
                  <a:lnTo>
                    <a:pt x="713606" y="40692"/>
                  </a:lnTo>
                  <a:close/>
                </a:path>
                <a:path w="779780" h="486410">
                  <a:moveTo>
                    <a:pt x="706882" y="29718"/>
                  </a:moveTo>
                  <a:lnTo>
                    <a:pt x="698125" y="35099"/>
                  </a:lnTo>
                  <a:lnTo>
                    <a:pt x="713563" y="40622"/>
                  </a:lnTo>
                  <a:lnTo>
                    <a:pt x="706882" y="29718"/>
                  </a:lnTo>
                  <a:close/>
                </a:path>
                <a:path w="779780" h="486410">
                  <a:moveTo>
                    <a:pt x="779779" y="0"/>
                  </a:moveTo>
                  <a:lnTo>
                    <a:pt x="635508" y="12700"/>
                  </a:lnTo>
                  <a:lnTo>
                    <a:pt x="698125" y="35099"/>
                  </a:lnTo>
                  <a:lnTo>
                    <a:pt x="706882" y="29718"/>
                  </a:lnTo>
                  <a:lnTo>
                    <a:pt x="761317" y="29718"/>
                  </a:lnTo>
                  <a:lnTo>
                    <a:pt x="779779" y="0"/>
                  </a:lnTo>
                  <a:close/>
                </a:path>
              </a:pathLst>
            </a:custGeom>
            <a:solidFill>
              <a:srgbClr val="2853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61515" y="3447287"/>
              <a:ext cx="961644" cy="6461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04695" y="3470274"/>
              <a:ext cx="745490" cy="431165"/>
            </a:xfrm>
            <a:custGeom>
              <a:avLst/>
              <a:gdLst/>
              <a:ahLst/>
              <a:cxnLst/>
              <a:rect l="l" t="t" r="r" b="b"/>
              <a:pathLst>
                <a:path w="745489" h="431164">
                  <a:moveTo>
                    <a:pt x="662509" y="398474"/>
                  </a:moveTo>
                  <a:lnTo>
                    <a:pt x="600964" y="423113"/>
                  </a:lnTo>
                  <a:lnTo>
                    <a:pt x="745490" y="430707"/>
                  </a:lnTo>
                  <a:lnTo>
                    <a:pt x="727333" y="403618"/>
                  </a:lnTo>
                  <a:lnTo>
                    <a:pt x="671576" y="403618"/>
                  </a:lnTo>
                  <a:lnTo>
                    <a:pt x="662509" y="398474"/>
                  </a:lnTo>
                  <a:close/>
                </a:path>
                <a:path w="745489" h="431164">
                  <a:moveTo>
                    <a:pt x="675318" y="375972"/>
                  </a:moveTo>
                  <a:lnTo>
                    <a:pt x="677926" y="392303"/>
                  </a:lnTo>
                  <a:lnTo>
                    <a:pt x="662509" y="398474"/>
                  </a:lnTo>
                  <a:lnTo>
                    <a:pt x="671576" y="403618"/>
                  </a:lnTo>
                  <a:lnTo>
                    <a:pt x="684403" y="381127"/>
                  </a:lnTo>
                  <a:lnTo>
                    <a:pt x="675318" y="375972"/>
                  </a:lnTo>
                  <a:close/>
                </a:path>
                <a:path w="745489" h="431164">
                  <a:moveTo>
                    <a:pt x="664845" y="310388"/>
                  </a:moveTo>
                  <a:lnTo>
                    <a:pt x="675318" y="375972"/>
                  </a:lnTo>
                  <a:lnTo>
                    <a:pt x="684403" y="381127"/>
                  </a:lnTo>
                  <a:lnTo>
                    <a:pt x="671576" y="403618"/>
                  </a:lnTo>
                  <a:lnTo>
                    <a:pt x="727333" y="403618"/>
                  </a:lnTo>
                  <a:lnTo>
                    <a:pt x="664845" y="310388"/>
                  </a:lnTo>
                  <a:close/>
                </a:path>
                <a:path w="745489" h="431164">
                  <a:moveTo>
                    <a:pt x="12700" y="0"/>
                  </a:moveTo>
                  <a:lnTo>
                    <a:pt x="0" y="22606"/>
                  </a:lnTo>
                  <a:lnTo>
                    <a:pt x="662509" y="398474"/>
                  </a:lnTo>
                  <a:lnTo>
                    <a:pt x="677926" y="392303"/>
                  </a:lnTo>
                  <a:lnTo>
                    <a:pt x="675318" y="375972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2853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823205" y="1179957"/>
            <a:ext cx="3930650" cy="171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47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Compose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2853A0"/>
                </a:solidFill>
                <a:latin typeface="Arial"/>
                <a:cs typeface="Arial"/>
              </a:rPr>
              <a:t>Define </a:t>
            </a:r>
            <a:r>
              <a:rPr sz="1400" spc="-5" dirty="0">
                <a:solidFill>
                  <a:srgbClr val="2853A0"/>
                </a:solidFill>
                <a:latin typeface="Arial"/>
                <a:cs typeface="Arial"/>
              </a:rPr>
              <a:t>multi </a:t>
            </a:r>
            <a:r>
              <a:rPr sz="1400" dirty="0">
                <a:solidFill>
                  <a:srgbClr val="2853A0"/>
                </a:solidFill>
                <a:latin typeface="Arial"/>
                <a:cs typeface="Arial"/>
              </a:rPr>
              <a:t>container app in </a:t>
            </a:r>
            <a:r>
              <a:rPr sz="1400" spc="-5" dirty="0">
                <a:solidFill>
                  <a:srgbClr val="2853A0"/>
                </a:solidFill>
                <a:latin typeface="Arial"/>
                <a:cs typeface="Arial"/>
              </a:rPr>
              <a:t>compose.yml</a:t>
            </a:r>
            <a:r>
              <a:rPr sz="1400" spc="-150" dirty="0">
                <a:solidFill>
                  <a:srgbClr val="2853A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853A0"/>
                </a:solidFill>
                <a:latin typeface="Arial"/>
                <a:cs typeface="Arial"/>
              </a:rPr>
              <a:t>file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70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2853A0"/>
                </a:solidFill>
                <a:latin typeface="Arial"/>
                <a:cs typeface="Arial"/>
              </a:rPr>
              <a:t>Single </a:t>
            </a:r>
            <a:r>
              <a:rPr sz="1400" spc="-5" dirty="0">
                <a:solidFill>
                  <a:srgbClr val="2853A0"/>
                </a:solidFill>
                <a:latin typeface="Arial"/>
                <a:cs typeface="Arial"/>
              </a:rPr>
              <a:t>command </a:t>
            </a:r>
            <a:r>
              <a:rPr sz="1400" dirty="0">
                <a:solidFill>
                  <a:srgbClr val="2853A0"/>
                </a:solidFill>
                <a:latin typeface="Arial"/>
                <a:cs typeface="Arial"/>
              </a:rPr>
              <a:t>to deploy entire</a:t>
            </a:r>
            <a:r>
              <a:rPr sz="1400" spc="-135" dirty="0">
                <a:solidFill>
                  <a:srgbClr val="2853A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853A0"/>
                </a:solidFill>
                <a:latin typeface="Arial"/>
                <a:cs typeface="Arial"/>
              </a:rPr>
              <a:t>app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6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2853A0"/>
                </a:solidFill>
                <a:latin typeface="Arial"/>
                <a:cs typeface="Arial"/>
              </a:rPr>
              <a:t>Handles container</a:t>
            </a:r>
            <a:r>
              <a:rPr sz="1400" spc="-80" dirty="0">
                <a:solidFill>
                  <a:srgbClr val="2853A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853A0"/>
                </a:solidFill>
                <a:latin typeface="Arial"/>
                <a:cs typeface="Arial"/>
              </a:rPr>
              <a:t>dependencies</a:t>
            </a:r>
            <a:endParaRPr sz="1400">
              <a:latin typeface="Arial"/>
              <a:cs typeface="Arial"/>
            </a:endParaRPr>
          </a:p>
          <a:p>
            <a:pPr marL="299085" marR="506095" indent="-287020">
              <a:lnSpc>
                <a:spcPct val="11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5" dirty="0">
                <a:solidFill>
                  <a:srgbClr val="2853A0"/>
                </a:solidFill>
                <a:latin typeface="Arial"/>
                <a:cs typeface="Arial"/>
              </a:rPr>
              <a:t>Works </a:t>
            </a:r>
            <a:r>
              <a:rPr sz="1400" spc="-5" dirty="0">
                <a:solidFill>
                  <a:srgbClr val="2853A0"/>
                </a:solidFill>
                <a:latin typeface="Arial"/>
                <a:cs typeface="Arial"/>
              </a:rPr>
              <a:t>with </a:t>
            </a:r>
            <a:r>
              <a:rPr sz="1400" dirty="0">
                <a:solidFill>
                  <a:srgbClr val="2853A0"/>
                </a:solidFill>
                <a:latin typeface="Arial"/>
                <a:cs typeface="Arial"/>
              </a:rPr>
              <a:t>Docker </a:t>
            </a:r>
            <a:r>
              <a:rPr sz="1400" spc="-5" dirty="0">
                <a:solidFill>
                  <a:srgbClr val="2853A0"/>
                </a:solidFill>
                <a:latin typeface="Arial"/>
                <a:cs typeface="Arial"/>
              </a:rPr>
              <a:t>Swarm,</a:t>
            </a:r>
            <a:r>
              <a:rPr sz="1400" spc="-114" dirty="0">
                <a:solidFill>
                  <a:srgbClr val="2853A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853A0"/>
                </a:solidFill>
                <a:latin typeface="Arial"/>
                <a:cs typeface="Arial"/>
              </a:rPr>
              <a:t>Networking,  </a:t>
            </a:r>
            <a:r>
              <a:rPr sz="1400" dirty="0">
                <a:solidFill>
                  <a:srgbClr val="2853A0"/>
                </a:solidFill>
                <a:latin typeface="Arial"/>
                <a:cs typeface="Arial"/>
              </a:rPr>
              <a:t>Volumes, </a:t>
            </a:r>
            <a:r>
              <a:rPr sz="1400" spc="-5" dirty="0">
                <a:solidFill>
                  <a:srgbClr val="2853A0"/>
                </a:solidFill>
                <a:latin typeface="Arial"/>
                <a:cs typeface="Arial"/>
              </a:rPr>
              <a:t>Universal </a:t>
            </a:r>
            <a:r>
              <a:rPr sz="1400" dirty="0">
                <a:solidFill>
                  <a:srgbClr val="2853A0"/>
                </a:solidFill>
                <a:latin typeface="Arial"/>
                <a:cs typeface="Arial"/>
              </a:rPr>
              <a:t>Control</a:t>
            </a:r>
            <a:r>
              <a:rPr sz="1400" spc="-80" dirty="0">
                <a:solidFill>
                  <a:srgbClr val="2853A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853A0"/>
                </a:solidFill>
                <a:latin typeface="Arial"/>
                <a:cs typeface="Arial"/>
              </a:rPr>
              <a:t>Plane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998720" y="3121151"/>
            <a:ext cx="3371215" cy="1971039"/>
            <a:chOff x="4998720" y="3121151"/>
            <a:chExt cx="3371215" cy="1971039"/>
          </a:xfrm>
        </p:grpSpPr>
        <p:sp>
          <p:nvSpPr>
            <p:cNvPr id="24" name="object 24"/>
            <p:cNvSpPr/>
            <p:nvPr/>
          </p:nvSpPr>
          <p:spPr>
            <a:xfrm>
              <a:off x="5978652" y="3288791"/>
              <a:ext cx="905255" cy="34594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22086" y="3377183"/>
              <a:ext cx="689610" cy="129539"/>
            </a:xfrm>
            <a:custGeom>
              <a:avLst/>
              <a:gdLst/>
              <a:ahLst/>
              <a:cxnLst/>
              <a:rect l="l" t="t" r="r" b="b"/>
              <a:pathLst>
                <a:path w="689609" h="129539">
                  <a:moveTo>
                    <a:pt x="611505" y="64770"/>
                  </a:moveTo>
                  <a:lnTo>
                    <a:pt x="559688" y="129540"/>
                  </a:lnTo>
                  <a:lnTo>
                    <a:pt x="663321" y="77724"/>
                  </a:lnTo>
                  <a:lnTo>
                    <a:pt x="611505" y="77724"/>
                  </a:lnTo>
                  <a:lnTo>
                    <a:pt x="611505" y="64770"/>
                  </a:lnTo>
                  <a:close/>
                </a:path>
                <a:path w="689609" h="129539">
                  <a:moveTo>
                    <a:pt x="601141" y="51816"/>
                  </a:moveTo>
                  <a:lnTo>
                    <a:pt x="0" y="51816"/>
                  </a:lnTo>
                  <a:lnTo>
                    <a:pt x="0" y="77724"/>
                  </a:lnTo>
                  <a:lnTo>
                    <a:pt x="601141" y="77724"/>
                  </a:lnTo>
                  <a:lnTo>
                    <a:pt x="611505" y="64770"/>
                  </a:lnTo>
                  <a:lnTo>
                    <a:pt x="601141" y="51816"/>
                  </a:lnTo>
                  <a:close/>
                </a:path>
                <a:path w="689609" h="129539">
                  <a:moveTo>
                    <a:pt x="663321" y="51816"/>
                  </a:moveTo>
                  <a:lnTo>
                    <a:pt x="611505" y="51816"/>
                  </a:lnTo>
                  <a:lnTo>
                    <a:pt x="611505" y="77724"/>
                  </a:lnTo>
                  <a:lnTo>
                    <a:pt x="663321" y="77724"/>
                  </a:lnTo>
                  <a:lnTo>
                    <a:pt x="689229" y="64770"/>
                  </a:lnTo>
                  <a:lnTo>
                    <a:pt x="663321" y="51816"/>
                  </a:lnTo>
                  <a:close/>
                </a:path>
                <a:path w="689609" h="129539">
                  <a:moveTo>
                    <a:pt x="559688" y="0"/>
                  </a:moveTo>
                  <a:lnTo>
                    <a:pt x="611505" y="64770"/>
                  </a:lnTo>
                  <a:lnTo>
                    <a:pt x="611505" y="51816"/>
                  </a:lnTo>
                  <a:lnTo>
                    <a:pt x="663321" y="51816"/>
                  </a:lnTo>
                  <a:lnTo>
                    <a:pt x="559688" y="0"/>
                  </a:lnTo>
                  <a:close/>
                </a:path>
              </a:pathLst>
            </a:custGeom>
            <a:solidFill>
              <a:srgbClr val="2853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51348" y="3238499"/>
              <a:ext cx="518160" cy="4389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98720" y="3203447"/>
              <a:ext cx="487679" cy="48767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10784" y="3602735"/>
              <a:ext cx="2854960" cy="919480"/>
            </a:xfrm>
            <a:custGeom>
              <a:avLst/>
              <a:gdLst/>
              <a:ahLst/>
              <a:cxnLst/>
              <a:rect l="l" t="t" r="r" b="b"/>
              <a:pathLst>
                <a:path w="2854959" h="919479">
                  <a:moveTo>
                    <a:pt x="1427225" y="0"/>
                  </a:moveTo>
                  <a:lnTo>
                    <a:pt x="0" y="918971"/>
                  </a:lnTo>
                  <a:lnTo>
                    <a:pt x="2854451" y="918971"/>
                  </a:lnTo>
                  <a:lnTo>
                    <a:pt x="1427225" y="0"/>
                  </a:lnTo>
                  <a:close/>
                </a:path>
              </a:pathLst>
            </a:custGeom>
            <a:solidFill>
              <a:srgbClr val="E1E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10784" y="3602735"/>
              <a:ext cx="2854960" cy="919480"/>
            </a:xfrm>
            <a:custGeom>
              <a:avLst/>
              <a:gdLst/>
              <a:ahLst/>
              <a:cxnLst/>
              <a:rect l="l" t="t" r="r" b="b"/>
              <a:pathLst>
                <a:path w="2854959" h="919479">
                  <a:moveTo>
                    <a:pt x="0" y="918971"/>
                  </a:moveTo>
                  <a:lnTo>
                    <a:pt x="1427225" y="0"/>
                  </a:lnTo>
                  <a:lnTo>
                    <a:pt x="2854451" y="918971"/>
                  </a:lnTo>
                  <a:lnTo>
                    <a:pt x="0" y="918971"/>
                  </a:lnTo>
                  <a:close/>
                </a:path>
              </a:pathLst>
            </a:custGeom>
            <a:ln w="9144">
              <a:solidFill>
                <a:srgbClr val="E1E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644640" y="4485131"/>
              <a:ext cx="641603" cy="59740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35168" y="4489703"/>
              <a:ext cx="640079" cy="59740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108192" y="4494275"/>
              <a:ext cx="640080" cy="59740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184136" y="4488178"/>
              <a:ext cx="641603" cy="59893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25155" y="4483607"/>
              <a:ext cx="640079" cy="59740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62927" y="3121151"/>
              <a:ext cx="556259" cy="55626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60948" y="4056887"/>
              <a:ext cx="1734820" cy="352425"/>
            </a:xfrm>
            <a:custGeom>
              <a:avLst/>
              <a:gdLst/>
              <a:ahLst/>
              <a:cxnLst/>
              <a:rect l="l" t="t" r="r" b="b"/>
              <a:pathLst>
                <a:path w="1734820" h="352425">
                  <a:moveTo>
                    <a:pt x="0" y="176022"/>
                  </a:moveTo>
                  <a:lnTo>
                    <a:pt x="27865" y="131586"/>
                  </a:lnTo>
                  <a:lnTo>
                    <a:pt x="75236" y="104196"/>
                  </a:lnTo>
                  <a:lnTo>
                    <a:pt x="143211" y="79088"/>
                  </a:lnTo>
                  <a:lnTo>
                    <a:pt x="184275" y="67521"/>
                  </a:lnTo>
                  <a:lnTo>
                    <a:pt x="229709" y="56683"/>
                  </a:lnTo>
                  <a:lnTo>
                    <a:pt x="279253" y="46626"/>
                  </a:lnTo>
                  <a:lnTo>
                    <a:pt x="332647" y="37404"/>
                  </a:lnTo>
                  <a:lnTo>
                    <a:pt x="389631" y="29069"/>
                  </a:lnTo>
                  <a:lnTo>
                    <a:pt x="449943" y="21673"/>
                  </a:lnTo>
                  <a:lnTo>
                    <a:pt x="513325" y="15271"/>
                  </a:lnTo>
                  <a:lnTo>
                    <a:pt x="579515" y="9914"/>
                  </a:lnTo>
                  <a:lnTo>
                    <a:pt x="648253" y="5656"/>
                  </a:lnTo>
                  <a:lnTo>
                    <a:pt x="719280" y="2549"/>
                  </a:lnTo>
                  <a:lnTo>
                    <a:pt x="792334" y="646"/>
                  </a:lnTo>
                  <a:lnTo>
                    <a:pt x="867155" y="0"/>
                  </a:lnTo>
                  <a:lnTo>
                    <a:pt x="941977" y="646"/>
                  </a:lnTo>
                  <a:lnTo>
                    <a:pt x="1015031" y="2549"/>
                  </a:lnTo>
                  <a:lnTo>
                    <a:pt x="1086058" y="5656"/>
                  </a:lnTo>
                  <a:lnTo>
                    <a:pt x="1154796" y="9914"/>
                  </a:lnTo>
                  <a:lnTo>
                    <a:pt x="1220986" y="15271"/>
                  </a:lnTo>
                  <a:lnTo>
                    <a:pt x="1284368" y="21673"/>
                  </a:lnTo>
                  <a:lnTo>
                    <a:pt x="1344680" y="29069"/>
                  </a:lnTo>
                  <a:lnTo>
                    <a:pt x="1401664" y="37404"/>
                  </a:lnTo>
                  <a:lnTo>
                    <a:pt x="1455058" y="46626"/>
                  </a:lnTo>
                  <a:lnTo>
                    <a:pt x="1504602" y="56683"/>
                  </a:lnTo>
                  <a:lnTo>
                    <a:pt x="1550036" y="67521"/>
                  </a:lnTo>
                  <a:lnTo>
                    <a:pt x="1591100" y="79088"/>
                  </a:lnTo>
                  <a:lnTo>
                    <a:pt x="1627533" y="91331"/>
                  </a:lnTo>
                  <a:lnTo>
                    <a:pt x="1685466" y="117632"/>
                  </a:lnTo>
                  <a:lnTo>
                    <a:pt x="1721753" y="146003"/>
                  </a:lnTo>
                  <a:lnTo>
                    <a:pt x="1734311" y="176022"/>
                  </a:lnTo>
                  <a:lnTo>
                    <a:pt x="1731129" y="191210"/>
                  </a:lnTo>
                  <a:lnTo>
                    <a:pt x="1706446" y="220457"/>
                  </a:lnTo>
                  <a:lnTo>
                    <a:pt x="1659075" y="247847"/>
                  </a:lnTo>
                  <a:lnTo>
                    <a:pt x="1591100" y="272955"/>
                  </a:lnTo>
                  <a:lnTo>
                    <a:pt x="1550036" y="284522"/>
                  </a:lnTo>
                  <a:lnTo>
                    <a:pt x="1504602" y="295360"/>
                  </a:lnTo>
                  <a:lnTo>
                    <a:pt x="1455058" y="305417"/>
                  </a:lnTo>
                  <a:lnTo>
                    <a:pt x="1401664" y="314639"/>
                  </a:lnTo>
                  <a:lnTo>
                    <a:pt x="1344680" y="322974"/>
                  </a:lnTo>
                  <a:lnTo>
                    <a:pt x="1284368" y="330370"/>
                  </a:lnTo>
                  <a:lnTo>
                    <a:pt x="1220986" y="336772"/>
                  </a:lnTo>
                  <a:lnTo>
                    <a:pt x="1154796" y="342129"/>
                  </a:lnTo>
                  <a:lnTo>
                    <a:pt x="1086058" y="346387"/>
                  </a:lnTo>
                  <a:lnTo>
                    <a:pt x="1015031" y="349494"/>
                  </a:lnTo>
                  <a:lnTo>
                    <a:pt x="941977" y="351397"/>
                  </a:lnTo>
                  <a:lnTo>
                    <a:pt x="867155" y="352044"/>
                  </a:lnTo>
                  <a:lnTo>
                    <a:pt x="792334" y="351397"/>
                  </a:lnTo>
                  <a:lnTo>
                    <a:pt x="719280" y="349494"/>
                  </a:lnTo>
                  <a:lnTo>
                    <a:pt x="648253" y="346387"/>
                  </a:lnTo>
                  <a:lnTo>
                    <a:pt x="579515" y="342129"/>
                  </a:lnTo>
                  <a:lnTo>
                    <a:pt x="513325" y="336772"/>
                  </a:lnTo>
                  <a:lnTo>
                    <a:pt x="449943" y="330370"/>
                  </a:lnTo>
                  <a:lnTo>
                    <a:pt x="389631" y="322974"/>
                  </a:lnTo>
                  <a:lnTo>
                    <a:pt x="332647" y="314639"/>
                  </a:lnTo>
                  <a:lnTo>
                    <a:pt x="279253" y="305417"/>
                  </a:lnTo>
                  <a:lnTo>
                    <a:pt x="229709" y="295360"/>
                  </a:lnTo>
                  <a:lnTo>
                    <a:pt x="184275" y="284522"/>
                  </a:lnTo>
                  <a:lnTo>
                    <a:pt x="143211" y="272955"/>
                  </a:lnTo>
                  <a:lnTo>
                    <a:pt x="106778" y="260712"/>
                  </a:lnTo>
                  <a:lnTo>
                    <a:pt x="48845" y="234411"/>
                  </a:lnTo>
                  <a:lnTo>
                    <a:pt x="12558" y="206040"/>
                  </a:lnTo>
                  <a:lnTo>
                    <a:pt x="0" y="176022"/>
                  </a:lnTo>
                  <a:close/>
                </a:path>
              </a:pathLst>
            </a:custGeom>
            <a:ln w="9144">
              <a:solidFill>
                <a:srgbClr val="008E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969508" y="4136135"/>
              <a:ext cx="238125" cy="238125"/>
            </a:xfrm>
            <a:custGeom>
              <a:avLst/>
              <a:gdLst/>
              <a:ahLst/>
              <a:cxnLst/>
              <a:rect l="l" t="t" r="r" b="b"/>
              <a:pathLst>
                <a:path w="238125" h="238125">
                  <a:moveTo>
                    <a:pt x="237743" y="0"/>
                  </a:moveTo>
                  <a:lnTo>
                    <a:pt x="0" y="0"/>
                  </a:lnTo>
                  <a:lnTo>
                    <a:pt x="0" y="237743"/>
                  </a:lnTo>
                  <a:lnTo>
                    <a:pt x="237743" y="237743"/>
                  </a:lnTo>
                  <a:lnTo>
                    <a:pt x="2377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969508" y="4136135"/>
              <a:ext cx="238125" cy="238125"/>
            </a:xfrm>
            <a:custGeom>
              <a:avLst/>
              <a:gdLst/>
              <a:ahLst/>
              <a:cxnLst/>
              <a:rect l="l" t="t" r="r" b="b"/>
              <a:pathLst>
                <a:path w="238125" h="238125">
                  <a:moveTo>
                    <a:pt x="0" y="237743"/>
                  </a:moveTo>
                  <a:lnTo>
                    <a:pt x="237743" y="237743"/>
                  </a:lnTo>
                  <a:lnTo>
                    <a:pt x="237743" y="0"/>
                  </a:lnTo>
                  <a:lnTo>
                    <a:pt x="0" y="0"/>
                  </a:lnTo>
                  <a:lnTo>
                    <a:pt x="0" y="23774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885688" y="4049267"/>
              <a:ext cx="416051" cy="41757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7557516" y="4008120"/>
            <a:ext cx="416559" cy="417830"/>
            <a:chOff x="7557516" y="4008120"/>
            <a:chExt cx="416559" cy="417830"/>
          </a:xfrm>
        </p:grpSpPr>
        <p:sp>
          <p:nvSpPr>
            <p:cNvPr id="41" name="object 41"/>
            <p:cNvSpPr/>
            <p:nvPr/>
          </p:nvSpPr>
          <p:spPr>
            <a:xfrm>
              <a:off x="7641336" y="4096512"/>
              <a:ext cx="239395" cy="238125"/>
            </a:xfrm>
            <a:custGeom>
              <a:avLst/>
              <a:gdLst/>
              <a:ahLst/>
              <a:cxnLst/>
              <a:rect l="l" t="t" r="r" b="b"/>
              <a:pathLst>
                <a:path w="239395" h="238125">
                  <a:moveTo>
                    <a:pt x="239268" y="0"/>
                  </a:moveTo>
                  <a:lnTo>
                    <a:pt x="0" y="0"/>
                  </a:lnTo>
                  <a:lnTo>
                    <a:pt x="0" y="237744"/>
                  </a:lnTo>
                  <a:lnTo>
                    <a:pt x="239268" y="237744"/>
                  </a:lnTo>
                  <a:lnTo>
                    <a:pt x="2392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641336" y="4096512"/>
              <a:ext cx="239395" cy="238125"/>
            </a:xfrm>
            <a:custGeom>
              <a:avLst/>
              <a:gdLst/>
              <a:ahLst/>
              <a:cxnLst/>
              <a:rect l="l" t="t" r="r" b="b"/>
              <a:pathLst>
                <a:path w="239395" h="238125">
                  <a:moveTo>
                    <a:pt x="0" y="237744"/>
                  </a:moveTo>
                  <a:lnTo>
                    <a:pt x="239268" y="237744"/>
                  </a:lnTo>
                  <a:lnTo>
                    <a:pt x="239268" y="0"/>
                  </a:lnTo>
                  <a:lnTo>
                    <a:pt x="0" y="0"/>
                  </a:lnTo>
                  <a:lnTo>
                    <a:pt x="0" y="237744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57516" y="4008120"/>
              <a:ext cx="416051" cy="41757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6950964" y="4277867"/>
            <a:ext cx="247015" cy="247015"/>
            <a:chOff x="6950964" y="4277867"/>
            <a:chExt cx="247015" cy="247015"/>
          </a:xfrm>
        </p:grpSpPr>
        <p:sp>
          <p:nvSpPr>
            <p:cNvPr id="45" name="object 45"/>
            <p:cNvSpPr/>
            <p:nvPr/>
          </p:nvSpPr>
          <p:spPr>
            <a:xfrm>
              <a:off x="6955536" y="4282439"/>
              <a:ext cx="238125" cy="238125"/>
            </a:xfrm>
            <a:custGeom>
              <a:avLst/>
              <a:gdLst/>
              <a:ahLst/>
              <a:cxnLst/>
              <a:rect l="l" t="t" r="r" b="b"/>
              <a:pathLst>
                <a:path w="238125" h="238125">
                  <a:moveTo>
                    <a:pt x="237744" y="0"/>
                  </a:moveTo>
                  <a:lnTo>
                    <a:pt x="0" y="0"/>
                  </a:lnTo>
                  <a:lnTo>
                    <a:pt x="0" y="237744"/>
                  </a:lnTo>
                  <a:lnTo>
                    <a:pt x="237744" y="237744"/>
                  </a:lnTo>
                  <a:lnTo>
                    <a:pt x="2377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955536" y="4282439"/>
              <a:ext cx="238125" cy="238125"/>
            </a:xfrm>
            <a:custGeom>
              <a:avLst/>
              <a:gdLst/>
              <a:ahLst/>
              <a:cxnLst/>
              <a:rect l="l" t="t" r="r" b="b"/>
              <a:pathLst>
                <a:path w="238125" h="238125">
                  <a:moveTo>
                    <a:pt x="0" y="237744"/>
                  </a:moveTo>
                  <a:lnTo>
                    <a:pt x="237744" y="237744"/>
                  </a:lnTo>
                  <a:lnTo>
                    <a:pt x="237744" y="0"/>
                  </a:lnTo>
                  <a:lnTo>
                    <a:pt x="0" y="0"/>
                  </a:lnTo>
                  <a:lnTo>
                    <a:pt x="0" y="237744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6626352" y="3826764"/>
            <a:ext cx="661670" cy="786765"/>
            <a:chOff x="6626352" y="3826764"/>
            <a:chExt cx="661670" cy="786765"/>
          </a:xfrm>
        </p:grpSpPr>
        <p:sp>
          <p:nvSpPr>
            <p:cNvPr id="48" name="object 48"/>
            <p:cNvSpPr/>
            <p:nvPr/>
          </p:nvSpPr>
          <p:spPr>
            <a:xfrm>
              <a:off x="6870192" y="4195572"/>
              <a:ext cx="417575" cy="41757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10172" y="3913632"/>
              <a:ext cx="239395" cy="238125"/>
            </a:xfrm>
            <a:custGeom>
              <a:avLst/>
              <a:gdLst/>
              <a:ahLst/>
              <a:cxnLst/>
              <a:rect l="l" t="t" r="r" b="b"/>
              <a:pathLst>
                <a:path w="239395" h="238125">
                  <a:moveTo>
                    <a:pt x="239268" y="0"/>
                  </a:moveTo>
                  <a:lnTo>
                    <a:pt x="0" y="0"/>
                  </a:lnTo>
                  <a:lnTo>
                    <a:pt x="0" y="237744"/>
                  </a:lnTo>
                  <a:lnTo>
                    <a:pt x="239268" y="237744"/>
                  </a:lnTo>
                  <a:lnTo>
                    <a:pt x="2392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710172" y="3913632"/>
              <a:ext cx="239395" cy="238125"/>
            </a:xfrm>
            <a:custGeom>
              <a:avLst/>
              <a:gdLst/>
              <a:ahLst/>
              <a:cxnLst/>
              <a:rect l="l" t="t" r="r" b="b"/>
              <a:pathLst>
                <a:path w="239395" h="238125">
                  <a:moveTo>
                    <a:pt x="0" y="237744"/>
                  </a:moveTo>
                  <a:lnTo>
                    <a:pt x="239268" y="237744"/>
                  </a:lnTo>
                  <a:lnTo>
                    <a:pt x="239268" y="0"/>
                  </a:lnTo>
                  <a:lnTo>
                    <a:pt x="0" y="0"/>
                  </a:lnTo>
                  <a:lnTo>
                    <a:pt x="0" y="237744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626352" y="3826764"/>
              <a:ext cx="416051" cy="41605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500"/>
                </a:moveTo>
                <a:lnTo>
                  <a:pt x="4572000" y="5143500"/>
                </a:lnTo>
                <a:lnTo>
                  <a:pt x="4572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2000" y="0"/>
                </a:moveTo>
                <a:lnTo>
                  <a:pt x="0" y="0"/>
                </a:lnTo>
                <a:lnTo>
                  <a:pt x="0" y="5143500"/>
                </a:lnTo>
                <a:lnTo>
                  <a:pt x="4572000" y="5143500"/>
                </a:lnTo>
                <a:lnTo>
                  <a:pt x="457200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1665" y="279654"/>
            <a:ext cx="67697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12044"/>
                </a:solidFill>
                <a:latin typeface="Arial"/>
                <a:cs typeface="Arial"/>
              </a:rPr>
              <a:t>Docker Compose: </a:t>
            </a:r>
            <a:r>
              <a:rPr sz="2800" spc="-5" dirty="0">
                <a:solidFill>
                  <a:srgbClr val="012044"/>
                </a:solidFill>
              </a:rPr>
              <a:t>WordPress</a:t>
            </a:r>
            <a:r>
              <a:rPr sz="2800" spc="90" dirty="0">
                <a:solidFill>
                  <a:srgbClr val="012044"/>
                </a:solidFill>
              </a:rPr>
              <a:t> </a:t>
            </a:r>
            <a:r>
              <a:rPr sz="2800" spc="-5" dirty="0">
                <a:solidFill>
                  <a:srgbClr val="012044"/>
                </a:solidFill>
              </a:rPr>
              <a:t>Application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1068" y="4863185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797979"/>
                </a:solidFill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37743" y="1103375"/>
            <a:ext cx="4227830" cy="454659"/>
            <a:chOff x="237743" y="1103375"/>
            <a:chExt cx="4227830" cy="454659"/>
          </a:xfrm>
        </p:grpSpPr>
        <p:sp>
          <p:nvSpPr>
            <p:cNvPr id="7" name="object 7"/>
            <p:cNvSpPr/>
            <p:nvPr/>
          </p:nvSpPr>
          <p:spPr>
            <a:xfrm>
              <a:off x="242315" y="1107947"/>
              <a:ext cx="4218432" cy="4450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2315" y="1107947"/>
              <a:ext cx="4218940" cy="445134"/>
            </a:xfrm>
            <a:custGeom>
              <a:avLst/>
              <a:gdLst/>
              <a:ahLst/>
              <a:cxnLst/>
              <a:rect l="l" t="t" r="r" b="b"/>
              <a:pathLst>
                <a:path w="4218940" h="445134">
                  <a:moveTo>
                    <a:pt x="0" y="74167"/>
                  </a:moveTo>
                  <a:lnTo>
                    <a:pt x="5829" y="45273"/>
                  </a:lnTo>
                  <a:lnTo>
                    <a:pt x="21724" y="21701"/>
                  </a:lnTo>
                  <a:lnTo>
                    <a:pt x="45300" y="5820"/>
                  </a:lnTo>
                  <a:lnTo>
                    <a:pt x="74168" y="0"/>
                  </a:lnTo>
                  <a:lnTo>
                    <a:pt x="4144264" y="0"/>
                  </a:lnTo>
                  <a:lnTo>
                    <a:pt x="4173158" y="5820"/>
                  </a:lnTo>
                  <a:lnTo>
                    <a:pt x="4196730" y="21701"/>
                  </a:lnTo>
                  <a:lnTo>
                    <a:pt x="4212611" y="45273"/>
                  </a:lnTo>
                  <a:lnTo>
                    <a:pt x="4218432" y="74167"/>
                  </a:lnTo>
                  <a:lnTo>
                    <a:pt x="4218432" y="370839"/>
                  </a:lnTo>
                  <a:lnTo>
                    <a:pt x="4212611" y="399734"/>
                  </a:lnTo>
                  <a:lnTo>
                    <a:pt x="4196730" y="423306"/>
                  </a:lnTo>
                  <a:lnTo>
                    <a:pt x="4173158" y="439187"/>
                  </a:lnTo>
                  <a:lnTo>
                    <a:pt x="4144264" y="445007"/>
                  </a:lnTo>
                  <a:lnTo>
                    <a:pt x="74168" y="445007"/>
                  </a:lnTo>
                  <a:lnTo>
                    <a:pt x="45300" y="439187"/>
                  </a:lnTo>
                  <a:lnTo>
                    <a:pt x="21724" y="423306"/>
                  </a:lnTo>
                  <a:lnTo>
                    <a:pt x="5829" y="399734"/>
                  </a:lnTo>
                  <a:lnTo>
                    <a:pt x="0" y="370839"/>
                  </a:lnTo>
                  <a:lnTo>
                    <a:pt x="0" y="74167"/>
                  </a:lnTo>
                  <a:close/>
                </a:path>
              </a:pathLst>
            </a:custGeom>
            <a:ln w="9144">
              <a:solidFill>
                <a:srgbClr val="008B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24686" y="1175130"/>
            <a:ext cx="1839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Without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Compose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706111" y="1107947"/>
            <a:ext cx="4238625" cy="455930"/>
            <a:chOff x="4706111" y="1107947"/>
            <a:chExt cx="4238625" cy="455930"/>
          </a:xfrm>
        </p:grpSpPr>
        <p:sp>
          <p:nvSpPr>
            <p:cNvPr id="11" name="object 11"/>
            <p:cNvSpPr/>
            <p:nvPr/>
          </p:nvSpPr>
          <p:spPr>
            <a:xfrm>
              <a:off x="4710683" y="1112519"/>
              <a:ext cx="4229099" cy="4465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10683" y="1112519"/>
              <a:ext cx="4229100" cy="447040"/>
            </a:xfrm>
            <a:custGeom>
              <a:avLst/>
              <a:gdLst/>
              <a:ahLst/>
              <a:cxnLst/>
              <a:rect l="l" t="t" r="r" b="b"/>
              <a:pathLst>
                <a:path w="4229100" h="447040">
                  <a:moveTo>
                    <a:pt x="0" y="74421"/>
                  </a:moveTo>
                  <a:lnTo>
                    <a:pt x="5841" y="45434"/>
                  </a:lnTo>
                  <a:lnTo>
                    <a:pt x="21780" y="21780"/>
                  </a:lnTo>
                  <a:lnTo>
                    <a:pt x="45434" y="5841"/>
                  </a:lnTo>
                  <a:lnTo>
                    <a:pt x="74421" y="0"/>
                  </a:lnTo>
                  <a:lnTo>
                    <a:pt x="4154677" y="0"/>
                  </a:lnTo>
                  <a:lnTo>
                    <a:pt x="4183665" y="5841"/>
                  </a:lnTo>
                  <a:lnTo>
                    <a:pt x="4207319" y="21780"/>
                  </a:lnTo>
                  <a:lnTo>
                    <a:pt x="4223257" y="45434"/>
                  </a:lnTo>
                  <a:lnTo>
                    <a:pt x="4229099" y="74421"/>
                  </a:lnTo>
                  <a:lnTo>
                    <a:pt x="4229099" y="372109"/>
                  </a:lnTo>
                  <a:lnTo>
                    <a:pt x="4223257" y="401097"/>
                  </a:lnTo>
                  <a:lnTo>
                    <a:pt x="4207319" y="424751"/>
                  </a:lnTo>
                  <a:lnTo>
                    <a:pt x="4183665" y="440689"/>
                  </a:lnTo>
                  <a:lnTo>
                    <a:pt x="4154677" y="446531"/>
                  </a:lnTo>
                  <a:lnTo>
                    <a:pt x="74421" y="446531"/>
                  </a:lnTo>
                  <a:lnTo>
                    <a:pt x="45434" y="440689"/>
                  </a:lnTo>
                  <a:lnTo>
                    <a:pt x="21780" y="424751"/>
                  </a:lnTo>
                  <a:lnTo>
                    <a:pt x="5841" y="401097"/>
                  </a:lnTo>
                  <a:lnTo>
                    <a:pt x="0" y="372109"/>
                  </a:lnTo>
                  <a:lnTo>
                    <a:pt x="0" y="74421"/>
                  </a:lnTo>
                  <a:close/>
                </a:path>
              </a:pathLst>
            </a:custGeom>
            <a:ln w="9144">
              <a:solidFill>
                <a:srgbClr val="008B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065265" y="1179957"/>
            <a:ext cx="1523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Compose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2923" y="2158136"/>
            <a:ext cx="32092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0000"/>
              </a:lnSpc>
              <a:spcBef>
                <a:spcPts val="100"/>
              </a:spcBef>
            </a:pPr>
            <a:r>
              <a:rPr sz="1000" spc="-5" dirty="0">
                <a:solidFill>
                  <a:srgbClr val="2853A0"/>
                </a:solidFill>
                <a:latin typeface="Arial"/>
                <a:cs typeface="Arial"/>
              </a:rPr>
              <a:t>$docker run -e MYSQL_ROOT_PASSWORD=&lt;pass&gt; -e  </a:t>
            </a:r>
            <a:r>
              <a:rPr sz="1000" spc="-10" dirty="0">
                <a:solidFill>
                  <a:srgbClr val="2853A0"/>
                </a:solidFill>
                <a:latin typeface="Arial"/>
                <a:cs typeface="Arial"/>
              </a:rPr>
              <a:t>MYSQL_DATABASE=wordpress </a:t>
            </a:r>
            <a:r>
              <a:rPr sz="1000" dirty="0">
                <a:solidFill>
                  <a:srgbClr val="2853A0"/>
                </a:solidFill>
                <a:latin typeface="Arial"/>
                <a:cs typeface="Arial"/>
              </a:rPr>
              <a:t>--name </a:t>
            </a:r>
            <a:r>
              <a:rPr sz="1000" spc="-5" dirty="0">
                <a:solidFill>
                  <a:srgbClr val="2853A0"/>
                </a:solidFill>
                <a:latin typeface="Arial"/>
                <a:cs typeface="Arial"/>
              </a:rPr>
              <a:t>wordpressdb -v  "$PWD/database":/var/lib/mysql -d</a:t>
            </a:r>
            <a:r>
              <a:rPr sz="1000" dirty="0">
                <a:solidFill>
                  <a:srgbClr val="2853A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853A0"/>
                </a:solidFill>
                <a:latin typeface="Arial"/>
                <a:cs typeface="Arial"/>
              </a:rPr>
              <a:t>mysql:latest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2923" y="2828950"/>
            <a:ext cx="42799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000" spc="-5" dirty="0">
                <a:solidFill>
                  <a:srgbClr val="2853A0"/>
                </a:solidFill>
                <a:latin typeface="Arial"/>
                <a:cs typeface="Arial"/>
              </a:rPr>
              <a:t>$docker run -e WORDPRESS_DB_PASSWORD=&lt;pass&gt; </a:t>
            </a:r>
            <a:r>
              <a:rPr sz="1000" dirty="0">
                <a:solidFill>
                  <a:srgbClr val="2853A0"/>
                </a:solidFill>
                <a:latin typeface="Arial"/>
                <a:cs typeface="Arial"/>
              </a:rPr>
              <a:t>--name  </a:t>
            </a:r>
            <a:r>
              <a:rPr sz="1000" spc="-5" dirty="0">
                <a:solidFill>
                  <a:srgbClr val="2853A0"/>
                </a:solidFill>
                <a:latin typeface="Arial"/>
                <a:cs typeface="Arial"/>
              </a:rPr>
              <a:t>wordpress --link wordpressdb:mysql -p </a:t>
            </a:r>
            <a:r>
              <a:rPr sz="1000" spc="-10" dirty="0">
                <a:solidFill>
                  <a:srgbClr val="2853A0"/>
                </a:solidFill>
                <a:latin typeface="Arial"/>
                <a:cs typeface="Arial"/>
              </a:rPr>
              <a:t>80:80 </a:t>
            </a:r>
            <a:r>
              <a:rPr sz="1000" spc="-5" dirty="0">
                <a:solidFill>
                  <a:srgbClr val="2853A0"/>
                </a:solidFill>
                <a:latin typeface="Arial"/>
                <a:cs typeface="Arial"/>
              </a:rPr>
              <a:t>-v</a:t>
            </a:r>
            <a:r>
              <a:rPr sz="1000" spc="75" dirty="0">
                <a:solidFill>
                  <a:srgbClr val="2853A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853A0"/>
                </a:solidFill>
                <a:latin typeface="Arial"/>
                <a:cs typeface="Arial"/>
              </a:rPr>
              <a:t>"$PWD/html":/var/www/html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solidFill>
                  <a:srgbClr val="2853A0"/>
                </a:solidFill>
                <a:latin typeface="Arial"/>
                <a:cs typeface="Arial"/>
              </a:rPr>
              <a:t>-d</a:t>
            </a:r>
            <a:r>
              <a:rPr sz="1000" spc="-10" dirty="0">
                <a:solidFill>
                  <a:srgbClr val="2853A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853A0"/>
                </a:solidFill>
                <a:latin typeface="Arial"/>
                <a:cs typeface="Arial"/>
              </a:rPr>
              <a:t>wordpress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59273" y="2084069"/>
            <a:ext cx="2648585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services:</a:t>
            </a:r>
            <a:endParaRPr sz="1000">
              <a:latin typeface="Arial"/>
              <a:cs typeface="Arial"/>
            </a:endParaRPr>
          </a:p>
          <a:p>
            <a:pPr marL="117475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db:</a:t>
            </a:r>
            <a:endParaRPr sz="1000">
              <a:latin typeface="Arial"/>
              <a:cs typeface="Arial"/>
            </a:endParaRPr>
          </a:p>
          <a:p>
            <a:pPr marL="187960" marR="1500505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image: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mysql:5.7  volumes:</a:t>
            </a:r>
            <a:endParaRPr sz="1000">
              <a:latin typeface="Arial"/>
              <a:cs typeface="Arial"/>
            </a:endParaRPr>
          </a:p>
          <a:p>
            <a:pPr marL="187960" marR="656590" indent="6858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- </a:t>
            </a:r>
            <a:r>
              <a:rPr sz="1000" spc="-10" dirty="0">
                <a:latin typeface="Arial"/>
                <a:cs typeface="Arial"/>
              </a:rPr>
              <a:t>db_data:/var/lib/mysql  </a:t>
            </a:r>
            <a:r>
              <a:rPr sz="1000" spc="-5" dirty="0">
                <a:latin typeface="Arial"/>
                <a:cs typeface="Arial"/>
              </a:rPr>
              <a:t>environment:  MYSQL_ROOT_PASSWORD:</a:t>
            </a:r>
            <a:endParaRPr sz="1000">
              <a:latin typeface="Arial"/>
              <a:cs typeface="Arial"/>
            </a:endParaRPr>
          </a:p>
          <a:p>
            <a:pPr marL="152400" marR="579120" indent="6858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MYSQL_DATABASE: </a:t>
            </a:r>
            <a:r>
              <a:rPr sz="1000" spc="-5" dirty="0">
                <a:latin typeface="Arial"/>
                <a:cs typeface="Arial"/>
              </a:rPr>
              <a:t>wordpress  wordpress:</a:t>
            </a:r>
            <a:endParaRPr sz="1000">
              <a:latin typeface="Arial"/>
              <a:cs typeface="Arial"/>
            </a:endParaRPr>
          </a:p>
          <a:p>
            <a:pPr marL="32639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depends_on:</a:t>
            </a:r>
            <a:endParaRPr sz="1000">
              <a:latin typeface="Arial"/>
              <a:cs typeface="Arial"/>
            </a:endParaRPr>
          </a:p>
          <a:p>
            <a:pPr marL="50165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- </a:t>
            </a:r>
            <a:r>
              <a:rPr sz="1000" spc="-10" dirty="0">
                <a:latin typeface="Arial"/>
                <a:cs typeface="Arial"/>
              </a:rPr>
              <a:t>db</a:t>
            </a:r>
            <a:endParaRPr sz="1000">
              <a:latin typeface="Arial"/>
              <a:cs typeface="Arial"/>
            </a:endParaRPr>
          </a:p>
          <a:p>
            <a:pPr marL="187960" marR="979169" indent="13843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image: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wordpress:latest  ports:</a:t>
            </a:r>
            <a:endParaRPr sz="1000">
              <a:latin typeface="Arial"/>
              <a:cs typeface="Arial"/>
            </a:endParaRPr>
          </a:p>
          <a:p>
            <a:pPr marL="255904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- </a:t>
            </a:r>
            <a:r>
              <a:rPr sz="1000" spc="-10" dirty="0">
                <a:latin typeface="Arial"/>
                <a:cs typeface="Arial"/>
              </a:rPr>
              <a:t>"80:80"</a:t>
            </a:r>
            <a:endParaRPr sz="1000">
              <a:latin typeface="Arial"/>
              <a:cs typeface="Arial"/>
            </a:endParaRPr>
          </a:p>
          <a:p>
            <a:pPr marL="255904" marR="5080" indent="-6858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"/>
                <a:cs typeface="Arial"/>
              </a:rPr>
              <a:t>environment:  WORDPRESS_DB_PASSWORD=&lt;pass&gt;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0928" y="373381"/>
            <a:ext cx="1920716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71" dirty="0"/>
              <a:t>Installation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4955" y="1148715"/>
            <a:ext cx="2900839" cy="9021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66700" indent="-257175" defTabSz="685800">
              <a:spcBef>
                <a:spcPts val="675"/>
              </a:spcBef>
              <a:buFontTx/>
              <a:buChar char="•"/>
              <a:tabLst>
                <a:tab pos="266224" algn="l"/>
                <a:tab pos="266700" algn="l"/>
              </a:tabLst>
            </a:pPr>
            <a:r>
              <a:rPr sz="2400" spc="-139" dirty="0">
                <a:solidFill>
                  <a:prstClr val="black"/>
                </a:solidFill>
                <a:latin typeface="Arial"/>
                <a:cs typeface="Arial"/>
              </a:rPr>
              <a:t>Via</a:t>
            </a:r>
            <a:r>
              <a:rPr sz="2400" spc="-12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Courier New"/>
                <a:cs typeface="Courier New"/>
              </a:rPr>
              <a:t>pip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66700" indent="-257175" defTabSz="685800">
              <a:spcBef>
                <a:spcPts val="600"/>
              </a:spcBef>
              <a:buFontTx/>
              <a:buChar char="•"/>
              <a:tabLst>
                <a:tab pos="266224" algn="l"/>
                <a:tab pos="266700" algn="l"/>
              </a:tabLst>
            </a:pPr>
            <a:r>
              <a:rPr sz="2400" spc="-124" dirty="0">
                <a:solidFill>
                  <a:prstClr val="black"/>
                </a:solidFill>
                <a:latin typeface="Arial"/>
                <a:cs typeface="Arial"/>
              </a:rPr>
              <a:t>Or </a:t>
            </a:r>
            <a:r>
              <a:rPr sz="2400" spc="-45" dirty="0">
                <a:solidFill>
                  <a:prstClr val="black"/>
                </a:solidFill>
                <a:latin typeface="Arial"/>
                <a:cs typeface="Arial"/>
              </a:rPr>
              <a:t>just </a:t>
            </a:r>
            <a:r>
              <a:rPr sz="2400" spc="-71" dirty="0">
                <a:solidFill>
                  <a:prstClr val="black"/>
                </a:solidFill>
                <a:latin typeface="Arial"/>
                <a:cs typeface="Arial"/>
              </a:rPr>
              <a:t>get </a:t>
            </a:r>
            <a:r>
              <a:rPr sz="2400" spc="-34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2400" spc="-33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68" dirty="0">
                <a:solidFill>
                  <a:prstClr val="black"/>
                </a:solidFill>
                <a:latin typeface="Arial"/>
                <a:cs typeface="Arial"/>
              </a:rPr>
              <a:t>binary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2621281"/>
            <a:ext cx="6858000" cy="1249679"/>
          </a:xfrm>
          <a:custGeom>
            <a:avLst/>
            <a:gdLst/>
            <a:ahLst/>
            <a:cxnLst/>
            <a:rect l="l" t="t" r="r" b="b"/>
            <a:pathLst>
              <a:path w="9144000" h="1666239">
                <a:moveTo>
                  <a:pt x="0" y="0"/>
                </a:moveTo>
                <a:lnTo>
                  <a:pt x="9144000" y="0"/>
                </a:lnTo>
                <a:lnTo>
                  <a:pt x="9144000" y="1666240"/>
                </a:lnTo>
                <a:lnTo>
                  <a:pt x="0" y="1666240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102" y="2646997"/>
            <a:ext cx="6295549" cy="8406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defTabSz="685800">
              <a:spcBef>
                <a:spcPts val="75"/>
              </a:spcBef>
              <a:tabLst>
                <a:tab pos="214789" algn="l"/>
                <a:tab pos="729614" algn="l"/>
                <a:tab pos="1243965" algn="l"/>
                <a:tab pos="2272665" algn="l"/>
                <a:tab pos="3404711" algn="l"/>
                <a:tab pos="3816191" algn="l"/>
                <a:tab pos="4021931" algn="l"/>
              </a:tabLst>
            </a:pPr>
            <a:r>
              <a:rPr sz="1350" dirty="0">
                <a:solidFill>
                  <a:prstClr val="black"/>
                </a:solidFill>
                <a:latin typeface="Courier New"/>
                <a:cs typeface="Courier New"/>
              </a:rPr>
              <a:t>$	sudo	curl	-L  </a:t>
            </a:r>
            <a:r>
              <a:rPr sz="1350" spc="-4" dirty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https://github.com/docker/compose/releases/download/1.1.0/ </a:t>
            </a:r>
            <a:r>
              <a:rPr sz="1350" spc="-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350" dirty="0">
                <a:solidFill>
                  <a:prstClr val="black"/>
                </a:solidFill>
                <a:latin typeface="Courier New"/>
                <a:cs typeface="Courier New"/>
              </a:rPr>
              <a:t>docker-compose-`uname	-s`-`uname	-m`	&gt;	/usr/local/bin/docker-  compose</a:t>
            </a:r>
            <a:endParaRPr sz="135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69089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54440"/>
            <a:ext cx="2931795" cy="1270"/>
          </a:xfrm>
          <a:custGeom>
            <a:avLst/>
            <a:gdLst/>
            <a:ahLst/>
            <a:cxnLst/>
            <a:rect l="l" t="t" r="r" b="b"/>
            <a:pathLst>
              <a:path w="2931795" h="1270">
                <a:moveTo>
                  <a:pt x="2931668" y="1151"/>
                </a:moveTo>
                <a:lnTo>
                  <a:pt x="0" y="0"/>
                </a:lnTo>
              </a:path>
            </a:pathLst>
          </a:custGeom>
          <a:ln w="12192">
            <a:solidFill>
              <a:srgbClr val="3CC5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095" y="783336"/>
            <a:ext cx="9156700" cy="3705225"/>
            <a:chOff x="-6095" y="783336"/>
            <a:chExt cx="9156700" cy="3705225"/>
          </a:xfrm>
        </p:grpSpPr>
        <p:sp>
          <p:nvSpPr>
            <p:cNvPr id="4" name="object 4"/>
            <p:cNvSpPr/>
            <p:nvPr/>
          </p:nvSpPr>
          <p:spPr>
            <a:xfrm>
              <a:off x="0" y="2891028"/>
              <a:ext cx="3459479" cy="96520"/>
            </a:xfrm>
            <a:custGeom>
              <a:avLst/>
              <a:gdLst/>
              <a:ahLst/>
              <a:cxnLst/>
              <a:rect l="l" t="t" r="r" b="b"/>
              <a:pathLst>
                <a:path w="3459479" h="96519">
                  <a:moveTo>
                    <a:pt x="0" y="0"/>
                  </a:moveTo>
                  <a:lnTo>
                    <a:pt x="3363214" y="0"/>
                  </a:lnTo>
                  <a:lnTo>
                    <a:pt x="3400704" y="7558"/>
                  </a:lnTo>
                  <a:lnTo>
                    <a:pt x="3431301" y="28178"/>
                  </a:lnTo>
                  <a:lnTo>
                    <a:pt x="3451921" y="58775"/>
                  </a:lnTo>
                  <a:lnTo>
                    <a:pt x="3459479" y="96266"/>
                  </a:lnTo>
                </a:path>
              </a:pathLst>
            </a:custGeom>
            <a:ln w="12192">
              <a:solidFill>
                <a:srgbClr val="3CC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4396" y="2927858"/>
              <a:ext cx="1009015" cy="1550670"/>
            </a:xfrm>
            <a:custGeom>
              <a:avLst/>
              <a:gdLst/>
              <a:ahLst/>
              <a:cxnLst/>
              <a:rect l="l" t="t" r="r" b="b"/>
              <a:pathLst>
                <a:path w="1009014" h="1550670">
                  <a:moveTo>
                    <a:pt x="489966" y="0"/>
                  </a:moveTo>
                  <a:lnTo>
                    <a:pt x="440801" y="1876"/>
                  </a:lnTo>
                  <a:lnTo>
                    <a:pt x="393588" y="7514"/>
                  </a:lnTo>
                  <a:lnTo>
                    <a:pt x="348325" y="16925"/>
                  </a:lnTo>
                  <a:lnTo>
                    <a:pt x="305013" y="30122"/>
                  </a:lnTo>
                  <a:lnTo>
                    <a:pt x="263652" y="47117"/>
                  </a:lnTo>
                  <a:lnTo>
                    <a:pt x="215935" y="72856"/>
                  </a:lnTo>
                  <a:lnTo>
                    <a:pt x="173767" y="103012"/>
                  </a:lnTo>
                  <a:lnTo>
                    <a:pt x="137171" y="137574"/>
                  </a:lnTo>
                  <a:lnTo>
                    <a:pt x="106172" y="176530"/>
                  </a:lnTo>
                  <a:lnTo>
                    <a:pt x="84745" y="211672"/>
                  </a:lnTo>
                  <a:lnTo>
                    <a:pt x="65580" y="251258"/>
                  </a:lnTo>
                  <a:lnTo>
                    <a:pt x="48683" y="295283"/>
                  </a:lnTo>
                  <a:lnTo>
                    <a:pt x="34060" y="343739"/>
                  </a:lnTo>
                  <a:lnTo>
                    <a:pt x="21717" y="396621"/>
                  </a:lnTo>
                  <a:lnTo>
                    <a:pt x="290068" y="442214"/>
                  </a:lnTo>
                  <a:lnTo>
                    <a:pt x="298356" y="395470"/>
                  </a:lnTo>
                  <a:lnTo>
                    <a:pt x="311800" y="354679"/>
                  </a:lnTo>
                  <a:lnTo>
                    <a:pt x="330412" y="319841"/>
                  </a:lnTo>
                  <a:lnTo>
                    <a:pt x="382019" y="268360"/>
                  </a:lnTo>
                  <a:lnTo>
                    <a:pt x="445750" y="242504"/>
                  </a:lnTo>
                  <a:lnTo>
                    <a:pt x="481711" y="239268"/>
                  </a:lnTo>
                  <a:lnTo>
                    <a:pt x="517644" y="242105"/>
                  </a:lnTo>
                  <a:lnTo>
                    <a:pt x="578223" y="264878"/>
                  </a:lnTo>
                  <a:lnTo>
                    <a:pt x="622798" y="309576"/>
                  </a:lnTo>
                  <a:lnTo>
                    <a:pt x="645606" y="370675"/>
                  </a:lnTo>
                  <a:lnTo>
                    <a:pt x="648462" y="407035"/>
                  </a:lnTo>
                  <a:lnTo>
                    <a:pt x="644578" y="449851"/>
                  </a:lnTo>
                  <a:lnTo>
                    <a:pt x="632920" y="488203"/>
                  </a:lnTo>
                  <a:lnTo>
                    <a:pt x="613475" y="522102"/>
                  </a:lnTo>
                  <a:lnTo>
                    <a:pt x="586232" y="551561"/>
                  </a:lnTo>
                  <a:lnTo>
                    <a:pt x="551680" y="575133"/>
                  </a:lnTo>
                  <a:lnTo>
                    <a:pt x="510127" y="591550"/>
                  </a:lnTo>
                  <a:lnTo>
                    <a:pt x="461573" y="600799"/>
                  </a:lnTo>
                  <a:lnTo>
                    <a:pt x="406019" y="602869"/>
                  </a:lnTo>
                  <a:lnTo>
                    <a:pt x="373888" y="839978"/>
                  </a:lnTo>
                  <a:lnTo>
                    <a:pt x="411392" y="830476"/>
                  </a:lnTo>
                  <a:lnTo>
                    <a:pt x="446182" y="823690"/>
                  </a:lnTo>
                  <a:lnTo>
                    <a:pt x="478258" y="819618"/>
                  </a:lnTo>
                  <a:lnTo>
                    <a:pt x="507619" y="818261"/>
                  </a:lnTo>
                  <a:lnTo>
                    <a:pt x="548407" y="822283"/>
                  </a:lnTo>
                  <a:lnTo>
                    <a:pt x="585993" y="834342"/>
                  </a:lnTo>
                  <a:lnTo>
                    <a:pt x="620365" y="854426"/>
                  </a:lnTo>
                  <a:lnTo>
                    <a:pt x="651509" y="882523"/>
                  </a:lnTo>
                  <a:lnTo>
                    <a:pt x="677346" y="917470"/>
                  </a:lnTo>
                  <a:lnTo>
                    <a:pt x="695801" y="958114"/>
                  </a:lnTo>
                  <a:lnTo>
                    <a:pt x="706874" y="1004457"/>
                  </a:lnTo>
                  <a:lnTo>
                    <a:pt x="710565" y="1056500"/>
                  </a:lnTo>
                  <a:lnTo>
                    <a:pt x="706709" y="1111530"/>
                  </a:lnTo>
                  <a:lnTo>
                    <a:pt x="695150" y="1160606"/>
                  </a:lnTo>
                  <a:lnTo>
                    <a:pt x="675899" y="1203727"/>
                  </a:lnTo>
                  <a:lnTo>
                    <a:pt x="648969" y="1240891"/>
                  </a:lnTo>
                  <a:lnTo>
                    <a:pt x="616344" y="1270797"/>
                  </a:lnTo>
                  <a:lnTo>
                    <a:pt x="580183" y="1292161"/>
                  </a:lnTo>
                  <a:lnTo>
                    <a:pt x="540474" y="1304981"/>
                  </a:lnTo>
                  <a:lnTo>
                    <a:pt x="497205" y="1309255"/>
                  </a:lnTo>
                  <a:lnTo>
                    <a:pt x="456822" y="1305693"/>
                  </a:lnTo>
                  <a:lnTo>
                    <a:pt x="419512" y="1295009"/>
                  </a:lnTo>
                  <a:lnTo>
                    <a:pt x="385298" y="1277205"/>
                  </a:lnTo>
                  <a:lnTo>
                    <a:pt x="354203" y="1252283"/>
                  </a:lnTo>
                  <a:lnTo>
                    <a:pt x="327586" y="1220622"/>
                  </a:lnTo>
                  <a:lnTo>
                    <a:pt x="306625" y="1182617"/>
                  </a:lnTo>
                  <a:lnTo>
                    <a:pt x="291355" y="1138269"/>
                  </a:lnTo>
                  <a:lnTo>
                    <a:pt x="281813" y="1087577"/>
                  </a:lnTo>
                  <a:lnTo>
                    <a:pt x="0" y="1121765"/>
                  </a:lnTo>
                  <a:lnTo>
                    <a:pt x="8530" y="1175025"/>
                  </a:lnTo>
                  <a:lnTo>
                    <a:pt x="21712" y="1225305"/>
                  </a:lnTo>
                  <a:lnTo>
                    <a:pt x="39548" y="1272605"/>
                  </a:lnTo>
                  <a:lnTo>
                    <a:pt x="62041" y="1316925"/>
                  </a:lnTo>
                  <a:lnTo>
                    <a:pt x="89192" y="1358264"/>
                  </a:lnTo>
                  <a:lnTo>
                    <a:pt x="121004" y="1396623"/>
                  </a:lnTo>
                  <a:lnTo>
                    <a:pt x="157480" y="1432001"/>
                  </a:lnTo>
                  <a:lnTo>
                    <a:pt x="197671" y="1463467"/>
                  </a:lnTo>
                  <a:lnTo>
                    <a:pt x="240740" y="1490093"/>
                  </a:lnTo>
                  <a:lnTo>
                    <a:pt x="286685" y="1511878"/>
                  </a:lnTo>
                  <a:lnTo>
                    <a:pt x="335508" y="1528821"/>
                  </a:lnTo>
                  <a:lnTo>
                    <a:pt x="387207" y="1540924"/>
                  </a:lnTo>
                  <a:lnTo>
                    <a:pt x="441783" y="1548185"/>
                  </a:lnTo>
                  <a:lnTo>
                    <a:pt x="499237" y="1550606"/>
                  </a:lnTo>
                  <a:lnTo>
                    <a:pt x="552505" y="1548405"/>
                  </a:lnTo>
                  <a:lnTo>
                    <a:pt x="603537" y="1541800"/>
                  </a:lnTo>
                  <a:lnTo>
                    <a:pt x="652334" y="1530793"/>
                  </a:lnTo>
                  <a:lnTo>
                    <a:pt x="698896" y="1515384"/>
                  </a:lnTo>
                  <a:lnTo>
                    <a:pt x="743227" y="1495572"/>
                  </a:lnTo>
                  <a:lnTo>
                    <a:pt x="785326" y="1471359"/>
                  </a:lnTo>
                  <a:lnTo>
                    <a:pt x="825196" y="1442743"/>
                  </a:lnTo>
                  <a:lnTo>
                    <a:pt x="862838" y="1409725"/>
                  </a:lnTo>
                  <a:lnTo>
                    <a:pt x="897080" y="1373584"/>
                  </a:lnTo>
                  <a:lnTo>
                    <a:pt x="926752" y="1335599"/>
                  </a:lnTo>
                  <a:lnTo>
                    <a:pt x="951855" y="1295768"/>
                  </a:lnTo>
                  <a:lnTo>
                    <a:pt x="972391" y="1254093"/>
                  </a:lnTo>
                  <a:lnTo>
                    <a:pt x="988360" y="1210572"/>
                  </a:lnTo>
                  <a:lnTo>
                    <a:pt x="999765" y="1165205"/>
                  </a:lnTo>
                  <a:lnTo>
                    <a:pt x="1006607" y="1117992"/>
                  </a:lnTo>
                  <a:lnTo>
                    <a:pt x="1008888" y="1068933"/>
                  </a:lnTo>
                  <a:lnTo>
                    <a:pt x="1005762" y="1015436"/>
                  </a:lnTo>
                  <a:lnTo>
                    <a:pt x="996383" y="965163"/>
                  </a:lnTo>
                  <a:lnTo>
                    <a:pt x="980742" y="918121"/>
                  </a:lnTo>
                  <a:lnTo>
                    <a:pt x="958835" y="874316"/>
                  </a:lnTo>
                  <a:lnTo>
                    <a:pt x="930656" y="833755"/>
                  </a:lnTo>
                  <a:lnTo>
                    <a:pt x="897311" y="797590"/>
                  </a:lnTo>
                  <a:lnTo>
                    <a:pt x="859767" y="766973"/>
                  </a:lnTo>
                  <a:lnTo>
                    <a:pt x="818029" y="741903"/>
                  </a:lnTo>
                  <a:lnTo>
                    <a:pt x="772103" y="722381"/>
                  </a:lnTo>
                  <a:lnTo>
                    <a:pt x="721994" y="708406"/>
                  </a:lnTo>
                  <a:lnTo>
                    <a:pt x="773209" y="677378"/>
                  </a:lnTo>
                  <a:lnTo>
                    <a:pt x="817600" y="643824"/>
                  </a:lnTo>
                  <a:lnTo>
                    <a:pt x="855165" y="607743"/>
                  </a:lnTo>
                  <a:lnTo>
                    <a:pt x="885904" y="569134"/>
                  </a:lnTo>
                  <a:lnTo>
                    <a:pt x="909814" y="527995"/>
                  </a:lnTo>
                  <a:lnTo>
                    <a:pt x="926895" y="484324"/>
                  </a:lnTo>
                  <a:lnTo>
                    <a:pt x="937145" y="438120"/>
                  </a:lnTo>
                  <a:lnTo>
                    <a:pt x="940562" y="389381"/>
                  </a:lnTo>
                  <a:lnTo>
                    <a:pt x="937598" y="343250"/>
                  </a:lnTo>
                  <a:lnTo>
                    <a:pt x="928708" y="298713"/>
                  </a:lnTo>
                  <a:lnTo>
                    <a:pt x="913892" y="255778"/>
                  </a:lnTo>
                  <a:lnTo>
                    <a:pt x="893148" y="214451"/>
                  </a:lnTo>
                  <a:lnTo>
                    <a:pt x="866478" y="174740"/>
                  </a:lnTo>
                  <a:lnTo>
                    <a:pt x="833882" y="136652"/>
                  </a:lnTo>
                  <a:lnTo>
                    <a:pt x="800169" y="104599"/>
                  </a:lnTo>
                  <a:lnTo>
                    <a:pt x="763803" y="76831"/>
                  </a:lnTo>
                  <a:lnTo>
                    <a:pt x="724785" y="53342"/>
                  </a:lnTo>
                  <a:lnTo>
                    <a:pt x="683117" y="34131"/>
                  </a:lnTo>
                  <a:lnTo>
                    <a:pt x="638799" y="19194"/>
                  </a:lnTo>
                  <a:lnTo>
                    <a:pt x="591833" y="8528"/>
                  </a:lnTo>
                  <a:lnTo>
                    <a:pt x="542222" y="2131"/>
                  </a:lnTo>
                  <a:lnTo>
                    <a:pt x="489966" y="0"/>
                  </a:lnTo>
                  <a:close/>
                </a:path>
              </a:pathLst>
            </a:custGeom>
            <a:solidFill>
              <a:srgbClr val="3CC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14396" y="2927858"/>
              <a:ext cx="1009015" cy="1550670"/>
            </a:xfrm>
            <a:custGeom>
              <a:avLst/>
              <a:gdLst/>
              <a:ahLst/>
              <a:cxnLst/>
              <a:rect l="l" t="t" r="r" b="b"/>
              <a:pathLst>
                <a:path w="1009014" h="1550670">
                  <a:moveTo>
                    <a:pt x="489966" y="0"/>
                  </a:moveTo>
                  <a:lnTo>
                    <a:pt x="542222" y="2131"/>
                  </a:lnTo>
                  <a:lnTo>
                    <a:pt x="591833" y="8528"/>
                  </a:lnTo>
                  <a:lnTo>
                    <a:pt x="638799" y="19194"/>
                  </a:lnTo>
                  <a:lnTo>
                    <a:pt x="683117" y="34131"/>
                  </a:lnTo>
                  <a:lnTo>
                    <a:pt x="724785" y="53342"/>
                  </a:lnTo>
                  <a:lnTo>
                    <a:pt x="763803" y="76831"/>
                  </a:lnTo>
                  <a:lnTo>
                    <a:pt x="800169" y="104599"/>
                  </a:lnTo>
                  <a:lnTo>
                    <a:pt x="833882" y="136652"/>
                  </a:lnTo>
                  <a:lnTo>
                    <a:pt x="866478" y="174740"/>
                  </a:lnTo>
                  <a:lnTo>
                    <a:pt x="893148" y="214451"/>
                  </a:lnTo>
                  <a:lnTo>
                    <a:pt x="913892" y="255778"/>
                  </a:lnTo>
                  <a:lnTo>
                    <a:pt x="928708" y="298713"/>
                  </a:lnTo>
                  <a:lnTo>
                    <a:pt x="937598" y="343250"/>
                  </a:lnTo>
                  <a:lnTo>
                    <a:pt x="940562" y="389381"/>
                  </a:lnTo>
                  <a:lnTo>
                    <a:pt x="937145" y="438120"/>
                  </a:lnTo>
                  <a:lnTo>
                    <a:pt x="926895" y="484324"/>
                  </a:lnTo>
                  <a:lnTo>
                    <a:pt x="909814" y="527995"/>
                  </a:lnTo>
                  <a:lnTo>
                    <a:pt x="885904" y="569134"/>
                  </a:lnTo>
                  <a:lnTo>
                    <a:pt x="855165" y="607743"/>
                  </a:lnTo>
                  <a:lnTo>
                    <a:pt x="817600" y="643824"/>
                  </a:lnTo>
                  <a:lnTo>
                    <a:pt x="773209" y="677378"/>
                  </a:lnTo>
                  <a:lnTo>
                    <a:pt x="721994" y="708406"/>
                  </a:lnTo>
                  <a:lnTo>
                    <a:pt x="772103" y="722381"/>
                  </a:lnTo>
                  <a:lnTo>
                    <a:pt x="818029" y="741903"/>
                  </a:lnTo>
                  <a:lnTo>
                    <a:pt x="859767" y="766973"/>
                  </a:lnTo>
                  <a:lnTo>
                    <a:pt x="897311" y="797590"/>
                  </a:lnTo>
                  <a:lnTo>
                    <a:pt x="930656" y="833755"/>
                  </a:lnTo>
                  <a:lnTo>
                    <a:pt x="958835" y="874316"/>
                  </a:lnTo>
                  <a:lnTo>
                    <a:pt x="980742" y="918121"/>
                  </a:lnTo>
                  <a:lnTo>
                    <a:pt x="996383" y="965163"/>
                  </a:lnTo>
                  <a:lnTo>
                    <a:pt x="1005762" y="1015436"/>
                  </a:lnTo>
                  <a:lnTo>
                    <a:pt x="1008888" y="1068933"/>
                  </a:lnTo>
                  <a:lnTo>
                    <a:pt x="1006607" y="1117992"/>
                  </a:lnTo>
                  <a:lnTo>
                    <a:pt x="999765" y="1165205"/>
                  </a:lnTo>
                  <a:lnTo>
                    <a:pt x="988360" y="1210572"/>
                  </a:lnTo>
                  <a:lnTo>
                    <a:pt x="972391" y="1254093"/>
                  </a:lnTo>
                  <a:lnTo>
                    <a:pt x="951855" y="1295768"/>
                  </a:lnTo>
                  <a:lnTo>
                    <a:pt x="926752" y="1335599"/>
                  </a:lnTo>
                  <a:lnTo>
                    <a:pt x="897080" y="1373584"/>
                  </a:lnTo>
                  <a:lnTo>
                    <a:pt x="862838" y="1409725"/>
                  </a:lnTo>
                  <a:lnTo>
                    <a:pt x="825196" y="1442743"/>
                  </a:lnTo>
                  <a:lnTo>
                    <a:pt x="785326" y="1471359"/>
                  </a:lnTo>
                  <a:lnTo>
                    <a:pt x="743227" y="1495572"/>
                  </a:lnTo>
                  <a:lnTo>
                    <a:pt x="698896" y="1515384"/>
                  </a:lnTo>
                  <a:lnTo>
                    <a:pt x="652334" y="1530793"/>
                  </a:lnTo>
                  <a:lnTo>
                    <a:pt x="603537" y="1541800"/>
                  </a:lnTo>
                  <a:lnTo>
                    <a:pt x="552505" y="1548405"/>
                  </a:lnTo>
                  <a:lnTo>
                    <a:pt x="499237" y="1550606"/>
                  </a:lnTo>
                  <a:lnTo>
                    <a:pt x="441783" y="1548185"/>
                  </a:lnTo>
                  <a:lnTo>
                    <a:pt x="387207" y="1540924"/>
                  </a:lnTo>
                  <a:lnTo>
                    <a:pt x="335508" y="1528821"/>
                  </a:lnTo>
                  <a:lnTo>
                    <a:pt x="286685" y="1511878"/>
                  </a:lnTo>
                  <a:lnTo>
                    <a:pt x="240740" y="1490093"/>
                  </a:lnTo>
                  <a:lnTo>
                    <a:pt x="197671" y="1463467"/>
                  </a:lnTo>
                  <a:lnTo>
                    <a:pt x="157480" y="1432001"/>
                  </a:lnTo>
                  <a:lnTo>
                    <a:pt x="121004" y="1396623"/>
                  </a:lnTo>
                  <a:lnTo>
                    <a:pt x="89192" y="1358264"/>
                  </a:lnTo>
                  <a:lnTo>
                    <a:pt x="62041" y="1316925"/>
                  </a:lnTo>
                  <a:lnTo>
                    <a:pt x="39548" y="1272605"/>
                  </a:lnTo>
                  <a:lnTo>
                    <a:pt x="21712" y="1225305"/>
                  </a:lnTo>
                  <a:lnTo>
                    <a:pt x="8530" y="1175025"/>
                  </a:lnTo>
                  <a:lnTo>
                    <a:pt x="0" y="1121765"/>
                  </a:lnTo>
                  <a:lnTo>
                    <a:pt x="281813" y="1087577"/>
                  </a:lnTo>
                  <a:lnTo>
                    <a:pt x="291355" y="1138269"/>
                  </a:lnTo>
                  <a:lnTo>
                    <a:pt x="306625" y="1182617"/>
                  </a:lnTo>
                  <a:lnTo>
                    <a:pt x="327586" y="1220622"/>
                  </a:lnTo>
                  <a:lnTo>
                    <a:pt x="354203" y="1252283"/>
                  </a:lnTo>
                  <a:lnTo>
                    <a:pt x="385298" y="1277205"/>
                  </a:lnTo>
                  <a:lnTo>
                    <a:pt x="419512" y="1295009"/>
                  </a:lnTo>
                  <a:lnTo>
                    <a:pt x="456822" y="1305693"/>
                  </a:lnTo>
                  <a:lnTo>
                    <a:pt x="497205" y="1309255"/>
                  </a:lnTo>
                  <a:lnTo>
                    <a:pt x="540474" y="1304981"/>
                  </a:lnTo>
                  <a:lnTo>
                    <a:pt x="580183" y="1292161"/>
                  </a:lnTo>
                  <a:lnTo>
                    <a:pt x="616344" y="1270797"/>
                  </a:lnTo>
                  <a:lnTo>
                    <a:pt x="648969" y="1240891"/>
                  </a:lnTo>
                  <a:lnTo>
                    <a:pt x="675899" y="1203727"/>
                  </a:lnTo>
                  <a:lnTo>
                    <a:pt x="695150" y="1160606"/>
                  </a:lnTo>
                  <a:lnTo>
                    <a:pt x="706709" y="1111530"/>
                  </a:lnTo>
                  <a:lnTo>
                    <a:pt x="710565" y="1056500"/>
                  </a:lnTo>
                  <a:lnTo>
                    <a:pt x="706874" y="1004457"/>
                  </a:lnTo>
                  <a:lnTo>
                    <a:pt x="695801" y="958114"/>
                  </a:lnTo>
                  <a:lnTo>
                    <a:pt x="677346" y="917470"/>
                  </a:lnTo>
                  <a:lnTo>
                    <a:pt x="651509" y="882523"/>
                  </a:lnTo>
                  <a:lnTo>
                    <a:pt x="620365" y="854426"/>
                  </a:lnTo>
                  <a:lnTo>
                    <a:pt x="585993" y="834342"/>
                  </a:lnTo>
                  <a:lnTo>
                    <a:pt x="548407" y="822283"/>
                  </a:lnTo>
                  <a:lnTo>
                    <a:pt x="507619" y="818261"/>
                  </a:lnTo>
                  <a:lnTo>
                    <a:pt x="478258" y="819618"/>
                  </a:lnTo>
                  <a:lnTo>
                    <a:pt x="446182" y="823690"/>
                  </a:lnTo>
                  <a:lnTo>
                    <a:pt x="411392" y="830476"/>
                  </a:lnTo>
                  <a:lnTo>
                    <a:pt x="373888" y="839978"/>
                  </a:lnTo>
                  <a:lnTo>
                    <a:pt x="406019" y="602869"/>
                  </a:lnTo>
                  <a:lnTo>
                    <a:pt x="461573" y="600799"/>
                  </a:lnTo>
                  <a:lnTo>
                    <a:pt x="510127" y="591550"/>
                  </a:lnTo>
                  <a:lnTo>
                    <a:pt x="551680" y="575133"/>
                  </a:lnTo>
                  <a:lnTo>
                    <a:pt x="586232" y="551561"/>
                  </a:lnTo>
                  <a:lnTo>
                    <a:pt x="613475" y="522102"/>
                  </a:lnTo>
                  <a:lnTo>
                    <a:pt x="632920" y="488203"/>
                  </a:lnTo>
                  <a:lnTo>
                    <a:pt x="644578" y="449851"/>
                  </a:lnTo>
                  <a:lnTo>
                    <a:pt x="648462" y="407035"/>
                  </a:lnTo>
                  <a:lnTo>
                    <a:pt x="645606" y="370675"/>
                  </a:lnTo>
                  <a:lnTo>
                    <a:pt x="622798" y="309576"/>
                  </a:lnTo>
                  <a:lnTo>
                    <a:pt x="578223" y="264878"/>
                  </a:lnTo>
                  <a:lnTo>
                    <a:pt x="517644" y="242105"/>
                  </a:lnTo>
                  <a:lnTo>
                    <a:pt x="481711" y="239268"/>
                  </a:lnTo>
                  <a:lnTo>
                    <a:pt x="445750" y="242504"/>
                  </a:lnTo>
                  <a:lnTo>
                    <a:pt x="382019" y="268360"/>
                  </a:lnTo>
                  <a:lnTo>
                    <a:pt x="330412" y="319841"/>
                  </a:lnTo>
                  <a:lnTo>
                    <a:pt x="311800" y="354679"/>
                  </a:lnTo>
                  <a:lnTo>
                    <a:pt x="298356" y="395470"/>
                  </a:lnTo>
                  <a:lnTo>
                    <a:pt x="290068" y="442214"/>
                  </a:lnTo>
                  <a:lnTo>
                    <a:pt x="21717" y="396621"/>
                  </a:lnTo>
                  <a:lnTo>
                    <a:pt x="34060" y="343739"/>
                  </a:lnTo>
                  <a:lnTo>
                    <a:pt x="48683" y="295283"/>
                  </a:lnTo>
                  <a:lnTo>
                    <a:pt x="65580" y="251258"/>
                  </a:lnTo>
                  <a:lnTo>
                    <a:pt x="84745" y="211672"/>
                  </a:lnTo>
                  <a:lnTo>
                    <a:pt x="106172" y="176530"/>
                  </a:lnTo>
                  <a:lnTo>
                    <a:pt x="137171" y="137574"/>
                  </a:lnTo>
                  <a:lnTo>
                    <a:pt x="173767" y="103012"/>
                  </a:lnTo>
                  <a:lnTo>
                    <a:pt x="215935" y="72856"/>
                  </a:lnTo>
                  <a:lnTo>
                    <a:pt x="263652" y="47117"/>
                  </a:lnTo>
                  <a:lnTo>
                    <a:pt x="305013" y="30122"/>
                  </a:lnTo>
                  <a:lnTo>
                    <a:pt x="348325" y="16925"/>
                  </a:lnTo>
                  <a:lnTo>
                    <a:pt x="393588" y="7514"/>
                  </a:lnTo>
                  <a:lnTo>
                    <a:pt x="440801" y="1876"/>
                  </a:lnTo>
                  <a:lnTo>
                    <a:pt x="489966" y="0"/>
                  </a:lnTo>
                  <a:close/>
                </a:path>
              </a:pathLst>
            </a:custGeom>
            <a:ln w="19812">
              <a:solidFill>
                <a:srgbClr val="EDE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72327" y="789432"/>
              <a:ext cx="3472179" cy="96520"/>
            </a:xfrm>
            <a:custGeom>
              <a:avLst/>
              <a:gdLst/>
              <a:ahLst/>
              <a:cxnLst/>
              <a:rect l="l" t="t" r="r" b="b"/>
              <a:pathLst>
                <a:path w="3472179" h="96519">
                  <a:moveTo>
                    <a:pt x="0" y="96265"/>
                  </a:moveTo>
                  <a:lnTo>
                    <a:pt x="7558" y="58775"/>
                  </a:lnTo>
                  <a:lnTo>
                    <a:pt x="28178" y="28178"/>
                  </a:lnTo>
                  <a:lnTo>
                    <a:pt x="58775" y="7558"/>
                  </a:lnTo>
                  <a:lnTo>
                    <a:pt x="96266" y="0"/>
                  </a:lnTo>
                  <a:lnTo>
                    <a:pt x="3469894" y="0"/>
                  </a:lnTo>
                  <a:lnTo>
                    <a:pt x="3471672" y="358"/>
                  </a:lnTo>
                </a:path>
              </a:pathLst>
            </a:custGeom>
            <a:ln w="12192">
              <a:solidFill>
                <a:srgbClr val="8F9D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59626" y="2253002"/>
              <a:ext cx="2984500" cy="2540"/>
            </a:xfrm>
            <a:custGeom>
              <a:avLst/>
              <a:gdLst/>
              <a:ahLst/>
              <a:cxnLst/>
              <a:rect l="l" t="t" r="r" b="b"/>
              <a:pathLst>
                <a:path w="2984500" h="2539">
                  <a:moveTo>
                    <a:pt x="-6096" y="1258"/>
                  </a:moveTo>
                  <a:lnTo>
                    <a:pt x="2990469" y="1258"/>
                  </a:lnTo>
                </a:path>
              </a:pathLst>
            </a:custGeom>
            <a:ln w="14709">
              <a:solidFill>
                <a:srgbClr val="8F9D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97271" y="842772"/>
              <a:ext cx="1020444" cy="1525270"/>
            </a:xfrm>
            <a:custGeom>
              <a:avLst/>
              <a:gdLst/>
              <a:ahLst/>
              <a:cxnLst/>
              <a:rect l="l" t="t" r="r" b="b"/>
              <a:pathLst>
                <a:path w="1020445" h="1525270">
                  <a:moveTo>
                    <a:pt x="538606" y="0"/>
                  </a:moveTo>
                  <a:lnTo>
                    <a:pt x="481427" y="2137"/>
                  </a:lnTo>
                  <a:lnTo>
                    <a:pt x="427021" y="8550"/>
                  </a:lnTo>
                  <a:lnTo>
                    <a:pt x="375397" y="19234"/>
                  </a:lnTo>
                  <a:lnTo>
                    <a:pt x="326562" y="34188"/>
                  </a:lnTo>
                  <a:lnTo>
                    <a:pt x="280521" y="53410"/>
                  </a:lnTo>
                  <a:lnTo>
                    <a:pt x="237281" y="76897"/>
                  </a:lnTo>
                  <a:lnTo>
                    <a:pt x="196850" y="104648"/>
                  </a:lnTo>
                  <a:lnTo>
                    <a:pt x="164387" y="132913"/>
                  </a:lnTo>
                  <a:lnTo>
                    <a:pt x="135389" y="165419"/>
                  </a:lnTo>
                  <a:lnTo>
                    <a:pt x="109856" y="202166"/>
                  </a:lnTo>
                  <a:lnTo>
                    <a:pt x="87788" y="243157"/>
                  </a:lnTo>
                  <a:lnTo>
                    <a:pt x="69185" y="288392"/>
                  </a:lnTo>
                  <a:lnTo>
                    <a:pt x="54046" y="337873"/>
                  </a:lnTo>
                  <a:lnTo>
                    <a:pt x="42372" y="391602"/>
                  </a:lnTo>
                  <a:lnTo>
                    <a:pt x="34162" y="449579"/>
                  </a:lnTo>
                  <a:lnTo>
                    <a:pt x="324230" y="478536"/>
                  </a:lnTo>
                  <a:lnTo>
                    <a:pt x="331184" y="419359"/>
                  </a:lnTo>
                  <a:lnTo>
                    <a:pt x="343852" y="369268"/>
                  </a:lnTo>
                  <a:lnTo>
                    <a:pt x="362235" y="328249"/>
                  </a:lnTo>
                  <a:lnTo>
                    <a:pt x="386333" y="296290"/>
                  </a:lnTo>
                  <a:lnTo>
                    <a:pt x="449564" y="255031"/>
                  </a:lnTo>
                  <a:lnTo>
                    <a:pt x="488150" y="244730"/>
                  </a:lnTo>
                  <a:lnTo>
                    <a:pt x="531367" y="241300"/>
                  </a:lnTo>
                  <a:lnTo>
                    <a:pt x="574970" y="244582"/>
                  </a:lnTo>
                  <a:lnTo>
                    <a:pt x="613584" y="254412"/>
                  </a:lnTo>
                  <a:lnTo>
                    <a:pt x="675893" y="293624"/>
                  </a:lnTo>
                  <a:lnTo>
                    <a:pt x="715152" y="357250"/>
                  </a:lnTo>
                  <a:lnTo>
                    <a:pt x="724953" y="397494"/>
                  </a:lnTo>
                  <a:lnTo>
                    <a:pt x="728217" y="443356"/>
                  </a:lnTo>
                  <a:lnTo>
                    <a:pt x="724457" y="487503"/>
                  </a:lnTo>
                  <a:lnTo>
                    <a:pt x="713184" y="531923"/>
                  </a:lnTo>
                  <a:lnTo>
                    <a:pt x="694410" y="576605"/>
                  </a:lnTo>
                  <a:lnTo>
                    <a:pt x="668147" y="621538"/>
                  </a:lnTo>
                  <a:lnTo>
                    <a:pt x="630236" y="668433"/>
                  </a:lnTo>
                  <a:lnTo>
                    <a:pt x="601956" y="699125"/>
                  </a:lnTo>
                  <a:lnTo>
                    <a:pt x="567462" y="734639"/>
                  </a:lnTo>
                  <a:lnTo>
                    <a:pt x="526756" y="774972"/>
                  </a:lnTo>
                  <a:lnTo>
                    <a:pt x="479841" y="820120"/>
                  </a:lnTo>
                  <a:lnTo>
                    <a:pt x="379453" y="914558"/>
                  </a:lnTo>
                  <a:lnTo>
                    <a:pt x="335417" y="957248"/>
                  </a:lnTo>
                  <a:lnTo>
                    <a:pt x="294612" y="998146"/>
                  </a:lnTo>
                  <a:lnTo>
                    <a:pt x="257037" y="1037251"/>
                  </a:lnTo>
                  <a:lnTo>
                    <a:pt x="222694" y="1074562"/>
                  </a:lnTo>
                  <a:lnTo>
                    <a:pt x="191582" y="1110079"/>
                  </a:lnTo>
                  <a:lnTo>
                    <a:pt x="163700" y="1143800"/>
                  </a:lnTo>
                  <a:lnTo>
                    <a:pt x="139049" y="1175726"/>
                  </a:lnTo>
                  <a:lnTo>
                    <a:pt x="99440" y="1234185"/>
                  </a:lnTo>
                  <a:lnTo>
                    <a:pt x="73659" y="1280404"/>
                  </a:lnTo>
                  <a:lnTo>
                    <a:pt x="51561" y="1327498"/>
                  </a:lnTo>
                  <a:lnTo>
                    <a:pt x="33146" y="1375473"/>
                  </a:lnTo>
                  <a:lnTo>
                    <a:pt x="18414" y="1424337"/>
                  </a:lnTo>
                  <a:lnTo>
                    <a:pt x="7365" y="1474098"/>
                  </a:lnTo>
                  <a:lnTo>
                    <a:pt x="0" y="1524761"/>
                  </a:lnTo>
                  <a:lnTo>
                    <a:pt x="1020317" y="1524761"/>
                  </a:lnTo>
                  <a:lnTo>
                    <a:pt x="1020317" y="1254378"/>
                  </a:lnTo>
                  <a:lnTo>
                    <a:pt x="442340" y="1254378"/>
                  </a:lnTo>
                  <a:lnTo>
                    <a:pt x="454576" y="1234614"/>
                  </a:lnTo>
                  <a:lnTo>
                    <a:pt x="484381" y="1194228"/>
                  </a:lnTo>
                  <a:lnTo>
                    <a:pt x="520649" y="1153659"/>
                  </a:lnTo>
                  <a:lnTo>
                    <a:pt x="582371" y="1093331"/>
                  </a:lnTo>
                  <a:lnTo>
                    <a:pt x="625348" y="1052975"/>
                  </a:lnTo>
                  <a:lnTo>
                    <a:pt x="676401" y="1005839"/>
                  </a:lnTo>
                  <a:lnTo>
                    <a:pt x="728097" y="957618"/>
                  </a:lnTo>
                  <a:lnTo>
                    <a:pt x="773001" y="914139"/>
                  </a:lnTo>
                  <a:lnTo>
                    <a:pt x="811120" y="875391"/>
                  </a:lnTo>
                  <a:lnTo>
                    <a:pt x="842461" y="841361"/>
                  </a:lnTo>
                  <a:lnTo>
                    <a:pt x="867028" y="812038"/>
                  </a:lnTo>
                  <a:lnTo>
                    <a:pt x="904174" y="761890"/>
                  </a:lnTo>
                  <a:lnTo>
                    <a:pt x="935974" y="712803"/>
                  </a:lnTo>
                  <a:lnTo>
                    <a:pt x="962415" y="664787"/>
                  </a:lnTo>
                  <a:lnTo>
                    <a:pt x="983488" y="617854"/>
                  </a:lnTo>
                  <a:lnTo>
                    <a:pt x="999583" y="570924"/>
                  </a:lnTo>
                  <a:lnTo>
                    <a:pt x="1011094" y="522731"/>
                  </a:lnTo>
                  <a:lnTo>
                    <a:pt x="1018010" y="473301"/>
                  </a:lnTo>
                  <a:lnTo>
                    <a:pt x="1020317" y="422655"/>
                  </a:lnTo>
                  <a:lnTo>
                    <a:pt x="1017697" y="372364"/>
                  </a:lnTo>
                  <a:lnTo>
                    <a:pt x="1009833" y="324472"/>
                  </a:lnTo>
                  <a:lnTo>
                    <a:pt x="996724" y="278984"/>
                  </a:lnTo>
                  <a:lnTo>
                    <a:pt x="978368" y="235904"/>
                  </a:lnTo>
                  <a:lnTo>
                    <a:pt x="954763" y="195237"/>
                  </a:lnTo>
                  <a:lnTo>
                    <a:pt x="925905" y="156986"/>
                  </a:lnTo>
                  <a:lnTo>
                    <a:pt x="891793" y="121157"/>
                  </a:lnTo>
                  <a:lnTo>
                    <a:pt x="858188" y="92761"/>
                  </a:lnTo>
                  <a:lnTo>
                    <a:pt x="821570" y="68151"/>
                  </a:lnTo>
                  <a:lnTo>
                    <a:pt x="781940" y="47327"/>
                  </a:lnTo>
                  <a:lnTo>
                    <a:pt x="739298" y="30289"/>
                  </a:lnTo>
                  <a:lnTo>
                    <a:pt x="693644" y="17037"/>
                  </a:lnTo>
                  <a:lnTo>
                    <a:pt x="644977" y="7572"/>
                  </a:lnTo>
                  <a:lnTo>
                    <a:pt x="593298" y="1893"/>
                  </a:lnTo>
                  <a:lnTo>
                    <a:pt x="538606" y="0"/>
                  </a:lnTo>
                  <a:close/>
                </a:path>
              </a:pathLst>
            </a:custGeom>
            <a:solidFill>
              <a:srgbClr val="8F9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97271" y="842772"/>
              <a:ext cx="1020444" cy="1525270"/>
            </a:xfrm>
            <a:custGeom>
              <a:avLst/>
              <a:gdLst/>
              <a:ahLst/>
              <a:cxnLst/>
              <a:rect l="l" t="t" r="r" b="b"/>
              <a:pathLst>
                <a:path w="1020445" h="1525270">
                  <a:moveTo>
                    <a:pt x="538606" y="0"/>
                  </a:moveTo>
                  <a:lnTo>
                    <a:pt x="593298" y="1893"/>
                  </a:lnTo>
                  <a:lnTo>
                    <a:pt x="644977" y="7572"/>
                  </a:lnTo>
                  <a:lnTo>
                    <a:pt x="693644" y="17037"/>
                  </a:lnTo>
                  <a:lnTo>
                    <a:pt x="739298" y="30289"/>
                  </a:lnTo>
                  <a:lnTo>
                    <a:pt x="781940" y="47327"/>
                  </a:lnTo>
                  <a:lnTo>
                    <a:pt x="821570" y="68151"/>
                  </a:lnTo>
                  <a:lnTo>
                    <a:pt x="858188" y="92761"/>
                  </a:lnTo>
                  <a:lnTo>
                    <a:pt x="891793" y="121157"/>
                  </a:lnTo>
                  <a:lnTo>
                    <a:pt x="925905" y="156986"/>
                  </a:lnTo>
                  <a:lnTo>
                    <a:pt x="954763" y="195237"/>
                  </a:lnTo>
                  <a:lnTo>
                    <a:pt x="978368" y="235904"/>
                  </a:lnTo>
                  <a:lnTo>
                    <a:pt x="996724" y="278984"/>
                  </a:lnTo>
                  <a:lnTo>
                    <a:pt x="1009833" y="324472"/>
                  </a:lnTo>
                  <a:lnTo>
                    <a:pt x="1017697" y="372364"/>
                  </a:lnTo>
                  <a:lnTo>
                    <a:pt x="1020317" y="422655"/>
                  </a:lnTo>
                  <a:lnTo>
                    <a:pt x="1018010" y="473301"/>
                  </a:lnTo>
                  <a:lnTo>
                    <a:pt x="1011094" y="522731"/>
                  </a:lnTo>
                  <a:lnTo>
                    <a:pt x="999583" y="570924"/>
                  </a:lnTo>
                  <a:lnTo>
                    <a:pt x="983488" y="617854"/>
                  </a:lnTo>
                  <a:lnTo>
                    <a:pt x="962415" y="664787"/>
                  </a:lnTo>
                  <a:lnTo>
                    <a:pt x="935974" y="712803"/>
                  </a:lnTo>
                  <a:lnTo>
                    <a:pt x="904174" y="761890"/>
                  </a:lnTo>
                  <a:lnTo>
                    <a:pt x="867028" y="812038"/>
                  </a:lnTo>
                  <a:lnTo>
                    <a:pt x="842461" y="841361"/>
                  </a:lnTo>
                  <a:lnTo>
                    <a:pt x="811120" y="875391"/>
                  </a:lnTo>
                  <a:lnTo>
                    <a:pt x="773001" y="914139"/>
                  </a:lnTo>
                  <a:lnTo>
                    <a:pt x="728097" y="957618"/>
                  </a:lnTo>
                  <a:lnTo>
                    <a:pt x="676401" y="1005839"/>
                  </a:lnTo>
                  <a:lnTo>
                    <a:pt x="625348" y="1052975"/>
                  </a:lnTo>
                  <a:lnTo>
                    <a:pt x="582371" y="1093331"/>
                  </a:lnTo>
                  <a:lnTo>
                    <a:pt x="547471" y="1126897"/>
                  </a:lnTo>
                  <a:lnTo>
                    <a:pt x="501903" y="1173607"/>
                  </a:lnTo>
                  <a:lnTo>
                    <a:pt x="468598" y="1214564"/>
                  </a:lnTo>
                  <a:lnTo>
                    <a:pt x="442340" y="1254378"/>
                  </a:lnTo>
                  <a:lnTo>
                    <a:pt x="1020317" y="1254378"/>
                  </a:lnTo>
                  <a:lnTo>
                    <a:pt x="1020317" y="1524761"/>
                  </a:lnTo>
                  <a:lnTo>
                    <a:pt x="0" y="1524761"/>
                  </a:lnTo>
                  <a:lnTo>
                    <a:pt x="7365" y="1474098"/>
                  </a:lnTo>
                  <a:lnTo>
                    <a:pt x="18414" y="1424337"/>
                  </a:lnTo>
                  <a:lnTo>
                    <a:pt x="33146" y="1375473"/>
                  </a:lnTo>
                  <a:lnTo>
                    <a:pt x="51561" y="1327498"/>
                  </a:lnTo>
                  <a:lnTo>
                    <a:pt x="73659" y="1280404"/>
                  </a:lnTo>
                  <a:lnTo>
                    <a:pt x="99440" y="1234185"/>
                  </a:lnTo>
                  <a:lnTo>
                    <a:pt x="139049" y="1175726"/>
                  </a:lnTo>
                  <a:lnTo>
                    <a:pt x="163700" y="1143800"/>
                  </a:lnTo>
                  <a:lnTo>
                    <a:pt x="191582" y="1110079"/>
                  </a:lnTo>
                  <a:lnTo>
                    <a:pt x="222694" y="1074562"/>
                  </a:lnTo>
                  <a:lnTo>
                    <a:pt x="257037" y="1037251"/>
                  </a:lnTo>
                  <a:lnTo>
                    <a:pt x="294612" y="998146"/>
                  </a:lnTo>
                  <a:lnTo>
                    <a:pt x="335417" y="957248"/>
                  </a:lnTo>
                  <a:lnTo>
                    <a:pt x="379453" y="914558"/>
                  </a:lnTo>
                  <a:lnTo>
                    <a:pt x="426719" y="870076"/>
                  </a:lnTo>
                  <a:lnTo>
                    <a:pt x="479841" y="820120"/>
                  </a:lnTo>
                  <a:lnTo>
                    <a:pt x="526756" y="774972"/>
                  </a:lnTo>
                  <a:lnTo>
                    <a:pt x="567462" y="734639"/>
                  </a:lnTo>
                  <a:lnTo>
                    <a:pt x="601956" y="699125"/>
                  </a:lnTo>
                  <a:lnTo>
                    <a:pt x="630236" y="668433"/>
                  </a:lnTo>
                  <a:lnTo>
                    <a:pt x="668147" y="621538"/>
                  </a:lnTo>
                  <a:lnTo>
                    <a:pt x="694410" y="576605"/>
                  </a:lnTo>
                  <a:lnTo>
                    <a:pt x="713184" y="531923"/>
                  </a:lnTo>
                  <a:lnTo>
                    <a:pt x="724457" y="487503"/>
                  </a:lnTo>
                  <a:lnTo>
                    <a:pt x="728217" y="443356"/>
                  </a:lnTo>
                  <a:lnTo>
                    <a:pt x="724953" y="397494"/>
                  </a:lnTo>
                  <a:lnTo>
                    <a:pt x="715152" y="357250"/>
                  </a:lnTo>
                  <a:lnTo>
                    <a:pt x="698803" y="322627"/>
                  </a:lnTo>
                  <a:lnTo>
                    <a:pt x="647221" y="270767"/>
                  </a:lnTo>
                  <a:lnTo>
                    <a:pt x="574970" y="244582"/>
                  </a:lnTo>
                  <a:lnTo>
                    <a:pt x="531367" y="241300"/>
                  </a:lnTo>
                  <a:lnTo>
                    <a:pt x="488150" y="244730"/>
                  </a:lnTo>
                  <a:lnTo>
                    <a:pt x="449564" y="255031"/>
                  </a:lnTo>
                  <a:lnTo>
                    <a:pt x="386333" y="296290"/>
                  </a:lnTo>
                  <a:lnTo>
                    <a:pt x="362235" y="328249"/>
                  </a:lnTo>
                  <a:lnTo>
                    <a:pt x="343852" y="369268"/>
                  </a:lnTo>
                  <a:lnTo>
                    <a:pt x="331184" y="419359"/>
                  </a:lnTo>
                  <a:lnTo>
                    <a:pt x="324230" y="478536"/>
                  </a:lnTo>
                  <a:lnTo>
                    <a:pt x="34162" y="449579"/>
                  </a:lnTo>
                  <a:lnTo>
                    <a:pt x="42372" y="391602"/>
                  </a:lnTo>
                  <a:lnTo>
                    <a:pt x="54046" y="337873"/>
                  </a:lnTo>
                  <a:lnTo>
                    <a:pt x="69185" y="288392"/>
                  </a:lnTo>
                  <a:lnTo>
                    <a:pt x="87788" y="243157"/>
                  </a:lnTo>
                  <a:lnTo>
                    <a:pt x="109856" y="202166"/>
                  </a:lnTo>
                  <a:lnTo>
                    <a:pt x="135389" y="165419"/>
                  </a:lnTo>
                  <a:lnTo>
                    <a:pt x="164387" y="132913"/>
                  </a:lnTo>
                  <a:lnTo>
                    <a:pt x="196850" y="104648"/>
                  </a:lnTo>
                  <a:lnTo>
                    <a:pt x="237281" y="76897"/>
                  </a:lnTo>
                  <a:lnTo>
                    <a:pt x="280521" y="53410"/>
                  </a:lnTo>
                  <a:lnTo>
                    <a:pt x="326562" y="34188"/>
                  </a:lnTo>
                  <a:lnTo>
                    <a:pt x="375397" y="19234"/>
                  </a:lnTo>
                  <a:lnTo>
                    <a:pt x="427021" y="8550"/>
                  </a:lnTo>
                  <a:lnTo>
                    <a:pt x="481427" y="2137"/>
                  </a:lnTo>
                  <a:lnTo>
                    <a:pt x="538606" y="0"/>
                  </a:lnTo>
                  <a:close/>
                </a:path>
              </a:pathLst>
            </a:custGeom>
            <a:ln w="19812">
              <a:solidFill>
                <a:srgbClr val="EDE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72327" y="2904743"/>
              <a:ext cx="3472179" cy="175260"/>
            </a:xfrm>
            <a:custGeom>
              <a:avLst/>
              <a:gdLst/>
              <a:ahLst/>
              <a:cxnLst/>
              <a:rect l="l" t="t" r="r" b="b"/>
              <a:pathLst>
                <a:path w="3472179" h="175260">
                  <a:moveTo>
                    <a:pt x="635" y="175132"/>
                  </a:moveTo>
                  <a:lnTo>
                    <a:pt x="464" y="155414"/>
                  </a:lnTo>
                  <a:lnTo>
                    <a:pt x="317" y="135683"/>
                  </a:lnTo>
                  <a:lnTo>
                    <a:pt x="170" y="115929"/>
                  </a:lnTo>
                  <a:lnTo>
                    <a:pt x="0" y="96138"/>
                  </a:lnTo>
                  <a:lnTo>
                    <a:pt x="7558" y="58721"/>
                  </a:lnTo>
                  <a:lnTo>
                    <a:pt x="28178" y="28162"/>
                  </a:lnTo>
                  <a:lnTo>
                    <a:pt x="58775" y="7556"/>
                  </a:lnTo>
                  <a:lnTo>
                    <a:pt x="96266" y="0"/>
                  </a:lnTo>
                  <a:lnTo>
                    <a:pt x="3469894" y="0"/>
                  </a:lnTo>
                  <a:lnTo>
                    <a:pt x="3471672" y="358"/>
                  </a:lnTo>
                </a:path>
              </a:pathLst>
            </a:custGeom>
            <a:ln w="12192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29070" y="4367225"/>
              <a:ext cx="3115310" cy="635"/>
            </a:xfrm>
            <a:custGeom>
              <a:avLst/>
              <a:gdLst/>
              <a:ahLst/>
              <a:cxnLst/>
              <a:rect l="l" t="t" r="r" b="b"/>
              <a:pathLst>
                <a:path w="3115309" h="635">
                  <a:moveTo>
                    <a:pt x="-6096" y="279"/>
                  </a:moveTo>
                  <a:lnTo>
                    <a:pt x="3121025" y="279"/>
                  </a:lnTo>
                </a:path>
              </a:pathLst>
            </a:custGeom>
            <a:ln w="127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83809" y="2944494"/>
              <a:ext cx="1092200" cy="1525270"/>
            </a:xfrm>
            <a:custGeom>
              <a:avLst/>
              <a:gdLst/>
              <a:ahLst/>
              <a:cxnLst/>
              <a:rect l="l" t="t" r="r" b="b"/>
              <a:pathLst>
                <a:path w="1092200" h="1525270">
                  <a:moveTo>
                    <a:pt x="903224" y="1219136"/>
                  </a:moveTo>
                  <a:lnTo>
                    <a:pt x="621538" y="1219136"/>
                  </a:lnTo>
                  <a:lnTo>
                    <a:pt x="621538" y="1524711"/>
                  </a:lnTo>
                  <a:lnTo>
                    <a:pt x="903224" y="1524711"/>
                  </a:lnTo>
                  <a:lnTo>
                    <a:pt x="903224" y="1219136"/>
                  </a:lnTo>
                  <a:close/>
                </a:path>
                <a:path w="1092200" h="1525270">
                  <a:moveTo>
                    <a:pt x="903224" y="0"/>
                  </a:moveTo>
                  <a:lnTo>
                    <a:pt x="658749" y="0"/>
                  </a:lnTo>
                  <a:lnTo>
                    <a:pt x="0" y="964311"/>
                  </a:lnTo>
                  <a:lnTo>
                    <a:pt x="0" y="1219136"/>
                  </a:lnTo>
                  <a:lnTo>
                    <a:pt x="1091818" y="1219136"/>
                  </a:lnTo>
                  <a:lnTo>
                    <a:pt x="1091818" y="963282"/>
                  </a:lnTo>
                  <a:lnTo>
                    <a:pt x="272414" y="963282"/>
                  </a:lnTo>
                  <a:lnTo>
                    <a:pt x="621538" y="444373"/>
                  </a:lnTo>
                  <a:lnTo>
                    <a:pt x="903224" y="444373"/>
                  </a:lnTo>
                  <a:lnTo>
                    <a:pt x="903224" y="0"/>
                  </a:lnTo>
                  <a:close/>
                </a:path>
                <a:path w="1092200" h="1525270">
                  <a:moveTo>
                    <a:pt x="903224" y="444373"/>
                  </a:moveTo>
                  <a:lnTo>
                    <a:pt x="621538" y="444373"/>
                  </a:lnTo>
                  <a:lnTo>
                    <a:pt x="621538" y="963282"/>
                  </a:lnTo>
                  <a:lnTo>
                    <a:pt x="903224" y="963282"/>
                  </a:lnTo>
                  <a:lnTo>
                    <a:pt x="903224" y="444373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83809" y="2944494"/>
              <a:ext cx="1092200" cy="1525270"/>
            </a:xfrm>
            <a:custGeom>
              <a:avLst/>
              <a:gdLst/>
              <a:ahLst/>
              <a:cxnLst/>
              <a:rect l="l" t="t" r="r" b="b"/>
              <a:pathLst>
                <a:path w="1092200" h="1525270">
                  <a:moveTo>
                    <a:pt x="621538" y="444373"/>
                  </a:moveTo>
                  <a:lnTo>
                    <a:pt x="272414" y="963282"/>
                  </a:lnTo>
                  <a:lnTo>
                    <a:pt x="621538" y="963282"/>
                  </a:lnTo>
                  <a:lnTo>
                    <a:pt x="621538" y="444373"/>
                  </a:lnTo>
                  <a:close/>
                </a:path>
                <a:path w="1092200" h="1525270">
                  <a:moveTo>
                    <a:pt x="658749" y="0"/>
                  </a:moveTo>
                  <a:lnTo>
                    <a:pt x="903224" y="0"/>
                  </a:lnTo>
                  <a:lnTo>
                    <a:pt x="903224" y="963282"/>
                  </a:lnTo>
                  <a:lnTo>
                    <a:pt x="1091818" y="963282"/>
                  </a:lnTo>
                  <a:lnTo>
                    <a:pt x="1091818" y="1219136"/>
                  </a:lnTo>
                  <a:lnTo>
                    <a:pt x="903224" y="1219136"/>
                  </a:lnTo>
                  <a:lnTo>
                    <a:pt x="903224" y="1524711"/>
                  </a:lnTo>
                  <a:lnTo>
                    <a:pt x="621538" y="1524711"/>
                  </a:lnTo>
                  <a:lnTo>
                    <a:pt x="621538" y="1219136"/>
                  </a:lnTo>
                  <a:lnTo>
                    <a:pt x="0" y="1219136"/>
                  </a:lnTo>
                  <a:lnTo>
                    <a:pt x="0" y="964311"/>
                  </a:lnTo>
                  <a:lnTo>
                    <a:pt x="658749" y="0"/>
                  </a:lnTo>
                  <a:close/>
                </a:path>
              </a:pathLst>
            </a:custGeom>
            <a:ln w="19812">
              <a:solidFill>
                <a:srgbClr val="EDE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1627" y="2228088"/>
              <a:ext cx="1280160" cy="12588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52119" y="3034029"/>
            <a:ext cx="2362835" cy="114681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Compose works in all  environments: production,  staging, development,  testing, as well as CI  workflows.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803148"/>
            <a:ext cx="3459479" cy="1463040"/>
          </a:xfrm>
          <a:custGeom>
            <a:avLst/>
            <a:gdLst/>
            <a:ahLst/>
            <a:cxnLst/>
            <a:rect l="l" t="t" r="r" b="b"/>
            <a:pathLst>
              <a:path w="3459479" h="1463039">
                <a:moveTo>
                  <a:pt x="0" y="0"/>
                </a:moveTo>
                <a:lnTo>
                  <a:pt x="3363341" y="0"/>
                </a:lnTo>
                <a:lnTo>
                  <a:pt x="3400758" y="7556"/>
                </a:lnTo>
                <a:lnTo>
                  <a:pt x="3431317" y="28162"/>
                </a:lnTo>
                <a:lnTo>
                  <a:pt x="3451923" y="58721"/>
                </a:lnTo>
                <a:lnTo>
                  <a:pt x="3459479" y="96138"/>
                </a:lnTo>
                <a:lnTo>
                  <a:pt x="3459479" y="1366901"/>
                </a:lnTo>
                <a:lnTo>
                  <a:pt x="3451923" y="1404318"/>
                </a:lnTo>
                <a:lnTo>
                  <a:pt x="3431317" y="1434877"/>
                </a:lnTo>
                <a:lnTo>
                  <a:pt x="3400758" y="1455483"/>
                </a:lnTo>
                <a:lnTo>
                  <a:pt x="3363341" y="1463039"/>
                </a:lnTo>
                <a:lnTo>
                  <a:pt x="0" y="1463039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0466" y="994613"/>
            <a:ext cx="2247265" cy="10414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1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tool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defining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running multi-  container Docker  applications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992501" y="832866"/>
            <a:ext cx="687070" cy="1544955"/>
            <a:chOff x="2992501" y="832866"/>
            <a:chExt cx="687070" cy="1544955"/>
          </a:xfrm>
        </p:grpSpPr>
        <p:sp>
          <p:nvSpPr>
            <p:cNvPr id="20" name="object 20"/>
            <p:cNvSpPr/>
            <p:nvPr/>
          </p:nvSpPr>
          <p:spPr>
            <a:xfrm>
              <a:off x="3002407" y="842772"/>
              <a:ext cx="667385" cy="1525270"/>
            </a:xfrm>
            <a:custGeom>
              <a:avLst/>
              <a:gdLst/>
              <a:ahLst/>
              <a:cxnLst/>
              <a:rect l="l" t="t" r="r" b="b"/>
              <a:pathLst>
                <a:path w="667385" h="1525270">
                  <a:moveTo>
                    <a:pt x="667131" y="0"/>
                  </a:moveTo>
                  <a:lnTo>
                    <a:pt x="430910" y="0"/>
                  </a:lnTo>
                  <a:lnTo>
                    <a:pt x="412009" y="45319"/>
                  </a:lnTo>
                  <a:lnTo>
                    <a:pt x="388450" y="88697"/>
                  </a:lnTo>
                  <a:lnTo>
                    <a:pt x="360235" y="130143"/>
                  </a:lnTo>
                  <a:lnTo>
                    <a:pt x="327363" y="169662"/>
                  </a:lnTo>
                  <a:lnTo>
                    <a:pt x="289835" y="207262"/>
                  </a:lnTo>
                  <a:lnTo>
                    <a:pt x="247650" y="242950"/>
                  </a:lnTo>
                  <a:lnTo>
                    <a:pt x="203623" y="275769"/>
                  </a:lnTo>
                  <a:lnTo>
                    <a:pt x="160697" y="304884"/>
                  </a:lnTo>
                  <a:lnTo>
                    <a:pt x="118872" y="330295"/>
                  </a:lnTo>
                  <a:lnTo>
                    <a:pt x="78147" y="352001"/>
                  </a:lnTo>
                  <a:lnTo>
                    <a:pt x="38523" y="370003"/>
                  </a:lnTo>
                  <a:lnTo>
                    <a:pt x="0" y="384301"/>
                  </a:lnTo>
                  <a:lnTo>
                    <a:pt x="0" y="648462"/>
                  </a:lnTo>
                  <a:lnTo>
                    <a:pt x="47427" y="631627"/>
                  </a:lnTo>
                  <a:lnTo>
                    <a:pt x="93443" y="612873"/>
                  </a:lnTo>
                  <a:lnTo>
                    <a:pt x="138049" y="592201"/>
                  </a:lnTo>
                  <a:lnTo>
                    <a:pt x="181243" y="569609"/>
                  </a:lnTo>
                  <a:lnTo>
                    <a:pt x="223026" y="545098"/>
                  </a:lnTo>
                  <a:lnTo>
                    <a:pt x="263397" y="518667"/>
                  </a:lnTo>
                  <a:lnTo>
                    <a:pt x="302358" y="490318"/>
                  </a:lnTo>
                  <a:lnTo>
                    <a:pt x="339908" y="460050"/>
                  </a:lnTo>
                  <a:lnTo>
                    <a:pt x="376046" y="427863"/>
                  </a:lnTo>
                  <a:lnTo>
                    <a:pt x="376046" y="1524761"/>
                  </a:lnTo>
                  <a:lnTo>
                    <a:pt x="667131" y="1524761"/>
                  </a:lnTo>
                  <a:lnTo>
                    <a:pt x="667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02407" y="842772"/>
              <a:ext cx="667385" cy="1525270"/>
            </a:xfrm>
            <a:custGeom>
              <a:avLst/>
              <a:gdLst/>
              <a:ahLst/>
              <a:cxnLst/>
              <a:rect l="l" t="t" r="r" b="b"/>
              <a:pathLst>
                <a:path w="667385" h="1525270">
                  <a:moveTo>
                    <a:pt x="430910" y="0"/>
                  </a:moveTo>
                  <a:lnTo>
                    <a:pt x="667131" y="0"/>
                  </a:lnTo>
                  <a:lnTo>
                    <a:pt x="667131" y="1524761"/>
                  </a:lnTo>
                  <a:lnTo>
                    <a:pt x="376046" y="1524761"/>
                  </a:lnTo>
                  <a:lnTo>
                    <a:pt x="376046" y="427863"/>
                  </a:lnTo>
                  <a:lnTo>
                    <a:pt x="339908" y="460050"/>
                  </a:lnTo>
                  <a:lnTo>
                    <a:pt x="302358" y="490318"/>
                  </a:lnTo>
                  <a:lnTo>
                    <a:pt x="263397" y="518667"/>
                  </a:lnTo>
                  <a:lnTo>
                    <a:pt x="223026" y="545098"/>
                  </a:lnTo>
                  <a:lnTo>
                    <a:pt x="181243" y="569609"/>
                  </a:lnTo>
                  <a:lnTo>
                    <a:pt x="138049" y="592201"/>
                  </a:lnTo>
                  <a:lnTo>
                    <a:pt x="93443" y="612873"/>
                  </a:lnTo>
                  <a:lnTo>
                    <a:pt x="47427" y="631627"/>
                  </a:lnTo>
                  <a:lnTo>
                    <a:pt x="0" y="648462"/>
                  </a:lnTo>
                  <a:lnTo>
                    <a:pt x="0" y="384301"/>
                  </a:lnTo>
                  <a:lnTo>
                    <a:pt x="38523" y="370003"/>
                  </a:lnTo>
                  <a:lnTo>
                    <a:pt x="78147" y="352001"/>
                  </a:lnTo>
                  <a:lnTo>
                    <a:pt x="118872" y="330295"/>
                  </a:lnTo>
                  <a:lnTo>
                    <a:pt x="160697" y="304884"/>
                  </a:lnTo>
                  <a:lnTo>
                    <a:pt x="203623" y="275769"/>
                  </a:lnTo>
                  <a:lnTo>
                    <a:pt x="247650" y="242950"/>
                  </a:lnTo>
                  <a:lnTo>
                    <a:pt x="289835" y="207262"/>
                  </a:lnTo>
                  <a:lnTo>
                    <a:pt x="327363" y="169662"/>
                  </a:lnTo>
                  <a:lnTo>
                    <a:pt x="360235" y="130143"/>
                  </a:lnTo>
                  <a:lnTo>
                    <a:pt x="388450" y="88697"/>
                  </a:lnTo>
                  <a:lnTo>
                    <a:pt x="412009" y="45319"/>
                  </a:lnTo>
                  <a:lnTo>
                    <a:pt x="430910" y="0"/>
                  </a:lnTo>
                  <a:close/>
                </a:path>
              </a:pathLst>
            </a:custGeom>
            <a:ln w="19812">
              <a:solidFill>
                <a:srgbClr val="EDEB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415532" y="982166"/>
            <a:ext cx="2247900" cy="10414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1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Compose,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you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use a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YAML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configure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your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application’s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services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15532" y="3156965"/>
            <a:ext cx="2192020" cy="9271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With a single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command,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create and start all  the services from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your 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configuration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78739" y="246125"/>
            <a:ext cx="4255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What is </a:t>
            </a:r>
            <a:r>
              <a:rPr sz="2800" dirty="0"/>
              <a:t>Docker</a:t>
            </a:r>
            <a:r>
              <a:rPr sz="2800" spc="-50" dirty="0"/>
              <a:t> </a:t>
            </a:r>
            <a:r>
              <a:rPr sz="2800" spc="-5" dirty="0"/>
              <a:t>Compose?</a:t>
            </a:r>
            <a:endParaRPr sz="2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852" y="1773910"/>
            <a:ext cx="990600" cy="700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8833" y="2527757"/>
            <a:ext cx="71653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 </a:t>
            </a:r>
            <a:r>
              <a:rPr spc="-5" dirty="0"/>
              <a:t>step </a:t>
            </a:r>
            <a:r>
              <a:rPr dirty="0"/>
              <a:t>process of Docker</a:t>
            </a:r>
            <a:r>
              <a:rPr spc="-100" dirty="0"/>
              <a:t> </a:t>
            </a:r>
            <a:r>
              <a:rPr dirty="0"/>
              <a:t>Compose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817" y="279273"/>
            <a:ext cx="6115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Docker Compose is a 3 Steps</a:t>
            </a:r>
            <a:r>
              <a:rPr sz="2800" spc="55" dirty="0"/>
              <a:t> </a:t>
            </a:r>
            <a:r>
              <a:rPr sz="2800" spc="-5" dirty="0"/>
              <a:t>Process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028700" y="978408"/>
            <a:ext cx="3476625" cy="1795780"/>
          </a:xfrm>
          <a:custGeom>
            <a:avLst/>
            <a:gdLst/>
            <a:ahLst/>
            <a:cxnLst/>
            <a:rect l="l" t="t" r="r" b="b"/>
            <a:pathLst>
              <a:path w="3476625" h="1795780">
                <a:moveTo>
                  <a:pt x="3476244" y="0"/>
                </a:moveTo>
                <a:lnTo>
                  <a:pt x="0" y="0"/>
                </a:lnTo>
                <a:lnTo>
                  <a:pt x="0" y="1795271"/>
                </a:lnTo>
                <a:lnTo>
                  <a:pt x="2002663" y="1795271"/>
                </a:lnTo>
                <a:lnTo>
                  <a:pt x="2082038" y="1752345"/>
                </a:lnTo>
                <a:lnTo>
                  <a:pt x="2092198" y="1743836"/>
                </a:lnTo>
                <a:lnTo>
                  <a:pt x="2114169" y="1735200"/>
                </a:lnTo>
                <a:lnTo>
                  <a:pt x="2141220" y="1719452"/>
                </a:lnTo>
                <a:lnTo>
                  <a:pt x="2171573" y="1703831"/>
                </a:lnTo>
                <a:lnTo>
                  <a:pt x="2207133" y="1685162"/>
                </a:lnTo>
                <a:lnTo>
                  <a:pt x="2242566" y="1663827"/>
                </a:lnTo>
                <a:lnTo>
                  <a:pt x="2279777" y="1643760"/>
                </a:lnTo>
                <a:lnTo>
                  <a:pt x="2315210" y="1625218"/>
                </a:lnTo>
                <a:lnTo>
                  <a:pt x="2350770" y="1608073"/>
                </a:lnTo>
                <a:lnTo>
                  <a:pt x="2379472" y="1593722"/>
                </a:lnTo>
                <a:lnTo>
                  <a:pt x="2401442" y="1582292"/>
                </a:lnTo>
                <a:lnTo>
                  <a:pt x="2418334" y="1572259"/>
                </a:lnTo>
                <a:lnTo>
                  <a:pt x="2425065" y="1570862"/>
                </a:lnTo>
                <a:lnTo>
                  <a:pt x="2430145" y="1572259"/>
                </a:lnTo>
                <a:lnTo>
                  <a:pt x="2445385" y="1580895"/>
                </a:lnTo>
                <a:lnTo>
                  <a:pt x="2465704" y="1589404"/>
                </a:lnTo>
                <a:lnTo>
                  <a:pt x="2490978" y="1602358"/>
                </a:lnTo>
                <a:lnTo>
                  <a:pt x="2523109" y="1617979"/>
                </a:lnTo>
                <a:lnTo>
                  <a:pt x="2558541" y="1633727"/>
                </a:lnTo>
                <a:lnTo>
                  <a:pt x="2592451" y="1652396"/>
                </a:lnTo>
                <a:lnTo>
                  <a:pt x="2631313" y="1669541"/>
                </a:lnTo>
                <a:lnTo>
                  <a:pt x="2666746" y="1688083"/>
                </a:lnTo>
                <a:lnTo>
                  <a:pt x="2700528" y="1703831"/>
                </a:lnTo>
                <a:lnTo>
                  <a:pt x="2729229" y="1718055"/>
                </a:lnTo>
                <a:lnTo>
                  <a:pt x="2776601" y="1740915"/>
                </a:lnTo>
                <a:lnTo>
                  <a:pt x="2786761" y="1746630"/>
                </a:lnTo>
                <a:lnTo>
                  <a:pt x="2894838" y="1795271"/>
                </a:lnTo>
                <a:lnTo>
                  <a:pt x="3476244" y="1795271"/>
                </a:lnTo>
                <a:lnTo>
                  <a:pt x="3476244" y="1255014"/>
                </a:lnTo>
                <a:lnTo>
                  <a:pt x="3430651" y="1260728"/>
                </a:lnTo>
                <a:lnTo>
                  <a:pt x="3390011" y="1270634"/>
                </a:lnTo>
                <a:lnTo>
                  <a:pt x="3351149" y="1277873"/>
                </a:lnTo>
                <a:lnTo>
                  <a:pt x="3310636" y="1290700"/>
                </a:lnTo>
                <a:lnTo>
                  <a:pt x="3209290" y="1332102"/>
                </a:lnTo>
                <a:lnTo>
                  <a:pt x="3170301" y="1349374"/>
                </a:lnTo>
                <a:lnTo>
                  <a:pt x="3104515" y="1382140"/>
                </a:lnTo>
                <a:lnTo>
                  <a:pt x="3030092" y="1442211"/>
                </a:lnTo>
                <a:lnTo>
                  <a:pt x="2977769" y="1489328"/>
                </a:lnTo>
                <a:lnTo>
                  <a:pt x="2933827" y="1537969"/>
                </a:lnTo>
                <a:lnTo>
                  <a:pt x="2901696" y="1577974"/>
                </a:lnTo>
                <a:lnTo>
                  <a:pt x="2884804" y="1606549"/>
                </a:lnTo>
                <a:lnTo>
                  <a:pt x="2864485" y="1636648"/>
                </a:lnTo>
                <a:lnTo>
                  <a:pt x="2849245" y="1663827"/>
                </a:lnTo>
                <a:lnTo>
                  <a:pt x="2837434" y="1690877"/>
                </a:lnTo>
                <a:lnTo>
                  <a:pt x="2830703" y="1710943"/>
                </a:lnTo>
                <a:lnTo>
                  <a:pt x="2820542" y="1710943"/>
                </a:lnTo>
                <a:lnTo>
                  <a:pt x="2813812" y="1709546"/>
                </a:lnTo>
                <a:lnTo>
                  <a:pt x="2800223" y="1700910"/>
                </a:lnTo>
                <a:lnTo>
                  <a:pt x="2778252" y="1690877"/>
                </a:lnTo>
                <a:lnTo>
                  <a:pt x="2751201" y="1676653"/>
                </a:lnTo>
                <a:lnTo>
                  <a:pt x="2725928" y="1662302"/>
                </a:lnTo>
                <a:lnTo>
                  <a:pt x="2697226" y="1649475"/>
                </a:lnTo>
                <a:lnTo>
                  <a:pt x="2668397" y="1633727"/>
                </a:lnTo>
                <a:lnTo>
                  <a:pt x="2646426" y="1623694"/>
                </a:lnTo>
                <a:lnTo>
                  <a:pt x="2626233" y="1613789"/>
                </a:lnTo>
                <a:lnTo>
                  <a:pt x="2617724" y="1608073"/>
                </a:lnTo>
                <a:lnTo>
                  <a:pt x="2583941" y="1589404"/>
                </a:lnTo>
                <a:lnTo>
                  <a:pt x="2558541" y="1576577"/>
                </a:lnTo>
                <a:lnTo>
                  <a:pt x="2529840" y="1559433"/>
                </a:lnTo>
                <a:lnTo>
                  <a:pt x="2497709" y="1545081"/>
                </a:lnTo>
                <a:lnTo>
                  <a:pt x="2469007" y="1529460"/>
                </a:lnTo>
                <a:lnTo>
                  <a:pt x="2445385" y="1518030"/>
                </a:lnTo>
                <a:lnTo>
                  <a:pt x="2428494" y="1509394"/>
                </a:lnTo>
                <a:lnTo>
                  <a:pt x="2416683" y="1505077"/>
                </a:lnTo>
                <a:lnTo>
                  <a:pt x="2382901" y="1523745"/>
                </a:lnTo>
                <a:lnTo>
                  <a:pt x="2323719" y="1558035"/>
                </a:lnTo>
                <a:lnTo>
                  <a:pt x="2286508" y="1576577"/>
                </a:lnTo>
                <a:lnTo>
                  <a:pt x="2247646" y="1599437"/>
                </a:lnTo>
                <a:lnTo>
                  <a:pt x="2205355" y="1620900"/>
                </a:lnTo>
                <a:lnTo>
                  <a:pt x="2164842" y="1642364"/>
                </a:lnTo>
                <a:lnTo>
                  <a:pt x="2122551" y="1663827"/>
                </a:lnTo>
                <a:lnTo>
                  <a:pt x="2085467" y="1685162"/>
                </a:lnTo>
                <a:lnTo>
                  <a:pt x="2049907" y="1703831"/>
                </a:lnTo>
                <a:lnTo>
                  <a:pt x="2021205" y="1718055"/>
                </a:lnTo>
                <a:lnTo>
                  <a:pt x="1973833" y="1740915"/>
                </a:lnTo>
                <a:lnTo>
                  <a:pt x="1970532" y="1740915"/>
                </a:lnTo>
                <a:lnTo>
                  <a:pt x="2005964" y="1580895"/>
                </a:lnTo>
                <a:lnTo>
                  <a:pt x="2011045" y="1576577"/>
                </a:lnTo>
                <a:lnTo>
                  <a:pt x="2012695" y="1572259"/>
                </a:lnTo>
                <a:lnTo>
                  <a:pt x="2012695" y="1566544"/>
                </a:lnTo>
                <a:lnTo>
                  <a:pt x="2016125" y="1560829"/>
                </a:lnTo>
                <a:lnTo>
                  <a:pt x="2016125" y="1550796"/>
                </a:lnTo>
                <a:lnTo>
                  <a:pt x="2019554" y="1542287"/>
                </a:lnTo>
                <a:lnTo>
                  <a:pt x="2021205" y="1540890"/>
                </a:lnTo>
                <a:lnTo>
                  <a:pt x="2021205" y="1537969"/>
                </a:lnTo>
                <a:lnTo>
                  <a:pt x="2024507" y="1535175"/>
                </a:lnTo>
                <a:lnTo>
                  <a:pt x="2026285" y="1529460"/>
                </a:lnTo>
                <a:lnTo>
                  <a:pt x="2033016" y="1503679"/>
                </a:lnTo>
                <a:lnTo>
                  <a:pt x="2046477" y="1479422"/>
                </a:lnTo>
                <a:lnTo>
                  <a:pt x="2048256" y="1466468"/>
                </a:lnTo>
                <a:lnTo>
                  <a:pt x="2056638" y="1446529"/>
                </a:lnTo>
                <a:lnTo>
                  <a:pt x="2070227" y="1422272"/>
                </a:lnTo>
                <a:lnTo>
                  <a:pt x="2085467" y="1393570"/>
                </a:lnTo>
                <a:lnTo>
                  <a:pt x="2142871" y="1296415"/>
                </a:lnTo>
                <a:lnTo>
                  <a:pt x="2183384" y="1236344"/>
                </a:lnTo>
                <a:lnTo>
                  <a:pt x="2200275" y="1212087"/>
                </a:lnTo>
                <a:lnTo>
                  <a:pt x="2213864" y="1193545"/>
                </a:lnTo>
                <a:lnTo>
                  <a:pt x="2222246" y="1180591"/>
                </a:lnTo>
                <a:lnTo>
                  <a:pt x="2269616" y="1124965"/>
                </a:lnTo>
                <a:lnTo>
                  <a:pt x="2313559" y="1076324"/>
                </a:lnTo>
                <a:lnTo>
                  <a:pt x="2359152" y="1032001"/>
                </a:lnTo>
                <a:lnTo>
                  <a:pt x="2409825" y="989075"/>
                </a:lnTo>
                <a:lnTo>
                  <a:pt x="2467355" y="941958"/>
                </a:lnTo>
                <a:lnTo>
                  <a:pt x="2502789" y="914780"/>
                </a:lnTo>
                <a:lnTo>
                  <a:pt x="2536571" y="887602"/>
                </a:lnTo>
                <a:lnTo>
                  <a:pt x="2570479" y="866139"/>
                </a:lnTo>
                <a:lnTo>
                  <a:pt x="2610992" y="839088"/>
                </a:lnTo>
                <a:lnTo>
                  <a:pt x="2688716" y="794765"/>
                </a:lnTo>
                <a:lnTo>
                  <a:pt x="2707259" y="781812"/>
                </a:lnTo>
                <a:lnTo>
                  <a:pt x="2727579" y="770381"/>
                </a:lnTo>
                <a:lnTo>
                  <a:pt x="2747899" y="761872"/>
                </a:lnTo>
                <a:lnTo>
                  <a:pt x="2769870" y="751839"/>
                </a:lnTo>
                <a:lnTo>
                  <a:pt x="2807080" y="731774"/>
                </a:lnTo>
                <a:lnTo>
                  <a:pt x="2854325" y="710438"/>
                </a:lnTo>
                <a:lnTo>
                  <a:pt x="2899917" y="691768"/>
                </a:lnTo>
                <a:lnTo>
                  <a:pt x="2943860" y="676147"/>
                </a:lnTo>
                <a:lnTo>
                  <a:pt x="2959100" y="670305"/>
                </a:lnTo>
                <a:lnTo>
                  <a:pt x="3040253" y="643254"/>
                </a:lnTo>
                <a:lnTo>
                  <a:pt x="3072384" y="634618"/>
                </a:lnTo>
                <a:lnTo>
                  <a:pt x="3124708" y="621791"/>
                </a:lnTo>
                <a:lnTo>
                  <a:pt x="3139948" y="618870"/>
                </a:lnTo>
                <a:lnTo>
                  <a:pt x="3153410" y="614679"/>
                </a:lnTo>
                <a:lnTo>
                  <a:pt x="3170301" y="610362"/>
                </a:lnTo>
                <a:lnTo>
                  <a:pt x="3188970" y="608964"/>
                </a:lnTo>
                <a:lnTo>
                  <a:pt x="3197352" y="608964"/>
                </a:lnTo>
                <a:lnTo>
                  <a:pt x="3197352" y="603250"/>
                </a:lnTo>
                <a:lnTo>
                  <a:pt x="3210941" y="600328"/>
                </a:lnTo>
                <a:lnTo>
                  <a:pt x="3232912" y="598931"/>
                </a:lnTo>
                <a:lnTo>
                  <a:pt x="3256534" y="596011"/>
                </a:lnTo>
                <a:lnTo>
                  <a:pt x="3283585" y="590295"/>
                </a:lnTo>
                <a:lnTo>
                  <a:pt x="3307207" y="585977"/>
                </a:lnTo>
                <a:lnTo>
                  <a:pt x="3324098" y="584580"/>
                </a:lnTo>
                <a:lnTo>
                  <a:pt x="3356229" y="578865"/>
                </a:lnTo>
                <a:lnTo>
                  <a:pt x="3384930" y="573151"/>
                </a:lnTo>
                <a:lnTo>
                  <a:pt x="3415411" y="571753"/>
                </a:lnTo>
                <a:lnTo>
                  <a:pt x="3454273" y="568832"/>
                </a:lnTo>
                <a:lnTo>
                  <a:pt x="3462782" y="568832"/>
                </a:lnTo>
                <a:lnTo>
                  <a:pt x="3469513" y="571753"/>
                </a:lnTo>
                <a:lnTo>
                  <a:pt x="3476244" y="571753"/>
                </a:lnTo>
                <a:lnTo>
                  <a:pt x="34762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48784" y="978408"/>
            <a:ext cx="3531235" cy="1795780"/>
          </a:xfrm>
          <a:custGeom>
            <a:avLst/>
            <a:gdLst/>
            <a:ahLst/>
            <a:cxnLst/>
            <a:rect l="l" t="t" r="r" b="b"/>
            <a:pathLst>
              <a:path w="3531234" h="1795780">
                <a:moveTo>
                  <a:pt x="3531108" y="0"/>
                </a:moveTo>
                <a:lnTo>
                  <a:pt x="0" y="0"/>
                </a:lnTo>
                <a:lnTo>
                  <a:pt x="0" y="640333"/>
                </a:lnTo>
                <a:lnTo>
                  <a:pt x="5079" y="646049"/>
                </a:lnTo>
                <a:lnTo>
                  <a:pt x="11937" y="654684"/>
                </a:lnTo>
                <a:lnTo>
                  <a:pt x="39115" y="690371"/>
                </a:lnTo>
                <a:lnTo>
                  <a:pt x="57785" y="713231"/>
                </a:lnTo>
                <a:lnTo>
                  <a:pt x="78231" y="740409"/>
                </a:lnTo>
                <a:lnTo>
                  <a:pt x="122427" y="796163"/>
                </a:lnTo>
                <a:lnTo>
                  <a:pt x="144525" y="826134"/>
                </a:lnTo>
                <a:lnTo>
                  <a:pt x="164973" y="854709"/>
                </a:lnTo>
                <a:lnTo>
                  <a:pt x="185292" y="879093"/>
                </a:lnTo>
                <a:lnTo>
                  <a:pt x="200660" y="901953"/>
                </a:lnTo>
                <a:lnTo>
                  <a:pt x="222757" y="929131"/>
                </a:lnTo>
                <a:lnTo>
                  <a:pt x="224408" y="933322"/>
                </a:lnTo>
                <a:lnTo>
                  <a:pt x="222757" y="936243"/>
                </a:lnTo>
                <a:lnTo>
                  <a:pt x="210819" y="949070"/>
                </a:lnTo>
                <a:lnTo>
                  <a:pt x="198881" y="969136"/>
                </a:lnTo>
                <a:lnTo>
                  <a:pt x="178562" y="991996"/>
                </a:lnTo>
                <a:lnTo>
                  <a:pt x="127507" y="1056258"/>
                </a:lnTo>
                <a:lnTo>
                  <a:pt x="98551" y="1093469"/>
                </a:lnTo>
                <a:lnTo>
                  <a:pt x="67944" y="1132077"/>
                </a:lnTo>
                <a:lnTo>
                  <a:pt x="0" y="1215008"/>
                </a:lnTo>
                <a:lnTo>
                  <a:pt x="0" y="1795271"/>
                </a:lnTo>
                <a:lnTo>
                  <a:pt x="664717" y="1795271"/>
                </a:lnTo>
                <a:lnTo>
                  <a:pt x="651128" y="1746630"/>
                </a:lnTo>
                <a:lnTo>
                  <a:pt x="644398" y="1723770"/>
                </a:lnTo>
                <a:lnTo>
                  <a:pt x="637539" y="1709546"/>
                </a:lnTo>
                <a:lnTo>
                  <a:pt x="630681" y="1703831"/>
                </a:lnTo>
                <a:lnTo>
                  <a:pt x="629030" y="1688083"/>
                </a:lnTo>
                <a:lnTo>
                  <a:pt x="620521" y="1669541"/>
                </a:lnTo>
                <a:lnTo>
                  <a:pt x="606932" y="1648078"/>
                </a:lnTo>
                <a:lnTo>
                  <a:pt x="593343" y="1623694"/>
                </a:lnTo>
                <a:lnTo>
                  <a:pt x="577976" y="1599437"/>
                </a:lnTo>
                <a:lnTo>
                  <a:pt x="562737" y="1576577"/>
                </a:lnTo>
                <a:lnTo>
                  <a:pt x="550799" y="1559433"/>
                </a:lnTo>
                <a:lnTo>
                  <a:pt x="542289" y="1546605"/>
                </a:lnTo>
                <a:lnTo>
                  <a:pt x="527050" y="1527936"/>
                </a:lnTo>
                <a:lnTo>
                  <a:pt x="504951" y="1507997"/>
                </a:lnTo>
                <a:lnTo>
                  <a:pt x="453898" y="1465071"/>
                </a:lnTo>
                <a:lnTo>
                  <a:pt x="428370" y="1446529"/>
                </a:lnTo>
                <a:lnTo>
                  <a:pt x="384175" y="1407921"/>
                </a:lnTo>
                <a:lnTo>
                  <a:pt x="360425" y="1393570"/>
                </a:lnTo>
                <a:lnTo>
                  <a:pt x="331469" y="1376425"/>
                </a:lnTo>
                <a:lnTo>
                  <a:pt x="317880" y="1369314"/>
                </a:lnTo>
                <a:lnTo>
                  <a:pt x="302640" y="1360804"/>
                </a:lnTo>
                <a:lnTo>
                  <a:pt x="289051" y="1355089"/>
                </a:lnTo>
                <a:lnTo>
                  <a:pt x="268604" y="1345056"/>
                </a:lnTo>
                <a:lnTo>
                  <a:pt x="215900" y="1322196"/>
                </a:lnTo>
                <a:lnTo>
                  <a:pt x="183641" y="1312164"/>
                </a:lnTo>
                <a:lnTo>
                  <a:pt x="151256" y="1297812"/>
                </a:lnTo>
                <a:lnTo>
                  <a:pt x="137667" y="1295018"/>
                </a:lnTo>
                <a:lnTo>
                  <a:pt x="120650" y="1289303"/>
                </a:lnTo>
                <a:lnTo>
                  <a:pt x="98551" y="1283589"/>
                </a:lnTo>
                <a:lnTo>
                  <a:pt x="78231" y="1276477"/>
                </a:lnTo>
                <a:lnTo>
                  <a:pt x="62864" y="1270634"/>
                </a:lnTo>
                <a:lnTo>
                  <a:pt x="56133" y="1264919"/>
                </a:lnTo>
                <a:lnTo>
                  <a:pt x="57785" y="1259204"/>
                </a:lnTo>
                <a:lnTo>
                  <a:pt x="67944" y="1247774"/>
                </a:lnTo>
                <a:lnTo>
                  <a:pt x="79882" y="1229233"/>
                </a:lnTo>
                <a:lnTo>
                  <a:pt x="96900" y="1207769"/>
                </a:lnTo>
                <a:lnTo>
                  <a:pt x="113918" y="1184909"/>
                </a:lnTo>
                <a:lnTo>
                  <a:pt x="129158" y="1160652"/>
                </a:lnTo>
                <a:lnTo>
                  <a:pt x="147954" y="1136395"/>
                </a:lnTo>
                <a:lnTo>
                  <a:pt x="159765" y="1117727"/>
                </a:lnTo>
                <a:lnTo>
                  <a:pt x="171703" y="1100581"/>
                </a:lnTo>
                <a:lnTo>
                  <a:pt x="178562" y="1093469"/>
                </a:lnTo>
                <a:lnTo>
                  <a:pt x="185292" y="1083436"/>
                </a:lnTo>
                <a:lnTo>
                  <a:pt x="195452" y="1069212"/>
                </a:lnTo>
                <a:lnTo>
                  <a:pt x="209168" y="1050543"/>
                </a:lnTo>
                <a:lnTo>
                  <a:pt x="227837" y="1027683"/>
                </a:lnTo>
                <a:lnTo>
                  <a:pt x="243077" y="1003426"/>
                </a:lnTo>
                <a:lnTo>
                  <a:pt x="260095" y="981963"/>
                </a:lnTo>
                <a:lnTo>
                  <a:pt x="273685" y="960500"/>
                </a:lnTo>
                <a:lnTo>
                  <a:pt x="287274" y="941958"/>
                </a:lnTo>
                <a:lnTo>
                  <a:pt x="295782" y="929131"/>
                </a:lnTo>
                <a:lnTo>
                  <a:pt x="297561" y="921892"/>
                </a:lnTo>
                <a:lnTo>
                  <a:pt x="295782" y="916177"/>
                </a:lnTo>
                <a:lnTo>
                  <a:pt x="287274" y="903351"/>
                </a:lnTo>
                <a:lnTo>
                  <a:pt x="273685" y="886205"/>
                </a:lnTo>
                <a:lnTo>
                  <a:pt x="258444" y="866139"/>
                </a:lnTo>
                <a:lnTo>
                  <a:pt x="222757" y="817626"/>
                </a:lnTo>
                <a:lnTo>
                  <a:pt x="207390" y="794765"/>
                </a:lnTo>
                <a:lnTo>
                  <a:pt x="192150" y="776096"/>
                </a:lnTo>
                <a:lnTo>
                  <a:pt x="180212" y="761872"/>
                </a:lnTo>
                <a:lnTo>
                  <a:pt x="166624" y="743203"/>
                </a:lnTo>
                <a:lnTo>
                  <a:pt x="156463" y="727582"/>
                </a:lnTo>
                <a:lnTo>
                  <a:pt x="142748" y="707516"/>
                </a:lnTo>
                <a:lnTo>
                  <a:pt x="127507" y="684656"/>
                </a:lnTo>
                <a:lnTo>
                  <a:pt x="91820" y="640333"/>
                </a:lnTo>
                <a:lnTo>
                  <a:pt x="76453" y="618870"/>
                </a:lnTo>
                <a:lnTo>
                  <a:pt x="62864" y="603250"/>
                </a:lnTo>
                <a:lnTo>
                  <a:pt x="54355" y="590295"/>
                </a:lnTo>
                <a:lnTo>
                  <a:pt x="47625" y="585977"/>
                </a:lnTo>
                <a:lnTo>
                  <a:pt x="47625" y="574547"/>
                </a:lnTo>
                <a:lnTo>
                  <a:pt x="200660" y="587501"/>
                </a:lnTo>
                <a:lnTo>
                  <a:pt x="198881" y="590295"/>
                </a:lnTo>
                <a:lnTo>
                  <a:pt x="222757" y="596011"/>
                </a:lnTo>
                <a:lnTo>
                  <a:pt x="231266" y="598931"/>
                </a:lnTo>
                <a:lnTo>
                  <a:pt x="256666" y="603250"/>
                </a:lnTo>
                <a:lnTo>
                  <a:pt x="256666" y="606043"/>
                </a:lnTo>
                <a:lnTo>
                  <a:pt x="314578" y="614679"/>
                </a:lnTo>
                <a:lnTo>
                  <a:pt x="351916" y="623188"/>
                </a:lnTo>
                <a:lnTo>
                  <a:pt x="391032" y="634618"/>
                </a:lnTo>
                <a:lnTo>
                  <a:pt x="428370" y="646049"/>
                </a:lnTo>
                <a:lnTo>
                  <a:pt x="464185" y="657478"/>
                </a:lnTo>
                <a:lnTo>
                  <a:pt x="496442" y="667512"/>
                </a:lnTo>
                <a:lnTo>
                  <a:pt x="518540" y="676147"/>
                </a:lnTo>
                <a:lnTo>
                  <a:pt x="559307" y="688975"/>
                </a:lnTo>
                <a:lnTo>
                  <a:pt x="598424" y="701801"/>
                </a:lnTo>
                <a:lnTo>
                  <a:pt x="673226" y="734694"/>
                </a:lnTo>
                <a:lnTo>
                  <a:pt x="712342" y="753237"/>
                </a:lnTo>
                <a:lnTo>
                  <a:pt x="780288" y="791844"/>
                </a:lnTo>
                <a:lnTo>
                  <a:pt x="814324" y="811911"/>
                </a:lnTo>
                <a:lnTo>
                  <a:pt x="877188" y="844803"/>
                </a:lnTo>
                <a:lnTo>
                  <a:pt x="901064" y="860425"/>
                </a:lnTo>
                <a:lnTo>
                  <a:pt x="926591" y="877569"/>
                </a:lnTo>
                <a:lnTo>
                  <a:pt x="946912" y="893317"/>
                </a:lnTo>
                <a:lnTo>
                  <a:pt x="1008126" y="939037"/>
                </a:lnTo>
                <a:lnTo>
                  <a:pt x="1065911" y="987678"/>
                </a:lnTo>
                <a:lnTo>
                  <a:pt x="1118615" y="1034795"/>
                </a:lnTo>
                <a:lnTo>
                  <a:pt x="1159510" y="1076324"/>
                </a:lnTo>
                <a:lnTo>
                  <a:pt x="1196848" y="1116329"/>
                </a:lnTo>
                <a:lnTo>
                  <a:pt x="1232535" y="1154937"/>
                </a:lnTo>
                <a:lnTo>
                  <a:pt x="1268221" y="1202054"/>
                </a:lnTo>
                <a:lnTo>
                  <a:pt x="1334515" y="1290700"/>
                </a:lnTo>
                <a:lnTo>
                  <a:pt x="1363471" y="1339341"/>
                </a:lnTo>
                <a:lnTo>
                  <a:pt x="1416177" y="1436496"/>
                </a:lnTo>
                <a:lnTo>
                  <a:pt x="1438275" y="1492249"/>
                </a:lnTo>
                <a:lnTo>
                  <a:pt x="1458721" y="1552320"/>
                </a:lnTo>
                <a:lnTo>
                  <a:pt x="1473962" y="1608073"/>
                </a:lnTo>
                <a:lnTo>
                  <a:pt x="1489328" y="1666620"/>
                </a:lnTo>
                <a:lnTo>
                  <a:pt x="1504568" y="1729485"/>
                </a:lnTo>
                <a:lnTo>
                  <a:pt x="1516506" y="1795271"/>
                </a:lnTo>
                <a:lnTo>
                  <a:pt x="3531108" y="1795271"/>
                </a:lnTo>
                <a:lnTo>
                  <a:pt x="353110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700" y="2944367"/>
            <a:ext cx="3476625" cy="1793875"/>
          </a:xfrm>
          <a:custGeom>
            <a:avLst/>
            <a:gdLst/>
            <a:ahLst/>
            <a:cxnLst/>
            <a:rect l="l" t="t" r="r" b="b"/>
            <a:pathLst>
              <a:path w="3476625" h="1793875">
                <a:moveTo>
                  <a:pt x="1997583" y="0"/>
                </a:moveTo>
                <a:lnTo>
                  <a:pt x="0" y="0"/>
                </a:lnTo>
                <a:lnTo>
                  <a:pt x="0" y="1793748"/>
                </a:lnTo>
                <a:lnTo>
                  <a:pt x="3476244" y="1793748"/>
                </a:lnTo>
                <a:lnTo>
                  <a:pt x="3476244" y="1256334"/>
                </a:lnTo>
                <a:lnTo>
                  <a:pt x="3449192" y="1256334"/>
                </a:lnTo>
                <a:lnTo>
                  <a:pt x="3386709" y="1250619"/>
                </a:lnTo>
                <a:lnTo>
                  <a:pt x="3329178" y="1242047"/>
                </a:lnTo>
                <a:lnTo>
                  <a:pt x="3276854" y="1229182"/>
                </a:lnTo>
                <a:lnTo>
                  <a:pt x="3224403" y="1217752"/>
                </a:lnTo>
                <a:lnTo>
                  <a:pt x="3170301" y="1204887"/>
                </a:lnTo>
                <a:lnTo>
                  <a:pt x="3109467" y="1189164"/>
                </a:lnTo>
                <a:lnTo>
                  <a:pt x="3045333" y="1169149"/>
                </a:lnTo>
                <a:lnTo>
                  <a:pt x="2928747" y="1124839"/>
                </a:lnTo>
                <a:lnTo>
                  <a:pt x="2871216" y="1100543"/>
                </a:lnTo>
                <a:lnTo>
                  <a:pt x="2764790" y="1051953"/>
                </a:lnTo>
                <a:lnTo>
                  <a:pt x="2675254" y="1003350"/>
                </a:lnTo>
                <a:lnTo>
                  <a:pt x="2634615" y="976198"/>
                </a:lnTo>
                <a:lnTo>
                  <a:pt x="2592451" y="949045"/>
                </a:lnTo>
                <a:lnTo>
                  <a:pt x="2553589" y="920496"/>
                </a:lnTo>
                <a:lnTo>
                  <a:pt x="2523109" y="896112"/>
                </a:lnTo>
                <a:lnTo>
                  <a:pt x="2479166" y="861822"/>
                </a:lnTo>
                <a:lnTo>
                  <a:pt x="2396363" y="791845"/>
                </a:lnTo>
                <a:lnTo>
                  <a:pt x="2355850" y="753237"/>
                </a:lnTo>
                <a:lnTo>
                  <a:pt x="2328799" y="728980"/>
                </a:lnTo>
                <a:lnTo>
                  <a:pt x="2301748" y="703199"/>
                </a:lnTo>
                <a:lnTo>
                  <a:pt x="2279777" y="674624"/>
                </a:lnTo>
                <a:lnTo>
                  <a:pt x="2257805" y="644652"/>
                </a:lnTo>
                <a:lnTo>
                  <a:pt x="2234184" y="617474"/>
                </a:lnTo>
                <a:lnTo>
                  <a:pt x="2193544" y="557403"/>
                </a:lnTo>
                <a:lnTo>
                  <a:pt x="2173224" y="528828"/>
                </a:lnTo>
                <a:lnTo>
                  <a:pt x="2154682" y="495935"/>
                </a:lnTo>
                <a:lnTo>
                  <a:pt x="2127631" y="447421"/>
                </a:lnTo>
                <a:lnTo>
                  <a:pt x="2104009" y="397383"/>
                </a:lnTo>
                <a:lnTo>
                  <a:pt x="2090420" y="368808"/>
                </a:lnTo>
                <a:lnTo>
                  <a:pt x="2082038" y="344424"/>
                </a:lnTo>
                <a:lnTo>
                  <a:pt x="2070227" y="318770"/>
                </a:lnTo>
                <a:lnTo>
                  <a:pt x="2060067" y="288671"/>
                </a:lnTo>
                <a:lnTo>
                  <a:pt x="2054987" y="274447"/>
                </a:lnTo>
                <a:lnTo>
                  <a:pt x="2048256" y="254381"/>
                </a:lnTo>
                <a:lnTo>
                  <a:pt x="2039747" y="232918"/>
                </a:lnTo>
                <a:lnTo>
                  <a:pt x="2033016" y="210058"/>
                </a:lnTo>
                <a:lnTo>
                  <a:pt x="2027936" y="191516"/>
                </a:lnTo>
                <a:lnTo>
                  <a:pt x="2026447" y="178689"/>
                </a:lnTo>
                <a:lnTo>
                  <a:pt x="2024507" y="178689"/>
                </a:lnTo>
                <a:lnTo>
                  <a:pt x="2005964" y="88646"/>
                </a:lnTo>
                <a:lnTo>
                  <a:pt x="2009394" y="87249"/>
                </a:lnTo>
                <a:lnTo>
                  <a:pt x="2002663" y="81407"/>
                </a:lnTo>
                <a:lnTo>
                  <a:pt x="1997583" y="0"/>
                </a:lnTo>
                <a:close/>
              </a:path>
              <a:path w="3476625" h="1793875">
                <a:moveTo>
                  <a:pt x="3476244" y="608838"/>
                </a:moveTo>
                <a:lnTo>
                  <a:pt x="3459353" y="625983"/>
                </a:lnTo>
                <a:lnTo>
                  <a:pt x="3440811" y="648843"/>
                </a:lnTo>
                <a:lnTo>
                  <a:pt x="3415411" y="674624"/>
                </a:lnTo>
                <a:lnTo>
                  <a:pt x="3390011" y="703199"/>
                </a:lnTo>
                <a:lnTo>
                  <a:pt x="3361309" y="730377"/>
                </a:lnTo>
                <a:lnTo>
                  <a:pt x="3329178" y="760349"/>
                </a:lnTo>
                <a:lnTo>
                  <a:pt x="3273425" y="819023"/>
                </a:lnTo>
                <a:lnTo>
                  <a:pt x="3248152" y="844677"/>
                </a:lnTo>
                <a:lnTo>
                  <a:pt x="3210941" y="883285"/>
                </a:lnTo>
                <a:lnTo>
                  <a:pt x="3199129" y="896112"/>
                </a:lnTo>
                <a:lnTo>
                  <a:pt x="3195701" y="904748"/>
                </a:lnTo>
                <a:lnTo>
                  <a:pt x="3197352" y="910463"/>
                </a:lnTo>
                <a:lnTo>
                  <a:pt x="3209290" y="923290"/>
                </a:lnTo>
                <a:lnTo>
                  <a:pt x="3221101" y="943330"/>
                </a:lnTo>
                <a:lnTo>
                  <a:pt x="3261614" y="996213"/>
                </a:lnTo>
                <a:lnTo>
                  <a:pt x="3283585" y="1027658"/>
                </a:lnTo>
                <a:lnTo>
                  <a:pt x="3310636" y="1060526"/>
                </a:lnTo>
                <a:lnTo>
                  <a:pt x="3334258" y="1091971"/>
                </a:lnTo>
                <a:lnTo>
                  <a:pt x="3361309" y="1126274"/>
                </a:lnTo>
                <a:lnTo>
                  <a:pt x="3383279" y="1157719"/>
                </a:lnTo>
                <a:lnTo>
                  <a:pt x="3405251" y="1186307"/>
                </a:lnTo>
                <a:lnTo>
                  <a:pt x="3422141" y="1210602"/>
                </a:lnTo>
                <a:lnTo>
                  <a:pt x="3435730" y="1230604"/>
                </a:lnTo>
                <a:lnTo>
                  <a:pt x="3447541" y="1243469"/>
                </a:lnTo>
                <a:lnTo>
                  <a:pt x="3449192" y="1249197"/>
                </a:lnTo>
                <a:lnTo>
                  <a:pt x="3449192" y="1256334"/>
                </a:lnTo>
                <a:lnTo>
                  <a:pt x="3476244" y="1256334"/>
                </a:lnTo>
                <a:lnTo>
                  <a:pt x="3476244" y="1159141"/>
                </a:lnTo>
                <a:lnTo>
                  <a:pt x="3457702" y="1134846"/>
                </a:lnTo>
                <a:lnTo>
                  <a:pt x="3435730" y="1107694"/>
                </a:lnTo>
                <a:lnTo>
                  <a:pt x="3413760" y="1077683"/>
                </a:lnTo>
                <a:lnTo>
                  <a:pt x="3391789" y="1046238"/>
                </a:lnTo>
                <a:lnTo>
                  <a:pt x="3368040" y="1016215"/>
                </a:lnTo>
                <a:lnTo>
                  <a:pt x="3347847" y="986205"/>
                </a:lnTo>
                <a:lnTo>
                  <a:pt x="3327527" y="960475"/>
                </a:lnTo>
                <a:lnTo>
                  <a:pt x="3310636" y="936180"/>
                </a:lnTo>
                <a:lnTo>
                  <a:pt x="3297047" y="918972"/>
                </a:lnTo>
                <a:lnTo>
                  <a:pt x="3288665" y="906145"/>
                </a:lnTo>
                <a:lnTo>
                  <a:pt x="3285236" y="901827"/>
                </a:lnTo>
                <a:lnTo>
                  <a:pt x="3298825" y="886206"/>
                </a:lnTo>
                <a:lnTo>
                  <a:pt x="3314065" y="867537"/>
                </a:lnTo>
                <a:lnTo>
                  <a:pt x="3334258" y="844677"/>
                </a:lnTo>
                <a:lnTo>
                  <a:pt x="3356229" y="819023"/>
                </a:lnTo>
                <a:lnTo>
                  <a:pt x="3379978" y="790448"/>
                </a:lnTo>
                <a:lnTo>
                  <a:pt x="3406902" y="761746"/>
                </a:lnTo>
                <a:lnTo>
                  <a:pt x="3455924" y="706120"/>
                </a:lnTo>
                <a:lnTo>
                  <a:pt x="3476244" y="684657"/>
                </a:lnTo>
                <a:lnTo>
                  <a:pt x="3476244" y="608838"/>
                </a:lnTo>
                <a:close/>
              </a:path>
              <a:path w="3476625" h="1793875">
                <a:moveTo>
                  <a:pt x="3476244" y="0"/>
                </a:moveTo>
                <a:lnTo>
                  <a:pt x="2829052" y="0"/>
                </a:lnTo>
                <a:lnTo>
                  <a:pt x="2829052" y="55753"/>
                </a:lnTo>
                <a:lnTo>
                  <a:pt x="2830703" y="74295"/>
                </a:lnTo>
                <a:lnTo>
                  <a:pt x="2837434" y="98679"/>
                </a:lnTo>
                <a:lnTo>
                  <a:pt x="2844165" y="124333"/>
                </a:lnTo>
                <a:lnTo>
                  <a:pt x="2854325" y="148590"/>
                </a:lnTo>
                <a:lnTo>
                  <a:pt x="2859404" y="165735"/>
                </a:lnTo>
                <a:lnTo>
                  <a:pt x="2872866" y="192913"/>
                </a:lnTo>
                <a:lnTo>
                  <a:pt x="2886455" y="214376"/>
                </a:lnTo>
                <a:lnTo>
                  <a:pt x="2899917" y="232918"/>
                </a:lnTo>
                <a:lnTo>
                  <a:pt x="2945638" y="297307"/>
                </a:lnTo>
                <a:lnTo>
                  <a:pt x="2981071" y="337312"/>
                </a:lnTo>
                <a:lnTo>
                  <a:pt x="3057144" y="407289"/>
                </a:lnTo>
                <a:lnTo>
                  <a:pt x="3124708" y="455930"/>
                </a:lnTo>
                <a:lnTo>
                  <a:pt x="3195701" y="498856"/>
                </a:lnTo>
                <a:lnTo>
                  <a:pt x="3246374" y="521716"/>
                </a:lnTo>
                <a:lnTo>
                  <a:pt x="3270123" y="533146"/>
                </a:lnTo>
                <a:lnTo>
                  <a:pt x="3300476" y="544576"/>
                </a:lnTo>
                <a:lnTo>
                  <a:pt x="3418840" y="575945"/>
                </a:lnTo>
                <a:lnTo>
                  <a:pt x="3476244" y="588899"/>
                </a:lnTo>
                <a:lnTo>
                  <a:pt x="3476244" y="0"/>
                </a:lnTo>
                <a:close/>
              </a:path>
              <a:path w="3476625" h="1793875">
                <a:moveTo>
                  <a:pt x="2026285" y="177292"/>
                </a:moveTo>
                <a:lnTo>
                  <a:pt x="2024507" y="178689"/>
                </a:lnTo>
                <a:lnTo>
                  <a:pt x="2026447" y="178689"/>
                </a:lnTo>
                <a:lnTo>
                  <a:pt x="2026285" y="177292"/>
                </a:lnTo>
                <a:close/>
              </a:path>
            </a:pathLst>
          </a:custGeom>
          <a:solidFill>
            <a:srgbClr val="285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745728" y="2944367"/>
            <a:ext cx="3534410" cy="1793875"/>
            <a:chOff x="4745728" y="2944367"/>
            <a:chExt cx="3534410" cy="1793875"/>
          </a:xfrm>
        </p:grpSpPr>
        <p:sp>
          <p:nvSpPr>
            <p:cNvPr id="7" name="object 7"/>
            <p:cNvSpPr/>
            <p:nvPr/>
          </p:nvSpPr>
          <p:spPr>
            <a:xfrm>
              <a:off x="4745728" y="2944367"/>
              <a:ext cx="3534410" cy="1793875"/>
            </a:xfrm>
            <a:custGeom>
              <a:avLst/>
              <a:gdLst/>
              <a:ahLst/>
              <a:cxnLst/>
              <a:rect l="l" t="t" r="r" b="b"/>
              <a:pathLst>
                <a:path w="3534409" h="1793875">
                  <a:moveTo>
                    <a:pt x="3534163" y="0"/>
                  </a:moveTo>
                  <a:lnTo>
                    <a:pt x="1606049" y="0"/>
                  </a:lnTo>
                  <a:lnTo>
                    <a:pt x="1526547" y="37083"/>
                  </a:lnTo>
                  <a:lnTo>
                    <a:pt x="1445267" y="74294"/>
                  </a:lnTo>
                  <a:lnTo>
                    <a:pt x="1435107" y="80009"/>
                  </a:lnTo>
                  <a:lnTo>
                    <a:pt x="1414914" y="88645"/>
                  </a:lnTo>
                  <a:lnTo>
                    <a:pt x="1389514" y="100075"/>
                  </a:lnTo>
                  <a:lnTo>
                    <a:pt x="1359161" y="115696"/>
                  </a:lnTo>
                  <a:lnTo>
                    <a:pt x="1288168" y="147319"/>
                  </a:lnTo>
                  <a:lnTo>
                    <a:pt x="1254259" y="165734"/>
                  </a:lnTo>
                  <a:lnTo>
                    <a:pt x="1215397" y="183006"/>
                  </a:lnTo>
                  <a:lnTo>
                    <a:pt x="1152913" y="211455"/>
                  </a:lnTo>
                  <a:lnTo>
                    <a:pt x="1124211" y="225806"/>
                  </a:lnTo>
                  <a:lnTo>
                    <a:pt x="1104145" y="234442"/>
                  </a:lnTo>
                  <a:lnTo>
                    <a:pt x="1090302" y="241681"/>
                  </a:lnTo>
                  <a:lnTo>
                    <a:pt x="1083698" y="244475"/>
                  </a:lnTo>
                  <a:lnTo>
                    <a:pt x="1076967" y="241681"/>
                  </a:lnTo>
                  <a:lnTo>
                    <a:pt x="1061727" y="234442"/>
                  </a:lnTo>
                  <a:lnTo>
                    <a:pt x="1047249" y="226694"/>
                  </a:lnTo>
                  <a:lnTo>
                    <a:pt x="977272" y="191515"/>
                  </a:lnTo>
                  <a:lnTo>
                    <a:pt x="940188" y="172974"/>
                  </a:lnTo>
                  <a:lnTo>
                    <a:pt x="867417" y="135762"/>
                  </a:lnTo>
                  <a:lnTo>
                    <a:pt x="831857" y="118618"/>
                  </a:lnTo>
                  <a:lnTo>
                    <a:pt x="799599" y="101473"/>
                  </a:lnTo>
                  <a:lnTo>
                    <a:pt x="772802" y="88645"/>
                  </a:lnTo>
                  <a:lnTo>
                    <a:pt x="752355" y="77088"/>
                  </a:lnTo>
                  <a:lnTo>
                    <a:pt x="744862" y="73913"/>
                  </a:lnTo>
                  <a:lnTo>
                    <a:pt x="737877" y="70484"/>
                  </a:lnTo>
                  <a:lnTo>
                    <a:pt x="730384" y="67309"/>
                  </a:lnTo>
                  <a:lnTo>
                    <a:pt x="702825" y="53467"/>
                  </a:lnTo>
                  <a:lnTo>
                    <a:pt x="695840" y="49530"/>
                  </a:lnTo>
                  <a:lnTo>
                    <a:pt x="659391" y="31368"/>
                  </a:lnTo>
                  <a:lnTo>
                    <a:pt x="593732" y="0"/>
                  </a:lnTo>
                  <a:lnTo>
                    <a:pt x="2166" y="0"/>
                  </a:lnTo>
                  <a:lnTo>
                    <a:pt x="3944" y="599440"/>
                  </a:lnTo>
                  <a:lnTo>
                    <a:pt x="69603" y="590295"/>
                  </a:lnTo>
                  <a:lnTo>
                    <a:pt x="127134" y="577469"/>
                  </a:lnTo>
                  <a:lnTo>
                    <a:pt x="186443" y="558926"/>
                  </a:lnTo>
                  <a:lnTo>
                    <a:pt x="243720" y="534543"/>
                  </a:lnTo>
                  <a:lnTo>
                    <a:pt x="297695" y="507492"/>
                  </a:lnTo>
                  <a:lnTo>
                    <a:pt x="390659" y="453136"/>
                  </a:lnTo>
                  <a:lnTo>
                    <a:pt x="424568" y="428751"/>
                  </a:lnTo>
                  <a:lnTo>
                    <a:pt x="497339" y="361569"/>
                  </a:lnTo>
                  <a:lnTo>
                    <a:pt x="525054" y="332614"/>
                  </a:lnTo>
                  <a:lnTo>
                    <a:pt x="564776" y="292862"/>
                  </a:lnTo>
                  <a:lnTo>
                    <a:pt x="568332" y="288289"/>
                  </a:lnTo>
                  <a:lnTo>
                    <a:pt x="571507" y="283463"/>
                  </a:lnTo>
                  <a:lnTo>
                    <a:pt x="575063" y="278764"/>
                  </a:lnTo>
                  <a:lnTo>
                    <a:pt x="583445" y="260095"/>
                  </a:lnTo>
                  <a:lnTo>
                    <a:pt x="588144" y="252856"/>
                  </a:lnTo>
                  <a:lnTo>
                    <a:pt x="592335" y="245871"/>
                  </a:lnTo>
                  <a:lnTo>
                    <a:pt x="596907" y="238759"/>
                  </a:lnTo>
                  <a:lnTo>
                    <a:pt x="605416" y="220090"/>
                  </a:lnTo>
                  <a:lnTo>
                    <a:pt x="613925" y="204343"/>
                  </a:lnTo>
                  <a:lnTo>
                    <a:pt x="622688" y="191007"/>
                  </a:lnTo>
                  <a:lnTo>
                    <a:pt x="627260" y="184404"/>
                  </a:lnTo>
                  <a:lnTo>
                    <a:pt x="647834" y="135762"/>
                  </a:lnTo>
                  <a:lnTo>
                    <a:pt x="651009" y="107314"/>
                  </a:lnTo>
                  <a:lnTo>
                    <a:pt x="662947" y="107314"/>
                  </a:lnTo>
                  <a:lnTo>
                    <a:pt x="669678" y="110108"/>
                  </a:lnTo>
                  <a:lnTo>
                    <a:pt x="681362" y="117093"/>
                  </a:lnTo>
                  <a:lnTo>
                    <a:pt x="704984" y="125730"/>
                  </a:lnTo>
                  <a:lnTo>
                    <a:pt x="730384" y="140081"/>
                  </a:lnTo>
                  <a:lnTo>
                    <a:pt x="801377" y="172974"/>
                  </a:lnTo>
                  <a:lnTo>
                    <a:pt x="838461" y="191515"/>
                  </a:lnTo>
                  <a:lnTo>
                    <a:pt x="917963" y="228726"/>
                  </a:lnTo>
                  <a:lnTo>
                    <a:pt x="955428" y="247142"/>
                  </a:lnTo>
                  <a:lnTo>
                    <a:pt x="994290" y="264413"/>
                  </a:lnTo>
                  <a:lnTo>
                    <a:pt x="1024643" y="278764"/>
                  </a:lnTo>
                  <a:lnTo>
                    <a:pt x="1050043" y="292862"/>
                  </a:lnTo>
                  <a:lnTo>
                    <a:pt x="1083698" y="307213"/>
                  </a:lnTo>
                  <a:lnTo>
                    <a:pt x="1496194" y="105790"/>
                  </a:lnTo>
                  <a:lnTo>
                    <a:pt x="1496575" y="106425"/>
                  </a:lnTo>
                  <a:lnTo>
                    <a:pt x="1497210" y="106680"/>
                  </a:lnTo>
                  <a:lnTo>
                    <a:pt x="1497591" y="107314"/>
                  </a:lnTo>
                  <a:lnTo>
                    <a:pt x="1497210" y="114426"/>
                  </a:lnTo>
                  <a:lnTo>
                    <a:pt x="1496575" y="121412"/>
                  </a:lnTo>
                  <a:lnTo>
                    <a:pt x="1496194" y="128650"/>
                  </a:lnTo>
                  <a:lnTo>
                    <a:pt x="1495178" y="136651"/>
                  </a:lnTo>
                  <a:lnTo>
                    <a:pt x="1493654" y="144906"/>
                  </a:lnTo>
                  <a:lnTo>
                    <a:pt x="1492638" y="153034"/>
                  </a:lnTo>
                  <a:lnTo>
                    <a:pt x="1483875" y="188213"/>
                  </a:lnTo>
                  <a:lnTo>
                    <a:pt x="1481335" y="196214"/>
                  </a:lnTo>
                  <a:lnTo>
                    <a:pt x="1477144" y="211455"/>
                  </a:lnTo>
                  <a:lnTo>
                    <a:pt x="1474604" y="218694"/>
                  </a:lnTo>
                  <a:lnTo>
                    <a:pt x="1472572" y="225806"/>
                  </a:lnTo>
                  <a:lnTo>
                    <a:pt x="1458729" y="281558"/>
                  </a:lnTo>
                  <a:lnTo>
                    <a:pt x="1414914" y="403098"/>
                  </a:lnTo>
                  <a:lnTo>
                    <a:pt x="1381005" y="467487"/>
                  </a:lnTo>
                  <a:lnTo>
                    <a:pt x="1345699" y="528827"/>
                  </a:lnTo>
                  <a:lnTo>
                    <a:pt x="1308615" y="588898"/>
                  </a:lnTo>
                  <a:lnTo>
                    <a:pt x="1269753" y="644651"/>
                  </a:lnTo>
                  <a:lnTo>
                    <a:pt x="1225684" y="700278"/>
                  </a:lnTo>
                  <a:lnTo>
                    <a:pt x="1193426" y="741679"/>
                  </a:lnTo>
                  <a:lnTo>
                    <a:pt x="1161295" y="780415"/>
                  </a:lnTo>
                  <a:lnTo>
                    <a:pt x="1149738" y="791718"/>
                  </a:lnTo>
                  <a:lnTo>
                    <a:pt x="1132720" y="808990"/>
                  </a:lnTo>
                  <a:lnTo>
                    <a:pt x="1114051" y="823341"/>
                  </a:lnTo>
                  <a:lnTo>
                    <a:pt x="1097033" y="840359"/>
                  </a:lnTo>
                  <a:lnTo>
                    <a:pt x="1092461" y="844169"/>
                  </a:lnTo>
                  <a:lnTo>
                    <a:pt x="999243" y="919098"/>
                  </a:lnTo>
                  <a:lnTo>
                    <a:pt x="914788" y="981900"/>
                  </a:lnTo>
                  <a:lnTo>
                    <a:pt x="823348" y="1041984"/>
                  </a:lnTo>
                  <a:lnTo>
                    <a:pt x="723780" y="1096340"/>
                  </a:lnTo>
                  <a:lnTo>
                    <a:pt x="654438" y="1130604"/>
                  </a:lnTo>
                  <a:lnTo>
                    <a:pt x="583445" y="1159116"/>
                  </a:lnTo>
                  <a:lnTo>
                    <a:pt x="505848" y="1187818"/>
                  </a:lnTo>
                  <a:lnTo>
                    <a:pt x="478543" y="1194816"/>
                  </a:lnTo>
                  <a:lnTo>
                    <a:pt x="445015" y="1206296"/>
                  </a:lnTo>
                  <a:lnTo>
                    <a:pt x="404375" y="1217777"/>
                  </a:lnTo>
                  <a:lnTo>
                    <a:pt x="365513" y="1230693"/>
                  </a:lnTo>
                  <a:lnTo>
                    <a:pt x="325000" y="1240561"/>
                  </a:lnTo>
                  <a:lnTo>
                    <a:pt x="287916" y="1247736"/>
                  </a:lnTo>
                  <a:lnTo>
                    <a:pt x="258960" y="1249172"/>
                  </a:lnTo>
                  <a:lnTo>
                    <a:pt x="258960" y="1254899"/>
                  </a:lnTo>
                  <a:lnTo>
                    <a:pt x="240545" y="1256334"/>
                  </a:lnTo>
                  <a:lnTo>
                    <a:pt x="187967" y="1263510"/>
                  </a:lnTo>
                  <a:lnTo>
                    <a:pt x="142374" y="1273556"/>
                  </a:lnTo>
                  <a:lnTo>
                    <a:pt x="101734" y="1279118"/>
                  </a:lnTo>
                  <a:lnTo>
                    <a:pt x="57919" y="1283423"/>
                  </a:lnTo>
                  <a:lnTo>
                    <a:pt x="7" y="1288275"/>
                  </a:lnTo>
                  <a:lnTo>
                    <a:pt x="0" y="1389713"/>
                  </a:lnTo>
                  <a:lnTo>
                    <a:pt x="2112" y="1692309"/>
                  </a:lnTo>
                  <a:lnTo>
                    <a:pt x="2166" y="1793748"/>
                  </a:lnTo>
                  <a:lnTo>
                    <a:pt x="3534163" y="1793748"/>
                  </a:lnTo>
                  <a:lnTo>
                    <a:pt x="3534163" y="0"/>
                  </a:lnTo>
                  <a:close/>
                </a:path>
              </a:pathLst>
            </a:custGeom>
            <a:solidFill>
              <a:srgbClr val="3CC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17208" y="3133343"/>
              <a:ext cx="1175003" cy="11750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23594" y="1237564"/>
            <a:ext cx="194310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12044"/>
                </a:solidFill>
                <a:latin typeface="Arial"/>
                <a:cs typeface="Arial"/>
              </a:rPr>
              <a:t>Define </a:t>
            </a:r>
            <a:r>
              <a:rPr sz="1800" spc="-15" dirty="0">
                <a:solidFill>
                  <a:srgbClr val="012044"/>
                </a:solidFill>
                <a:latin typeface="Arial"/>
                <a:cs typeface="Arial"/>
              </a:rPr>
              <a:t>your </a:t>
            </a:r>
            <a:r>
              <a:rPr sz="1800" spc="-10" dirty="0">
                <a:solidFill>
                  <a:srgbClr val="012044"/>
                </a:solidFill>
                <a:latin typeface="Arial"/>
                <a:cs typeface="Arial"/>
              </a:rPr>
              <a:t>app’s  </a:t>
            </a:r>
            <a:r>
              <a:rPr sz="1800" spc="-5" dirty="0">
                <a:solidFill>
                  <a:srgbClr val="012044"/>
                </a:solidFill>
                <a:latin typeface="Arial"/>
                <a:cs typeface="Arial"/>
              </a:rPr>
              <a:t>environment </a:t>
            </a:r>
            <a:r>
              <a:rPr sz="1800" spc="-15" dirty="0">
                <a:solidFill>
                  <a:srgbClr val="012044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012044"/>
                </a:solidFill>
                <a:latin typeface="Arial"/>
                <a:cs typeface="Arial"/>
              </a:rPr>
              <a:t>a  Dockerfile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31484" y="1337310"/>
            <a:ext cx="214757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Define the services that  make up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app in  Docker Compose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86966" y="3366008"/>
            <a:ext cx="197866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Run the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CLI: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i="1" spc="-5" dirty="0">
                <a:solidFill>
                  <a:srgbClr val="FFFF00"/>
                </a:solidFill>
                <a:latin typeface="Arial"/>
                <a:cs typeface="Arial"/>
              </a:rPr>
              <a:t>$ docker-compose</a:t>
            </a:r>
            <a:r>
              <a:rPr sz="1600" i="1" spc="-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00"/>
                </a:solidFill>
                <a:latin typeface="Arial"/>
                <a:cs typeface="Arial"/>
              </a:rPr>
              <a:t>up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852" y="1773910"/>
            <a:ext cx="990600" cy="700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8341" y="2678048"/>
            <a:ext cx="7295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Building Blocks of Docker</a:t>
            </a:r>
            <a:r>
              <a:rPr spc="-95" dirty="0"/>
              <a:t> </a:t>
            </a:r>
            <a:r>
              <a:rPr dirty="0"/>
              <a:t>Compose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296036"/>
            <a:ext cx="56794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Building Blocks of Docker</a:t>
            </a:r>
            <a:r>
              <a:rPr sz="2800" spc="40" dirty="0"/>
              <a:t> </a:t>
            </a:r>
            <a:r>
              <a:rPr sz="2800" spc="-5" dirty="0"/>
              <a:t>Compose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810704" y="2523680"/>
            <a:ext cx="848994" cy="640715"/>
            <a:chOff x="810704" y="2523680"/>
            <a:chExt cx="848994" cy="640715"/>
          </a:xfrm>
        </p:grpSpPr>
        <p:sp>
          <p:nvSpPr>
            <p:cNvPr id="4" name="object 4"/>
            <p:cNvSpPr/>
            <p:nvPr/>
          </p:nvSpPr>
          <p:spPr>
            <a:xfrm>
              <a:off x="823721" y="2536697"/>
              <a:ext cx="822960" cy="614680"/>
            </a:xfrm>
            <a:custGeom>
              <a:avLst/>
              <a:gdLst/>
              <a:ahLst/>
              <a:cxnLst/>
              <a:rect l="l" t="t" r="r" b="b"/>
              <a:pathLst>
                <a:path w="822960" h="614680">
                  <a:moveTo>
                    <a:pt x="720597" y="0"/>
                  </a:moveTo>
                  <a:lnTo>
                    <a:pt x="102362" y="0"/>
                  </a:lnTo>
                  <a:lnTo>
                    <a:pt x="62520" y="8046"/>
                  </a:lnTo>
                  <a:lnTo>
                    <a:pt x="29983" y="29987"/>
                  </a:lnTo>
                  <a:lnTo>
                    <a:pt x="8044" y="62525"/>
                  </a:lnTo>
                  <a:lnTo>
                    <a:pt x="0" y="102362"/>
                  </a:lnTo>
                  <a:lnTo>
                    <a:pt x="0" y="511809"/>
                  </a:lnTo>
                  <a:lnTo>
                    <a:pt x="8044" y="551646"/>
                  </a:lnTo>
                  <a:lnTo>
                    <a:pt x="29983" y="584184"/>
                  </a:lnTo>
                  <a:lnTo>
                    <a:pt x="62520" y="606125"/>
                  </a:lnTo>
                  <a:lnTo>
                    <a:pt x="102362" y="614171"/>
                  </a:lnTo>
                  <a:lnTo>
                    <a:pt x="720597" y="614171"/>
                  </a:lnTo>
                  <a:lnTo>
                    <a:pt x="760434" y="606125"/>
                  </a:lnTo>
                  <a:lnTo>
                    <a:pt x="792972" y="584184"/>
                  </a:lnTo>
                  <a:lnTo>
                    <a:pt x="814913" y="551646"/>
                  </a:lnTo>
                  <a:lnTo>
                    <a:pt x="822960" y="511809"/>
                  </a:lnTo>
                  <a:lnTo>
                    <a:pt x="822960" y="102362"/>
                  </a:lnTo>
                  <a:lnTo>
                    <a:pt x="814913" y="62525"/>
                  </a:lnTo>
                  <a:lnTo>
                    <a:pt x="792972" y="29987"/>
                  </a:lnTo>
                  <a:lnTo>
                    <a:pt x="760434" y="8046"/>
                  </a:lnTo>
                  <a:lnTo>
                    <a:pt x="720597" y="0"/>
                  </a:lnTo>
                  <a:close/>
                </a:path>
              </a:pathLst>
            </a:custGeom>
            <a:solidFill>
              <a:srgbClr val="239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3721" y="2536697"/>
              <a:ext cx="822960" cy="614680"/>
            </a:xfrm>
            <a:custGeom>
              <a:avLst/>
              <a:gdLst/>
              <a:ahLst/>
              <a:cxnLst/>
              <a:rect l="l" t="t" r="r" b="b"/>
              <a:pathLst>
                <a:path w="822960" h="614680">
                  <a:moveTo>
                    <a:pt x="0" y="102362"/>
                  </a:moveTo>
                  <a:lnTo>
                    <a:pt x="8044" y="62525"/>
                  </a:lnTo>
                  <a:lnTo>
                    <a:pt x="29983" y="29987"/>
                  </a:lnTo>
                  <a:lnTo>
                    <a:pt x="62520" y="8046"/>
                  </a:lnTo>
                  <a:lnTo>
                    <a:pt x="102362" y="0"/>
                  </a:lnTo>
                  <a:lnTo>
                    <a:pt x="720597" y="0"/>
                  </a:lnTo>
                  <a:lnTo>
                    <a:pt x="760434" y="8046"/>
                  </a:lnTo>
                  <a:lnTo>
                    <a:pt x="792972" y="29987"/>
                  </a:lnTo>
                  <a:lnTo>
                    <a:pt x="814913" y="62525"/>
                  </a:lnTo>
                  <a:lnTo>
                    <a:pt x="822960" y="102362"/>
                  </a:lnTo>
                  <a:lnTo>
                    <a:pt x="822960" y="511809"/>
                  </a:lnTo>
                  <a:lnTo>
                    <a:pt x="814913" y="551646"/>
                  </a:lnTo>
                  <a:lnTo>
                    <a:pt x="792972" y="584184"/>
                  </a:lnTo>
                  <a:lnTo>
                    <a:pt x="760434" y="606125"/>
                  </a:lnTo>
                  <a:lnTo>
                    <a:pt x="720597" y="614171"/>
                  </a:lnTo>
                  <a:lnTo>
                    <a:pt x="102362" y="614171"/>
                  </a:lnTo>
                  <a:lnTo>
                    <a:pt x="62520" y="606125"/>
                  </a:lnTo>
                  <a:lnTo>
                    <a:pt x="29983" y="584184"/>
                  </a:lnTo>
                  <a:lnTo>
                    <a:pt x="8044" y="551646"/>
                  </a:lnTo>
                  <a:lnTo>
                    <a:pt x="0" y="511809"/>
                  </a:lnTo>
                  <a:lnTo>
                    <a:pt x="0" y="102362"/>
                  </a:lnTo>
                  <a:close/>
                </a:path>
              </a:pathLst>
            </a:custGeom>
            <a:ln w="25908">
              <a:solidFill>
                <a:srgbClr val="176C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02867" y="2608579"/>
            <a:ext cx="262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54188" y="1843976"/>
            <a:ext cx="848994" cy="641985"/>
            <a:chOff x="1254188" y="1843976"/>
            <a:chExt cx="848994" cy="641985"/>
          </a:xfrm>
        </p:grpSpPr>
        <p:sp>
          <p:nvSpPr>
            <p:cNvPr id="8" name="object 8"/>
            <p:cNvSpPr/>
            <p:nvPr/>
          </p:nvSpPr>
          <p:spPr>
            <a:xfrm>
              <a:off x="1267205" y="1856994"/>
              <a:ext cx="822960" cy="615950"/>
            </a:xfrm>
            <a:custGeom>
              <a:avLst/>
              <a:gdLst/>
              <a:ahLst/>
              <a:cxnLst/>
              <a:rect l="l" t="t" r="r" b="b"/>
              <a:pathLst>
                <a:path w="822960" h="615950">
                  <a:moveTo>
                    <a:pt x="720344" y="0"/>
                  </a:moveTo>
                  <a:lnTo>
                    <a:pt x="102615" y="0"/>
                  </a:lnTo>
                  <a:lnTo>
                    <a:pt x="62686" y="8068"/>
                  </a:lnTo>
                  <a:lnTo>
                    <a:pt x="30067" y="30067"/>
                  </a:lnTo>
                  <a:lnTo>
                    <a:pt x="8068" y="62686"/>
                  </a:lnTo>
                  <a:lnTo>
                    <a:pt x="0" y="102615"/>
                  </a:lnTo>
                  <a:lnTo>
                    <a:pt x="0" y="513079"/>
                  </a:lnTo>
                  <a:lnTo>
                    <a:pt x="8068" y="553009"/>
                  </a:lnTo>
                  <a:lnTo>
                    <a:pt x="30067" y="585628"/>
                  </a:lnTo>
                  <a:lnTo>
                    <a:pt x="62686" y="607627"/>
                  </a:lnTo>
                  <a:lnTo>
                    <a:pt x="102615" y="615695"/>
                  </a:lnTo>
                  <a:lnTo>
                    <a:pt x="720344" y="615695"/>
                  </a:lnTo>
                  <a:lnTo>
                    <a:pt x="760273" y="607627"/>
                  </a:lnTo>
                  <a:lnTo>
                    <a:pt x="792892" y="585628"/>
                  </a:lnTo>
                  <a:lnTo>
                    <a:pt x="814891" y="553009"/>
                  </a:lnTo>
                  <a:lnTo>
                    <a:pt x="822960" y="513079"/>
                  </a:lnTo>
                  <a:lnTo>
                    <a:pt x="822960" y="102615"/>
                  </a:lnTo>
                  <a:lnTo>
                    <a:pt x="814891" y="62686"/>
                  </a:lnTo>
                  <a:lnTo>
                    <a:pt x="792892" y="30067"/>
                  </a:lnTo>
                  <a:lnTo>
                    <a:pt x="760273" y="8068"/>
                  </a:lnTo>
                  <a:lnTo>
                    <a:pt x="720344" y="0"/>
                  </a:lnTo>
                  <a:close/>
                </a:path>
              </a:pathLst>
            </a:custGeom>
            <a:solidFill>
              <a:srgbClr val="239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67205" y="1856994"/>
              <a:ext cx="822960" cy="615950"/>
            </a:xfrm>
            <a:custGeom>
              <a:avLst/>
              <a:gdLst/>
              <a:ahLst/>
              <a:cxnLst/>
              <a:rect l="l" t="t" r="r" b="b"/>
              <a:pathLst>
                <a:path w="822960" h="615950">
                  <a:moveTo>
                    <a:pt x="0" y="102615"/>
                  </a:moveTo>
                  <a:lnTo>
                    <a:pt x="8068" y="62686"/>
                  </a:lnTo>
                  <a:lnTo>
                    <a:pt x="30067" y="30067"/>
                  </a:lnTo>
                  <a:lnTo>
                    <a:pt x="62686" y="8068"/>
                  </a:lnTo>
                  <a:lnTo>
                    <a:pt x="102615" y="0"/>
                  </a:lnTo>
                  <a:lnTo>
                    <a:pt x="720344" y="0"/>
                  </a:lnTo>
                  <a:lnTo>
                    <a:pt x="760273" y="8068"/>
                  </a:lnTo>
                  <a:lnTo>
                    <a:pt x="792892" y="30067"/>
                  </a:lnTo>
                  <a:lnTo>
                    <a:pt x="814891" y="62686"/>
                  </a:lnTo>
                  <a:lnTo>
                    <a:pt x="822960" y="102615"/>
                  </a:lnTo>
                  <a:lnTo>
                    <a:pt x="822960" y="513079"/>
                  </a:lnTo>
                  <a:lnTo>
                    <a:pt x="814891" y="553009"/>
                  </a:lnTo>
                  <a:lnTo>
                    <a:pt x="792892" y="585628"/>
                  </a:lnTo>
                  <a:lnTo>
                    <a:pt x="760273" y="607627"/>
                  </a:lnTo>
                  <a:lnTo>
                    <a:pt x="720344" y="615695"/>
                  </a:lnTo>
                  <a:lnTo>
                    <a:pt x="102615" y="615695"/>
                  </a:lnTo>
                  <a:lnTo>
                    <a:pt x="62686" y="607627"/>
                  </a:lnTo>
                  <a:lnTo>
                    <a:pt x="30067" y="585628"/>
                  </a:lnTo>
                  <a:lnTo>
                    <a:pt x="8068" y="553009"/>
                  </a:lnTo>
                  <a:lnTo>
                    <a:pt x="0" y="513079"/>
                  </a:lnTo>
                  <a:lnTo>
                    <a:pt x="0" y="102615"/>
                  </a:lnTo>
                  <a:close/>
                </a:path>
              </a:pathLst>
            </a:custGeom>
            <a:ln w="25908">
              <a:solidFill>
                <a:srgbClr val="176C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46352" y="1929206"/>
            <a:ext cx="262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61744" y="2542032"/>
            <a:ext cx="848994" cy="641985"/>
            <a:chOff x="1761744" y="2542032"/>
            <a:chExt cx="848994" cy="641985"/>
          </a:xfrm>
        </p:grpSpPr>
        <p:sp>
          <p:nvSpPr>
            <p:cNvPr id="12" name="object 12"/>
            <p:cNvSpPr/>
            <p:nvPr/>
          </p:nvSpPr>
          <p:spPr>
            <a:xfrm>
              <a:off x="1774698" y="2554986"/>
              <a:ext cx="822960" cy="615950"/>
            </a:xfrm>
            <a:custGeom>
              <a:avLst/>
              <a:gdLst/>
              <a:ahLst/>
              <a:cxnLst/>
              <a:rect l="l" t="t" r="r" b="b"/>
              <a:pathLst>
                <a:path w="822960" h="615950">
                  <a:moveTo>
                    <a:pt x="720344" y="0"/>
                  </a:moveTo>
                  <a:lnTo>
                    <a:pt x="102615" y="0"/>
                  </a:lnTo>
                  <a:lnTo>
                    <a:pt x="62686" y="8068"/>
                  </a:lnTo>
                  <a:lnTo>
                    <a:pt x="30067" y="30067"/>
                  </a:lnTo>
                  <a:lnTo>
                    <a:pt x="8068" y="62686"/>
                  </a:lnTo>
                  <a:lnTo>
                    <a:pt x="0" y="102615"/>
                  </a:lnTo>
                  <a:lnTo>
                    <a:pt x="0" y="513080"/>
                  </a:lnTo>
                  <a:lnTo>
                    <a:pt x="8068" y="553009"/>
                  </a:lnTo>
                  <a:lnTo>
                    <a:pt x="30067" y="585628"/>
                  </a:lnTo>
                  <a:lnTo>
                    <a:pt x="62686" y="607627"/>
                  </a:lnTo>
                  <a:lnTo>
                    <a:pt x="102615" y="615695"/>
                  </a:lnTo>
                  <a:lnTo>
                    <a:pt x="720344" y="615695"/>
                  </a:lnTo>
                  <a:lnTo>
                    <a:pt x="760273" y="607627"/>
                  </a:lnTo>
                  <a:lnTo>
                    <a:pt x="792892" y="585628"/>
                  </a:lnTo>
                  <a:lnTo>
                    <a:pt x="814891" y="553009"/>
                  </a:lnTo>
                  <a:lnTo>
                    <a:pt x="822959" y="513080"/>
                  </a:lnTo>
                  <a:lnTo>
                    <a:pt x="822959" y="102615"/>
                  </a:lnTo>
                  <a:lnTo>
                    <a:pt x="814891" y="62686"/>
                  </a:lnTo>
                  <a:lnTo>
                    <a:pt x="792892" y="30067"/>
                  </a:lnTo>
                  <a:lnTo>
                    <a:pt x="760273" y="8068"/>
                  </a:lnTo>
                  <a:lnTo>
                    <a:pt x="720344" y="0"/>
                  </a:lnTo>
                  <a:close/>
                </a:path>
              </a:pathLst>
            </a:custGeom>
            <a:solidFill>
              <a:srgbClr val="239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74698" y="2554986"/>
              <a:ext cx="822960" cy="615950"/>
            </a:xfrm>
            <a:custGeom>
              <a:avLst/>
              <a:gdLst/>
              <a:ahLst/>
              <a:cxnLst/>
              <a:rect l="l" t="t" r="r" b="b"/>
              <a:pathLst>
                <a:path w="822960" h="615950">
                  <a:moveTo>
                    <a:pt x="0" y="102615"/>
                  </a:moveTo>
                  <a:lnTo>
                    <a:pt x="8068" y="62686"/>
                  </a:lnTo>
                  <a:lnTo>
                    <a:pt x="30067" y="30067"/>
                  </a:lnTo>
                  <a:lnTo>
                    <a:pt x="62686" y="8068"/>
                  </a:lnTo>
                  <a:lnTo>
                    <a:pt x="102615" y="0"/>
                  </a:lnTo>
                  <a:lnTo>
                    <a:pt x="720344" y="0"/>
                  </a:lnTo>
                  <a:lnTo>
                    <a:pt x="760273" y="8068"/>
                  </a:lnTo>
                  <a:lnTo>
                    <a:pt x="792892" y="30067"/>
                  </a:lnTo>
                  <a:lnTo>
                    <a:pt x="814891" y="62686"/>
                  </a:lnTo>
                  <a:lnTo>
                    <a:pt x="822959" y="102615"/>
                  </a:lnTo>
                  <a:lnTo>
                    <a:pt x="822959" y="513080"/>
                  </a:lnTo>
                  <a:lnTo>
                    <a:pt x="814891" y="553009"/>
                  </a:lnTo>
                  <a:lnTo>
                    <a:pt x="792892" y="585628"/>
                  </a:lnTo>
                  <a:lnTo>
                    <a:pt x="760273" y="607627"/>
                  </a:lnTo>
                  <a:lnTo>
                    <a:pt x="720344" y="615695"/>
                  </a:lnTo>
                  <a:lnTo>
                    <a:pt x="102615" y="615695"/>
                  </a:lnTo>
                  <a:lnTo>
                    <a:pt x="62686" y="607627"/>
                  </a:lnTo>
                  <a:lnTo>
                    <a:pt x="30067" y="585628"/>
                  </a:lnTo>
                  <a:lnTo>
                    <a:pt x="8068" y="553009"/>
                  </a:lnTo>
                  <a:lnTo>
                    <a:pt x="0" y="513080"/>
                  </a:lnTo>
                  <a:lnTo>
                    <a:pt x="0" y="102615"/>
                  </a:lnTo>
                  <a:close/>
                </a:path>
              </a:pathLst>
            </a:custGeom>
            <a:ln w="25908">
              <a:solidFill>
                <a:srgbClr val="176C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044445" y="2628137"/>
            <a:ext cx="281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27347" y="2040635"/>
            <a:ext cx="1231900" cy="1106805"/>
            <a:chOff x="3927347" y="2040635"/>
            <a:chExt cx="1231900" cy="1106805"/>
          </a:xfrm>
        </p:grpSpPr>
        <p:sp>
          <p:nvSpPr>
            <p:cNvPr id="16" name="object 16"/>
            <p:cNvSpPr/>
            <p:nvPr/>
          </p:nvSpPr>
          <p:spPr>
            <a:xfrm>
              <a:off x="3940301" y="2188590"/>
              <a:ext cx="1205865" cy="945515"/>
            </a:xfrm>
            <a:custGeom>
              <a:avLst/>
              <a:gdLst/>
              <a:ahLst/>
              <a:cxnLst/>
              <a:rect l="l" t="t" r="r" b="b"/>
              <a:pathLst>
                <a:path w="1205864" h="945514">
                  <a:moveTo>
                    <a:pt x="1205484" y="0"/>
                  </a:moveTo>
                  <a:lnTo>
                    <a:pt x="1164910" y="48858"/>
                  </a:lnTo>
                  <a:lnTo>
                    <a:pt x="1097487" y="77222"/>
                  </a:lnTo>
                  <a:lnTo>
                    <a:pt x="1053359" y="89762"/>
                  </a:lnTo>
                  <a:lnTo>
                    <a:pt x="1003039" y="101040"/>
                  </a:lnTo>
                  <a:lnTo>
                    <a:pt x="947093" y="110930"/>
                  </a:lnTo>
                  <a:lnTo>
                    <a:pt x="886085" y="119304"/>
                  </a:lnTo>
                  <a:lnTo>
                    <a:pt x="820582" y="126038"/>
                  </a:lnTo>
                  <a:lnTo>
                    <a:pt x="751146" y="131003"/>
                  </a:lnTo>
                  <a:lnTo>
                    <a:pt x="678345" y="134075"/>
                  </a:lnTo>
                  <a:lnTo>
                    <a:pt x="602742" y="135127"/>
                  </a:lnTo>
                  <a:lnTo>
                    <a:pt x="527138" y="134075"/>
                  </a:lnTo>
                  <a:lnTo>
                    <a:pt x="454337" y="131003"/>
                  </a:lnTo>
                  <a:lnTo>
                    <a:pt x="384901" y="126038"/>
                  </a:lnTo>
                  <a:lnTo>
                    <a:pt x="319398" y="119304"/>
                  </a:lnTo>
                  <a:lnTo>
                    <a:pt x="258390" y="110930"/>
                  </a:lnTo>
                  <a:lnTo>
                    <a:pt x="202444" y="101040"/>
                  </a:lnTo>
                  <a:lnTo>
                    <a:pt x="152124" y="89762"/>
                  </a:lnTo>
                  <a:lnTo>
                    <a:pt x="107996" y="77222"/>
                  </a:lnTo>
                  <a:lnTo>
                    <a:pt x="70624" y="63545"/>
                  </a:lnTo>
                  <a:lnTo>
                    <a:pt x="18409" y="33287"/>
                  </a:lnTo>
                  <a:lnTo>
                    <a:pt x="0" y="0"/>
                  </a:lnTo>
                  <a:lnTo>
                    <a:pt x="0" y="810386"/>
                  </a:lnTo>
                  <a:lnTo>
                    <a:pt x="40573" y="859245"/>
                  </a:lnTo>
                  <a:lnTo>
                    <a:pt x="107996" y="887609"/>
                  </a:lnTo>
                  <a:lnTo>
                    <a:pt x="152124" y="900149"/>
                  </a:lnTo>
                  <a:lnTo>
                    <a:pt x="202444" y="911427"/>
                  </a:lnTo>
                  <a:lnTo>
                    <a:pt x="258390" y="921317"/>
                  </a:lnTo>
                  <a:lnTo>
                    <a:pt x="319398" y="929691"/>
                  </a:lnTo>
                  <a:lnTo>
                    <a:pt x="384901" y="936425"/>
                  </a:lnTo>
                  <a:lnTo>
                    <a:pt x="454337" y="941390"/>
                  </a:lnTo>
                  <a:lnTo>
                    <a:pt x="527138" y="944462"/>
                  </a:lnTo>
                  <a:lnTo>
                    <a:pt x="602742" y="945514"/>
                  </a:lnTo>
                  <a:lnTo>
                    <a:pt x="678345" y="944462"/>
                  </a:lnTo>
                  <a:lnTo>
                    <a:pt x="751146" y="941390"/>
                  </a:lnTo>
                  <a:lnTo>
                    <a:pt x="820582" y="936425"/>
                  </a:lnTo>
                  <a:lnTo>
                    <a:pt x="886085" y="929691"/>
                  </a:lnTo>
                  <a:lnTo>
                    <a:pt x="947093" y="921317"/>
                  </a:lnTo>
                  <a:lnTo>
                    <a:pt x="1003039" y="911427"/>
                  </a:lnTo>
                  <a:lnTo>
                    <a:pt x="1053359" y="900149"/>
                  </a:lnTo>
                  <a:lnTo>
                    <a:pt x="1097487" y="887609"/>
                  </a:lnTo>
                  <a:lnTo>
                    <a:pt x="1134859" y="873932"/>
                  </a:lnTo>
                  <a:lnTo>
                    <a:pt x="1187074" y="843674"/>
                  </a:lnTo>
                  <a:lnTo>
                    <a:pt x="1205484" y="810386"/>
                  </a:lnTo>
                  <a:lnTo>
                    <a:pt x="1205484" y="0"/>
                  </a:lnTo>
                  <a:close/>
                </a:path>
              </a:pathLst>
            </a:custGeom>
            <a:solidFill>
              <a:srgbClr val="239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40301" y="2053589"/>
              <a:ext cx="1205865" cy="270510"/>
            </a:xfrm>
            <a:custGeom>
              <a:avLst/>
              <a:gdLst/>
              <a:ahLst/>
              <a:cxnLst/>
              <a:rect l="l" t="t" r="r" b="b"/>
              <a:pathLst>
                <a:path w="1205864" h="270510">
                  <a:moveTo>
                    <a:pt x="602742" y="0"/>
                  </a:moveTo>
                  <a:lnTo>
                    <a:pt x="527138" y="1052"/>
                  </a:lnTo>
                  <a:lnTo>
                    <a:pt x="454337" y="4123"/>
                  </a:lnTo>
                  <a:lnTo>
                    <a:pt x="384901" y="9088"/>
                  </a:lnTo>
                  <a:lnTo>
                    <a:pt x="319398" y="15819"/>
                  </a:lnTo>
                  <a:lnTo>
                    <a:pt x="258390" y="24190"/>
                  </a:lnTo>
                  <a:lnTo>
                    <a:pt x="202444" y="34074"/>
                  </a:lnTo>
                  <a:lnTo>
                    <a:pt x="152124" y="45345"/>
                  </a:lnTo>
                  <a:lnTo>
                    <a:pt x="107996" y="57876"/>
                  </a:lnTo>
                  <a:lnTo>
                    <a:pt x="70624" y="71540"/>
                  </a:lnTo>
                  <a:lnTo>
                    <a:pt x="18409" y="101763"/>
                  </a:lnTo>
                  <a:lnTo>
                    <a:pt x="0" y="135001"/>
                  </a:lnTo>
                  <a:lnTo>
                    <a:pt x="4696" y="151960"/>
                  </a:lnTo>
                  <a:lnTo>
                    <a:pt x="40573" y="183859"/>
                  </a:lnTo>
                  <a:lnTo>
                    <a:pt x="107996" y="212223"/>
                  </a:lnTo>
                  <a:lnTo>
                    <a:pt x="152124" y="224763"/>
                  </a:lnTo>
                  <a:lnTo>
                    <a:pt x="202444" y="236041"/>
                  </a:lnTo>
                  <a:lnTo>
                    <a:pt x="258390" y="245931"/>
                  </a:lnTo>
                  <a:lnTo>
                    <a:pt x="319398" y="254305"/>
                  </a:lnTo>
                  <a:lnTo>
                    <a:pt x="384901" y="261039"/>
                  </a:lnTo>
                  <a:lnTo>
                    <a:pt x="454337" y="266004"/>
                  </a:lnTo>
                  <a:lnTo>
                    <a:pt x="527138" y="269076"/>
                  </a:lnTo>
                  <a:lnTo>
                    <a:pt x="602742" y="270129"/>
                  </a:lnTo>
                  <a:lnTo>
                    <a:pt x="678345" y="269076"/>
                  </a:lnTo>
                  <a:lnTo>
                    <a:pt x="751146" y="266004"/>
                  </a:lnTo>
                  <a:lnTo>
                    <a:pt x="820582" y="261039"/>
                  </a:lnTo>
                  <a:lnTo>
                    <a:pt x="886085" y="254305"/>
                  </a:lnTo>
                  <a:lnTo>
                    <a:pt x="947093" y="245931"/>
                  </a:lnTo>
                  <a:lnTo>
                    <a:pt x="1003039" y="236041"/>
                  </a:lnTo>
                  <a:lnTo>
                    <a:pt x="1053359" y="224763"/>
                  </a:lnTo>
                  <a:lnTo>
                    <a:pt x="1097487" y="212223"/>
                  </a:lnTo>
                  <a:lnTo>
                    <a:pt x="1134859" y="198546"/>
                  </a:lnTo>
                  <a:lnTo>
                    <a:pt x="1187074" y="168288"/>
                  </a:lnTo>
                  <a:lnTo>
                    <a:pt x="1205484" y="135001"/>
                  </a:lnTo>
                  <a:lnTo>
                    <a:pt x="1200787" y="118068"/>
                  </a:lnTo>
                  <a:lnTo>
                    <a:pt x="1164910" y="86212"/>
                  </a:lnTo>
                  <a:lnTo>
                    <a:pt x="1097487" y="57876"/>
                  </a:lnTo>
                  <a:lnTo>
                    <a:pt x="1053359" y="45345"/>
                  </a:lnTo>
                  <a:lnTo>
                    <a:pt x="1003039" y="34074"/>
                  </a:lnTo>
                  <a:lnTo>
                    <a:pt x="947093" y="24190"/>
                  </a:lnTo>
                  <a:lnTo>
                    <a:pt x="886085" y="15819"/>
                  </a:lnTo>
                  <a:lnTo>
                    <a:pt x="820582" y="9088"/>
                  </a:lnTo>
                  <a:lnTo>
                    <a:pt x="751146" y="4123"/>
                  </a:lnTo>
                  <a:lnTo>
                    <a:pt x="678345" y="1052"/>
                  </a:lnTo>
                  <a:lnTo>
                    <a:pt x="602742" y="0"/>
                  </a:lnTo>
                  <a:close/>
                </a:path>
              </a:pathLst>
            </a:custGeom>
            <a:solidFill>
              <a:srgbClr val="7BC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40301" y="2053589"/>
              <a:ext cx="1205865" cy="1080770"/>
            </a:xfrm>
            <a:custGeom>
              <a:avLst/>
              <a:gdLst/>
              <a:ahLst/>
              <a:cxnLst/>
              <a:rect l="l" t="t" r="r" b="b"/>
              <a:pathLst>
                <a:path w="1205864" h="1080770">
                  <a:moveTo>
                    <a:pt x="1205484" y="135001"/>
                  </a:moveTo>
                  <a:lnTo>
                    <a:pt x="1164910" y="183859"/>
                  </a:lnTo>
                  <a:lnTo>
                    <a:pt x="1097487" y="212223"/>
                  </a:lnTo>
                  <a:lnTo>
                    <a:pt x="1053359" y="224763"/>
                  </a:lnTo>
                  <a:lnTo>
                    <a:pt x="1003039" y="236041"/>
                  </a:lnTo>
                  <a:lnTo>
                    <a:pt x="947093" y="245931"/>
                  </a:lnTo>
                  <a:lnTo>
                    <a:pt x="886085" y="254305"/>
                  </a:lnTo>
                  <a:lnTo>
                    <a:pt x="820582" y="261039"/>
                  </a:lnTo>
                  <a:lnTo>
                    <a:pt x="751146" y="266004"/>
                  </a:lnTo>
                  <a:lnTo>
                    <a:pt x="678345" y="269076"/>
                  </a:lnTo>
                  <a:lnTo>
                    <a:pt x="602742" y="270129"/>
                  </a:lnTo>
                  <a:lnTo>
                    <a:pt x="527138" y="269076"/>
                  </a:lnTo>
                  <a:lnTo>
                    <a:pt x="454337" y="266004"/>
                  </a:lnTo>
                  <a:lnTo>
                    <a:pt x="384901" y="261039"/>
                  </a:lnTo>
                  <a:lnTo>
                    <a:pt x="319398" y="254305"/>
                  </a:lnTo>
                  <a:lnTo>
                    <a:pt x="258390" y="245931"/>
                  </a:lnTo>
                  <a:lnTo>
                    <a:pt x="202444" y="236041"/>
                  </a:lnTo>
                  <a:lnTo>
                    <a:pt x="152124" y="224763"/>
                  </a:lnTo>
                  <a:lnTo>
                    <a:pt x="107996" y="212223"/>
                  </a:lnTo>
                  <a:lnTo>
                    <a:pt x="70624" y="198546"/>
                  </a:lnTo>
                  <a:lnTo>
                    <a:pt x="18409" y="168288"/>
                  </a:lnTo>
                  <a:lnTo>
                    <a:pt x="0" y="135001"/>
                  </a:lnTo>
                  <a:lnTo>
                    <a:pt x="4696" y="118068"/>
                  </a:lnTo>
                  <a:lnTo>
                    <a:pt x="40573" y="86212"/>
                  </a:lnTo>
                  <a:lnTo>
                    <a:pt x="107996" y="57876"/>
                  </a:lnTo>
                  <a:lnTo>
                    <a:pt x="152124" y="45345"/>
                  </a:lnTo>
                  <a:lnTo>
                    <a:pt x="202444" y="34074"/>
                  </a:lnTo>
                  <a:lnTo>
                    <a:pt x="258390" y="24190"/>
                  </a:lnTo>
                  <a:lnTo>
                    <a:pt x="319398" y="15819"/>
                  </a:lnTo>
                  <a:lnTo>
                    <a:pt x="384901" y="9088"/>
                  </a:lnTo>
                  <a:lnTo>
                    <a:pt x="454337" y="4123"/>
                  </a:lnTo>
                  <a:lnTo>
                    <a:pt x="527138" y="1052"/>
                  </a:lnTo>
                  <a:lnTo>
                    <a:pt x="602742" y="0"/>
                  </a:lnTo>
                  <a:lnTo>
                    <a:pt x="678345" y="1052"/>
                  </a:lnTo>
                  <a:lnTo>
                    <a:pt x="751146" y="4123"/>
                  </a:lnTo>
                  <a:lnTo>
                    <a:pt x="820582" y="9088"/>
                  </a:lnTo>
                  <a:lnTo>
                    <a:pt x="886085" y="15819"/>
                  </a:lnTo>
                  <a:lnTo>
                    <a:pt x="947093" y="24190"/>
                  </a:lnTo>
                  <a:lnTo>
                    <a:pt x="1003039" y="34074"/>
                  </a:lnTo>
                  <a:lnTo>
                    <a:pt x="1053359" y="45345"/>
                  </a:lnTo>
                  <a:lnTo>
                    <a:pt x="1097487" y="57876"/>
                  </a:lnTo>
                  <a:lnTo>
                    <a:pt x="1134859" y="71540"/>
                  </a:lnTo>
                  <a:lnTo>
                    <a:pt x="1187074" y="101763"/>
                  </a:lnTo>
                  <a:lnTo>
                    <a:pt x="1205484" y="135001"/>
                  </a:lnTo>
                  <a:close/>
                </a:path>
                <a:path w="1205864" h="1080770">
                  <a:moveTo>
                    <a:pt x="1205484" y="135001"/>
                  </a:moveTo>
                  <a:lnTo>
                    <a:pt x="1205484" y="945388"/>
                  </a:lnTo>
                  <a:lnTo>
                    <a:pt x="1200787" y="962347"/>
                  </a:lnTo>
                  <a:lnTo>
                    <a:pt x="1164910" y="994246"/>
                  </a:lnTo>
                  <a:lnTo>
                    <a:pt x="1097487" y="1022610"/>
                  </a:lnTo>
                  <a:lnTo>
                    <a:pt x="1053359" y="1035150"/>
                  </a:lnTo>
                  <a:lnTo>
                    <a:pt x="1003039" y="1046428"/>
                  </a:lnTo>
                  <a:lnTo>
                    <a:pt x="947093" y="1056318"/>
                  </a:lnTo>
                  <a:lnTo>
                    <a:pt x="886085" y="1064692"/>
                  </a:lnTo>
                  <a:lnTo>
                    <a:pt x="820582" y="1071426"/>
                  </a:lnTo>
                  <a:lnTo>
                    <a:pt x="751146" y="1076391"/>
                  </a:lnTo>
                  <a:lnTo>
                    <a:pt x="678345" y="1079463"/>
                  </a:lnTo>
                  <a:lnTo>
                    <a:pt x="602742" y="1080516"/>
                  </a:lnTo>
                  <a:lnTo>
                    <a:pt x="527138" y="1079463"/>
                  </a:lnTo>
                  <a:lnTo>
                    <a:pt x="454337" y="1076391"/>
                  </a:lnTo>
                  <a:lnTo>
                    <a:pt x="384901" y="1071426"/>
                  </a:lnTo>
                  <a:lnTo>
                    <a:pt x="319398" y="1064692"/>
                  </a:lnTo>
                  <a:lnTo>
                    <a:pt x="258390" y="1056318"/>
                  </a:lnTo>
                  <a:lnTo>
                    <a:pt x="202444" y="1046428"/>
                  </a:lnTo>
                  <a:lnTo>
                    <a:pt x="152124" y="1035150"/>
                  </a:lnTo>
                  <a:lnTo>
                    <a:pt x="107996" y="1022610"/>
                  </a:lnTo>
                  <a:lnTo>
                    <a:pt x="70624" y="1008933"/>
                  </a:lnTo>
                  <a:lnTo>
                    <a:pt x="18409" y="978675"/>
                  </a:lnTo>
                  <a:lnTo>
                    <a:pt x="0" y="945388"/>
                  </a:lnTo>
                  <a:lnTo>
                    <a:pt x="0" y="135001"/>
                  </a:lnTo>
                </a:path>
              </a:pathLst>
            </a:custGeom>
            <a:ln w="25908">
              <a:solidFill>
                <a:srgbClr val="176C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6094476" y="891539"/>
            <a:ext cx="2920365" cy="2331720"/>
            <a:chOff x="6094476" y="891539"/>
            <a:chExt cx="2920365" cy="2331720"/>
          </a:xfrm>
        </p:grpSpPr>
        <p:sp>
          <p:nvSpPr>
            <p:cNvPr id="20" name="object 20"/>
            <p:cNvSpPr/>
            <p:nvPr/>
          </p:nvSpPr>
          <p:spPr>
            <a:xfrm>
              <a:off x="6094476" y="1703831"/>
              <a:ext cx="1519427" cy="15194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60564" y="891539"/>
              <a:ext cx="1453896" cy="15864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55765" y="1795272"/>
              <a:ext cx="1167130" cy="678815"/>
            </a:xfrm>
            <a:custGeom>
              <a:avLst/>
              <a:gdLst/>
              <a:ahLst/>
              <a:cxnLst/>
              <a:rect l="l" t="t" r="r" b="b"/>
              <a:pathLst>
                <a:path w="1167129" h="678814">
                  <a:moveTo>
                    <a:pt x="1097832" y="32656"/>
                  </a:moveTo>
                  <a:lnTo>
                    <a:pt x="0" y="667892"/>
                  </a:lnTo>
                  <a:lnTo>
                    <a:pt x="6350" y="678814"/>
                  </a:lnTo>
                  <a:lnTo>
                    <a:pt x="1104225" y="43679"/>
                  </a:lnTo>
                  <a:lnTo>
                    <a:pt x="1097832" y="32656"/>
                  </a:lnTo>
                  <a:close/>
                </a:path>
                <a:path w="1167129" h="678814">
                  <a:moveTo>
                    <a:pt x="1149680" y="26288"/>
                  </a:moveTo>
                  <a:lnTo>
                    <a:pt x="1108836" y="26288"/>
                  </a:lnTo>
                  <a:lnTo>
                    <a:pt x="1115186" y="37337"/>
                  </a:lnTo>
                  <a:lnTo>
                    <a:pt x="1104225" y="43679"/>
                  </a:lnTo>
                  <a:lnTo>
                    <a:pt x="1120139" y="71119"/>
                  </a:lnTo>
                  <a:lnTo>
                    <a:pt x="1149680" y="26288"/>
                  </a:lnTo>
                  <a:close/>
                </a:path>
                <a:path w="1167129" h="678814">
                  <a:moveTo>
                    <a:pt x="1108836" y="26288"/>
                  </a:moveTo>
                  <a:lnTo>
                    <a:pt x="1097832" y="32656"/>
                  </a:lnTo>
                  <a:lnTo>
                    <a:pt x="1104225" y="43679"/>
                  </a:lnTo>
                  <a:lnTo>
                    <a:pt x="1115186" y="37337"/>
                  </a:lnTo>
                  <a:lnTo>
                    <a:pt x="1108836" y="26288"/>
                  </a:lnTo>
                  <a:close/>
                </a:path>
                <a:path w="1167129" h="678814">
                  <a:moveTo>
                    <a:pt x="1167002" y="0"/>
                  </a:moveTo>
                  <a:lnTo>
                    <a:pt x="1081912" y="5206"/>
                  </a:lnTo>
                  <a:lnTo>
                    <a:pt x="1097832" y="32656"/>
                  </a:lnTo>
                  <a:lnTo>
                    <a:pt x="1108836" y="26288"/>
                  </a:lnTo>
                  <a:lnTo>
                    <a:pt x="1149680" y="26288"/>
                  </a:lnTo>
                  <a:lnTo>
                    <a:pt x="116700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267713" y="3260216"/>
            <a:ext cx="100139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Services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72559" y="3254197"/>
            <a:ext cx="10160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olumes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94526" y="3207512"/>
            <a:ext cx="12998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Networking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500"/>
                </a:moveTo>
                <a:lnTo>
                  <a:pt x="4572000" y="5143500"/>
                </a:lnTo>
                <a:lnTo>
                  <a:pt x="4572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2000" y="0"/>
                </a:moveTo>
                <a:lnTo>
                  <a:pt x="0" y="0"/>
                </a:lnTo>
                <a:lnTo>
                  <a:pt x="0" y="5143500"/>
                </a:lnTo>
                <a:lnTo>
                  <a:pt x="4572000" y="5143500"/>
                </a:lnTo>
                <a:lnTo>
                  <a:pt x="457200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44752" y="1373124"/>
            <a:ext cx="7254240" cy="2758440"/>
            <a:chOff x="1444752" y="1373124"/>
            <a:chExt cx="7254240" cy="2758440"/>
          </a:xfrm>
        </p:grpSpPr>
        <p:sp>
          <p:nvSpPr>
            <p:cNvPr id="5" name="object 5"/>
            <p:cNvSpPr/>
            <p:nvPr/>
          </p:nvSpPr>
          <p:spPr>
            <a:xfrm>
              <a:off x="1444752" y="1583436"/>
              <a:ext cx="1781556" cy="22204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33700" y="1574292"/>
              <a:ext cx="274320" cy="342900"/>
            </a:xfrm>
            <a:custGeom>
              <a:avLst/>
              <a:gdLst/>
              <a:ahLst/>
              <a:cxnLst/>
              <a:rect l="l" t="t" r="r" b="b"/>
              <a:pathLst>
                <a:path w="274319" h="342900">
                  <a:moveTo>
                    <a:pt x="228600" y="0"/>
                  </a:moveTo>
                  <a:lnTo>
                    <a:pt x="0" y="0"/>
                  </a:lnTo>
                  <a:lnTo>
                    <a:pt x="0" y="297180"/>
                  </a:lnTo>
                  <a:lnTo>
                    <a:pt x="45719" y="342900"/>
                  </a:lnTo>
                  <a:lnTo>
                    <a:pt x="274319" y="342900"/>
                  </a:lnTo>
                  <a:lnTo>
                    <a:pt x="274319" y="4572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33700" y="1574292"/>
              <a:ext cx="274320" cy="342900"/>
            </a:xfrm>
            <a:custGeom>
              <a:avLst/>
              <a:gdLst/>
              <a:ahLst/>
              <a:cxnLst/>
              <a:rect l="l" t="t" r="r" b="b"/>
              <a:pathLst>
                <a:path w="274319" h="342900">
                  <a:moveTo>
                    <a:pt x="0" y="0"/>
                  </a:moveTo>
                  <a:lnTo>
                    <a:pt x="228600" y="0"/>
                  </a:lnTo>
                  <a:lnTo>
                    <a:pt x="274319" y="45720"/>
                  </a:lnTo>
                  <a:lnTo>
                    <a:pt x="274319" y="342900"/>
                  </a:lnTo>
                  <a:lnTo>
                    <a:pt x="45719" y="342900"/>
                  </a:lnTo>
                  <a:lnTo>
                    <a:pt x="0" y="29718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24200" y="1373124"/>
              <a:ext cx="5574792" cy="27584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98263" y="1373124"/>
              <a:ext cx="3264408" cy="26212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04083" y="1406652"/>
              <a:ext cx="5435600" cy="2639695"/>
            </a:xfrm>
            <a:custGeom>
              <a:avLst/>
              <a:gdLst/>
              <a:ahLst/>
              <a:cxnLst/>
              <a:rect l="l" t="t" r="r" b="b"/>
              <a:pathLst>
                <a:path w="5435600" h="2639695">
                  <a:moveTo>
                    <a:pt x="5435473" y="0"/>
                  </a:moveTo>
                  <a:lnTo>
                    <a:pt x="1311529" y="0"/>
                  </a:lnTo>
                  <a:lnTo>
                    <a:pt x="1311529" y="439927"/>
                  </a:lnTo>
                  <a:lnTo>
                    <a:pt x="0" y="1197483"/>
                  </a:lnTo>
                  <a:lnTo>
                    <a:pt x="1311529" y="1099820"/>
                  </a:lnTo>
                  <a:lnTo>
                    <a:pt x="1311529" y="2639568"/>
                  </a:lnTo>
                  <a:lnTo>
                    <a:pt x="5435473" y="2639568"/>
                  </a:lnTo>
                  <a:lnTo>
                    <a:pt x="54354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04083" y="1406652"/>
              <a:ext cx="5435600" cy="2639695"/>
            </a:xfrm>
            <a:custGeom>
              <a:avLst/>
              <a:gdLst/>
              <a:ahLst/>
              <a:cxnLst/>
              <a:rect l="l" t="t" r="r" b="b"/>
              <a:pathLst>
                <a:path w="5435600" h="2639695">
                  <a:moveTo>
                    <a:pt x="1311529" y="0"/>
                  </a:moveTo>
                  <a:lnTo>
                    <a:pt x="1998853" y="0"/>
                  </a:lnTo>
                  <a:lnTo>
                    <a:pt x="3029839" y="0"/>
                  </a:lnTo>
                  <a:lnTo>
                    <a:pt x="5435473" y="0"/>
                  </a:lnTo>
                  <a:lnTo>
                    <a:pt x="5435473" y="439927"/>
                  </a:lnTo>
                  <a:lnTo>
                    <a:pt x="5435473" y="1099820"/>
                  </a:lnTo>
                  <a:lnTo>
                    <a:pt x="5435473" y="2639568"/>
                  </a:lnTo>
                  <a:lnTo>
                    <a:pt x="3029839" y="2639568"/>
                  </a:lnTo>
                  <a:lnTo>
                    <a:pt x="1998853" y="2639568"/>
                  </a:lnTo>
                  <a:lnTo>
                    <a:pt x="1311529" y="2639568"/>
                  </a:lnTo>
                  <a:lnTo>
                    <a:pt x="1311529" y="1099820"/>
                  </a:lnTo>
                  <a:lnTo>
                    <a:pt x="0" y="1197483"/>
                  </a:lnTo>
                  <a:lnTo>
                    <a:pt x="1311529" y="439927"/>
                  </a:lnTo>
                  <a:lnTo>
                    <a:pt x="131152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530597" y="1429003"/>
            <a:ext cx="2999740" cy="240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853A0"/>
                </a:solidFill>
                <a:latin typeface="Arial"/>
                <a:cs typeface="Arial"/>
              </a:rPr>
              <a:t>containers:</a:t>
            </a:r>
            <a:endParaRPr sz="1200">
              <a:latin typeface="Arial"/>
              <a:cs typeface="Arial"/>
            </a:endParaRPr>
          </a:p>
          <a:p>
            <a:pPr marL="97790">
              <a:lnSpc>
                <a:spcPct val="100000"/>
              </a:lnSpc>
            </a:pPr>
            <a:r>
              <a:rPr sz="1200" spc="-5" dirty="0">
                <a:solidFill>
                  <a:srgbClr val="2853A0"/>
                </a:solidFill>
                <a:latin typeface="Arial"/>
                <a:cs typeface="Arial"/>
              </a:rPr>
              <a:t>web:</a:t>
            </a:r>
            <a:endParaRPr sz="1200">
              <a:latin typeface="Arial"/>
              <a:cs typeface="Arial"/>
            </a:endParaRPr>
          </a:p>
          <a:p>
            <a:pPr marL="227329">
              <a:lnSpc>
                <a:spcPct val="100000"/>
              </a:lnSpc>
            </a:pPr>
            <a:r>
              <a:rPr sz="1200" spc="-5" dirty="0">
                <a:solidFill>
                  <a:srgbClr val="2853A0"/>
                </a:solidFill>
                <a:latin typeface="Arial"/>
                <a:cs typeface="Arial"/>
              </a:rPr>
              <a:t>build:</a:t>
            </a:r>
            <a:r>
              <a:rPr sz="1200" spc="-40" dirty="0">
                <a:solidFill>
                  <a:srgbClr val="2853A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853A0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227329" marR="1054735">
              <a:lnSpc>
                <a:spcPct val="100000"/>
              </a:lnSpc>
            </a:pPr>
            <a:r>
              <a:rPr sz="1200" spc="-5" dirty="0">
                <a:solidFill>
                  <a:srgbClr val="2853A0"/>
                </a:solidFill>
                <a:latin typeface="Arial"/>
                <a:cs typeface="Arial"/>
              </a:rPr>
              <a:t>command: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python</a:t>
            </a:r>
            <a:r>
              <a:rPr sz="12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app.py  </a:t>
            </a:r>
            <a:r>
              <a:rPr sz="1200" dirty="0">
                <a:solidFill>
                  <a:srgbClr val="2853A0"/>
                </a:solidFill>
                <a:latin typeface="Arial"/>
                <a:cs typeface="Arial"/>
              </a:rPr>
              <a:t>ports:</a:t>
            </a:r>
            <a:endParaRPr sz="1200">
              <a:latin typeface="Arial"/>
              <a:cs typeface="Arial"/>
            </a:endParaRPr>
          </a:p>
          <a:p>
            <a:pPr marL="227329">
              <a:lnSpc>
                <a:spcPct val="100000"/>
              </a:lnSpc>
            </a:pPr>
            <a:r>
              <a:rPr sz="1200" dirty="0">
                <a:solidFill>
                  <a:srgbClr val="2853A0"/>
                </a:solidFill>
                <a:latin typeface="Arial"/>
                <a:cs typeface="Arial"/>
              </a:rPr>
              <a:t>-</a:t>
            </a:r>
            <a:r>
              <a:rPr sz="1200" spc="-10" dirty="0">
                <a:solidFill>
                  <a:srgbClr val="2853A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"5000:5000"</a:t>
            </a:r>
            <a:endParaRPr sz="1200">
              <a:latin typeface="Arial"/>
              <a:cs typeface="Arial"/>
            </a:endParaRPr>
          </a:p>
          <a:p>
            <a:pPr marL="227329">
              <a:lnSpc>
                <a:spcPct val="100000"/>
              </a:lnSpc>
            </a:pPr>
            <a:r>
              <a:rPr sz="1200" spc="-5" dirty="0">
                <a:solidFill>
                  <a:srgbClr val="2853A0"/>
                </a:solidFill>
                <a:latin typeface="Arial"/>
                <a:cs typeface="Arial"/>
              </a:rPr>
              <a:t>volumes:</a:t>
            </a:r>
            <a:endParaRPr sz="1200">
              <a:latin typeface="Arial"/>
              <a:cs typeface="Arial"/>
            </a:endParaRPr>
          </a:p>
          <a:p>
            <a:pPr marL="227329" marR="1884680">
              <a:lnSpc>
                <a:spcPct val="100000"/>
              </a:lnSpc>
              <a:buClr>
                <a:srgbClr val="2853A0"/>
              </a:buClr>
              <a:buChar char="-"/>
              <a:tabLst>
                <a:tab pos="320675" algn="l"/>
              </a:tabLst>
            </a:pP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.:/code </a:t>
            </a:r>
            <a:r>
              <a:rPr sz="1200" dirty="0">
                <a:solidFill>
                  <a:srgbClr val="2853A0"/>
                </a:solidFill>
                <a:latin typeface="Arial"/>
                <a:cs typeface="Arial"/>
              </a:rPr>
              <a:t> en</a:t>
            </a:r>
            <a:r>
              <a:rPr sz="1200" spc="-15" dirty="0">
                <a:solidFill>
                  <a:srgbClr val="2853A0"/>
                </a:solidFill>
                <a:latin typeface="Arial"/>
                <a:cs typeface="Arial"/>
              </a:rPr>
              <a:t>v</a:t>
            </a:r>
            <a:r>
              <a:rPr sz="1200" spc="-5" dirty="0">
                <a:solidFill>
                  <a:srgbClr val="2853A0"/>
                </a:solidFill>
                <a:latin typeface="Arial"/>
                <a:cs typeface="Arial"/>
              </a:rPr>
              <a:t>i</a:t>
            </a:r>
            <a:r>
              <a:rPr sz="1200" spc="-10" dirty="0">
                <a:solidFill>
                  <a:srgbClr val="2853A0"/>
                </a:solidFill>
                <a:latin typeface="Arial"/>
                <a:cs typeface="Arial"/>
              </a:rPr>
              <a:t>r</a:t>
            </a:r>
            <a:r>
              <a:rPr sz="1200" dirty="0">
                <a:solidFill>
                  <a:srgbClr val="2853A0"/>
                </a:solidFill>
                <a:latin typeface="Arial"/>
                <a:cs typeface="Arial"/>
              </a:rPr>
              <a:t>on</a:t>
            </a:r>
            <a:r>
              <a:rPr sz="1200" spc="5" dirty="0">
                <a:solidFill>
                  <a:srgbClr val="2853A0"/>
                </a:solidFill>
                <a:latin typeface="Arial"/>
                <a:cs typeface="Arial"/>
              </a:rPr>
              <a:t>m</a:t>
            </a:r>
            <a:r>
              <a:rPr sz="1200" spc="-10" dirty="0">
                <a:solidFill>
                  <a:srgbClr val="2853A0"/>
                </a:solidFill>
                <a:latin typeface="Arial"/>
                <a:cs typeface="Arial"/>
              </a:rPr>
              <a:t>en</a:t>
            </a:r>
            <a:r>
              <a:rPr sz="1200" dirty="0">
                <a:solidFill>
                  <a:srgbClr val="2853A0"/>
                </a:solidFill>
                <a:latin typeface="Arial"/>
                <a:cs typeface="Arial"/>
              </a:rPr>
              <a:t>t:</a:t>
            </a:r>
            <a:endParaRPr sz="1200">
              <a:latin typeface="Arial"/>
              <a:cs typeface="Arial"/>
            </a:endParaRPr>
          </a:p>
          <a:p>
            <a:pPr marL="320040" indent="-93345">
              <a:lnSpc>
                <a:spcPct val="100000"/>
              </a:lnSpc>
              <a:buClr>
                <a:srgbClr val="2853A0"/>
              </a:buClr>
              <a:buChar char="-"/>
              <a:tabLst>
                <a:tab pos="320675" algn="l"/>
              </a:tabLst>
            </a:pP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PYTHONUNBUFFERED=1</a:t>
            </a:r>
            <a:endParaRPr sz="1200">
              <a:latin typeface="Arial"/>
              <a:cs typeface="Arial"/>
            </a:endParaRPr>
          </a:p>
          <a:p>
            <a:pPr marL="97790">
              <a:lnSpc>
                <a:spcPct val="100000"/>
              </a:lnSpc>
            </a:pPr>
            <a:r>
              <a:rPr sz="1200" spc="-5" dirty="0">
                <a:solidFill>
                  <a:srgbClr val="2853A0"/>
                </a:solidFill>
                <a:latin typeface="Arial"/>
                <a:cs typeface="Arial"/>
              </a:rPr>
              <a:t>redis:</a:t>
            </a:r>
            <a:endParaRPr sz="1200">
              <a:latin typeface="Arial"/>
              <a:cs typeface="Arial"/>
            </a:endParaRPr>
          </a:p>
          <a:p>
            <a:pPr marL="227329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2853A0"/>
                </a:solidFill>
                <a:latin typeface="Arial"/>
                <a:cs typeface="Arial"/>
              </a:rPr>
              <a:t>image:</a:t>
            </a:r>
            <a:r>
              <a:rPr sz="1200" spc="-20" dirty="0">
                <a:solidFill>
                  <a:srgbClr val="2853A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redis:latest</a:t>
            </a:r>
            <a:endParaRPr sz="1200">
              <a:latin typeface="Arial"/>
              <a:cs typeface="Arial"/>
            </a:endParaRPr>
          </a:p>
          <a:p>
            <a:pPr marL="227329">
              <a:lnSpc>
                <a:spcPct val="100000"/>
              </a:lnSpc>
            </a:pPr>
            <a:r>
              <a:rPr sz="1200" spc="-5" dirty="0">
                <a:solidFill>
                  <a:srgbClr val="2853A0"/>
                </a:solidFill>
                <a:latin typeface="Arial"/>
                <a:cs typeface="Arial"/>
              </a:rPr>
              <a:t>command: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redis-server --appendonly</a:t>
            </a:r>
            <a:r>
              <a:rPr sz="12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yes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80822" y="319531"/>
            <a:ext cx="75838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12044"/>
                </a:solidFill>
                <a:latin typeface="Arial"/>
                <a:cs typeface="Arial"/>
              </a:rPr>
              <a:t>Docker Compose: </a:t>
            </a:r>
            <a:r>
              <a:rPr sz="2800" spc="-5" dirty="0">
                <a:solidFill>
                  <a:srgbClr val="012044"/>
                </a:solidFill>
              </a:rPr>
              <a:t>Multi </a:t>
            </a:r>
            <a:r>
              <a:rPr sz="2800" dirty="0">
                <a:solidFill>
                  <a:srgbClr val="012044"/>
                </a:solidFill>
              </a:rPr>
              <a:t>Container</a:t>
            </a:r>
            <a:r>
              <a:rPr sz="2800" spc="105" dirty="0">
                <a:solidFill>
                  <a:srgbClr val="012044"/>
                </a:solidFill>
              </a:rPr>
              <a:t> </a:t>
            </a:r>
            <a:r>
              <a:rPr sz="2800" spc="-5" dirty="0">
                <a:solidFill>
                  <a:srgbClr val="012044"/>
                </a:solidFill>
              </a:rPr>
              <a:t>Applications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72767" y="1673351"/>
            <a:ext cx="487680" cy="487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9995" y="964691"/>
            <a:ext cx="7740396" cy="3782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3059" y="296036"/>
            <a:ext cx="5087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A Sample Docker Compose</a:t>
            </a:r>
            <a:r>
              <a:rPr sz="2800" spc="30" dirty="0"/>
              <a:t> </a:t>
            </a:r>
            <a:r>
              <a:rPr sz="2800" spc="-5" dirty="0"/>
              <a:t>File</a:t>
            </a:r>
            <a:endParaRPr sz="2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852" y="1773910"/>
            <a:ext cx="990600" cy="700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53920" y="2678048"/>
            <a:ext cx="63011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9205" marR="5080" indent="-251650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Docker </a:t>
            </a:r>
            <a:r>
              <a:rPr dirty="0"/>
              <a:t>Compose</a:t>
            </a:r>
            <a:r>
              <a:rPr spc="-80" dirty="0"/>
              <a:t> </a:t>
            </a:r>
            <a:r>
              <a:rPr dirty="0"/>
              <a:t>Compatibility  Matrix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500"/>
                </a:moveTo>
                <a:lnTo>
                  <a:pt x="4572000" y="5143500"/>
                </a:lnTo>
                <a:lnTo>
                  <a:pt x="4572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75788" y="0"/>
            <a:ext cx="6268212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378077"/>
            <a:ext cx="206121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12044"/>
                </a:solidFill>
              </a:rPr>
              <a:t>Docker  Compose  File Format  Comp</a:t>
            </a:r>
            <a:r>
              <a:rPr sz="2800" dirty="0">
                <a:solidFill>
                  <a:srgbClr val="012044"/>
                </a:solidFill>
              </a:rPr>
              <a:t>a</a:t>
            </a:r>
            <a:r>
              <a:rPr sz="2800" spc="-5" dirty="0">
                <a:solidFill>
                  <a:srgbClr val="012044"/>
                </a:solidFill>
              </a:rPr>
              <a:t>ti</a:t>
            </a:r>
            <a:r>
              <a:rPr sz="2800" dirty="0">
                <a:solidFill>
                  <a:srgbClr val="012044"/>
                </a:solidFill>
              </a:rPr>
              <a:t>b</a:t>
            </a:r>
            <a:r>
              <a:rPr sz="2800" spc="-5" dirty="0">
                <a:solidFill>
                  <a:srgbClr val="012044"/>
                </a:solidFill>
              </a:rPr>
              <a:t>il</a:t>
            </a:r>
            <a:r>
              <a:rPr sz="2800" dirty="0">
                <a:solidFill>
                  <a:srgbClr val="012044"/>
                </a:solidFill>
              </a:rPr>
              <a:t>i</a:t>
            </a:r>
            <a:r>
              <a:rPr sz="2800" spc="-5" dirty="0">
                <a:solidFill>
                  <a:srgbClr val="012044"/>
                </a:solidFill>
              </a:rPr>
              <a:t>ty  </a:t>
            </a:r>
            <a:r>
              <a:rPr sz="2800" dirty="0">
                <a:solidFill>
                  <a:srgbClr val="012044"/>
                </a:solidFill>
              </a:rPr>
              <a:t>Matrix</a:t>
            </a:r>
            <a:endParaRPr sz="2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852" y="1773910"/>
            <a:ext cx="990600" cy="700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5698" y="2752725"/>
            <a:ext cx="52311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8994" marR="5080" indent="-836930">
              <a:lnSpc>
                <a:spcPct val="100000"/>
              </a:lnSpc>
              <a:spcBef>
                <a:spcPts val="100"/>
              </a:spcBef>
            </a:pPr>
            <a:r>
              <a:rPr dirty="0"/>
              <a:t>Environmental Variable</a:t>
            </a:r>
            <a:r>
              <a:rPr spc="-140" dirty="0"/>
              <a:t> </a:t>
            </a:r>
            <a:r>
              <a:rPr spc="-5" dirty="0"/>
              <a:t>in  Docker</a:t>
            </a:r>
            <a:r>
              <a:rPr spc="-25" dirty="0"/>
              <a:t> </a:t>
            </a:r>
            <a:r>
              <a:rPr dirty="0"/>
              <a:t>Compose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1482" y="373381"/>
            <a:ext cx="660558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375" dirty="0"/>
              <a:t>U</a:t>
            </a:r>
            <a:r>
              <a:rPr spc="-259" dirty="0"/>
              <a:t>s</a:t>
            </a:r>
            <a:r>
              <a:rPr spc="-195"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1062989"/>
            <a:ext cx="6858000" cy="3657600"/>
          </a:xfrm>
          <a:custGeom>
            <a:avLst/>
            <a:gdLst/>
            <a:ahLst/>
            <a:cxnLst/>
            <a:rect l="l" t="t" r="r" b="b"/>
            <a:pathLst>
              <a:path w="9144000" h="4876800">
                <a:moveTo>
                  <a:pt x="0" y="0"/>
                </a:moveTo>
                <a:lnTo>
                  <a:pt x="9144000" y="0"/>
                </a:lnTo>
                <a:lnTo>
                  <a:pt x="9144000" y="4876800"/>
                </a:lnTo>
                <a:lnTo>
                  <a:pt x="0" y="4876800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54100" y="2082165"/>
            <a:ext cx="5338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1350" dirty="0">
                <a:solidFill>
                  <a:prstClr val="black"/>
                </a:solidFill>
                <a:latin typeface="Courier New"/>
                <a:cs typeface="Courier New"/>
              </a:rPr>
              <a:t>State</a:t>
            </a:r>
            <a:endParaRPr sz="135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102" y="1045845"/>
            <a:ext cx="3208973" cy="145873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415290" defTabSz="685800">
              <a:lnSpc>
                <a:spcPct val="120800"/>
              </a:lnSpc>
              <a:spcBef>
                <a:spcPts val="75"/>
              </a:spcBef>
              <a:tabLst>
                <a:tab pos="214789" algn="l"/>
                <a:tab pos="935355" algn="l"/>
                <a:tab pos="1758315" algn="l"/>
                <a:tab pos="2066925" algn="l"/>
              </a:tabLst>
            </a:pPr>
            <a:r>
              <a:rPr sz="1350" dirty="0">
                <a:solidFill>
                  <a:prstClr val="black"/>
                </a:solidFill>
                <a:latin typeface="Courier New"/>
                <a:cs typeface="Courier New"/>
              </a:rPr>
              <a:t>$	docker-compose	up	-d  Creating	vagrant_mysql_1...</a:t>
            </a:r>
            <a:endParaRPr sz="135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525" defTabSz="685800">
              <a:spcBef>
                <a:spcPts val="330"/>
              </a:spcBef>
              <a:tabLst>
                <a:tab pos="935355" algn="l"/>
              </a:tabLst>
            </a:pPr>
            <a:r>
              <a:rPr sz="1350" dirty="0">
                <a:solidFill>
                  <a:prstClr val="black"/>
                </a:solidFill>
                <a:latin typeface="Courier New"/>
                <a:cs typeface="Courier New"/>
              </a:rPr>
              <a:t>Creating	vagrant_wordpress_1...</a:t>
            </a:r>
            <a:endParaRPr sz="135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525" defTabSz="685800">
              <a:spcBef>
                <a:spcPts val="338"/>
              </a:spcBef>
              <a:tabLst>
                <a:tab pos="214789" algn="l"/>
                <a:tab pos="1758315" algn="l"/>
              </a:tabLst>
            </a:pPr>
            <a:r>
              <a:rPr sz="1350" dirty="0">
                <a:solidFill>
                  <a:prstClr val="black"/>
                </a:solidFill>
                <a:latin typeface="Courier New"/>
                <a:cs typeface="Courier New"/>
              </a:rPr>
              <a:t>$	docker-compose	ps</a:t>
            </a:r>
            <a:endParaRPr sz="135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525" defTabSz="685800">
              <a:spcBef>
                <a:spcPts val="338"/>
              </a:spcBef>
              <a:tabLst>
                <a:tab pos="2169795" algn="l"/>
              </a:tabLst>
            </a:pPr>
            <a:r>
              <a:rPr sz="1350" dirty="0">
                <a:solidFill>
                  <a:prstClr val="black"/>
                </a:solidFill>
                <a:latin typeface="Courier New"/>
                <a:cs typeface="Courier New"/>
              </a:rPr>
              <a:t>Name	Command</a:t>
            </a:r>
            <a:endParaRPr sz="135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395" defTabSz="685800"/>
            <a:r>
              <a:rPr sz="1350" dirty="0">
                <a:solidFill>
                  <a:prstClr val="black"/>
                </a:solidFill>
                <a:latin typeface="Courier New"/>
                <a:cs typeface="Courier New"/>
              </a:rPr>
              <a:t>Ports</a:t>
            </a:r>
            <a:endParaRPr sz="135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10627" y="2663989"/>
            <a:ext cx="6687979" cy="216218"/>
            <a:chOff x="90169" y="3551986"/>
            <a:chExt cx="8917305" cy="288290"/>
          </a:xfrm>
        </p:grpSpPr>
        <p:sp>
          <p:nvSpPr>
            <p:cNvPr id="7" name="object 7"/>
            <p:cNvSpPr/>
            <p:nvPr/>
          </p:nvSpPr>
          <p:spPr>
            <a:xfrm>
              <a:off x="90169" y="3558730"/>
              <a:ext cx="8917305" cy="0"/>
            </a:xfrm>
            <a:custGeom>
              <a:avLst/>
              <a:gdLst/>
              <a:ahLst/>
              <a:cxnLst/>
              <a:rect l="l" t="t" r="r" b="b"/>
              <a:pathLst>
                <a:path w="8917305">
                  <a:moveTo>
                    <a:pt x="0" y="0"/>
                  </a:moveTo>
                  <a:lnTo>
                    <a:pt x="8916851" y="0"/>
                  </a:lnTo>
                </a:path>
              </a:pathLst>
            </a:custGeom>
            <a:ln w="1348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685800"/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90169" y="3833050"/>
              <a:ext cx="2195195" cy="0"/>
            </a:xfrm>
            <a:custGeom>
              <a:avLst/>
              <a:gdLst/>
              <a:ahLst/>
              <a:cxnLst/>
              <a:rect l="l" t="t" r="r" b="b"/>
              <a:pathLst>
                <a:path w="2195195">
                  <a:moveTo>
                    <a:pt x="0" y="0"/>
                  </a:moveTo>
                  <a:lnTo>
                    <a:pt x="2194917" y="0"/>
                  </a:lnTo>
                </a:path>
              </a:pathLst>
            </a:custGeom>
            <a:ln w="1348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685800"/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86815" y="3029090"/>
          <a:ext cx="5810249" cy="853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1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4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9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675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vagrant_mysql_1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3306/tcp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86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/entrypoint.sh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mysqld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6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Up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75">
                <a:tc>
                  <a:txBody>
                    <a:bodyPr/>
                    <a:lstStyle/>
                    <a:p>
                      <a:pPr marL="31750" marR="129539">
                        <a:lnSpc>
                          <a:spcPts val="2160"/>
                        </a:lnSpc>
                        <a:spcBef>
                          <a:spcPts val="5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vagrant_wordpress_1  0.0.0.0:80-&gt;80/tcp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763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214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/entrypoint.sh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40"/>
                        </a:lnSpc>
                        <a:tabLst>
                          <a:tab pos="1714500" algn="l"/>
                        </a:tabLst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apache2-for	...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4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Up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77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500"/>
                </a:moveTo>
                <a:lnTo>
                  <a:pt x="4572000" y="5143500"/>
                </a:lnTo>
                <a:lnTo>
                  <a:pt x="4572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572000" y="0"/>
            <a:ext cx="4572000" cy="5143500"/>
            <a:chOff x="4572000" y="0"/>
            <a:chExt cx="4572000" cy="5143500"/>
          </a:xfrm>
        </p:grpSpPr>
        <p:sp>
          <p:nvSpPr>
            <p:cNvPr id="4" name="object 4"/>
            <p:cNvSpPr/>
            <p:nvPr/>
          </p:nvSpPr>
          <p:spPr>
            <a:xfrm>
              <a:off x="457200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2000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4572000" y="51435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48427" y="1098803"/>
              <a:ext cx="3686555" cy="21153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980" y="598754"/>
            <a:ext cx="370459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12044"/>
                </a:solidFill>
              </a:rPr>
              <a:t>Environmental</a:t>
            </a:r>
            <a:r>
              <a:rPr sz="2800" spc="-50" dirty="0">
                <a:solidFill>
                  <a:srgbClr val="012044"/>
                </a:solidFill>
              </a:rPr>
              <a:t> </a:t>
            </a:r>
            <a:r>
              <a:rPr sz="2800" spc="-5" dirty="0">
                <a:solidFill>
                  <a:srgbClr val="012044"/>
                </a:solidFill>
              </a:rPr>
              <a:t>Variable  in Docker</a:t>
            </a:r>
            <a:r>
              <a:rPr sz="2800" spc="-10" dirty="0">
                <a:solidFill>
                  <a:srgbClr val="012044"/>
                </a:solidFill>
              </a:rPr>
              <a:t> </a:t>
            </a:r>
            <a:r>
              <a:rPr sz="2800" spc="-5" dirty="0">
                <a:solidFill>
                  <a:srgbClr val="012044"/>
                </a:solidFill>
              </a:rPr>
              <a:t>Compose: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474980" y="1879853"/>
            <a:ext cx="2262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12044"/>
                </a:solidFill>
                <a:latin typeface="Arial"/>
                <a:cs typeface="Arial"/>
              </a:rPr>
              <a:t>Using </a:t>
            </a:r>
            <a:r>
              <a:rPr sz="2800" dirty="0">
                <a:solidFill>
                  <a:srgbClr val="012044"/>
                </a:solidFill>
                <a:latin typeface="Arial"/>
                <a:cs typeface="Arial"/>
              </a:rPr>
              <a:t>.env</a:t>
            </a:r>
            <a:r>
              <a:rPr sz="2800" spc="-45" dirty="0">
                <a:solidFill>
                  <a:srgbClr val="012044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12044"/>
                </a:solidFill>
                <a:latin typeface="Arial"/>
                <a:cs typeface="Arial"/>
              </a:rPr>
              <a:t>file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500"/>
                </a:moveTo>
                <a:lnTo>
                  <a:pt x="4572000" y="5143500"/>
                </a:lnTo>
                <a:lnTo>
                  <a:pt x="4572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572000" y="0"/>
            <a:ext cx="4572000" cy="5143500"/>
            <a:chOff x="4572000" y="0"/>
            <a:chExt cx="4572000" cy="5143500"/>
          </a:xfrm>
        </p:grpSpPr>
        <p:sp>
          <p:nvSpPr>
            <p:cNvPr id="4" name="object 4"/>
            <p:cNvSpPr/>
            <p:nvPr/>
          </p:nvSpPr>
          <p:spPr>
            <a:xfrm>
              <a:off x="457200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2000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4572000" y="51435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30495" y="1574291"/>
              <a:ext cx="4256532" cy="4617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8863" y="471678"/>
            <a:ext cx="370395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12044"/>
                </a:solidFill>
              </a:rPr>
              <a:t>Environmental Variable  in Docker</a:t>
            </a:r>
            <a:r>
              <a:rPr sz="2800" spc="5" dirty="0">
                <a:solidFill>
                  <a:srgbClr val="012044"/>
                </a:solidFill>
              </a:rPr>
              <a:t> </a:t>
            </a:r>
            <a:r>
              <a:rPr sz="2800" spc="-5" dirty="0">
                <a:solidFill>
                  <a:srgbClr val="012044"/>
                </a:solidFill>
              </a:rPr>
              <a:t>Compose: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308863" y="1751787"/>
            <a:ext cx="37858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12044"/>
                </a:solidFill>
                <a:latin typeface="Arial"/>
                <a:cs typeface="Arial"/>
              </a:rPr>
              <a:t>Using</a:t>
            </a:r>
            <a:r>
              <a:rPr sz="2800" spc="-70" dirty="0">
                <a:solidFill>
                  <a:srgbClr val="0120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12044"/>
                </a:solidFill>
                <a:latin typeface="Arial"/>
                <a:cs typeface="Arial"/>
              </a:rPr>
              <a:t>`docker-compose  </a:t>
            </a:r>
            <a:r>
              <a:rPr sz="2800" spc="-5" dirty="0">
                <a:solidFill>
                  <a:srgbClr val="012044"/>
                </a:solidFill>
                <a:latin typeface="Arial"/>
                <a:cs typeface="Arial"/>
              </a:rPr>
              <a:t>run`</a:t>
            </a:r>
            <a:r>
              <a:rPr sz="2800" dirty="0">
                <a:solidFill>
                  <a:srgbClr val="012044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12044"/>
                </a:solidFill>
                <a:latin typeface="Arial"/>
                <a:cs typeface="Arial"/>
              </a:rPr>
              <a:t>command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852" y="1773910"/>
            <a:ext cx="990600" cy="700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82392" y="2885948"/>
            <a:ext cx="4878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Networking </a:t>
            </a:r>
            <a:r>
              <a:rPr spc="-5" dirty="0"/>
              <a:t>in</a:t>
            </a:r>
            <a:r>
              <a:rPr spc="-100" dirty="0"/>
              <a:t> </a:t>
            </a:r>
            <a:r>
              <a:rPr dirty="0"/>
              <a:t>Compose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500"/>
                </a:moveTo>
                <a:lnTo>
                  <a:pt x="4572000" y="5143500"/>
                </a:lnTo>
                <a:lnTo>
                  <a:pt x="4572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572000" y="0"/>
            <a:ext cx="4572000" cy="5143500"/>
            <a:chOff x="4572000" y="0"/>
            <a:chExt cx="4572000" cy="5143500"/>
          </a:xfrm>
        </p:grpSpPr>
        <p:sp>
          <p:nvSpPr>
            <p:cNvPr id="4" name="object 4"/>
            <p:cNvSpPr/>
            <p:nvPr/>
          </p:nvSpPr>
          <p:spPr>
            <a:xfrm>
              <a:off x="457200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2000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4572000" y="51435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17947" y="1243583"/>
              <a:ext cx="3896867" cy="23911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3870" y="662381"/>
            <a:ext cx="3803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12044"/>
                </a:solidFill>
              </a:rPr>
              <a:t>Networking in</a:t>
            </a:r>
            <a:r>
              <a:rPr sz="2800" spc="5" dirty="0">
                <a:solidFill>
                  <a:srgbClr val="012044"/>
                </a:solidFill>
              </a:rPr>
              <a:t> </a:t>
            </a:r>
            <a:r>
              <a:rPr sz="2800" spc="-5" dirty="0">
                <a:solidFill>
                  <a:srgbClr val="012044"/>
                </a:solidFill>
              </a:rPr>
              <a:t>Compose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79247" y="2107692"/>
            <a:ext cx="4384675" cy="1929764"/>
          </a:xfrm>
          <a:custGeom>
            <a:avLst/>
            <a:gdLst/>
            <a:ahLst/>
            <a:cxnLst/>
            <a:rect l="l" t="t" r="r" b="b"/>
            <a:pathLst>
              <a:path w="4384675" h="1929764">
                <a:moveTo>
                  <a:pt x="4384548" y="0"/>
                </a:moveTo>
                <a:lnTo>
                  <a:pt x="0" y="0"/>
                </a:lnTo>
                <a:lnTo>
                  <a:pt x="0" y="1929383"/>
                </a:lnTo>
                <a:lnTo>
                  <a:pt x="4384548" y="1929383"/>
                </a:lnTo>
                <a:lnTo>
                  <a:pt x="43845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5757" y="2169617"/>
            <a:ext cx="4136390" cy="152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7020">
              <a:lnSpc>
                <a:spcPts val="1510"/>
              </a:lnSpc>
              <a:buSzPct val="150000"/>
              <a:buChar char="-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A network called </a:t>
            </a:r>
            <a:r>
              <a:rPr sz="1400" spc="-5" dirty="0">
                <a:latin typeface="Arial"/>
                <a:cs typeface="Arial"/>
              </a:rPr>
              <a:t>myapp_default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created.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ts val="2030"/>
              </a:lnSpc>
              <a:buSzPct val="150000"/>
              <a:buChar char="-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A container is created using </a:t>
            </a:r>
            <a:r>
              <a:rPr sz="1400" spc="-5" dirty="0">
                <a:latin typeface="Arial"/>
                <a:cs typeface="Arial"/>
              </a:rPr>
              <a:t>web’s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configuration.</a:t>
            </a:r>
            <a:endParaRPr sz="1400">
              <a:latin typeface="Arial"/>
              <a:cs typeface="Arial"/>
            </a:endParaRPr>
          </a:p>
          <a:p>
            <a:pPr marL="299085">
              <a:lnSpc>
                <a:spcPts val="1610"/>
              </a:lnSpc>
            </a:pPr>
            <a:r>
              <a:rPr sz="1400" dirty="0">
                <a:latin typeface="Arial"/>
                <a:cs typeface="Arial"/>
              </a:rPr>
              <a:t>It joins the </a:t>
            </a:r>
            <a:r>
              <a:rPr sz="1400" spc="-5" dirty="0">
                <a:latin typeface="Arial"/>
                <a:cs typeface="Arial"/>
              </a:rPr>
              <a:t>network myapp_default </a:t>
            </a:r>
            <a:r>
              <a:rPr sz="1400" dirty="0">
                <a:latin typeface="Arial"/>
                <a:cs typeface="Arial"/>
              </a:rPr>
              <a:t>under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endParaRPr sz="1400">
              <a:latin typeface="Arial"/>
              <a:cs typeface="Arial"/>
            </a:endParaRPr>
          </a:p>
          <a:p>
            <a:pPr marL="299085">
              <a:lnSpc>
                <a:spcPts val="1330"/>
              </a:lnSpc>
            </a:pPr>
            <a:r>
              <a:rPr sz="1400" spc="-5" dirty="0">
                <a:latin typeface="Arial"/>
                <a:cs typeface="Arial"/>
              </a:rPr>
              <a:t>name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web.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ts val="2100"/>
              </a:lnSpc>
              <a:buSzPct val="150000"/>
              <a:buChar char="-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A container is created using </a:t>
            </a:r>
            <a:r>
              <a:rPr sz="1400" spc="-5" dirty="0">
                <a:latin typeface="Arial"/>
                <a:cs typeface="Arial"/>
              </a:rPr>
              <a:t>db’s configuration.</a:t>
            </a:r>
            <a:r>
              <a:rPr sz="1400" spc="-2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</a:t>
            </a:r>
            <a:endParaRPr sz="1400">
              <a:latin typeface="Arial"/>
              <a:cs typeface="Arial"/>
            </a:endParaRPr>
          </a:p>
          <a:p>
            <a:pPr marL="299085">
              <a:lnSpc>
                <a:spcPts val="1610"/>
              </a:lnSpc>
            </a:pPr>
            <a:r>
              <a:rPr sz="1400" dirty="0">
                <a:latin typeface="Arial"/>
                <a:cs typeface="Arial"/>
              </a:rPr>
              <a:t>joins the network </a:t>
            </a:r>
            <a:r>
              <a:rPr sz="1400" spc="-5" dirty="0">
                <a:latin typeface="Arial"/>
                <a:cs typeface="Arial"/>
              </a:rPr>
              <a:t>myapp_default </a:t>
            </a:r>
            <a:r>
              <a:rPr sz="1400" dirty="0">
                <a:latin typeface="Arial"/>
                <a:cs typeface="Arial"/>
              </a:rPr>
              <a:t>under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endParaRPr sz="14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name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db.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500"/>
                </a:moveTo>
                <a:lnTo>
                  <a:pt x="4572000" y="5143500"/>
                </a:lnTo>
                <a:lnTo>
                  <a:pt x="4572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572000" y="0"/>
            <a:ext cx="4572000" cy="5143500"/>
            <a:chOff x="4572000" y="0"/>
            <a:chExt cx="4572000" cy="5143500"/>
          </a:xfrm>
        </p:grpSpPr>
        <p:sp>
          <p:nvSpPr>
            <p:cNvPr id="4" name="object 4"/>
            <p:cNvSpPr/>
            <p:nvPr/>
          </p:nvSpPr>
          <p:spPr>
            <a:xfrm>
              <a:off x="457200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2000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4572000" y="51435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72584" y="298704"/>
              <a:ext cx="4383023" cy="44226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3870" y="235966"/>
            <a:ext cx="32670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12044"/>
                </a:solidFill>
              </a:rPr>
              <a:t>Compose for</a:t>
            </a:r>
            <a:r>
              <a:rPr sz="2800" spc="-25" dirty="0">
                <a:solidFill>
                  <a:srgbClr val="012044"/>
                </a:solidFill>
              </a:rPr>
              <a:t> </a:t>
            </a:r>
            <a:r>
              <a:rPr sz="2800" spc="-5" dirty="0">
                <a:solidFill>
                  <a:srgbClr val="012044"/>
                </a:solidFill>
              </a:rPr>
              <a:t>Swarm  Mode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79247" y="2215895"/>
            <a:ext cx="4384675" cy="1713230"/>
          </a:xfrm>
          <a:custGeom>
            <a:avLst/>
            <a:gdLst/>
            <a:ahLst/>
            <a:cxnLst/>
            <a:rect l="l" t="t" r="r" b="b"/>
            <a:pathLst>
              <a:path w="4384675" h="1713229">
                <a:moveTo>
                  <a:pt x="4384548" y="0"/>
                </a:moveTo>
                <a:lnTo>
                  <a:pt x="0" y="0"/>
                </a:lnTo>
                <a:lnTo>
                  <a:pt x="0" y="1712976"/>
                </a:lnTo>
                <a:lnTo>
                  <a:pt x="4384548" y="1712976"/>
                </a:lnTo>
                <a:lnTo>
                  <a:pt x="43845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5757" y="2276983"/>
            <a:ext cx="3968750" cy="1306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7020">
              <a:lnSpc>
                <a:spcPts val="1855"/>
              </a:lnSpc>
              <a:buSzPct val="150000"/>
              <a:buChar char="-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The same Compose </a:t>
            </a:r>
            <a:r>
              <a:rPr sz="1400" dirty="0">
                <a:latin typeface="Arial"/>
                <a:cs typeface="Arial"/>
              </a:rPr>
              <a:t>file can be used to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deploy</a:t>
            </a:r>
            <a:endParaRPr sz="1400">
              <a:latin typeface="Arial"/>
              <a:cs typeface="Arial"/>
            </a:endParaRPr>
          </a:p>
          <a:p>
            <a:pPr marL="299085">
              <a:lnSpc>
                <a:spcPts val="1260"/>
              </a:lnSpc>
            </a:pPr>
            <a:r>
              <a:rPr sz="1400" spc="-5" dirty="0">
                <a:latin typeface="Arial"/>
                <a:cs typeface="Arial"/>
              </a:rPr>
              <a:t>containerized </a:t>
            </a:r>
            <a:r>
              <a:rPr sz="1400" dirty="0">
                <a:latin typeface="Arial"/>
                <a:cs typeface="Arial"/>
              </a:rPr>
              <a:t>apps on multi-host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ts val="2100"/>
              </a:lnSpc>
              <a:buSzPct val="150000"/>
              <a:buChar char="-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5" dirty="0">
                <a:solidFill>
                  <a:srgbClr val="647585"/>
                </a:solidFill>
                <a:latin typeface="Arial"/>
                <a:cs typeface="Arial"/>
              </a:rPr>
              <a:t>overlay </a:t>
            </a:r>
            <a:r>
              <a:rPr sz="1400" spc="-5" dirty="0">
                <a:latin typeface="Arial"/>
                <a:cs typeface="Arial"/>
              </a:rPr>
              <a:t>driver </a:t>
            </a:r>
            <a:r>
              <a:rPr sz="1400" dirty="0">
                <a:latin typeface="Arial"/>
                <a:cs typeface="Arial"/>
              </a:rPr>
              <a:t>creates a named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network</a:t>
            </a:r>
            <a:endParaRPr sz="1400">
              <a:latin typeface="Arial"/>
              <a:cs typeface="Arial"/>
            </a:endParaRPr>
          </a:p>
          <a:p>
            <a:pPr marL="299085">
              <a:lnSpc>
                <a:spcPts val="1260"/>
              </a:lnSpc>
            </a:pPr>
            <a:r>
              <a:rPr sz="1400" dirty="0">
                <a:latin typeface="Arial"/>
                <a:cs typeface="Arial"/>
              </a:rPr>
              <a:t>across multiple nodes in a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swarm.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ts val="2100"/>
              </a:lnSpc>
              <a:buSzPct val="150000"/>
              <a:buChar char="-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“global </a:t>
            </a:r>
            <a:r>
              <a:rPr sz="1400" spc="-5" dirty="0">
                <a:latin typeface="Arial"/>
                <a:cs typeface="Arial"/>
              </a:rPr>
              <a:t>mode” enable </a:t>
            </a:r>
            <a:r>
              <a:rPr sz="1400" dirty="0">
                <a:latin typeface="Arial"/>
                <a:cs typeface="Arial"/>
              </a:rPr>
              <a:t>atleast one copy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endParaRPr sz="1400">
              <a:latin typeface="Arial"/>
              <a:cs typeface="Arial"/>
            </a:endParaRPr>
          </a:p>
          <a:p>
            <a:pPr marL="299085">
              <a:lnSpc>
                <a:spcPts val="1610"/>
              </a:lnSpc>
            </a:pPr>
            <a:r>
              <a:rPr sz="1400" dirty="0">
                <a:latin typeface="Arial"/>
                <a:cs typeface="Arial"/>
              </a:rPr>
              <a:t>apps running on </a:t>
            </a:r>
            <a:r>
              <a:rPr sz="1400" spc="-5" dirty="0">
                <a:latin typeface="Arial"/>
                <a:cs typeface="Arial"/>
              </a:rPr>
              <a:t>every </a:t>
            </a:r>
            <a:r>
              <a:rPr sz="1400" dirty="0">
                <a:latin typeface="Arial"/>
                <a:cs typeface="Arial"/>
              </a:rPr>
              <a:t>node of the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swarm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852" y="1773910"/>
            <a:ext cx="990600" cy="700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92122" y="2885948"/>
            <a:ext cx="6656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</a:t>
            </a:r>
            <a:r>
              <a:rPr dirty="0"/>
              <a:t>to install </a:t>
            </a:r>
            <a:r>
              <a:rPr spc="-5" dirty="0"/>
              <a:t>Docker</a:t>
            </a:r>
            <a:r>
              <a:rPr spc="-75" dirty="0"/>
              <a:t> </a:t>
            </a:r>
            <a:r>
              <a:rPr dirty="0"/>
              <a:t>Compose?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296036"/>
            <a:ext cx="5006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How to </a:t>
            </a:r>
            <a:r>
              <a:rPr sz="2800" dirty="0"/>
              <a:t>Install </a:t>
            </a:r>
            <a:r>
              <a:rPr sz="2800" spc="-5" dirty="0"/>
              <a:t>Docker</a:t>
            </a:r>
            <a:r>
              <a:rPr sz="2800" spc="-30" dirty="0"/>
              <a:t> </a:t>
            </a:r>
            <a:r>
              <a:rPr sz="2800" spc="-5" dirty="0"/>
              <a:t>Compose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27710" y="1308557"/>
            <a:ext cx="7964805" cy="10013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solidFill>
                  <a:srgbClr val="FFFF00"/>
                </a:solidFill>
                <a:latin typeface="Arial"/>
                <a:cs typeface="Arial"/>
              </a:rPr>
              <a:t>$ curl -L</a:t>
            </a:r>
            <a:r>
              <a:rPr sz="1600" i="1" spc="229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00"/>
                </a:solidFill>
                <a:latin typeface="Arial"/>
                <a:cs typeface="Arial"/>
              </a:rPr>
              <a:t>https://github.com/docker/compose/releases/download/1.25.0/docker-compose-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i="1" spc="-5" dirty="0">
                <a:solidFill>
                  <a:srgbClr val="FFFF00"/>
                </a:solidFill>
                <a:latin typeface="Arial"/>
                <a:cs typeface="Arial"/>
              </a:rPr>
              <a:t>`uname -s`-`uname </a:t>
            </a:r>
            <a:r>
              <a:rPr sz="1600" i="1" spc="-10" dirty="0">
                <a:solidFill>
                  <a:srgbClr val="FFFF00"/>
                </a:solidFill>
                <a:latin typeface="Arial"/>
                <a:cs typeface="Arial"/>
              </a:rPr>
              <a:t>-m` </a:t>
            </a:r>
            <a:r>
              <a:rPr sz="1600" i="1" spc="-5" dirty="0">
                <a:solidFill>
                  <a:srgbClr val="FFFF00"/>
                </a:solidFill>
                <a:latin typeface="Arial"/>
                <a:cs typeface="Arial"/>
              </a:rPr>
              <a:t>-o</a:t>
            </a:r>
            <a:r>
              <a:rPr sz="1600" i="1" spc="1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00"/>
                </a:solidFill>
                <a:latin typeface="Arial"/>
                <a:cs typeface="Arial"/>
              </a:rPr>
              <a:t>/usr/local/bin/docker-compose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i="1" spc="-5" dirty="0">
                <a:solidFill>
                  <a:srgbClr val="FFFF00"/>
                </a:solidFill>
                <a:latin typeface="Arial"/>
                <a:cs typeface="Arial"/>
              </a:rPr>
              <a:t>$ chmod +x</a:t>
            </a:r>
            <a:r>
              <a:rPr sz="1600" i="1" spc="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00"/>
                </a:solidFill>
                <a:latin typeface="Arial"/>
                <a:cs typeface="Arial"/>
              </a:rPr>
              <a:t>/usr/local/bin/docker-compose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710" y="3106292"/>
            <a:ext cx="75177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Note: Docker Desktop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automatically install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latest version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Docker  Engine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you.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852" y="1773910"/>
            <a:ext cx="990600" cy="700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8024" y="2711323"/>
            <a:ext cx="7339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spc="-5" dirty="0"/>
              <a:t>Sample WordPress </a:t>
            </a:r>
            <a:r>
              <a:rPr dirty="0"/>
              <a:t>Compose</a:t>
            </a:r>
            <a:r>
              <a:rPr spc="-30" dirty="0"/>
              <a:t> </a:t>
            </a:r>
            <a:r>
              <a:rPr spc="-5" dirty="0"/>
              <a:t>File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053" y="478917"/>
            <a:ext cx="1924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Playground: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72567" y="1334262"/>
            <a:ext cx="6257290" cy="1916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C000"/>
                </a:solidFill>
                <a:latin typeface="Arial"/>
                <a:cs typeface="Arial"/>
              </a:rPr>
              <a:t>https://play-with-docker.com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40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Labs:</a:t>
            </a:r>
            <a:endParaRPr sz="280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2550"/>
              </a:spcBef>
            </a:pPr>
            <a:r>
              <a:rPr sz="2000" spc="-5" dirty="0">
                <a:solidFill>
                  <a:srgbClr val="FFC000"/>
                </a:solidFill>
                <a:latin typeface="Arial"/>
                <a:cs typeface="Arial"/>
              </a:rPr>
              <a:t>https://dockerlabs.collabnix.com/intermediate/workshop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7051" y="373381"/>
            <a:ext cx="3004184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315" dirty="0"/>
              <a:t>YAML</a:t>
            </a:r>
            <a:r>
              <a:rPr spc="-240" dirty="0"/>
              <a:t> </a:t>
            </a:r>
            <a:r>
              <a:rPr spc="-86" dirty="0"/>
              <a:t>description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1062989"/>
            <a:ext cx="6858000" cy="3657600"/>
          </a:xfrm>
          <a:custGeom>
            <a:avLst/>
            <a:gdLst/>
            <a:ahLst/>
            <a:cxnLst/>
            <a:rect l="l" t="t" r="r" b="b"/>
            <a:pathLst>
              <a:path w="9144000" h="4876800">
                <a:moveTo>
                  <a:pt x="0" y="0"/>
                </a:moveTo>
                <a:lnTo>
                  <a:pt x="9144000" y="0"/>
                </a:lnTo>
                <a:lnTo>
                  <a:pt x="9144000" y="4876800"/>
                </a:lnTo>
                <a:lnTo>
                  <a:pt x="0" y="4876800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1102" y="1053465"/>
            <a:ext cx="3449003" cy="3610284"/>
          </a:xfrm>
          <a:prstGeom prst="rect">
            <a:avLst/>
          </a:prstGeom>
        </p:spPr>
        <p:txBody>
          <a:bodyPr vert="horz" wrap="square" lIns="0" tIns="27623" rIns="0" bIns="0" rtlCol="0">
            <a:spAutoFit/>
          </a:bodyPr>
          <a:lstStyle/>
          <a:p>
            <a:pPr marL="9525" defTabSz="685800">
              <a:spcBef>
                <a:spcPts val="217"/>
              </a:spcBef>
            </a:pPr>
            <a:r>
              <a:rPr sz="1125" dirty="0">
                <a:solidFill>
                  <a:prstClr val="black"/>
                </a:solidFill>
                <a:latin typeface="Courier New"/>
                <a:cs typeface="Courier New"/>
              </a:rPr>
              <a:t>wordpress:</a:t>
            </a:r>
            <a:endParaRPr sz="112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80975" marR="1889760" defTabSz="685800">
              <a:lnSpc>
                <a:spcPct val="110600"/>
              </a:lnSpc>
            </a:pPr>
            <a:r>
              <a:rPr sz="1125" dirty="0">
                <a:solidFill>
                  <a:prstClr val="black"/>
                </a:solidFill>
                <a:latin typeface="Courier New"/>
                <a:cs typeface="Courier New"/>
              </a:rPr>
              <a:t>image:</a:t>
            </a:r>
            <a:r>
              <a:rPr sz="1125" spc="-7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25" dirty="0">
                <a:solidFill>
                  <a:prstClr val="black"/>
                </a:solidFill>
                <a:latin typeface="Courier New"/>
                <a:cs typeface="Courier New"/>
              </a:rPr>
              <a:t>wordpress  links:</a:t>
            </a:r>
            <a:endParaRPr sz="112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80975" marR="2575559" indent="85725" defTabSz="685800">
              <a:lnSpc>
                <a:spcPct val="110600"/>
              </a:lnSpc>
              <a:buFontTx/>
              <a:buChar char="-"/>
              <a:tabLst>
                <a:tab pos="438626" algn="l"/>
              </a:tabLst>
            </a:pPr>
            <a:r>
              <a:rPr sz="1125" dirty="0">
                <a:solidFill>
                  <a:prstClr val="black"/>
                </a:solidFill>
                <a:latin typeface="Courier New"/>
                <a:cs typeface="Courier New"/>
              </a:rPr>
              <a:t>mysql  ports:</a:t>
            </a:r>
            <a:endParaRPr sz="112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66700" defTabSz="685800">
              <a:spcBef>
                <a:spcPts val="139"/>
              </a:spcBef>
            </a:pPr>
            <a:r>
              <a:rPr sz="1125" dirty="0">
                <a:solidFill>
                  <a:prstClr val="black"/>
                </a:solidFill>
                <a:latin typeface="Courier New"/>
                <a:cs typeface="Courier New"/>
              </a:rPr>
              <a:t>-</a:t>
            </a:r>
            <a:r>
              <a:rPr sz="1125" spc="-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25" dirty="0">
                <a:solidFill>
                  <a:prstClr val="black"/>
                </a:solidFill>
                <a:latin typeface="Courier New"/>
                <a:cs typeface="Courier New"/>
              </a:rPr>
              <a:t>"80:80"</a:t>
            </a:r>
            <a:endParaRPr sz="112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80975" defTabSz="685800">
              <a:spcBef>
                <a:spcPts val="143"/>
              </a:spcBef>
            </a:pPr>
            <a:r>
              <a:rPr sz="1125" dirty="0">
                <a:solidFill>
                  <a:prstClr val="black"/>
                </a:solidFill>
                <a:latin typeface="Courier New"/>
                <a:cs typeface="Courier New"/>
              </a:rPr>
              <a:t>environment:</a:t>
            </a:r>
            <a:endParaRPr sz="112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8150" indent="-171926" defTabSz="685800">
              <a:spcBef>
                <a:spcPts val="143"/>
              </a:spcBef>
              <a:buFontTx/>
              <a:buChar char="-"/>
              <a:tabLst>
                <a:tab pos="438626" algn="l"/>
              </a:tabLst>
            </a:pPr>
            <a:r>
              <a:rPr sz="1125" dirty="0">
                <a:solidFill>
                  <a:prstClr val="black"/>
                </a:solidFill>
                <a:latin typeface="Courier New"/>
                <a:cs typeface="Courier New"/>
              </a:rPr>
              <a:t>WORDPRESS_DB_NAME=wordpress</a:t>
            </a:r>
            <a:endParaRPr sz="112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8150" indent="-171926" defTabSz="685800">
              <a:spcBef>
                <a:spcPts val="143"/>
              </a:spcBef>
              <a:buFontTx/>
              <a:buChar char="-"/>
              <a:tabLst>
                <a:tab pos="438626" algn="l"/>
              </a:tabLst>
            </a:pPr>
            <a:r>
              <a:rPr sz="1125" dirty="0">
                <a:solidFill>
                  <a:prstClr val="black"/>
                </a:solidFill>
                <a:latin typeface="Courier New"/>
                <a:cs typeface="Courier New"/>
              </a:rPr>
              <a:t>WORDPRESS_DB_USER=wordpress</a:t>
            </a:r>
            <a:endParaRPr sz="112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525" marR="89535" indent="257175" defTabSz="685800">
              <a:lnSpc>
                <a:spcPct val="110600"/>
              </a:lnSpc>
              <a:buFontTx/>
              <a:buChar char="-"/>
              <a:tabLst>
                <a:tab pos="438626" algn="l"/>
              </a:tabLst>
            </a:pPr>
            <a:r>
              <a:rPr sz="1125" dirty="0">
                <a:solidFill>
                  <a:prstClr val="black"/>
                </a:solidFill>
                <a:latin typeface="Courier New"/>
                <a:cs typeface="Courier New"/>
              </a:rPr>
              <a:t>WORDPRESS_DB_PASSWORD=wordpresspwd  mysql:</a:t>
            </a:r>
            <a:endParaRPr sz="112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80975" marR="2232660" defTabSz="685800">
              <a:lnSpc>
                <a:spcPct val="110600"/>
              </a:lnSpc>
            </a:pPr>
            <a:r>
              <a:rPr sz="1125" dirty="0">
                <a:solidFill>
                  <a:prstClr val="black"/>
                </a:solidFill>
                <a:latin typeface="Courier New"/>
                <a:cs typeface="Courier New"/>
              </a:rPr>
              <a:t>image:</a:t>
            </a:r>
            <a:r>
              <a:rPr sz="1125" spc="-7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25" dirty="0">
                <a:solidFill>
                  <a:prstClr val="black"/>
                </a:solidFill>
                <a:latin typeface="Courier New"/>
                <a:cs typeface="Courier New"/>
              </a:rPr>
              <a:t>mysql  volumes:</a:t>
            </a:r>
            <a:endParaRPr sz="112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80975" marR="175259" indent="85725" defTabSz="685800">
              <a:lnSpc>
                <a:spcPct val="110600"/>
              </a:lnSpc>
              <a:buFontTx/>
              <a:buChar char="-"/>
              <a:tabLst>
                <a:tab pos="438626" algn="l"/>
              </a:tabLst>
            </a:pPr>
            <a:r>
              <a:rPr sz="1125" dirty="0">
                <a:solidFill>
                  <a:prstClr val="black"/>
                </a:solidFill>
                <a:latin typeface="Courier New"/>
                <a:cs typeface="Courier New"/>
              </a:rPr>
              <a:t>/home/docker/mysql:/var/lib/mysql  environment:</a:t>
            </a:r>
            <a:endParaRPr sz="112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8150" indent="-171926" defTabSz="685800">
              <a:spcBef>
                <a:spcPts val="143"/>
              </a:spcBef>
              <a:buFontTx/>
              <a:buChar char="-"/>
              <a:tabLst>
                <a:tab pos="438626" algn="l"/>
              </a:tabLst>
            </a:pPr>
            <a:r>
              <a:rPr sz="1125" dirty="0">
                <a:solidFill>
                  <a:prstClr val="black"/>
                </a:solidFill>
                <a:latin typeface="Courier New"/>
                <a:cs typeface="Courier New"/>
              </a:rPr>
              <a:t>MYSQL_ROOT_PASSWORD=wordpressdocker</a:t>
            </a:r>
            <a:endParaRPr sz="112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8150" indent="-171926" defTabSz="685800">
              <a:spcBef>
                <a:spcPts val="143"/>
              </a:spcBef>
              <a:buFontTx/>
              <a:buChar char="-"/>
              <a:tabLst>
                <a:tab pos="438626" algn="l"/>
              </a:tabLst>
            </a:pPr>
            <a:r>
              <a:rPr sz="1125" dirty="0">
                <a:solidFill>
                  <a:prstClr val="black"/>
                </a:solidFill>
                <a:latin typeface="Courier New"/>
                <a:cs typeface="Courier New"/>
              </a:rPr>
              <a:t>MYSQL_DATABASE=wordpress</a:t>
            </a:r>
            <a:endParaRPr sz="112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8150" indent="-171926" defTabSz="685800">
              <a:spcBef>
                <a:spcPts val="143"/>
              </a:spcBef>
              <a:buFontTx/>
              <a:buChar char="-"/>
              <a:tabLst>
                <a:tab pos="438626" algn="l"/>
              </a:tabLst>
            </a:pPr>
            <a:r>
              <a:rPr sz="1125" dirty="0">
                <a:solidFill>
                  <a:prstClr val="black"/>
                </a:solidFill>
                <a:latin typeface="Courier New"/>
                <a:cs typeface="Courier New"/>
              </a:rPr>
              <a:t>MYSQL_USER=wordpress</a:t>
            </a:r>
            <a:endParaRPr sz="112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8150" indent="-171926" defTabSz="685800">
              <a:spcBef>
                <a:spcPts val="143"/>
              </a:spcBef>
              <a:buFontTx/>
              <a:buChar char="-"/>
              <a:tabLst>
                <a:tab pos="438626" algn="l"/>
              </a:tabLst>
            </a:pPr>
            <a:r>
              <a:rPr sz="1125" dirty="0">
                <a:solidFill>
                  <a:prstClr val="black"/>
                </a:solidFill>
                <a:latin typeface="Courier New"/>
                <a:cs typeface="Courier New"/>
              </a:rPr>
              <a:t>MYSQL_PASSWORD=wordpresspwd</a:t>
            </a:r>
            <a:endParaRPr sz="1125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98320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4923" y="4346445"/>
            <a:ext cx="989074" cy="69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47569" y="2709113"/>
            <a:ext cx="40335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</a:rPr>
              <a:t>https://github.com/docker/compose/</a:t>
            </a:r>
            <a:endParaRPr sz="2000"/>
          </a:p>
        </p:txBody>
      </p:sp>
      <p:sp>
        <p:nvSpPr>
          <p:cNvPr id="4" name="object 4"/>
          <p:cNvSpPr/>
          <p:nvPr/>
        </p:nvSpPr>
        <p:spPr>
          <a:xfrm>
            <a:off x="4149852" y="1773910"/>
            <a:ext cx="990600" cy="700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0478" y="373381"/>
            <a:ext cx="1500664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20" dirty="0"/>
              <a:t>Machine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4955" y="1187768"/>
            <a:ext cx="5720715" cy="3421642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66700" marR="3810" indent="-257175" defTabSz="685800">
              <a:lnSpc>
                <a:spcPct val="90000"/>
              </a:lnSpc>
              <a:spcBef>
                <a:spcPts val="360"/>
              </a:spcBef>
              <a:buFontTx/>
              <a:buChar char="•"/>
              <a:tabLst>
                <a:tab pos="266224" algn="l"/>
                <a:tab pos="266700" algn="l"/>
              </a:tabLst>
            </a:pPr>
            <a:r>
              <a:rPr sz="2400" spc="-169" dirty="0">
                <a:solidFill>
                  <a:prstClr val="black"/>
                </a:solidFill>
                <a:latin typeface="Arial"/>
                <a:cs typeface="Arial"/>
              </a:rPr>
              <a:t>One </a:t>
            </a:r>
            <a:r>
              <a:rPr sz="2400" spc="-71" dirty="0">
                <a:solidFill>
                  <a:prstClr val="black"/>
                </a:solidFill>
                <a:latin typeface="Arial"/>
                <a:cs typeface="Arial"/>
              </a:rPr>
              <a:t>binary </a:t>
            </a:r>
            <a:r>
              <a:rPr sz="2400" spc="30" dirty="0">
                <a:solidFill>
                  <a:prstClr val="black"/>
                </a:solidFill>
                <a:latin typeface="Arial"/>
                <a:cs typeface="Arial"/>
              </a:rPr>
              <a:t>to </a:t>
            </a:r>
            <a:r>
              <a:rPr sz="2400" spc="-83" dirty="0">
                <a:solidFill>
                  <a:prstClr val="black"/>
                </a:solidFill>
                <a:latin typeface="Arial"/>
                <a:cs typeface="Arial"/>
              </a:rPr>
              <a:t>create </a:t>
            </a:r>
            <a:r>
              <a:rPr sz="2400" spc="-188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2400" spc="-49" dirty="0">
                <a:solidFill>
                  <a:prstClr val="black"/>
                </a:solidFill>
                <a:latin typeface="Arial"/>
                <a:cs typeface="Arial"/>
              </a:rPr>
              <a:t>remote </a:t>
            </a:r>
            <a:r>
              <a:rPr sz="2400" spc="-124" dirty="0">
                <a:solidFill>
                  <a:prstClr val="black"/>
                </a:solidFill>
                <a:latin typeface="Arial"/>
                <a:cs typeface="Arial"/>
              </a:rPr>
              <a:t>Docker </a:t>
            </a:r>
            <a:r>
              <a:rPr sz="2400" spc="-71" dirty="0">
                <a:solidFill>
                  <a:prstClr val="black"/>
                </a:solidFill>
                <a:latin typeface="Arial"/>
                <a:cs typeface="Arial"/>
              </a:rPr>
              <a:t>host  </a:t>
            </a:r>
            <a:r>
              <a:rPr sz="2400" spc="-113" dirty="0">
                <a:solidFill>
                  <a:prstClr val="black"/>
                </a:solidFill>
                <a:latin typeface="Arial"/>
                <a:cs typeface="Arial"/>
              </a:rPr>
              <a:t>and </a:t>
            </a:r>
            <a:r>
              <a:rPr sz="2400" spc="-86" dirty="0">
                <a:solidFill>
                  <a:prstClr val="black"/>
                </a:solidFill>
                <a:latin typeface="Arial"/>
                <a:cs typeface="Arial"/>
              </a:rPr>
              <a:t>setup </a:t>
            </a:r>
            <a:r>
              <a:rPr sz="2400" spc="-34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400" spc="-375" dirty="0">
                <a:solidFill>
                  <a:prstClr val="black"/>
                </a:solidFill>
                <a:latin typeface="Arial"/>
                <a:cs typeface="Arial"/>
              </a:rPr>
              <a:t>TLS </a:t>
            </a:r>
            <a:r>
              <a:rPr sz="2400" spc="-75" dirty="0">
                <a:solidFill>
                  <a:prstClr val="black"/>
                </a:solidFill>
                <a:latin typeface="Arial"/>
                <a:cs typeface="Arial"/>
              </a:rPr>
              <a:t>communication </a:t>
            </a:r>
            <a:r>
              <a:rPr sz="2400" spc="11" dirty="0">
                <a:solidFill>
                  <a:prstClr val="black"/>
                </a:solidFill>
                <a:latin typeface="Arial"/>
                <a:cs typeface="Arial"/>
              </a:rPr>
              <a:t>with</a:t>
            </a:r>
            <a:r>
              <a:rPr sz="2400" spc="-4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prstClr val="black"/>
                </a:solidFill>
                <a:latin typeface="Arial"/>
                <a:cs typeface="Arial"/>
              </a:rPr>
              <a:t>your  </a:t>
            </a:r>
            <a:r>
              <a:rPr sz="2400" spc="-83" dirty="0">
                <a:solidFill>
                  <a:prstClr val="black"/>
                </a:solidFill>
                <a:latin typeface="Arial"/>
                <a:cs typeface="Arial"/>
              </a:rPr>
              <a:t>local </a:t>
            </a:r>
            <a:r>
              <a:rPr sz="2400" spc="-94" dirty="0">
                <a:solidFill>
                  <a:prstClr val="black"/>
                </a:solidFill>
                <a:latin typeface="Arial"/>
                <a:cs typeface="Arial"/>
              </a:rPr>
              <a:t>docker</a:t>
            </a:r>
            <a:r>
              <a:rPr sz="2400" spc="-17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prstClr val="black"/>
                </a:solidFill>
                <a:latin typeface="Arial"/>
                <a:cs typeface="Arial"/>
              </a:rPr>
              <a:t>client.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defTabSz="685800">
              <a:spcBef>
                <a:spcPts val="8"/>
              </a:spcBef>
              <a:buFont typeface="Arial"/>
              <a:buChar char="•"/>
            </a:pPr>
            <a:endParaRPr sz="3413">
              <a:solidFill>
                <a:prstClr val="black"/>
              </a:solidFill>
              <a:latin typeface="Arial"/>
              <a:cs typeface="Arial"/>
            </a:endParaRPr>
          </a:p>
          <a:p>
            <a:pPr marL="266700" marR="669131" indent="-257175" defTabSz="685800">
              <a:lnSpc>
                <a:spcPts val="2588"/>
              </a:lnSpc>
              <a:buFontTx/>
              <a:buChar char="•"/>
              <a:tabLst>
                <a:tab pos="266224" algn="l"/>
                <a:tab pos="266700" algn="l"/>
              </a:tabLst>
            </a:pPr>
            <a:r>
              <a:rPr sz="2400" spc="-90" dirty="0">
                <a:solidFill>
                  <a:prstClr val="black"/>
                </a:solidFill>
                <a:latin typeface="Arial"/>
                <a:cs typeface="Arial"/>
              </a:rPr>
              <a:t>Automates </a:t>
            </a:r>
            <a:r>
              <a:rPr sz="2400" spc="-34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400" spc="-375" dirty="0">
                <a:solidFill>
                  <a:prstClr val="black"/>
                </a:solidFill>
                <a:latin typeface="Arial"/>
                <a:cs typeface="Arial"/>
              </a:rPr>
              <a:t>TLS </a:t>
            </a:r>
            <a:r>
              <a:rPr sz="2400" spc="-90" dirty="0">
                <a:solidFill>
                  <a:prstClr val="black"/>
                </a:solidFill>
                <a:latin typeface="Arial"/>
                <a:cs typeface="Arial"/>
              </a:rPr>
              <a:t>setup </a:t>
            </a:r>
            <a:r>
              <a:rPr sz="2400" spc="-116" dirty="0">
                <a:solidFill>
                  <a:prstClr val="black"/>
                </a:solidFill>
                <a:latin typeface="Arial"/>
                <a:cs typeface="Arial"/>
              </a:rPr>
              <a:t>and </a:t>
            </a:r>
            <a:r>
              <a:rPr sz="2400" spc="-30" dirty="0">
                <a:solidFill>
                  <a:prstClr val="black"/>
                </a:solidFill>
                <a:latin typeface="Arial"/>
                <a:cs typeface="Arial"/>
              </a:rPr>
              <a:t>the  </a:t>
            </a:r>
            <a:r>
              <a:rPr sz="2400" spc="-56" dirty="0">
                <a:solidFill>
                  <a:prstClr val="black"/>
                </a:solidFill>
                <a:latin typeface="Arial"/>
                <a:cs typeface="Arial"/>
              </a:rPr>
              <a:t>configuration </a:t>
            </a:r>
            <a:r>
              <a:rPr sz="2400" spc="-4" dirty="0">
                <a:solidFill>
                  <a:prstClr val="black"/>
                </a:solidFill>
                <a:latin typeface="Arial"/>
                <a:cs typeface="Arial"/>
              </a:rPr>
              <a:t>of </a:t>
            </a:r>
            <a:r>
              <a:rPr sz="2400" spc="-30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400" spc="-86" dirty="0">
                <a:solidFill>
                  <a:prstClr val="black"/>
                </a:solidFill>
                <a:latin typeface="Arial"/>
                <a:cs typeface="Arial"/>
              </a:rPr>
              <a:t>local</a:t>
            </a:r>
            <a:r>
              <a:rPr sz="2400" spc="-43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6" dirty="0">
                <a:solidFill>
                  <a:prstClr val="black"/>
                </a:solidFill>
                <a:latin typeface="Arial"/>
                <a:cs typeface="Arial"/>
              </a:rPr>
              <a:t>environment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defTabSz="685800">
              <a:spcBef>
                <a:spcPts val="4"/>
              </a:spcBef>
              <a:buFont typeface="Arial"/>
              <a:buChar char="•"/>
            </a:pPr>
            <a:endParaRPr sz="3375">
              <a:solidFill>
                <a:prstClr val="black"/>
              </a:solidFill>
              <a:latin typeface="Arial"/>
              <a:cs typeface="Arial"/>
            </a:endParaRPr>
          </a:p>
          <a:p>
            <a:pPr marL="266700" marR="126206" indent="-257175" defTabSz="685800">
              <a:lnSpc>
                <a:spcPts val="2595"/>
              </a:lnSpc>
              <a:spcBef>
                <a:spcPts val="4"/>
              </a:spcBef>
              <a:buFontTx/>
              <a:buChar char="•"/>
              <a:tabLst>
                <a:tab pos="266224" algn="l"/>
                <a:tab pos="266700" algn="l"/>
              </a:tabLst>
            </a:pPr>
            <a:r>
              <a:rPr sz="2400" spc="-240" dirty="0">
                <a:solidFill>
                  <a:prstClr val="black"/>
                </a:solidFill>
                <a:latin typeface="Arial"/>
                <a:cs typeface="Arial"/>
              </a:rPr>
              <a:t>Can </a:t>
            </a:r>
            <a:r>
              <a:rPr sz="2400" spc="-150" dirty="0">
                <a:solidFill>
                  <a:prstClr val="black"/>
                </a:solidFill>
                <a:latin typeface="Arial"/>
                <a:cs typeface="Arial"/>
              </a:rPr>
              <a:t>manage </a:t>
            </a:r>
            <a:r>
              <a:rPr sz="2400" spc="-26" dirty="0">
                <a:solidFill>
                  <a:prstClr val="black"/>
                </a:solidFill>
                <a:latin typeface="Arial"/>
                <a:cs typeface="Arial"/>
              </a:rPr>
              <a:t>multiple </a:t>
            </a:r>
            <a:r>
              <a:rPr sz="2400" spc="-127" dirty="0">
                <a:solidFill>
                  <a:prstClr val="black"/>
                </a:solidFill>
                <a:latin typeface="Arial"/>
                <a:cs typeface="Arial"/>
              </a:rPr>
              <a:t>machines </a:t>
            </a:r>
            <a:r>
              <a:rPr sz="2400" spc="-30" dirty="0">
                <a:solidFill>
                  <a:prstClr val="black"/>
                </a:solidFill>
                <a:latin typeface="Arial"/>
                <a:cs typeface="Arial"/>
              </a:rPr>
              <a:t>in</a:t>
            </a:r>
            <a:r>
              <a:rPr sz="2400" spc="-1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9" dirty="0">
                <a:solidFill>
                  <a:prstClr val="black"/>
                </a:solidFill>
                <a:latin typeface="Arial"/>
                <a:cs typeface="Arial"/>
              </a:rPr>
              <a:t>different  </a:t>
            </a:r>
            <a:r>
              <a:rPr sz="2400" spc="-113" dirty="0">
                <a:solidFill>
                  <a:prstClr val="black"/>
                </a:solidFill>
                <a:latin typeface="Arial"/>
                <a:cs typeface="Arial"/>
              </a:rPr>
              <a:t>clouds </a:t>
            </a:r>
            <a:r>
              <a:rPr sz="2400" spc="-26" dirty="0">
                <a:solidFill>
                  <a:prstClr val="black"/>
                </a:solidFill>
                <a:latin typeface="Arial"/>
                <a:cs typeface="Arial"/>
              </a:rPr>
              <a:t>at </a:t>
            </a:r>
            <a:r>
              <a:rPr sz="2400" spc="-34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400" spc="-172" dirty="0">
                <a:solidFill>
                  <a:prstClr val="black"/>
                </a:solidFill>
                <a:latin typeface="Arial"/>
                <a:cs typeface="Arial"/>
              </a:rPr>
              <a:t>same</a:t>
            </a:r>
            <a:r>
              <a:rPr sz="2400" spc="-35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23" dirty="0">
                <a:solidFill>
                  <a:prstClr val="black"/>
                </a:solidFill>
                <a:latin typeface="Arial"/>
                <a:cs typeface="Arial"/>
              </a:rPr>
              <a:t>time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43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967" y="373381"/>
            <a:ext cx="3562826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71" dirty="0"/>
              <a:t>Installation </a:t>
            </a:r>
            <a:r>
              <a:rPr spc="-169" dirty="0"/>
              <a:t>(e.g</a:t>
            </a:r>
            <a:r>
              <a:rPr spc="-304" dirty="0"/>
              <a:t> </a:t>
            </a:r>
            <a:r>
              <a:rPr spc="-416" dirty="0"/>
              <a:t>OSX)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1666875"/>
            <a:ext cx="6858000" cy="2532697"/>
          </a:xfrm>
          <a:custGeom>
            <a:avLst/>
            <a:gdLst/>
            <a:ahLst/>
            <a:cxnLst/>
            <a:rect l="l" t="t" r="r" b="b"/>
            <a:pathLst>
              <a:path w="9144000" h="3376929">
                <a:moveTo>
                  <a:pt x="0" y="0"/>
                </a:moveTo>
                <a:lnTo>
                  <a:pt x="9144000" y="0"/>
                </a:lnTo>
                <a:lnTo>
                  <a:pt x="9144000" y="3376929"/>
                </a:lnTo>
                <a:lnTo>
                  <a:pt x="0" y="3376929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1102" y="1692593"/>
            <a:ext cx="6707029" cy="262520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defTabSz="685800">
              <a:spcBef>
                <a:spcPts val="75"/>
              </a:spcBef>
              <a:tabLst>
                <a:tab pos="214789" algn="l"/>
              </a:tabLst>
            </a:pPr>
            <a:r>
              <a:rPr sz="1350" dirty="0">
                <a:solidFill>
                  <a:prstClr val="black"/>
                </a:solidFill>
                <a:latin typeface="Courier New"/>
                <a:cs typeface="Courier New"/>
              </a:rPr>
              <a:t>$	wget  https://github.com/docker/machine/releases/download/v0.1.0/docker</a:t>
            </a:r>
            <a:endParaRPr sz="135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525" defTabSz="685800"/>
            <a:r>
              <a:rPr sz="1350" dirty="0">
                <a:solidFill>
                  <a:prstClr val="black"/>
                </a:solidFill>
                <a:latin typeface="Courier New"/>
                <a:cs typeface="Courier New"/>
              </a:rPr>
              <a:t>-machine_darwin-amd64</a:t>
            </a:r>
            <a:endParaRPr sz="135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685800">
              <a:spcBef>
                <a:spcPts val="34"/>
              </a:spcBef>
            </a:pPr>
            <a:endParaRPr sz="198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525" defTabSz="685800">
              <a:tabLst>
                <a:tab pos="214789" algn="l"/>
                <a:tab pos="523875" algn="l"/>
                <a:tab pos="3404711" algn="l"/>
              </a:tabLst>
            </a:pPr>
            <a:r>
              <a:rPr sz="1350" dirty="0">
                <a:solidFill>
                  <a:prstClr val="black"/>
                </a:solidFill>
                <a:latin typeface="Courier New"/>
                <a:cs typeface="Courier New"/>
              </a:rPr>
              <a:t>$	mv	docker-machine_darwin-amd64	docker-machine</a:t>
            </a:r>
            <a:endParaRPr sz="135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685800"/>
            <a:endParaRPr sz="202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525" defTabSz="685800">
              <a:spcBef>
                <a:spcPts val="4"/>
              </a:spcBef>
              <a:tabLst>
                <a:tab pos="214789" algn="l"/>
                <a:tab pos="832485" algn="l"/>
                <a:tab pos="1141095" algn="l"/>
              </a:tabLst>
            </a:pPr>
            <a:r>
              <a:rPr sz="1350" dirty="0">
                <a:solidFill>
                  <a:prstClr val="black"/>
                </a:solidFill>
                <a:latin typeface="Courier New"/>
                <a:cs typeface="Courier New"/>
              </a:rPr>
              <a:t>$	chmod	+x	docker-machine</a:t>
            </a:r>
            <a:endParaRPr sz="135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685800">
              <a:spcBef>
                <a:spcPts val="38"/>
              </a:spcBef>
            </a:pPr>
            <a:endParaRPr sz="168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525" marR="3810476" defTabSz="685800">
              <a:lnSpc>
                <a:spcPct val="120800"/>
              </a:lnSpc>
              <a:tabLst>
                <a:tab pos="214789" algn="l"/>
                <a:tab pos="1552575" algn="l"/>
                <a:tab pos="1964055" algn="l"/>
                <a:tab pos="2375535" algn="l"/>
              </a:tabLst>
            </a:pPr>
            <a:r>
              <a:rPr sz="1350" dirty="0">
                <a:solidFill>
                  <a:prstClr val="black"/>
                </a:solidFill>
                <a:latin typeface="Courier New"/>
                <a:cs typeface="Courier New"/>
              </a:rPr>
              <a:t>$	./docker-machine	--version  docker-machine	version	0.1.0</a:t>
            </a:r>
            <a:endParaRPr sz="135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07738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7613" y="373381"/>
            <a:ext cx="1624489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210" dirty="0"/>
              <a:t>Local</a:t>
            </a:r>
            <a:r>
              <a:rPr spc="-233" dirty="0"/>
              <a:t> </a:t>
            </a:r>
            <a:r>
              <a:rPr spc="-278" dirty="0"/>
              <a:t>Use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1062989"/>
            <a:ext cx="6858000" cy="3657600"/>
          </a:xfrm>
          <a:custGeom>
            <a:avLst/>
            <a:gdLst/>
            <a:ahLst/>
            <a:cxnLst/>
            <a:rect l="l" t="t" r="r" b="b"/>
            <a:pathLst>
              <a:path w="9144000" h="4876800">
                <a:moveTo>
                  <a:pt x="0" y="0"/>
                </a:moveTo>
                <a:lnTo>
                  <a:pt x="9144000" y="0"/>
                </a:lnTo>
                <a:lnTo>
                  <a:pt x="9144000" y="4876800"/>
                </a:lnTo>
                <a:lnTo>
                  <a:pt x="0" y="4876800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1102" y="1046797"/>
            <a:ext cx="197405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  <a:tabLst>
                <a:tab pos="214789" algn="l"/>
                <a:tab pos="1758315" algn="l"/>
              </a:tabLst>
            </a:pPr>
            <a:r>
              <a:rPr sz="1350" dirty="0">
                <a:solidFill>
                  <a:prstClr val="black"/>
                </a:solidFill>
                <a:latin typeface="Courier New"/>
                <a:cs typeface="Courier New"/>
              </a:rPr>
              <a:t>$	docker-machine	ls</a:t>
            </a:r>
            <a:endParaRPr sz="135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102" y="1254442"/>
            <a:ext cx="1347311" cy="8406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  <a:tabLst>
                <a:tab pos="729614" algn="l"/>
              </a:tabLst>
            </a:pPr>
            <a:r>
              <a:rPr sz="1350" dirty="0">
                <a:solidFill>
                  <a:prstClr val="black"/>
                </a:solidFill>
                <a:latin typeface="Courier New"/>
                <a:cs typeface="Courier New"/>
              </a:rPr>
              <a:t>NAME	ACTIVE</a:t>
            </a:r>
            <a:endParaRPr sz="135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525" defTabSz="685800">
              <a:spcBef>
                <a:spcPts val="8"/>
              </a:spcBef>
              <a:tabLst>
                <a:tab pos="729614" algn="l"/>
              </a:tabLst>
            </a:pPr>
            <a:r>
              <a:rPr sz="1350" dirty="0">
                <a:solidFill>
                  <a:prstClr val="black"/>
                </a:solidFill>
                <a:latin typeface="Courier New"/>
                <a:cs typeface="Courier New"/>
              </a:rPr>
              <a:t>dev	*</a:t>
            </a:r>
            <a:endParaRPr sz="135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7291" y="1254442"/>
            <a:ext cx="1048226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1350" dirty="0">
                <a:solidFill>
                  <a:prstClr val="black"/>
                </a:solidFill>
                <a:latin typeface="Courier New"/>
                <a:cs typeface="Courier New"/>
              </a:rPr>
              <a:t>DRIVER</a:t>
            </a:r>
            <a:endParaRPr sz="135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525" defTabSz="685800">
              <a:spcBef>
                <a:spcPts val="8"/>
              </a:spcBef>
            </a:pPr>
            <a:r>
              <a:rPr sz="1350" dirty="0">
                <a:solidFill>
                  <a:prstClr val="black"/>
                </a:solidFill>
                <a:latin typeface="Courier New"/>
                <a:cs typeface="Courier New"/>
              </a:rPr>
              <a:t>virtualbox</a:t>
            </a:r>
            <a:endParaRPr sz="135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84818" y="1254442"/>
            <a:ext cx="3620453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  <a:tabLst>
                <a:tab pos="1038225" algn="l"/>
                <a:tab pos="1964055" algn="l"/>
              </a:tabLst>
            </a:pPr>
            <a:r>
              <a:rPr sz="1350" dirty="0">
                <a:solidFill>
                  <a:prstClr val="black"/>
                </a:solidFill>
                <a:latin typeface="Courier New"/>
                <a:cs typeface="Courier New"/>
              </a:rPr>
              <a:t>STATE	URL	SWARM</a:t>
            </a:r>
            <a:endParaRPr sz="135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525" defTabSz="685800">
              <a:spcBef>
                <a:spcPts val="8"/>
              </a:spcBef>
              <a:tabLst>
                <a:tab pos="1038225" algn="l"/>
              </a:tabLst>
            </a:pPr>
            <a:r>
              <a:rPr sz="1350" dirty="0">
                <a:solidFill>
                  <a:prstClr val="black"/>
                </a:solidFill>
                <a:latin typeface="Courier New"/>
                <a:cs typeface="Courier New"/>
              </a:rPr>
              <a:t>Running	tcp://192.168.99.100:2376</a:t>
            </a:r>
            <a:endParaRPr sz="135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1102" y="1875472"/>
            <a:ext cx="6707029" cy="1387527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9525" marR="4016216" defTabSz="685800">
              <a:lnSpc>
                <a:spcPct val="100699"/>
              </a:lnSpc>
              <a:spcBef>
                <a:spcPts val="64"/>
              </a:spcBef>
              <a:tabLst>
                <a:tab pos="214789" algn="l"/>
                <a:tab pos="729614" algn="l"/>
                <a:tab pos="1758315" algn="l"/>
                <a:tab pos="2169795" algn="l"/>
              </a:tabLst>
            </a:pPr>
            <a:r>
              <a:rPr sz="1350" dirty="0">
                <a:solidFill>
                  <a:prstClr val="black"/>
                </a:solidFill>
                <a:latin typeface="Courier New"/>
                <a:cs typeface="Courier New"/>
              </a:rPr>
              <a:t>$	docker-machine	env	dev  export	DOCKER_TLS_VERIFY=1  export</a:t>
            </a:r>
            <a:endParaRPr sz="135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525" marR="3810" defTabSz="685800">
              <a:lnSpc>
                <a:spcPct val="79600"/>
              </a:lnSpc>
              <a:spcBef>
                <a:spcPts val="8"/>
              </a:spcBef>
            </a:pPr>
            <a:r>
              <a:rPr sz="1350" dirty="0">
                <a:solidFill>
                  <a:prstClr val="black"/>
                </a:solidFill>
                <a:latin typeface="Courier New"/>
                <a:cs typeface="Courier New"/>
              </a:rPr>
              <a:t>DOCKER_CERT_PATH=/Users/sebastiengoasguen/.docker/machine/machine  s/dev</a:t>
            </a:r>
            <a:endParaRPr sz="135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525" defTabSz="685800">
              <a:spcBef>
                <a:spcPts val="15"/>
              </a:spcBef>
              <a:tabLst>
                <a:tab pos="729614" algn="l"/>
              </a:tabLst>
            </a:pPr>
            <a:r>
              <a:rPr sz="1350" dirty="0">
                <a:solidFill>
                  <a:prstClr val="black"/>
                </a:solidFill>
                <a:latin typeface="Courier New"/>
                <a:cs typeface="Courier New"/>
              </a:rPr>
              <a:t>export	DOCKER_HOST=tcp://192.168.99.100:2376</a:t>
            </a:r>
            <a:endParaRPr sz="135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1102" y="3239453"/>
            <a:ext cx="1562576" cy="427296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9525" marR="3810" defTabSz="685800">
              <a:lnSpc>
                <a:spcPct val="100899"/>
              </a:lnSpc>
              <a:spcBef>
                <a:spcPts val="60"/>
              </a:spcBef>
              <a:tabLst>
                <a:tab pos="214789" algn="l"/>
                <a:tab pos="935355" algn="l"/>
              </a:tabLst>
            </a:pPr>
            <a:r>
              <a:rPr sz="1350" dirty="0">
                <a:solidFill>
                  <a:prstClr val="black"/>
                </a:solidFill>
                <a:latin typeface="Courier New"/>
                <a:cs typeface="Courier New"/>
              </a:rPr>
              <a:t>$	docker	images  REPOSITORY</a:t>
            </a:r>
            <a:endParaRPr sz="135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3064" y="3447097"/>
            <a:ext cx="32813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1350" dirty="0">
                <a:solidFill>
                  <a:prstClr val="black"/>
                </a:solidFill>
                <a:latin typeface="Courier New"/>
                <a:cs typeface="Courier New"/>
              </a:rPr>
              <a:t>TAG</a:t>
            </a:r>
            <a:endParaRPr sz="135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84818" y="3447097"/>
            <a:ext cx="94535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  <a:tabLst>
                <a:tab pos="214789" algn="l"/>
              </a:tabLst>
            </a:pPr>
            <a:r>
              <a:rPr sz="1350" dirty="0">
                <a:solidFill>
                  <a:prstClr val="black"/>
                </a:solidFill>
                <a:latin typeface="Courier New"/>
                <a:cs typeface="Courier New"/>
              </a:rPr>
              <a:t>…	CREATED</a:t>
            </a:r>
            <a:endParaRPr sz="135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48327" y="3447097"/>
            <a:ext cx="125396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  <a:tabLst>
                <a:tab pos="832485" algn="l"/>
              </a:tabLst>
            </a:pPr>
            <a:r>
              <a:rPr sz="1350" dirty="0">
                <a:solidFill>
                  <a:prstClr val="black"/>
                </a:solidFill>
                <a:latin typeface="Courier New"/>
                <a:cs typeface="Courier New"/>
              </a:rPr>
              <a:t>VIRTUAL	SIZE</a:t>
            </a:r>
            <a:endParaRPr sz="135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186814" y="3692029"/>
          <a:ext cx="6116954" cy="608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2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0933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wordpress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617220">
                        <a:lnSpc>
                          <a:spcPts val="186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latest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86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weeks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ago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86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451.4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6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MB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169">
                <a:tc>
                  <a:txBody>
                    <a:bodyPr/>
                    <a:lstStyle/>
                    <a:p>
                      <a:pPr marL="31750">
                        <a:lnSpc>
                          <a:spcPts val="193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mysql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617220">
                        <a:lnSpc>
                          <a:spcPts val="193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latest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3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3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3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weeks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3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ago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3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282.8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3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MB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456">
                <a:tc>
                  <a:txBody>
                    <a:bodyPr/>
                    <a:lstStyle/>
                    <a:p>
                      <a:pPr marL="31750">
                        <a:lnSpc>
                          <a:spcPts val="192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mysql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617220">
                        <a:lnSpc>
                          <a:spcPts val="192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5.5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2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weeks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ago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2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214.5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MB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039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2368" y="373381"/>
            <a:ext cx="1735931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84" dirty="0"/>
              <a:t>Cloud</a:t>
            </a:r>
            <a:r>
              <a:rPr spc="-225" dirty="0"/>
              <a:t> </a:t>
            </a:r>
            <a:r>
              <a:rPr spc="-278" dirty="0"/>
              <a:t>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4956" y="1011555"/>
            <a:ext cx="5984081" cy="9021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66700" indent="-257175" defTabSz="685800">
              <a:spcBef>
                <a:spcPts val="675"/>
              </a:spcBef>
              <a:buFontTx/>
              <a:buChar char="•"/>
              <a:tabLst>
                <a:tab pos="266224" algn="l"/>
                <a:tab pos="266700" algn="l"/>
              </a:tabLst>
            </a:pPr>
            <a:r>
              <a:rPr sz="2400" spc="-86" dirty="0">
                <a:solidFill>
                  <a:prstClr val="black"/>
                </a:solidFill>
                <a:latin typeface="Arial"/>
                <a:cs typeface="Arial"/>
              </a:rPr>
              <a:t>Many</a:t>
            </a:r>
            <a:r>
              <a:rPr sz="2400" spc="-1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prstClr val="black"/>
                </a:solidFill>
                <a:latin typeface="Arial"/>
                <a:cs typeface="Arial"/>
              </a:rPr>
              <a:t>drivers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266700" indent="-257175" defTabSz="685800">
              <a:spcBef>
                <a:spcPts val="600"/>
              </a:spcBef>
              <a:buFontTx/>
              <a:buChar char="•"/>
              <a:tabLst>
                <a:tab pos="266224" algn="l"/>
                <a:tab pos="266700" algn="l"/>
              </a:tabLst>
            </a:pPr>
            <a:r>
              <a:rPr sz="2400" spc="-86" dirty="0">
                <a:solidFill>
                  <a:prstClr val="black"/>
                </a:solidFill>
                <a:latin typeface="Arial"/>
                <a:cs typeface="Arial"/>
              </a:rPr>
              <a:t>Many </a:t>
            </a:r>
            <a:r>
              <a:rPr sz="2400" spc="-68" dirty="0">
                <a:solidFill>
                  <a:prstClr val="black"/>
                </a:solidFill>
                <a:latin typeface="Arial"/>
                <a:cs typeface="Arial"/>
              </a:rPr>
              <a:t>more </a:t>
            </a:r>
            <a:r>
              <a:rPr sz="2400" spc="-49" dirty="0">
                <a:solidFill>
                  <a:prstClr val="black"/>
                </a:solidFill>
                <a:latin typeface="Arial"/>
                <a:cs typeface="Arial"/>
              </a:rPr>
              <a:t>waiting </a:t>
            </a:r>
            <a:r>
              <a:rPr sz="2400" spc="8" dirty="0">
                <a:solidFill>
                  <a:prstClr val="black"/>
                </a:solidFill>
                <a:latin typeface="Arial"/>
                <a:cs typeface="Arial"/>
              </a:rPr>
              <a:t>for </a:t>
            </a:r>
            <a:r>
              <a:rPr sz="2400" spc="-113" dirty="0">
                <a:solidFill>
                  <a:prstClr val="black"/>
                </a:solidFill>
                <a:latin typeface="Arial"/>
                <a:cs typeface="Arial"/>
              </a:rPr>
              <a:t>merge </a:t>
            </a:r>
            <a:r>
              <a:rPr sz="2400" spc="-68" dirty="0">
                <a:solidFill>
                  <a:prstClr val="black"/>
                </a:solidFill>
                <a:latin typeface="Arial"/>
                <a:cs typeface="Arial"/>
              </a:rPr>
              <a:t>(i.e </a:t>
            </a:r>
            <a:r>
              <a:rPr sz="2400" spc="-105" dirty="0">
                <a:solidFill>
                  <a:prstClr val="black"/>
                </a:solidFill>
                <a:latin typeface="Arial"/>
                <a:cs typeface="Arial"/>
              </a:rPr>
              <a:t>cloudstack</a:t>
            </a:r>
            <a:r>
              <a:rPr sz="2400" spc="-50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2589847"/>
            <a:ext cx="6858000" cy="1650683"/>
          </a:xfrm>
          <a:custGeom>
            <a:avLst/>
            <a:gdLst/>
            <a:ahLst/>
            <a:cxnLst/>
            <a:rect l="l" t="t" r="r" b="b"/>
            <a:pathLst>
              <a:path w="9144000" h="2200910">
                <a:moveTo>
                  <a:pt x="0" y="0"/>
                </a:moveTo>
                <a:lnTo>
                  <a:pt x="9144000" y="0"/>
                </a:lnTo>
                <a:lnTo>
                  <a:pt x="9144000" y="2200910"/>
                </a:lnTo>
                <a:lnTo>
                  <a:pt x="0" y="2200910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102" y="2573655"/>
            <a:ext cx="4957763" cy="1257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defTabSz="685800">
              <a:lnSpc>
                <a:spcPct val="120400"/>
              </a:lnSpc>
              <a:spcBef>
                <a:spcPts val="75"/>
              </a:spcBef>
              <a:tabLst>
                <a:tab pos="214789" algn="l"/>
                <a:tab pos="1141095" algn="l"/>
                <a:tab pos="1964055" algn="l"/>
                <a:tab pos="2066925" algn="l"/>
                <a:tab pos="2478405" algn="l"/>
                <a:tab pos="2684145" algn="l"/>
                <a:tab pos="2992755" algn="l"/>
                <a:tab pos="4330541" algn="l"/>
              </a:tabLst>
            </a:pPr>
            <a:r>
              <a:rPr sz="1350" dirty="0">
                <a:solidFill>
                  <a:prstClr val="black"/>
                </a:solidFill>
                <a:latin typeface="Courier New"/>
                <a:cs typeface="Courier New"/>
              </a:rPr>
              <a:t>$	./docker-machine	create	-d	digitalocean	foobar  INFO[0000]	Creating	SSH	key...</a:t>
            </a:r>
            <a:endParaRPr sz="135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525" marR="415290" defTabSz="685800">
              <a:lnSpc>
                <a:spcPct val="120800"/>
              </a:lnSpc>
              <a:tabLst>
                <a:tab pos="1141095" algn="l"/>
                <a:tab pos="1964055" algn="l"/>
                <a:tab pos="2066925" algn="l"/>
                <a:tab pos="2375535" algn="l"/>
                <a:tab pos="2889884" algn="l"/>
                <a:tab pos="3507581" algn="l"/>
              </a:tabLst>
            </a:pPr>
            <a:r>
              <a:rPr sz="1350" dirty="0">
                <a:solidFill>
                  <a:prstClr val="black"/>
                </a:solidFill>
                <a:latin typeface="Courier New"/>
                <a:cs typeface="Courier New"/>
              </a:rPr>
              <a:t>INFO[0001]	Creating	Digital	Ocean	droplet...  INFO[0005]	Waiting	for	SSH...</a:t>
            </a:r>
            <a:endParaRPr sz="135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525" defTabSz="685800">
              <a:spcBef>
                <a:spcPts val="338"/>
              </a:spcBef>
              <a:tabLst>
                <a:tab pos="1141095" algn="l"/>
                <a:tab pos="2375535" algn="l"/>
              </a:tabLst>
            </a:pPr>
            <a:r>
              <a:rPr sz="1350" dirty="0">
                <a:solidFill>
                  <a:prstClr val="black"/>
                </a:solidFill>
                <a:latin typeface="Courier New"/>
                <a:cs typeface="Courier New"/>
              </a:rPr>
              <a:t>INFO[0072]	Configuring	Machine...</a:t>
            </a:r>
            <a:endParaRPr sz="135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71807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2021</Words>
  <Application>Microsoft Office PowerPoint</Application>
  <PresentationFormat>On-screen Show (16:9)</PresentationFormat>
  <Paragraphs>312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Arial Black</vt:lpstr>
      <vt:lpstr>Calibri</vt:lpstr>
      <vt:lpstr>Courier New</vt:lpstr>
      <vt:lpstr>Palladio Uralic</vt:lpstr>
      <vt:lpstr>Times New Roman</vt:lpstr>
      <vt:lpstr>Verdana</vt:lpstr>
      <vt:lpstr>Office Theme</vt:lpstr>
      <vt:lpstr>1_Office Theme</vt:lpstr>
      <vt:lpstr>Compose, Machine and Swarm</vt:lpstr>
      <vt:lpstr>Compose</vt:lpstr>
      <vt:lpstr>Installation</vt:lpstr>
      <vt:lpstr>Use</vt:lpstr>
      <vt:lpstr>YAML description</vt:lpstr>
      <vt:lpstr>Machine</vt:lpstr>
      <vt:lpstr>Installation (e.g OSX)</vt:lpstr>
      <vt:lpstr>Local Use</vt:lpstr>
      <vt:lpstr>Cloud Use</vt:lpstr>
      <vt:lpstr>Swarm</vt:lpstr>
      <vt:lpstr>Swarm</vt:lpstr>
      <vt:lpstr>Use</vt:lpstr>
      <vt:lpstr>Use Machine to create Swarm</vt:lpstr>
      <vt:lpstr>Links</vt:lpstr>
      <vt:lpstr>Conclusions</vt:lpstr>
      <vt:lpstr>What is Docker ?</vt:lpstr>
      <vt:lpstr>Docker Components</vt:lpstr>
      <vt:lpstr>How does it work ?</vt:lpstr>
      <vt:lpstr>Docker Demo</vt:lpstr>
      <vt:lpstr>Docker Compose</vt:lpstr>
      <vt:lpstr>How to use Docker  Compose ?</vt:lpstr>
      <vt:lpstr>Docker Compose</vt:lpstr>
      <vt:lpstr>Docker Compose Demo</vt:lpstr>
      <vt:lpstr>Docker Swarm</vt:lpstr>
      <vt:lpstr>Docker Swarm Components</vt:lpstr>
      <vt:lpstr>Swarm Scheduling  Strategies</vt:lpstr>
      <vt:lpstr>Docker Swarm Demo</vt:lpstr>
      <vt:lpstr>Docker Compose: Multi Container Applications</vt:lpstr>
      <vt:lpstr>Docker Compose: WordPress Application</vt:lpstr>
      <vt:lpstr>What is Docker Compose?</vt:lpstr>
      <vt:lpstr>3 step process of Docker Compose</vt:lpstr>
      <vt:lpstr>Docker Compose is a 3 Steps Process</vt:lpstr>
      <vt:lpstr>Building Blocks of Docker Compose</vt:lpstr>
      <vt:lpstr>Building Blocks of Docker Compose</vt:lpstr>
      <vt:lpstr>Docker Compose: Multi Container Applications</vt:lpstr>
      <vt:lpstr>A Sample Docker Compose File</vt:lpstr>
      <vt:lpstr>Docker Compose Compatibility  Matrix</vt:lpstr>
      <vt:lpstr>Docker  Compose  File Format  Compatibility  Matrix</vt:lpstr>
      <vt:lpstr>Environmental Variable in  Docker Compose</vt:lpstr>
      <vt:lpstr>Environmental Variable  in Docker Compose:</vt:lpstr>
      <vt:lpstr>Environmental Variable  in Docker Compose:</vt:lpstr>
      <vt:lpstr>Networking in Compose</vt:lpstr>
      <vt:lpstr>Networking in Compose</vt:lpstr>
      <vt:lpstr>Compose for Swarm  Mode</vt:lpstr>
      <vt:lpstr>How to install Docker Compose?</vt:lpstr>
      <vt:lpstr>How to Install Docker Compose</vt:lpstr>
      <vt:lpstr>A Sample WordPress Compose File</vt:lpstr>
      <vt:lpstr>PowerPoint Presentation</vt:lpstr>
      <vt:lpstr>Playground:</vt:lpstr>
      <vt:lpstr>https://github.com/docker/compose/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Raina, Ajeet</dc:creator>
  <cp:lastModifiedBy>Krishna Murthy P</cp:lastModifiedBy>
  <cp:revision>3</cp:revision>
  <dcterms:created xsi:type="dcterms:W3CDTF">2020-12-24T04:38:05Z</dcterms:created>
  <dcterms:modified xsi:type="dcterms:W3CDTF">2020-12-24T05:12:02Z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2020-12-24T00:00:00Z</vt:filetime>
  </property>
</Properties>
</file>