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8" r:id="rId2"/>
    <p:sldId id="259" r:id="rId3"/>
    <p:sldId id="321" r:id="rId4"/>
    <p:sldId id="260" r:id="rId5"/>
    <p:sldId id="330" r:id="rId6"/>
    <p:sldId id="322" r:id="rId7"/>
    <p:sldId id="323" r:id="rId8"/>
    <p:sldId id="325" r:id="rId9"/>
    <p:sldId id="266" r:id="rId10"/>
    <p:sldId id="324" r:id="rId11"/>
    <p:sldId id="327" r:id="rId12"/>
    <p:sldId id="326" r:id="rId13"/>
    <p:sldId id="328" r:id="rId14"/>
    <p:sldId id="261" r:id="rId15"/>
    <p:sldId id="262" r:id="rId16"/>
    <p:sldId id="263" r:id="rId17"/>
    <p:sldId id="264" r:id="rId18"/>
    <p:sldId id="265" r:id="rId19"/>
    <p:sldId id="329"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93878" autoAdjust="0"/>
  </p:normalViewPr>
  <p:slideViewPr>
    <p:cSldViewPr snapToGrid="0">
      <p:cViewPr varScale="1">
        <p:scale>
          <a:sx n="68" d="100"/>
          <a:sy n="68" d="100"/>
        </p:scale>
        <p:origin x="61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E5D25-AEAA-4AD7-9B82-F58A6CB7F3B4}"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C98A9153-BF96-4AC1-9E13-8EFC7A70A6AC}">
      <dgm:prSet/>
      <dgm:spPr/>
      <dgm:t>
        <a:bodyPr/>
        <a:lstStyle/>
        <a:p>
          <a:r>
            <a:rPr lang="en-US" b="1" i="0"/>
            <a:t>Vagrant basic command </a:t>
          </a:r>
          <a:endParaRPr lang="en-US"/>
        </a:p>
      </dgm:t>
    </dgm:pt>
    <dgm:pt modelId="{DB4CA200-84FA-43F8-8271-E314F1C2BEA3}" type="parTrans" cxnId="{59BA8738-8E01-4BB0-A790-F223A8627EE3}">
      <dgm:prSet/>
      <dgm:spPr/>
      <dgm:t>
        <a:bodyPr/>
        <a:lstStyle/>
        <a:p>
          <a:endParaRPr lang="en-US"/>
        </a:p>
      </dgm:t>
    </dgm:pt>
    <dgm:pt modelId="{4848CE3C-8358-4CBD-97E9-5933415E5F18}" type="sibTrans" cxnId="{59BA8738-8E01-4BB0-A790-F223A8627EE3}">
      <dgm:prSet/>
      <dgm:spPr/>
      <dgm:t>
        <a:bodyPr/>
        <a:lstStyle/>
        <a:p>
          <a:endParaRPr lang="en-US"/>
        </a:p>
      </dgm:t>
    </dgm:pt>
    <dgm:pt modelId="{9D0CC5BA-0A82-4E5D-B716-76B1F3B5BE91}">
      <dgm:prSet/>
      <dgm:spPr/>
      <dgm:t>
        <a:bodyPr/>
        <a:lstStyle/>
        <a:p>
          <a:r>
            <a:rPr lang="en-US" b="0" i="0"/>
            <a:t>Vagrant ssh-config   -------------- how to work ssh</a:t>
          </a:r>
          <a:endParaRPr lang="en-US"/>
        </a:p>
      </dgm:t>
    </dgm:pt>
    <dgm:pt modelId="{05BAF385-031E-4ACE-A4E6-920072463ABB}" type="parTrans" cxnId="{1E49570D-398B-44C5-9B6A-6FD69ABD5CB9}">
      <dgm:prSet/>
      <dgm:spPr/>
      <dgm:t>
        <a:bodyPr/>
        <a:lstStyle/>
        <a:p>
          <a:endParaRPr lang="en-US"/>
        </a:p>
      </dgm:t>
    </dgm:pt>
    <dgm:pt modelId="{D63DE2F2-DC23-4657-AC66-2DBCB0AD1842}" type="sibTrans" cxnId="{1E49570D-398B-44C5-9B6A-6FD69ABD5CB9}">
      <dgm:prSet/>
      <dgm:spPr/>
      <dgm:t>
        <a:bodyPr/>
        <a:lstStyle/>
        <a:p>
          <a:endParaRPr lang="en-US"/>
        </a:p>
      </dgm:t>
    </dgm:pt>
    <dgm:pt modelId="{353359A6-3B37-48F6-BA16-4B6ADA5527B9}">
      <dgm:prSet/>
      <dgm:spPr/>
      <dgm:t>
        <a:bodyPr/>
        <a:lstStyle/>
        <a:p>
          <a:r>
            <a:rPr lang="en-US" b="0" i="0"/>
            <a:t>Vagrant globle-status  ----------- to check install machine</a:t>
          </a:r>
          <a:endParaRPr lang="en-US"/>
        </a:p>
      </dgm:t>
    </dgm:pt>
    <dgm:pt modelId="{392778E7-5DD9-4846-AB76-686D196ED11B}" type="parTrans" cxnId="{F08FED15-C479-4BA7-9D21-8CA2E181174C}">
      <dgm:prSet/>
      <dgm:spPr/>
      <dgm:t>
        <a:bodyPr/>
        <a:lstStyle/>
        <a:p>
          <a:endParaRPr lang="en-US"/>
        </a:p>
      </dgm:t>
    </dgm:pt>
    <dgm:pt modelId="{73A82422-75DA-43D0-A0BA-159FC71D9534}" type="sibTrans" cxnId="{F08FED15-C479-4BA7-9D21-8CA2E181174C}">
      <dgm:prSet/>
      <dgm:spPr/>
      <dgm:t>
        <a:bodyPr/>
        <a:lstStyle/>
        <a:p>
          <a:endParaRPr lang="en-US"/>
        </a:p>
      </dgm:t>
    </dgm:pt>
    <dgm:pt modelId="{D1FEC4DF-3353-486D-9896-349AC9FDD92C}">
      <dgm:prSet/>
      <dgm:spPr/>
      <dgm:t>
        <a:bodyPr/>
        <a:lstStyle/>
        <a:p>
          <a:r>
            <a:rPr lang="en-US" b="0" i="0"/>
            <a:t>Vagrant status   ----- show status , running or stopped</a:t>
          </a:r>
          <a:endParaRPr lang="en-US"/>
        </a:p>
      </dgm:t>
    </dgm:pt>
    <dgm:pt modelId="{1F333926-CAFD-4276-8C47-4809880B45D1}" type="parTrans" cxnId="{AE3AE011-F20B-4720-B8EF-1B04DEBC7515}">
      <dgm:prSet/>
      <dgm:spPr/>
      <dgm:t>
        <a:bodyPr/>
        <a:lstStyle/>
        <a:p>
          <a:endParaRPr lang="en-US"/>
        </a:p>
      </dgm:t>
    </dgm:pt>
    <dgm:pt modelId="{0A7C7C11-52C0-48D2-A1C1-65DD9649AC7B}" type="sibTrans" cxnId="{AE3AE011-F20B-4720-B8EF-1B04DEBC7515}">
      <dgm:prSet/>
      <dgm:spPr/>
      <dgm:t>
        <a:bodyPr/>
        <a:lstStyle/>
        <a:p>
          <a:endParaRPr lang="en-US"/>
        </a:p>
      </dgm:t>
    </dgm:pt>
    <dgm:pt modelId="{F1D5F2DF-F798-4E2E-83E5-09A0CD09D9A2}">
      <dgm:prSet/>
      <dgm:spPr/>
      <dgm:t>
        <a:bodyPr/>
        <a:lstStyle/>
        <a:p>
          <a:r>
            <a:rPr lang="en-US" b="0" i="0"/>
            <a:t>Vagrant ip-show   --- show ip add</a:t>
          </a:r>
          <a:endParaRPr lang="en-US"/>
        </a:p>
      </dgm:t>
    </dgm:pt>
    <dgm:pt modelId="{94C9DF03-899C-46AE-A22E-5AE708B19628}" type="parTrans" cxnId="{8140E8B3-91BE-4FF3-9380-D9B3B7DACEA2}">
      <dgm:prSet/>
      <dgm:spPr/>
      <dgm:t>
        <a:bodyPr/>
        <a:lstStyle/>
        <a:p>
          <a:endParaRPr lang="en-US"/>
        </a:p>
      </dgm:t>
    </dgm:pt>
    <dgm:pt modelId="{BB06379D-EB20-4F12-8982-A29A891DDDA5}" type="sibTrans" cxnId="{8140E8B3-91BE-4FF3-9380-D9B3B7DACEA2}">
      <dgm:prSet/>
      <dgm:spPr/>
      <dgm:t>
        <a:bodyPr/>
        <a:lstStyle/>
        <a:p>
          <a:endParaRPr lang="en-US"/>
        </a:p>
      </dgm:t>
    </dgm:pt>
    <dgm:pt modelId="{E91618C6-9B8E-40C3-9A1E-C9870F66C783}">
      <dgm:prSet/>
      <dgm:spPr/>
      <dgm:t>
        <a:bodyPr/>
        <a:lstStyle/>
        <a:p>
          <a:r>
            <a:rPr lang="en-US" b="0" i="0"/>
            <a:t>Vagrant stop    ------ stooped</a:t>
          </a:r>
          <a:endParaRPr lang="en-US"/>
        </a:p>
      </dgm:t>
    </dgm:pt>
    <dgm:pt modelId="{18AF5556-5F7F-4578-AC32-CBB37F8F6743}" type="parTrans" cxnId="{988016C0-FD5A-4067-98EA-BB32BD8FC8C6}">
      <dgm:prSet/>
      <dgm:spPr/>
      <dgm:t>
        <a:bodyPr/>
        <a:lstStyle/>
        <a:p>
          <a:endParaRPr lang="en-US"/>
        </a:p>
      </dgm:t>
    </dgm:pt>
    <dgm:pt modelId="{6F96D34B-0619-4E4C-8EE8-77C2FA30D4AC}" type="sibTrans" cxnId="{988016C0-FD5A-4067-98EA-BB32BD8FC8C6}">
      <dgm:prSet/>
      <dgm:spPr/>
      <dgm:t>
        <a:bodyPr/>
        <a:lstStyle/>
        <a:p>
          <a:endParaRPr lang="en-US"/>
        </a:p>
      </dgm:t>
    </dgm:pt>
    <dgm:pt modelId="{7B18550F-5A3F-4116-9D78-BDBA4817605A}">
      <dgm:prSet/>
      <dgm:spPr/>
      <dgm:t>
        <a:bodyPr/>
        <a:lstStyle/>
        <a:p>
          <a:r>
            <a:rPr lang="en-US" b="0" i="0"/>
            <a:t>Vagrant reload  -----  stopped and start</a:t>
          </a:r>
          <a:endParaRPr lang="en-US"/>
        </a:p>
      </dgm:t>
    </dgm:pt>
    <dgm:pt modelId="{1541FCF8-CC26-42C0-9378-BF93B62E1935}" type="parTrans" cxnId="{1A085EC9-7EBD-466A-BEB8-F5B1A72CE950}">
      <dgm:prSet/>
      <dgm:spPr/>
      <dgm:t>
        <a:bodyPr/>
        <a:lstStyle/>
        <a:p>
          <a:endParaRPr lang="en-US"/>
        </a:p>
      </dgm:t>
    </dgm:pt>
    <dgm:pt modelId="{703A3F3C-4273-40D6-AD5E-80EF2D100DF9}" type="sibTrans" cxnId="{1A085EC9-7EBD-466A-BEB8-F5B1A72CE950}">
      <dgm:prSet/>
      <dgm:spPr/>
      <dgm:t>
        <a:bodyPr/>
        <a:lstStyle/>
        <a:p>
          <a:endParaRPr lang="en-US"/>
        </a:p>
      </dgm:t>
    </dgm:pt>
    <dgm:pt modelId="{0AEE7250-4BF7-400A-ABAD-D567F834BDEA}">
      <dgm:prSet/>
      <dgm:spPr/>
      <dgm:t>
        <a:bodyPr/>
        <a:lstStyle/>
        <a:p>
          <a:r>
            <a:rPr lang="en-US" b="0" i="0"/>
            <a:t>Vagrant destroy   --- remove or delete</a:t>
          </a:r>
          <a:endParaRPr lang="en-US"/>
        </a:p>
      </dgm:t>
    </dgm:pt>
    <dgm:pt modelId="{A64E6388-8899-41F0-91EB-8B413C31204F}" type="parTrans" cxnId="{E254D474-8D53-44B1-ADCB-0B2C106DE867}">
      <dgm:prSet/>
      <dgm:spPr/>
      <dgm:t>
        <a:bodyPr/>
        <a:lstStyle/>
        <a:p>
          <a:endParaRPr lang="en-US"/>
        </a:p>
      </dgm:t>
    </dgm:pt>
    <dgm:pt modelId="{A517A794-82DE-4785-A361-F42B76A1254D}" type="sibTrans" cxnId="{E254D474-8D53-44B1-ADCB-0B2C106DE867}">
      <dgm:prSet/>
      <dgm:spPr/>
      <dgm:t>
        <a:bodyPr/>
        <a:lstStyle/>
        <a:p>
          <a:endParaRPr lang="en-US"/>
        </a:p>
      </dgm:t>
    </dgm:pt>
    <dgm:pt modelId="{6BA5CADB-13AB-4511-94EA-ABDB1113CD6F}">
      <dgm:prSet/>
      <dgm:spPr/>
      <dgm:t>
        <a:bodyPr/>
        <a:lstStyle/>
        <a:p>
          <a:r>
            <a:rPr lang="en-US" b="0" i="0"/>
            <a:t>Vagrant halt    ------ shutdown system</a:t>
          </a:r>
          <a:endParaRPr lang="en-US"/>
        </a:p>
      </dgm:t>
    </dgm:pt>
    <dgm:pt modelId="{68A456DF-D739-4C80-B0AD-1A74ED03C386}" type="parTrans" cxnId="{AB675C32-1FA1-44D9-BFAE-FDA89945DB51}">
      <dgm:prSet/>
      <dgm:spPr/>
      <dgm:t>
        <a:bodyPr/>
        <a:lstStyle/>
        <a:p>
          <a:endParaRPr lang="en-US"/>
        </a:p>
      </dgm:t>
    </dgm:pt>
    <dgm:pt modelId="{03869A18-79D5-4B04-A87B-40138571F9B0}" type="sibTrans" cxnId="{AB675C32-1FA1-44D9-BFAE-FDA89945DB51}">
      <dgm:prSet/>
      <dgm:spPr/>
      <dgm:t>
        <a:bodyPr/>
        <a:lstStyle/>
        <a:p>
          <a:endParaRPr lang="en-US"/>
        </a:p>
      </dgm:t>
    </dgm:pt>
    <dgm:pt modelId="{9B968BA2-5AD8-45F8-89B4-1AAECB4FCE67}" type="pres">
      <dgm:prSet presAssocID="{AFFE5D25-AEAA-4AD7-9B82-F58A6CB7F3B4}" presName="vert0" presStyleCnt="0">
        <dgm:presLayoutVars>
          <dgm:dir/>
          <dgm:animOne val="branch"/>
          <dgm:animLvl val="lvl"/>
        </dgm:presLayoutVars>
      </dgm:prSet>
      <dgm:spPr/>
    </dgm:pt>
    <dgm:pt modelId="{B559DE62-F10B-46E2-A685-DE61CA9F4A7A}" type="pres">
      <dgm:prSet presAssocID="{C98A9153-BF96-4AC1-9E13-8EFC7A70A6AC}" presName="thickLine" presStyleLbl="alignNode1" presStyleIdx="0" presStyleCnt="9"/>
      <dgm:spPr/>
    </dgm:pt>
    <dgm:pt modelId="{360A43F1-A099-466C-8869-FCDE7BE51F3A}" type="pres">
      <dgm:prSet presAssocID="{C98A9153-BF96-4AC1-9E13-8EFC7A70A6AC}" presName="horz1" presStyleCnt="0"/>
      <dgm:spPr/>
    </dgm:pt>
    <dgm:pt modelId="{4CFAE850-A4E7-4D59-88A2-780829E430CC}" type="pres">
      <dgm:prSet presAssocID="{C98A9153-BF96-4AC1-9E13-8EFC7A70A6AC}" presName="tx1" presStyleLbl="revTx" presStyleIdx="0" presStyleCnt="9"/>
      <dgm:spPr/>
    </dgm:pt>
    <dgm:pt modelId="{19908A3D-CC50-4848-96ED-5449065DDA89}" type="pres">
      <dgm:prSet presAssocID="{C98A9153-BF96-4AC1-9E13-8EFC7A70A6AC}" presName="vert1" presStyleCnt="0"/>
      <dgm:spPr/>
    </dgm:pt>
    <dgm:pt modelId="{6C2DD8A5-164C-4B73-A1AC-6E19A05B733B}" type="pres">
      <dgm:prSet presAssocID="{9D0CC5BA-0A82-4E5D-B716-76B1F3B5BE91}" presName="thickLine" presStyleLbl="alignNode1" presStyleIdx="1" presStyleCnt="9"/>
      <dgm:spPr/>
    </dgm:pt>
    <dgm:pt modelId="{FC67D00D-A92B-4338-A34C-886DE5859A12}" type="pres">
      <dgm:prSet presAssocID="{9D0CC5BA-0A82-4E5D-B716-76B1F3B5BE91}" presName="horz1" presStyleCnt="0"/>
      <dgm:spPr/>
    </dgm:pt>
    <dgm:pt modelId="{F4203D63-2693-4E09-8187-56CA2180E077}" type="pres">
      <dgm:prSet presAssocID="{9D0CC5BA-0A82-4E5D-B716-76B1F3B5BE91}" presName="tx1" presStyleLbl="revTx" presStyleIdx="1" presStyleCnt="9"/>
      <dgm:spPr/>
    </dgm:pt>
    <dgm:pt modelId="{418F7EA3-66D9-4031-9073-81AA1658B5DF}" type="pres">
      <dgm:prSet presAssocID="{9D0CC5BA-0A82-4E5D-B716-76B1F3B5BE91}" presName="vert1" presStyleCnt="0"/>
      <dgm:spPr/>
    </dgm:pt>
    <dgm:pt modelId="{187B1E33-FB29-4392-A0D8-7D782F38EF16}" type="pres">
      <dgm:prSet presAssocID="{353359A6-3B37-48F6-BA16-4B6ADA5527B9}" presName="thickLine" presStyleLbl="alignNode1" presStyleIdx="2" presStyleCnt="9"/>
      <dgm:spPr/>
    </dgm:pt>
    <dgm:pt modelId="{2BC310B9-3AC5-461E-A93F-E55F3A95DB75}" type="pres">
      <dgm:prSet presAssocID="{353359A6-3B37-48F6-BA16-4B6ADA5527B9}" presName="horz1" presStyleCnt="0"/>
      <dgm:spPr/>
    </dgm:pt>
    <dgm:pt modelId="{392696EF-E642-4B80-A869-C4D71D4912F4}" type="pres">
      <dgm:prSet presAssocID="{353359A6-3B37-48F6-BA16-4B6ADA5527B9}" presName="tx1" presStyleLbl="revTx" presStyleIdx="2" presStyleCnt="9"/>
      <dgm:spPr/>
    </dgm:pt>
    <dgm:pt modelId="{9A8AF32D-18D9-4191-A57C-B40A6CE014B5}" type="pres">
      <dgm:prSet presAssocID="{353359A6-3B37-48F6-BA16-4B6ADA5527B9}" presName="vert1" presStyleCnt="0"/>
      <dgm:spPr/>
    </dgm:pt>
    <dgm:pt modelId="{ED49FF10-0542-4EBF-9DDB-4D5CE868FA73}" type="pres">
      <dgm:prSet presAssocID="{D1FEC4DF-3353-486D-9896-349AC9FDD92C}" presName="thickLine" presStyleLbl="alignNode1" presStyleIdx="3" presStyleCnt="9"/>
      <dgm:spPr/>
    </dgm:pt>
    <dgm:pt modelId="{92AEAB20-2169-48EF-865E-F1C060598D0F}" type="pres">
      <dgm:prSet presAssocID="{D1FEC4DF-3353-486D-9896-349AC9FDD92C}" presName="horz1" presStyleCnt="0"/>
      <dgm:spPr/>
    </dgm:pt>
    <dgm:pt modelId="{B5FB8721-054A-4F5D-BB47-53B7463D6925}" type="pres">
      <dgm:prSet presAssocID="{D1FEC4DF-3353-486D-9896-349AC9FDD92C}" presName="tx1" presStyleLbl="revTx" presStyleIdx="3" presStyleCnt="9"/>
      <dgm:spPr/>
    </dgm:pt>
    <dgm:pt modelId="{35518A71-943D-4A5D-8D11-883AD17F05FF}" type="pres">
      <dgm:prSet presAssocID="{D1FEC4DF-3353-486D-9896-349AC9FDD92C}" presName="vert1" presStyleCnt="0"/>
      <dgm:spPr/>
    </dgm:pt>
    <dgm:pt modelId="{23F0FB45-66E5-405C-9B58-4C41DBC4C103}" type="pres">
      <dgm:prSet presAssocID="{F1D5F2DF-F798-4E2E-83E5-09A0CD09D9A2}" presName="thickLine" presStyleLbl="alignNode1" presStyleIdx="4" presStyleCnt="9"/>
      <dgm:spPr/>
    </dgm:pt>
    <dgm:pt modelId="{18E6591D-C080-430C-9D46-2C4EAE053160}" type="pres">
      <dgm:prSet presAssocID="{F1D5F2DF-F798-4E2E-83E5-09A0CD09D9A2}" presName="horz1" presStyleCnt="0"/>
      <dgm:spPr/>
    </dgm:pt>
    <dgm:pt modelId="{FEE3CB94-673E-47FD-B04C-6FCEE7FE3370}" type="pres">
      <dgm:prSet presAssocID="{F1D5F2DF-F798-4E2E-83E5-09A0CD09D9A2}" presName="tx1" presStyleLbl="revTx" presStyleIdx="4" presStyleCnt="9"/>
      <dgm:spPr/>
    </dgm:pt>
    <dgm:pt modelId="{037438BB-FC79-44BC-9DFC-7488FB6879E3}" type="pres">
      <dgm:prSet presAssocID="{F1D5F2DF-F798-4E2E-83E5-09A0CD09D9A2}" presName="vert1" presStyleCnt="0"/>
      <dgm:spPr/>
    </dgm:pt>
    <dgm:pt modelId="{72DC0D44-CD28-4BF3-A7A7-51343AC3EF1D}" type="pres">
      <dgm:prSet presAssocID="{E91618C6-9B8E-40C3-9A1E-C9870F66C783}" presName="thickLine" presStyleLbl="alignNode1" presStyleIdx="5" presStyleCnt="9"/>
      <dgm:spPr/>
    </dgm:pt>
    <dgm:pt modelId="{58859E75-25AB-42E8-A8DD-EDD295C2B054}" type="pres">
      <dgm:prSet presAssocID="{E91618C6-9B8E-40C3-9A1E-C9870F66C783}" presName="horz1" presStyleCnt="0"/>
      <dgm:spPr/>
    </dgm:pt>
    <dgm:pt modelId="{F23A5E08-5823-42D2-852E-DBB514017F16}" type="pres">
      <dgm:prSet presAssocID="{E91618C6-9B8E-40C3-9A1E-C9870F66C783}" presName="tx1" presStyleLbl="revTx" presStyleIdx="5" presStyleCnt="9"/>
      <dgm:spPr/>
    </dgm:pt>
    <dgm:pt modelId="{5C29F51A-B00B-4435-9658-016984994584}" type="pres">
      <dgm:prSet presAssocID="{E91618C6-9B8E-40C3-9A1E-C9870F66C783}" presName="vert1" presStyleCnt="0"/>
      <dgm:spPr/>
    </dgm:pt>
    <dgm:pt modelId="{BBBC1F01-B9B6-4B83-B125-3AEE82DA1146}" type="pres">
      <dgm:prSet presAssocID="{7B18550F-5A3F-4116-9D78-BDBA4817605A}" presName="thickLine" presStyleLbl="alignNode1" presStyleIdx="6" presStyleCnt="9"/>
      <dgm:spPr/>
    </dgm:pt>
    <dgm:pt modelId="{346DC15F-746B-4F0A-8363-717EC47C0676}" type="pres">
      <dgm:prSet presAssocID="{7B18550F-5A3F-4116-9D78-BDBA4817605A}" presName="horz1" presStyleCnt="0"/>
      <dgm:spPr/>
    </dgm:pt>
    <dgm:pt modelId="{B98CFD89-6862-40F3-987A-F8ED066F5FD1}" type="pres">
      <dgm:prSet presAssocID="{7B18550F-5A3F-4116-9D78-BDBA4817605A}" presName="tx1" presStyleLbl="revTx" presStyleIdx="6" presStyleCnt="9"/>
      <dgm:spPr/>
    </dgm:pt>
    <dgm:pt modelId="{06CBF7E4-0535-4B51-B0C4-C04B8EDA7149}" type="pres">
      <dgm:prSet presAssocID="{7B18550F-5A3F-4116-9D78-BDBA4817605A}" presName="vert1" presStyleCnt="0"/>
      <dgm:spPr/>
    </dgm:pt>
    <dgm:pt modelId="{4E270383-7D9F-46AF-91EF-3E3AF99795EF}" type="pres">
      <dgm:prSet presAssocID="{0AEE7250-4BF7-400A-ABAD-D567F834BDEA}" presName="thickLine" presStyleLbl="alignNode1" presStyleIdx="7" presStyleCnt="9"/>
      <dgm:spPr/>
    </dgm:pt>
    <dgm:pt modelId="{05F0FA29-EFE4-4D14-A99B-E618C5065FE9}" type="pres">
      <dgm:prSet presAssocID="{0AEE7250-4BF7-400A-ABAD-D567F834BDEA}" presName="horz1" presStyleCnt="0"/>
      <dgm:spPr/>
    </dgm:pt>
    <dgm:pt modelId="{0AFDC505-2C96-4E27-AE1C-85AF32B22599}" type="pres">
      <dgm:prSet presAssocID="{0AEE7250-4BF7-400A-ABAD-D567F834BDEA}" presName="tx1" presStyleLbl="revTx" presStyleIdx="7" presStyleCnt="9"/>
      <dgm:spPr/>
    </dgm:pt>
    <dgm:pt modelId="{9C06B41D-9866-4EA4-8876-D7E88ADE9D15}" type="pres">
      <dgm:prSet presAssocID="{0AEE7250-4BF7-400A-ABAD-D567F834BDEA}" presName="vert1" presStyleCnt="0"/>
      <dgm:spPr/>
    </dgm:pt>
    <dgm:pt modelId="{B5414964-1790-4A5C-B924-D0D0929FAF93}" type="pres">
      <dgm:prSet presAssocID="{6BA5CADB-13AB-4511-94EA-ABDB1113CD6F}" presName="thickLine" presStyleLbl="alignNode1" presStyleIdx="8" presStyleCnt="9"/>
      <dgm:spPr/>
    </dgm:pt>
    <dgm:pt modelId="{0634FF2B-AB93-4FE9-9A82-7BEFA817A487}" type="pres">
      <dgm:prSet presAssocID="{6BA5CADB-13AB-4511-94EA-ABDB1113CD6F}" presName="horz1" presStyleCnt="0"/>
      <dgm:spPr/>
    </dgm:pt>
    <dgm:pt modelId="{DBBF33BE-DB7B-491C-8909-6DEC7716F6E3}" type="pres">
      <dgm:prSet presAssocID="{6BA5CADB-13AB-4511-94EA-ABDB1113CD6F}" presName="tx1" presStyleLbl="revTx" presStyleIdx="8" presStyleCnt="9"/>
      <dgm:spPr/>
    </dgm:pt>
    <dgm:pt modelId="{6F428E6B-C7EE-472B-9ED6-C495329B9FFA}" type="pres">
      <dgm:prSet presAssocID="{6BA5CADB-13AB-4511-94EA-ABDB1113CD6F}" presName="vert1" presStyleCnt="0"/>
      <dgm:spPr/>
    </dgm:pt>
  </dgm:ptLst>
  <dgm:cxnLst>
    <dgm:cxn modelId="{1E49570D-398B-44C5-9B6A-6FD69ABD5CB9}" srcId="{AFFE5D25-AEAA-4AD7-9B82-F58A6CB7F3B4}" destId="{9D0CC5BA-0A82-4E5D-B716-76B1F3B5BE91}" srcOrd="1" destOrd="0" parTransId="{05BAF385-031E-4ACE-A4E6-920072463ABB}" sibTransId="{D63DE2F2-DC23-4657-AC66-2DBCB0AD1842}"/>
    <dgm:cxn modelId="{AE3AE011-F20B-4720-B8EF-1B04DEBC7515}" srcId="{AFFE5D25-AEAA-4AD7-9B82-F58A6CB7F3B4}" destId="{D1FEC4DF-3353-486D-9896-349AC9FDD92C}" srcOrd="3" destOrd="0" parTransId="{1F333926-CAFD-4276-8C47-4809880B45D1}" sibTransId="{0A7C7C11-52C0-48D2-A1C1-65DD9649AC7B}"/>
    <dgm:cxn modelId="{F08FED15-C479-4BA7-9D21-8CA2E181174C}" srcId="{AFFE5D25-AEAA-4AD7-9B82-F58A6CB7F3B4}" destId="{353359A6-3B37-48F6-BA16-4B6ADA5527B9}" srcOrd="2" destOrd="0" parTransId="{392778E7-5DD9-4846-AB76-686D196ED11B}" sibTransId="{73A82422-75DA-43D0-A0BA-159FC71D9534}"/>
    <dgm:cxn modelId="{F0648E20-2B19-431D-B3B7-0011EEC61655}" type="presOf" srcId="{353359A6-3B37-48F6-BA16-4B6ADA5527B9}" destId="{392696EF-E642-4B80-A869-C4D71D4912F4}" srcOrd="0" destOrd="0" presId="urn:microsoft.com/office/officeart/2008/layout/LinedList"/>
    <dgm:cxn modelId="{AB675C32-1FA1-44D9-BFAE-FDA89945DB51}" srcId="{AFFE5D25-AEAA-4AD7-9B82-F58A6CB7F3B4}" destId="{6BA5CADB-13AB-4511-94EA-ABDB1113CD6F}" srcOrd="8" destOrd="0" parTransId="{68A456DF-D739-4C80-B0AD-1A74ED03C386}" sibTransId="{03869A18-79D5-4B04-A87B-40138571F9B0}"/>
    <dgm:cxn modelId="{59BA8738-8E01-4BB0-A790-F223A8627EE3}" srcId="{AFFE5D25-AEAA-4AD7-9B82-F58A6CB7F3B4}" destId="{C98A9153-BF96-4AC1-9E13-8EFC7A70A6AC}" srcOrd="0" destOrd="0" parTransId="{DB4CA200-84FA-43F8-8271-E314F1C2BEA3}" sibTransId="{4848CE3C-8358-4CBD-97E9-5933415E5F18}"/>
    <dgm:cxn modelId="{3FE3375F-74C4-4A70-B4D2-8855F9B976C1}" type="presOf" srcId="{D1FEC4DF-3353-486D-9896-349AC9FDD92C}" destId="{B5FB8721-054A-4F5D-BB47-53B7463D6925}" srcOrd="0" destOrd="0" presId="urn:microsoft.com/office/officeart/2008/layout/LinedList"/>
    <dgm:cxn modelId="{E254D474-8D53-44B1-ADCB-0B2C106DE867}" srcId="{AFFE5D25-AEAA-4AD7-9B82-F58A6CB7F3B4}" destId="{0AEE7250-4BF7-400A-ABAD-D567F834BDEA}" srcOrd="7" destOrd="0" parTransId="{A64E6388-8899-41F0-91EB-8B413C31204F}" sibTransId="{A517A794-82DE-4785-A361-F42B76A1254D}"/>
    <dgm:cxn modelId="{26BCD076-06FA-444F-A283-54E88A0C4DA5}" type="presOf" srcId="{F1D5F2DF-F798-4E2E-83E5-09A0CD09D9A2}" destId="{FEE3CB94-673E-47FD-B04C-6FCEE7FE3370}" srcOrd="0" destOrd="0" presId="urn:microsoft.com/office/officeart/2008/layout/LinedList"/>
    <dgm:cxn modelId="{E8593477-6CA7-4C17-A185-E052CA93FDA2}" type="presOf" srcId="{7B18550F-5A3F-4116-9D78-BDBA4817605A}" destId="{B98CFD89-6862-40F3-987A-F8ED066F5FD1}" srcOrd="0" destOrd="0" presId="urn:microsoft.com/office/officeart/2008/layout/LinedList"/>
    <dgm:cxn modelId="{DB3C727F-3165-4265-81F0-FE1A7425D337}" type="presOf" srcId="{C98A9153-BF96-4AC1-9E13-8EFC7A70A6AC}" destId="{4CFAE850-A4E7-4D59-88A2-780829E430CC}" srcOrd="0" destOrd="0" presId="urn:microsoft.com/office/officeart/2008/layout/LinedList"/>
    <dgm:cxn modelId="{5C9E0D84-4DFD-4EE5-93C3-DAB1CB388046}" type="presOf" srcId="{AFFE5D25-AEAA-4AD7-9B82-F58A6CB7F3B4}" destId="{9B968BA2-5AD8-45F8-89B4-1AAECB4FCE67}" srcOrd="0" destOrd="0" presId="urn:microsoft.com/office/officeart/2008/layout/LinedList"/>
    <dgm:cxn modelId="{8140E8B3-91BE-4FF3-9380-D9B3B7DACEA2}" srcId="{AFFE5D25-AEAA-4AD7-9B82-F58A6CB7F3B4}" destId="{F1D5F2DF-F798-4E2E-83E5-09A0CD09D9A2}" srcOrd="4" destOrd="0" parTransId="{94C9DF03-899C-46AE-A22E-5AE708B19628}" sibTransId="{BB06379D-EB20-4F12-8982-A29A891DDDA5}"/>
    <dgm:cxn modelId="{EF3291B7-154E-4327-8E74-DF3014DE2F2D}" type="presOf" srcId="{0AEE7250-4BF7-400A-ABAD-D567F834BDEA}" destId="{0AFDC505-2C96-4E27-AE1C-85AF32B22599}" srcOrd="0" destOrd="0" presId="urn:microsoft.com/office/officeart/2008/layout/LinedList"/>
    <dgm:cxn modelId="{988016C0-FD5A-4067-98EA-BB32BD8FC8C6}" srcId="{AFFE5D25-AEAA-4AD7-9B82-F58A6CB7F3B4}" destId="{E91618C6-9B8E-40C3-9A1E-C9870F66C783}" srcOrd="5" destOrd="0" parTransId="{18AF5556-5F7F-4578-AC32-CBB37F8F6743}" sibTransId="{6F96D34B-0619-4E4C-8EE8-77C2FA30D4AC}"/>
    <dgm:cxn modelId="{1A085EC9-7EBD-466A-BEB8-F5B1A72CE950}" srcId="{AFFE5D25-AEAA-4AD7-9B82-F58A6CB7F3B4}" destId="{7B18550F-5A3F-4116-9D78-BDBA4817605A}" srcOrd="6" destOrd="0" parTransId="{1541FCF8-CC26-42C0-9378-BF93B62E1935}" sibTransId="{703A3F3C-4273-40D6-AD5E-80EF2D100DF9}"/>
    <dgm:cxn modelId="{D0F334D3-7B50-4943-A201-EEBD0C3AEBE8}" type="presOf" srcId="{6BA5CADB-13AB-4511-94EA-ABDB1113CD6F}" destId="{DBBF33BE-DB7B-491C-8909-6DEC7716F6E3}" srcOrd="0" destOrd="0" presId="urn:microsoft.com/office/officeart/2008/layout/LinedList"/>
    <dgm:cxn modelId="{700A83F5-01CF-4919-B109-EC4CD2706E16}" type="presOf" srcId="{E91618C6-9B8E-40C3-9A1E-C9870F66C783}" destId="{F23A5E08-5823-42D2-852E-DBB514017F16}" srcOrd="0" destOrd="0" presId="urn:microsoft.com/office/officeart/2008/layout/LinedList"/>
    <dgm:cxn modelId="{95EE64F6-245E-48DB-837C-C80C628FD200}" type="presOf" srcId="{9D0CC5BA-0A82-4E5D-B716-76B1F3B5BE91}" destId="{F4203D63-2693-4E09-8187-56CA2180E077}" srcOrd="0" destOrd="0" presId="urn:microsoft.com/office/officeart/2008/layout/LinedList"/>
    <dgm:cxn modelId="{2739685A-4068-4AFC-AB1C-AB9E7E8BAF5A}" type="presParOf" srcId="{9B968BA2-5AD8-45F8-89B4-1AAECB4FCE67}" destId="{B559DE62-F10B-46E2-A685-DE61CA9F4A7A}" srcOrd="0" destOrd="0" presId="urn:microsoft.com/office/officeart/2008/layout/LinedList"/>
    <dgm:cxn modelId="{792406BC-6C9F-41F8-B298-172D831AD706}" type="presParOf" srcId="{9B968BA2-5AD8-45F8-89B4-1AAECB4FCE67}" destId="{360A43F1-A099-466C-8869-FCDE7BE51F3A}" srcOrd="1" destOrd="0" presId="urn:microsoft.com/office/officeart/2008/layout/LinedList"/>
    <dgm:cxn modelId="{6D9A1523-1652-4AFD-90CA-037B1F2BC9C2}" type="presParOf" srcId="{360A43F1-A099-466C-8869-FCDE7BE51F3A}" destId="{4CFAE850-A4E7-4D59-88A2-780829E430CC}" srcOrd="0" destOrd="0" presId="urn:microsoft.com/office/officeart/2008/layout/LinedList"/>
    <dgm:cxn modelId="{3912EF54-FE7D-4CA3-B363-A9110BDB3651}" type="presParOf" srcId="{360A43F1-A099-466C-8869-FCDE7BE51F3A}" destId="{19908A3D-CC50-4848-96ED-5449065DDA89}" srcOrd="1" destOrd="0" presId="urn:microsoft.com/office/officeart/2008/layout/LinedList"/>
    <dgm:cxn modelId="{3797A6A9-A74C-4791-A65F-AE6A756D838D}" type="presParOf" srcId="{9B968BA2-5AD8-45F8-89B4-1AAECB4FCE67}" destId="{6C2DD8A5-164C-4B73-A1AC-6E19A05B733B}" srcOrd="2" destOrd="0" presId="urn:microsoft.com/office/officeart/2008/layout/LinedList"/>
    <dgm:cxn modelId="{67544A19-5DD5-4271-850C-322020DA5F88}" type="presParOf" srcId="{9B968BA2-5AD8-45F8-89B4-1AAECB4FCE67}" destId="{FC67D00D-A92B-4338-A34C-886DE5859A12}" srcOrd="3" destOrd="0" presId="urn:microsoft.com/office/officeart/2008/layout/LinedList"/>
    <dgm:cxn modelId="{67BDDB10-5140-4B78-84CA-F8DD3C6E9DAE}" type="presParOf" srcId="{FC67D00D-A92B-4338-A34C-886DE5859A12}" destId="{F4203D63-2693-4E09-8187-56CA2180E077}" srcOrd="0" destOrd="0" presId="urn:microsoft.com/office/officeart/2008/layout/LinedList"/>
    <dgm:cxn modelId="{C29F192B-C216-420F-90CB-4AB8578FADC7}" type="presParOf" srcId="{FC67D00D-A92B-4338-A34C-886DE5859A12}" destId="{418F7EA3-66D9-4031-9073-81AA1658B5DF}" srcOrd="1" destOrd="0" presId="urn:microsoft.com/office/officeart/2008/layout/LinedList"/>
    <dgm:cxn modelId="{31B5EB6A-C8B9-41F0-A2A6-3807224B903A}" type="presParOf" srcId="{9B968BA2-5AD8-45F8-89B4-1AAECB4FCE67}" destId="{187B1E33-FB29-4392-A0D8-7D782F38EF16}" srcOrd="4" destOrd="0" presId="urn:microsoft.com/office/officeart/2008/layout/LinedList"/>
    <dgm:cxn modelId="{4150386D-4366-4C87-9B90-CDB131BF803F}" type="presParOf" srcId="{9B968BA2-5AD8-45F8-89B4-1AAECB4FCE67}" destId="{2BC310B9-3AC5-461E-A93F-E55F3A95DB75}" srcOrd="5" destOrd="0" presId="urn:microsoft.com/office/officeart/2008/layout/LinedList"/>
    <dgm:cxn modelId="{6B5C0891-FAF8-471A-8FFB-688C7A1C13A0}" type="presParOf" srcId="{2BC310B9-3AC5-461E-A93F-E55F3A95DB75}" destId="{392696EF-E642-4B80-A869-C4D71D4912F4}" srcOrd="0" destOrd="0" presId="urn:microsoft.com/office/officeart/2008/layout/LinedList"/>
    <dgm:cxn modelId="{2EE92CE0-D00F-48E4-B588-7F176F89EDCA}" type="presParOf" srcId="{2BC310B9-3AC5-461E-A93F-E55F3A95DB75}" destId="{9A8AF32D-18D9-4191-A57C-B40A6CE014B5}" srcOrd="1" destOrd="0" presId="urn:microsoft.com/office/officeart/2008/layout/LinedList"/>
    <dgm:cxn modelId="{68E1E8B2-F3C8-4760-A78E-7E50FB69B1ED}" type="presParOf" srcId="{9B968BA2-5AD8-45F8-89B4-1AAECB4FCE67}" destId="{ED49FF10-0542-4EBF-9DDB-4D5CE868FA73}" srcOrd="6" destOrd="0" presId="urn:microsoft.com/office/officeart/2008/layout/LinedList"/>
    <dgm:cxn modelId="{1E32CB2E-1AF8-46EE-84E0-F83C6554C897}" type="presParOf" srcId="{9B968BA2-5AD8-45F8-89B4-1AAECB4FCE67}" destId="{92AEAB20-2169-48EF-865E-F1C060598D0F}" srcOrd="7" destOrd="0" presId="urn:microsoft.com/office/officeart/2008/layout/LinedList"/>
    <dgm:cxn modelId="{BCCA02DF-DC06-48CE-85B5-EFA6455833C6}" type="presParOf" srcId="{92AEAB20-2169-48EF-865E-F1C060598D0F}" destId="{B5FB8721-054A-4F5D-BB47-53B7463D6925}" srcOrd="0" destOrd="0" presId="urn:microsoft.com/office/officeart/2008/layout/LinedList"/>
    <dgm:cxn modelId="{A3E6F6D9-D16C-4B54-A2F8-18D920938F19}" type="presParOf" srcId="{92AEAB20-2169-48EF-865E-F1C060598D0F}" destId="{35518A71-943D-4A5D-8D11-883AD17F05FF}" srcOrd="1" destOrd="0" presId="urn:microsoft.com/office/officeart/2008/layout/LinedList"/>
    <dgm:cxn modelId="{85B8158C-FF9B-4B36-A04A-E09FE4ED4232}" type="presParOf" srcId="{9B968BA2-5AD8-45F8-89B4-1AAECB4FCE67}" destId="{23F0FB45-66E5-405C-9B58-4C41DBC4C103}" srcOrd="8" destOrd="0" presId="urn:microsoft.com/office/officeart/2008/layout/LinedList"/>
    <dgm:cxn modelId="{EF0E508A-6158-41A7-9E72-1FDA09BAB01B}" type="presParOf" srcId="{9B968BA2-5AD8-45F8-89B4-1AAECB4FCE67}" destId="{18E6591D-C080-430C-9D46-2C4EAE053160}" srcOrd="9" destOrd="0" presId="urn:microsoft.com/office/officeart/2008/layout/LinedList"/>
    <dgm:cxn modelId="{F72CFC6B-012F-48DE-A237-CE30C6921214}" type="presParOf" srcId="{18E6591D-C080-430C-9D46-2C4EAE053160}" destId="{FEE3CB94-673E-47FD-B04C-6FCEE7FE3370}" srcOrd="0" destOrd="0" presId="urn:microsoft.com/office/officeart/2008/layout/LinedList"/>
    <dgm:cxn modelId="{0A3C2818-C6A7-496B-8B5A-730C56FE9CA6}" type="presParOf" srcId="{18E6591D-C080-430C-9D46-2C4EAE053160}" destId="{037438BB-FC79-44BC-9DFC-7488FB6879E3}" srcOrd="1" destOrd="0" presId="urn:microsoft.com/office/officeart/2008/layout/LinedList"/>
    <dgm:cxn modelId="{4CF4F578-5042-4086-8D87-8F4CB3CAB9E5}" type="presParOf" srcId="{9B968BA2-5AD8-45F8-89B4-1AAECB4FCE67}" destId="{72DC0D44-CD28-4BF3-A7A7-51343AC3EF1D}" srcOrd="10" destOrd="0" presId="urn:microsoft.com/office/officeart/2008/layout/LinedList"/>
    <dgm:cxn modelId="{D56C720E-F7D9-47D2-A3C4-6C829054DEE9}" type="presParOf" srcId="{9B968BA2-5AD8-45F8-89B4-1AAECB4FCE67}" destId="{58859E75-25AB-42E8-A8DD-EDD295C2B054}" srcOrd="11" destOrd="0" presId="urn:microsoft.com/office/officeart/2008/layout/LinedList"/>
    <dgm:cxn modelId="{C97DFD0B-A069-40D9-8CE5-4177B4D2664D}" type="presParOf" srcId="{58859E75-25AB-42E8-A8DD-EDD295C2B054}" destId="{F23A5E08-5823-42D2-852E-DBB514017F16}" srcOrd="0" destOrd="0" presId="urn:microsoft.com/office/officeart/2008/layout/LinedList"/>
    <dgm:cxn modelId="{6E05C0F0-BF18-4917-AADA-26D0B8FB4C24}" type="presParOf" srcId="{58859E75-25AB-42E8-A8DD-EDD295C2B054}" destId="{5C29F51A-B00B-4435-9658-016984994584}" srcOrd="1" destOrd="0" presId="urn:microsoft.com/office/officeart/2008/layout/LinedList"/>
    <dgm:cxn modelId="{32925B70-FD79-4D19-95A4-45DFD30EABEA}" type="presParOf" srcId="{9B968BA2-5AD8-45F8-89B4-1AAECB4FCE67}" destId="{BBBC1F01-B9B6-4B83-B125-3AEE82DA1146}" srcOrd="12" destOrd="0" presId="urn:microsoft.com/office/officeart/2008/layout/LinedList"/>
    <dgm:cxn modelId="{FCDD7B06-D26A-407C-8CF1-83D7F85350B0}" type="presParOf" srcId="{9B968BA2-5AD8-45F8-89B4-1AAECB4FCE67}" destId="{346DC15F-746B-4F0A-8363-717EC47C0676}" srcOrd="13" destOrd="0" presId="urn:microsoft.com/office/officeart/2008/layout/LinedList"/>
    <dgm:cxn modelId="{35B56372-59CE-4A6B-B306-A73BE55D71C2}" type="presParOf" srcId="{346DC15F-746B-4F0A-8363-717EC47C0676}" destId="{B98CFD89-6862-40F3-987A-F8ED066F5FD1}" srcOrd="0" destOrd="0" presId="urn:microsoft.com/office/officeart/2008/layout/LinedList"/>
    <dgm:cxn modelId="{51C9F59C-4D94-46EB-AD74-D98E1B30A44E}" type="presParOf" srcId="{346DC15F-746B-4F0A-8363-717EC47C0676}" destId="{06CBF7E4-0535-4B51-B0C4-C04B8EDA7149}" srcOrd="1" destOrd="0" presId="urn:microsoft.com/office/officeart/2008/layout/LinedList"/>
    <dgm:cxn modelId="{7604B962-8A19-4F40-B9D4-FBACA8161D0A}" type="presParOf" srcId="{9B968BA2-5AD8-45F8-89B4-1AAECB4FCE67}" destId="{4E270383-7D9F-46AF-91EF-3E3AF99795EF}" srcOrd="14" destOrd="0" presId="urn:microsoft.com/office/officeart/2008/layout/LinedList"/>
    <dgm:cxn modelId="{1D417531-D479-4FA6-9E48-2CEBF7B350E3}" type="presParOf" srcId="{9B968BA2-5AD8-45F8-89B4-1AAECB4FCE67}" destId="{05F0FA29-EFE4-4D14-A99B-E618C5065FE9}" srcOrd="15" destOrd="0" presId="urn:microsoft.com/office/officeart/2008/layout/LinedList"/>
    <dgm:cxn modelId="{70BF54EB-F52A-4BC1-9DB6-94B37F993A03}" type="presParOf" srcId="{05F0FA29-EFE4-4D14-A99B-E618C5065FE9}" destId="{0AFDC505-2C96-4E27-AE1C-85AF32B22599}" srcOrd="0" destOrd="0" presId="urn:microsoft.com/office/officeart/2008/layout/LinedList"/>
    <dgm:cxn modelId="{C011AD0E-DEC6-48E2-BD18-F5C79EB9F68C}" type="presParOf" srcId="{05F0FA29-EFE4-4D14-A99B-E618C5065FE9}" destId="{9C06B41D-9866-4EA4-8876-D7E88ADE9D15}" srcOrd="1" destOrd="0" presId="urn:microsoft.com/office/officeart/2008/layout/LinedList"/>
    <dgm:cxn modelId="{85ABE5A3-D341-4B42-BE82-D0B59B22486D}" type="presParOf" srcId="{9B968BA2-5AD8-45F8-89B4-1AAECB4FCE67}" destId="{B5414964-1790-4A5C-B924-D0D0929FAF93}" srcOrd="16" destOrd="0" presId="urn:microsoft.com/office/officeart/2008/layout/LinedList"/>
    <dgm:cxn modelId="{2B6C8122-B79C-45CC-9E4C-DA9D2DBD8ADC}" type="presParOf" srcId="{9B968BA2-5AD8-45F8-89B4-1AAECB4FCE67}" destId="{0634FF2B-AB93-4FE9-9A82-7BEFA817A487}" srcOrd="17" destOrd="0" presId="urn:microsoft.com/office/officeart/2008/layout/LinedList"/>
    <dgm:cxn modelId="{F486D68F-1DED-4931-94B7-E20F2309C621}" type="presParOf" srcId="{0634FF2B-AB93-4FE9-9A82-7BEFA817A487}" destId="{DBBF33BE-DB7B-491C-8909-6DEC7716F6E3}" srcOrd="0" destOrd="0" presId="urn:microsoft.com/office/officeart/2008/layout/LinedList"/>
    <dgm:cxn modelId="{B46A3BE9-0CC4-4767-A5C8-CF5A94FF274F}" type="presParOf" srcId="{0634FF2B-AB93-4FE9-9A82-7BEFA817A487}" destId="{6F428E6B-C7EE-472B-9ED6-C495329B9F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27158-96A8-4629-87CF-D39535DE5F9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5221A46-E875-467E-91CC-C4A37BA5CF6C}">
      <dgm:prSet custT="1"/>
      <dgm:spPr/>
      <dgm:t>
        <a:bodyPr/>
        <a:lstStyle/>
        <a:p>
          <a:r>
            <a:rPr lang="en-US" sz="1800"/>
            <a:t>Download and install Vagrant</a:t>
          </a:r>
        </a:p>
      </dgm:t>
    </dgm:pt>
    <dgm:pt modelId="{5FC83632-A08C-46D1-9AEE-500A7338B4A7}" type="parTrans" cxnId="{0517E27A-F871-44D3-A2F4-C6EB1974D5E2}">
      <dgm:prSet/>
      <dgm:spPr/>
      <dgm:t>
        <a:bodyPr/>
        <a:lstStyle/>
        <a:p>
          <a:endParaRPr lang="en-US" sz="2800"/>
        </a:p>
      </dgm:t>
    </dgm:pt>
    <dgm:pt modelId="{2E971F85-F9FE-47E0-BD96-A3C6F5572BB3}" type="sibTrans" cxnId="{0517E27A-F871-44D3-A2F4-C6EB1974D5E2}">
      <dgm:prSet/>
      <dgm:spPr/>
      <dgm:t>
        <a:bodyPr/>
        <a:lstStyle/>
        <a:p>
          <a:endParaRPr lang="en-US" sz="2800"/>
        </a:p>
      </dgm:t>
    </dgm:pt>
    <dgm:pt modelId="{18735ED1-EEB3-4751-8A03-CC4DA3EEE86B}">
      <dgm:prSet custT="1"/>
      <dgm:spPr/>
      <dgm:t>
        <a:bodyPr/>
        <a:lstStyle/>
        <a:p>
          <a:r>
            <a:rPr lang="en-US" sz="1800" b="0" i="0"/>
            <a:t>$ mkdir mydirectory</a:t>
          </a:r>
          <a:br>
            <a:rPr lang="en-US" sz="1800"/>
          </a:br>
          <a:r>
            <a:rPr lang="en-US" sz="1800" b="0" i="0"/>
            <a:t>$ cd /mydirectory</a:t>
          </a:r>
          <a:endParaRPr lang="en-US" sz="1800"/>
        </a:p>
      </dgm:t>
    </dgm:pt>
    <dgm:pt modelId="{7941DD69-6699-47DB-9D63-690702E1979F}" type="parTrans" cxnId="{FA686363-AB8B-466F-A8EA-A4840AE7FFD8}">
      <dgm:prSet/>
      <dgm:spPr/>
      <dgm:t>
        <a:bodyPr/>
        <a:lstStyle/>
        <a:p>
          <a:endParaRPr lang="en-US" sz="2800"/>
        </a:p>
      </dgm:t>
    </dgm:pt>
    <dgm:pt modelId="{ED0184DD-FB12-42ED-B7C6-957D661ED9E3}" type="sibTrans" cxnId="{FA686363-AB8B-466F-A8EA-A4840AE7FFD8}">
      <dgm:prSet/>
      <dgm:spPr/>
      <dgm:t>
        <a:bodyPr/>
        <a:lstStyle/>
        <a:p>
          <a:endParaRPr lang="en-US" sz="2800"/>
        </a:p>
      </dgm:t>
    </dgm:pt>
    <dgm:pt modelId="{ED5FE3BB-4BCD-4F8D-9AC1-7B40DB568565}">
      <dgm:prSet custT="1"/>
      <dgm:spPr/>
      <dgm:t>
        <a:bodyPr/>
        <a:lstStyle/>
        <a:p>
          <a:r>
            <a:rPr lang="en-US" sz="1800" b="0" i="0"/>
            <a:t>We’ll install a Ubuntu 14.04 server as our VM</a:t>
          </a:r>
          <a:endParaRPr lang="en-US" sz="1800"/>
        </a:p>
      </dgm:t>
    </dgm:pt>
    <dgm:pt modelId="{D601ECC5-8563-4A80-AC11-F4CE34889585}" type="parTrans" cxnId="{27AC0B05-DABF-4A7A-AE0D-226B7396B7C2}">
      <dgm:prSet/>
      <dgm:spPr/>
      <dgm:t>
        <a:bodyPr/>
        <a:lstStyle/>
        <a:p>
          <a:endParaRPr lang="en-US" sz="2800"/>
        </a:p>
      </dgm:t>
    </dgm:pt>
    <dgm:pt modelId="{16D28508-0F8B-4BFF-9C8D-3F9C748822E1}" type="sibTrans" cxnId="{27AC0B05-DABF-4A7A-AE0D-226B7396B7C2}">
      <dgm:prSet/>
      <dgm:spPr/>
      <dgm:t>
        <a:bodyPr/>
        <a:lstStyle/>
        <a:p>
          <a:endParaRPr lang="en-US" sz="2800"/>
        </a:p>
      </dgm:t>
    </dgm:pt>
    <dgm:pt modelId="{5B547C93-3721-4B1E-A496-C5E4A14377D8}">
      <dgm:prSet custT="1"/>
      <dgm:spPr/>
      <dgm:t>
        <a:bodyPr/>
        <a:lstStyle/>
        <a:p>
          <a:r>
            <a:rPr lang="en-US" sz="1800" b="0" i="0" dirty="0"/>
            <a:t>$ vagrant box add ubuntu/trusty64</a:t>
          </a:r>
          <a:endParaRPr lang="en-US" sz="1800" dirty="0"/>
        </a:p>
      </dgm:t>
    </dgm:pt>
    <dgm:pt modelId="{6323293E-55E0-43B2-8A47-64618282323F}" type="parTrans" cxnId="{A150D5C1-66DB-457D-8742-284C21105A1D}">
      <dgm:prSet/>
      <dgm:spPr/>
      <dgm:t>
        <a:bodyPr/>
        <a:lstStyle/>
        <a:p>
          <a:endParaRPr lang="en-US" sz="2800"/>
        </a:p>
      </dgm:t>
    </dgm:pt>
    <dgm:pt modelId="{A3D7255B-4E0D-448C-9F68-7847E521C231}" type="sibTrans" cxnId="{A150D5C1-66DB-457D-8742-284C21105A1D}">
      <dgm:prSet/>
      <dgm:spPr/>
      <dgm:t>
        <a:bodyPr/>
        <a:lstStyle/>
        <a:p>
          <a:endParaRPr lang="en-US" sz="2800"/>
        </a:p>
      </dgm:t>
    </dgm:pt>
    <dgm:pt modelId="{4289F76E-E928-484B-91C4-FD9C8F35D02B}">
      <dgm:prSet custT="1"/>
      <dgm:spPr/>
      <dgm:t>
        <a:bodyPr/>
        <a:lstStyle/>
        <a:p>
          <a:r>
            <a:rPr lang="en-US" sz="1800" b="0" i="0" dirty="0"/>
            <a:t>$ vagrant </a:t>
          </a:r>
          <a:r>
            <a:rPr lang="en-US" sz="1800" b="0" i="0" dirty="0" err="1"/>
            <a:t>init</a:t>
          </a:r>
          <a:r>
            <a:rPr lang="en-US" sz="1800" b="0" i="0" dirty="0"/>
            <a:t> ubuntu/trusty64  - to initialize VM</a:t>
          </a:r>
          <a:endParaRPr lang="en-US" sz="1800" dirty="0"/>
        </a:p>
      </dgm:t>
    </dgm:pt>
    <dgm:pt modelId="{90C00E57-F269-404C-A86F-17E7347586A1}" type="parTrans" cxnId="{1FD27CD7-E5B4-450A-A1BA-486D31BC3442}">
      <dgm:prSet/>
      <dgm:spPr/>
      <dgm:t>
        <a:bodyPr/>
        <a:lstStyle/>
        <a:p>
          <a:endParaRPr lang="en-US" sz="2800"/>
        </a:p>
      </dgm:t>
    </dgm:pt>
    <dgm:pt modelId="{D540044C-3A46-40EE-9230-29B29C63EA25}" type="sibTrans" cxnId="{1FD27CD7-E5B4-450A-A1BA-486D31BC3442}">
      <dgm:prSet/>
      <dgm:spPr/>
      <dgm:t>
        <a:bodyPr/>
        <a:lstStyle/>
        <a:p>
          <a:endParaRPr lang="en-US" sz="2800"/>
        </a:p>
      </dgm:t>
    </dgm:pt>
    <dgm:pt modelId="{6F3D8E6A-B8B1-4877-BA9F-5D007993E618}">
      <dgm:prSet custT="1"/>
      <dgm:spPr/>
      <dgm:t>
        <a:bodyPr/>
        <a:lstStyle/>
        <a:p>
          <a:r>
            <a:rPr lang="en-US" sz="1800" b="0" i="0"/>
            <a:t>$ vagrant up</a:t>
          </a:r>
          <a:endParaRPr lang="en-US" sz="1800"/>
        </a:p>
      </dgm:t>
    </dgm:pt>
    <dgm:pt modelId="{473F6501-9D3A-4F2E-8A2F-778CF90A3911}" type="parTrans" cxnId="{3F57C767-444C-4360-958C-A8DCFAC9F9D7}">
      <dgm:prSet/>
      <dgm:spPr/>
      <dgm:t>
        <a:bodyPr/>
        <a:lstStyle/>
        <a:p>
          <a:endParaRPr lang="en-US" sz="2800"/>
        </a:p>
      </dgm:t>
    </dgm:pt>
    <dgm:pt modelId="{63C12D15-739D-4E74-8CA8-86A744102D39}" type="sibTrans" cxnId="{3F57C767-444C-4360-958C-A8DCFAC9F9D7}">
      <dgm:prSet/>
      <dgm:spPr/>
      <dgm:t>
        <a:bodyPr/>
        <a:lstStyle/>
        <a:p>
          <a:endParaRPr lang="en-US" sz="2800"/>
        </a:p>
      </dgm:t>
    </dgm:pt>
    <dgm:pt modelId="{232F0E7B-BE7F-442A-8D13-1ADC6B8076C1}">
      <dgm:prSet custT="1"/>
      <dgm:spPr/>
      <dgm:t>
        <a:bodyPr/>
        <a:lstStyle/>
        <a:p>
          <a:r>
            <a:rPr lang="en-US" sz="1800" b="0" i="0"/>
            <a:t>$ vagrant ssh</a:t>
          </a:r>
          <a:endParaRPr lang="en-US" sz="1800"/>
        </a:p>
      </dgm:t>
    </dgm:pt>
    <dgm:pt modelId="{1A039582-6771-42B8-A2EA-EB649099A600}" type="parTrans" cxnId="{E54E8F65-7A12-4EF7-A3DF-9C0C1DA4A9E0}">
      <dgm:prSet/>
      <dgm:spPr/>
      <dgm:t>
        <a:bodyPr/>
        <a:lstStyle/>
        <a:p>
          <a:endParaRPr lang="en-US" sz="2800"/>
        </a:p>
      </dgm:t>
    </dgm:pt>
    <dgm:pt modelId="{323C5431-8B0E-4891-80A0-7FE78DD77527}" type="sibTrans" cxnId="{E54E8F65-7A12-4EF7-A3DF-9C0C1DA4A9E0}">
      <dgm:prSet/>
      <dgm:spPr/>
      <dgm:t>
        <a:bodyPr/>
        <a:lstStyle/>
        <a:p>
          <a:endParaRPr lang="en-US" sz="2800"/>
        </a:p>
      </dgm:t>
    </dgm:pt>
    <dgm:pt modelId="{C9AEF1D2-F96A-44BF-94DD-7C45CB1D2588}">
      <dgm:prSet custT="1"/>
      <dgm:spPr/>
      <dgm:t>
        <a:bodyPr/>
        <a:lstStyle/>
        <a:p>
          <a:r>
            <a:rPr lang="en-US" sz="1800" b="0" i="0" dirty="0"/>
            <a:t>Exit &amp; vagrant halt </a:t>
          </a:r>
          <a:r>
            <a:rPr lang="en-US" sz="1800" b="0" i="0" dirty="0">
              <a:solidFill>
                <a:schemeClr val="bg1"/>
              </a:solidFill>
              <a:highlight>
                <a:srgbClr val="FFFF00"/>
              </a:highlight>
            </a:rPr>
            <a:t>[in case not able to access instance, install plugin]</a:t>
          </a:r>
          <a:endParaRPr lang="en-US" sz="1800" dirty="0">
            <a:solidFill>
              <a:schemeClr val="bg1"/>
            </a:solidFill>
            <a:highlight>
              <a:srgbClr val="FFFF00"/>
            </a:highlight>
          </a:endParaRPr>
        </a:p>
      </dgm:t>
    </dgm:pt>
    <dgm:pt modelId="{E9165772-6F7A-4ECE-B06C-95B878E2C77B}" type="parTrans" cxnId="{D207E0FB-4B61-4D37-88D5-964E5C0056AD}">
      <dgm:prSet/>
      <dgm:spPr/>
      <dgm:t>
        <a:bodyPr/>
        <a:lstStyle/>
        <a:p>
          <a:endParaRPr lang="en-US" sz="2800"/>
        </a:p>
      </dgm:t>
    </dgm:pt>
    <dgm:pt modelId="{3F5A3312-69E6-42FE-87C2-708B64A9F08F}" type="sibTrans" cxnId="{D207E0FB-4B61-4D37-88D5-964E5C0056AD}">
      <dgm:prSet/>
      <dgm:spPr/>
      <dgm:t>
        <a:bodyPr/>
        <a:lstStyle/>
        <a:p>
          <a:endParaRPr lang="en-US" sz="2800"/>
        </a:p>
      </dgm:t>
    </dgm:pt>
    <dgm:pt modelId="{AF7C85FE-8FF3-4FC5-A4F8-F55E36E7D8D5}">
      <dgm:prSet custT="1"/>
      <dgm:spPr/>
      <dgm:t>
        <a:bodyPr/>
        <a:lstStyle/>
        <a:p>
          <a:r>
            <a:rPr lang="en-US" sz="1800" b="0" i="0"/>
            <a:t>$ vagrant plugin install vagrant-vbguest</a:t>
          </a:r>
          <a:endParaRPr lang="en-US" sz="1800"/>
        </a:p>
      </dgm:t>
    </dgm:pt>
    <dgm:pt modelId="{C413FDE9-13F0-405E-82F5-F45795F17CAE}" type="parTrans" cxnId="{5552EAD3-940A-4D1B-A20C-537F35E60CA0}">
      <dgm:prSet/>
      <dgm:spPr/>
      <dgm:t>
        <a:bodyPr/>
        <a:lstStyle/>
        <a:p>
          <a:endParaRPr lang="en-US" sz="2800"/>
        </a:p>
      </dgm:t>
    </dgm:pt>
    <dgm:pt modelId="{AF3A4E2C-CD98-4CA8-8636-27C4F6736985}" type="sibTrans" cxnId="{5552EAD3-940A-4D1B-A20C-537F35E60CA0}">
      <dgm:prSet/>
      <dgm:spPr/>
      <dgm:t>
        <a:bodyPr/>
        <a:lstStyle/>
        <a:p>
          <a:endParaRPr lang="en-US" sz="2800"/>
        </a:p>
      </dgm:t>
    </dgm:pt>
    <dgm:pt modelId="{D885F458-1863-44F5-AD1F-560EE8F54896}">
      <dgm:prSet custT="1"/>
      <dgm:spPr/>
      <dgm:t>
        <a:bodyPr/>
        <a:lstStyle/>
        <a:p>
          <a:r>
            <a:rPr lang="en-US" sz="1800" b="0" i="0" dirty="0"/>
            <a:t>$ vagrant reload</a:t>
          </a:r>
          <a:endParaRPr lang="en-US" sz="1800" dirty="0"/>
        </a:p>
      </dgm:t>
    </dgm:pt>
    <dgm:pt modelId="{B711B37D-F7E7-4BEC-859A-FCB4C5F49575}" type="parTrans" cxnId="{C5754F3D-8F16-466A-A607-0297CE19BCD3}">
      <dgm:prSet/>
      <dgm:spPr/>
      <dgm:t>
        <a:bodyPr/>
        <a:lstStyle/>
        <a:p>
          <a:endParaRPr lang="en-US" sz="2800"/>
        </a:p>
      </dgm:t>
    </dgm:pt>
    <dgm:pt modelId="{B78EA33C-BAC3-4A56-B27C-4732AB289C8D}" type="sibTrans" cxnId="{C5754F3D-8F16-466A-A607-0297CE19BCD3}">
      <dgm:prSet/>
      <dgm:spPr/>
      <dgm:t>
        <a:bodyPr/>
        <a:lstStyle/>
        <a:p>
          <a:endParaRPr lang="en-US" sz="2800"/>
        </a:p>
      </dgm:t>
    </dgm:pt>
    <dgm:pt modelId="{5BBA9F20-772E-47BC-A326-F4F46FB9C9B1}" type="pres">
      <dgm:prSet presAssocID="{25527158-96A8-4629-87CF-D39535DE5F91}" presName="vert0" presStyleCnt="0">
        <dgm:presLayoutVars>
          <dgm:dir/>
          <dgm:animOne val="branch"/>
          <dgm:animLvl val="lvl"/>
        </dgm:presLayoutVars>
      </dgm:prSet>
      <dgm:spPr/>
    </dgm:pt>
    <dgm:pt modelId="{5540A09D-70C2-4AB7-A100-B5ED4106E762}" type="pres">
      <dgm:prSet presAssocID="{35221A46-E875-467E-91CC-C4A37BA5CF6C}" presName="thickLine" presStyleLbl="alignNode1" presStyleIdx="0" presStyleCnt="10"/>
      <dgm:spPr/>
    </dgm:pt>
    <dgm:pt modelId="{125EEF8E-3E32-4347-9712-1E712E261BB1}" type="pres">
      <dgm:prSet presAssocID="{35221A46-E875-467E-91CC-C4A37BA5CF6C}" presName="horz1" presStyleCnt="0"/>
      <dgm:spPr/>
    </dgm:pt>
    <dgm:pt modelId="{E88CA386-FC0A-4998-ABA1-89E3AA57C9A5}" type="pres">
      <dgm:prSet presAssocID="{35221A46-E875-467E-91CC-C4A37BA5CF6C}" presName="tx1" presStyleLbl="revTx" presStyleIdx="0" presStyleCnt="10"/>
      <dgm:spPr/>
    </dgm:pt>
    <dgm:pt modelId="{9FF88301-369F-42D1-8C96-9C32AFCD33A2}" type="pres">
      <dgm:prSet presAssocID="{35221A46-E875-467E-91CC-C4A37BA5CF6C}" presName="vert1" presStyleCnt="0"/>
      <dgm:spPr/>
    </dgm:pt>
    <dgm:pt modelId="{E3ED2A2C-8466-4DFD-A9A6-AACF1959E3E0}" type="pres">
      <dgm:prSet presAssocID="{18735ED1-EEB3-4751-8A03-CC4DA3EEE86B}" presName="thickLine" presStyleLbl="alignNode1" presStyleIdx="1" presStyleCnt="10"/>
      <dgm:spPr/>
    </dgm:pt>
    <dgm:pt modelId="{D4A82FF2-5BF7-488F-B237-9C9BBC172282}" type="pres">
      <dgm:prSet presAssocID="{18735ED1-EEB3-4751-8A03-CC4DA3EEE86B}" presName="horz1" presStyleCnt="0"/>
      <dgm:spPr/>
    </dgm:pt>
    <dgm:pt modelId="{F6BBC406-111B-4A29-98DD-587720DA8A78}" type="pres">
      <dgm:prSet presAssocID="{18735ED1-EEB3-4751-8A03-CC4DA3EEE86B}" presName="tx1" presStyleLbl="revTx" presStyleIdx="1" presStyleCnt="10"/>
      <dgm:spPr/>
    </dgm:pt>
    <dgm:pt modelId="{7146A149-E624-4DA7-AFE9-52206F1EDD54}" type="pres">
      <dgm:prSet presAssocID="{18735ED1-EEB3-4751-8A03-CC4DA3EEE86B}" presName="vert1" presStyleCnt="0"/>
      <dgm:spPr/>
    </dgm:pt>
    <dgm:pt modelId="{B70F4760-209A-4366-B58A-FC10CD9968CA}" type="pres">
      <dgm:prSet presAssocID="{ED5FE3BB-4BCD-4F8D-9AC1-7B40DB568565}" presName="thickLine" presStyleLbl="alignNode1" presStyleIdx="2" presStyleCnt="10"/>
      <dgm:spPr/>
    </dgm:pt>
    <dgm:pt modelId="{88F7BD0F-499E-4BA7-A766-83728321D710}" type="pres">
      <dgm:prSet presAssocID="{ED5FE3BB-4BCD-4F8D-9AC1-7B40DB568565}" presName="horz1" presStyleCnt="0"/>
      <dgm:spPr/>
    </dgm:pt>
    <dgm:pt modelId="{AE5B233D-D36B-427A-998C-05DD6FF997AA}" type="pres">
      <dgm:prSet presAssocID="{ED5FE3BB-4BCD-4F8D-9AC1-7B40DB568565}" presName="tx1" presStyleLbl="revTx" presStyleIdx="2" presStyleCnt="10"/>
      <dgm:spPr/>
    </dgm:pt>
    <dgm:pt modelId="{67A2A465-9583-49E8-A4D1-9B8D24210F53}" type="pres">
      <dgm:prSet presAssocID="{ED5FE3BB-4BCD-4F8D-9AC1-7B40DB568565}" presName="vert1" presStyleCnt="0"/>
      <dgm:spPr/>
    </dgm:pt>
    <dgm:pt modelId="{55816893-3AD9-4414-BF64-29ADF6EB62C5}" type="pres">
      <dgm:prSet presAssocID="{5B547C93-3721-4B1E-A496-C5E4A14377D8}" presName="thickLine" presStyleLbl="alignNode1" presStyleIdx="3" presStyleCnt="10"/>
      <dgm:spPr/>
    </dgm:pt>
    <dgm:pt modelId="{A99AB8B0-177C-4AA5-85D2-898078415932}" type="pres">
      <dgm:prSet presAssocID="{5B547C93-3721-4B1E-A496-C5E4A14377D8}" presName="horz1" presStyleCnt="0"/>
      <dgm:spPr/>
    </dgm:pt>
    <dgm:pt modelId="{061647C6-2268-498D-877B-3248C8FD2AE0}" type="pres">
      <dgm:prSet presAssocID="{5B547C93-3721-4B1E-A496-C5E4A14377D8}" presName="tx1" presStyleLbl="revTx" presStyleIdx="3" presStyleCnt="10"/>
      <dgm:spPr/>
    </dgm:pt>
    <dgm:pt modelId="{6A4F24BE-9606-4370-B1E8-416C9A29BFB4}" type="pres">
      <dgm:prSet presAssocID="{5B547C93-3721-4B1E-A496-C5E4A14377D8}" presName="vert1" presStyleCnt="0"/>
      <dgm:spPr/>
    </dgm:pt>
    <dgm:pt modelId="{D4EB79ED-DBDB-47A2-A6A8-C863024B2E98}" type="pres">
      <dgm:prSet presAssocID="{4289F76E-E928-484B-91C4-FD9C8F35D02B}" presName="thickLine" presStyleLbl="alignNode1" presStyleIdx="4" presStyleCnt="10"/>
      <dgm:spPr/>
    </dgm:pt>
    <dgm:pt modelId="{39776290-FBE8-4009-92E1-175A846A46D4}" type="pres">
      <dgm:prSet presAssocID="{4289F76E-E928-484B-91C4-FD9C8F35D02B}" presName="horz1" presStyleCnt="0"/>
      <dgm:spPr/>
    </dgm:pt>
    <dgm:pt modelId="{8857E4CA-8333-4F2B-A6DF-B9EE434A3FC7}" type="pres">
      <dgm:prSet presAssocID="{4289F76E-E928-484B-91C4-FD9C8F35D02B}" presName="tx1" presStyleLbl="revTx" presStyleIdx="4" presStyleCnt="10"/>
      <dgm:spPr/>
    </dgm:pt>
    <dgm:pt modelId="{6D693EF4-D031-47D1-BA0C-1444E6BF29B1}" type="pres">
      <dgm:prSet presAssocID="{4289F76E-E928-484B-91C4-FD9C8F35D02B}" presName="vert1" presStyleCnt="0"/>
      <dgm:spPr/>
    </dgm:pt>
    <dgm:pt modelId="{78B1B7A1-08B9-47F4-A607-00D7DF4F0671}" type="pres">
      <dgm:prSet presAssocID="{6F3D8E6A-B8B1-4877-BA9F-5D007993E618}" presName="thickLine" presStyleLbl="alignNode1" presStyleIdx="5" presStyleCnt="10"/>
      <dgm:spPr/>
    </dgm:pt>
    <dgm:pt modelId="{0496EB14-BF8B-4662-85D4-274886C2FFCA}" type="pres">
      <dgm:prSet presAssocID="{6F3D8E6A-B8B1-4877-BA9F-5D007993E618}" presName="horz1" presStyleCnt="0"/>
      <dgm:spPr/>
    </dgm:pt>
    <dgm:pt modelId="{FE375C72-3816-4CDF-9094-462D0827C8E7}" type="pres">
      <dgm:prSet presAssocID="{6F3D8E6A-B8B1-4877-BA9F-5D007993E618}" presName="tx1" presStyleLbl="revTx" presStyleIdx="5" presStyleCnt="10"/>
      <dgm:spPr/>
    </dgm:pt>
    <dgm:pt modelId="{E127B346-8D1C-4A8D-B1A7-A2522D6C6BCC}" type="pres">
      <dgm:prSet presAssocID="{6F3D8E6A-B8B1-4877-BA9F-5D007993E618}" presName="vert1" presStyleCnt="0"/>
      <dgm:spPr/>
    </dgm:pt>
    <dgm:pt modelId="{FF4545BE-00F6-48C6-B2D8-61B1E284BC98}" type="pres">
      <dgm:prSet presAssocID="{232F0E7B-BE7F-442A-8D13-1ADC6B8076C1}" presName="thickLine" presStyleLbl="alignNode1" presStyleIdx="6" presStyleCnt="10"/>
      <dgm:spPr/>
    </dgm:pt>
    <dgm:pt modelId="{E07352C5-1E25-4EA4-AE24-879DAAA0EFC3}" type="pres">
      <dgm:prSet presAssocID="{232F0E7B-BE7F-442A-8D13-1ADC6B8076C1}" presName="horz1" presStyleCnt="0"/>
      <dgm:spPr/>
    </dgm:pt>
    <dgm:pt modelId="{EA2B9741-E200-4218-BB19-BE84302418E2}" type="pres">
      <dgm:prSet presAssocID="{232F0E7B-BE7F-442A-8D13-1ADC6B8076C1}" presName="tx1" presStyleLbl="revTx" presStyleIdx="6" presStyleCnt="10"/>
      <dgm:spPr/>
    </dgm:pt>
    <dgm:pt modelId="{7EBFF135-424B-47DD-B2A9-AD10602D869B}" type="pres">
      <dgm:prSet presAssocID="{232F0E7B-BE7F-442A-8D13-1ADC6B8076C1}" presName="vert1" presStyleCnt="0"/>
      <dgm:spPr/>
    </dgm:pt>
    <dgm:pt modelId="{39CB23EB-BF50-4413-9365-3980350586F1}" type="pres">
      <dgm:prSet presAssocID="{C9AEF1D2-F96A-44BF-94DD-7C45CB1D2588}" presName="thickLine" presStyleLbl="alignNode1" presStyleIdx="7" presStyleCnt="10"/>
      <dgm:spPr/>
    </dgm:pt>
    <dgm:pt modelId="{CCD8E5A2-997D-4702-AE17-78FC00767456}" type="pres">
      <dgm:prSet presAssocID="{C9AEF1D2-F96A-44BF-94DD-7C45CB1D2588}" presName="horz1" presStyleCnt="0"/>
      <dgm:spPr/>
    </dgm:pt>
    <dgm:pt modelId="{47348CFC-A5D4-4ACC-B6E7-ACC4C295C603}" type="pres">
      <dgm:prSet presAssocID="{C9AEF1D2-F96A-44BF-94DD-7C45CB1D2588}" presName="tx1" presStyleLbl="revTx" presStyleIdx="7" presStyleCnt="10"/>
      <dgm:spPr/>
    </dgm:pt>
    <dgm:pt modelId="{D9CEE7BB-3825-499D-B263-9D17EB2CBF10}" type="pres">
      <dgm:prSet presAssocID="{C9AEF1D2-F96A-44BF-94DD-7C45CB1D2588}" presName="vert1" presStyleCnt="0"/>
      <dgm:spPr/>
    </dgm:pt>
    <dgm:pt modelId="{89A63350-1764-4F81-BFAE-42C75036B1C9}" type="pres">
      <dgm:prSet presAssocID="{AF7C85FE-8FF3-4FC5-A4F8-F55E36E7D8D5}" presName="thickLine" presStyleLbl="alignNode1" presStyleIdx="8" presStyleCnt="10"/>
      <dgm:spPr/>
    </dgm:pt>
    <dgm:pt modelId="{AB410708-23DD-4FB9-8733-8E35D6743A81}" type="pres">
      <dgm:prSet presAssocID="{AF7C85FE-8FF3-4FC5-A4F8-F55E36E7D8D5}" presName="horz1" presStyleCnt="0"/>
      <dgm:spPr/>
    </dgm:pt>
    <dgm:pt modelId="{BE355D31-AEBA-4822-B0E8-52AA3F4ED732}" type="pres">
      <dgm:prSet presAssocID="{AF7C85FE-8FF3-4FC5-A4F8-F55E36E7D8D5}" presName="tx1" presStyleLbl="revTx" presStyleIdx="8" presStyleCnt="10"/>
      <dgm:spPr/>
    </dgm:pt>
    <dgm:pt modelId="{BBE14C2A-DFDF-40CF-B64E-737C763E77DA}" type="pres">
      <dgm:prSet presAssocID="{AF7C85FE-8FF3-4FC5-A4F8-F55E36E7D8D5}" presName="vert1" presStyleCnt="0"/>
      <dgm:spPr/>
    </dgm:pt>
    <dgm:pt modelId="{D65C4D06-1AF0-4EC7-A722-CD87F8A5CAF6}" type="pres">
      <dgm:prSet presAssocID="{D885F458-1863-44F5-AD1F-560EE8F54896}" presName="thickLine" presStyleLbl="alignNode1" presStyleIdx="9" presStyleCnt="10"/>
      <dgm:spPr/>
    </dgm:pt>
    <dgm:pt modelId="{FE2CA4C9-D5C6-42C9-B08C-E4D0F13A288F}" type="pres">
      <dgm:prSet presAssocID="{D885F458-1863-44F5-AD1F-560EE8F54896}" presName="horz1" presStyleCnt="0"/>
      <dgm:spPr/>
    </dgm:pt>
    <dgm:pt modelId="{15797692-D1C2-467C-BA3D-19F72BCD3B62}" type="pres">
      <dgm:prSet presAssocID="{D885F458-1863-44F5-AD1F-560EE8F54896}" presName="tx1" presStyleLbl="revTx" presStyleIdx="9" presStyleCnt="10"/>
      <dgm:spPr/>
    </dgm:pt>
    <dgm:pt modelId="{3CE5C330-801D-434D-8F97-A33B52C4967D}" type="pres">
      <dgm:prSet presAssocID="{D885F458-1863-44F5-AD1F-560EE8F54896}" presName="vert1" presStyleCnt="0"/>
      <dgm:spPr/>
    </dgm:pt>
  </dgm:ptLst>
  <dgm:cxnLst>
    <dgm:cxn modelId="{39481904-2BE4-4AE4-AD09-ECDF6B63876D}" type="presOf" srcId="{ED5FE3BB-4BCD-4F8D-9AC1-7B40DB568565}" destId="{AE5B233D-D36B-427A-998C-05DD6FF997AA}" srcOrd="0" destOrd="0" presId="urn:microsoft.com/office/officeart/2008/layout/LinedList"/>
    <dgm:cxn modelId="{27AC0B05-DABF-4A7A-AE0D-226B7396B7C2}" srcId="{25527158-96A8-4629-87CF-D39535DE5F91}" destId="{ED5FE3BB-4BCD-4F8D-9AC1-7B40DB568565}" srcOrd="2" destOrd="0" parTransId="{D601ECC5-8563-4A80-AC11-F4CE34889585}" sibTransId="{16D28508-0F8B-4BFF-9C8D-3F9C748822E1}"/>
    <dgm:cxn modelId="{2BA30F2D-1023-4BD4-991F-40D72630617D}" type="presOf" srcId="{4289F76E-E928-484B-91C4-FD9C8F35D02B}" destId="{8857E4CA-8333-4F2B-A6DF-B9EE434A3FC7}" srcOrd="0" destOrd="0" presId="urn:microsoft.com/office/officeart/2008/layout/LinedList"/>
    <dgm:cxn modelId="{9B52BC33-28A7-4470-AC53-864F5DBB2622}" type="presOf" srcId="{25527158-96A8-4629-87CF-D39535DE5F91}" destId="{5BBA9F20-772E-47BC-A326-F4F46FB9C9B1}" srcOrd="0" destOrd="0" presId="urn:microsoft.com/office/officeart/2008/layout/LinedList"/>
    <dgm:cxn modelId="{C5754F3D-8F16-466A-A607-0297CE19BCD3}" srcId="{25527158-96A8-4629-87CF-D39535DE5F91}" destId="{D885F458-1863-44F5-AD1F-560EE8F54896}" srcOrd="9" destOrd="0" parTransId="{B711B37D-F7E7-4BEC-859A-FCB4C5F49575}" sibTransId="{B78EA33C-BAC3-4A56-B27C-4732AB289C8D}"/>
    <dgm:cxn modelId="{AFE2973F-87C5-4653-B170-4AC7FCEE769D}" type="presOf" srcId="{6F3D8E6A-B8B1-4877-BA9F-5D007993E618}" destId="{FE375C72-3816-4CDF-9094-462D0827C8E7}" srcOrd="0" destOrd="0" presId="urn:microsoft.com/office/officeart/2008/layout/LinedList"/>
    <dgm:cxn modelId="{FA686363-AB8B-466F-A8EA-A4840AE7FFD8}" srcId="{25527158-96A8-4629-87CF-D39535DE5F91}" destId="{18735ED1-EEB3-4751-8A03-CC4DA3EEE86B}" srcOrd="1" destOrd="0" parTransId="{7941DD69-6699-47DB-9D63-690702E1979F}" sibTransId="{ED0184DD-FB12-42ED-B7C6-957D661ED9E3}"/>
    <dgm:cxn modelId="{E54E8F65-7A12-4EF7-A3DF-9C0C1DA4A9E0}" srcId="{25527158-96A8-4629-87CF-D39535DE5F91}" destId="{232F0E7B-BE7F-442A-8D13-1ADC6B8076C1}" srcOrd="6" destOrd="0" parTransId="{1A039582-6771-42B8-A2EA-EB649099A600}" sibTransId="{323C5431-8B0E-4891-80A0-7FE78DD77527}"/>
    <dgm:cxn modelId="{307D8867-FA9B-44A3-9523-82980ECEF9AC}" type="presOf" srcId="{232F0E7B-BE7F-442A-8D13-1ADC6B8076C1}" destId="{EA2B9741-E200-4218-BB19-BE84302418E2}" srcOrd="0" destOrd="0" presId="urn:microsoft.com/office/officeart/2008/layout/LinedList"/>
    <dgm:cxn modelId="{8BC9A267-3761-4F2F-B566-8EB5DCED7C6C}" type="presOf" srcId="{35221A46-E875-467E-91CC-C4A37BA5CF6C}" destId="{E88CA386-FC0A-4998-ABA1-89E3AA57C9A5}" srcOrd="0" destOrd="0" presId="urn:microsoft.com/office/officeart/2008/layout/LinedList"/>
    <dgm:cxn modelId="{3F57C767-444C-4360-958C-A8DCFAC9F9D7}" srcId="{25527158-96A8-4629-87CF-D39535DE5F91}" destId="{6F3D8E6A-B8B1-4877-BA9F-5D007993E618}" srcOrd="5" destOrd="0" parTransId="{473F6501-9D3A-4F2E-8A2F-778CF90A3911}" sibTransId="{63C12D15-739D-4E74-8CA8-86A744102D39}"/>
    <dgm:cxn modelId="{AA735854-5D7A-4E9B-80E0-1202198B72D0}" type="presOf" srcId="{18735ED1-EEB3-4751-8A03-CC4DA3EEE86B}" destId="{F6BBC406-111B-4A29-98DD-587720DA8A78}" srcOrd="0" destOrd="0" presId="urn:microsoft.com/office/officeart/2008/layout/LinedList"/>
    <dgm:cxn modelId="{8082B179-D271-4DD3-9430-675B8F4D93D9}" type="presOf" srcId="{AF7C85FE-8FF3-4FC5-A4F8-F55E36E7D8D5}" destId="{BE355D31-AEBA-4822-B0E8-52AA3F4ED732}" srcOrd="0" destOrd="0" presId="urn:microsoft.com/office/officeart/2008/layout/LinedList"/>
    <dgm:cxn modelId="{0517E27A-F871-44D3-A2F4-C6EB1974D5E2}" srcId="{25527158-96A8-4629-87CF-D39535DE5F91}" destId="{35221A46-E875-467E-91CC-C4A37BA5CF6C}" srcOrd="0" destOrd="0" parTransId="{5FC83632-A08C-46D1-9AEE-500A7338B4A7}" sibTransId="{2E971F85-F9FE-47E0-BD96-A3C6F5572BB3}"/>
    <dgm:cxn modelId="{42BA46BD-A901-4C63-B8FF-E5B6144F5953}" type="presOf" srcId="{C9AEF1D2-F96A-44BF-94DD-7C45CB1D2588}" destId="{47348CFC-A5D4-4ACC-B6E7-ACC4C295C603}" srcOrd="0" destOrd="0" presId="urn:microsoft.com/office/officeart/2008/layout/LinedList"/>
    <dgm:cxn modelId="{E5D5AEBD-97FE-49B9-831C-EA24503453BB}" type="presOf" srcId="{5B547C93-3721-4B1E-A496-C5E4A14377D8}" destId="{061647C6-2268-498D-877B-3248C8FD2AE0}" srcOrd="0" destOrd="0" presId="urn:microsoft.com/office/officeart/2008/layout/LinedList"/>
    <dgm:cxn modelId="{B79981BE-E4AB-4E7B-ABAB-11A031470D0A}" type="presOf" srcId="{D885F458-1863-44F5-AD1F-560EE8F54896}" destId="{15797692-D1C2-467C-BA3D-19F72BCD3B62}" srcOrd="0" destOrd="0" presId="urn:microsoft.com/office/officeart/2008/layout/LinedList"/>
    <dgm:cxn modelId="{A150D5C1-66DB-457D-8742-284C21105A1D}" srcId="{25527158-96A8-4629-87CF-D39535DE5F91}" destId="{5B547C93-3721-4B1E-A496-C5E4A14377D8}" srcOrd="3" destOrd="0" parTransId="{6323293E-55E0-43B2-8A47-64618282323F}" sibTransId="{A3D7255B-4E0D-448C-9F68-7847E521C231}"/>
    <dgm:cxn modelId="{5552EAD3-940A-4D1B-A20C-537F35E60CA0}" srcId="{25527158-96A8-4629-87CF-D39535DE5F91}" destId="{AF7C85FE-8FF3-4FC5-A4F8-F55E36E7D8D5}" srcOrd="8" destOrd="0" parTransId="{C413FDE9-13F0-405E-82F5-F45795F17CAE}" sibTransId="{AF3A4E2C-CD98-4CA8-8636-27C4F6736985}"/>
    <dgm:cxn modelId="{1FD27CD7-E5B4-450A-A1BA-486D31BC3442}" srcId="{25527158-96A8-4629-87CF-D39535DE5F91}" destId="{4289F76E-E928-484B-91C4-FD9C8F35D02B}" srcOrd="4" destOrd="0" parTransId="{90C00E57-F269-404C-A86F-17E7347586A1}" sibTransId="{D540044C-3A46-40EE-9230-29B29C63EA25}"/>
    <dgm:cxn modelId="{D207E0FB-4B61-4D37-88D5-964E5C0056AD}" srcId="{25527158-96A8-4629-87CF-D39535DE5F91}" destId="{C9AEF1D2-F96A-44BF-94DD-7C45CB1D2588}" srcOrd="7" destOrd="0" parTransId="{E9165772-6F7A-4ECE-B06C-95B878E2C77B}" sibTransId="{3F5A3312-69E6-42FE-87C2-708B64A9F08F}"/>
    <dgm:cxn modelId="{3AFDBF9D-5A09-41E9-9C24-37DF8B4D9E15}" type="presParOf" srcId="{5BBA9F20-772E-47BC-A326-F4F46FB9C9B1}" destId="{5540A09D-70C2-4AB7-A100-B5ED4106E762}" srcOrd="0" destOrd="0" presId="urn:microsoft.com/office/officeart/2008/layout/LinedList"/>
    <dgm:cxn modelId="{CE34C463-8FCD-44D9-9267-D5B0400F9757}" type="presParOf" srcId="{5BBA9F20-772E-47BC-A326-F4F46FB9C9B1}" destId="{125EEF8E-3E32-4347-9712-1E712E261BB1}" srcOrd="1" destOrd="0" presId="urn:microsoft.com/office/officeart/2008/layout/LinedList"/>
    <dgm:cxn modelId="{481225F0-CCFA-4FB1-9FB4-DFAA1B2D4739}" type="presParOf" srcId="{125EEF8E-3E32-4347-9712-1E712E261BB1}" destId="{E88CA386-FC0A-4998-ABA1-89E3AA57C9A5}" srcOrd="0" destOrd="0" presId="urn:microsoft.com/office/officeart/2008/layout/LinedList"/>
    <dgm:cxn modelId="{93296B8C-6FC6-4315-92D8-6AEB5575CC14}" type="presParOf" srcId="{125EEF8E-3E32-4347-9712-1E712E261BB1}" destId="{9FF88301-369F-42D1-8C96-9C32AFCD33A2}" srcOrd="1" destOrd="0" presId="urn:microsoft.com/office/officeart/2008/layout/LinedList"/>
    <dgm:cxn modelId="{DFB8FD84-36EA-4BA7-9AF1-3B7D0A3452FC}" type="presParOf" srcId="{5BBA9F20-772E-47BC-A326-F4F46FB9C9B1}" destId="{E3ED2A2C-8466-4DFD-A9A6-AACF1959E3E0}" srcOrd="2" destOrd="0" presId="urn:microsoft.com/office/officeart/2008/layout/LinedList"/>
    <dgm:cxn modelId="{5CB16985-D2AD-47AB-9430-002A1CA83435}" type="presParOf" srcId="{5BBA9F20-772E-47BC-A326-F4F46FB9C9B1}" destId="{D4A82FF2-5BF7-488F-B237-9C9BBC172282}" srcOrd="3" destOrd="0" presId="urn:microsoft.com/office/officeart/2008/layout/LinedList"/>
    <dgm:cxn modelId="{E8A3EB26-AA9B-4C69-8FE3-6466B49F4C11}" type="presParOf" srcId="{D4A82FF2-5BF7-488F-B237-9C9BBC172282}" destId="{F6BBC406-111B-4A29-98DD-587720DA8A78}" srcOrd="0" destOrd="0" presId="urn:microsoft.com/office/officeart/2008/layout/LinedList"/>
    <dgm:cxn modelId="{F32778EE-BD9A-45D7-B058-C489C10DE421}" type="presParOf" srcId="{D4A82FF2-5BF7-488F-B237-9C9BBC172282}" destId="{7146A149-E624-4DA7-AFE9-52206F1EDD54}" srcOrd="1" destOrd="0" presId="urn:microsoft.com/office/officeart/2008/layout/LinedList"/>
    <dgm:cxn modelId="{85761711-9876-45D9-A349-E37E4ED15F4A}" type="presParOf" srcId="{5BBA9F20-772E-47BC-A326-F4F46FB9C9B1}" destId="{B70F4760-209A-4366-B58A-FC10CD9968CA}" srcOrd="4" destOrd="0" presId="urn:microsoft.com/office/officeart/2008/layout/LinedList"/>
    <dgm:cxn modelId="{19774107-4B5B-451D-8870-6A6970415DB8}" type="presParOf" srcId="{5BBA9F20-772E-47BC-A326-F4F46FB9C9B1}" destId="{88F7BD0F-499E-4BA7-A766-83728321D710}" srcOrd="5" destOrd="0" presId="urn:microsoft.com/office/officeart/2008/layout/LinedList"/>
    <dgm:cxn modelId="{E36C6F37-3381-4392-BC0B-50A2A7B46152}" type="presParOf" srcId="{88F7BD0F-499E-4BA7-A766-83728321D710}" destId="{AE5B233D-D36B-427A-998C-05DD6FF997AA}" srcOrd="0" destOrd="0" presId="urn:microsoft.com/office/officeart/2008/layout/LinedList"/>
    <dgm:cxn modelId="{4B7EA9D3-040C-4028-BFF7-B8C1F4D0E36B}" type="presParOf" srcId="{88F7BD0F-499E-4BA7-A766-83728321D710}" destId="{67A2A465-9583-49E8-A4D1-9B8D24210F53}" srcOrd="1" destOrd="0" presId="urn:microsoft.com/office/officeart/2008/layout/LinedList"/>
    <dgm:cxn modelId="{1D86DA5D-88D1-45B3-9296-9FA4D01F9FFF}" type="presParOf" srcId="{5BBA9F20-772E-47BC-A326-F4F46FB9C9B1}" destId="{55816893-3AD9-4414-BF64-29ADF6EB62C5}" srcOrd="6" destOrd="0" presId="urn:microsoft.com/office/officeart/2008/layout/LinedList"/>
    <dgm:cxn modelId="{FF80FE1C-2231-4127-ABB2-991E09625B15}" type="presParOf" srcId="{5BBA9F20-772E-47BC-A326-F4F46FB9C9B1}" destId="{A99AB8B0-177C-4AA5-85D2-898078415932}" srcOrd="7" destOrd="0" presId="urn:microsoft.com/office/officeart/2008/layout/LinedList"/>
    <dgm:cxn modelId="{B2C8B055-D5E0-48C4-B0E6-361004E299C9}" type="presParOf" srcId="{A99AB8B0-177C-4AA5-85D2-898078415932}" destId="{061647C6-2268-498D-877B-3248C8FD2AE0}" srcOrd="0" destOrd="0" presId="urn:microsoft.com/office/officeart/2008/layout/LinedList"/>
    <dgm:cxn modelId="{E9019F2A-F86F-4967-94ED-4587167B4F61}" type="presParOf" srcId="{A99AB8B0-177C-4AA5-85D2-898078415932}" destId="{6A4F24BE-9606-4370-B1E8-416C9A29BFB4}" srcOrd="1" destOrd="0" presId="urn:microsoft.com/office/officeart/2008/layout/LinedList"/>
    <dgm:cxn modelId="{B28FDE1E-9414-40B1-B0C4-A15A1954625F}" type="presParOf" srcId="{5BBA9F20-772E-47BC-A326-F4F46FB9C9B1}" destId="{D4EB79ED-DBDB-47A2-A6A8-C863024B2E98}" srcOrd="8" destOrd="0" presId="urn:microsoft.com/office/officeart/2008/layout/LinedList"/>
    <dgm:cxn modelId="{0F481E7A-0F7E-4092-BBFB-597A06D83C60}" type="presParOf" srcId="{5BBA9F20-772E-47BC-A326-F4F46FB9C9B1}" destId="{39776290-FBE8-4009-92E1-175A846A46D4}" srcOrd="9" destOrd="0" presId="urn:microsoft.com/office/officeart/2008/layout/LinedList"/>
    <dgm:cxn modelId="{4C8BB6F4-8A68-4CCF-B8B6-CEED40941615}" type="presParOf" srcId="{39776290-FBE8-4009-92E1-175A846A46D4}" destId="{8857E4CA-8333-4F2B-A6DF-B9EE434A3FC7}" srcOrd="0" destOrd="0" presId="urn:microsoft.com/office/officeart/2008/layout/LinedList"/>
    <dgm:cxn modelId="{D2334527-4B98-4F72-B8CB-8332CA097F43}" type="presParOf" srcId="{39776290-FBE8-4009-92E1-175A846A46D4}" destId="{6D693EF4-D031-47D1-BA0C-1444E6BF29B1}" srcOrd="1" destOrd="0" presId="urn:microsoft.com/office/officeart/2008/layout/LinedList"/>
    <dgm:cxn modelId="{254FC080-8911-488B-ADC3-4363B3A0604C}" type="presParOf" srcId="{5BBA9F20-772E-47BC-A326-F4F46FB9C9B1}" destId="{78B1B7A1-08B9-47F4-A607-00D7DF4F0671}" srcOrd="10" destOrd="0" presId="urn:microsoft.com/office/officeart/2008/layout/LinedList"/>
    <dgm:cxn modelId="{B85C9A3E-14C1-4F39-B8AF-ED42D5AA0191}" type="presParOf" srcId="{5BBA9F20-772E-47BC-A326-F4F46FB9C9B1}" destId="{0496EB14-BF8B-4662-85D4-274886C2FFCA}" srcOrd="11" destOrd="0" presId="urn:microsoft.com/office/officeart/2008/layout/LinedList"/>
    <dgm:cxn modelId="{9A03FD5F-C640-49E6-BE22-B3091C0B92B7}" type="presParOf" srcId="{0496EB14-BF8B-4662-85D4-274886C2FFCA}" destId="{FE375C72-3816-4CDF-9094-462D0827C8E7}" srcOrd="0" destOrd="0" presId="urn:microsoft.com/office/officeart/2008/layout/LinedList"/>
    <dgm:cxn modelId="{BF0B1041-7FC0-475A-9277-8D1CE15CE78B}" type="presParOf" srcId="{0496EB14-BF8B-4662-85D4-274886C2FFCA}" destId="{E127B346-8D1C-4A8D-B1A7-A2522D6C6BCC}" srcOrd="1" destOrd="0" presId="urn:microsoft.com/office/officeart/2008/layout/LinedList"/>
    <dgm:cxn modelId="{76110488-2189-4924-924D-08A0FFDDF24D}" type="presParOf" srcId="{5BBA9F20-772E-47BC-A326-F4F46FB9C9B1}" destId="{FF4545BE-00F6-48C6-B2D8-61B1E284BC98}" srcOrd="12" destOrd="0" presId="urn:microsoft.com/office/officeart/2008/layout/LinedList"/>
    <dgm:cxn modelId="{49B80DC5-D7B5-46AD-9E60-FAAAB1ABDB26}" type="presParOf" srcId="{5BBA9F20-772E-47BC-A326-F4F46FB9C9B1}" destId="{E07352C5-1E25-4EA4-AE24-879DAAA0EFC3}" srcOrd="13" destOrd="0" presId="urn:microsoft.com/office/officeart/2008/layout/LinedList"/>
    <dgm:cxn modelId="{000A5A7F-CB47-4672-90E0-F9A6C1D8F673}" type="presParOf" srcId="{E07352C5-1E25-4EA4-AE24-879DAAA0EFC3}" destId="{EA2B9741-E200-4218-BB19-BE84302418E2}" srcOrd="0" destOrd="0" presId="urn:microsoft.com/office/officeart/2008/layout/LinedList"/>
    <dgm:cxn modelId="{B1E1808F-AE50-47FC-AD5A-7DE0A9EEEFD7}" type="presParOf" srcId="{E07352C5-1E25-4EA4-AE24-879DAAA0EFC3}" destId="{7EBFF135-424B-47DD-B2A9-AD10602D869B}" srcOrd="1" destOrd="0" presId="urn:microsoft.com/office/officeart/2008/layout/LinedList"/>
    <dgm:cxn modelId="{E9DEA838-A7DD-4D2D-8120-F4C6D2D9C576}" type="presParOf" srcId="{5BBA9F20-772E-47BC-A326-F4F46FB9C9B1}" destId="{39CB23EB-BF50-4413-9365-3980350586F1}" srcOrd="14" destOrd="0" presId="urn:microsoft.com/office/officeart/2008/layout/LinedList"/>
    <dgm:cxn modelId="{CAC8EC9F-3471-4984-9076-592F8D3D0625}" type="presParOf" srcId="{5BBA9F20-772E-47BC-A326-F4F46FB9C9B1}" destId="{CCD8E5A2-997D-4702-AE17-78FC00767456}" srcOrd="15" destOrd="0" presId="urn:microsoft.com/office/officeart/2008/layout/LinedList"/>
    <dgm:cxn modelId="{B3AA74DC-B60D-4DF2-AE6D-484217DF28C5}" type="presParOf" srcId="{CCD8E5A2-997D-4702-AE17-78FC00767456}" destId="{47348CFC-A5D4-4ACC-B6E7-ACC4C295C603}" srcOrd="0" destOrd="0" presId="urn:microsoft.com/office/officeart/2008/layout/LinedList"/>
    <dgm:cxn modelId="{C234B2F9-0ACD-4A45-B284-A1997AAB9B21}" type="presParOf" srcId="{CCD8E5A2-997D-4702-AE17-78FC00767456}" destId="{D9CEE7BB-3825-499D-B263-9D17EB2CBF10}" srcOrd="1" destOrd="0" presId="urn:microsoft.com/office/officeart/2008/layout/LinedList"/>
    <dgm:cxn modelId="{83F67675-9FFA-46B3-916D-D3C638D3CCDB}" type="presParOf" srcId="{5BBA9F20-772E-47BC-A326-F4F46FB9C9B1}" destId="{89A63350-1764-4F81-BFAE-42C75036B1C9}" srcOrd="16" destOrd="0" presId="urn:microsoft.com/office/officeart/2008/layout/LinedList"/>
    <dgm:cxn modelId="{67B401A4-30A0-48B3-B21D-D16B4B1B092A}" type="presParOf" srcId="{5BBA9F20-772E-47BC-A326-F4F46FB9C9B1}" destId="{AB410708-23DD-4FB9-8733-8E35D6743A81}" srcOrd="17" destOrd="0" presId="urn:microsoft.com/office/officeart/2008/layout/LinedList"/>
    <dgm:cxn modelId="{B0F371B4-BB2C-4E3D-A89C-799E4403CF7D}" type="presParOf" srcId="{AB410708-23DD-4FB9-8733-8E35D6743A81}" destId="{BE355D31-AEBA-4822-B0E8-52AA3F4ED732}" srcOrd="0" destOrd="0" presId="urn:microsoft.com/office/officeart/2008/layout/LinedList"/>
    <dgm:cxn modelId="{6FB01967-958F-4240-BC46-73C4781A6E21}" type="presParOf" srcId="{AB410708-23DD-4FB9-8733-8E35D6743A81}" destId="{BBE14C2A-DFDF-40CF-B64E-737C763E77DA}" srcOrd="1" destOrd="0" presId="urn:microsoft.com/office/officeart/2008/layout/LinedList"/>
    <dgm:cxn modelId="{176B3306-A78E-4251-A892-04DA38C1B2DA}" type="presParOf" srcId="{5BBA9F20-772E-47BC-A326-F4F46FB9C9B1}" destId="{D65C4D06-1AF0-4EC7-A722-CD87F8A5CAF6}" srcOrd="18" destOrd="0" presId="urn:microsoft.com/office/officeart/2008/layout/LinedList"/>
    <dgm:cxn modelId="{B008EA67-B983-48E7-9660-37E3A86A55C9}" type="presParOf" srcId="{5BBA9F20-772E-47BC-A326-F4F46FB9C9B1}" destId="{FE2CA4C9-D5C6-42C9-B08C-E4D0F13A288F}" srcOrd="19" destOrd="0" presId="urn:microsoft.com/office/officeart/2008/layout/LinedList"/>
    <dgm:cxn modelId="{61A0FE09-BF24-49A9-84AE-EC1F05538D78}" type="presParOf" srcId="{FE2CA4C9-D5C6-42C9-B08C-E4D0F13A288F}" destId="{15797692-D1C2-467C-BA3D-19F72BCD3B62}" srcOrd="0" destOrd="0" presId="urn:microsoft.com/office/officeart/2008/layout/LinedList"/>
    <dgm:cxn modelId="{3B4F1A2D-CEBA-40B6-B18C-88DCCC91EFAD}" type="presParOf" srcId="{FE2CA4C9-D5C6-42C9-B08C-E4D0F13A288F}" destId="{3CE5C330-801D-434D-8F97-A33B52C4967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9DE62-F10B-46E2-A685-DE61CA9F4A7A}">
      <dsp:nvSpPr>
        <dsp:cNvPr id="0" name=""/>
        <dsp:cNvSpPr/>
      </dsp:nvSpPr>
      <dsp:spPr>
        <a:xfrm>
          <a:off x="0" y="574"/>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CFAE850-A4E7-4D59-88A2-780829E430CC}">
      <dsp:nvSpPr>
        <dsp:cNvPr id="0" name=""/>
        <dsp:cNvSpPr/>
      </dsp:nvSpPr>
      <dsp:spPr>
        <a:xfrm>
          <a:off x="0" y="574"/>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Vagrant basic command </a:t>
          </a:r>
          <a:endParaRPr lang="en-US" sz="2300" kern="1200"/>
        </a:p>
      </dsp:txBody>
      <dsp:txXfrm>
        <a:off x="0" y="574"/>
        <a:ext cx="7012370" cy="523109"/>
      </dsp:txXfrm>
    </dsp:sp>
    <dsp:sp modelId="{6C2DD8A5-164C-4B73-A1AC-6E19A05B733B}">
      <dsp:nvSpPr>
        <dsp:cNvPr id="0" name=""/>
        <dsp:cNvSpPr/>
      </dsp:nvSpPr>
      <dsp:spPr>
        <a:xfrm>
          <a:off x="0" y="523683"/>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4203D63-2693-4E09-8187-56CA2180E077}">
      <dsp:nvSpPr>
        <dsp:cNvPr id="0" name=""/>
        <dsp:cNvSpPr/>
      </dsp:nvSpPr>
      <dsp:spPr>
        <a:xfrm>
          <a:off x="0" y="523683"/>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ssh-config   -------------- how to work ssh</a:t>
          </a:r>
          <a:endParaRPr lang="en-US" sz="2300" kern="1200"/>
        </a:p>
      </dsp:txBody>
      <dsp:txXfrm>
        <a:off x="0" y="523683"/>
        <a:ext cx="7012370" cy="523109"/>
      </dsp:txXfrm>
    </dsp:sp>
    <dsp:sp modelId="{187B1E33-FB29-4392-A0D8-7D782F38EF16}">
      <dsp:nvSpPr>
        <dsp:cNvPr id="0" name=""/>
        <dsp:cNvSpPr/>
      </dsp:nvSpPr>
      <dsp:spPr>
        <a:xfrm>
          <a:off x="0" y="1046792"/>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92696EF-E642-4B80-A869-C4D71D4912F4}">
      <dsp:nvSpPr>
        <dsp:cNvPr id="0" name=""/>
        <dsp:cNvSpPr/>
      </dsp:nvSpPr>
      <dsp:spPr>
        <a:xfrm>
          <a:off x="0" y="1046792"/>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globle-status  ----------- to check install machine</a:t>
          </a:r>
          <a:endParaRPr lang="en-US" sz="2300" kern="1200"/>
        </a:p>
      </dsp:txBody>
      <dsp:txXfrm>
        <a:off x="0" y="1046792"/>
        <a:ext cx="7012370" cy="523109"/>
      </dsp:txXfrm>
    </dsp:sp>
    <dsp:sp modelId="{ED49FF10-0542-4EBF-9DDB-4D5CE868FA73}">
      <dsp:nvSpPr>
        <dsp:cNvPr id="0" name=""/>
        <dsp:cNvSpPr/>
      </dsp:nvSpPr>
      <dsp:spPr>
        <a:xfrm>
          <a:off x="0" y="1569901"/>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5FB8721-054A-4F5D-BB47-53B7463D6925}">
      <dsp:nvSpPr>
        <dsp:cNvPr id="0" name=""/>
        <dsp:cNvSpPr/>
      </dsp:nvSpPr>
      <dsp:spPr>
        <a:xfrm>
          <a:off x="0" y="1569901"/>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status   ----- show status , running or stopped</a:t>
          </a:r>
          <a:endParaRPr lang="en-US" sz="2300" kern="1200"/>
        </a:p>
      </dsp:txBody>
      <dsp:txXfrm>
        <a:off x="0" y="1569901"/>
        <a:ext cx="7012370" cy="523109"/>
      </dsp:txXfrm>
    </dsp:sp>
    <dsp:sp modelId="{23F0FB45-66E5-405C-9B58-4C41DBC4C103}">
      <dsp:nvSpPr>
        <dsp:cNvPr id="0" name=""/>
        <dsp:cNvSpPr/>
      </dsp:nvSpPr>
      <dsp:spPr>
        <a:xfrm>
          <a:off x="0" y="2093010"/>
          <a:ext cx="7012370" cy="0"/>
        </a:xfrm>
        <a:prstGeom prst="lin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EE3CB94-673E-47FD-B04C-6FCEE7FE3370}">
      <dsp:nvSpPr>
        <dsp:cNvPr id="0" name=""/>
        <dsp:cNvSpPr/>
      </dsp:nvSpPr>
      <dsp:spPr>
        <a:xfrm>
          <a:off x="0" y="2093010"/>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ip-show   --- show ip add</a:t>
          </a:r>
          <a:endParaRPr lang="en-US" sz="2300" kern="1200"/>
        </a:p>
      </dsp:txBody>
      <dsp:txXfrm>
        <a:off x="0" y="2093010"/>
        <a:ext cx="7012370" cy="523109"/>
      </dsp:txXfrm>
    </dsp:sp>
    <dsp:sp modelId="{72DC0D44-CD28-4BF3-A7A7-51343AC3EF1D}">
      <dsp:nvSpPr>
        <dsp:cNvPr id="0" name=""/>
        <dsp:cNvSpPr/>
      </dsp:nvSpPr>
      <dsp:spPr>
        <a:xfrm>
          <a:off x="0" y="261612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23A5E08-5823-42D2-852E-DBB514017F16}">
      <dsp:nvSpPr>
        <dsp:cNvPr id="0" name=""/>
        <dsp:cNvSpPr/>
      </dsp:nvSpPr>
      <dsp:spPr>
        <a:xfrm>
          <a:off x="0" y="2616120"/>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stop    ------ stooped</a:t>
          </a:r>
          <a:endParaRPr lang="en-US" sz="2300" kern="1200"/>
        </a:p>
      </dsp:txBody>
      <dsp:txXfrm>
        <a:off x="0" y="2616120"/>
        <a:ext cx="7012370" cy="523109"/>
      </dsp:txXfrm>
    </dsp:sp>
    <dsp:sp modelId="{BBBC1F01-B9B6-4B83-B125-3AEE82DA1146}">
      <dsp:nvSpPr>
        <dsp:cNvPr id="0" name=""/>
        <dsp:cNvSpPr/>
      </dsp:nvSpPr>
      <dsp:spPr>
        <a:xfrm>
          <a:off x="0" y="3139229"/>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98CFD89-6862-40F3-987A-F8ED066F5FD1}">
      <dsp:nvSpPr>
        <dsp:cNvPr id="0" name=""/>
        <dsp:cNvSpPr/>
      </dsp:nvSpPr>
      <dsp:spPr>
        <a:xfrm>
          <a:off x="0" y="3139229"/>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reload  -----  stopped and start</a:t>
          </a:r>
          <a:endParaRPr lang="en-US" sz="2300" kern="1200"/>
        </a:p>
      </dsp:txBody>
      <dsp:txXfrm>
        <a:off x="0" y="3139229"/>
        <a:ext cx="7012370" cy="523109"/>
      </dsp:txXfrm>
    </dsp:sp>
    <dsp:sp modelId="{4E270383-7D9F-46AF-91EF-3E3AF99795EF}">
      <dsp:nvSpPr>
        <dsp:cNvPr id="0" name=""/>
        <dsp:cNvSpPr/>
      </dsp:nvSpPr>
      <dsp:spPr>
        <a:xfrm>
          <a:off x="0" y="3662338"/>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AFDC505-2C96-4E27-AE1C-85AF32B22599}">
      <dsp:nvSpPr>
        <dsp:cNvPr id="0" name=""/>
        <dsp:cNvSpPr/>
      </dsp:nvSpPr>
      <dsp:spPr>
        <a:xfrm>
          <a:off x="0" y="3662338"/>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destroy   --- remove or delete</a:t>
          </a:r>
          <a:endParaRPr lang="en-US" sz="2300" kern="1200"/>
        </a:p>
      </dsp:txBody>
      <dsp:txXfrm>
        <a:off x="0" y="3662338"/>
        <a:ext cx="7012370" cy="523109"/>
      </dsp:txXfrm>
    </dsp:sp>
    <dsp:sp modelId="{B5414964-1790-4A5C-B924-D0D0929FAF93}">
      <dsp:nvSpPr>
        <dsp:cNvPr id="0" name=""/>
        <dsp:cNvSpPr/>
      </dsp:nvSpPr>
      <dsp:spPr>
        <a:xfrm>
          <a:off x="0" y="4185447"/>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BBF33BE-DB7B-491C-8909-6DEC7716F6E3}">
      <dsp:nvSpPr>
        <dsp:cNvPr id="0" name=""/>
        <dsp:cNvSpPr/>
      </dsp:nvSpPr>
      <dsp:spPr>
        <a:xfrm>
          <a:off x="0" y="4185447"/>
          <a:ext cx="7012370" cy="52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Vagrant halt    ------ shutdown system</a:t>
          </a:r>
          <a:endParaRPr lang="en-US" sz="2300" kern="1200"/>
        </a:p>
      </dsp:txBody>
      <dsp:txXfrm>
        <a:off x="0" y="4185447"/>
        <a:ext cx="7012370" cy="523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0A09D-70C2-4AB7-A100-B5ED4106E762}">
      <dsp:nvSpPr>
        <dsp:cNvPr id="0" name=""/>
        <dsp:cNvSpPr/>
      </dsp:nvSpPr>
      <dsp:spPr>
        <a:xfrm>
          <a:off x="0" y="574"/>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88CA386-FC0A-4998-ABA1-89E3AA57C9A5}">
      <dsp:nvSpPr>
        <dsp:cNvPr id="0" name=""/>
        <dsp:cNvSpPr/>
      </dsp:nvSpPr>
      <dsp:spPr>
        <a:xfrm>
          <a:off x="0" y="574"/>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Download and install Vagrant</a:t>
          </a:r>
        </a:p>
      </dsp:txBody>
      <dsp:txXfrm>
        <a:off x="0" y="574"/>
        <a:ext cx="7012370" cy="470798"/>
      </dsp:txXfrm>
    </dsp:sp>
    <dsp:sp modelId="{E3ED2A2C-8466-4DFD-A9A6-AACF1959E3E0}">
      <dsp:nvSpPr>
        <dsp:cNvPr id="0" name=""/>
        <dsp:cNvSpPr/>
      </dsp:nvSpPr>
      <dsp:spPr>
        <a:xfrm>
          <a:off x="0" y="471372"/>
          <a:ext cx="7012370" cy="0"/>
        </a:xfrm>
        <a:prstGeom prst="line">
          <a:avLst/>
        </a:prstGeom>
        <a:gradFill rotWithShape="0">
          <a:gsLst>
            <a:gs pos="0">
              <a:schemeClr val="accent2">
                <a:hueOff val="100799"/>
                <a:satOff val="-1532"/>
                <a:lumOff val="1351"/>
                <a:alphaOff val="0"/>
                <a:tint val="98000"/>
                <a:lumMod val="110000"/>
              </a:schemeClr>
            </a:gs>
            <a:gs pos="84000">
              <a:schemeClr val="accent2">
                <a:hueOff val="100799"/>
                <a:satOff val="-1532"/>
                <a:lumOff val="1351"/>
                <a:alphaOff val="0"/>
                <a:shade val="90000"/>
                <a:lumMod val="88000"/>
              </a:schemeClr>
            </a:gs>
          </a:gsLst>
          <a:lin ang="5400000" scaled="0"/>
        </a:gradFill>
        <a:ln w="12700" cap="rnd" cmpd="sng" algn="ctr">
          <a:solidFill>
            <a:schemeClr val="accent2">
              <a:hueOff val="100799"/>
              <a:satOff val="-1532"/>
              <a:lumOff val="135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6BBC406-111B-4A29-98DD-587720DA8A78}">
      <dsp:nvSpPr>
        <dsp:cNvPr id="0" name=""/>
        <dsp:cNvSpPr/>
      </dsp:nvSpPr>
      <dsp:spPr>
        <a:xfrm>
          <a:off x="0" y="471372"/>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mkdir mydirectory</a:t>
          </a:r>
          <a:br>
            <a:rPr lang="en-US" sz="1800" kern="1200"/>
          </a:br>
          <a:r>
            <a:rPr lang="en-US" sz="1800" b="0" i="0" kern="1200"/>
            <a:t>$ cd /mydirectory</a:t>
          </a:r>
          <a:endParaRPr lang="en-US" sz="1800" kern="1200"/>
        </a:p>
      </dsp:txBody>
      <dsp:txXfrm>
        <a:off x="0" y="471372"/>
        <a:ext cx="7012370" cy="470798"/>
      </dsp:txXfrm>
    </dsp:sp>
    <dsp:sp modelId="{B70F4760-209A-4366-B58A-FC10CD9968CA}">
      <dsp:nvSpPr>
        <dsp:cNvPr id="0" name=""/>
        <dsp:cNvSpPr/>
      </dsp:nvSpPr>
      <dsp:spPr>
        <a:xfrm>
          <a:off x="0" y="942171"/>
          <a:ext cx="7012370" cy="0"/>
        </a:xfrm>
        <a:prstGeom prst="line">
          <a:avLst/>
        </a:prstGeom>
        <a:gradFill rotWithShape="0">
          <a:gsLst>
            <a:gs pos="0">
              <a:schemeClr val="accent2">
                <a:hueOff val="201599"/>
                <a:satOff val="-3064"/>
                <a:lumOff val="2702"/>
                <a:alphaOff val="0"/>
                <a:tint val="98000"/>
                <a:lumMod val="110000"/>
              </a:schemeClr>
            </a:gs>
            <a:gs pos="84000">
              <a:schemeClr val="accent2">
                <a:hueOff val="201599"/>
                <a:satOff val="-3064"/>
                <a:lumOff val="2702"/>
                <a:alphaOff val="0"/>
                <a:shade val="90000"/>
                <a:lumMod val="88000"/>
              </a:schemeClr>
            </a:gs>
          </a:gsLst>
          <a:lin ang="5400000" scaled="0"/>
        </a:gradFill>
        <a:ln w="12700" cap="rnd" cmpd="sng" algn="ctr">
          <a:solidFill>
            <a:schemeClr val="accent2">
              <a:hueOff val="201599"/>
              <a:satOff val="-3064"/>
              <a:lumOff val="270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E5B233D-D36B-427A-998C-05DD6FF997AA}">
      <dsp:nvSpPr>
        <dsp:cNvPr id="0" name=""/>
        <dsp:cNvSpPr/>
      </dsp:nvSpPr>
      <dsp:spPr>
        <a:xfrm>
          <a:off x="0" y="94217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We’ll install a Ubuntu 14.04 server as our VM</a:t>
          </a:r>
          <a:endParaRPr lang="en-US" sz="1800" kern="1200"/>
        </a:p>
      </dsp:txBody>
      <dsp:txXfrm>
        <a:off x="0" y="942171"/>
        <a:ext cx="7012370" cy="470798"/>
      </dsp:txXfrm>
    </dsp:sp>
    <dsp:sp modelId="{55816893-3AD9-4414-BF64-29ADF6EB62C5}">
      <dsp:nvSpPr>
        <dsp:cNvPr id="0" name=""/>
        <dsp:cNvSpPr/>
      </dsp:nvSpPr>
      <dsp:spPr>
        <a:xfrm>
          <a:off x="0" y="1412969"/>
          <a:ext cx="7012370" cy="0"/>
        </a:xfrm>
        <a:prstGeom prst="line">
          <a:avLst/>
        </a:prstGeom>
        <a:gradFill rotWithShape="0">
          <a:gsLst>
            <a:gs pos="0">
              <a:schemeClr val="accent2">
                <a:hueOff val="302398"/>
                <a:satOff val="-4596"/>
                <a:lumOff val="4052"/>
                <a:alphaOff val="0"/>
                <a:tint val="98000"/>
                <a:lumMod val="110000"/>
              </a:schemeClr>
            </a:gs>
            <a:gs pos="84000">
              <a:schemeClr val="accent2">
                <a:hueOff val="302398"/>
                <a:satOff val="-4596"/>
                <a:lumOff val="4052"/>
                <a:alphaOff val="0"/>
                <a:shade val="90000"/>
                <a:lumMod val="88000"/>
              </a:schemeClr>
            </a:gs>
          </a:gsLst>
          <a:lin ang="5400000" scaled="0"/>
        </a:gradFill>
        <a:ln w="12700" cap="rnd" cmpd="sng" algn="ctr">
          <a:solidFill>
            <a:schemeClr val="accent2">
              <a:hueOff val="302398"/>
              <a:satOff val="-4596"/>
              <a:lumOff val="405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61647C6-2268-498D-877B-3248C8FD2AE0}">
      <dsp:nvSpPr>
        <dsp:cNvPr id="0" name=""/>
        <dsp:cNvSpPr/>
      </dsp:nvSpPr>
      <dsp:spPr>
        <a:xfrm>
          <a:off x="0" y="141296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 vagrant box add ubuntu/trusty64</a:t>
          </a:r>
          <a:endParaRPr lang="en-US" sz="1800" kern="1200" dirty="0"/>
        </a:p>
      </dsp:txBody>
      <dsp:txXfrm>
        <a:off x="0" y="1412969"/>
        <a:ext cx="7012370" cy="470798"/>
      </dsp:txXfrm>
    </dsp:sp>
    <dsp:sp modelId="{D4EB79ED-DBDB-47A2-A6A8-C863024B2E98}">
      <dsp:nvSpPr>
        <dsp:cNvPr id="0" name=""/>
        <dsp:cNvSpPr/>
      </dsp:nvSpPr>
      <dsp:spPr>
        <a:xfrm>
          <a:off x="0" y="1883767"/>
          <a:ext cx="7012370" cy="0"/>
        </a:xfrm>
        <a:prstGeom prst="line">
          <a:avLst/>
        </a:prstGeom>
        <a:gradFill rotWithShape="0">
          <a:gsLst>
            <a:gs pos="0">
              <a:schemeClr val="accent2">
                <a:hueOff val="403198"/>
                <a:satOff val="-6128"/>
                <a:lumOff val="5403"/>
                <a:alphaOff val="0"/>
                <a:tint val="98000"/>
                <a:lumMod val="110000"/>
              </a:schemeClr>
            </a:gs>
            <a:gs pos="84000">
              <a:schemeClr val="accent2">
                <a:hueOff val="403198"/>
                <a:satOff val="-6128"/>
                <a:lumOff val="5403"/>
                <a:alphaOff val="0"/>
                <a:shade val="90000"/>
                <a:lumMod val="88000"/>
              </a:schemeClr>
            </a:gs>
          </a:gsLst>
          <a:lin ang="5400000" scaled="0"/>
        </a:gradFill>
        <a:ln w="12700" cap="rnd" cmpd="sng" algn="ctr">
          <a:solidFill>
            <a:schemeClr val="accent2">
              <a:hueOff val="403198"/>
              <a:satOff val="-6128"/>
              <a:lumOff val="5403"/>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857E4CA-8333-4F2B-A6DF-B9EE434A3FC7}">
      <dsp:nvSpPr>
        <dsp:cNvPr id="0" name=""/>
        <dsp:cNvSpPr/>
      </dsp:nvSpPr>
      <dsp:spPr>
        <a:xfrm>
          <a:off x="0" y="1883767"/>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 vagrant </a:t>
          </a:r>
          <a:r>
            <a:rPr lang="en-US" sz="1800" b="0" i="0" kern="1200" dirty="0" err="1"/>
            <a:t>init</a:t>
          </a:r>
          <a:r>
            <a:rPr lang="en-US" sz="1800" b="0" i="0" kern="1200" dirty="0"/>
            <a:t> ubuntu/trusty64  - to initialize VM</a:t>
          </a:r>
          <a:endParaRPr lang="en-US" sz="1800" kern="1200" dirty="0"/>
        </a:p>
      </dsp:txBody>
      <dsp:txXfrm>
        <a:off x="0" y="1883767"/>
        <a:ext cx="7012370" cy="470798"/>
      </dsp:txXfrm>
    </dsp:sp>
    <dsp:sp modelId="{78B1B7A1-08B9-47F4-A607-00D7DF4F0671}">
      <dsp:nvSpPr>
        <dsp:cNvPr id="0" name=""/>
        <dsp:cNvSpPr/>
      </dsp:nvSpPr>
      <dsp:spPr>
        <a:xfrm>
          <a:off x="0" y="2354565"/>
          <a:ext cx="7012370" cy="0"/>
        </a:xfrm>
        <a:prstGeom prst="line">
          <a:avLst/>
        </a:prstGeom>
        <a:gradFill rotWithShape="0">
          <a:gsLst>
            <a:gs pos="0">
              <a:schemeClr val="accent2">
                <a:hueOff val="503997"/>
                <a:satOff val="-7661"/>
                <a:lumOff val="6754"/>
                <a:alphaOff val="0"/>
                <a:tint val="98000"/>
                <a:lumMod val="110000"/>
              </a:schemeClr>
            </a:gs>
            <a:gs pos="84000">
              <a:schemeClr val="accent2">
                <a:hueOff val="503997"/>
                <a:satOff val="-7661"/>
                <a:lumOff val="6754"/>
                <a:alphaOff val="0"/>
                <a:shade val="90000"/>
                <a:lumMod val="88000"/>
              </a:schemeClr>
            </a:gs>
          </a:gsLst>
          <a:lin ang="5400000" scaled="0"/>
        </a:gradFill>
        <a:ln w="12700" cap="rnd" cmpd="sng" algn="ctr">
          <a:solidFill>
            <a:schemeClr val="accent2">
              <a:hueOff val="503997"/>
              <a:satOff val="-7661"/>
              <a:lumOff val="675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E375C72-3816-4CDF-9094-462D0827C8E7}">
      <dsp:nvSpPr>
        <dsp:cNvPr id="0" name=""/>
        <dsp:cNvSpPr/>
      </dsp:nvSpPr>
      <dsp:spPr>
        <a:xfrm>
          <a:off x="0" y="2354565"/>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up</a:t>
          </a:r>
          <a:endParaRPr lang="en-US" sz="1800" kern="1200"/>
        </a:p>
      </dsp:txBody>
      <dsp:txXfrm>
        <a:off x="0" y="2354565"/>
        <a:ext cx="7012370" cy="470798"/>
      </dsp:txXfrm>
    </dsp:sp>
    <dsp:sp modelId="{FF4545BE-00F6-48C6-B2D8-61B1E284BC98}">
      <dsp:nvSpPr>
        <dsp:cNvPr id="0" name=""/>
        <dsp:cNvSpPr/>
      </dsp:nvSpPr>
      <dsp:spPr>
        <a:xfrm>
          <a:off x="0" y="2825363"/>
          <a:ext cx="7012370" cy="0"/>
        </a:xfrm>
        <a:prstGeom prst="line">
          <a:avLst/>
        </a:prstGeom>
        <a:gradFill rotWithShape="0">
          <a:gsLst>
            <a:gs pos="0">
              <a:schemeClr val="accent2">
                <a:hueOff val="604797"/>
                <a:satOff val="-9193"/>
                <a:lumOff val="8105"/>
                <a:alphaOff val="0"/>
                <a:tint val="98000"/>
                <a:lumMod val="110000"/>
              </a:schemeClr>
            </a:gs>
            <a:gs pos="84000">
              <a:schemeClr val="accent2">
                <a:hueOff val="604797"/>
                <a:satOff val="-9193"/>
                <a:lumOff val="8105"/>
                <a:alphaOff val="0"/>
                <a:shade val="90000"/>
                <a:lumMod val="88000"/>
              </a:schemeClr>
            </a:gs>
          </a:gsLst>
          <a:lin ang="5400000" scaled="0"/>
        </a:gradFill>
        <a:ln w="12700" cap="rnd" cmpd="sng" algn="ctr">
          <a:solidFill>
            <a:schemeClr val="accent2">
              <a:hueOff val="604797"/>
              <a:satOff val="-9193"/>
              <a:lumOff val="810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A2B9741-E200-4218-BB19-BE84302418E2}">
      <dsp:nvSpPr>
        <dsp:cNvPr id="0" name=""/>
        <dsp:cNvSpPr/>
      </dsp:nvSpPr>
      <dsp:spPr>
        <a:xfrm>
          <a:off x="0" y="2825363"/>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ssh</a:t>
          </a:r>
          <a:endParaRPr lang="en-US" sz="1800" kern="1200"/>
        </a:p>
      </dsp:txBody>
      <dsp:txXfrm>
        <a:off x="0" y="2825363"/>
        <a:ext cx="7012370" cy="470798"/>
      </dsp:txXfrm>
    </dsp:sp>
    <dsp:sp modelId="{39CB23EB-BF50-4413-9365-3980350586F1}">
      <dsp:nvSpPr>
        <dsp:cNvPr id="0" name=""/>
        <dsp:cNvSpPr/>
      </dsp:nvSpPr>
      <dsp:spPr>
        <a:xfrm>
          <a:off x="0" y="3296161"/>
          <a:ext cx="7012370" cy="0"/>
        </a:xfrm>
        <a:prstGeom prst="line">
          <a:avLst/>
        </a:prstGeom>
        <a:gradFill rotWithShape="0">
          <a:gsLst>
            <a:gs pos="0">
              <a:schemeClr val="accent2">
                <a:hueOff val="705596"/>
                <a:satOff val="-10725"/>
                <a:lumOff val="9455"/>
                <a:alphaOff val="0"/>
                <a:tint val="98000"/>
                <a:lumMod val="110000"/>
              </a:schemeClr>
            </a:gs>
            <a:gs pos="84000">
              <a:schemeClr val="accent2">
                <a:hueOff val="705596"/>
                <a:satOff val="-10725"/>
                <a:lumOff val="9455"/>
                <a:alphaOff val="0"/>
                <a:shade val="90000"/>
                <a:lumMod val="88000"/>
              </a:schemeClr>
            </a:gs>
          </a:gsLst>
          <a:lin ang="5400000" scaled="0"/>
        </a:gradFill>
        <a:ln w="12700" cap="rnd" cmpd="sng" algn="ctr">
          <a:solidFill>
            <a:schemeClr val="accent2">
              <a:hueOff val="705596"/>
              <a:satOff val="-10725"/>
              <a:lumOff val="945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348CFC-A5D4-4ACC-B6E7-ACC4C295C603}">
      <dsp:nvSpPr>
        <dsp:cNvPr id="0" name=""/>
        <dsp:cNvSpPr/>
      </dsp:nvSpPr>
      <dsp:spPr>
        <a:xfrm>
          <a:off x="0" y="329616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Exit &amp; vagrant halt </a:t>
          </a:r>
          <a:r>
            <a:rPr lang="en-US" sz="1800" b="0" i="0" kern="1200" dirty="0">
              <a:solidFill>
                <a:schemeClr val="bg1"/>
              </a:solidFill>
              <a:highlight>
                <a:srgbClr val="FFFF00"/>
              </a:highlight>
            </a:rPr>
            <a:t>[in case not able to access instance, install plugin]</a:t>
          </a:r>
          <a:endParaRPr lang="en-US" sz="1800" kern="1200" dirty="0">
            <a:solidFill>
              <a:schemeClr val="bg1"/>
            </a:solidFill>
            <a:highlight>
              <a:srgbClr val="FFFF00"/>
            </a:highlight>
          </a:endParaRPr>
        </a:p>
      </dsp:txBody>
      <dsp:txXfrm>
        <a:off x="0" y="3296161"/>
        <a:ext cx="7012370" cy="470798"/>
      </dsp:txXfrm>
    </dsp:sp>
    <dsp:sp modelId="{89A63350-1764-4F81-BFAE-42C75036B1C9}">
      <dsp:nvSpPr>
        <dsp:cNvPr id="0" name=""/>
        <dsp:cNvSpPr/>
      </dsp:nvSpPr>
      <dsp:spPr>
        <a:xfrm>
          <a:off x="0" y="3766959"/>
          <a:ext cx="7012370" cy="0"/>
        </a:xfrm>
        <a:prstGeom prst="line">
          <a:avLst/>
        </a:prstGeom>
        <a:gradFill rotWithShape="0">
          <a:gsLst>
            <a:gs pos="0">
              <a:schemeClr val="accent2">
                <a:hueOff val="806395"/>
                <a:satOff val="-12257"/>
                <a:lumOff val="10806"/>
                <a:alphaOff val="0"/>
                <a:tint val="98000"/>
                <a:lumMod val="110000"/>
              </a:schemeClr>
            </a:gs>
            <a:gs pos="84000">
              <a:schemeClr val="accent2">
                <a:hueOff val="806395"/>
                <a:satOff val="-12257"/>
                <a:lumOff val="10806"/>
                <a:alphaOff val="0"/>
                <a:shade val="90000"/>
                <a:lumMod val="88000"/>
              </a:schemeClr>
            </a:gs>
          </a:gsLst>
          <a:lin ang="5400000" scaled="0"/>
        </a:gradFill>
        <a:ln w="12700" cap="rnd" cmpd="sng" algn="ctr">
          <a:solidFill>
            <a:schemeClr val="accent2">
              <a:hueOff val="806395"/>
              <a:satOff val="-12257"/>
              <a:lumOff val="1080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E355D31-AEBA-4822-B0E8-52AA3F4ED732}">
      <dsp:nvSpPr>
        <dsp:cNvPr id="0" name=""/>
        <dsp:cNvSpPr/>
      </dsp:nvSpPr>
      <dsp:spPr>
        <a:xfrm>
          <a:off x="0" y="376695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plugin install vagrant-vbguest</a:t>
          </a:r>
          <a:endParaRPr lang="en-US" sz="1800" kern="1200"/>
        </a:p>
      </dsp:txBody>
      <dsp:txXfrm>
        <a:off x="0" y="3766959"/>
        <a:ext cx="7012370" cy="470798"/>
      </dsp:txXfrm>
    </dsp:sp>
    <dsp:sp modelId="{D65C4D06-1AF0-4EC7-A722-CD87F8A5CAF6}">
      <dsp:nvSpPr>
        <dsp:cNvPr id="0" name=""/>
        <dsp:cNvSpPr/>
      </dsp:nvSpPr>
      <dsp:spPr>
        <a:xfrm>
          <a:off x="0" y="4237758"/>
          <a:ext cx="7012370" cy="0"/>
        </a:xfrm>
        <a:prstGeom prst="line">
          <a:avLst/>
        </a:prstGeom>
        <a:gradFill rotWithShape="0">
          <a:gsLst>
            <a:gs pos="0">
              <a:schemeClr val="accent2">
                <a:hueOff val="907195"/>
                <a:satOff val="-13789"/>
                <a:lumOff val="12157"/>
                <a:alphaOff val="0"/>
                <a:tint val="98000"/>
                <a:lumMod val="110000"/>
              </a:schemeClr>
            </a:gs>
            <a:gs pos="84000">
              <a:schemeClr val="accent2">
                <a:hueOff val="907195"/>
                <a:satOff val="-13789"/>
                <a:lumOff val="12157"/>
                <a:alphaOff val="0"/>
                <a:shade val="90000"/>
                <a:lumMod val="88000"/>
              </a:schemeClr>
            </a:gs>
          </a:gsLst>
          <a:lin ang="5400000" scaled="0"/>
        </a:gradFill>
        <a:ln w="12700" cap="rnd" cmpd="sng" algn="ctr">
          <a:solidFill>
            <a:schemeClr val="accent2">
              <a:hueOff val="907195"/>
              <a:satOff val="-13789"/>
              <a:lumOff val="1215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5797692-D1C2-467C-BA3D-19F72BCD3B62}">
      <dsp:nvSpPr>
        <dsp:cNvPr id="0" name=""/>
        <dsp:cNvSpPr/>
      </dsp:nvSpPr>
      <dsp:spPr>
        <a:xfrm>
          <a:off x="0" y="4237758"/>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 vagrant reload</a:t>
          </a:r>
          <a:endParaRPr lang="en-US" sz="1800" kern="1200" dirty="0"/>
        </a:p>
      </dsp:txBody>
      <dsp:txXfrm>
        <a:off x="0" y="4237758"/>
        <a:ext cx="7012370" cy="4707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6160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vagrantup.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ruby-lang.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Bash_%28Unix_shell%29"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ansible.com/" TargetMode="External"/><Relationship Id="rId5" Type="http://schemas.openxmlformats.org/officeDocument/2006/relationships/hyperlink" Target="https://docs.chef.io/provisioning.html" TargetMode="External"/><Relationship Id="rId4" Type="http://schemas.openxmlformats.org/officeDocument/2006/relationships/hyperlink" Target="https://www.terraform.i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9151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db26be9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1db26be9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u="sng" dirty="0">
                <a:solidFill>
                  <a:srgbClr val="292929"/>
                </a:solidFill>
                <a:effectLst/>
                <a:latin typeface="charter"/>
                <a:hlinkClick r:id="rId3"/>
              </a:rPr>
              <a:t>VirtualBox</a:t>
            </a:r>
            <a:r>
              <a:rPr lang="en-US" b="0" i="0" dirty="0">
                <a:solidFill>
                  <a:srgbClr val="292929"/>
                </a:solidFill>
                <a:effectLst/>
                <a:latin typeface="charter"/>
              </a:rPr>
              <a:t> is probably a new term for most of you out there, but it is on the similar lines of VMware, docker and other vendors that offer operating-system level virtualization services for software development — or Container, to be generic! It is offered by the age-old Oracle.</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VirtualBox usually goes hand-in-hand with </a:t>
            </a:r>
            <a:r>
              <a:rPr lang="en-US" b="1" i="0" u="sng" dirty="0">
                <a:solidFill>
                  <a:srgbClr val="292929"/>
                </a:solidFill>
                <a:effectLst/>
                <a:latin typeface="charter"/>
                <a:hlinkClick r:id="rId4"/>
              </a:rPr>
              <a:t>Vagrant</a:t>
            </a:r>
            <a:r>
              <a:rPr lang="en-US" b="1" i="0" dirty="0">
                <a:solidFill>
                  <a:srgbClr val="292929"/>
                </a:solidFill>
                <a:effectLst/>
                <a:latin typeface="charter"/>
              </a:rPr>
              <a:t> </a:t>
            </a:r>
            <a:r>
              <a:rPr lang="en-US" b="0" i="0" dirty="0">
                <a:solidFill>
                  <a:srgbClr val="292929"/>
                </a:solidFill>
                <a:effectLst/>
                <a:latin typeface="charter"/>
              </a:rPr>
              <a:t>— an open-source software product by </a:t>
            </a:r>
            <a:r>
              <a:rPr lang="en-US" b="0" i="0" dirty="0" err="1">
                <a:solidFill>
                  <a:srgbClr val="292929"/>
                </a:solidFill>
                <a:effectLst/>
                <a:latin typeface="charter"/>
              </a:rPr>
              <a:t>HashiCorp</a:t>
            </a:r>
            <a:r>
              <a:rPr lang="en-US" b="0" i="0" dirty="0">
                <a:solidFill>
                  <a:srgbClr val="292929"/>
                </a:solidFill>
                <a:effectLst/>
                <a:latin typeface="charter"/>
              </a:rPr>
              <a:t> for building and maintaining portable virtual software development environments. So it acts as an agent that simplifies all the virtual environment configurations, meaning that developers can focus on developing and be more productive.</a:t>
            </a:r>
          </a:p>
          <a:p>
            <a:pPr algn="l"/>
            <a:endParaRPr lang="en-US" b="0" i="0" dirty="0">
              <a:solidFill>
                <a:srgbClr val="292929"/>
              </a:solidFill>
              <a:effectLst/>
              <a:latin typeface="charter"/>
            </a:endParaRPr>
          </a:p>
          <a:p>
            <a:pPr algn="l"/>
            <a:r>
              <a:rPr lang="en-US" b="0" i="0" dirty="0">
                <a:solidFill>
                  <a:srgbClr val="495057"/>
                </a:solidFill>
                <a:effectLst/>
                <a:latin typeface="-apple-system"/>
              </a:rPr>
              <a:t>Using VirtualBox and Vagrant, you can simulate the production environment of your app or website. For example, if you're using Digital Ocean or AWS to run a Virtual Private Server (VPS) in the cloud running Ubuntu, PHP, and MySQL, you can install your local version to have all the same versions of that software, while keeping your own computer's software untouched. This can reduce and eliminate bugs and errors that result from trying to develop code for a production server on an environment that does not match.</a:t>
            </a:r>
            <a:endParaRPr lang="en-US" b="0" i="0" dirty="0">
              <a:solidFill>
                <a:srgbClr val="292929"/>
              </a:solidFill>
              <a:effectLst/>
              <a:latin typeface="charter"/>
            </a:endParaRPr>
          </a:p>
          <a:p>
            <a:pPr marL="203195" indent="0" algn="just">
              <a:lnSpc>
                <a:spcPct val="150000"/>
              </a:lnSpc>
              <a:buClr>
                <a:srgbClr val="1C1E29"/>
              </a:buClr>
              <a:buSzPts val="1200"/>
              <a:buFont typeface="Verdana"/>
              <a:buNone/>
            </a:pPr>
            <a:endParaRPr lang="en-US" sz="1200" dirty="0">
              <a:solidFill>
                <a:srgbClr val="1C1E29"/>
              </a:solidFill>
              <a:latin typeface="Verdana"/>
              <a:ea typeface="Verdana"/>
              <a:cs typeface="Verdana"/>
              <a:sym typeface="Verdan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13131"/>
                </a:solidFill>
                <a:effectLst/>
                <a:latin typeface="Open Sans" panose="020B0606030504020204" pitchFamily="34" charset="0"/>
              </a:rPr>
              <a:t>Vagrant is often used to setup an identical and collaborative working environment for developers to work on a common project. It isolates all required dependencies and their configuration settings in a single, disposable environment. When the other developers create a development environment with the same configuration file, they will get the same environment with same settings.</a:t>
            </a:r>
          </a:p>
          <a:p>
            <a:pPr algn="l"/>
            <a:endParaRPr lang="en-US" b="0" i="0" dirty="0">
              <a:solidFill>
                <a:srgbClr val="313131"/>
              </a:solidFill>
              <a:effectLst/>
              <a:latin typeface="Open Sans" panose="020B0606030504020204" pitchFamily="34" charset="0"/>
            </a:endParaRPr>
          </a:p>
          <a:p>
            <a:pPr algn="l"/>
            <a:r>
              <a:rPr lang="en-US" b="0" i="0" dirty="0">
                <a:solidFill>
                  <a:srgbClr val="313131"/>
                </a:solidFill>
                <a:effectLst/>
                <a:latin typeface="Open Sans" panose="020B0606030504020204" pitchFamily="34" charset="0"/>
              </a:rPr>
              <a:t>Vagrant is a cross-platform application written in </a:t>
            </a:r>
            <a:r>
              <a:rPr lang="en-US" b="1" i="0" dirty="0">
                <a:solidFill>
                  <a:srgbClr val="313131"/>
                </a:solidFill>
                <a:effectLst/>
                <a:latin typeface="Open Sans" panose="020B0606030504020204" pitchFamily="34" charset="0"/>
              </a:rPr>
              <a:t>Ruby</a:t>
            </a:r>
            <a:r>
              <a:rPr lang="en-US" b="0" i="0" dirty="0">
                <a:solidFill>
                  <a:srgbClr val="313131"/>
                </a:solidFill>
                <a:effectLst/>
                <a:latin typeface="Open Sans" panose="020B0606030504020204" pitchFamily="34" charset="0"/>
              </a:rPr>
              <a:t> language. It supports GNU/Linux, Mac OS and Microsoft Windows. It is developed by </a:t>
            </a:r>
            <a:r>
              <a:rPr lang="en-US" b="1" i="0" dirty="0" err="1">
                <a:solidFill>
                  <a:srgbClr val="313131"/>
                </a:solidFill>
                <a:effectLst/>
                <a:latin typeface="Open Sans" panose="020B0606030504020204" pitchFamily="34" charset="0"/>
              </a:rPr>
              <a:t>Hashicorp</a:t>
            </a:r>
            <a:r>
              <a:rPr lang="en-US" b="0" i="0" dirty="0">
                <a:solidFill>
                  <a:srgbClr val="313131"/>
                </a:solidFill>
                <a:effectLst/>
                <a:latin typeface="Open Sans" panose="020B0606030504020204" pitchFamily="34" charset="0"/>
              </a:rPr>
              <a:t> and released under </a:t>
            </a:r>
            <a:r>
              <a:rPr lang="en-US" b="1" i="0" dirty="0">
                <a:solidFill>
                  <a:srgbClr val="313131"/>
                </a:solidFill>
                <a:effectLst/>
                <a:latin typeface="Open Sans" panose="020B0606030504020204" pitchFamily="34" charset="0"/>
              </a:rPr>
              <a:t>MIT</a:t>
            </a:r>
            <a:r>
              <a:rPr lang="en-US" b="0" i="0" dirty="0">
                <a:solidFill>
                  <a:srgbClr val="313131"/>
                </a:solidFill>
                <a:effectLst/>
                <a:latin typeface="Open Sans" panose="020B0606030504020204" pitchFamily="34" charset="0"/>
              </a:rPr>
              <a:t> license.</a:t>
            </a:r>
          </a:p>
          <a:p>
            <a:endParaRPr lang="en-US" dirty="0"/>
          </a:p>
          <a:p>
            <a:pPr algn="l"/>
            <a:r>
              <a:rPr lang="en-US" b="1" i="0" dirty="0">
                <a:solidFill>
                  <a:srgbClr val="000000"/>
                </a:solidFill>
                <a:effectLst/>
                <a:latin typeface="SF-Pro-Display"/>
              </a:rPr>
              <a:t>Vagrant</a:t>
            </a:r>
            <a:r>
              <a:rPr lang="en-US" b="0" i="0" dirty="0">
                <a:solidFill>
                  <a:srgbClr val="000000"/>
                </a:solidFill>
                <a:effectLst/>
                <a:latin typeface="SF-Pro-Display"/>
              </a:rPr>
              <a:t> is an open-source tool that allows you to create, configure, and manage boxes of virtual machines through an easy to use command interface. Essentially, it is a layer of software installed between a virtualization tool (such as VirtualBox, Docker, Hyper-V) and a VM.</a:t>
            </a:r>
          </a:p>
          <a:p>
            <a:pPr algn="l"/>
            <a:r>
              <a:rPr lang="en-US" b="0" i="0" dirty="0">
                <a:solidFill>
                  <a:srgbClr val="000000"/>
                </a:solidFill>
                <a:effectLst/>
                <a:latin typeface="SF-Pro-Display"/>
              </a:rPr>
              <a:t>It is often used in software development to ensure all team members are building for the same configuration. Not only does it share environments, but it also shares code as well. This allows the code from one developer to work on the system of another, making collaborative and cooperative development possible.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6265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spcBef>
                <a:spcPts val="0"/>
              </a:spcBef>
              <a:spcAft>
                <a:spcPts val="0"/>
              </a:spcAft>
            </a:pPr>
            <a:r>
              <a:rPr lang="en-US" b="0" i="0" dirty="0">
                <a:solidFill>
                  <a:srgbClr val="222222"/>
                </a:solidFill>
                <a:effectLst/>
                <a:latin typeface="inherit"/>
              </a:rPr>
              <a:t>Vagrant does the following, with one single command.</a:t>
            </a:r>
            <a:endParaRPr lang="en-US" b="0" i="0" dirty="0">
              <a:solidFill>
                <a:srgbClr val="222222"/>
              </a:solidFill>
              <a:effectLst/>
              <a:latin typeface="Helvetica Neue"/>
            </a:endParaRPr>
          </a:p>
          <a:p>
            <a:pPr algn="just" fontAlgn="base">
              <a:spcBef>
                <a:spcPts val="0"/>
              </a:spcBef>
              <a:spcAft>
                <a:spcPts val="0"/>
              </a:spcAft>
            </a:pPr>
            <a:r>
              <a:rPr lang="en-US" b="0" i="0" dirty="0">
                <a:solidFill>
                  <a:srgbClr val="222222"/>
                </a:solidFill>
                <a:effectLst/>
                <a:latin typeface="Helvetica Neue"/>
              </a:rPr>
              <a:t> </a:t>
            </a:r>
          </a:p>
          <a:p>
            <a:pPr algn="just" fontAlgn="base">
              <a:spcBef>
                <a:spcPts val="0"/>
              </a:spcBef>
              <a:spcAft>
                <a:spcPts val="0"/>
              </a:spcAft>
              <a:buFont typeface="Arial" panose="020B0604020202020204" pitchFamily="34" charset="0"/>
              <a:buChar char="•"/>
            </a:pPr>
            <a:r>
              <a:rPr lang="en-US" b="0" i="0" dirty="0">
                <a:solidFill>
                  <a:srgbClr val="222222"/>
                </a:solidFill>
                <a:effectLst/>
                <a:latin typeface="inherit"/>
              </a:rPr>
              <a:t>Installing a brand new operating system using virtualization is also time consuming. Vagrant solves this problem by using a base image. In the vagrant terminology this particular base image (for example Ubuntu 12.04 base image, Ubuntu 14.04 base image, Centos 6 Base image), used for setting up a virtual machine really fast, is called a "Box". Boxes are distributed using </a:t>
            </a:r>
            <a:r>
              <a:rPr lang="en-US" b="0" i="0" dirty="0" err="1">
                <a:solidFill>
                  <a:srgbClr val="222222"/>
                </a:solidFill>
                <a:effectLst/>
                <a:latin typeface="inherit"/>
              </a:rPr>
              <a:t>boxfiles</a:t>
            </a:r>
            <a:r>
              <a:rPr lang="en-US" b="0" i="0" dirty="0">
                <a:solidFill>
                  <a:srgbClr val="222222"/>
                </a:solidFill>
                <a:effectLst/>
                <a:latin typeface="inherit"/>
              </a:rPr>
              <a:t>.</a:t>
            </a:r>
          </a:p>
          <a:p>
            <a:pPr algn="just" fontAlgn="base">
              <a:spcBef>
                <a:spcPts val="0"/>
              </a:spcBef>
              <a:spcAft>
                <a:spcPts val="0"/>
              </a:spcAft>
            </a:pPr>
            <a:r>
              <a:rPr lang="en-US" dirty="0">
                <a:effectLst/>
                <a:latin typeface="inherit"/>
              </a:rPr>
              <a:t>Boxes contain already installed operating system, which is the reason box files are usually a few hundred megabytes. Consider box files as a source code to setup, a virtualized base operating system inside the virtualization platform that you are using.</a:t>
            </a:r>
          </a:p>
          <a:p>
            <a:pPr algn="just" fontAlgn="base">
              <a:spcBef>
                <a:spcPts val="0"/>
              </a:spcBef>
              <a:spcAft>
                <a:spcPts val="0"/>
              </a:spcAft>
              <a:buFont typeface="Arial" panose="020B0604020202020204" pitchFamily="34" charset="0"/>
              <a:buChar char="•"/>
            </a:pPr>
            <a:r>
              <a:rPr lang="en-US" b="0" i="0" dirty="0">
                <a:solidFill>
                  <a:srgbClr val="222222"/>
                </a:solidFill>
                <a:effectLst/>
                <a:latin typeface="inherit"/>
              </a:rPr>
              <a:t>Configures the </a:t>
            </a:r>
            <a:r>
              <a:rPr lang="en-US" b="0" i="0" dirty="0" err="1">
                <a:solidFill>
                  <a:srgbClr val="222222"/>
                </a:solidFill>
                <a:effectLst/>
                <a:latin typeface="inherit"/>
              </a:rPr>
              <a:t>virutal</a:t>
            </a:r>
            <a:r>
              <a:rPr lang="en-US" b="0" i="0" dirty="0">
                <a:solidFill>
                  <a:srgbClr val="222222"/>
                </a:solidFill>
                <a:effectLst/>
                <a:latin typeface="inherit"/>
              </a:rPr>
              <a:t> machine specific settings like Hostnames, Resource allocation, Network configuration etc.</a:t>
            </a:r>
          </a:p>
          <a:p>
            <a:pPr algn="just" fontAlgn="base">
              <a:spcBef>
                <a:spcPts val="0"/>
              </a:spcBef>
              <a:spcAft>
                <a:spcPts val="0"/>
              </a:spcAft>
              <a:buFont typeface="Arial" panose="020B0604020202020204" pitchFamily="34" charset="0"/>
              <a:buChar char="•"/>
            </a:pPr>
            <a:r>
              <a:rPr lang="en-US" b="0" i="0" dirty="0">
                <a:solidFill>
                  <a:srgbClr val="222222"/>
                </a:solidFill>
                <a:effectLst/>
                <a:latin typeface="inherit"/>
              </a:rPr>
              <a:t>Vagrant also is capable of executing configuration management </a:t>
            </a:r>
            <a:r>
              <a:rPr lang="en-US" b="0" i="0" dirty="0" err="1">
                <a:solidFill>
                  <a:srgbClr val="222222"/>
                </a:solidFill>
                <a:effectLst/>
                <a:latin typeface="inherit"/>
              </a:rPr>
              <a:t>softwares</a:t>
            </a:r>
            <a:r>
              <a:rPr lang="en-US" b="0" i="0" dirty="0">
                <a:solidFill>
                  <a:srgbClr val="222222"/>
                </a:solidFill>
                <a:effectLst/>
                <a:latin typeface="inherit"/>
              </a:rPr>
              <a:t> like Puppet or Chef once the base system is ready(using box). Using these configuration management utilities, you will be able to setup the development environment with required application settings.</a:t>
            </a:r>
          </a:p>
          <a:p>
            <a:pPr algn="just" fontAlgn="base">
              <a:spcBef>
                <a:spcPts val="0"/>
              </a:spcBef>
              <a:spcAft>
                <a:spcPts val="0"/>
              </a:spcAft>
            </a:pPr>
            <a:r>
              <a:rPr lang="en-US" b="0" i="0" dirty="0">
                <a:solidFill>
                  <a:srgbClr val="222222"/>
                </a:solidFill>
                <a:effectLst/>
                <a:latin typeface="Helvetica Neue"/>
              </a:rPr>
              <a:t> </a:t>
            </a:r>
          </a:p>
          <a:p>
            <a:pPr algn="l"/>
            <a:r>
              <a:rPr lang="en-US" b="1" i="0" dirty="0" err="1">
                <a:effectLst/>
                <a:latin typeface="var(--font-display)"/>
              </a:rPr>
              <a:t>Vagrantfile</a:t>
            </a:r>
            <a:endParaRPr lang="en-US" b="1" i="0" dirty="0">
              <a:effectLst/>
              <a:latin typeface="var(--font-display)"/>
            </a:endParaRPr>
          </a:p>
          <a:p>
            <a:pPr algn="l"/>
            <a:r>
              <a:rPr lang="en-US" b="0" i="0" dirty="0">
                <a:solidFill>
                  <a:srgbClr val="323339"/>
                </a:solidFill>
                <a:effectLst/>
                <a:latin typeface="metro-web"/>
              </a:rPr>
              <a:t>The primary function of the </a:t>
            </a:r>
            <a:r>
              <a:rPr lang="en-US" b="0" i="0" dirty="0" err="1">
                <a:solidFill>
                  <a:srgbClr val="323339"/>
                </a:solidFill>
                <a:effectLst/>
                <a:latin typeface="metro-web"/>
              </a:rPr>
              <a:t>Vagrantfile</a:t>
            </a:r>
            <a:r>
              <a:rPr lang="en-US" b="0" i="0" dirty="0">
                <a:solidFill>
                  <a:srgbClr val="323339"/>
                </a:solidFill>
                <a:effectLst/>
                <a:latin typeface="metro-web"/>
              </a:rPr>
              <a:t> is to describe the type of machine required for a project, and how to configure and provision these machines. </a:t>
            </a:r>
            <a:r>
              <a:rPr lang="en-US" b="0" i="0" dirty="0" err="1">
                <a:solidFill>
                  <a:srgbClr val="323339"/>
                </a:solidFill>
                <a:effectLst/>
                <a:latin typeface="metro-web"/>
              </a:rPr>
              <a:t>Vagrantfiles</a:t>
            </a:r>
            <a:r>
              <a:rPr lang="en-US" b="0" i="0" dirty="0">
                <a:solidFill>
                  <a:srgbClr val="323339"/>
                </a:solidFill>
                <a:effectLst/>
                <a:latin typeface="metro-web"/>
              </a:rPr>
              <a:t> are called </a:t>
            </a:r>
            <a:r>
              <a:rPr lang="en-US" b="0" i="0" dirty="0" err="1">
                <a:solidFill>
                  <a:srgbClr val="323339"/>
                </a:solidFill>
                <a:effectLst/>
                <a:latin typeface="metro-web"/>
              </a:rPr>
              <a:t>Vagrantfiles</a:t>
            </a:r>
            <a:r>
              <a:rPr lang="en-US" b="0" i="0" dirty="0">
                <a:solidFill>
                  <a:srgbClr val="323339"/>
                </a:solidFill>
                <a:effectLst/>
                <a:latin typeface="metro-web"/>
              </a:rPr>
              <a:t> because the actual literal filename for the file is </a:t>
            </a:r>
            <a:r>
              <a:rPr lang="en-US" b="0" i="0" dirty="0" err="1">
                <a:solidFill>
                  <a:srgbClr val="323339"/>
                </a:solidFill>
                <a:effectLst/>
                <a:latin typeface="metro-web"/>
              </a:rPr>
              <a:t>Vagrantfile</a:t>
            </a:r>
            <a:r>
              <a:rPr lang="en-US" b="0" i="0" dirty="0">
                <a:solidFill>
                  <a:srgbClr val="323339"/>
                </a:solidFill>
                <a:effectLst/>
                <a:latin typeface="metro-web"/>
              </a:rPr>
              <a:t> (casing does not matter unless your file system is running in a strict case sensitive mode).</a:t>
            </a:r>
          </a:p>
          <a:p>
            <a:pPr algn="l"/>
            <a:r>
              <a:rPr lang="en-US" b="0" i="0" dirty="0">
                <a:solidFill>
                  <a:srgbClr val="323339"/>
                </a:solidFill>
                <a:effectLst/>
                <a:latin typeface="metro-web"/>
              </a:rPr>
              <a:t>Vagrant is meant to run with one </a:t>
            </a:r>
            <a:r>
              <a:rPr lang="en-US" b="0" i="0" dirty="0" err="1">
                <a:solidFill>
                  <a:srgbClr val="323339"/>
                </a:solidFill>
                <a:effectLst/>
                <a:latin typeface="metro-web"/>
              </a:rPr>
              <a:t>Vagrantfile</a:t>
            </a:r>
            <a:r>
              <a:rPr lang="en-US" b="0" i="0" dirty="0">
                <a:solidFill>
                  <a:srgbClr val="323339"/>
                </a:solidFill>
                <a:effectLst/>
                <a:latin typeface="metro-web"/>
              </a:rPr>
              <a:t> per project, and the </a:t>
            </a:r>
            <a:r>
              <a:rPr lang="en-US" b="0" i="0" dirty="0" err="1">
                <a:solidFill>
                  <a:srgbClr val="323339"/>
                </a:solidFill>
                <a:effectLst/>
                <a:latin typeface="metro-web"/>
              </a:rPr>
              <a:t>Vagrantfile</a:t>
            </a:r>
            <a:r>
              <a:rPr lang="en-US" b="0" i="0" dirty="0">
                <a:solidFill>
                  <a:srgbClr val="323339"/>
                </a:solidFill>
                <a:effectLst/>
                <a:latin typeface="metro-web"/>
              </a:rPr>
              <a:t> is supposed to be committed to version control. This allows other developers involved in the project to check out the code, run vagrant up, and be on their way. </a:t>
            </a:r>
            <a:r>
              <a:rPr lang="en-US" b="0" i="0" dirty="0" err="1">
                <a:solidFill>
                  <a:srgbClr val="323339"/>
                </a:solidFill>
                <a:effectLst/>
                <a:latin typeface="metro-web"/>
              </a:rPr>
              <a:t>Vagrantfiles</a:t>
            </a:r>
            <a:r>
              <a:rPr lang="en-US" b="0" i="0" dirty="0">
                <a:solidFill>
                  <a:srgbClr val="323339"/>
                </a:solidFill>
                <a:effectLst/>
                <a:latin typeface="metro-web"/>
              </a:rPr>
              <a:t> are portable across every platform Vagrant supports.</a:t>
            </a:r>
          </a:p>
          <a:p>
            <a:pPr algn="l"/>
            <a:r>
              <a:rPr lang="en-US" b="0" i="0" dirty="0">
                <a:solidFill>
                  <a:srgbClr val="323339"/>
                </a:solidFill>
                <a:effectLst/>
                <a:latin typeface="metro-web"/>
              </a:rPr>
              <a:t>The syntax of </a:t>
            </a:r>
            <a:r>
              <a:rPr lang="en-US" b="0" i="0" dirty="0" err="1">
                <a:solidFill>
                  <a:srgbClr val="323339"/>
                </a:solidFill>
                <a:effectLst/>
                <a:latin typeface="metro-web"/>
              </a:rPr>
              <a:t>Vagrantfiles</a:t>
            </a:r>
            <a:r>
              <a:rPr lang="en-US" b="0" i="0" dirty="0">
                <a:solidFill>
                  <a:srgbClr val="323339"/>
                </a:solidFill>
                <a:effectLst/>
                <a:latin typeface="metro-web"/>
              </a:rPr>
              <a:t> is </a:t>
            </a:r>
            <a:r>
              <a:rPr lang="en-US" b="0" i="0" u="none" strike="noStrike" dirty="0">
                <a:solidFill>
                  <a:srgbClr val="323339"/>
                </a:solidFill>
                <a:effectLst/>
                <a:latin typeface="metro-web"/>
                <a:hlinkClick r:id="rId3"/>
              </a:rPr>
              <a:t>Ruby</a:t>
            </a:r>
            <a:r>
              <a:rPr lang="en-US" b="0" i="0" dirty="0">
                <a:solidFill>
                  <a:srgbClr val="323339"/>
                </a:solidFill>
                <a:effectLst/>
                <a:latin typeface="metro-web"/>
              </a:rPr>
              <a:t>, but knowledge of the Ruby programming language is not necessary to make modifications to the </a:t>
            </a:r>
            <a:r>
              <a:rPr lang="en-US" b="0" i="0" dirty="0" err="1">
                <a:solidFill>
                  <a:srgbClr val="323339"/>
                </a:solidFill>
                <a:effectLst/>
                <a:latin typeface="metro-web"/>
              </a:rPr>
              <a:t>Vagrantfile</a:t>
            </a:r>
            <a:r>
              <a:rPr lang="en-US" b="0" i="0" dirty="0">
                <a:solidFill>
                  <a:srgbClr val="323339"/>
                </a:solidFill>
                <a:effectLst/>
                <a:latin typeface="metro-web"/>
              </a:rPr>
              <a:t>, since it is mostly simple variable assignment. In fact, Ruby is not even the most popular community Vagrant is used within, which should help show you that despite not having Ruby knowledge, people are very successful with Vagrant.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57288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err="1">
                <a:solidFill>
                  <a:srgbClr val="282829"/>
                </a:solidFill>
                <a:effectLst/>
                <a:latin typeface="-apple-system"/>
              </a:rPr>
              <a:t>Vagrantfile</a:t>
            </a:r>
            <a:endParaRPr lang="en-US" b="0" i="0" dirty="0">
              <a:solidFill>
                <a:srgbClr val="282829"/>
              </a:solidFill>
              <a:effectLst/>
              <a:latin typeface="-apple-system"/>
            </a:endParaRPr>
          </a:p>
          <a:p>
            <a:pPr algn="l" rtl="0"/>
            <a:r>
              <a:rPr lang="en-US" b="0" i="0" dirty="0">
                <a:solidFill>
                  <a:srgbClr val="282829"/>
                </a:solidFill>
                <a:effectLst/>
                <a:latin typeface="-apple-system"/>
              </a:rPr>
              <a:t>The primary function of the </a:t>
            </a:r>
            <a:r>
              <a:rPr lang="en-US" b="0" i="0" dirty="0" err="1">
                <a:solidFill>
                  <a:srgbClr val="282829"/>
                </a:solidFill>
                <a:effectLst/>
                <a:latin typeface="-apple-system"/>
              </a:rPr>
              <a:t>Vagrantfile</a:t>
            </a:r>
            <a:r>
              <a:rPr lang="en-US" b="0" i="0" dirty="0">
                <a:solidFill>
                  <a:srgbClr val="282829"/>
                </a:solidFill>
                <a:effectLst/>
                <a:latin typeface="-apple-system"/>
              </a:rPr>
              <a:t> is to describe the type of machine required for a project, and how to configure and provision these machines. </a:t>
            </a:r>
            <a:r>
              <a:rPr lang="en-US" b="0" i="0" dirty="0" err="1">
                <a:solidFill>
                  <a:srgbClr val="282829"/>
                </a:solidFill>
                <a:effectLst/>
                <a:latin typeface="-apple-system"/>
              </a:rPr>
              <a:t>Vagrantfiles</a:t>
            </a:r>
            <a:r>
              <a:rPr lang="en-US" b="0" i="0" dirty="0">
                <a:solidFill>
                  <a:srgbClr val="282829"/>
                </a:solidFill>
                <a:effectLst/>
                <a:latin typeface="-apple-system"/>
              </a:rPr>
              <a:t> are called </a:t>
            </a:r>
            <a:r>
              <a:rPr lang="en-US" b="0" i="0" dirty="0" err="1">
                <a:solidFill>
                  <a:srgbClr val="282829"/>
                </a:solidFill>
                <a:effectLst/>
                <a:latin typeface="-apple-system"/>
              </a:rPr>
              <a:t>Vagrantfiles</a:t>
            </a:r>
            <a:r>
              <a:rPr lang="en-US" b="0" i="0" dirty="0">
                <a:solidFill>
                  <a:srgbClr val="282829"/>
                </a:solidFill>
                <a:effectLst/>
                <a:latin typeface="-apple-system"/>
              </a:rPr>
              <a:t> because the actual literal filename for the file is </a:t>
            </a:r>
            <a:r>
              <a:rPr lang="en-US" b="0" i="0" dirty="0" err="1">
                <a:solidFill>
                  <a:srgbClr val="282829"/>
                </a:solidFill>
                <a:effectLst/>
                <a:latin typeface="-apple-system"/>
              </a:rPr>
              <a:t>Vagrantfile</a:t>
            </a:r>
            <a:r>
              <a:rPr lang="en-US" b="0" i="0" dirty="0">
                <a:solidFill>
                  <a:srgbClr val="282829"/>
                </a:solidFill>
                <a:effectLst/>
                <a:latin typeface="-apple-system"/>
              </a:rPr>
              <a:t> (casing does not matter unless your file system is running in a strict case sensitive mode).</a:t>
            </a:r>
          </a:p>
          <a:p>
            <a:pPr algn="l" rtl="0"/>
            <a:r>
              <a:rPr lang="en-US" b="0" i="0" dirty="0">
                <a:solidFill>
                  <a:srgbClr val="282829"/>
                </a:solidFill>
                <a:effectLst/>
                <a:latin typeface="-apple-system"/>
              </a:rPr>
              <a:t>Vagrant is meant to run with one </a:t>
            </a:r>
            <a:r>
              <a:rPr lang="en-US" b="0" i="0" dirty="0" err="1">
                <a:solidFill>
                  <a:srgbClr val="282829"/>
                </a:solidFill>
                <a:effectLst/>
                <a:latin typeface="-apple-system"/>
              </a:rPr>
              <a:t>Vagrantfile</a:t>
            </a:r>
            <a:r>
              <a:rPr lang="en-US" b="0" i="0" dirty="0">
                <a:solidFill>
                  <a:srgbClr val="282829"/>
                </a:solidFill>
                <a:effectLst/>
                <a:latin typeface="-apple-system"/>
              </a:rPr>
              <a:t> per project, and the </a:t>
            </a:r>
            <a:r>
              <a:rPr lang="en-US" b="0" i="0" dirty="0" err="1">
                <a:solidFill>
                  <a:srgbClr val="282829"/>
                </a:solidFill>
                <a:effectLst/>
                <a:latin typeface="-apple-system"/>
              </a:rPr>
              <a:t>Vagrantfile</a:t>
            </a:r>
            <a:r>
              <a:rPr lang="en-US" b="0" i="0" dirty="0">
                <a:solidFill>
                  <a:srgbClr val="282829"/>
                </a:solidFill>
                <a:effectLst/>
                <a:latin typeface="-apple-system"/>
              </a:rPr>
              <a:t> is supposed to be committed to version control. This allows other developers involved in the project to check out the code, run vagrant up, and be on their way. </a:t>
            </a:r>
            <a:r>
              <a:rPr lang="en-US" b="0" i="0" dirty="0" err="1">
                <a:solidFill>
                  <a:srgbClr val="282829"/>
                </a:solidFill>
                <a:effectLst/>
                <a:latin typeface="-apple-system"/>
              </a:rPr>
              <a:t>Vagrantfiles</a:t>
            </a:r>
            <a:r>
              <a:rPr lang="en-US" b="0" i="0" dirty="0">
                <a:solidFill>
                  <a:srgbClr val="282829"/>
                </a:solidFill>
                <a:effectLst/>
                <a:latin typeface="-apple-system"/>
              </a:rPr>
              <a:t> are portable across every platform Vagrant supports.</a:t>
            </a:r>
          </a:p>
          <a:p>
            <a:pPr algn="l" rtl="0"/>
            <a:r>
              <a:rPr lang="en-US" b="0" i="0" dirty="0">
                <a:solidFill>
                  <a:srgbClr val="282829"/>
                </a:solidFill>
                <a:effectLst/>
                <a:latin typeface="-apple-system"/>
              </a:rPr>
              <a:t>The syntax of </a:t>
            </a:r>
            <a:r>
              <a:rPr lang="en-US" b="0" i="0" dirty="0" err="1">
                <a:solidFill>
                  <a:srgbClr val="282829"/>
                </a:solidFill>
                <a:effectLst/>
                <a:latin typeface="-apple-system"/>
              </a:rPr>
              <a:t>Vagrantfiles</a:t>
            </a:r>
            <a:r>
              <a:rPr lang="en-US" b="0" i="0" dirty="0">
                <a:solidFill>
                  <a:srgbClr val="282829"/>
                </a:solidFill>
                <a:effectLst/>
                <a:latin typeface="-apple-system"/>
              </a:rPr>
              <a:t> is Ruby, but knowledge of the Ruby programming language is not necessary to make modifications to the </a:t>
            </a:r>
            <a:r>
              <a:rPr lang="en-US" b="0" i="0" dirty="0" err="1">
                <a:solidFill>
                  <a:srgbClr val="282829"/>
                </a:solidFill>
                <a:effectLst/>
                <a:latin typeface="-apple-system"/>
              </a:rPr>
              <a:t>Vagrantfile</a:t>
            </a:r>
            <a:r>
              <a:rPr lang="en-US" b="0" i="0" dirty="0">
                <a:solidFill>
                  <a:srgbClr val="282829"/>
                </a:solidFill>
                <a:effectLst/>
                <a:latin typeface="-apple-system"/>
              </a:rPr>
              <a:t>, since it is mostly simple variable assignment. In fact, Ruby is not even the most popular community Vagrant is used within, which should help show you that despite not having Ruby knowledge, people are very successful with Vagrant.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324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Menlo"/>
              </a:rPr>
              <a:t>`</a:t>
            </a:r>
            <a:r>
              <a:rPr lang="en-US" b="0" i="0" dirty="0" err="1">
                <a:solidFill>
                  <a:srgbClr val="292929"/>
                </a:solidFill>
                <a:effectLst/>
                <a:latin typeface="Menlo"/>
              </a:rPr>
              <a:t>Vagrantfile</a:t>
            </a:r>
            <a:r>
              <a:rPr lang="en-US" b="0" i="0" dirty="0">
                <a:solidFill>
                  <a:srgbClr val="292929"/>
                </a:solidFill>
                <a:effectLst/>
                <a:latin typeface="Menlo"/>
              </a:rPr>
              <a:t>` has been placed in this directory. You are now ready to `vagrant up` your first virtual environment! Please read the comments in the </a:t>
            </a:r>
            <a:r>
              <a:rPr lang="en-US" b="0" i="0" dirty="0" err="1">
                <a:solidFill>
                  <a:srgbClr val="292929"/>
                </a:solidFill>
                <a:effectLst/>
                <a:latin typeface="Menlo"/>
              </a:rPr>
              <a:t>Vagrantfile</a:t>
            </a:r>
            <a:r>
              <a:rPr lang="en-US" b="0" i="0" dirty="0">
                <a:solidFill>
                  <a:srgbClr val="292929"/>
                </a:solidFill>
                <a:effectLst/>
                <a:latin typeface="Menlo"/>
              </a:rPr>
              <a:t> as well as documentation on `vagrantup.com` for more information on using Vagrant.</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3610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Environments managed by Vagrant can run on local virtualized platforms such as VirtualBox or VMware, in the cloud via AWS or OpenStack, or in containers such as with Docker.</a:t>
            </a:r>
          </a:p>
          <a:p>
            <a:endParaRPr lang="en-US" dirty="0"/>
          </a:p>
          <a:p>
            <a:r>
              <a:rPr lang="en-US" dirty="0"/>
              <a:t>Vagrant provides the framework and configuration format to create and manage complete portable development environments. These development environments can live on your computer or in the cloud, and are portable between Windows, Mac OS X, and Linux.</a:t>
            </a:r>
          </a:p>
          <a:p>
            <a:endParaRPr lang="en-US" dirty="0"/>
          </a:p>
          <a:p>
            <a:r>
              <a:rPr lang="en-US" b="0" i="0" dirty="0">
                <a:solidFill>
                  <a:srgbClr val="3C3C3B"/>
                </a:solidFill>
                <a:effectLst/>
                <a:latin typeface="IBM Plex Sans"/>
              </a:rPr>
              <a:t>In a nutshell, Vagrant manages the environments, and uses, for example, VirtualBox to provide (launch) the machines. Scripts that run after the machines are launched can be configured through several provisioners such as the </a:t>
            </a:r>
            <a:r>
              <a:rPr lang="en-US" b="0" i="0" u="none" strike="noStrike" dirty="0">
                <a:solidFill>
                  <a:srgbClr val="3C3C3B"/>
                </a:solidFill>
                <a:effectLst/>
                <a:latin typeface="IBM Plex Sans"/>
                <a:hlinkClick r:id="rId3"/>
              </a:rPr>
              <a:t>shell</a:t>
            </a:r>
            <a:r>
              <a:rPr lang="en-US" b="0" i="0" dirty="0">
                <a:solidFill>
                  <a:srgbClr val="3C3C3B"/>
                </a:solidFill>
                <a:effectLst/>
                <a:latin typeface="IBM Plex Sans"/>
              </a:rPr>
              <a:t>, </a:t>
            </a:r>
            <a:r>
              <a:rPr lang="en-US" b="0" i="0" u="none" strike="noStrike" dirty="0">
                <a:solidFill>
                  <a:srgbClr val="3C3C3B"/>
                </a:solidFill>
                <a:effectLst/>
                <a:latin typeface="IBM Plex Sans"/>
                <a:hlinkClick r:id="rId4"/>
              </a:rPr>
              <a:t>Terraform</a:t>
            </a:r>
            <a:r>
              <a:rPr lang="en-US" b="0" i="0" dirty="0">
                <a:solidFill>
                  <a:srgbClr val="3C3C3B"/>
                </a:solidFill>
                <a:effectLst/>
                <a:latin typeface="IBM Plex Sans"/>
              </a:rPr>
              <a:t>, </a:t>
            </a:r>
            <a:r>
              <a:rPr lang="en-US" b="0" i="0" u="none" strike="noStrike" dirty="0">
                <a:solidFill>
                  <a:srgbClr val="3C3C3B"/>
                </a:solidFill>
                <a:effectLst/>
                <a:latin typeface="IBM Plex Sans"/>
                <a:hlinkClick r:id="rId5"/>
              </a:rPr>
              <a:t>Chef </a:t>
            </a:r>
            <a:r>
              <a:rPr lang="en-US" b="0" i="0" dirty="0">
                <a:solidFill>
                  <a:srgbClr val="3C3C3B"/>
                </a:solidFill>
                <a:effectLst/>
                <a:latin typeface="IBM Plex Sans"/>
              </a:rPr>
              <a:t>and </a:t>
            </a:r>
            <a:r>
              <a:rPr lang="en-US" b="0" i="0" u="none" strike="noStrike" dirty="0">
                <a:solidFill>
                  <a:srgbClr val="3C3C3B"/>
                </a:solidFill>
                <a:effectLst/>
                <a:latin typeface="IBM Plex Sans"/>
                <a:hlinkClick r:id="rId6"/>
              </a:rPr>
              <a:t>Ansible</a:t>
            </a:r>
            <a:r>
              <a:rPr lang="en-US" b="0" i="0" dirty="0">
                <a:solidFill>
                  <a:srgbClr val="3C3C3B"/>
                </a:solidFill>
                <a:effectLst/>
                <a:latin typeface="IBM Plex Sans"/>
              </a:rPr>
              <a:t>. Provisioners are meant to leverage provisioning (installing dependencies), automation, configuration management, and orchestration. This meets the DevOps way of thinking and working.</a:t>
            </a:r>
          </a:p>
          <a:p>
            <a:endParaRPr lang="en-US" b="0" i="0" dirty="0">
              <a:solidFill>
                <a:srgbClr val="3C3C3B"/>
              </a:solidFill>
              <a:effectLst/>
              <a:latin typeface="IBM Plex Sans"/>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640189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82831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66971" y="609676"/>
            <a:ext cx="3258057" cy="697230"/>
          </a:xfrm>
          <a:prstGeom prst="rect">
            <a:avLst/>
          </a:prstGeom>
        </p:spPr>
        <p:txBody>
          <a:bodyPr wrap="square" lIns="0" tIns="0" rIns="0" bIns="0">
            <a:spAutoFit/>
          </a:bodyPr>
          <a:lstStyle>
            <a:lvl1pPr>
              <a:defRPr sz="4400" b="0" i="0">
                <a:solidFill>
                  <a:srgbClr val="2D75B6"/>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163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042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puppet.com/" TargetMode="External"/><Relationship Id="rId3" Type="http://schemas.openxmlformats.org/officeDocument/2006/relationships/image" Target="../media/image13.jpeg"/><Relationship Id="rId7" Type="http://schemas.openxmlformats.org/officeDocument/2006/relationships/hyperlink" Target="https://www.chef.sh/"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docker.com/" TargetMode="External"/><Relationship Id="rId5" Type="http://schemas.openxmlformats.org/officeDocument/2006/relationships/hyperlink" Target="https://app.vagrantup.com/boxes/search" TargetMode="External"/><Relationship Id="rId4" Type="http://schemas.openxmlformats.org/officeDocument/2006/relationships/hyperlink" Target="https://github.com/hashicorp/vagrant/wiki/Available-Vagrant-Plugins#providers" TargetMode="External"/><Relationship Id="rId9" Type="http://schemas.openxmlformats.org/officeDocument/2006/relationships/hyperlink" Target="https://www.ansib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vagrantup.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hoenixnap.com/kb/how-to-install-virtualbox-centos-7"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phoenixnap.com/kb/tag/docker" TargetMode="External"/><Relationship Id="rId4" Type="http://schemas.openxmlformats.org/officeDocument/2006/relationships/hyperlink" Target="https://phoenixnap.com/kb/install-vmware-workstation-ubuntu"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5024369" cy="3654081"/>
          </a:xfrm>
        </p:spPr>
        <p:txBody>
          <a:bodyPr anchor="ctr">
            <a:normAutofit fontScale="90000"/>
          </a:bodyPr>
          <a:lstStyle/>
          <a:p>
            <a:r>
              <a:rPr lang="en-US" sz="5400" dirty="0">
                <a:solidFill>
                  <a:schemeClr val="tx2"/>
                </a:solidFill>
              </a:rPr>
              <a:t>SITE Reliability Engineering </a:t>
            </a:r>
            <a:r>
              <a:rPr lang="en-US" sz="4000" dirty="0">
                <a:solidFill>
                  <a:schemeClr val="tx2"/>
                </a:solidFill>
              </a:rPr>
              <a:t>Training</a:t>
            </a:r>
            <a:br>
              <a:rPr lang="en-US" sz="5400" dirty="0">
                <a:solidFill>
                  <a:schemeClr val="tx2"/>
                </a:solidFill>
              </a:rPr>
            </a:br>
            <a:br>
              <a:rPr lang="en-US" sz="5400" dirty="0">
                <a:solidFill>
                  <a:schemeClr val="tx2"/>
                </a:solidFill>
              </a:rPr>
            </a:br>
            <a:r>
              <a:rPr lang="en-US" sz="3200" dirty="0">
                <a:solidFill>
                  <a:srgbClr val="FF0000"/>
                </a:solidFill>
              </a:rPr>
              <a:t>phase 1 – Dec 14to 23rd</a:t>
            </a:r>
            <a:endParaRPr lang="en-US" sz="5400" dirty="0">
              <a:solidFill>
                <a:srgbClr val="FF0000"/>
              </a:solidFill>
            </a:endParaRPr>
          </a:p>
        </p:txBody>
      </p:sp>
      <p:sp>
        <p:nvSpPr>
          <p:cNvPr id="3" name="Content Placeholder 2"/>
          <p:cNvSpPr>
            <a:spLocks noGrp="1"/>
          </p:cNvSpPr>
          <p:nvPr>
            <p:ph type="subTitle" idx="1"/>
          </p:nvPr>
        </p:nvSpPr>
        <p:spPr>
          <a:xfrm>
            <a:off x="5470902" y="1552397"/>
            <a:ext cx="6269545" cy="3654082"/>
          </a:xfrm>
        </p:spPr>
        <p:txBody>
          <a:bodyPr anchor="ctr">
            <a:normAutofit fontScale="92500" lnSpcReduction="20000"/>
          </a:bodyPr>
          <a:lstStyle/>
          <a:p>
            <a:r>
              <a:rPr lang="en-US" sz="3200" dirty="0"/>
              <a:t>Topics</a:t>
            </a:r>
          </a:p>
          <a:p>
            <a:pPr marL="514350" indent="-514350">
              <a:buAutoNum type="arabicPeriod"/>
            </a:pPr>
            <a:r>
              <a:rPr lang="en-US" sz="3200" strike="dblStrike" dirty="0">
                <a:solidFill>
                  <a:schemeClr val="accent4"/>
                </a:solidFill>
              </a:rPr>
              <a:t>S/W. Development Models </a:t>
            </a:r>
          </a:p>
          <a:p>
            <a:pPr lvl="1"/>
            <a:r>
              <a:rPr lang="en-US" sz="3200" strike="dblStrike" dirty="0">
                <a:solidFill>
                  <a:schemeClr val="accent4"/>
                </a:solidFill>
              </a:rPr>
              <a:t>[ Agile, DevOps, DevSecOps]</a:t>
            </a:r>
          </a:p>
          <a:p>
            <a:pPr marL="514350" indent="-514350">
              <a:buAutoNum type="arabicPeriod"/>
            </a:pPr>
            <a:r>
              <a:rPr lang="en-US" sz="3200" strike="dblStrike" dirty="0">
                <a:solidFill>
                  <a:schemeClr val="accent4"/>
                </a:solidFill>
              </a:rPr>
              <a:t>SRE</a:t>
            </a:r>
          </a:p>
          <a:p>
            <a:pPr marL="514350" indent="-514350">
              <a:buAutoNum type="arabicPeriod"/>
            </a:pPr>
            <a:r>
              <a:rPr lang="en-US" sz="3200" dirty="0">
                <a:solidFill>
                  <a:srgbClr val="FF0000"/>
                </a:solidFill>
              </a:rPr>
              <a:t>Virtual Box, Vagrant, NGINX [ Linux]</a:t>
            </a:r>
          </a:p>
          <a:p>
            <a:pPr marL="514350" indent="-514350">
              <a:buAutoNum type="arabicPeriod"/>
            </a:pPr>
            <a:r>
              <a:rPr lang="en-US" sz="3200" dirty="0"/>
              <a:t>Container - Dockers</a:t>
            </a:r>
          </a:p>
          <a:p>
            <a:pPr marL="514350" indent="-514350">
              <a:buAutoNum type="arabicPeriod"/>
            </a:pPr>
            <a:endParaRPr lang="en-US"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96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8A0B39D-673D-47DB-AF94-2D15174D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0BBAAC85-3967-456F-858E-A7B660076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56124464-57E5-400F-B084-340F5F0E33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B975B959-703A-4CBD-B6B4-87EFD5C40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0" name="Rectangle 39">
            <a:extLst>
              <a:ext uri="{FF2B5EF4-FFF2-40B4-BE49-F238E27FC236}">
                <a16:creationId xmlns:a16="http://schemas.microsoft.com/office/drawing/2014/main" id="{BFFB3542-839A-4F03-BEB3-5B5B0E479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658C115-F644-4FE2-A193-925FF9FBC6C0}"/>
              </a:ext>
            </a:extLst>
          </p:cNvPr>
          <p:cNvSpPr txBox="1"/>
          <p:nvPr/>
        </p:nvSpPr>
        <p:spPr>
          <a:xfrm>
            <a:off x="581191" y="723901"/>
            <a:ext cx="10993549" cy="730818"/>
          </a:xfrm>
          <a:prstGeom prst="rect">
            <a:avLst/>
          </a:prstGeom>
        </p:spPr>
        <p:txBody>
          <a:bodyPr vert="horz" lIns="91440" tIns="45720" rIns="91440" bIns="45720" rtlCol="0" anchor="b">
            <a:normAutofit/>
          </a:bodyPr>
          <a:lstStyle/>
          <a:p>
            <a:pPr>
              <a:spcBef>
                <a:spcPct val="0"/>
              </a:spcBef>
              <a:spcAft>
                <a:spcPts val="600"/>
              </a:spcAft>
            </a:pPr>
            <a:r>
              <a:rPr lang="en-US" sz="3600" cap="all" dirty="0">
                <a:solidFill>
                  <a:schemeClr val="accent1"/>
                </a:solidFill>
                <a:latin typeface="+mj-lt"/>
                <a:ea typeface="+mj-ea"/>
                <a:cs typeface="+mj-cs"/>
              </a:rPr>
              <a:t>Vagrant Workflow</a:t>
            </a:r>
            <a:endParaRPr lang="en-US" sz="3600" i="0" cap="all" dirty="0">
              <a:solidFill>
                <a:schemeClr val="accent1"/>
              </a:solidFill>
              <a:effectLst/>
              <a:latin typeface="+mj-lt"/>
              <a:ea typeface="+mj-ea"/>
              <a:cs typeface="+mj-cs"/>
            </a:endParaRPr>
          </a:p>
        </p:txBody>
      </p:sp>
      <p:sp>
        <p:nvSpPr>
          <p:cNvPr id="42" name="Rectangle 41">
            <a:extLst>
              <a:ext uri="{FF2B5EF4-FFF2-40B4-BE49-F238E27FC236}">
                <a16:creationId xmlns:a16="http://schemas.microsoft.com/office/drawing/2014/main" id="{86082481-A4EA-4F11-9006-FB76DB52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9C175"/>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Diagram&#10;&#10;Description automatically generated">
            <a:extLst>
              <a:ext uri="{FF2B5EF4-FFF2-40B4-BE49-F238E27FC236}">
                <a16:creationId xmlns:a16="http://schemas.microsoft.com/office/drawing/2014/main" id="{B2B8A4E3-6630-446A-9508-5A4001CA3EB5}"/>
              </a:ext>
            </a:extLst>
          </p:cNvPr>
          <p:cNvPicPr>
            <a:picLocks noChangeAspect="1"/>
          </p:cNvPicPr>
          <p:nvPr/>
        </p:nvPicPr>
        <p:blipFill>
          <a:blip r:embed="rId3"/>
          <a:stretch>
            <a:fillRect/>
          </a:stretch>
        </p:blipFill>
        <p:spPr>
          <a:xfrm>
            <a:off x="787278" y="2179686"/>
            <a:ext cx="5418650" cy="3887883"/>
          </a:xfrm>
          <a:prstGeom prst="rect">
            <a:avLst/>
          </a:prstGeom>
        </p:spPr>
      </p:pic>
      <p:pic>
        <p:nvPicPr>
          <p:cNvPr id="6" name="Picture 5" descr="Diagram&#10;&#10;Description automatically generated">
            <a:extLst>
              <a:ext uri="{FF2B5EF4-FFF2-40B4-BE49-F238E27FC236}">
                <a16:creationId xmlns:a16="http://schemas.microsoft.com/office/drawing/2014/main" id="{BB9A8628-8B9D-4EB8-9D32-C2B698E56970}"/>
              </a:ext>
            </a:extLst>
          </p:cNvPr>
          <p:cNvPicPr>
            <a:picLocks noChangeAspect="1"/>
          </p:cNvPicPr>
          <p:nvPr/>
        </p:nvPicPr>
        <p:blipFill>
          <a:blip r:embed="rId4"/>
          <a:stretch>
            <a:fillRect/>
          </a:stretch>
        </p:blipFill>
        <p:spPr>
          <a:xfrm>
            <a:off x="6644942" y="2152651"/>
            <a:ext cx="4759780" cy="3914919"/>
          </a:xfrm>
          <a:prstGeom prst="rect">
            <a:avLst/>
          </a:prstGeom>
        </p:spPr>
      </p:pic>
    </p:spTree>
    <p:extLst>
      <p:ext uri="{BB962C8B-B14F-4D97-AF65-F5344CB8AC3E}">
        <p14:creationId xmlns:p14="http://schemas.microsoft.com/office/powerpoint/2010/main" val="128778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3">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5">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7">
            <a:extLst>
              <a:ext uri="{FF2B5EF4-FFF2-40B4-BE49-F238E27FC236}">
                <a16:creationId xmlns:a16="http://schemas.microsoft.com/office/drawing/2014/main" id="{C16E6DBF-82B5-4B52-B1C5-E1C756AC5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3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22403A2-F612-4CEC-8764-C10532FAE9B2}"/>
              </a:ext>
            </a:extLst>
          </p:cNvPr>
          <p:cNvSpPr txBox="1"/>
          <p:nvPr/>
        </p:nvSpPr>
        <p:spPr>
          <a:xfrm>
            <a:off x="4382724" y="702156"/>
            <a:ext cx="7225075" cy="609809"/>
          </a:xfrm>
          <a:prstGeom prst="rect">
            <a:avLst/>
          </a:prstGeom>
        </p:spPr>
        <p:txBody>
          <a:bodyPr vert="horz" lIns="91440" tIns="45720" rIns="91440" bIns="45720" rtlCol="0" anchor="b">
            <a:normAutofit/>
          </a:bodyPr>
          <a:lstStyle/>
          <a:p>
            <a:pPr>
              <a:spcBef>
                <a:spcPct val="0"/>
              </a:spcBef>
              <a:spcAft>
                <a:spcPts val="600"/>
              </a:spcAft>
            </a:pPr>
            <a:r>
              <a:rPr lang="en-US" sz="2800" cap="all">
                <a:solidFill>
                  <a:schemeClr val="accent1"/>
                </a:solidFill>
                <a:latin typeface="+mj-lt"/>
                <a:ea typeface="+mj-ea"/>
                <a:cs typeface="+mj-cs"/>
              </a:rPr>
              <a:t>Vagrant Workflow - Terminology</a:t>
            </a:r>
            <a:endParaRPr lang="en-US" sz="2800" i="0" cap="all" dirty="0">
              <a:solidFill>
                <a:schemeClr val="accent1"/>
              </a:solidFill>
              <a:effectLst/>
              <a:latin typeface="+mj-lt"/>
              <a:ea typeface="+mj-ea"/>
              <a:cs typeface="+mj-cs"/>
            </a:endParaRPr>
          </a:p>
        </p:txBody>
      </p:sp>
      <p:sp>
        <p:nvSpPr>
          <p:cNvPr id="42" name="Rectangle 41">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EEEFF"/>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6" name="Picture 4">
            <a:extLst>
              <a:ext uri="{FF2B5EF4-FFF2-40B4-BE49-F238E27FC236}">
                <a16:creationId xmlns:a16="http://schemas.microsoft.com/office/drawing/2014/main" id="{973F4B30-8AC3-4D1C-9627-ED264A9381D7}"/>
              </a:ext>
            </a:extLst>
          </p:cNvPr>
          <p:cNvPicPr>
            <a:picLocks noChangeAspect="1"/>
          </p:cNvPicPr>
          <p:nvPr/>
        </p:nvPicPr>
        <p:blipFill rotWithShape="1">
          <a:blip r:embed="rId3"/>
          <a:srcRect l="44178" r="13254" b="-2"/>
          <a:stretch/>
        </p:blipFill>
        <p:spPr>
          <a:xfrm>
            <a:off x="448732" y="600075"/>
            <a:ext cx="3683001" cy="5775325"/>
          </a:xfrm>
          <a:prstGeom prst="rect">
            <a:avLst/>
          </a:prstGeom>
        </p:spPr>
      </p:pic>
      <p:sp>
        <p:nvSpPr>
          <p:cNvPr id="2" name="Rectangle 1">
            <a:extLst>
              <a:ext uri="{FF2B5EF4-FFF2-40B4-BE49-F238E27FC236}">
                <a16:creationId xmlns:a16="http://schemas.microsoft.com/office/drawing/2014/main" id="{E0DF4B36-CC7A-407F-9764-F854189861FE}"/>
              </a:ext>
            </a:extLst>
          </p:cNvPr>
          <p:cNvSpPr>
            <a:spLocks noChangeArrowheads="1"/>
          </p:cNvSpPr>
          <p:nvPr/>
        </p:nvSpPr>
        <p:spPr bwMode="auto">
          <a:xfrm>
            <a:off x="4382724" y="1399714"/>
            <a:ext cx="7225076" cy="484387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0" i="0" u="none" strike="noStrike" cap="none" normalizeH="0" baseline="0" dirty="0">
                <a:ln>
                  <a:noFill/>
                </a:ln>
                <a:solidFill>
                  <a:schemeClr val="tx2"/>
                </a:solidFill>
                <a:effectLst/>
                <a:latin typeface="+mn-lt"/>
              </a:rPr>
              <a:t>Before I’ll go into the details, I’d like to define a few terms from the Vagrant world:</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2"/>
              </a:solidFill>
              <a:effectLst/>
              <a:latin typeface="+mn-lt"/>
            </a:endParaRP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1" i="0" u="none" strike="noStrike" cap="none" normalizeH="0" baseline="0" dirty="0">
                <a:ln>
                  <a:noFill/>
                </a:ln>
                <a:solidFill>
                  <a:schemeClr val="tx2"/>
                </a:solidFill>
                <a:effectLst/>
                <a:latin typeface="+mn-lt"/>
              </a:rPr>
              <a:t>Provider:</a:t>
            </a:r>
            <a:r>
              <a:rPr kumimoji="0" lang="en-US" altLang="en-US" sz="1200" b="0" i="0" u="none" strike="noStrike" cap="none" normalizeH="0" baseline="0" dirty="0">
                <a:ln>
                  <a:noFill/>
                </a:ln>
                <a:solidFill>
                  <a:schemeClr val="tx2"/>
                </a:solidFill>
                <a:effectLst/>
                <a:latin typeface="+mn-lt"/>
              </a:rPr>
              <a:t> A provider is simply a platform that can create and run VMs. This could be a locally installed hypervisor, e.g. Hyper-V (Windows) or VirtualBox, which are supported by Vagrant out of the box. But Vagrant can also be extended by plug-ins. There are many </a:t>
            </a:r>
            <a:r>
              <a:rPr kumimoji="0" lang="en-US" altLang="en-US" sz="1200" b="0" i="0" u="none" strike="noStrike" cap="none" normalizeH="0" baseline="0" dirty="0">
                <a:ln>
                  <a:noFill/>
                </a:ln>
                <a:solidFill>
                  <a:schemeClr val="tx2"/>
                </a:solidFill>
                <a:effectLst/>
                <a:latin typeface="+mn-lt"/>
                <a:hlinkClick r:id="rId4"/>
              </a:rPr>
              <a:t>provider plug-ins</a:t>
            </a:r>
            <a:r>
              <a:rPr kumimoji="0" lang="en-US" altLang="en-US" sz="1200" b="0" i="0" u="none" strike="noStrike" cap="none" normalizeH="0" baseline="0" dirty="0">
                <a:ln>
                  <a:noFill/>
                </a:ln>
                <a:solidFill>
                  <a:schemeClr val="tx2"/>
                </a:solidFill>
                <a:effectLst/>
                <a:latin typeface="+mn-lt"/>
              </a:rPr>
              <a:t>, e.g. for Amazon Web Services (AWS) or Microsoft’s Azure, which can also act as providers. Think of them as </a:t>
            </a:r>
            <a:r>
              <a:rPr kumimoji="0" lang="en-US" altLang="en-US" sz="1200" b="0" i="1" u="none" strike="noStrike" cap="none" normalizeH="0" baseline="0" dirty="0">
                <a:ln>
                  <a:noFill/>
                </a:ln>
                <a:solidFill>
                  <a:schemeClr val="tx2"/>
                </a:solidFill>
                <a:effectLst/>
                <a:latin typeface="+mn-lt"/>
              </a:rPr>
              <a:t>remote</a:t>
            </a:r>
            <a:r>
              <a:rPr kumimoji="0" lang="en-US" altLang="en-US" sz="1200" b="0" i="0" u="none" strike="noStrike" cap="none" normalizeH="0" baseline="0" dirty="0">
                <a:ln>
                  <a:noFill/>
                </a:ln>
                <a:solidFill>
                  <a:schemeClr val="tx2"/>
                </a:solidFill>
                <a:effectLst/>
                <a:latin typeface="+mn-lt"/>
              </a:rPr>
              <a:t> hypervisors.</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2"/>
              </a:solidFill>
              <a:effectLst/>
              <a:latin typeface="+mn-lt"/>
            </a:endParaRP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1" i="0" u="none" strike="noStrike" cap="none" normalizeH="0" baseline="0" dirty="0">
                <a:ln>
                  <a:noFill/>
                </a:ln>
                <a:solidFill>
                  <a:schemeClr val="tx2"/>
                </a:solidFill>
                <a:effectLst/>
                <a:latin typeface="+mn-lt"/>
              </a:rPr>
              <a:t>Box:</a:t>
            </a:r>
            <a:r>
              <a:rPr kumimoji="0" lang="en-US" altLang="en-US" sz="1200" b="0" i="0" u="none" strike="noStrike" cap="none" normalizeH="0" baseline="0" dirty="0">
                <a:ln>
                  <a:noFill/>
                </a:ln>
                <a:solidFill>
                  <a:schemeClr val="tx2"/>
                </a:solidFill>
                <a:effectLst/>
                <a:latin typeface="+mn-lt"/>
              </a:rPr>
              <a:t> an </a:t>
            </a:r>
            <a:r>
              <a:rPr kumimoji="0" lang="en-US" altLang="en-US" sz="1200" b="0" i="1" u="none" strike="noStrike" cap="none" normalizeH="0" baseline="0" dirty="0">
                <a:ln>
                  <a:noFill/>
                </a:ln>
                <a:solidFill>
                  <a:schemeClr val="tx2"/>
                </a:solidFill>
                <a:effectLst/>
                <a:latin typeface="+mn-lt"/>
              </a:rPr>
              <a:t>immutable</a:t>
            </a:r>
            <a:r>
              <a:rPr kumimoji="0" lang="en-US" altLang="en-US" sz="1200" b="0" i="0" u="none" strike="noStrike" cap="none" normalizeH="0" baseline="0" dirty="0">
                <a:ln>
                  <a:noFill/>
                </a:ln>
                <a:solidFill>
                  <a:schemeClr val="tx2"/>
                </a:solidFill>
                <a:effectLst/>
                <a:latin typeface="+mn-lt"/>
              </a:rPr>
              <a:t> virtual disk image (and a few meta-data files) of a virtualized system. A box is specifically built for a specific provider. Boxes are stored in a repository. </a:t>
            </a:r>
            <a:r>
              <a:rPr kumimoji="0" lang="en-US" altLang="en-US" sz="1200" b="0" i="0" u="none" strike="noStrike" cap="none" normalizeH="0" baseline="0" dirty="0" err="1">
                <a:ln>
                  <a:noFill/>
                </a:ln>
                <a:solidFill>
                  <a:schemeClr val="tx2"/>
                </a:solidFill>
                <a:effectLst/>
                <a:latin typeface="+mn-lt"/>
              </a:rPr>
              <a:t>HashiCorp</a:t>
            </a:r>
            <a:r>
              <a:rPr kumimoji="0" lang="en-US" altLang="en-US" sz="1200" b="0" i="0" u="none" strike="noStrike" cap="none" normalizeH="0" baseline="0" dirty="0">
                <a:ln>
                  <a:noFill/>
                </a:ln>
                <a:solidFill>
                  <a:schemeClr val="tx2"/>
                </a:solidFill>
                <a:effectLst/>
                <a:latin typeface="+mn-lt"/>
              </a:rPr>
              <a:t>, the maker of Vagrant, runs such a repository, the </a:t>
            </a:r>
            <a:r>
              <a:rPr kumimoji="0" lang="en-US" altLang="en-US" sz="1200" b="0" i="0" u="none" strike="noStrike" cap="none" normalizeH="0" baseline="0" dirty="0">
                <a:ln>
                  <a:noFill/>
                </a:ln>
                <a:solidFill>
                  <a:schemeClr val="tx2"/>
                </a:solidFill>
                <a:effectLst/>
                <a:latin typeface="+mn-lt"/>
                <a:hlinkClick r:id="rId5"/>
              </a:rPr>
              <a:t>Vagrant Cloud</a:t>
            </a:r>
            <a:r>
              <a:rPr kumimoji="0" lang="en-US" altLang="en-US" sz="1200" b="0" i="0" u="none" strike="noStrike" cap="none" normalizeH="0" baseline="0" dirty="0">
                <a:ln>
                  <a:noFill/>
                </a:ln>
                <a:solidFill>
                  <a:schemeClr val="tx2"/>
                </a:solidFill>
                <a:effectLst/>
                <a:latin typeface="+mn-lt"/>
              </a:rPr>
              <a:t>, which has thousands of ready-to-use boxes for all kinds of operating systems. In a separate article I’ll explain how you can build your own boxes.</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1" i="0" u="none" strike="noStrike" cap="none" normalizeH="0" baseline="0" dirty="0">
                <a:ln>
                  <a:noFill/>
                </a:ln>
                <a:solidFill>
                  <a:schemeClr val="tx2"/>
                </a:solidFill>
                <a:effectLst/>
                <a:latin typeface="+mn-lt"/>
              </a:rPr>
              <a:t>VM:</a:t>
            </a:r>
            <a:r>
              <a:rPr kumimoji="0" lang="en-US" altLang="en-US" sz="1200" b="0" i="0" u="none" strike="noStrike" cap="none" normalizeH="0" baseline="0" dirty="0">
                <a:ln>
                  <a:noFill/>
                </a:ln>
                <a:solidFill>
                  <a:schemeClr val="tx2"/>
                </a:solidFill>
                <a:effectLst/>
                <a:latin typeface="+mn-lt"/>
              </a:rPr>
              <a:t> the </a:t>
            </a:r>
            <a:r>
              <a:rPr kumimoji="0" lang="en-US" altLang="en-US" sz="1200" b="0" i="1" u="none" strike="noStrike" cap="none" normalizeH="0" baseline="0" dirty="0">
                <a:ln>
                  <a:noFill/>
                </a:ln>
                <a:solidFill>
                  <a:schemeClr val="tx2"/>
                </a:solidFill>
                <a:effectLst/>
                <a:latin typeface="+mn-lt"/>
              </a:rPr>
              <a:t>mutable</a:t>
            </a:r>
            <a:r>
              <a:rPr kumimoji="0" lang="en-US" altLang="en-US" sz="1200" b="0" i="0" u="none" strike="noStrike" cap="none" normalizeH="0" baseline="0" dirty="0">
                <a:ln>
                  <a:noFill/>
                </a:ln>
                <a:solidFill>
                  <a:schemeClr val="tx2"/>
                </a:solidFill>
                <a:effectLst/>
                <a:latin typeface="+mn-lt"/>
              </a:rPr>
              <a:t> copy of an immutable box. Vagrant essentially clones a </a:t>
            </a:r>
            <a:r>
              <a:rPr kumimoji="0" lang="en-US" altLang="en-US" sz="1200" b="0" i="1" u="none" strike="noStrike" cap="none" normalizeH="0" baseline="0" dirty="0">
                <a:ln>
                  <a:noFill/>
                </a:ln>
                <a:solidFill>
                  <a:schemeClr val="tx2"/>
                </a:solidFill>
                <a:effectLst/>
                <a:latin typeface="+mn-lt"/>
              </a:rPr>
              <a:t>box</a:t>
            </a:r>
            <a:r>
              <a:rPr kumimoji="0" lang="en-US" altLang="en-US" sz="1200" b="0" i="0" u="none" strike="noStrike" cap="none" normalizeH="0" baseline="0" dirty="0">
                <a:ln>
                  <a:noFill/>
                </a:ln>
                <a:solidFill>
                  <a:schemeClr val="tx2"/>
                </a:solidFill>
                <a:effectLst/>
                <a:latin typeface="+mn-lt"/>
              </a:rPr>
              <a:t> and turns it into a </a:t>
            </a:r>
            <a:r>
              <a:rPr kumimoji="0" lang="en-US" altLang="en-US" sz="1200" b="0" i="1" u="none" strike="noStrike" cap="none" normalizeH="0" baseline="0" dirty="0">
                <a:ln>
                  <a:noFill/>
                </a:ln>
                <a:solidFill>
                  <a:schemeClr val="tx2"/>
                </a:solidFill>
                <a:effectLst/>
                <a:latin typeface="+mn-lt"/>
              </a:rPr>
              <a:t>VM</a:t>
            </a:r>
            <a:r>
              <a:rPr kumimoji="0" lang="en-US" altLang="en-US" sz="1200" b="0" i="0" u="none" strike="noStrike" cap="none" normalizeH="0" baseline="0" dirty="0">
                <a:ln>
                  <a:noFill/>
                </a:ln>
                <a:solidFill>
                  <a:schemeClr val="tx2"/>
                </a:solidFill>
                <a:effectLst/>
                <a:latin typeface="+mn-lt"/>
              </a:rPr>
              <a:t> that you can work in (and whose disk content you can change).</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2"/>
              </a:solidFill>
              <a:effectLst/>
              <a:latin typeface="+mn-lt"/>
            </a:endParaRP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1" i="0" u="none" strike="noStrike" cap="none" normalizeH="0" baseline="0" dirty="0" err="1">
                <a:ln>
                  <a:noFill/>
                </a:ln>
                <a:solidFill>
                  <a:schemeClr val="tx2"/>
                </a:solidFill>
                <a:effectLst/>
                <a:latin typeface="+mn-lt"/>
              </a:rPr>
              <a:t>Vagrantfile</a:t>
            </a:r>
            <a:r>
              <a:rPr kumimoji="0" lang="en-US" altLang="en-US" sz="1200" b="1" i="0" u="none" strike="noStrike" cap="none" normalizeH="0" baseline="0" dirty="0">
                <a:ln>
                  <a:noFill/>
                </a:ln>
                <a:solidFill>
                  <a:schemeClr val="tx2"/>
                </a:solidFill>
                <a:effectLst/>
                <a:latin typeface="+mn-lt"/>
              </a:rPr>
              <a:t>:</a:t>
            </a:r>
            <a:r>
              <a:rPr kumimoji="0" lang="en-US" altLang="en-US" sz="1200" b="0" i="0" u="none" strike="noStrike" cap="none" normalizeH="0" baseline="0" dirty="0">
                <a:ln>
                  <a:noFill/>
                </a:ln>
                <a:solidFill>
                  <a:schemeClr val="tx2"/>
                </a:solidFill>
                <a:effectLst/>
                <a:latin typeface="+mn-lt"/>
              </a:rPr>
              <a:t> a regular text file which is the recipe that specifies how Vagrant should build a </a:t>
            </a:r>
            <a:r>
              <a:rPr kumimoji="0" lang="en-US" altLang="en-US" sz="1200" b="0" i="1" u="none" strike="noStrike" cap="none" normalizeH="0" baseline="0" dirty="0">
                <a:ln>
                  <a:noFill/>
                </a:ln>
                <a:solidFill>
                  <a:schemeClr val="tx2"/>
                </a:solidFill>
                <a:effectLst/>
                <a:latin typeface="+mn-lt"/>
              </a:rPr>
              <a:t>VM</a:t>
            </a:r>
            <a:r>
              <a:rPr kumimoji="0" lang="en-US" altLang="en-US" sz="1200" b="0" i="0" u="none" strike="noStrike" cap="none" normalizeH="0" baseline="0" dirty="0">
                <a:ln>
                  <a:noFill/>
                </a:ln>
                <a:solidFill>
                  <a:schemeClr val="tx2"/>
                </a:solidFill>
                <a:effectLst/>
                <a:latin typeface="+mn-lt"/>
              </a:rPr>
              <a:t> from a </a:t>
            </a:r>
            <a:r>
              <a:rPr kumimoji="0" lang="en-US" altLang="en-US" sz="1200" b="0" i="1" u="none" strike="noStrike" cap="none" normalizeH="0" baseline="0" dirty="0">
                <a:ln>
                  <a:noFill/>
                </a:ln>
                <a:solidFill>
                  <a:schemeClr val="tx2"/>
                </a:solidFill>
                <a:effectLst/>
                <a:latin typeface="+mn-lt"/>
              </a:rPr>
              <a:t>box</a:t>
            </a:r>
            <a:r>
              <a:rPr kumimoji="0" lang="en-US" altLang="en-US" sz="1200" b="0" i="0" u="none" strike="noStrike" cap="none" normalizeH="0" baseline="0" dirty="0">
                <a:ln>
                  <a:noFill/>
                </a:ln>
                <a:solidFill>
                  <a:schemeClr val="tx2"/>
                </a:solidFill>
                <a:effectLst/>
                <a:latin typeface="+mn-lt"/>
              </a:rPr>
              <a:t>. It references the base box that should be cloned, and contains statements that configure the VM once it has started. This configuration phase is called </a:t>
            </a:r>
            <a:r>
              <a:rPr kumimoji="0" lang="en-US" altLang="en-US" sz="1200" b="0" i="1" u="none" strike="noStrike" cap="none" normalizeH="0" baseline="0" dirty="0">
                <a:ln>
                  <a:noFill/>
                </a:ln>
                <a:solidFill>
                  <a:schemeClr val="tx2"/>
                </a:solidFill>
                <a:effectLst/>
                <a:latin typeface="+mn-lt"/>
              </a:rPr>
              <a:t>provisioning</a:t>
            </a:r>
            <a:r>
              <a:rPr kumimoji="0" lang="en-US" altLang="en-US" sz="1200" b="0" i="0" u="none" strike="noStrike" cap="none" normalizeH="0" baseline="0" dirty="0">
                <a:ln>
                  <a:noFill/>
                </a:ln>
                <a:solidFill>
                  <a:schemeClr val="tx2"/>
                </a:solidFill>
                <a:effectLst/>
                <a:latin typeface="+mn-lt"/>
              </a:rPr>
              <a:t> in the Vagrant world. </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2"/>
              </a:solidFill>
              <a:effectLst/>
              <a:latin typeface="+mn-lt"/>
            </a:endParaRP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r>
              <a:rPr kumimoji="0" lang="en-US" altLang="en-US" sz="1200" b="1" i="0" u="none" strike="noStrike" cap="none" normalizeH="0" baseline="0" dirty="0">
                <a:ln>
                  <a:noFill/>
                </a:ln>
                <a:solidFill>
                  <a:schemeClr val="tx2"/>
                </a:solidFill>
                <a:effectLst/>
                <a:latin typeface="+mn-lt"/>
              </a:rPr>
              <a:t>Provisioner:</a:t>
            </a:r>
            <a:r>
              <a:rPr kumimoji="0" lang="en-US" altLang="en-US" sz="1200" b="0" i="0" u="none" strike="noStrike" cap="none" normalizeH="0" baseline="0" dirty="0">
                <a:ln>
                  <a:noFill/>
                </a:ln>
                <a:solidFill>
                  <a:schemeClr val="tx2"/>
                </a:solidFill>
                <a:effectLst/>
                <a:latin typeface="+mn-lt"/>
              </a:rPr>
              <a:t> a configuration management software that Vagrant installs into the VM and that facilitates </a:t>
            </a:r>
            <a:r>
              <a:rPr kumimoji="0" lang="en-US" altLang="en-US" sz="1200" b="0" i="1" u="none" strike="noStrike" cap="none" normalizeH="0" baseline="0" dirty="0">
                <a:ln>
                  <a:noFill/>
                </a:ln>
                <a:solidFill>
                  <a:schemeClr val="tx2"/>
                </a:solidFill>
                <a:effectLst/>
                <a:latin typeface="+mn-lt"/>
              </a:rPr>
              <a:t>provisioning</a:t>
            </a:r>
            <a:r>
              <a:rPr kumimoji="0" lang="en-US" altLang="en-US" sz="1200" b="0" i="0" u="none" strike="noStrike" cap="none" normalizeH="0" baseline="0" dirty="0">
                <a:ln>
                  <a:noFill/>
                </a:ln>
                <a:solidFill>
                  <a:schemeClr val="tx2"/>
                </a:solidFill>
                <a:effectLst/>
                <a:latin typeface="+mn-lt"/>
              </a:rPr>
              <a:t> of the VM. While you could just specify </a:t>
            </a:r>
            <a:r>
              <a:rPr kumimoji="0" lang="en-US" altLang="en-US" sz="1200" b="0" i="1" u="none" strike="noStrike" cap="none" normalizeH="0" baseline="0" dirty="0">
                <a:ln>
                  <a:noFill/>
                </a:ln>
                <a:solidFill>
                  <a:schemeClr val="tx2"/>
                </a:solidFill>
                <a:effectLst/>
                <a:latin typeface="+mn-lt"/>
              </a:rPr>
              <a:t>shell commands</a:t>
            </a:r>
            <a:r>
              <a:rPr kumimoji="0" lang="en-US" altLang="en-US" sz="1200" b="0" i="0" u="none" strike="noStrike" cap="none" normalizeH="0" baseline="0" dirty="0">
                <a:ln>
                  <a:noFill/>
                </a:ln>
                <a:solidFill>
                  <a:schemeClr val="tx2"/>
                </a:solidFill>
                <a:effectLst/>
                <a:latin typeface="+mn-lt"/>
              </a:rPr>
              <a:t> in the </a:t>
            </a:r>
            <a:r>
              <a:rPr kumimoji="0" lang="en-US" altLang="en-US" sz="1200" b="0" i="0" u="none" strike="noStrike" cap="none" normalizeH="0" baseline="0" dirty="0" err="1">
                <a:ln>
                  <a:noFill/>
                </a:ln>
                <a:solidFill>
                  <a:schemeClr val="tx2"/>
                </a:solidFill>
                <a:effectLst/>
                <a:latin typeface="+mn-lt"/>
              </a:rPr>
              <a:t>Vagrantfile</a:t>
            </a:r>
            <a:r>
              <a:rPr kumimoji="0" lang="en-US" altLang="en-US" sz="1200" b="0" i="0" u="none" strike="noStrike" cap="none" normalizeH="0" baseline="0" dirty="0">
                <a:ln>
                  <a:noFill/>
                </a:ln>
                <a:solidFill>
                  <a:schemeClr val="tx2"/>
                </a:solidFill>
                <a:effectLst/>
                <a:latin typeface="+mn-lt"/>
              </a:rPr>
              <a:t> to install software, these would not be portable, because installing software on different </a:t>
            </a:r>
            <a:r>
              <a:rPr kumimoji="0" lang="en-US" altLang="en-US" sz="1200" b="0" i="0" u="none" strike="noStrike" cap="none" normalizeH="0" baseline="0" dirty="0" err="1">
                <a:ln>
                  <a:noFill/>
                </a:ln>
                <a:solidFill>
                  <a:schemeClr val="tx2"/>
                </a:solidFill>
                <a:effectLst/>
                <a:latin typeface="+mn-lt"/>
              </a:rPr>
              <a:t>Linuxes</a:t>
            </a:r>
            <a:r>
              <a:rPr kumimoji="0" lang="en-US" altLang="en-US" sz="1200" b="0" i="0" u="none" strike="noStrike" cap="none" normalizeH="0" baseline="0" dirty="0">
                <a:ln>
                  <a:noFill/>
                </a:ln>
                <a:solidFill>
                  <a:schemeClr val="tx2"/>
                </a:solidFill>
                <a:effectLst/>
                <a:latin typeface="+mn-lt"/>
              </a:rPr>
              <a:t>, or Windows, works completely differently. Fortunately, Vagrant supports a number of provisioners (and knows how to install their run-times), such as </a:t>
            </a:r>
            <a:r>
              <a:rPr kumimoji="0" lang="en-US" altLang="en-US" sz="1200" b="0" i="0" u="none" strike="noStrike" cap="none" normalizeH="0" baseline="0" dirty="0">
                <a:ln>
                  <a:noFill/>
                </a:ln>
                <a:solidFill>
                  <a:schemeClr val="tx2"/>
                </a:solidFill>
                <a:effectLst/>
                <a:latin typeface="+mn-lt"/>
                <a:hlinkClick r:id="rId6"/>
              </a:rPr>
              <a:t>Docker</a:t>
            </a:r>
            <a:r>
              <a:rPr kumimoji="0" lang="en-US" altLang="en-US" sz="1200" b="0" i="0" u="none" strike="noStrike" cap="none" normalizeH="0" baseline="0" dirty="0">
                <a:ln>
                  <a:noFill/>
                </a:ln>
                <a:solidFill>
                  <a:schemeClr val="tx2"/>
                </a:solidFill>
                <a:effectLst/>
                <a:latin typeface="+mn-lt"/>
              </a:rPr>
              <a:t>, </a:t>
            </a:r>
            <a:r>
              <a:rPr kumimoji="0" lang="en-US" altLang="en-US" sz="1200" b="0" i="0" u="none" strike="noStrike" cap="none" normalizeH="0" baseline="0" dirty="0">
                <a:ln>
                  <a:noFill/>
                </a:ln>
                <a:solidFill>
                  <a:schemeClr val="tx2"/>
                </a:solidFill>
                <a:effectLst/>
                <a:latin typeface="+mn-lt"/>
                <a:hlinkClick r:id="rId7"/>
              </a:rPr>
              <a:t>Chef</a:t>
            </a:r>
            <a:r>
              <a:rPr kumimoji="0" lang="en-US" altLang="en-US" sz="1200" b="0" i="0" u="none" strike="noStrike" cap="none" normalizeH="0" baseline="0" dirty="0">
                <a:ln>
                  <a:noFill/>
                </a:ln>
                <a:solidFill>
                  <a:schemeClr val="tx2"/>
                </a:solidFill>
                <a:effectLst/>
                <a:latin typeface="+mn-lt"/>
              </a:rPr>
              <a:t>, </a:t>
            </a:r>
            <a:r>
              <a:rPr kumimoji="0" lang="en-US" altLang="en-US" sz="1200" b="0" i="0" u="none" strike="noStrike" cap="none" normalizeH="0" baseline="0" dirty="0">
                <a:ln>
                  <a:noFill/>
                </a:ln>
                <a:solidFill>
                  <a:schemeClr val="tx2"/>
                </a:solidFill>
                <a:effectLst/>
                <a:latin typeface="+mn-lt"/>
                <a:hlinkClick r:id="rId8"/>
              </a:rPr>
              <a:t>Puppet</a:t>
            </a:r>
            <a:r>
              <a:rPr kumimoji="0" lang="en-US" altLang="en-US" sz="1200" b="0" i="0" u="none" strike="noStrike" cap="none" normalizeH="0" baseline="0" dirty="0">
                <a:ln>
                  <a:noFill/>
                </a:ln>
                <a:solidFill>
                  <a:schemeClr val="tx2"/>
                </a:solidFill>
                <a:effectLst/>
                <a:latin typeface="+mn-lt"/>
              </a:rPr>
              <a:t> or </a:t>
            </a:r>
            <a:r>
              <a:rPr kumimoji="0" lang="en-US" altLang="en-US" sz="1200" b="0" i="0" u="none" strike="noStrike" cap="none" normalizeH="0" baseline="0" dirty="0">
                <a:ln>
                  <a:noFill/>
                </a:ln>
                <a:solidFill>
                  <a:schemeClr val="tx2"/>
                </a:solidFill>
                <a:effectLst/>
                <a:latin typeface="+mn-lt"/>
                <a:hlinkClick r:id="rId9"/>
              </a:rPr>
              <a:t>Ansible</a:t>
            </a:r>
            <a:r>
              <a:rPr kumimoji="0" lang="en-US" altLang="en-US" sz="1200" b="0" i="0" u="none" strike="noStrike" cap="none" normalizeH="0" baseline="0" dirty="0">
                <a:ln>
                  <a:noFill/>
                </a:ln>
                <a:solidFill>
                  <a:schemeClr val="tx2"/>
                </a:solidFill>
                <a:effectLst/>
                <a:latin typeface="+mn-lt"/>
              </a:rPr>
              <a:t>.</a:t>
            </a:r>
          </a:p>
          <a:p>
            <a:pPr marL="0" marR="0" lvl="0" indent="0" eaLnBrk="1" fontAlgn="base" hangingPunct="1">
              <a:lnSpc>
                <a:spcPct val="90000"/>
              </a:lnSpc>
              <a:spcBef>
                <a:spcPct val="20000"/>
              </a:spcBef>
              <a:spcAft>
                <a:spcPts val="600"/>
              </a:spcAft>
              <a:buClr>
                <a:srgbClr val="7EEEFF"/>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2"/>
              </a:solidFill>
              <a:effectLst/>
              <a:latin typeface="+mn-lt"/>
            </a:endParaRPr>
          </a:p>
        </p:txBody>
      </p:sp>
    </p:spTree>
    <p:extLst>
      <p:ext uri="{BB962C8B-B14F-4D97-AF65-F5344CB8AC3E}">
        <p14:creationId xmlns:p14="http://schemas.microsoft.com/office/powerpoint/2010/main" val="268345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3FEE19F-5EEB-4C78-9CCD-EACED2DB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6">
            <a:extLst>
              <a:ext uri="{FF2B5EF4-FFF2-40B4-BE49-F238E27FC236}">
                <a16:creationId xmlns:a16="http://schemas.microsoft.com/office/drawing/2014/main" id="{A3B89715-0C08-460F-B428-54CD79978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8BCC07-9332-47CC-9EA8-B2383DBCB2D3}"/>
              </a:ext>
            </a:extLst>
          </p:cNvPr>
          <p:cNvSpPr txBox="1"/>
          <p:nvPr/>
        </p:nvSpPr>
        <p:spPr>
          <a:xfrm>
            <a:off x="791663" y="5291433"/>
            <a:ext cx="10641406" cy="660377"/>
          </a:xfrm>
          <a:prstGeom prst="rect">
            <a:avLst/>
          </a:prstGeom>
        </p:spPr>
        <p:txBody>
          <a:bodyPr vert="horz" lIns="91440" tIns="45720" rIns="91440" bIns="45720" rtlCol="0" anchor="ctr">
            <a:normAutofit/>
          </a:bodyPr>
          <a:lstStyle/>
          <a:p>
            <a:pPr>
              <a:spcBef>
                <a:spcPct val="0"/>
              </a:spcBef>
              <a:spcAft>
                <a:spcPts val="600"/>
              </a:spcAft>
            </a:pPr>
            <a:r>
              <a:rPr lang="en-US" sz="3200" cap="all" dirty="0">
                <a:solidFill>
                  <a:schemeClr val="accent1"/>
                </a:solidFill>
                <a:latin typeface="+mj-lt"/>
                <a:ea typeface="+mj-ea"/>
                <a:cs typeface="+mj-cs"/>
              </a:rPr>
              <a:t>Vagrant USE Cases</a:t>
            </a:r>
            <a:endParaRPr lang="en-US" sz="3200" i="0" cap="all" dirty="0">
              <a:solidFill>
                <a:schemeClr val="accent1"/>
              </a:solidFill>
              <a:effectLst/>
              <a:latin typeface="+mj-lt"/>
              <a:ea typeface="+mj-ea"/>
              <a:cs typeface="+mj-cs"/>
            </a:endParaRPr>
          </a:p>
        </p:txBody>
      </p:sp>
      <p:sp>
        <p:nvSpPr>
          <p:cNvPr id="30" name="Rectangle 18">
            <a:extLst>
              <a:ext uri="{FF2B5EF4-FFF2-40B4-BE49-F238E27FC236}">
                <a16:creationId xmlns:a16="http://schemas.microsoft.com/office/drawing/2014/main" id="{7937B2BA-7A3F-4338-9F35-A23EE736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43770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B4F0045D-B6D7-4D2D-B1A0-2169C1CB660C}"/>
              </a:ext>
            </a:extLst>
          </p:cNvPr>
          <p:cNvSpPr txBox="1"/>
          <p:nvPr/>
        </p:nvSpPr>
        <p:spPr>
          <a:xfrm>
            <a:off x="791663" y="854923"/>
            <a:ext cx="10641406" cy="3678303"/>
          </a:xfrm>
          <a:prstGeom prst="rect">
            <a:avLst/>
          </a:prstGeom>
        </p:spPr>
        <p:txBody>
          <a:bodyPr vert="horz" lIns="91440" tIns="45720" rIns="91440" bIns="45720" rtlCol="0" anchor="ctr">
            <a:normAutofit fontScale="92500" lnSpcReduction="10000"/>
          </a:bodyPr>
          <a:lstStyle/>
          <a:p>
            <a:pPr algn="just">
              <a:lnSpc>
                <a:spcPct val="90000"/>
              </a:lnSpc>
              <a:spcBef>
                <a:spcPct val="20000"/>
              </a:spcBef>
              <a:spcAft>
                <a:spcPts val="600"/>
              </a:spcAft>
              <a:buClr>
                <a:schemeClr val="accent2"/>
              </a:buClr>
              <a:buSzPct val="92000"/>
              <a:buFont typeface="Wingdings 2" panose="05020102010507070707" pitchFamily="18" charset="2"/>
              <a:buChar char=""/>
            </a:pPr>
            <a:r>
              <a:rPr lang="en-US" sz="2000" b="0" i="0" dirty="0">
                <a:solidFill>
                  <a:schemeClr val="tx2"/>
                </a:solidFill>
                <a:effectLst/>
              </a:rPr>
              <a:t>You might wonder what you need a tool like Vagrant for, so here are a few examples:</a:t>
            </a:r>
          </a:p>
          <a:p>
            <a:pPr algn="just">
              <a:lnSpc>
                <a:spcPct val="90000"/>
              </a:lnSpc>
              <a:spcBef>
                <a:spcPct val="20000"/>
              </a:spcBef>
              <a:spcAft>
                <a:spcPts val="600"/>
              </a:spcAft>
              <a:buClr>
                <a:schemeClr val="accent2"/>
              </a:buClr>
              <a:buSzPct val="92000"/>
              <a:buFont typeface="Wingdings 2" panose="05020102010507070707" pitchFamily="18" charset="2"/>
              <a:buChar char=""/>
            </a:pPr>
            <a:r>
              <a:rPr lang="en-US" sz="2000" b="1" i="0" dirty="0">
                <a:solidFill>
                  <a:schemeClr val="tx2"/>
                </a:solidFill>
                <a:effectLst/>
              </a:rPr>
              <a:t>Evaluating software:</a:t>
            </a:r>
            <a:r>
              <a:rPr lang="en-US" sz="2000" b="0" i="0" dirty="0">
                <a:solidFill>
                  <a:schemeClr val="tx2"/>
                </a:solidFill>
                <a:effectLst/>
              </a:rPr>
              <a:t> no matter if you’re an “end-user” or a professional who wants to test a (time-limited) piece of software: now you can. With Vagrant you set up any virtual operating system, of any version, in minutes.</a:t>
            </a:r>
          </a:p>
          <a:p>
            <a:pPr algn="just">
              <a:lnSpc>
                <a:spcPct val="90000"/>
              </a:lnSpc>
              <a:spcBef>
                <a:spcPct val="20000"/>
              </a:spcBef>
              <a:spcAft>
                <a:spcPts val="600"/>
              </a:spcAft>
              <a:buClr>
                <a:schemeClr val="accent2"/>
              </a:buClr>
              <a:buSzPct val="92000"/>
              <a:buFont typeface="Wingdings 2" panose="05020102010507070707" pitchFamily="18" charset="2"/>
              <a:buChar char=""/>
            </a:pPr>
            <a:r>
              <a:rPr lang="en-US" sz="2000" b="1" i="0" dirty="0">
                <a:solidFill>
                  <a:schemeClr val="tx2"/>
                </a:solidFill>
                <a:effectLst/>
              </a:rPr>
              <a:t>Manual or automated (black-box) </a:t>
            </a:r>
            <a:r>
              <a:rPr lang="en-US" sz="2000" b="1" i="1" dirty="0">
                <a:solidFill>
                  <a:schemeClr val="tx2"/>
                </a:solidFill>
                <a:effectLst/>
              </a:rPr>
              <a:t>system testing</a:t>
            </a:r>
            <a:r>
              <a:rPr lang="en-US" sz="2000" b="1" i="0" dirty="0">
                <a:solidFill>
                  <a:schemeClr val="tx2"/>
                </a:solidFill>
                <a:effectLst/>
              </a:rPr>
              <a:t>:</a:t>
            </a:r>
            <a:r>
              <a:rPr lang="en-US" sz="2000" b="0" i="0" dirty="0">
                <a:solidFill>
                  <a:schemeClr val="tx2"/>
                </a:solidFill>
                <a:effectLst/>
              </a:rPr>
              <a:t> if you make software that runs on several operating systems (and different versions, like Windows 7, 8.1, or 10), maintaining a set of physical machines is expensive and cumbersome. With Vagrant you can quickly create </a:t>
            </a:r>
            <a:r>
              <a:rPr lang="en-US" sz="2000" b="0" i="1" dirty="0">
                <a:solidFill>
                  <a:schemeClr val="tx2"/>
                </a:solidFill>
                <a:effectLst/>
              </a:rPr>
              <a:t>fresh</a:t>
            </a:r>
            <a:r>
              <a:rPr lang="en-US" sz="2000" b="0" i="0" dirty="0">
                <a:solidFill>
                  <a:schemeClr val="tx2"/>
                </a:solidFill>
                <a:effectLst/>
              </a:rPr>
              <a:t> operating systems (in a defined state) and test whether your software successfully installs and runs on those.</a:t>
            </a:r>
          </a:p>
          <a:p>
            <a:pPr algn="just">
              <a:lnSpc>
                <a:spcPct val="90000"/>
              </a:lnSpc>
              <a:spcBef>
                <a:spcPct val="20000"/>
              </a:spcBef>
              <a:spcAft>
                <a:spcPts val="600"/>
              </a:spcAft>
              <a:buClr>
                <a:schemeClr val="accent2"/>
              </a:buClr>
              <a:buSzPct val="92000"/>
              <a:buFont typeface="Wingdings 2" panose="05020102010507070707" pitchFamily="18" charset="2"/>
              <a:buChar char=""/>
            </a:pPr>
            <a:r>
              <a:rPr lang="en-US" sz="2000" b="1" i="0" dirty="0">
                <a:solidFill>
                  <a:schemeClr val="tx2"/>
                </a:solidFill>
                <a:effectLst/>
              </a:rPr>
              <a:t>Continuous Integration (CI):</a:t>
            </a:r>
            <a:r>
              <a:rPr lang="en-US" sz="2000" b="0" i="0" dirty="0">
                <a:solidFill>
                  <a:schemeClr val="tx2"/>
                </a:solidFill>
                <a:effectLst/>
              </a:rPr>
              <a:t> use Vagrant to set up virtual </a:t>
            </a:r>
            <a:r>
              <a:rPr lang="en-US" sz="2000" b="0" i="1" dirty="0">
                <a:solidFill>
                  <a:schemeClr val="tx2"/>
                </a:solidFill>
                <a:effectLst/>
              </a:rPr>
              <a:t>build machines</a:t>
            </a:r>
            <a:r>
              <a:rPr lang="en-US" sz="2000" b="0" i="0" dirty="0">
                <a:solidFill>
                  <a:schemeClr val="tx2"/>
                </a:solidFill>
                <a:effectLst/>
              </a:rPr>
              <a:t> or </a:t>
            </a:r>
            <a:r>
              <a:rPr lang="en-US" sz="2000" b="0" i="1" dirty="0">
                <a:solidFill>
                  <a:schemeClr val="tx2"/>
                </a:solidFill>
                <a:effectLst/>
              </a:rPr>
              <a:t>test runners</a:t>
            </a:r>
            <a:r>
              <a:rPr lang="en-US" sz="2000" b="0" i="0" dirty="0">
                <a:solidFill>
                  <a:schemeClr val="tx2"/>
                </a:solidFill>
                <a:effectLst/>
              </a:rPr>
              <a:t> that contain your required compilers and other tools.</a:t>
            </a:r>
          </a:p>
          <a:p>
            <a:pPr algn="just">
              <a:lnSpc>
                <a:spcPct val="90000"/>
              </a:lnSpc>
              <a:spcBef>
                <a:spcPct val="20000"/>
              </a:spcBef>
              <a:spcAft>
                <a:spcPts val="600"/>
              </a:spcAft>
              <a:buClr>
                <a:schemeClr val="accent2"/>
              </a:buClr>
              <a:buSzPct val="92000"/>
              <a:buFont typeface="Wingdings 2" panose="05020102010507070707" pitchFamily="18" charset="2"/>
              <a:buChar char=""/>
            </a:pPr>
            <a:r>
              <a:rPr lang="en-US" sz="2000" b="1" i="0" dirty="0">
                <a:solidFill>
                  <a:schemeClr val="tx2"/>
                </a:solidFill>
                <a:effectLst/>
              </a:rPr>
              <a:t>Virtual development environments:</a:t>
            </a:r>
            <a:r>
              <a:rPr lang="en-US" sz="2000" b="0" i="0" dirty="0">
                <a:solidFill>
                  <a:schemeClr val="tx2"/>
                </a:solidFill>
                <a:effectLst/>
              </a:rPr>
              <a:t> with Vagrant you can create virtual machines that come with a preconfigured set of tools, allowing your team members to get started with development quickly.</a:t>
            </a:r>
          </a:p>
        </p:txBody>
      </p:sp>
      <p:sp>
        <p:nvSpPr>
          <p:cNvPr id="31" name="Rectangle 20">
            <a:extLst>
              <a:ext uri="{FF2B5EF4-FFF2-40B4-BE49-F238E27FC236}">
                <a16:creationId xmlns:a16="http://schemas.microsoft.com/office/drawing/2014/main" id="{F677D424-9960-4ACA-BCD2-505B987C4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57326"/>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34247F3-70BF-4860-A663-2ECA100F9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057326"/>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E81D5223-6DF2-4751-8B5D-D37B5D98A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53769"/>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22323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9826" y="609676"/>
            <a:ext cx="5836285" cy="697230"/>
          </a:xfrm>
          <a:prstGeom prst="rect">
            <a:avLst/>
          </a:prstGeom>
        </p:spPr>
        <p:txBody>
          <a:bodyPr vert="horz" wrap="square" lIns="0" tIns="13335" rIns="0" bIns="0" rtlCol="0">
            <a:spAutoFit/>
          </a:bodyPr>
          <a:lstStyle/>
          <a:p>
            <a:pPr marL="12700">
              <a:lnSpc>
                <a:spcPct val="100000"/>
              </a:lnSpc>
              <a:spcBef>
                <a:spcPts val="105"/>
              </a:spcBef>
            </a:pPr>
            <a:r>
              <a:rPr spc="-170" dirty="0"/>
              <a:t>How </a:t>
            </a:r>
            <a:r>
              <a:rPr spc="-285" dirty="0"/>
              <a:t>Vagrant </a:t>
            </a:r>
            <a:r>
              <a:rPr spc="-250" dirty="0"/>
              <a:t>benefits</a:t>
            </a:r>
            <a:r>
              <a:rPr spc="-880" dirty="0"/>
              <a:t> </a:t>
            </a:r>
            <a:r>
              <a:rPr spc="-20" dirty="0"/>
              <a:t>me?</a:t>
            </a:r>
          </a:p>
        </p:txBody>
      </p:sp>
      <p:sp>
        <p:nvSpPr>
          <p:cNvPr id="3" name="object 3"/>
          <p:cNvSpPr txBox="1"/>
          <p:nvPr/>
        </p:nvSpPr>
        <p:spPr>
          <a:xfrm>
            <a:off x="916939" y="1983993"/>
            <a:ext cx="10208895" cy="2626995"/>
          </a:xfrm>
          <a:prstGeom prst="rect">
            <a:avLst/>
          </a:prstGeom>
        </p:spPr>
        <p:txBody>
          <a:bodyPr vert="horz" wrap="square" lIns="0" tIns="12065" rIns="0" bIns="0" rtlCol="0">
            <a:spAutoFit/>
          </a:bodyPr>
          <a:lstStyle/>
          <a:p>
            <a:pPr marL="292100" indent="-280035">
              <a:lnSpc>
                <a:spcPct val="100000"/>
              </a:lnSpc>
              <a:spcBef>
                <a:spcPts val="95"/>
              </a:spcBef>
              <a:buSzPct val="96428"/>
              <a:buFont typeface="Wingdings"/>
              <a:buChar char=""/>
              <a:tabLst>
                <a:tab pos="292735" algn="l"/>
              </a:tabLst>
            </a:pPr>
            <a:r>
              <a:rPr sz="2800" spc="-35" dirty="0">
                <a:solidFill>
                  <a:srgbClr val="2D75B6"/>
                </a:solidFill>
                <a:latin typeface="Carlito"/>
                <a:cs typeface="Carlito"/>
              </a:rPr>
              <a:t>Developer</a:t>
            </a:r>
            <a:r>
              <a:rPr sz="2800" spc="-35" dirty="0">
                <a:latin typeface="Carlito"/>
                <a:cs typeface="Carlito"/>
              </a:rPr>
              <a:t>, </a:t>
            </a:r>
            <a:r>
              <a:rPr sz="2800" spc="-25" dirty="0">
                <a:latin typeface="Carlito"/>
                <a:cs typeface="Carlito"/>
              </a:rPr>
              <a:t>say </a:t>
            </a:r>
            <a:r>
              <a:rPr sz="2800" spc="-20" dirty="0">
                <a:latin typeface="Carlito"/>
                <a:cs typeface="Carlito"/>
              </a:rPr>
              <a:t>goodbye to </a:t>
            </a:r>
            <a:r>
              <a:rPr sz="2800" spc="-15" dirty="0">
                <a:latin typeface="Carlito"/>
                <a:cs typeface="Carlito"/>
              </a:rPr>
              <a:t>"works </a:t>
            </a:r>
            <a:r>
              <a:rPr sz="2800" spc="-5" dirty="0">
                <a:latin typeface="Carlito"/>
                <a:cs typeface="Carlito"/>
              </a:rPr>
              <a:t>on </a:t>
            </a:r>
            <a:r>
              <a:rPr sz="2800" spc="-30" dirty="0">
                <a:latin typeface="Carlito"/>
                <a:cs typeface="Carlito"/>
              </a:rPr>
              <a:t>my </a:t>
            </a:r>
            <a:r>
              <a:rPr sz="2800" spc="-5" dirty="0">
                <a:latin typeface="Carlito"/>
                <a:cs typeface="Carlito"/>
              </a:rPr>
              <a:t>machine"</a:t>
            </a:r>
            <a:r>
              <a:rPr sz="2800" spc="225" dirty="0">
                <a:latin typeface="Carlito"/>
                <a:cs typeface="Carlito"/>
              </a:rPr>
              <a:t> </a:t>
            </a:r>
            <a:r>
              <a:rPr sz="2800" spc="-10" dirty="0">
                <a:latin typeface="Carlito"/>
                <a:cs typeface="Carlito"/>
              </a:rPr>
              <a:t>bugs.</a:t>
            </a:r>
            <a:endParaRPr sz="2800">
              <a:latin typeface="Carlito"/>
              <a:cs typeface="Carlito"/>
            </a:endParaRPr>
          </a:p>
          <a:p>
            <a:pPr marL="241300" marR="5080" indent="-229235">
              <a:lnSpc>
                <a:spcPct val="150000"/>
              </a:lnSpc>
              <a:spcBef>
                <a:spcPts val="1000"/>
              </a:spcBef>
              <a:buSzPct val="96428"/>
              <a:buFont typeface="Wingdings"/>
              <a:buChar char=""/>
              <a:tabLst>
                <a:tab pos="292735" algn="l"/>
              </a:tabLst>
            </a:pPr>
            <a:r>
              <a:rPr sz="2800" spc="-15" dirty="0">
                <a:solidFill>
                  <a:srgbClr val="2D75B6"/>
                </a:solidFill>
                <a:latin typeface="Carlito"/>
                <a:cs typeface="Carlito"/>
              </a:rPr>
              <a:t>Operations </a:t>
            </a:r>
            <a:r>
              <a:rPr sz="2800" spc="-35" dirty="0">
                <a:solidFill>
                  <a:srgbClr val="2D75B6"/>
                </a:solidFill>
                <a:latin typeface="Carlito"/>
                <a:cs typeface="Carlito"/>
              </a:rPr>
              <a:t>engineer</a:t>
            </a:r>
            <a:r>
              <a:rPr sz="2800" spc="-35" dirty="0">
                <a:latin typeface="Carlito"/>
                <a:cs typeface="Carlito"/>
              </a:rPr>
              <a:t>, </a:t>
            </a:r>
            <a:r>
              <a:rPr sz="2800" spc="-25" dirty="0">
                <a:latin typeface="Carlito"/>
                <a:cs typeface="Carlito"/>
              </a:rPr>
              <a:t>stop </a:t>
            </a:r>
            <a:r>
              <a:rPr sz="2800" spc="-5" dirty="0">
                <a:latin typeface="Carlito"/>
                <a:cs typeface="Carlito"/>
              </a:rPr>
              <a:t>juggling </a:t>
            </a:r>
            <a:r>
              <a:rPr sz="2800" spc="-10" dirty="0">
                <a:latin typeface="Carlito"/>
                <a:cs typeface="Carlito"/>
              </a:rPr>
              <a:t>SSH </a:t>
            </a:r>
            <a:r>
              <a:rPr sz="2800" spc="-20" dirty="0">
                <a:latin typeface="Carlito"/>
                <a:cs typeface="Carlito"/>
              </a:rPr>
              <a:t>prompts to </a:t>
            </a:r>
            <a:r>
              <a:rPr sz="2800" spc="-10" dirty="0">
                <a:latin typeface="Carlito"/>
                <a:cs typeface="Carlito"/>
              </a:rPr>
              <a:t>various </a:t>
            </a:r>
            <a:r>
              <a:rPr sz="2800" spc="-5" dirty="0">
                <a:latin typeface="Carlito"/>
                <a:cs typeface="Carlito"/>
              </a:rPr>
              <a:t>machines,  and </a:t>
            </a:r>
            <a:r>
              <a:rPr sz="2800" spc="-20" dirty="0">
                <a:latin typeface="Carlito"/>
                <a:cs typeface="Carlito"/>
              </a:rPr>
              <a:t>start </a:t>
            </a:r>
            <a:r>
              <a:rPr sz="2800" spc="-10" dirty="0">
                <a:latin typeface="Carlito"/>
                <a:cs typeface="Carlito"/>
              </a:rPr>
              <a:t>using </a:t>
            </a:r>
            <a:r>
              <a:rPr sz="2800" spc="-40" dirty="0">
                <a:latin typeface="Carlito"/>
                <a:cs typeface="Carlito"/>
              </a:rPr>
              <a:t>Vagrant </a:t>
            </a:r>
            <a:r>
              <a:rPr sz="2800" spc="-15" dirty="0">
                <a:latin typeface="Carlito"/>
                <a:cs typeface="Carlito"/>
              </a:rPr>
              <a:t>to </a:t>
            </a:r>
            <a:r>
              <a:rPr sz="2800" spc="-10" dirty="0">
                <a:latin typeface="Carlito"/>
                <a:cs typeface="Carlito"/>
              </a:rPr>
              <a:t>bring sanity </a:t>
            </a:r>
            <a:r>
              <a:rPr sz="2800" spc="-20" dirty="0">
                <a:latin typeface="Carlito"/>
                <a:cs typeface="Carlito"/>
              </a:rPr>
              <a:t>to </a:t>
            </a:r>
            <a:r>
              <a:rPr sz="2800" spc="-15" dirty="0">
                <a:latin typeface="Carlito"/>
                <a:cs typeface="Carlito"/>
              </a:rPr>
              <a:t>your</a:t>
            </a:r>
            <a:r>
              <a:rPr sz="2800" spc="200" dirty="0">
                <a:latin typeface="Carlito"/>
                <a:cs typeface="Carlito"/>
              </a:rPr>
              <a:t> </a:t>
            </a:r>
            <a:r>
              <a:rPr sz="2800" spc="-15" dirty="0">
                <a:latin typeface="Carlito"/>
                <a:cs typeface="Carlito"/>
              </a:rPr>
              <a:t>life.</a:t>
            </a:r>
            <a:endParaRPr sz="2800">
              <a:latin typeface="Carlito"/>
              <a:cs typeface="Carlito"/>
            </a:endParaRPr>
          </a:p>
          <a:p>
            <a:pPr>
              <a:lnSpc>
                <a:spcPct val="100000"/>
              </a:lnSpc>
              <a:buClr>
                <a:srgbClr val="2D75B6"/>
              </a:buClr>
              <a:buFont typeface="Wingdings"/>
              <a:buChar char=""/>
            </a:pPr>
            <a:endParaRPr sz="2200">
              <a:latin typeface="Carlito"/>
              <a:cs typeface="Carlito"/>
            </a:endParaRPr>
          </a:p>
          <a:p>
            <a:pPr marL="292100" indent="-280035">
              <a:lnSpc>
                <a:spcPct val="100000"/>
              </a:lnSpc>
              <a:spcBef>
                <a:spcPts val="5"/>
              </a:spcBef>
              <a:buSzPct val="96428"/>
              <a:buFont typeface="Wingdings"/>
              <a:buChar char=""/>
              <a:tabLst>
                <a:tab pos="292735" algn="l"/>
              </a:tabLst>
            </a:pPr>
            <a:r>
              <a:rPr sz="2800" spc="-85" dirty="0">
                <a:solidFill>
                  <a:srgbClr val="2D75B6"/>
                </a:solidFill>
                <a:latin typeface="Carlito"/>
                <a:cs typeface="Carlito"/>
              </a:rPr>
              <a:t>Tester</a:t>
            </a:r>
            <a:r>
              <a:rPr sz="2800" spc="-85" dirty="0">
                <a:latin typeface="Carlito"/>
                <a:cs typeface="Carlito"/>
              </a:rPr>
              <a:t>, </a:t>
            </a:r>
            <a:r>
              <a:rPr sz="2800" spc="-15" dirty="0">
                <a:latin typeface="Carlito"/>
                <a:cs typeface="Carlito"/>
              </a:rPr>
              <a:t>Just </a:t>
            </a:r>
            <a:r>
              <a:rPr sz="2800" spc="-5" dirty="0">
                <a:latin typeface="Carlito"/>
                <a:cs typeface="Carlito"/>
              </a:rPr>
              <a:t>check </a:t>
            </a:r>
            <a:r>
              <a:rPr sz="2800" spc="-10" dirty="0">
                <a:latin typeface="Carlito"/>
                <a:cs typeface="Carlito"/>
              </a:rPr>
              <a:t>out </a:t>
            </a:r>
            <a:r>
              <a:rPr sz="2800" spc="-5" dirty="0">
                <a:latin typeface="Carlito"/>
                <a:cs typeface="Carlito"/>
              </a:rPr>
              <a:t>the </a:t>
            </a:r>
            <a:r>
              <a:rPr sz="2800" spc="-10" dirty="0">
                <a:latin typeface="Carlito"/>
                <a:cs typeface="Carlito"/>
              </a:rPr>
              <a:t>code, </a:t>
            </a:r>
            <a:r>
              <a:rPr sz="2800" i="1" spc="-110" dirty="0">
                <a:latin typeface="Arial"/>
                <a:cs typeface="Arial"/>
              </a:rPr>
              <a:t>vagrant </a:t>
            </a:r>
            <a:r>
              <a:rPr sz="2800" i="1" spc="-100" dirty="0">
                <a:latin typeface="Arial"/>
                <a:cs typeface="Arial"/>
              </a:rPr>
              <a:t>up</a:t>
            </a:r>
            <a:r>
              <a:rPr sz="2800" spc="-100" dirty="0">
                <a:latin typeface="Carlito"/>
                <a:cs typeface="Carlito"/>
              </a:rPr>
              <a:t>, </a:t>
            </a:r>
            <a:r>
              <a:rPr sz="2800" spc="-5" dirty="0">
                <a:latin typeface="Carlito"/>
                <a:cs typeface="Carlito"/>
              </a:rPr>
              <a:t>and </a:t>
            </a:r>
            <a:r>
              <a:rPr sz="2800" spc="-20" dirty="0">
                <a:latin typeface="Carlito"/>
                <a:cs typeface="Carlito"/>
              </a:rPr>
              <a:t>start</a:t>
            </a:r>
            <a:r>
              <a:rPr sz="2800" spc="530" dirty="0">
                <a:latin typeface="Carlito"/>
                <a:cs typeface="Carlito"/>
              </a:rPr>
              <a:t> </a:t>
            </a:r>
            <a:r>
              <a:rPr sz="2800" spc="-10" dirty="0">
                <a:latin typeface="Carlito"/>
                <a:cs typeface="Carlito"/>
              </a:rPr>
              <a:t>designing.</a:t>
            </a:r>
            <a:endParaRPr sz="280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30525" y="694082"/>
            <a:ext cx="4845841" cy="697230"/>
          </a:xfrm>
          <a:prstGeom prst="rect">
            <a:avLst/>
          </a:prstGeom>
        </p:spPr>
        <p:txBody>
          <a:bodyPr vert="horz" wrap="square" lIns="0" tIns="13335" rIns="0" bIns="0" rtlCol="0">
            <a:spAutoFit/>
          </a:bodyPr>
          <a:lstStyle/>
          <a:p>
            <a:pPr marL="15875">
              <a:lnSpc>
                <a:spcPct val="100000"/>
              </a:lnSpc>
              <a:spcBef>
                <a:spcPts val="105"/>
              </a:spcBef>
            </a:pPr>
            <a:r>
              <a:rPr spc="-254" dirty="0"/>
              <a:t>Required</a:t>
            </a:r>
            <a:r>
              <a:rPr spc="-480" dirty="0"/>
              <a:t> </a:t>
            </a:r>
            <a:r>
              <a:rPr spc="-300" dirty="0"/>
              <a:t>Tools</a:t>
            </a:r>
          </a:p>
        </p:txBody>
      </p:sp>
      <p:sp>
        <p:nvSpPr>
          <p:cNvPr id="3" name="object 3"/>
          <p:cNvSpPr/>
          <p:nvPr/>
        </p:nvSpPr>
        <p:spPr>
          <a:xfrm>
            <a:off x="1842679" y="2448898"/>
            <a:ext cx="2073500" cy="219676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05984" y="2538983"/>
            <a:ext cx="1540764" cy="1540764"/>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101210" y="2347925"/>
            <a:ext cx="3870960" cy="1489075"/>
          </a:xfrm>
          <a:prstGeom prst="rect">
            <a:avLst/>
          </a:prstGeom>
        </p:spPr>
        <p:txBody>
          <a:bodyPr vert="horz" wrap="square" lIns="0" tIns="12700" rIns="0" bIns="0" rtlCol="0">
            <a:spAutoFit/>
          </a:bodyPr>
          <a:lstStyle/>
          <a:p>
            <a:pPr marL="12700">
              <a:lnSpc>
                <a:spcPct val="100000"/>
              </a:lnSpc>
              <a:spcBef>
                <a:spcPts val="100"/>
              </a:spcBef>
              <a:tabLst>
                <a:tab pos="3249930" algn="l"/>
              </a:tabLst>
            </a:pPr>
            <a:r>
              <a:rPr sz="9600" b="1" dirty="0">
                <a:latin typeface="Carlito"/>
                <a:cs typeface="Carlito"/>
              </a:rPr>
              <a:t>+	+</a:t>
            </a:r>
            <a:endParaRPr sz="9600">
              <a:latin typeface="Carlito"/>
              <a:cs typeface="Carlito"/>
            </a:endParaRPr>
          </a:p>
        </p:txBody>
      </p:sp>
      <p:sp>
        <p:nvSpPr>
          <p:cNvPr id="6" name="object 6"/>
          <p:cNvSpPr/>
          <p:nvPr/>
        </p:nvSpPr>
        <p:spPr>
          <a:xfrm>
            <a:off x="8612123" y="2435351"/>
            <a:ext cx="1822703" cy="182270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5229" y="609676"/>
            <a:ext cx="6247765" cy="697230"/>
          </a:xfrm>
          <a:prstGeom prst="rect">
            <a:avLst/>
          </a:prstGeom>
        </p:spPr>
        <p:txBody>
          <a:bodyPr vert="horz" wrap="square" lIns="0" tIns="13335" rIns="0" bIns="0" rtlCol="0">
            <a:spAutoFit/>
          </a:bodyPr>
          <a:lstStyle/>
          <a:p>
            <a:pPr marL="12700">
              <a:lnSpc>
                <a:spcPct val="100000"/>
              </a:lnSpc>
              <a:spcBef>
                <a:spcPts val="105"/>
              </a:spcBef>
            </a:pPr>
            <a:r>
              <a:rPr spc="-265" dirty="0"/>
              <a:t>Getting </a:t>
            </a:r>
            <a:r>
              <a:rPr spc="-260" dirty="0"/>
              <a:t>started </a:t>
            </a:r>
            <a:r>
              <a:rPr spc="-245" dirty="0"/>
              <a:t>with</a:t>
            </a:r>
            <a:r>
              <a:rPr spc="-835" dirty="0"/>
              <a:t> </a:t>
            </a:r>
            <a:r>
              <a:rPr spc="-280" dirty="0"/>
              <a:t>Vagrant</a:t>
            </a:r>
          </a:p>
        </p:txBody>
      </p:sp>
      <p:sp>
        <p:nvSpPr>
          <p:cNvPr id="3" name="object 3"/>
          <p:cNvSpPr/>
          <p:nvPr/>
        </p:nvSpPr>
        <p:spPr>
          <a:xfrm>
            <a:off x="2414399" y="3515146"/>
            <a:ext cx="7334624" cy="9531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9150" y="609676"/>
            <a:ext cx="2938145" cy="697230"/>
          </a:xfrm>
          <a:prstGeom prst="rect">
            <a:avLst/>
          </a:prstGeom>
        </p:spPr>
        <p:txBody>
          <a:bodyPr vert="horz" wrap="square" lIns="0" tIns="13335" rIns="0" bIns="0" rtlCol="0">
            <a:spAutoFit/>
          </a:bodyPr>
          <a:lstStyle/>
          <a:p>
            <a:pPr marL="12700">
              <a:lnSpc>
                <a:spcPct val="100000"/>
              </a:lnSpc>
              <a:spcBef>
                <a:spcPts val="105"/>
              </a:spcBef>
            </a:pPr>
            <a:r>
              <a:rPr spc="-320" dirty="0"/>
              <a:t>Project</a:t>
            </a:r>
            <a:r>
              <a:rPr spc="-470" dirty="0"/>
              <a:t> </a:t>
            </a:r>
            <a:r>
              <a:rPr spc="-210" dirty="0"/>
              <a:t>setup</a:t>
            </a:r>
          </a:p>
        </p:txBody>
      </p:sp>
      <p:sp>
        <p:nvSpPr>
          <p:cNvPr id="3" name="object 3"/>
          <p:cNvSpPr/>
          <p:nvPr/>
        </p:nvSpPr>
        <p:spPr>
          <a:xfrm>
            <a:off x="2409447" y="3377898"/>
            <a:ext cx="7335000" cy="12372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609676"/>
            <a:ext cx="3288029" cy="697230"/>
          </a:xfrm>
          <a:prstGeom prst="rect">
            <a:avLst/>
          </a:prstGeom>
        </p:spPr>
        <p:txBody>
          <a:bodyPr vert="horz" wrap="square" lIns="0" tIns="13335" rIns="0" bIns="0" rtlCol="0">
            <a:spAutoFit/>
          </a:bodyPr>
          <a:lstStyle/>
          <a:p>
            <a:pPr marL="12700">
              <a:lnSpc>
                <a:spcPct val="100000"/>
              </a:lnSpc>
              <a:spcBef>
                <a:spcPts val="105"/>
              </a:spcBef>
            </a:pPr>
            <a:r>
              <a:rPr spc="-250" dirty="0"/>
              <a:t>Installing </a:t>
            </a:r>
            <a:r>
              <a:rPr spc="-240" dirty="0"/>
              <a:t>a</a:t>
            </a:r>
            <a:r>
              <a:rPr spc="-620" dirty="0"/>
              <a:t> </a:t>
            </a:r>
            <a:r>
              <a:rPr spc="-250" dirty="0"/>
              <a:t>box</a:t>
            </a:r>
          </a:p>
        </p:txBody>
      </p:sp>
      <p:sp>
        <p:nvSpPr>
          <p:cNvPr id="3" name="object 3"/>
          <p:cNvSpPr/>
          <p:nvPr/>
        </p:nvSpPr>
        <p:spPr>
          <a:xfrm>
            <a:off x="2428122" y="3663638"/>
            <a:ext cx="7335754" cy="66573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2029" y="862554"/>
            <a:ext cx="2574290" cy="444352"/>
          </a:xfrm>
          <a:prstGeom prst="rect">
            <a:avLst/>
          </a:prstGeom>
        </p:spPr>
        <p:txBody>
          <a:bodyPr vert="horz" wrap="square" lIns="0" tIns="13335" rIns="0" bIns="0" rtlCol="0">
            <a:spAutoFit/>
          </a:bodyPr>
          <a:lstStyle/>
          <a:p>
            <a:pPr marL="12700">
              <a:lnSpc>
                <a:spcPct val="100000"/>
              </a:lnSpc>
              <a:spcBef>
                <a:spcPts val="105"/>
              </a:spcBef>
            </a:pPr>
            <a:r>
              <a:rPr spc="-160" dirty="0"/>
              <a:t>UP </a:t>
            </a:r>
            <a:r>
              <a:rPr spc="-195" dirty="0"/>
              <a:t>and</a:t>
            </a:r>
            <a:r>
              <a:rPr lang="en-US" spc="-195" dirty="0"/>
              <a:t> </a:t>
            </a:r>
            <a:r>
              <a:rPr spc="-760" dirty="0"/>
              <a:t> </a:t>
            </a:r>
            <a:r>
              <a:rPr spc="-150" dirty="0"/>
              <a:t>SSH</a:t>
            </a:r>
          </a:p>
        </p:txBody>
      </p:sp>
      <p:sp>
        <p:nvSpPr>
          <p:cNvPr id="3" name="object 3"/>
          <p:cNvSpPr/>
          <p:nvPr/>
        </p:nvSpPr>
        <p:spPr>
          <a:xfrm>
            <a:off x="2432697" y="2683783"/>
            <a:ext cx="7336132" cy="6670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24305" y="3548643"/>
            <a:ext cx="7335004" cy="6670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1050" y="862554"/>
            <a:ext cx="3013710" cy="444352"/>
          </a:xfrm>
          <a:prstGeom prst="rect">
            <a:avLst/>
          </a:prstGeom>
        </p:spPr>
        <p:txBody>
          <a:bodyPr vert="horz" wrap="square" lIns="0" tIns="13335" rIns="0" bIns="0" rtlCol="0">
            <a:spAutoFit/>
          </a:bodyPr>
          <a:lstStyle/>
          <a:p>
            <a:pPr marL="12700">
              <a:lnSpc>
                <a:spcPct val="100000"/>
              </a:lnSpc>
              <a:spcBef>
                <a:spcPts val="105"/>
              </a:spcBef>
            </a:pPr>
            <a:r>
              <a:rPr spc="-235" dirty="0"/>
              <a:t>Synced</a:t>
            </a:r>
            <a:r>
              <a:rPr lang="en-US" spc="-235" dirty="0"/>
              <a:t> </a:t>
            </a:r>
            <a:r>
              <a:rPr spc="-515" dirty="0"/>
              <a:t> </a:t>
            </a:r>
            <a:r>
              <a:rPr spc="-260" dirty="0"/>
              <a:t>folder</a:t>
            </a:r>
          </a:p>
        </p:txBody>
      </p:sp>
      <p:sp>
        <p:nvSpPr>
          <p:cNvPr id="3" name="object 3"/>
          <p:cNvSpPr/>
          <p:nvPr/>
        </p:nvSpPr>
        <p:spPr>
          <a:xfrm>
            <a:off x="2834639" y="1825751"/>
            <a:ext cx="6522719" cy="43510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Content</a:t>
            </a:r>
            <a:br>
              <a:rPr lang="en-US" sz="3200" dirty="0">
                <a:solidFill>
                  <a:schemeClr val="accent1"/>
                </a:solidFill>
              </a:rPr>
            </a:br>
            <a:r>
              <a:rPr lang="en-US" dirty="0">
                <a:solidFill>
                  <a:srgbClr val="FF0000"/>
                </a:solidFill>
              </a:rPr>
              <a:t>[Module 2]</a:t>
            </a:r>
            <a:br>
              <a:rPr lang="en-US" dirty="0">
                <a:solidFill>
                  <a:srgbClr val="FF0000"/>
                </a:solidFill>
              </a:rPr>
            </a:br>
            <a:r>
              <a:rPr lang="en-US" dirty="0">
                <a:solidFill>
                  <a:srgbClr val="FF0000"/>
                </a:solidFill>
              </a:rPr>
              <a:t>Dec 14</a:t>
            </a:r>
            <a:r>
              <a:rPr lang="en-US" baseline="30000" dirty="0">
                <a:solidFill>
                  <a:srgbClr val="FF0000"/>
                </a:solidFill>
              </a:rPr>
              <a:t>th</a:t>
            </a:r>
            <a:r>
              <a:rPr lang="en-US" dirty="0">
                <a:solidFill>
                  <a:srgbClr val="FF0000"/>
                </a:solidFill>
              </a:rPr>
              <a:t> – 16</a:t>
            </a:r>
            <a:r>
              <a:rPr lang="en-US" baseline="30000" dirty="0">
                <a:solidFill>
                  <a:srgbClr val="FF0000"/>
                </a:solidFill>
              </a:rPr>
              <a:t>th</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702629" y="1073231"/>
            <a:ext cx="6599582" cy="4711539"/>
          </a:xfrm>
        </p:spPr>
        <p:txBody>
          <a:bodyPr>
            <a:normAutofit/>
          </a:bodyPr>
          <a:lstStyle/>
          <a:p>
            <a:r>
              <a:rPr lang="en-US" sz="2800" dirty="0">
                <a:solidFill>
                  <a:srgbClr val="FFFFFF"/>
                </a:solidFill>
              </a:rPr>
              <a:t>Accessing Virtual Machines</a:t>
            </a:r>
          </a:p>
          <a:p>
            <a:r>
              <a:rPr lang="en-US" sz="2800" dirty="0">
                <a:solidFill>
                  <a:srgbClr val="FFFFFF"/>
                </a:solidFill>
              </a:rPr>
              <a:t>Using VirtualBox</a:t>
            </a:r>
          </a:p>
          <a:p>
            <a:r>
              <a:rPr lang="en-US" sz="2800" dirty="0">
                <a:solidFill>
                  <a:srgbClr val="FFFFFF"/>
                </a:solidFill>
              </a:rPr>
              <a:t>Deep Dive to Vagrant</a:t>
            </a:r>
          </a:p>
          <a:p>
            <a:r>
              <a:rPr lang="en-US" sz="2800" b="0" i="0" dirty="0">
                <a:solidFill>
                  <a:schemeClr val="tx1"/>
                </a:solidFill>
                <a:effectLst/>
                <a:latin typeface="Open Sans" panose="020B0606030504020204" pitchFamily="34" charset="0"/>
              </a:rPr>
              <a:t>Vagrant, vagrant boxes, </a:t>
            </a:r>
            <a:r>
              <a:rPr lang="en-US" sz="2800" b="0" i="0" dirty="0" err="1">
                <a:solidFill>
                  <a:schemeClr val="tx1"/>
                </a:solidFill>
                <a:effectLst/>
                <a:latin typeface="Open Sans" panose="020B0606030504020204" pitchFamily="34" charset="0"/>
              </a:rPr>
              <a:t>vagrantfile</a:t>
            </a:r>
            <a:r>
              <a:rPr lang="en-US" sz="2800" b="0" i="0" dirty="0">
                <a:solidFill>
                  <a:schemeClr val="tx1"/>
                </a:solidFill>
                <a:effectLst/>
                <a:latin typeface="Open Sans" panose="020B0606030504020204" pitchFamily="34" charset="0"/>
              </a:rPr>
              <a:t>, provisioning tools etc.</a:t>
            </a:r>
            <a:endParaRPr lang="en-US" sz="2800" dirty="0">
              <a:solidFill>
                <a:schemeClr val="tx1"/>
              </a:solidFill>
            </a:endParaRPr>
          </a:p>
          <a:p>
            <a:endParaRPr lang="en-US" sz="2800" dirty="0">
              <a:solidFill>
                <a:srgbClr val="FFFFFF"/>
              </a:solidFill>
            </a:endParaRPr>
          </a:p>
          <a:p>
            <a:pPr marL="0" indent="0">
              <a:buNone/>
            </a:pPr>
            <a:endParaRPr lang="en-US" sz="2800" dirty="0">
              <a:solidFill>
                <a:srgbClr val="FFFFFF"/>
              </a:solidFill>
            </a:endParaRPr>
          </a:p>
        </p:txBody>
      </p:sp>
    </p:spTree>
    <p:extLst>
      <p:ext uri="{BB962C8B-B14F-4D97-AF65-F5344CB8AC3E}">
        <p14:creationId xmlns:p14="http://schemas.microsoft.com/office/powerpoint/2010/main" val="18210737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1070" y="609676"/>
            <a:ext cx="2696210" cy="697230"/>
          </a:xfrm>
          <a:prstGeom prst="rect">
            <a:avLst/>
          </a:prstGeom>
        </p:spPr>
        <p:txBody>
          <a:bodyPr vert="horz" wrap="square" lIns="0" tIns="13335" rIns="0" bIns="0" rtlCol="0">
            <a:spAutoFit/>
          </a:bodyPr>
          <a:lstStyle/>
          <a:p>
            <a:pPr marL="12700">
              <a:lnSpc>
                <a:spcPct val="100000"/>
              </a:lnSpc>
              <a:spcBef>
                <a:spcPts val="105"/>
              </a:spcBef>
            </a:pPr>
            <a:r>
              <a:rPr spc="-220" dirty="0"/>
              <a:t>Provisioning</a:t>
            </a:r>
          </a:p>
        </p:txBody>
      </p:sp>
      <p:grpSp>
        <p:nvGrpSpPr>
          <p:cNvPr id="3" name="object 3"/>
          <p:cNvGrpSpPr/>
          <p:nvPr/>
        </p:nvGrpSpPr>
        <p:grpSpPr>
          <a:xfrm>
            <a:off x="1832200" y="2150713"/>
            <a:ext cx="7429500" cy="4297045"/>
            <a:chOff x="2366772" y="1756818"/>
            <a:chExt cx="7429500" cy="4297045"/>
          </a:xfrm>
        </p:grpSpPr>
        <p:sp>
          <p:nvSpPr>
            <p:cNvPr id="4" name="object 4"/>
            <p:cNvSpPr/>
            <p:nvPr/>
          </p:nvSpPr>
          <p:spPr>
            <a:xfrm>
              <a:off x="2423924" y="1756818"/>
              <a:ext cx="7334624" cy="26680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66772" y="4413504"/>
              <a:ext cx="7429500" cy="1639824"/>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4409" y="609676"/>
            <a:ext cx="2589530" cy="697230"/>
          </a:xfrm>
          <a:prstGeom prst="rect">
            <a:avLst/>
          </a:prstGeom>
        </p:spPr>
        <p:txBody>
          <a:bodyPr vert="horz" wrap="square" lIns="0" tIns="13335" rIns="0" bIns="0" rtlCol="0">
            <a:spAutoFit/>
          </a:bodyPr>
          <a:lstStyle/>
          <a:p>
            <a:pPr marL="12700">
              <a:lnSpc>
                <a:spcPct val="100000"/>
              </a:lnSpc>
              <a:spcBef>
                <a:spcPts val="105"/>
              </a:spcBef>
            </a:pPr>
            <a:r>
              <a:rPr spc="-225" dirty="0"/>
              <a:t>Networking</a:t>
            </a:r>
          </a:p>
        </p:txBody>
      </p:sp>
      <p:sp>
        <p:nvSpPr>
          <p:cNvPr id="3" name="object 3"/>
          <p:cNvSpPr/>
          <p:nvPr/>
        </p:nvSpPr>
        <p:spPr>
          <a:xfrm>
            <a:off x="2414399" y="3096386"/>
            <a:ext cx="7334624" cy="18097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45511" y="2678684"/>
            <a:ext cx="154051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2D75B6"/>
                </a:solidFill>
                <a:latin typeface="Carlito"/>
                <a:cs typeface="Carlito"/>
              </a:rPr>
              <a:t>Port</a:t>
            </a:r>
            <a:r>
              <a:rPr sz="1800" spc="-40" dirty="0">
                <a:solidFill>
                  <a:srgbClr val="2D75B6"/>
                </a:solidFill>
                <a:latin typeface="Carlito"/>
                <a:cs typeface="Carlito"/>
              </a:rPr>
              <a:t> </a:t>
            </a:r>
            <a:r>
              <a:rPr sz="1800" spc="-15" dirty="0">
                <a:solidFill>
                  <a:srgbClr val="2D75B6"/>
                </a:solidFill>
                <a:latin typeface="Carlito"/>
                <a:cs typeface="Carlito"/>
              </a:rPr>
              <a:t>forwarding:</a:t>
            </a:r>
            <a:endParaRPr sz="180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2014" y="862554"/>
            <a:ext cx="4352925" cy="444352"/>
          </a:xfrm>
          <a:prstGeom prst="rect">
            <a:avLst/>
          </a:prstGeom>
        </p:spPr>
        <p:txBody>
          <a:bodyPr vert="horz" wrap="square" lIns="0" tIns="13335" rIns="0" bIns="0" rtlCol="0">
            <a:spAutoFit/>
          </a:bodyPr>
          <a:lstStyle/>
          <a:p>
            <a:pPr marL="12700">
              <a:lnSpc>
                <a:spcPct val="100000"/>
              </a:lnSpc>
              <a:spcBef>
                <a:spcPts val="105"/>
              </a:spcBef>
            </a:pPr>
            <a:r>
              <a:rPr spc="-220" dirty="0"/>
              <a:t>Share </a:t>
            </a:r>
            <a:r>
              <a:rPr lang="en-US" spc="-220" dirty="0"/>
              <a:t> </a:t>
            </a:r>
            <a:r>
              <a:rPr spc="-250" dirty="0"/>
              <a:t>with</a:t>
            </a:r>
            <a:r>
              <a:rPr spc="-685" dirty="0"/>
              <a:t> </a:t>
            </a:r>
            <a:r>
              <a:rPr lang="en-US" spc="-685" dirty="0"/>
              <a:t> </a:t>
            </a:r>
            <a:r>
              <a:rPr spc="-229" dirty="0"/>
              <a:t>universe</a:t>
            </a:r>
          </a:p>
        </p:txBody>
      </p:sp>
      <p:sp>
        <p:nvSpPr>
          <p:cNvPr id="3" name="object 3"/>
          <p:cNvSpPr/>
          <p:nvPr/>
        </p:nvSpPr>
        <p:spPr>
          <a:xfrm>
            <a:off x="2423548" y="2093253"/>
            <a:ext cx="7335376" cy="152505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442594" y="4306061"/>
            <a:ext cx="7334624" cy="180975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454910" y="1708784"/>
            <a:ext cx="24612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D75B6"/>
                </a:solidFill>
                <a:latin typeface="Carlito"/>
                <a:cs typeface="Carlito"/>
              </a:rPr>
              <a:t>Login </a:t>
            </a:r>
            <a:r>
              <a:rPr sz="1800" spc="-10" dirty="0">
                <a:solidFill>
                  <a:srgbClr val="2D75B6"/>
                </a:solidFill>
                <a:latin typeface="Carlito"/>
                <a:cs typeface="Carlito"/>
              </a:rPr>
              <a:t>to Hashicorp's</a:t>
            </a:r>
            <a:r>
              <a:rPr sz="1800" spc="25" dirty="0">
                <a:solidFill>
                  <a:srgbClr val="2D75B6"/>
                </a:solidFill>
                <a:latin typeface="Carlito"/>
                <a:cs typeface="Carlito"/>
              </a:rPr>
              <a:t> </a:t>
            </a:r>
            <a:r>
              <a:rPr sz="1800" spc="-10" dirty="0">
                <a:solidFill>
                  <a:srgbClr val="2D75B6"/>
                </a:solidFill>
                <a:latin typeface="Carlito"/>
                <a:cs typeface="Carlito"/>
              </a:rPr>
              <a:t>Atlas:</a:t>
            </a:r>
            <a:endParaRPr sz="1800">
              <a:latin typeface="Carlito"/>
              <a:cs typeface="Carlito"/>
            </a:endParaRPr>
          </a:p>
        </p:txBody>
      </p:sp>
      <p:sp>
        <p:nvSpPr>
          <p:cNvPr id="6" name="object 6"/>
          <p:cNvSpPr txBox="1"/>
          <p:nvPr/>
        </p:nvSpPr>
        <p:spPr>
          <a:xfrm>
            <a:off x="2454910" y="3991736"/>
            <a:ext cx="61214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75B6"/>
                </a:solidFill>
                <a:latin typeface="Carlito"/>
                <a:cs typeface="Carlito"/>
              </a:rPr>
              <a:t>Share:</a:t>
            </a:r>
            <a:endParaRPr sz="18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1005" y="862554"/>
            <a:ext cx="2196465" cy="444352"/>
          </a:xfrm>
          <a:prstGeom prst="rect">
            <a:avLst/>
          </a:prstGeom>
        </p:spPr>
        <p:txBody>
          <a:bodyPr vert="horz" wrap="square" lIns="0" tIns="13335" rIns="0" bIns="0" rtlCol="0">
            <a:spAutoFit/>
          </a:bodyPr>
          <a:lstStyle/>
          <a:p>
            <a:pPr marL="12700">
              <a:lnSpc>
                <a:spcPct val="100000"/>
              </a:lnSpc>
              <a:spcBef>
                <a:spcPts val="105"/>
              </a:spcBef>
            </a:pPr>
            <a:r>
              <a:rPr spc="-850" dirty="0"/>
              <a:t>T</a:t>
            </a:r>
            <a:r>
              <a:rPr spc="-260" dirty="0"/>
              <a:t>e</a:t>
            </a:r>
            <a:r>
              <a:rPr spc="-275" dirty="0"/>
              <a:t>a</a:t>
            </a:r>
            <a:r>
              <a:rPr spc="-290" dirty="0"/>
              <a:t>r</a:t>
            </a:r>
            <a:r>
              <a:rPr lang="en-US" spc="-290" dirty="0"/>
              <a:t> </a:t>
            </a:r>
            <a:r>
              <a:rPr spc="-215" dirty="0"/>
              <a:t>d</a:t>
            </a:r>
            <a:r>
              <a:rPr spc="-145" dirty="0"/>
              <a:t>o</a:t>
            </a:r>
            <a:r>
              <a:rPr spc="-260" dirty="0"/>
              <a:t>w</a:t>
            </a:r>
            <a:r>
              <a:rPr spc="-114" dirty="0"/>
              <a:t>n</a:t>
            </a:r>
          </a:p>
        </p:txBody>
      </p:sp>
      <p:sp>
        <p:nvSpPr>
          <p:cNvPr id="3" name="object 3"/>
          <p:cNvSpPr txBox="1"/>
          <p:nvPr/>
        </p:nvSpPr>
        <p:spPr>
          <a:xfrm>
            <a:off x="916939" y="1707918"/>
            <a:ext cx="2616835" cy="1560195"/>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spc="-20" dirty="0">
                <a:latin typeface="Carlito"/>
                <a:cs typeface="Carlito"/>
              </a:rPr>
              <a:t>vagrant</a:t>
            </a:r>
            <a:r>
              <a:rPr sz="2800" spc="-60" dirty="0">
                <a:latin typeface="Carlito"/>
                <a:cs typeface="Carlito"/>
              </a:rPr>
              <a:t> </a:t>
            </a:r>
            <a:r>
              <a:rPr sz="2800" spc="-10" dirty="0">
                <a:latin typeface="Carlito"/>
                <a:cs typeface="Carlito"/>
              </a:rPr>
              <a:t>suspend</a:t>
            </a:r>
            <a:endParaRPr sz="2800">
              <a:latin typeface="Carlito"/>
              <a:cs typeface="Carlito"/>
            </a:endParaRPr>
          </a:p>
          <a:p>
            <a:pPr marL="241300" indent="-229235">
              <a:lnSpc>
                <a:spcPct val="100000"/>
              </a:lnSpc>
              <a:spcBef>
                <a:spcPts val="670"/>
              </a:spcBef>
              <a:buFont typeface="Arial"/>
              <a:buChar char="•"/>
              <a:tabLst>
                <a:tab pos="241935" algn="l"/>
              </a:tabLst>
            </a:pPr>
            <a:r>
              <a:rPr sz="2800" spc="-20" dirty="0">
                <a:latin typeface="Carlito"/>
                <a:cs typeface="Carlito"/>
              </a:rPr>
              <a:t>vagrant</a:t>
            </a:r>
            <a:r>
              <a:rPr sz="2800" spc="-10" dirty="0">
                <a:latin typeface="Carlito"/>
                <a:cs typeface="Carlito"/>
              </a:rPr>
              <a:t> halt</a:t>
            </a:r>
            <a:endParaRPr sz="2800">
              <a:latin typeface="Carlito"/>
              <a:cs typeface="Carlito"/>
            </a:endParaRPr>
          </a:p>
          <a:p>
            <a:pPr marL="241300" indent="-229235">
              <a:lnSpc>
                <a:spcPct val="100000"/>
              </a:lnSpc>
              <a:spcBef>
                <a:spcPts val="665"/>
              </a:spcBef>
              <a:buFont typeface="Arial"/>
              <a:buChar char="•"/>
              <a:tabLst>
                <a:tab pos="241935" algn="l"/>
              </a:tabLst>
            </a:pPr>
            <a:r>
              <a:rPr sz="2800" spc="-20" dirty="0">
                <a:latin typeface="Carlito"/>
                <a:cs typeface="Carlito"/>
              </a:rPr>
              <a:t>vagrant</a:t>
            </a:r>
            <a:r>
              <a:rPr sz="2800" spc="-40" dirty="0">
                <a:latin typeface="Carlito"/>
                <a:cs typeface="Carlito"/>
              </a:rPr>
              <a:t> </a:t>
            </a:r>
            <a:r>
              <a:rPr sz="2800" spc="-20" dirty="0">
                <a:latin typeface="Carlito"/>
                <a:cs typeface="Carlito"/>
              </a:rPr>
              <a:t>destroy</a:t>
            </a:r>
            <a:endParaRPr sz="280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8561" y="609676"/>
            <a:ext cx="1684655" cy="697230"/>
          </a:xfrm>
          <a:prstGeom prst="rect">
            <a:avLst/>
          </a:prstGeom>
        </p:spPr>
        <p:txBody>
          <a:bodyPr vert="horz" wrap="square" lIns="0" tIns="13335" rIns="0" bIns="0" rtlCol="0">
            <a:spAutoFit/>
          </a:bodyPr>
          <a:lstStyle/>
          <a:p>
            <a:pPr marL="12700">
              <a:lnSpc>
                <a:spcPct val="100000"/>
              </a:lnSpc>
              <a:spcBef>
                <a:spcPts val="105"/>
              </a:spcBef>
            </a:pPr>
            <a:r>
              <a:rPr spc="-335" dirty="0"/>
              <a:t>R</a:t>
            </a:r>
            <a:r>
              <a:rPr spc="-254" dirty="0"/>
              <a:t>e</a:t>
            </a:r>
            <a:r>
              <a:rPr spc="-210" dirty="0"/>
              <a:t>b</a:t>
            </a:r>
            <a:r>
              <a:rPr spc="-160" dirty="0"/>
              <a:t>u</a:t>
            </a:r>
            <a:r>
              <a:rPr spc="-315" dirty="0"/>
              <a:t>i</a:t>
            </a:r>
            <a:r>
              <a:rPr spc="-360" dirty="0"/>
              <a:t>l</a:t>
            </a:r>
            <a:r>
              <a:rPr spc="-165" dirty="0"/>
              <a:t>d</a:t>
            </a:r>
          </a:p>
        </p:txBody>
      </p:sp>
      <p:sp>
        <p:nvSpPr>
          <p:cNvPr id="3" name="object 3"/>
          <p:cNvSpPr/>
          <p:nvPr/>
        </p:nvSpPr>
        <p:spPr>
          <a:xfrm>
            <a:off x="2423169" y="3676764"/>
            <a:ext cx="7336132" cy="6680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3490" y="609676"/>
            <a:ext cx="2071370" cy="697230"/>
          </a:xfrm>
          <a:prstGeom prst="rect">
            <a:avLst/>
          </a:prstGeom>
        </p:spPr>
        <p:txBody>
          <a:bodyPr vert="horz" wrap="square" lIns="0" tIns="13335" rIns="0" bIns="0" rtlCol="0">
            <a:spAutoFit/>
          </a:bodyPr>
          <a:lstStyle/>
          <a:p>
            <a:pPr marL="12700">
              <a:lnSpc>
                <a:spcPct val="100000"/>
              </a:lnSpc>
              <a:spcBef>
                <a:spcPts val="105"/>
              </a:spcBef>
            </a:pPr>
            <a:r>
              <a:rPr spc="-150" dirty="0"/>
              <a:t>S</a:t>
            </a:r>
            <a:r>
              <a:rPr spc="-145" dirty="0"/>
              <a:t>n</a:t>
            </a:r>
            <a:r>
              <a:rPr spc="-285" dirty="0"/>
              <a:t>a</a:t>
            </a:r>
            <a:r>
              <a:rPr spc="-235" dirty="0"/>
              <a:t>p</a:t>
            </a:r>
            <a:r>
              <a:rPr spc="-114" dirty="0"/>
              <a:t>s</a:t>
            </a:r>
            <a:r>
              <a:rPr spc="-160" dirty="0"/>
              <a:t>h</a:t>
            </a:r>
            <a:r>
              <a:rPr spc="-105" dirty="0"/>
              <a:t>o</a:t>
            </a:r>
            <a:r>
              <a:rPr spc="-300" dirty="0"/>
              <a:t>t</a:t>
            </a:r>
          </a:p>
        </p:txBody>
      </p:sp>
      <p:sp>
        <p:nvSpPr>
          <p:cNvPr id="3" name="object 3"/>
          <p:cNvSpPr txBox="1"/>
          <p:nvPr/>
        </p:nvSpPr>
        <p:spPr>
          <a:xfrm>
            <a:off x="916939" y="1707918"/>
            <a:ext cx="4740910" cy="3093720"/>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spc="-20" dirty="0">
                <a:latin typeface="Carlito"/>
                <a:cs typeface="Carlito"/>
              </a:rPr>
              <a:t>vagrant </a:t>
            </a:r>
            <a:r>
              <a:rPr sz="2800" spc="-10" dirty="0">
                <a:latin typeface="Carlito"/>
                <a:cs typeface="Carlito"/>
              </a:rPr>
              <a:t>snapshot</a:t>
            </a:r>
            <a:r>
              <a:rPr sz="2800" spc="35" dirty="0">
                <a:latin typeface="Carlito"/>
                <a:cs typeface="Carlito"/>
              </a:rPr>
              <a:t> </a:t>
            </a:r>
            <a:r>
              <a:rPr sz="2800" spc="-10" dirty="0">
                <a:latin typeface="Carlito"/>
                <a:cs typeface="Carlito"/>
              </a:rPr>
              <a:t>push</a:t>
            </a:r>
            <a:endParaRPr sz="2800">
              <a:latin typeface="Carlito"/>
              <a:cs typeface="Carlito"/>
            </a:endParaRPr>
          </a:p>
          <a:p>
            <a:pPr marL="241300" indent="-229235">
              <a:lnSpc>
                <a:spcPct val="100000"/>
              </a:lnSpc>
              <a:spcBef>
                <a:spcPts val="670"/>
              </a:spcBef>
              <a:buFont typeface="Arial"/>
              <a:buChar char="•"/>
              <a:tabLst>
                <a:tab pos="241935" algn="l"/>
              </a:tabLst>
            </a:pPr>
            <a:r>
              <a:rPr sz="2800" spc="-20" dirty="0">
                <a:latin typeface="Carlito"/>
                <a:cs typeface="Carlito"/>
              </a:rPr>
              <a:t>vagrant </a:t>
            </a:r>
            <a:r>
              <a:rPr sz="2800" spc="-10" dirty="0">
                <a:latin typeface="Carlito"/>
                <a:cs typeface="Carlito"/>
              </a:rPr>
              <a:t>snapshot</a:t>
            </a:r>
            <a:r>
              <a:rPr sz="2800" spc="30" dirty="0">
                <a:latin typeface="Carlito"/>
                <a:cs typeface="Carlito"/>
              </a:rPr>
              <a:t> </a:t>
            </a:r>
            <a:r>
              <a:rPr sz="2800" spc="-10" dirty="0">
                <a:latin typeface="Carlito"/>
                <a:cs typeface="Carlito"/>
              </a:rPr>
              <a:t>pop</a:t>
            </a:r>
            <a:endParaRPr sz="2800">
              <a:latin typeface="Carlito"/>
              <a:cs typeface="Carlito"/>
            </a:endParaRPr>
          </a:p>
          <a:p>
            <a:pPr marL="241300" indent="-229235">
              <a:lnSpc>
                <a:spcPct val="100000"/>
              </a:lnSpc>
              <a:spcBef>
                <a:spcPts val="665"/>
              </a:spcBef>
              <a:buFont typeface="Arial"/>
              <a:buChar char="•"/>
              <a:tabLst>
                <a:tab pos="241935" algn="l"/>
              </a:tabLst>
            </a:pPr>
            <a:r>
              <a:rPr sz="2800" spc="-20" dirty="0">
                <a:latin typeface="Carlito"/>
                <a:cs typeface="Carlito"/>
              </a:rPr>
              <a:t>vagrant </a:t>
            </a:r>
            <a:r>
              <a:rPr sz="2800" spc="-10" dirty="0">
                <a:latin typeface="Carlito"/>
                <a:cs typeface="Carlito"/>
              </a:rPr>
              <a:t>snapshot </a:t>
            </a:r>
            <a:r>
              <a:rPr sz="2800" spc="-25" dirty="0">
                <a:latin typeface="Carlito"/>
                <a:cs typeface="Carlito"/>
              </a:rPr>
              <a:t>save</a:t>
            </a:r>
            <a:r>
              <a:rPr sz="2800" spc="30" dirty="0">
                <a:latin typeface="Carlito"/>
                <a:cs typeface="Carlito"/>
              </a:rPr>
              <a:t> </a:t>
            </a:r>
            <a:r>
              <a:rPr sz="2800" spc="-10" dirty="0">
                <a:latin typeface="Carlito"/>
                <a:cs typeface="Carlito"/>
              </a:rPr>
              <a:t>name</a:t>
            </a:r>
            <a:endParaRPr sz="2800">
              <a:latin typeface="Carlito"/>
              <a:cs typeface="Carlito"/>
            </a:endParaRPr>
          </a:p>
          <a:p>
            <a:pPr marL="241300" indent="-229235">
              <a:lnSpc>
                <a:spcPct val="100000"/>
              </a:lnSpc>
              <a:spcBef>
                <a:spcPts val="660"/>
              </a:spcBef>
              <a:buFont typeface="Arial"/>
              <a:buChar char="•"/>
              <a:tabLst>
                <a:tab pos="241935" algn="l"/>
              </a:tabLst>
            </a:pPr>
            <a:r>
              <a:rPr sz="2800" spc="-20" dirty="0">
                <a:latin typeface="Carlito"/>
                <a:cs typeface="Carlito"/>
              </a:rPr>
              <a:t>vagrant </a:t>
            </a:r>
            <a:r>
              <a:rPr sz="2800" spc="-10" dirty="0">
                <a:latin typeface="Carlito"/>
                <a:cs typeface="Carlito"/>
              </a:rPr>
              <a:t>snapshot </a:t>
            </a:r>
            <a:r>
              <a:rPr sz="2800" spc="-25" dirty="0">
                <a:latin typeface="Carlito"/>
                <a:cs typeface="Carlito"/>
              </a:rPr>
              <a:t>restore</a:t>
            </a:r>
            <a:r>
              <a:rPr sz="2800" spc="15" dirty="0">
                <a:latin typeface="Carlito"/>
                <a:cs typeface="Carlito"/>
              </a:rPr>
              <a:t> </a:t>
            </a:r>
            <a:r>
              <a:rPr sz="2800" spc="-10" dirty="0">
                <a:latin typeface="Carlito"/>
                <a:cs typeface="Carlito"/>
              </a:rPr>
              <a:t>name</a:t>
            </a:r>
            <a:endParaRPr sz="2800">
              <a:latin typeface="Carlito"/>
              <a:cs typeface="Carlito"/>
            </a:endParaRPr>
          </a:p>
          <a:p>
            <a:pPr marL="241300" indent="-229235">
              <a:lnSpc>
                <a:spcPct val="100000"/>
              </a:lnSpc>
              <a:spcBef>
                <a:spcPts val="670"/>
              </a:spcBef>
              <a:buFont typeface="Arial"/>
              <a:buChar char="•"/>
              <a:tabLst>
                <a:tab pos="241935" algn="l"/>
              </a:tabLst>
            </a:pPr>
            <a:r>
              <a:rPr sz="2800" spc="-20" dirty="0">
                <a:latin typeface="Carlito"/>
                <a:cs typeface="Carlito"/>
              </a:rPr>
              <a:t>vagrant </a:t>
            </a:r>
            <a:r>
              <a:rPr sz="2800" spc="-10" dirty="0">
                <a:latin typeface="Carlito"/>
                <a:cs typeface="Carlito"/>
              </a:rPr>
              <a:t>snapshot</a:t>
            </a:r>
            <a:r>
              <a:rPr sz="2800" spc="30" dirty="0">
                <a:latin typeface="Carlito"/>
                <a:cs typeface="Carlito"/>
              </a:rPr>
              <a:t> </a:t>
            </a:r>
            <a:r>
              <a:rPr sz="2800" spc="-15" dirty="0">
                <a:latin typeface="Carlito"/>
                <a:cs typeface="Carlito"/>
              </a:rPr>
              <a:t>list</a:t>
            </a:r>
            <a:endParaRPr sz="2800">
              <a:latin typeface="Carlito"/>
              <a:cs typeface="Carlito"/>
            </a:endParaRPr>
          </a:p>
          <a:p>
            <a:pPr marL="241300" indent="-229235">
              <a:lnSpc>
                <a:spcPct val="100000"/>
              </a:lnSpc>
              <a:spcBef>
                <a:spcPts val="660"/>
              </a:spcBef>
              <a:buFont typeface="Arial"/>
              <a:buChar char="•"/>
              <a:tabLst>
                <a:tab pos="241935" algn="l"/>
              </a:tabLst>
            </a:pPr>
            <a:r>
              <a:rPr sz="2800" spc="-20" dirty="0">
                <a:latin typeface="Carlito"/>
                <a:cs typeface="Carlito"/>
              </a:rPr>
              <a:t>vagrant </a:t>
            </a:r>
            <a:r>
              <a:rPr sz="2800" spc="-10" dirty="0">
                <a:latin typeface="Carlito"/>
                <a:cs typeface="Carlito"/>
              </a:rPr>
              <a:t>snapshot</a:t>
            </a:r>
            <a:r>
              <a:rPr sz="2800" spc="35" dirty="0">
                <a:latin typeface="Carlito"/>
                <a:cs typeface="Carlito"/>
              </a:rPr>
              <a:t> </a:t>
            </a:r>
            <a:r>
              <a:rPr sz="2800" spc="-15" dirty="0">
                <a:latin typeface="Carlito"/>
                <a:cs typeface="Carlito"/>
              </a:rPr>
              <a:t>delete</a:t>
            </a:r>
            <a:endParaRPr sz="28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116" name="Rectangle 103">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05">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07">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09">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1">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7D00"/>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1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p:nvPr/>
        </p:nvSpPr>
        <p:spPr>
          <a:xfrm>
            <a:off x="5851173" y="2180496"/>
            <a:ext cx="6064162" cy="4045683"/>
          </a:xfrm>
          <a:prstGeom prst="rect">
            <a:avLst/>
          </a:prstGeom>
        </p:spPr>
        <p:txBody>
          <a:bodyPr spcFirstLastPara="1" vert="horz" lIns="91440" tIns="45720" rIns="91440" bIns="45720" rtlCol="0" anchor="ctr" anchorCtr="0">
            <a:noAutofit/>
          </a:bodyPr>
          <a:lstStyle/>
          <a:p>
            <a:pPr algn="just"/>
            <a:r>
              <a:rPr lang="en-US" sz="2400" b="1" i="0" dirty="0">
                <a:solidFill>
                  <a:srgbClr val="495057"/>
                </a:solidFill>
                <a:effectLst/>
                <a:latin typeface="-apple-system"/>
              </a:rPr>
              <a:t>VirtualBox</a:t>
            </a:r>
            <a:r>
              <a:rPr lang="en-US" sz="2400" b="0" i="0" dirty="0">
                <a:solidFill>
                  <a:srgbClr val="495057"/>
                </a:solidFill>
                <a:effectLst/>
                <a:latin typeface="-apple-system"/>
              </a:rPr>
              <a:t> is basically inception for your computer. You can use VirtualBox to run entire sandboxed operating systems within your own computer.</a:t>
            </a:r>
          </a:p>
          <a:p>
            <a:pPr algn="just"/>
            <a:endParaRPr lang="en-US" sz="2400" dirty="0">
              <a:solidFill>
                <a:srgbClr val="495057"/>
              </a:solidFill>
              <a:latin typeface="-apple-system"/>
            </a:endParaRPr>
          </a:p>
          <a:p>
            <a:pPr algn="just"/>
            <a:endParaRPr lang="en-US" sz="2400" b="0" i="0" dirty="0">
              <a:solidFill>
                <a:srgbClr val="495057"/>
              </a:solidFill>
              <a:effectLst/>
              <a:latin typeface="-apple-system"/>
            </a:endParaRPr>
          </a:p>
          <a:p>
            <a:pPr algn="just"/>
            <a:r>
              <a:rPr lang="en-US" sz="2400" b="1" i="0" dirty="0">
                <a:solidFill>
                  <a:srgbClr val="495057"/>
                </a:solidFill>
                <a:effectLst/>
                <a:latin typeface="-apple-system"/>
              </a:rPr>
              <a:t>Vagrant</a:t>
            </a:r>
            <a:r>
              <a:rPr lang="en-US" sz="2400" b="0" i="0" dirty="0">
                <a:solidFill>
                  <a:srgbClr val="495057"/>
                </a:solidFill>
                <a:effectLst/>
                <a:latin typeface="-apple-system"/>
              </a:rPr>
              <a:t> is software that is used to manage a development environment. Through the command line, you can grab any available OS, install it, configure it, run it, work inside of it, shut it down, and more.</a:t>
            </a:r>
          </a:p>
        </p:txBody>
      </p:sp>
      <p:sp>
        <p:nvSpPr>
          <p:cNvPr id="29" name="TextBox 28">
            <a:extLst>
              <a:ext uri="{FF2B5EF4-FFF2-40B4-BE49-F238E27FC236}">
                <a16:creationId xmlns:a16="http://schemas.microsoft.com/office/drawing/2014/main" id="{4DC9E2AE-0179-4386-9CC4-AAF092DF08F9}"/>
              </a:ext>
            </a:extLst>
          </p:cNvPr>
          <p:cNvSpPr txBox="1"/>
          <p:nvPr/>
        </p:nvSpPr>
        <p:spPr>
          <a:xfrm>
            <a:off x="574934" y="794368"/>
            <a:ext cx="10089631" cy="523220"/>
          </a:xfrm>
          <a:prstGeom prst="rect">
            <a:avLst/>
          </a:prstGeom>
          <a:noFill/>
        </p:spPr>
        <p:txBody>
          <a:bodyPr wrap="square">
            <a:spAutoFit/>
          </a:bodyPr>
          <a:lstStyle/>
          <a:p>
            <a:pPr algn="l"/>
            <a:r>
              <a:rPr lang="en-US" sz="2800" b="1" i="0" dirty="0">
                <a:solidFill>
                  <a:schemeClr val="bg1"/>
                </a:solidFill>
                <a:effectLst/>
                <a:latin typeface="sohne"/>
              </a:rPr>
              <a:t>Installing VirtualBox and Vagrant on Windows VM</a:t>
            </a:r>
          </a:p>
        </p:txBody>
      </p:sp>
      <p:pic>
        <p:nvPicPr>
          <p:cNvPr id="3" name="Picture 2">
            <a:extLst>
              <a:ext uri="{FF2B5EF4-FFF2-40B4-BE49-F238E27FC236}">
                <a16:creationId xmlns:a16="http://schemas.microsoft.com/office/drawing/2014/main" id="{CBCA3F58-DA81-45D0-AF42-1063DC38CBE8}"/>
              </a:ext>
            </a:extLst>
          </p:cNvPr>
          <p:cNvPicPr>
            <a:picLocks noChangeAspect="1"/>
          </p:cNvPicPr>
          <p:nvPr/>
        </p:nvPicPr>
        <p:blipFill>
          <a:blip r:embed="rId3"/>
          <a:stretch>
            <a:fillRect/>
          </a:stretch>
        </p:blipFill>
        <p:spPr>
          <a:xfrm>
            <a:off x="544112" y="2643849"/>
            <a:ext cx="5038725" cy="2800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1201" y="971102"/>
            <a:ext cx="2709225" cy="390077"/>
          </a:xfrm>
          <a:prstGeom prst="rect">
            <a:avLst/>
          </a:prstGeom>
        </p:spPr>
        <p:txBody>
          <a:bodyPr vert="horz" wrap="square" lIns="0" tIns="23909" rIns="0" bIns="0" rtlCol="0">
            <a:spAutoFit/>
          </a:bodyPr>
          <a:lstStyle/>
          <a:p>
            <a:pPr marL="25168">
              <a:spcBef>
                <a:spcPts val="188"/>
              </a:spcBef>
            </a:pPr>
            <a:r>
              <a:rPr sz="2378" spc="-357" dirty="0">
                <a:solidFill>
                  <a:srgbClr val="E20074"/>
                </a:solidFill>
                <a:latin typeface="Arial"/>
                <a:cs typeface="Arial"/>
              </a:rPr>
              <a:t>Why </a:t>
            </a:r>
            <a:r>
              <a:rPr sz="2378" spc="-208" dirty="0">
                <a:solidFill>
                  <a:srgbClr val="E20074"/>
                </a:solidFill>
                <a:latin typeface="Arial"/>
                <a:cs typeface="Arial"/>
              </a:rPr>
              <a:t>people </a:t>
            </a:r>
            <a:r>
              <a:rPr sz="2378" spc="-238" dirty="0">
                <a:solidFill>
                  <a:srgbClr val="E20074"/>
                </a:solidFill>
                <a:latin typeface="Arial"/>
                <a:cs typeface="Arial"/>
              </a:rPr>
              <a:t>are </a:t>
            </a:r>
            <a:r>
              <a:rPr sz="2378" spc="-208" dirty="0">
                <a:solidFill>
                  <a:srgbClr val="E20074"/>
                </a:solidFill>
                <a:latin typeface="Arial"/>
                <a:cs typeface="Arial"/>
              </a:rPr>
              <a:t>using</a:t>
            </a:r>
            <a:r>
              <a:rPr sz="2378" spc="-466" dirty="0">
                <a:solidFill>
                  <a:srgbClr val="E20074"/>
                </a:solidFill>
                <a:latin typeface="Arial"/>
                <a:cs typeface="Arial"/>
              </a:rPr>
              <a:t> </a:t>
            </a:r>
            <a:r>
              <a:rPr sz="2378" spc="-168" dirty="0">
                <a:solidFill>
                  <a:srgbClr val="E20074"/>
                </a:solidFill>
                <a:latin typeface="Arial"/>
                <a:cs typeface="Arial"/>
              </a:rPr>
              <a:t>it?</a:t>
            </a:r>
            <a:endParaRPr sz="2378" dirty="0">
              <a:latin typeface="Arial"/>
              <a:cs typeface="Arial"/>
            </a:endParaRPr>
          </a:p>
        </p:txBody>
      </p:sp>
      <p:grpSp>
        <p:nvGrpSpPr>
          <p:cNvPr id="3" name="object 3"/>
          <p:cNvGrpSpPr/>
          <p:nvPr/>
        </p:nvGrpSpPr>
        <p:grpSpPr>
          <a:xfrm>
            <a:off x="3263555" y="2487758"/>
            <a:ext cx="4277127" cy="2940761"/>
            <a:chOff x="875714" y="1255396"/>
            <a:chExt cx="2158365" cy="1483995"/>
          </a:xfrm>
        </p:grpSpPr>
        <p:sp>
          <p:nvSpPr>
            <p:cNvPr id="4" name="object 4"/>
            <p:cNvSpPr/>
            <p:nvPr/>
          </p:nvSpPr>
          <p:spPr>
            <a:xfrm>
              <a:off x="1780908" y="1779645"/>
              <a:ext cx="786786" cy="959257"/>
            </a:xfrm>
            <a:prstGeom prst="rect">
              <a:avLst/>
            </a:prstGeom>
            <a:blipFill>
              <a:blip r:embed="rId2" cstate="print"/>
              <a:stretch>
                <a:fillRect/>
              </a:stretch>
            </a:blipFill>
          </p:spPr>
          <p:txBody>
            <a:bodyPr wrap="square" lIns="0" tIns="0" rIns="0" bIns="0" rtlCol="0"/>
            <a:lstStyle/>
            <a:p>
              <a:endParaRPr sz="3567"/>
            </a:p>
          </p:txBody>
        </p:sp>
        <p:sp>
          <p:nvSpPr>
            <p:cNvPr id="5" name="object 5"/>
            <p:cNvSpPr/>
            <p:nvPr/>
          </p:nvSpPr>
          <p:spPr>
            <a:xfrm>
              <a:off x="2643500" y="2574765"/>
              <a:ext cx="387985" cy="133350"/>
            </a:xfrm>
            <a:custGeom>
              <a:avLst/>
              <a:gdLst/>
              <a:ahLst/>
              <a:cxnLst/>
              <a:rect l="l" t="t" r="r" b="b"/>
              <a:pathLst>
                <a:path w="387985" h="133350">
                  <a:moveTo>
                    <a:pt x="0" y="0"/>
                  </a:moveTo>
                  <a:lnTo>
                    <a:pt x="64295" y="47231"/>
                  </a:lnTo>
                  <a:lnTo>
                    <a:pt x="104810" y="70079"/>
                  </a:lnTo>
                  <a:lnTo>
                    <a:pt x="147209" y="89412"/>
                  </a:lnTo>
                  <a:lnTo>
                    <a:pt x="191493" y="105230"/>
                  </a:lnTo>
                  <a:lnTo>
                    <a:pt x="237662" y="117532"/>
                  </a:lnTo>
                  <a:lnTo>
                    <a:pt x="285716" y="126320"/>
                  </a:lnTo>
                  <a:lnTo>
                    <a:pt x="335656" y="131592"/>
                  </a:lnTo>
                  <a:lnTo>
                    <a:pt x="387481" y="133349"/>
                  </a:lnTo>
                </a:path>
              </a:pathLst>
            </a:custGeom>
            <a:ln w="5129">
              <a:solidFill>
                <a:srgbClr val="7F7F7F"/>
              </a:solidFill>
            </a:ln>
          </p:spPr>
          <p:txBody>
            <a:bodyPr wrap="square" lIns="0" tIns="0" rIns="0" bIns="0" rtlCol="0"/>
            <a:lstStyle/>
            <a:p>
              <a:endParaRPr sz="3567"/>
            </a:p>
          </p:txBody>
        </p:sp>
        <p:sp>
          <p:nvSpPr>
            <p:cNvPr id="6" name="object 6"/>
            <p:cNvSpPr/>
            <p:nvPr/>
          </p:nvSpPr>
          <p:spPr>
            <a:xfrm>
              <a:off x="2474379" y="2361067"/>
              <a:ext cx="171685" cy="216262"/>
            </a:xfrm>
            <a:prstGeom prst="rect">
              <a:avLst/>
            </a:prstGeom>
            <a:blipFill>
              <a:blip r:embed="rId3" cstate="print"/>
              <a:stretch>
                <a:fillRect/>
              </a:stretch>
            </a:blipFill>
          </p:spPr>
          <p:txBody>
            <a:bodyPr wrap="square" lIns="0" tIns="0" rIns="0" bIns="0" rtlCol="0"/>
            <a:lstStyle/>
            <a:p>
              <a:endParaRPr sz="3567"/>
            </a:p>
          </p:txBody>
        </p:sp>
        <p:sp>
          <p:nvSpPr>
            <p:cNvPr id="7" name="object 7"/>
            <p:cNvSpPr/>
            <p:nvPr/>
          </p:nvSpPr>
          <p:spPr>
            <a:xfrm>
              <a:off x="2643473" y="1390332"/>
              <a:ext cx="387985" cy="133985"/>
            </a:xfrm>
            <a:custGeom>
              <a:avLst/>
              <a:gdLst/>
              <a:ahLst/>
              <a:cxnLst/>
              <a:rect l="l" t="t" r="r" b="b"/>
              <a:pathLst>
                <a:path w="387985" h="133984">
                  <a:moveTo>
                    <a:pt x="0" y="133375"/>
                  </a:moveTo>
                  <a:lnTo>
                    <a:pt x="64322" y="86121"/>
                  </a:lnTo>
                  <a:lnTo>
                    <a:pt x="104837" y="63273"/>
                  </a:lnTo>
                  <a:lnTo>
                    <a:pt x="147236" y="43940"/>
                  </a:lnTo>
                  <a:lnTo>
                    <a:pt x="191520" y="28121"/>
                  </a:lnTo>
                  <a:lnTo>
                    <a:pt x="237689" y="15818"/>
                  </a:lnTo>
                  <a:lnTo>
                    <a:pt x="285743" y="7030"/>
                  </a:lnTo>
                  <a:lnTo>
                    <a:pt x="335683" y="1757"/>
                  </a:lnTo>
                  <a:lnTo>
                    <a:pt x="387508" y="0"/>
                  </a:lnTo>
                </a:path>
              </a:pathLst>
            </a:custGeom>
            <a:ln w="5129">
              <a:solidFill>
                <a:srgbClr val="7F7F7F"/>
              </a:solidFill>
            </a:ln>
          </p:spPr>
          <p:txBody>
            <a:bodyPr wrap="square" lIns="0" tIns="0" rIns="0" bIns="0" rtlCol="0"/>
            <a:lstStyle/>
            <a:p>
              <a:endParaRPr sz="3567"/>
            </a:p>
          </p:txBody>
        </p:sp>
        <p:sp>
          <p:nvSpPr>
            <p:cNvPr id="8" name="object 8"/>
            <p:cNvSpPr/>
            <p:nvPr/>
          </p:nvSpPr>
          <p:spPr>
            <a:xfrm>
              <a:off x="2474379" y="1521143"/>
              <a:ext cx="171658" cy="216229"/>
            </a:xfrm>
            <a:prstGeom prst="rect">
              <a:avLst/>
            </a:prstGeom>
            <a:blipFill>
              <a:blip r:embed="rId4" cstate="print"/>
              <a:stretch>
                <a:fillRect/>
              </a:stretch>
            </a:blipFill>
          </p:spPr>
          <p:txBody>
            <a:bodyPr wrap="square" lIns="0" tIns="0" rIns="0" bIns="0" rtlCol="0"/>
            <a:lstStyle/>
            <a:p>
              <a:endParaRPr sz="3567"/>
            </a:p>
          </p:txBody>
        </p:sp>
        <p:sp>
          <p:nvSpPr>
            <p:cNvPr id="9" name="object 9"/>
            <p:cNvSpPr/>
            <p:nvPr/>
          </p:nvSpPr>
          <p:spPr>
            <a:xfrm>
              <a:off x="1318209" y="2363632"/>
              <a:ext cx="554355" cy="344805"/>
            </a:xfrm>
            <a:custGeom>
              <a:avLst/>
              <a:gdLst/>
              <a:ahLst/>
              <a:cxnLst/>
              <a:rect l="l" t="t" r="r" b="b"/>
              <a:pathLst>
                <a:path w="554355" h="344805">
                  <a:moveTo>
                    <a:pt x="554037" y="0"/>
                  </a:moveTo>
                  <a:lnTo>
                    <a:pt x="526709" y="47455"/>
                  </a:lnTo>
                  <a:lnTo>
                    <a:pt x="497497" y="91395"/>
                  </a:lnTo>
                  <a:lnTo>
                    <a:pt x="466402" y="131819"/>
                  </a:lnTo>
                  <a:lnTo>
                    <a:pt x="433424" y="168728"/>
                  </a:lnTo>
                  <a:lnTo>
                    <a:pt x="398562" y="202122"/>
                  </a:lnTo>
                  <a:lnTo>
                    <a:pt x="361816" y="232000"/>
                  </a:lnTo>
                  <a:lnTo>
                    <a:pt x="323186" y="258364"/>
                  </a:lnTo>
                  <a:lnTo>
                    <a:pt x="282671" y="281212"/>
                  </a:lnTo>
                  <a:lnTo>
                    <a:pt x="240272" y="300544"/>
                  </a:lnTo>
                  <a:lnTo>
                    <a:pt x="195988" y="316362"/>
                  </a:lnTo>
                  <a:lnTo>
                    <a:pt x="149819" y="328664"/>
                  </a:lnTo>
                  <a:lnTo>
                    <a:pt x="101765" y="337452"/>
                  </a:lnTo>
                  <a:lnTo>
                    <a:pt x="51825" y="342724"/>
                  </a:lnTo>
                  <a:lnTo>
                    <a:pt x="0" y="344482"/>
                  </a:lnTo>
                </a:path>
              </a:pathLst>
            </a:custGeom>
            <a:ln w="5129">
              <a:solidFill>
                <a:srgbClr val="7F7F7F"/>
              </a:solidFill>
            </a:ln>
          </p:spPr>
          <p:txBody>
            <a:bodyPr wrap="square" lIns="0" tIns="0" rIns="0" bIns="0" rtlCol="0"/>
            <a:lstStyle/>
            <a:p>
              <a:endParaRPr sz="3567"/>
            </a:p>
          </p:txBody>
        </p:sp>
        <p:sp>
          <p:nvSpPr>
            <p:cNvPr id="10" name="object 10"/>
            <p:cNvSpPr/>
            <p:nvPr/>
          </p:nvSpPr>
          <p:spPr>
            <a:xfrm>
              <a:off x="875714" y="2568023"/>
              <a:ext cx="407578" cy="79552"/>
            </a:xfrm>
            <a:prstGeom prst="rect">
              <a:avLst/>
            </a:prstGeom>
            <a:blipFill>
              <a:blip r:embed="rId5" cstate="print"/>
              <a:stretch>
                <a:fillRect/>
              </a:stretch>
            </a:blipFill>
          </p:spPr>
          <p:txBody>
            <a:bodyPr wrap="square" lIns="0" tIns="0" rIns="0" bIns="0" rtlCol="0"/>
            <a:lstStyle/>
            <a:p>
              <a:endParaRPr sz="3567"/>
            </a:p>
          </p:txBody>
        </p:sp>
        <p:sp>
          <p:nvSpPr>
            <p:cNvPr id="11" name="object 11"/>
            <p:cNvSpPr/>
            <p:nvPr/>
          </p:nvSpPr>
          <p:spPr>
            <a:xfrm>
              <a:off x="1318209" y="1390332"/>
              <a:ext cx="554355" cy="344805"/>
            </a:xfrm>
            <a:custGeom>
              <a:avLst/>
              <a:gdLst/>
              <a:ahLst/>
              <a:cxnLst/>
              <a:rect l="l" t="t" r="r" b="b"/>
              <a:pathLst>
                <a:path w="554355" h="344805">
                  <a:moveTo>
                    <a:pt x="554037" y="344474"/>
                  </a:moveTo>
                  <a:lnTo>
                    <a:pt x="526709" y="297023"/>
                  </a:lnTo>
                  <a:lnTo>
                    <a:pt x="497497" y="253086"/>
                  </a:lnTo>
                  <a:lnTo>
                    <a:pt x="466402" y="212663"/>
                  </a:lnTo>
                  <a:lnTo>
                    <a:pt x="433424" y="175756"/>
                  </a:lnTo>
                  <a:lnTo>
                    <a:pt x="398562" y="142363"/>
                  </a:lnTo>
                  <a:lnTo>
                    <a:pt x="361816" y="112485"/>
                  </a:lnTo>
                  <a:lnTo>
                    <a:pt x="323186" y="86121"/>
                  </a:lnTo>
                  <a:lnTo>
                    <a:pt x="282671" y="63273"/>
                  </a:lnTo>
                  <a:lnTo>
                    <a:pt x="240272" y="43940"/>
                  </a:lnTo>
                  <a:lnTo>
                    <a:pt x="195988" y="28121"/>
                  </a:lnTo>
                  <a:lnTo>
                    <a:pt x="149819" y="15818"/>
                  </a:lnTo>
                  <a:lnTo>
                    <a:pt x="101765" y="7030"/>
                  </a:lnTo>
                  <a:lnTo>
                    <a:pt x="51825" y="1757"/>
                  </a:lnTo>
                  <a:lnTo>
                    <a:pt x="0" y="0"/>
                  </a:lnTo>
                </a:path>
              </a:pathLst>
            </a:custGeom>
            <a:ln w="5129">
              <a:solidFill>
                <a:srgbClr val="7F7F7F"/>
              </a:solidFill>
            </a:ln>
          </p:spPr>
          <p:txBody>
            <a:bodyPr wrap="square" lIns="0" tIns="0" rIns="0" bIns="0" rtlCol="0"/>
            <a:lstStyle/>
            <a:p>
              <a:endParaRPr sz="3567"/>
            </a:p>
          </p:txBody>
        </p:sp>
        <p:sp>
          <p:nvSpPr>
            <p:cNvPr id="12" name="object 12"/>
            <p:cNvSpPr/>
            <p:nvPr/>
          </p:nvSpPr>
          <p:spPr>
            <a:xfrm>
              <a:off x="983570" y="1255396"/>
              <a:ext cx="313594" cy="102589"/>
            </a:xfrm>
            <a:prstGeom prst="rect">
              <a:avLst/>
            </a:prstGeom>
            <a:blipFill>
              <a:blip r:embed="rId6" cstate="print"/>
              <a:stretch>
                <a:fillRect/>
              </a:stretch>
            </a:blipFill>
          </p:spPr>
          <p:txBody>
            <a:bodyPr wrap="square" lIns="0" tIns="0" rIns="0" bIns="0" rtlCol="0"/>
            <a:lstStyle/>
            <a:p>
              <a:endParaRPr sz="3567"/>
            </a:p>
          </p:txBody>
        </p:sp>
      </p:grpSp>
      <p:sp>
        <p:nvSpPr>
          <p:cNvPr id="13" name="object 13"/>
          <p:cNvSpPr/>
          <p:nvPr/>
        </p:nvSpPr>
        <p:spPr>
          <a:xfrm>
            <a:off x="7686727" y="5095289"/>
            <a:ext cx="1238314" cy="151285"/>
          </a:xfrm>
          <a:prstGeom prst="rect">
            <a:avLst/>
          </a:prstGeom>
          <a:blipFill>
            <a:blip r:embed="rId7" cstate="print"/>
            <a:stretch>
              <a:fillRect/>
            </a:stretch>
          </a:blipFill>
        </p:spPr>
        <p:txBody>
          <a:bodyPr wrap="square" lIns="0" tIns="0" rIns="0" bIns="0" rtlCol="0"/>
          <a:lstStyle/>
          <a:p>
            <a:endParaRPr sz="3567"/>
          </a:p>
        </p:txBody>
      </p:sp>
      <p:sp>
        <p:nvSpPr>
          <p:cNvPr id="14" name="object 14"/>
          <p:cNvSpPr/>
          <p:nvPr/>
        </p:nvSpPr>
        <p:spPr>
          <a:xfrm>
            <a:off x="7673113" y="2487754"/>
            <a:ext cx="983196" cy="156438"/>
          </a:xfrm>
          <a:prstGeom prst="rect">
            <a:avLst/>
          </a:prstGeom>
          <a:blipFill>
            <a:blip r:embed="rId8" cstate="print"/>
            <a:stretch>
              <a:fillRect/>
            </a:stretch>
          </a:blipFill>
        </p:spPr>
        <p:txBody>
          <a:bodyPr wrap="square" lIns="0" tIns="0" rIns="0" bIns="0" rtlCol="0"/>
          <a:lstStyle/>
          <a:p>
            <a:endParaRPr sz="3567"/>
          </a:p>
        </p:txBody>
      </p:sp>
      <p:sp>
        <p:nvSpPr>
          <p:cNvPr id="16" name="object 16"/>
          <p:cNvSpPr txBox="1">
            <a:spLocks noGrp="1"/>
          </p:cNvSpPr>
          <p:nvPr>
            <p:ph type="sldNum" sz="quarter" idx="7"/>
          </p:nvPr>
        </p:nvSpPr>
        <p:spPr>
          <a:xfrm>
            <a:off x="4351146" y="3169516"/>
            <a:ext cx="148589" cy="1143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spcBef>
                <a:spcPts val="50"/>
              </a:spcBef>
            </a:pPr>
            <a:fld id="{81D60167-4931-47E6-BA6A-407CBD079E47}" type="slidenum">
              <a:rPr lang="en-US" spc="-50" smtClean="0"/>
              <a:pPr marL="38100">
                <a:spcBef>
                  <a:spcPts val="25"/>
                </a:spcBef>
              </a:pPr>
              <a:t>4</a:t>
            </a:fld>
            <a:endParaRPr spc="-9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4153" y="771662"/>
            <a:ext cx="2332942" cy="390077"/>
          </a:xfrm>
          <a:prstGeom prst="rect">
            <a:avLst/>
          </a:prstGeom>
        </p:spPr>
        <p:txBody>
          <a:bodyPr vert="horz" wrap="square" lIns="0" tIns="23909" rIns="0" bIns="0" rtlCol="0">
            <a:spAutoFit/>
          </a:bodyPr>
          <a:lstStyle/>
          <a:p>
            <a:pPr marL="138422">
              <a:spcBef>
                <a:spcPts val="188"/>
              </a:spcBef>
            </a:pPr>
            <a:r>
              <a:rPr sz="2378" spc="-287" dirty="0">
                <a:solidFill>
                  <a:srgbClr val="F8007F"/>
                </a:solidFill>
                <a:latin typeface="Verdana"/>
                <a:cs typeface="Verdana"/>
                <a:hlinkClick r:id="rId2" action="ppaction://hlinksldjump"/>
              </a:rPr>
              <a:t>THE</a:t>
            </a:r>
            <a:r>
              <a:rPr sz="2378" spc="-404" dirty="0">
                <a:solidFill>
                  <a:srgbClr val="F8007F"/>
                </a:solidFill>
                <a:latin typeface="Verdana"/>
                <a:cs typeface="Verdana"/>
                <a:hlinkClick r:id="rId2" action="ppaction://hlinksldjump"/>
              </a:rPr>
              <a:t> </a:t>
            </a:r>
            <a:r>
              <a:rPr sz="2378" spc="-337" dirty="0">
                <a:solidFill>
                  <a:srgbClr val="F8007F"/>
                </a:solidFill>
                <a:latin typeface="Verdana"/>
                <a:cs typeface="Verdana"/>
                <a:hlinkClick r:id="rId2" action="ppaction://hlinksldjump"/>
              </a:rPr>
              <a:t>BASICS</a:t>
            </a:r>
            <a:endParaRPr sz="2378" dirty="0">
              <a:latin typeface="Verdana"/>
              <a:cs typeface="Verdana"/>
            </a:endParaRPr>
          </a:p>
        </p:txBody>
      </p:sp>
      <p:sp>
        <p:nvSpPr>
          <p:cNvPr id="3" name="object 3"/>
          <p:cNvSpPr/>
          <p:nvPr/>
        </p:nvSpPr>
        <p:spPr>
          <a:xfrm>
            <a:off x="3001789" y="1580557"/>
            <a:ext cx="6183852" cy="4506398"/>
          </a:xfrm>
          <a:prstGeom prst="rect">
            <a:avLst/>
          </a:prstGeom>
          <a:blipFill>
            <a:blip r:embed="rId3" cstate="print"/>
            <a:stretch>
              <a:fillRect/>
            </a:stretch>
          </a:blipFill>
        </p:spPr>
        <p:txBody>
          <a:bodyPr wrap="square" lIns="0" tIns="0" rIns="0" bIns="0" rtlCol="0"/>
          <a:lstStyle/>
          <a:p>
            <a:endParaRPr sz="3567"/>
          </a:p>
        </p:txBody>
      </p:sp>
      <p:sp>
        <p:nvSpPr>
          <p:cNvPr id="5" name="object 5"/>
          <p:cNvSpPr txBox="1">
            <a:spLocks noGrp="1"/>
          </p:cNvSpPr>
          <p:nvPr>
            <p:ph type="sldNum" sz="quarter" idx="7"/>
          </p:nvPr>
        </p:nvSpPr>
        <p:spPr>
          <a:xfrm>
            <a:off x="4351146" y="3169516"/>
            <a:ext cx="148589" cy="1143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5503">
              <a:spcBef>
                <a:spcPts val="50"/>
              </a:spcBef>
            </a:pPr>
            <a:fld id="{81D60167-4931-47E6-BA6A-407CBD079E47}" type="slidenum">
              <a:rPr lang="en-US" spc="-50" smtClean="0"/>
              <a:pPr marL="38100">
                <a:spcBef>
                  <a:spcPts val="25"/>
                </a:spcBef>
              </a:pPr>
              <a:t>5</a:t>
            </a:fld>
            <a:endParaRPr spc="-99" dirty="0"/>
          </a:p>
        </p:txBody>
      </p:sp>
      <p:sp>
        <p:nvSpPr>
          <p:cNvPr id="7" name="TextBox 6">
            <a:extLst>
              <a:ext uri="{FF2B5EF4-FFF2-40B4-BE49-F238E27FC236}">
                <a16:creationId xmlns:a16="http://schemas.microsoft.com/office/drawing/2014/main" id="{A09B9D68-4B25-4496-A2D0-F945CF189BA3}"/>
              </a:ext>
            </a:extLst>
          </p:cNvPr>
          <p:cNvSpPr txBox="1"/>
          <p:nvPr/>
        </p:nvSpPr>
        <p:spPr>
          <a:xfrm>
            <a:off x="2191043" y="1827083"/>
            <a:ext cx="6098344" cy="369332"/>
          </a:xfrm>
          <a:prstGeom prst="rect">
            <a:avLst/>
          </a:prstGeom>
          <a:noFill/>
        </p:spPr>
        <p:txBody>
          <a:bodyPr wrap="square">
            <a:spAutoFit/>
          </a:bodyPr>
          <a:lstStyle/>
          <a:p>
            <a:pPr marL="25168">
              <a:spcBef>
                <a:spcPts val="1714"/>
              </a:spcBef>
            </a:pPr>
            <a:r>
              <a:rPr lang="en-US" sz="1800" spc="-218" dirty="0">
                <a:solidFill>
                  <a:srgbClr val="E20074"/>
                </a:solidFill>
                <a:latin typeface="Arial"/>
                <a:cs typeface="Arial"/>
              </a:rPr>
              <a:t>Terminology </a:t>
            </a:r>
            <a:r>
              <a:rPr lang="en-US" sz="1800" spc="-396" dirty="0">
                <a:solidFill>
                  <a:srgbClr val="E20074"/>
                </a:solidFill>
                <a:latin typeface="Arial"/>
                <a:cs typeface="Arial"/>
              </a:rPr>
              <a:t>&amp;</a:t>
            </a:r>
            <a:r>
              <a:rPr lang="en-US" sz="1800" spc="-287" dirty="0">
                <a:solidFill>
                  <a:srgbClr val="E20074"/>
                </a:solidFill>
                <a:latin typeface="Arial"/>
                <a:cs typeface="Arial"/>
              </a:rPr>
              <a:t> </a:t>
            </a:r>
            <a:r>
              <a:rPr lang="en-US" sz="1800" spc="-238" dirty="0">
                <a:solidFill>
                  <a:srgbClr val="E20074"/>
                </a:solidFill>
                <a:latin typeface="Arial"/>
                <a:cs typeface="Arial"/>
              </a:rPr>
              <a:t>Workflow</a:t>
            </a:r>
            <a:endParaRPr lang="en-US" sz="1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3179-8BFC-439E-A83E-9D98F658B353}"/>
              </a:ext>
            </a:extLst>
          </p:cNvPr>
          <p:cNvSpPr>
            <a:spLocks noGrp="1"/>
          </p:cNvSpPr>
          <p:nvPr>
            <p:ph type="title"/>
          </p:nvPr>
        </p:nvSpPr>
        <p:spPr>
          <a:xfrm>
            <a:off x="581192" y="702156"/>
            <a:ext cx="11029616" cy="609809"/>
          </a:xfrm>
        </p:spPr>
        <p:txBody>
          <a:bodyPr/>
          <a:lstStyle/>
          <a:p>
            <a:r>
              <a:rPr lang="en-US" dirty="0"/>
              <a:t>What Vagrant Can Do for us ?</a:t>
            </a:r>
          </a:p>
        </p:txBody>
      </p:sp>
      <p:sp>
        <p:nvSpPr>
          <p:cNvPr id="3" name="Content Placeholder 2">
            <a:extLst>
              <a:ext uri="{FF2B5EF4-FFF2-40B4-BE49-F238E27FC236}">
                <a16:creationId xmlns:a16="http://schemas.microsoft.com/office/drawing/2014/main" id="{B22913BA-D0C4-47EA-9E2F-7261460DECB1}"/>
              </a:ext>
            </a:extLst>
          </p:cNvPr>
          <p:cNvSpPr>
            <a:spLocks noGrp="1"/>
          </p:cNvSpPr>
          <p:nvPr>
            <p:ph idx="1"/>
          </p:nvPr>
        </p:nvSpPr>
        <p:spPr>
          <a:xfrm>
            <a:off x="4147930" y="4134678"/>
            <a:ext cx="7860441" cy="2451653"/>
          </a:xfrm>
          <a:solidFill>
            <a:srgbClr val="FFC000"/>
          </a:solidFill>
        </p:spPr>
        <p:txBody>
          <a:bodyPr/>
          <a:lstStyle/>
          <a:p>
            <a:pPr algn="l">
              <a:buFont typeface="+mj-lt"/>
              <a:buAutoNum type="arabicPeriod"/>
            </a:pPr>
            <a:r>
              <a:rPr lang="en-US" b="0" i="1" dirty="0">
                <a:solidFill>
                  <a:srgbClr val="292929"/>
                </a:solidFill>
                <a:effectLst/>
                <a:latin typeface="charter"/>
              </a:rPr>
              <a:t>It can manage the lifecycle of a project.</a:t>
            </a:r>
            <a:endParaRPr lang="en-US" b="0" i="0" dirty="0">
              <a:solidFill>
                <a:srgbClr val="292929"/>
              </a:solidFill>
              <a:effectLst/>
              <a:latin typeface="charter"/>
            </a:endParaRPr>
          </a:p>
          <a:p>
            <a:pPr algn="l">
              <a:buFont typeface="+mj-lt"/>
              <a:buAutoNum type="arabicPeriod"/>
            </a:pPr>
            <a:r>
              <a:rPr lang="en-US" b="0" i="1" dirty="0">
                <a:solidFill>
                  <a:srgbClr val="292929"/>
                </a:solidFill>
                <a:effectLst/>
                <a:latin typeface="charter"/>
              </a:rPr>
              <a:t>We can share machines. We can create stop halt machines.</a:t>
            </a:r>
            <a:endParaRPr lang="en-US" b="0" i="0" dirty="0">
              <a:solidFill>
                <a:srgbClr val="292929"/>
              </a:solidFill>
              <a:effectLst/>
              <a:latin typeface="charter"/>
            </a:endParaRPr>
          </a:p>
          <a:p>
            <a:pPr algn="l">
              <a:buFont typeface="+mj-lt"/>
              <a:buAutoNum type="arabicPeriod"/>
            </a:pPr>
            <a:r>
              <a:rPr lang="en-US" b="0" i="1" dirty="0">
                <a:solidFill>
                  <a:srgbClr val="292929"/>
                </a:solidFill>
                <a:effectLst/>
                <a:latin typeface="charter"/>
              </a:rPr>
              <a:t>Helps in creating virtual machines in your local environment.</a:t>
            </a:r>
            <a:endParaRPr lang="en-US" b="0" i="0" dirty="0">
              <a:solidFill>
                <a:srgbClr val="292929"/>
              </a:solidFill>
              <a:effectLst/>
              <a:latin typeface="charter"/>
            </a:endParaRPr>
          </a:p>
          <a:p>
            <a:pPr algn="l">
              <a:buFont typeface="+mj-lt"/>
              <a:buAutoNum type="arabicPeriod"/>
            </a:pPr>
            <a:r>
              <a:rPr lang="en-US" b="0" i="1" dirty="0">
                <a:solidFill>
                  <a:srgbClr val="292929"/>
                </a:solidFill>
                <a:effectLst/>
                <a:latin typeface="charter"/>
              </a:rPr>
              <a:t>It makes easy provisioning virtual machines with a shell script or SCM tools like chef or puppet or Ansible in CI CD Pipeline.</a:t>
            </a:r>
            <a:endParaRPr lang="en-US" b="0" i="0" dirty="0">
              <a:solidFill>
                <a:srgbClr val="292929"/>
              </a:solidFill>
              <a:effectLst/>
              <a:latin typeface="charter"/>
            </a:endParaRPr>
          </a:p>
          <a:p>
            <a:endParaRPr lang="en-US" dirty="0"/>
          </a:p>
        </p:txBody>
      </p:sp>
      <p:sp>
        <p:nvSpPr>
          <p:cNvPr id="5" name="TextBox 4">
            <a:extLst>
              <a:ext uri="{FF2B5EF4-FFF2-40B4-BE49-F238E27FC236}">
                <a16:creationId xmlns:a16="http://schemas.microsoft.com/office/drawing/2014/main" id="{6856D72F-2515-4BBE-A2FC-BB403B5599B4}"/>
              </a:ext>
            </a:extLst>
          </p:cNvPr>
          <p:cNvSpPr txBox="1"/>
          <p:nvPr/>
        </p:nvSpPr>
        <p:spPr>
          <a:xfrm>
            <a:off x="581192" y="1909684"/>
            <a:ext cx="11029614" cy="2585323"/>
          </a:xfrm>
          <a:prstGeom prst="rect">
            <a:avLst/>
          </a:prstGeom>
          <a:noFill/>
        </p:spPr>
        <p:txBody>
          <a:bodyPr wrap="square">
            <a:spAutoFit/>
          </a:bodyPr>
          <a:lstStyle/>
          <a:p>
            <a:pPr algn="just"/>
            <a:r>
              <a:rPr lang="en-US" b="1" i="0" dirty="0">
                <a:solidFill>
                  <a:srgbClr val="313131"/>
                </a:solidFill>
                <a:effectLst/>
                <a:latin typeface="Open Sans" panose="020B0606030504020204" pitchFamily="34" charset="0"/>
              </a:rPr>
              <a:t>A brief introduction to Vagrant</a:t>
            </a:r>
          </a:p>
          <a:p>
            <a:pPr algn="just"/>
            <a:r>
              <a:rPr lang="en-US" b="1" i="0" dirty="0">
                <a:solidFill>
                  <a:srgbClr val="313131"/>
                </a:solidFill>
                <a:effectLst/>
                <a:latin typeface="Open Sans" panose="020B0606030504020204" pitchFamily="34" charset="0"/>
              </a:rPr>
              <a:t>Vagrant</a:t>
            </a:r>
            <a:r>
              <a:rPr lang="en-US" b="0" i="0" dirty="0">
                <a:solidFill>
                  <a:srgbClr val="313131"/>
                </a:solidFill>
                <a:effectLst/>
                <a:latin typeface="Open Sans" panose="020B0606030504020204" pitchFamily="34" charset="0"/>
              </a:rPr>
              <a:t> is an open source software for </a:t>
            </a:r>
            <a:r>
              <a:rPr lang="en-US" b="0" i="0" dirty="0">
                <a:solidFill>
                  <a:srgbClr val="313131"/>
                </a:solidFill>
                <a:effectLst/>
                <a:highlight>
                  <a:srgbClr val="FFFF00"/>
                </a:highlight>
                <a:latin typeface="Open Sans" panose="020B0606030504020204" pitchFamily="34" charset="0"/>
              </a:rPr>
              <a:t>building and maintaining virtual software development environments</a:t>
            </a:r>
            <a:r>
              <a:rPr lang="en-US" b="0" i="0" dirty="0">
                <a:solidFill>
                  <a:srgbClr val="313131"/>
                </a:solidFill>
                <a:effectLst/>
                <a:latin typeface="Open Sans" panose="020B0606030504020204" pitchFamily="34" charset="0"/>
              </a:rPr>
              <a:t>. It provides a clean, easy to configure, reproducible, and portable development environment. In other words, Vagrant allows us to easily and quickly deploy an universal software development environment that can be used anywhere. Vagrant simply eliminates the "works on my machine" excuse. Because, everyone is working on the same environment with same set of configuration. It doesn't matter what OS they are using.</a:t>
            </a:r>
          </a:p>
          <a:p>
            <a:pPr algn="just"/>
            <a:endParaRPr lang="en-US" dirty="0">
              <a:solidFill>
                <a:srgbClr val="313131"/>
              </a:solidFill>
              <a:latin typeface="Open Sans" panose="020B0606030504020204" pitchFamily="34" charset="0"/>
            </a:endParaRPr>
          </a:p>
          <a:p>
            <a:pPr algn="just"/>
            <a:r>
              <a:rPr lang="en-US" b="0" i="0" dirty="0">
                <a:solidFill>
                  <a:srgbClr val="313131"/>
                </a:solidFill>
                <a:effectLst/>
                <a:latin typeface="Open Sans" panose="020B0606030504020204" pitchFamily="34" charset="0"/>
                <a:hlinkClick r:id="rId3"/>
              </a:rPr>
              <a:t>https://www.vagrantup.com/</a:t>
            </a:r>
            <a:endParaRPr lang="en-US" b="0" i="0" dirty="0">
              <a:solidFill>
                <a:srgbClr val="313131"/>
              </a:solidFill>
              <a:effectLst/>
              <a:latin typeface="Open Sans" panose="020B0606030504020204" pitchFamily="34" charset="0"/>
            </a:endParaRPr>
          </a:p>
        </p:txBody>
      </p:sp>
    </p:spTree>
    <p:extLst>
      <p:ext uri="{BB962C8B-B14F-4D97-AF65-F5344CB8AC3E}">
        <p14:creationId xmlns:p14="http://schemas.microsoft.com/office/powerpoint/2010/main" val="420193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F784ED-2CB5-4BD7-8307-FC7434D191DD}"/>
              </a:ext>
            </a:extLst>
          </p:cNvPr>
          <p:cNvSpPr txBox="1"/>
          <p:nvPr/>
        </p:nvSpPr>
        <p:spPr>
          <a:xfrm>
            <a:off x="503635" y="629721"/>
            <a:ext cx="6093618" cy="584775"/>
          </a:xfrm>
          <a:prstGeom prst="rect">
            <a:avLst/>
          </a:prstGeom>
          <a:noFill/>
        </p:spPr>
        <p:txBody>
          <a:bodyPr wrap="square">
            <a:spAutoFit/>
          </a:bodyPr>
          <a:lstStyle/>
          <a:p>
            <a:r>
              <a:rPr lang="en-US" sz="3200" b="1" dirty="0">
                <a:solidFill>
                  <a:srgbClr val="000000"/>
                </a:solidFill>
                <a:latin typeface="SF-Pro-Display"/>
              </a:rPr>
              <a:t>Knowing more about </a:t>
            </a:r>
            <a:r>
              <a:rPr lang="en-US" sz="3200" b="1" i="0" dirty="0">
                <a:solidFill>
                  <a:srgbClr val="000000"/>
                </a:solidFill>
                <a:effectLst/>
                <a:latin typeface="SF-Pro-Display"/>
              </a:rPr>
              <a:t>Vagrant</a:t>
            </a:r>
            <a:endParaRPr lang="en-US" sz="3200" dirty="0"/>
          </a:p>
        </p:txBody>
      </p:sp>
      <p:sp>
        <p:nvSpPr>
          <p:cNvPr id="5" name="TextBox 4">
            <a:extLst>
              <a:ext uri="{FF2B5EF4-FFF2-40B4-BE49-F238E27FC236}">
                <a16:creationId xmlns:a16="http://schemas.microsoft.com/office/drawing/2014/main" id="{722D6FC4-A4E2-482A-83EB-5F74D6E8F596}"/>
              </a:ext>
            </a:extLst>
          </p:cNvPr>
          <p:cNvSpPr txBox="1"/>
          <p:nvPr/>
        </p:nvSpPr>
        <p:spPr>
          <a:xfrm>
            <a:off x="860822" y="1200208"/>
            <a:ext cx="6868715" cy="923330"/>
          </a:xfrm>
          <a:prstGeom prst="rect">
            <a:avLst/>
          </a:prstGeom>
          <a:noFill/>
        </p:spPr>
        <p:txBody>
          <a:bodyPr wrap="square">
            <a:spAutoFit/>
          </a:bodyPr>
          <a:lstStyle/>
          <a:p>
            <a:pPr algn="just"/>
            <a:r>
              <a:rPr lang="en-US" b="0" i="0" dirty="0">
                <a:solidFill>
                  <a:srgbClr val="000000"/>
                </a:solidFill>
                <a:effectLst/>
                <a:highlight>
                  <a:srgbClr val="FFFF00"/>
                </a:highlight>
                <a:latin typeface="SF-Pro-Display"/>
              </a:rPr>
              <a:t>Note - Before you start, make sure you already have a </a:t>
            </a:r>
            <a:r>
              <a:rPr lang="en-US" b="1" i="0" dirty="0">
                <a:solidFill>
                  <a:srgbClr val="000000"/>
                </a:solidFill>
                <a:effectLst/>
                <a:highlight>
                  <a:srgbClr val="FFFF00"/>
                </a:highlight>
                <a:latin typeface="SF-Pro-Display"/>
              </a:rPr>
              <a:t>virtualization solution</a:t>
            </a:r>
            <a:r>
              <a:rPr lang="en-US" b="0" i="0" dirty="0">
                <a:solidFill>
                  <a:srgbClr val="000000"/>
                </a:solidFill>
                <a:effectLst/>
                <a:highlight>
                  <a:srgbClr val="FFFF00"/>
                </a:highlight>
                <a:latin typeface="SF-Pro-Display"/>
              </a:rPr>
              <a:t> on your system. Solutions that work with Vagrant include </a:t>
            </a:r>
            <a:r>
              <a:rPr lang="en-US" b="0" i="0" u="none" strike="noStrike" dirty="0">
                <a:solidFill>
                  <a:srgbClr val="006CA8"/>
                </a:solidFill>
                <a:effectLst/>
                <a:highlight>
                  <a:srgbClr val="FFFF00"/>
                </a:highlight>
                <a:latin typeface="SF-Pro-Display"/>
                <a:hlinkClick r:id="rId3"/>
              </a:rPr>
              <a:t>VirtualBox</a:t>
            </a:r>
            <a:r>
              <a:rPr lang="en-US" b="0" i="0" dirty="0">
                <a:solidFill>
                  <a:srgbClr val="000000"/>
                </a:solidFill>
                <a:effectLst/>
                <a:highlight>
                  <a:srgbClr val="FFFF00"/>
                </a:highlight>
                <a:latin typeface="SF-Pro-Display"/>
              </a:rPr>
              <a:t>, </a:t>
            </a:r>
            <a:r>
              <a:rPr lang="en-US" b="0" i="0" u="none" strike="noStrike" dirty="0">
                <a:solidFill>
                  <a:srgbClr val="006CA8"/>
                </a:solidFill>
                <a:effectLst/>
                <a:highlight>
                  <a:srgbClr val="FFFF00"/>
                </a:highlight>
                <a:latin typeface="SF-Pro-Display"/>
                <a:hlinkClick r:id="rId4"/>
              </a:rPr>
              <a:t>VMware</a:t>
            </a:r>
            <a:r>
              <a:rPr lang="en-US" b="0" i="0" dirty="0">
                <a:solidFill>
                  <a:srgbClr val="000000"/>
                </a:solidFill>
                <a:effectLst/>
                <a:highlight>
                  <a:srgbClr val="FFFF00"/>
                </a:highlight>
                <a:latin typeface="SF-Pro-Display"/>
              </a:rPr>
              <a:t>, </a:t>
            </a:r>
            <a:r>
              <a:rPr lang="en-US" b="0" i="0" u="none" strike="noStrike" dirty="0">
                <a:solidFill>
                  <a:srgbClr val="006CA8"/>
                </a:solidFill>
                <a:effectLst/>
                <a:highlight>
                  <a:srgbClr val="FFFF00"/>
                </a:highlight>
                <a:latin typeface="SF-Pro-Display"/>
                <a:hlinkClick r:id="rId5"/>
              </a:rPr>
              <a:t>Docker</a:t>
            </a:r>
            <a:r>
              <a:rPr lang="en-US" b="0" i="0" dirty="0">
                <a:solidFill>
                  <a:srgbClr val="000000"/>
                </a:solidFill>
                <a:effectLst/>
                <a:highlight>
                  <a:srgbClr val="FFFF00"/>
                </a:highlight>
                <a:latin typeface="SF-Pro-Display"/>
              </a:rPr>
              <a:t>, Hyper-V, and custom solutions.</a:t>
            </a:r>
            <a:endParaRPr lang="en-US" dirty="0">
              <a:highlight>
                <a:srgbClr val="FFFF00"/>
              </a:highlight>
            </a:endParaRPr>
          </a:p>
        </p:txBody>
      </p:sp>
      <p:sp>
        <p:nvSpPr>
          <p:cNvPr id="7" name="TextBox 6">
            <a:extLst>
              <a:ext uri="{FF2B5EF4-FFF2-40B4-BE49-F238E27FC236}">
                <a16:creationId xmlns:a16="http://schemas.microsoft.com/office/drawing/2014/main" id="{B44E4BA0-E01B-4D4F-B9AE-CC78ADB7FE3F}"/>
              </a:ext>
            </a:extLst>
          </p:cNvPr>
          <p:cNvSpPr txBox="1"/>
          <p:nvPr/>
        </p:nvSpPr>
        <p:spPr>
          <a:xfrm>
            <a:off x="1889523" y="2241888"/>
            <a:ext cx="6093618" cy="2031325"/>
          </a:xfrm>
          <a:prstGeom prst="rect">
            <a:avLst/>
          </a:prstGeom>
          <a:noFill/>
        </p:spPr>
        <p:txBody>
          <a:bodyPr wrap="square">
            <a:spAutoFit/>
          </a:bodyPr>
          <a:lstStyle/>
          <a:p>
            <a:pPr algn="l"/>
            <a:r>
              <a:rPr lang="en-US" b="1" i="0" dirty="0">
                <a:solidFill>
                  <a:srgbClr val="000000"/>
                </a:solidFill>
                <a:effectLst/>
                <a:latin typeface="SF-Pro-Display"/>
              </a:rPr>
              <a:t>Vagrant Boxes</a:t>
            </a:r>
          </a:p>
          <a:p>
            <a:pPr algn="l"/>
            <a:r>
              <a:rPr lang="en-US" b="1" i="0" dirty="0">
                <a:solidFill>
                  <a:srgbClr val="000000"/>
                </a:solidFill>
                <a:effectLst/>
                <a:latin typeface="SF-Pro-Display"/>
              </a:rPr>
              <a:t>The basic unit in a Vagrant setup is called a “box” or a “</a:t>
            </a:r>
            <a:r>
              <a:rPr lang="en-US" b="1" i="0" dirty="0" err="1">
                <a:solidFill>
                  <a:srgbClr val="000000"/>
                </a:solidFill>
                <a:effectLst/>
                <a:latin typeface="SF-Pro-Display"/>
              </a:rPr>
              <a:t>Vagrantbox</a:t>
            </a:r>
            <a:r>
              <a:rPr lang="en-US" b="1" i="0" dirty="0">
                <a:solidFill>
                  <a:srgbClr val="000000"/>
                </a:solidFill>
                <a:effectLst/>
                <a:latin typeface="SF-Pro-Display"/>
              </a:rPr>
              <a:t>.”</a:t>
            </a:r>
            <a:r>
              <a:rPr lang="en-US" b="0" i="0" dirty="0">
                <a:solidFill>
                  <a:srgbClr val="000000"/>
                </a:solidFill>
                <a:effectLst/>
                <a:latin typeface="SF-Pro-Display"/>
              </a:rPr>
              <a:t> This is a complete, self-contained image of an operating system environment.</a:t>
            </a:r>
          </a:p>
          <a:p>
            <a:pPr algn="l"/>
            <a:r>
              <a:rPr lang="en-US" b="0" i="0" dirty="0">
                <a:solidFill>
                  <a:srgbClr val="000000"/>
                </a:solidFill>
                <a:effectLst/>
                <a:latin typeface="SF-Pro-Display"/>
              </a:rPr>
              <a:t>A Vagrant Box is a clone of a base operating system image. Using a clone speeds up the launching and provisioning process.</a:t>
            </a:r>
          </a:p>
        </p:txBody>
      </p:sp>
      <p:sp>
        <p:nvSpPr>
          <p:cNvPr id="21" name="TextBox 20">
            <a:extLst>
              <a:ext uri="{FF2B5EF4-FFF2-40B4-BE49-F238E27FC236}">
                <a16:creationId xmlns:a16="http://schemas.microsoft.com/office/drawing/2014/main" id="{01AE2A82-EAFC-473A-96CF-44573EB40A7F}"/>
              </a:ext>
            </a:extLst>
          </p:cNvPr>
          <p:cNvSpPr txBox="1"/>
          <p:nvPr/>
        </p:nvSpPr>
        <p:spPr>
          <a:xfrm>
            <a:off x="3889772" y="4391563"/>
            <a:ext cx="6093618" cy="1200329"/>
          </a:xfrm>
          <a:prstGeom prst="rect">
            <a:avLst/>
          </a:prstGeom>
          <a:noFill/>
        </p:spPr>
        <p:txBody>
          <a:bodyPr wrap="square">
            <a:spAutoFit/>
          </a:bodyPr>
          <a:lstStyle/>
          <a:p>
            <a:pPr algn="l"/>
            <a:r>
              <a:rPr lang="en-US" b="1" i="0" dirty="0" err="1">
                <a:solidFill>
                  <a:srgbClr val="000000"/>
                </a:solidFill>
                <a:effectLst/>
                <a:latin typeface="SF-Pro-Display"/>
              </a:rPr>
              <a:t>VagrantFile</a:t>
            </a:r>
            <a:endParaRPr lang="en-US" b="1" i="0" dirty="0">
              <a:solidFill>
                <a:srgbClr val="000000"/>
              </a:solidFill>
              <a:effectLst/>
              <a:latin typeface="SF-Pro-Display"/>
            </a:endParaRPr>
          </a:p>
          <a:p>
            <a:pPr algn="l"/>
            <a:r>
              <a:rPr lang="en-US" b="0" i="0" dirty="0">
                <a:solidFill>
                  <a:srgbClr val="000000"/>
                </a:solidFill>
                <a:effectLst/>
                <a:latin typeface="SF-Pro-Display"/>
              </a:rPr>
              <a:t>Instead of building out a complete operating system image and copying it, Vagrant uses a “</a:t>
            </a:r>
            <a:r>
              <a:rPr lang="en-US" b="0" i="0" dirty="0" err="1">
                <a:solidFill>
                  <a:srgbClr val="000000"/>
                </a:solidFill>
                <a:effectLst/>
                <a:latin typeface="SF-Pro-Display"/>
              </a:rPr>
              <a:t>Vagrantfile</a:t>
            </a:r>
            <a:r>
              <a:rPr lang="en-US" b="0" i="0" dirty="0">
                <a:solidFill>
                  <a:srgbClr val="000000"/>
                </a:solidFill>
                <a:effectLst/>
                <a:latin typeface="SF-Pro-Display"/>
              </a:rPr>
              <a:t>” to specify the configuration of the box.</a:t>
            </a:r>
          </a:p>
        </p:txBody>
      </p:sp>
    </p:spTree>
    <p:extLst>
      <p:ext uri="{BB962C8B-B14F-4D97-AF65-F5344CB8AC3E}">
        <p14:creationId xmlns:p14="http://schemas.microsoft.com/office/powerpoint/2010/main" val="318757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85C25-A63E-4520-A560-E9DCDB870283}"/>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Vagrant Basic Commands</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78A3128-238A-4248-B018-C19CA2C91A8E}"/>
              </a:ext>
            </a:extLst>
          </p:cNvPr>
          <p:cNvGraphicFramePr>
            <a:graphicFrameLocks noGrp="1"/>
          </p:cNvGraphicFramePr>
          <p:nvPr>
            <p:ph idx="1"/>
            <p:extLst>
              <p:ext uri="{D42A27DB-BD31-4B8C-83A1-F6EECF244321}">
                <p14:modId xmlns:p14="http://schemas.microsoft.com/office/powerpoint/2010/main" val="318832608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41354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291548" y="1037967"/>
            <a:ext cx="3703320" cy="4709131"/>
          </a:xfrm>
          <a:prstGeom prst="rect">
            <a:avLst/>
          </a:prstGeom>
        </p:spPr>
        <p:txBody>
          <a:bodyPr vert="horz" lIns="91440" tIns="45720" rIns="91440" bIns="45720" rtlCol="0" anchor="ctr">
            <a:normAutofit/>
          </a:bodyPr>
          <a:lstStyle/>
          <a:p>
            <a:pPr marL="12700"/>
            <a:r>
              <a:rPr lang="en-US" spc="25" dirty="0">
                <a:solidFill>
                  <a:schemeClr val="accent1"/>
                </a:solidFill>
              </a:rPr>
              <a:t>Setting </a:t>
            </a:r>
            <a:br>
              <a:rPr lang="en-US" spc="25" dirty="0">
                <a:solidFill>
                  <a:schemeClr val="accent1"/>
                </a:solidFill>
              </a:rPr>
            </a:br>
            <a:r>
              <a:rPr lang="en-US" spc="25" dirty="0">
                <a:solidFill>
                  <a:schemeClr val="accent1"/>
                </a:solidFill>
              </a:rPr>
              <a:t>vagrant on </a:t>
            </a:r>
            <a:br>
              <a:rPr lang="en-US" spc="25" dirty="0">
                <a:solidFill>
                  <a:schemeClr val="accent1"/>
                </a:solidFill>
              </a:rPr>
            </a:br>
            <a:r>
              <a:rPr lang="en-US" spc="25" dirty="0">
                <a:solidFill>
                  <a:schemeClr val="accent1"/>
                </a:solidFill>
              </a:rPr>
              <a:t>virtual machine</a:t>
            </a:r>
            <a:endParaRPr lang="en-US" spc="95" dirty="0">
              <a:solidFill>
                <a:schemeClr val="accent1"/>
              </a:solidFill>
            </a:endParaRPr>
          </a:p>
        </p:txBody>
      </p:sp>
      <p:sp>
        <p:nvSpPr>
          <p:cNvPr id="12" name="Rectangle 11">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bject 2"/>
          <p:cNvSpPr/>
          <p:nvPr/>
        </p:nvSpPr>
        <p:spPr>
          <a:xfrm>
            <a:off x="0" y="6367262"/>
            <a:ext cx="12183275" cy="478649"/>
          </a:xfrm>
          <a:prstGeom prst="rect">
            <a:avLst/>
          </a:prstGeom>
          <a:blipFill>
            <a:blip r:embed="rId3" cstate="print"/>
            <a:stretch>
              <a:fillRect/>
            </a:stretch>
          </a:blipFill>
        </p:spPr>
        <p:txBody>
          <a:bodyPr wrap="square" lIns="0" tIns="0" rIns="0" bIns="0" rtlCol="0"/>
          <a:lstStyle/>
          <a:p>
            <a:endParaRPr/>
          </a:p>
        </p:txBody>
      </p:sp>
      <p:graphicFrame>
        <p:nvGraphicFramePr>
          <p:cNvPr id="8" name="object 4">
            <a:extLst>
              <a:ext uri="{FF2B5EF4-FFF2-40B4-BE49-F238E27FC236}">
                <a16:creationId xmlns:a16="http://schemas.microsoft.com/office/drawing/2014/main" id="{23DD1F53-6798-4C25-B250-14787147B0A2}"/>
              </a:ext>
            </a:extLst>
          </p:cNvPr>
          <p:cNvGraphicFramePr/>
          <p:nvPr>
            <p:extLst>
              <p:ext uri="{D42A27DB-BD31-4B8C-83A1-F6EECF244321}">
                <p14:modId xmlns:p14="http://schemas.microsoft.com/office/powerpoint/2010/main" val="17454600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2417</Words>
  <Application>Microsoft Office PowerPoint</Application>
  <PresentationFormat>Widescreen</PresentationFormat>
  <Paragraphs>147</Paragraphs>
  <Slides>25</Slides>
  <Notes>8</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25</vt:i4>
      </vt:variant>
    </vt:vector>
  </HeadingPairs>
  <TitlesOfParts>
    <vt:vector size="45" baseType="lpstr">
      <vt:lpstr>-apple-system</vt:lpstr>
      <vt:lpstr>Arial</vt:lpstr>
      <vt:lpstr>Calibri</vt:lpstr>
      <vt:lpstr>Carlito</vt:lpstr>
      <vt:lpstr>charter</vt:lpstr>
      <vt:lpstr>Gill Sans MT</vt:lpstr>
      <vt:lpstr>Helvetica Neue</vt:lpstr>
      <vt:lpstr>IBM Plex Sans</vt:lpstr>
      <vt:lpstr>inherit</vt:lpstr>
      <vt:lpstr>Menlo</vt:lpstr>
      <vt:lpstr>metro-web</vt:lpstr>
      <vt:lpstr>Open Sans</vt:lpstr>
      <vt:lpstr>SF-Pro-Display</vt:lpstr>
      <vt:lpstr>sohne</vt:lpstr>
      <vt:lpstr>Trebuchet MS</vt:lpstr>
      <vt:lpstr>var(--font-display)</vt:lpstr>
      <vt:lpstr>Verdana</vt:lpstr>
      <vt:lpstr>Wingdings</vt:lpstr>
      <vt:lpstr>Wingdings 2</vt:lpstr>
      <vt:lpstr>Dividend</vt:lpstr>
      <vt:lpstr>SITE Reliability Engineering Training  phase 1 – Dec 14to 23rd</vt:lpstr>
      <vt:lpstr>Content [Module 2] Dec 14th – 16th</vt:lpstr>
      <vt:lpstr>PowerPoint Presentation</vt:lpstr>
      <vt:lpstr>PowerPoint Presentation</vt:lpstr>
      <vt:lpstr>PowerPoint Presentation</vt:lpstr>
      <vt:lpstr>What Vagrant Can Do for us ?</vt:lpstr>
      <vt:lpstr>PowerPoint Presentation</vt:lpstr>
      <vt:lpstr>Vagrant Basic Commands</vt:lpstr>
      <vt:lpstr>Setting  vagrant on  virtual machine</vt:lpstr>
      <vt:lpstr>PowerPoint Presentation</vt:lpstr>
      <vt:lpstr>PowerPoint Presentation</vt:lpstr>
      <vt:lpstr>PowerPoint Presentation</vt:lpstr>
      <vt:lpstr>How Vagrant benefits me?</vt:lpstr>
      <vt:lpstr>Required Tools</vt:lpstr>
      <vt:lpstr>Getting started with Vagrant</vt:lpstr>
      <vt:lpstr>Project setup</vt:lpstr>
      <vt:lpstr>Installing a box</vt:lpstr>
      <vt:lpstr>UP and  SSH</vt:lpstr>
      <vt:lpstr>Synced  folder</vt:lpstr>
      <vt:lpstr>Provisioning</vt:lpstr>
      <vt:lpstr>Networking</vt:lpstr>
      <vt:lpstr>Share  with  universe</vt:lpstr>
      <vt:lpstr>Tear down</vt:lpstr>
      <vt:lpstr>Rebuild</vt:lpstr>
      <vt:lpstr>Snapshot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Reliability Engineering Training  phase 1 – Dec 14to 23rd</dc:title>
  <dc:creator>Krishna Murthy P</dc:creator>
  <cp:lastModifiedBy>Krishna Murthy P</cp:lastModifiedBy>
  <cp:revision>6</cp:revision>
  <dcterms:created xsi:type="dcterms:W3CDTF">2020-12-16T16:52:51Z</dcterms:created>
  <dcterms:modified xsi:type="dcterms:W3CDTF">2020-12-17T03:23:03Z</dcterms:modified>
</cp:coreProperties>
</file>