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8" r:id="rId2"/>
    <p:sldId id="259" r:id="rId3"/>
    <p:sldId id="267" r:id="rId4"/>
    <p:sldId id="270" r:id="rId5"/>
    <p:sldId id="331" r:id="rId6"/>
    <p:sldId id="348" r:id="rId7"/>
    <p:sldId id="335" r:id="rId8"/>
    <p:sldId id="336" r:id="rId9"/>
    <p:sldId id="337" r:id="rId10"/>
    <p:sldId id="338" r:id="rId11"/>
    <p:sldId id="340" r:id="rId12"/>
    <p:sldId id="332" r:id="rId13"/>
    <p:sldId id="341" r:id="rId14"/>
    <p:sldId id="333" r:id="rId15"/>
    <p:sldId id="342" r:id="rId16"/>
    <p:sldId id="343" r:id="rId17"/>
    <p:sldId id="352" r:id="rId18"/>
    <p:sldId id="353" r:id="rId19"/>
    <p:sldId id="355" r:id="rId20"/>
    <p:sldId id="356" r:id="rId21"/>
    <p:sldId id="357" r:id="rId22"/>
    <p:sldId id="360" r:id="rId23"/>
    <p:sldId id="361" r:id="rId24"/>
    <p:sldId id="362" r:id="rId25"/>
    <p:sldId id="363" r:id="rId26"/>
    <p:sldId id="364" r:id="rId27"/>
    <p:sldId id="365" r:id="rId28"/>
    <p:sldId id="367" r:id="rId29"/>
    <p:sldId id="369" r:id="rId30"/>
    <p:sldId id="370" r:id="rId31"/>
    <p:sldId id="371" r:id="rId32"/>
    <p:sldId id="373" r:id="rId33"/>
    <p:sldId id="375" r:id="rId34"/>
    <p:sldId id="37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93878" autoAdjust="0"/>
  </p:normalViewPr>
  <p:slideViewPr>
    <p:cSldViewPr snapToGrid="0">
      <p:cViewPr varScale="1">
        <p:scale>
          <a:sx n="68" d="100"/>
          <a:sy n="68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0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1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81134" y="3381074"/>
            <a:ext cx="51943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22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20619" y="3214387"/>
            <a:ext cx="4200312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33" b="0" i="0">
                <a:solidFill>
                  <a:srgbClr val="919295"/>
                </a:solidFill>
                <a:latin typeface="Arial"/>
                <a:cs typeface="Arial"/>
              </a:defRPr>
            </a:lvl1pPr>
          </a:lstStyle>
          <a:p>
            <a:pPr marL="16933"/>
            <a:r>
              <a:rPr lang="en-US" spc="27" dirty="0"/>
              <a:t>MORE </a:t>
            </a:r>
            <a:r>
              <a:rPr lang="en-US" spc="33" dirty="0"/>
              <a:t>INFORMATION </a:t>
            </a:r>
            <a:r>
              <a:rPr lang="en-US" spc="13" dirty="0"/>
              <a:t>AT</a:t>
            </a:r>
            <a:r>
              <a:rPr lang="en-US" spc="120" dirty="0"/>
              <a:t> </a:t>
            </a:r>
            <a:r>
              <a:rPr lang="en-US" spc="33" dirty="0">
                <a:solidFill>
                  <a:srgbClr val="009539"/>
                </a:solidFill>
              </a:rPr>
              <a:t>NGINX.COM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73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042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ginx.org/keys/nginx_signing.key" TargetMode="External"/><Relationship Id="rId2" Type="http://schemas.openxmlformats.org/officeDocument/2006/relationships/hyperlink" Target="http://nginx.org/packages/mainline/O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nginx.org/packages/mainline/OS/OSRELEASE/%24basearch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.conf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i/file.txt" TargetMode="External"/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basic_status" TargetMode="Externa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5024369" cy="3654081"/>
          </a:xfrm>
        </p:spPr>
        <p:txBody>
          <a:bodyPr anchor="ctr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SITE Reliability Engineering </a:t>
            </a:r>
            <a:r>
              <a:rPr lang="en-US" sz="4000" dirty="0">
                <a:solidFill>
                  <a:schemeClr val="tx2"/>
                </a:solidFill>
              </a:rPr>
              <a:t>Training</a:t>
            </a:r>
            <a:br>
              <a:rPr lang="en-US" sz="5400" dirty="0">
                <a:solidFill>
                  <a:schemeClr val="tx2"/>
                </a:solidFill>
              </a:rPr>
            </a:b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phase 1 – Dec 14to 23rd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70902" y="1552397"/>
            <a:ext cx="6269545" cy="3654082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3200" dirty="0"/>
              <a:t>Topics</a:t>
            </a:r>
          </a:p>
          <a:p>
            <a:pPr marL="514350" indent="-514350">
              <a:buAutoNum type="arabicPeriod"/>
            </a:pPr>
            <a:r>
              <a:rPr lang="en-US" sz="3200" strike="dblStrike" dirty="0">
                <a:solidFill>
                  <a:schemeClr val="accent4"/>
                </a:solidFill>
              </a:rPr>
              <a:t>S/W. Development Models </a:t>
            </a:r>
          </a:p>
          <a:p>
            <a:pPr lvl="1"/>
            <a:r>
              <a:rPr lang="en-US" sz="3200" strike="dblStrike" dirty="0">
                <a:solidFill>
                  <a:schemeClr val="accent4"/>
                </a:solidFill>
              </a:rPr>
              <a:t>[ Agile, DevOps, DevSecOps]</a:t>
            </a:r>
          </a:p>
          <a:p>
            <a:pPr marL="514350" indent="-514350">
              <a:buAutoNum type="arabicPeriod"/>
            </a:pPr>
            <a:r>
              <a:rPr lang="en-US" sz="3200" strike="dblStrike" dirty="0">
                <a:solidFill>
                  <a:schemeClr val="accent4"/>
                </a:solidFill>
              </a:rPr>
              <a:t>SRE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Virtual Box, Vagrant, NGINX [ Linux]</a:t>
            </a:r>
          </a:p>
          <a:p>
            <a:pPr marL="514350" indent="-514350">
              <a:buAutoNum type="arabicPeriod"/>
            </a:pPr>
            <a:r>
              <a:rPr lang="en-US" sz="3200" dirty="0"/>
              <a:t>Container - Dockers</a:t>
            </a:r>
          </a:p>
          <a:p>
            <a:pPr marL="514350" indent="-514350">
              <a:buAutoNum type="arabicPeriod"/>
            </a:pP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69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486" y="840958"/>
            <a:ext cx="4291071" cy="626102"/>
          </a:xfrm>
          <a:prstGeom prst="rect">
            <a:avLst/>
          </a:prstGeom>
        </p:spPr>
        <p:txBody>
          <a:bodyPr vert="horz" wrap="square" lIns="0" tIns="11526" rIns="0" bIns="0" rtlCol="0" anchor="b">
            <a:spAutoFit/>
          </a:bodyPr>
          <a:lstStyle/>
          <a:p>
            <a:pPr marL="11527">
              <a:spcBef>
                <a:spcPts val="91"/>
              </a:spcBef>
            </a:pPr>
            <a:r>
              <a:rPr sz="3993" spc="-5" dirty="0"/>
              <a:t>Child</a:t>
            </a:r>
            <a:r>
              <a:rPr sz="3993" spc="-73" dirty="0"/>
              <a:t> </a:t>
            </a:r>
            <a:r>
              <a:rPr sz="3993" spc="-5" dirty="0"/>
              <a:t>process</a:t>
            </a:r>
            <a:endParaRPr sz="3993" dirty="0"/>
          </a:p>
        </p:txBody>
      </p:sp>
      <p:sp>
        <p:nvSpPr>
          <p:cNvPr id="3" name="object 3"/>
          <p:cNvSpPr txBox="1"/>
          <p:nvPr/>
        </p:nvSpPr>
        <p:spPr>
          <a:xfrm>
            <a:off x="1221353" y="2263515"/>
            <a:ext cx="5113356" cy="3804166"/>
          </a:xfrm>
          <a:prstGeom prst="rect">
            <a:avLst/>
          </a:prstGeom>
        </p:spPr>
        <p:txBody>
          <a:bodyPr vert="horz" wrap="square" lIns="0" tIns="81835" rIns="0" bIns="0" rtlCol="0">
            <a:spAutoFit/>
          </a:bodyPr>
          <a:lstStyle/>
          <a:p>
            <a:pPr marL="250125" indent="-204019">
              <a:spcBef>
                <a:spcPts val="644"/>
              </a:spcBef>
              <a:buSzPct val="44642"/>
              <a:buFont typeface="OpenSymbol"/>
              <a:buChar char="●"/>
              <a:tabLst>
                <a:tab pos="250125" algn="l"/>
              </a:tabLst>
            </a:pPr>
            <a:r>
              <a:rPr sz="2000" spc="-9" dirty="0">
                <a:latin typeface="Liberation Sans"/>
                <a:cs typeface="Liberation Sans"/>
              </a:rPr>
              <a:t>Worker </a:t>
            </a:r>
            <a:r>
              <a:rPr sz="2000" spc="-5" dirty="0">
                <a:latin typeface="Liberation Sans"/>
                <a:cs typeface="Liberation Sans"/>
              </a:rPr>
              <a:t>is </a:t>
            </a:r>
            <a:r>
              <a:rPr sz="2000" dirty="0">
                <a:latin typeface="Liberation Sans"/>
                <a:cs typeface="Liberation Sans"/>
              </a:rPr>
              <a:t>single</a:t>
            </a:r>
            <a:r>
              <a:rPr sz="2000" spc="14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threaded</a:t>
            </a:r>
            <a:endParaRPr sz="2000" dirty="0">
              <a:latin typeface="Liberation Sans"/>
              <a:cs typeface="Liberation Sans"/>
            </a:endParaRPr>
          </a:p>
          <a:p>
            <a:pPr marL="250125" indent="-204019">
              <a:spcBef>
                <a:spcPts val="554"/>
              </a:spcBef>
              <a:buSzPct val="44642"/>
              <a:buFont typeface="OpenSymbol"/>
              <a:buChar char="●"/>
              <a:tabLst>
                <a:tab pos="250125" algn="l"/>
              </a:tabLst>
            </a:pPr>
            <a:r>
              <a:rPr sz="2000" spc="-5" dirty="0">
                <a:latin typeface="Liberation Sans"/>
                <a:cs typeface="Liberation Sans"/>
              </a:rPr>
              <a:t>One worker process per </a:t>
            </a:r>
            <a:r>
              <a:rPr sz="2000" spc="-9" dirty="0">
                <a:latin typeface="Liberation Sans"/>
                <a:cs typeface="Liberation Sans"/>
              </a:rPr>
              <a:t>CPU</a:t>
            </a:r>
            <a:r>
              <a:rPr sz="2000" dirty="0">
                <a:latin typeface="Liberation Sans"/>
                <a:cs typeface="Liberation Sans"/>
              </a:rPr>
              <a:t> core</a:t>
            </a:r>
          </a:p>
          <a:p>
            <a:pPr marL="516964">
              <a:spcBef>
                <a:spcPts val="508"/>
              </a:spcBef>
            </a:pPr>
            <a:r>
              <a:rPr sz="1600" dirty="0">
                <a:latin typeface="Liberation Sans"/>
                <a:cs typeface="Liberation Sans"/>
              </a:rPr>
              <a:t>#</a:t>
            </a:r>
            <a:r>
              <a:rPr sz="1600" spc="-5" dirty="0">
                <a:latin typeface="Liberation Sans"/>
                <a:cs typeface="Liberation Sans"/>
              </a:rPr>
              <a:t> directive</a:t>
            </a:r>
            <a:endParaRPr sz="1600" dirty="0">
              <a:latin typeface="Liberation Sans"/>
              <a:cs typeface="Liberation Sans"/>
            </a:endParaRPr>
          </a:p>
          <a:p>
            <a:pPr marL="510625">
              <a:spcBef>
                <a:spcPts val="781"/>
              </a:spcBef>
            </a:pPr>
            <a:r>
              <a:rPr sz="1600" dirty="0">
                <a:latin typeface="Liberation Sans"/>
                <a:cs typeface="Liberation Sans"/>
              </a:rPr>
              <a:t>worker_processes</a:t>
            </a:r>
            <a:r>
              <a:rPr sz="1600" spc="5" dirty="0">
                <a:latin typeface="Liberation Sans"/>
                <a:cs typeface="Liberation Sans"/>
              </a:rPr>
              <a:t> </a:t>
            </a:r>
            <a:r>
              <a:rPr sz="1600" spc="-5" dirty="0">
                <a:latin typeface="Liberation Sans"/>
                <a:cs typeface="Liberation Sans"/>
              </a:rPr>
              <a:t>auto;</a:t>
            </a:r>
            <a:endParaRPr sz="1600" dirty="0">
              <a:latin typeface="Liberation Sans"/>
              <a:cs typeface="Liberation Sans"/>
            </a:endParaRPr>
          </a:p>
          <a:p>
            <a:pPr>
              <a:spcBef>
                <a:spcPts val="36"/>
              </a:spcBef>
            </a:pPr>
            <a:endParaRPr sz="2400" dirty="0">
              <a:latin typeface="Liberation Sans"/>
              <a:cs typeface="Liberation Sans"/>
            </a:endParaRPr>
          </a:p>
          <a:p>
            <a:pPr marL="250125" indent="-204019">
              <a:buSzPct val="44642"/>
              <a:buFont typeface="OpenSymbol"/>
              <a:buChar char="●"/>
              <a:tabLst>
                <a:tab pos="250125" algn="l"/>
              </a:tabLst>
            </a:pPr>
            <a:r>
              <a:rPr sz="2000" dirty="0">
                <a:latin typeface="Liberation Sans"/>
                <a:cs typeface="Liberation Sans"/>
              </a:rPr>
              <a:t>Communicate </a:t>
            </a:r>
            <a:r>
              <a:rPr sz="2000" spc="-5" dirty="0">
                <a:latin typeface="Liberation Sans"/>
                <a:cs typeface="Liberation Sans"/>
              </a:rPr>
              <a:t>with each other using shared</a:t>
            </a:r>
            <a:r>
              <a:rPr sz="2000" spc="-45" dirty="0">
                <a:latin typeface="Liberation Sans"/>
                <a:cs typeface="Liberation Sans"/>
              </a:rPr>
              <a:t> </a:t>
            </a:r>
            <a:r>
              <a:rPr sz="2000" spc="5" dirty="0">
                <a:latin typeface="Liberation Sans"/>
                <a:cs typeface="Liberation Sans"/>
              </a:rPr>
              <a:t>memory</a:t>
            </a:r>
            <a:endParaRPr sz="2000" dirty="0">
              <a:latin typeface="Liberation Sans"/>
              <a:cs typeface="Liberation Sans"/>
            </a:endParaRPr>
          </a:p>
          <a:p>
            <a:pPr marL="250125" indent="-204019">
              <a:spcBef>
                <a:spcPts val="554"/>
              </a:spcBef>
              <a:buSzPct val="44642"/>
              <a:buFont typeface="OpenSymbol"/>
              <a:buChar char="●"/>
              <a:tabLst>
                <a:tab pos="250125" algn="l"/>
              </a:tabLst>
            </a:pPr>
            <a:r>
              <a:rPr sz="2000" spc="-5" dirty="0">
                <a:latin typeface="Liberation Sans"/>
                <a:cs typeface="Liberation Sans"/>
              </a:rPr>
              <a:t>Handles </a:t>
            </a:r>
            <a:r>
              <a:rPr sz="2000" dirty="0">
                <a:latin typeface="Liberation Sans"/>
                <a:cs typeface="Liberation Sans"/>
              </a:rPr>
              <a:t>multiple </a:t>
            </a:r>
            <a:r>
              <a:rPr sz="2000" spc="-5" dirty="0">
                <a:latin typeface="Liberation Sans"/>
                <a:cs typeface="Liberation Sans"/>
              </a:rPr>
              <a:t>connections</a:t>
            </a:r>
            <a:r>
              <a:rPr sz="2000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asynchronously</a:t>
            </a:r>
            <a:endParaRPr sz="2000" dirty="0">
              <a:latin typeface="Liberation Sans"/>
              <a:cs typeface="Liberation Sans"/>
            </a:endParaRPr>
          </a:p>
          <a:p>
            <a:pPr marL="250125" indent="-204019">
              <a:spcBef>
                <a:spcPts val="554"/>
              </a:spcBef>
              <a:buSzPct val="44642"/>
              <a:buFont typeface="OpenSymbol"/>
              <a:buChar char="●"/>
              <a:tabLst>
                <a:tab pos="250125" algn="l"/>
              </a:tabLst>
            </a:pPr>
            <a:r>
              <a:rPr sz="2000" spc="-5" dirty="0">
                <a:latin typeface="Liberation Sans"/>
                <a:cs typeface="Liberation Sans"/>
              </a:rPr>
              <a:t>Polls for events on listen </a:t>
            </a:r>
            <a:r>
              <a:rPr sz="2000" dirty="0">
                <a:latin typeface="Liberation Sans"/>
                <a:cs typeface="Liberation Sans"/>
              </a:rPr>
              <a:t>&amp; </a:t>
            </a:r>
            <a:r>
              <a:rPr sz="2000" spc="-5" dirty="0">
                <a:latin typeface="Liberation Sans"/>
                <a:cs typeface="Liberation Sans"/>
              </a:rPr>
              <a:t>connection</a:t>
            </a:r>
            <a:r>
              <a:rPr sz="2000" spc="9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sockets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43880BA-22DB-44C5-B950-761A132F5F8F}"/>
              </a:ext>
            </a:extLst>
          </p:cNvPr>
          <p:cNvSpPr txBox="1"/>
          <p:nvPr/>
        </p:nvSpPr>
        <p:spPr>
          <a:xfrm>
            <a:off x="6811299" y="2263515"/>
            <a:ext cx="3747454" cy="3596071"/>
          </a:xfrm>
          <a:prstGeom prst="rect">
            <a:avLst/>
          </a:prstGeom>
        </p:spPr>
        <p:txBody>
          <a:bodyPr vert="horz" wrap="square" lIns="0" tIns="147533" rIns="0" bIns="0" rtlCol="0">
            <a:spAutoFit/>
          </a:bodyPr>
          <a:lstStyle/>
          <a:p>
            <a:pPr marL="238599" indent="-204019">
              <a:spcBef>
                <a:spcPts val="1162"/>
              </a:spcBef>
              <a:buSzPct val="44642"/>
              <a:buFont typeface="OpenSymbol"/>
              <a:buChar char="●"/>
              <a:tabLst>
                <a:tab pos="238599" algn="l"/>
              </a:tabLst>
            </a:pPr>
            <a:r>
              <a:rPr sz="2000" spc="-5" dirty="0">
                <a:latin typeface="Liberation Sans"/>
                <a:cs typeface="Liberation Sans"/>
              </a:rPr>
              <a:t>Events on listen </a:t>
            </a:r>
            <a:r>
              <a:rPr sz="2000" dirty="0">
                <a:latin typeface="Liberation Sans"/>
                <a:cs typeface="Liberation Sans"/>
              </a:rPr>
              <a:t>sockets start a </a:t>
            </a:r>
            <a:r>
              <a:rPr sz="2000" spc="-5" dirty="0">
                <a:latin typeface="Liberation Sans"/>
                <a:cs typeface="Liberation Sans"/>
              </a:rPr>
              <a:t>new</a:t>
            </a:r>
            <a:r>
              <a:rPr sz="2000" spc="-14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connection</a:t>
            </a:r>
            <a:endParaRPr sz="2000" dirty="0">
              <a:latin typeface="Liberation Sans"/>
              <a:cs typeface="Liberation Sans"/>
            </a:endParaRPr>
          </a:p>
          <a:p>
            <a:pPr marL="238599" marR="27664" indent="-238599">
              <a:lnSpc>
                <a:spcPts val="2832"/>
              </a:lnSpc>
              <a:spcBef>
                <a:spcPts val="1343"/>
              </a:spcBef>
              <a:buSzPct val="44642"/>
              <a:buFont typeface="OpenSymbol"/>
              <a:buChar char="●"/>
              <a:tabLst>
                <a:tab pos="238599" algn="l"/>
              </a:tabLst>
            </a:pPr>
            <a:r>
              <a:rPr sz="2000" spc="-5" dirty="0">
                <a:latin typeface="Liberation Sans"/>
                <a:cs typeface="Liberation Sans"/>
              </a:rPr>
              <a:t>Events on connection </a:t>
            </a:r>
            <a:r>
              <a:rPr sz="2000" dirty="0">
                <a:latin typeface="Liberation Sans"/>
                <a:cs typeface="Liberation Sans"/>
              </a:rPr>
              <a:t>socket </a:t>
            </a:r>
            <a:r>
              <a:rPr sz="2000" spc="-5" dirty="0">
                <a:latin typeface="Liberation Sans"/>
                <a:cs typeface="Liberation Sans"/>
              </a:rPr>
              <a:t>handles </a:t>
            </a:r>
            <a:r>
              <a:rPr sz="2000" dirty="0">
                <a:latin typeface="Liberation Sans"/>
                <a:cs typeface="Liberation Sans"/>
              </a:rPr>
              <a:t>subsequent  </a:t>
            </a:r>
            <a:r>
              <a:rPr sz="2000" spc="-5" dirty="0">
                <a:latin typeface="Liberation Sans"/>
                <a:cs typeface="Liberation Sans"/>
              </a:rPr>
              <a:t>requests</a:t>
            </a:r>
            <a:endParaRPr sz="2000" dirty="0">
              <a:latin typeface="Liberation Sans"/>
              <a:cs typeface="Liberation Sans"/>
            </a:endParaRPr>
          </a:p>
          <a:p>
            <a:pPr marL="238599" indent="-204019">
              <a:spcBef>
                <a:spcPts val="1017"/>
              </a:spcBef>
              <a:buSzPct val="44642"/>
              <a:buFont typeface="OpenSymbol"/>
              <a:buChar char="●"/>
              <a:tabLst>
                <a:tab pos="238599" algn="l"/>
              </a:tabLst>
            </a:pPr>
            <a:r>
              <a:rPr sz="2000" spc="-5" dirty="0">
                <a:latin typeface="Liberation Sans"/>
                <a:cs typeface="Liberation Sans"/>
              </a:rPr>
              <a:t>Connections </a:t>
            </a:r>
            <a:r>
              <a:rPr sz="2000" dirty="0">
                <a:latin typeface="Liberation Sans"/>
                <a:cs typeface="Liberation Sans"/>
              </a:rPr>
              <a:t>are submitted to </a:t>
            </a:r>
            <a:r>
              <a:rPr sz="2000" spc="-5" dirty="0">
                <a:latin typeface="Liberation Sans"/>
                <a:cs typeface="Liberation Sans"/>
              </a:rPr>
              <a:t>state</a:t>
            </a:r>
            <a:r>
              <a:rPr sz="2000" spc="-18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machine</a:t>
            </a:r>
            <a:endParaRPr sz="2000" dirty="0">
              <a:latin typeface="Liberation Sans"/>
              <a:cs typeface="Liberation Sans"/>
            </a:endParaRPr>
          </a:p>
          <a:p>
            <a:pPr marL="394207">
              <a:spcBef>
                <a:spcPts val="326"/>
              </a:spcBef>
            </a:pPr>
            <a:r>
              <a:rPr sz="1600" spc="-9" dirty="0">
                <a:latin typeface="Liberation Sans"/>
                <a:cs typeface="Liberation Sans"/>
              </a:rPr>
              <a:t>HTTP</a:t>
            </a:r>
            <a:endParaRPr sz="1600" dirty="0">
              <a:latin typeface="Liberation Sans"/>
              <a:cs typeface="Liberation Sans"/>
            </a:endParaRPr>
          </a:p>
          <a:p>
            <a:pPr marL="406885">
              <a:spcBef>
                <a:spcPts val="1234"/>
              </a:spcBef>
            </a:pPr>
            <a:r>
              <a:rPr sz="1600" spc="-5" dirty="0">
                <a:latin typeface="Liberation Sans"/>
                <a:cs typeface="Liberation Sans"/>
              </a:rPr>
              <a:t>Stream</a:t>
            </a:r>
            <a:endParaRPr sz="1600" dirty="0">
              <a:latin typeface="Liberation Sans"/>
              <a:cs typeface="Liberation Sans"/>
            </a:endParaRPr>
          </a:p>
          <a:p>
            <a:pPr marL="406885">
              <a:spcBef>
                <a:spcPts val="1380"/>
              </a:spcBef>
            </a:pPr>
            <a:r>
              <a:rPr sz="1600" spc="-5" dirty="0">
                <a:latin typeface="Liberation Sans"/>
                <a:cs typeface="Liberation Sans"/>
              </a:rPr>
              <a:t>Mail </a:t>
            </a:r>
            <a:r>
              <a:rPr sz="1600" spc="-50" dirty="0">
                <a:latin typeface="Liberation Sans"/>
                <a:cs typeface="Liberation Sans"/>
              </a:rPr>
              <a:t>(SMTP, </a:t>
            </a:r>
            <a:r>
              <a:rPr sz="1600" spc="-5" dirty="0">
                <a:latin typeface="Liberation Sans"/>
                <a:cs typeface="Liberation Sans"/>
              </a:rPr>
              <a:t>IMAP and</a:t>
            </a:r>
            <a:r>
              <a:rPr sz="1600" spc="5" dirty="0">
                <a:latin typeface="Liberation Sans"/>
                <a:cs typeface="Liberation Sans"/>
              </a:rPr>
              <a:t> </a:t>
            </a:r>
            <a:r>
              <a:rPr sz="1600" spc="-9" dirty="0">
                <a:latin typeface="Liberation Sans"/>
                <a:cs typeface="Liberation Sans"/>
              </a:rPr>
              <a:t>POP3)</a:t>
            </a:r>
            <a:endParaRPr sz="1600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69142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658" y="831618"/>
            <a:ext cx="4502913" cy="626102"/>
          </a:xfrm>
          <a:prstGeom prst="rect">
            <a:avLst/>
          </a:prstGeom>
        </p:spPr>
        <p:txBody>
          <a:bodyPr vert="horz" wrap="square" lIns="0" tIns="11526" rIns="0" bIns="0" rtlCol="0" anchor="b">
            <a:spAutoFit/>
          </a:bodyPr>
          <a:lstStyle/>
          <a:p>
            <a:pPr marL="11527">
              <a:spcBef>
                <a:spcPts val="91"/>
              </a:spcBef>
            </a:pPr>
            <a:r>
              <a:rPr sz="3993" spc="-5" dirty="0"/>
              <a:t>High</a:t>
            </a:r>
            <a:r>
              <a:rPr sz="3993" spc="-59" dirty="0"/>
              <a:t> </a:t>
            </a:r>
            <a:r>
              <a:rPr sz="3993" spc="-5" dirty="0"/>
              <a:t>availability</a:t>
            </a:r>
            <a:endParaRPr sz="3993" dirty="0"/>
          </a:p>
        </p:txBody>
      </p:sp>
      <p:sp>
        <p:nvSpPr>
          <p:cNvPr id="3" name="object 3"/>
          <p:cNvSpPr/>
          <p:nvPr/>
        </p:nvSpPr>
        <p:spPr>
          <a:xfrm>
            <a:off x="1009636" y="2132203"/>
            <a:ext cx="8193869" cy="3427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104057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966" y="901956"/>
            <a:ext cx="4670366" cy="626102"/>
          </a:xfrm>
          <a:prstGeom prst="rect">
            <a:avLst/>
          </a:prstGeom>
        </p:spPr>
        <p:txBody>
          <a:bodyPr vert="horz" wrap="square" lIns="0" tIns="11526" rIns="0" bIns="0" rtlCol="0" anchor="b">
            <a:spAutoFit/>
          </a:bodyPr>
          <a:lstStyle/>
          <a:p>
            <a:pPr marL="11527">
              <a:spcBef>
                <a:spcPts val="91"/>
              </a:spcBef>
            </a:pPr>
            <a:r>
              <a:rPr sz="3993" spc="-5" dirty="0"/>
              <a:t>Why use</a:t>
            </a:r>
            <a:r>
              <a:rPr sz="3993" spc="-82" dirty="0"/>
              <a:t> </a:t>
            </a:r>
            <a:r>
              <a:rPr sz="3993" spc="-5" dirty="0"/>
              <a:t>Nginx</a:t>
            </a:r>
            <a:endParaRPr sz="3993" dirty="0"/>
          </a:p>
        </p:txBody>
      </p:sp>
      <p:sp>
        <p:nvSpPr>
          <p:cNvPr id="3" name="object 3"/>
          <p:cNvSpPr txBox="1"/>
          <p:nvPr/>
        </p:nvSpPr>
        <p:spPr>
          <a:xfrm>
            <a:off x="2139107" y="1950207"/>
            <a:ext cx="5926119" cy="2813382"/>
          </a:xfrm>
          <a:prstGeom prst="rect">
            <a:avLst/>
          </a:prstGeom>
        </p:spPr>
        <p:txBody>
          <a:bodyPr vert="horz" wrap="square" lIns="0" tIns="81835" rIns="0" bIns="0" rtlCol="0">
            <a:spAutoFit/>
          </a:bodyPr>
          <a:lstStyle/>
          <a:p>
            <a:pPr marL="238599" indent="-204019">
              <a:spcBef>
                <a:spcPts val="644"/>
              </a:spcBef>
              <a:buSzPct val="44642"/>
              <a:buFont typeface="OpenSymbol"/>
              <a:buChar char="●"/>
              <a:tabLst>
                <a:tab pos="238599" algn="l"/>
              </a:tabLst>
            </a:pPr>
            <a:r>
              <a:rPr sz="2541" spc="-5" dirty="0">
                <a:latin typeface="Liberation Sans"/>
                <a:cs typeface="Liberation Sans"/>
              </a:rPr>
              <a:t>Lightweight with </a:t>
            </a:r>
            <a:r>
              <a:rPr sz="2541" dirty="0">
                <a:latin typeface="Liberation Sans"/>
                <a:cs typeface="Liberation Sans"/>
              </a:rPr>
              <a:t>small </a:t>
            </a:r>
            <a:r>
              <a:rPr sz="2541" spc="5" dirty="0">
                <a:latin typeface="Liberation Sans"/>
                <a:cs typeface="Liberation Sans"/>
              </a:rPr>
              <a:t>memory</a:t>
            </a:r>
            <a:r>
              <a:rPr sz="2541" spc="-68" dirty="0">
                <a:latin typeface="Liberation Sans"/>
                <a:cs typeface="Liberation Sans"/>
              </a:rPr>
              <a:t> </a:t>
            </a:r>
            <a:r>
              <a:rPr sz="2541" spc="-5" dirty="0">
                <a:latin typeface="Liberation Sans"/>
                <a:cs typeface="Liberation Sans"/>
              </a:rPr>
              <a:t>footprint</a:t>
            </a:r>
            <a:endParaRPr sz="2541">
              <a:latin typeface="Liberation Sans"/>
              <a:cs typeface="Liberation Sans"/>
            </a:endParaRPr>
          </a:p>
          <a:p>
            <a:pPr marL="238599" indent="-204019">
              <a:spcBef>
                <a:spcPts val="554"/>
              </a:spcBef>
              <a:buSzPct val="44642"/>
              <a:buFont typeface="OpenSymbol"/>
              <a:buChar char="●"/>
              <a:tabLst>
                <a:tab pos="238599" algn="l"/>
              </a:tabLst>
            </a:pPr>
            <a:r>
              <a:rPr sz="2541" spc="-5" dirty="0">
                <a:latin typeface="Liberation Sans"/>
                <a:cs typeface="Liberation Sans"/>
              </a:rPr>
              <a:t>Uses predictable </a:t>
            </a:r>
            <a:r>
              <a:rPr sz="2541" dirty="0">
                <a:latin typeface="Liberation Sans"/>
                <a:cs typeface="Liberation Sans"/>
              </a:rPr>
              <a:t>memory </a:t>
            </a:r>
            <a:r>
              <a:rPr sz="2541" spc="-5" dirty="0">
                <a:latin typeface="Liberation Sans"/>
                <a:cs typeface="Liberation Sans"/>
              </a:rPr>
              <a:t>under</a:t>
            </a:r>
            <a:r>
              <a:rPr sz="2541" dirty="0">
                <a:latin typeface="Liberation Sans"/>
                <a:cs typeface="Liberation Sans"/>
              </a:rPr>
              <a:t> </a:t>
            </a:r>
            <a:r>
              <a:rPr sz="2541" spc="-5" dirty="0">
                <a:latin typeface="Liberation Sans"/>
                <a:cs typeface="Liberation Sans"/>
              </a:rPr>
              <a:t>load</a:t>
            </a:r>
            <a:endParaRPr sz="2541">
              <a:latin typeface="Liberation Sans"/>
              <a:cs typeface="Liberation Sans"/>
            </a:endParaRPr>
          </a:p>
          <a:p>
            <a:pPr marL="238599" indent="-204019">
              <a:spcBef>
                <a:spcPts val="554"/>
              </a:spcBef>
              <a:buSzPct val="44642"/>
              <a:buFont typeface="OpenSymbol"/>
              <a:buChar char="●"/>
              <a:tabLst>
                <a:tab pos="238599" algn="l"/>
              </a:tabLst>
            </a:pPr>
            <a:r>
              <a:rPr sz="2541" spc="-5" dirty="0">
                <a:latin typeface="Liberation Sans"/>
                <a:cs typeface="Liberation Sans"/>
              </a:rPr>
              <a:t>Provides high level of</a:t>
            </a:r>
            <a:r>
              <a:rPr sz="2541" dirty="0">
                <a:latin typeface="Liberation Sans"/>
                <a:cs typeface="Liberation Sans"/>
              </a:rPr>
              <a:t> concurrency</a:t>
            </a:r>
            <a:endParaRPr sz="2541">
              <a:latin typeface="Liberation Sans"/>
              <a:cs typeface="Liberation Sans"/>
            </a:endParaRPr>
          </a:p>
          <a:p>
            <a:pPr marL="238599" indent="-204019">
              <a:spcBef>
                <a:spcPts val="563"/>
              </a:spcBef>
              <a:buSzPct val="44642"/>
              <a:buFont typeface="OpenSymbol"/>
              <a:buChar char="●"/>
              <a:tabLst>
                <a:tab pos="238599" algn="l"/>
              </a:tabLst>
            </a:pPr>
            <a:r>
              <a:rPr sz="2541" spc="-5" dirty="0">
                <a:latin typeface="Liberation Sans"/>
                <a:cs typeface="Liberation Sans"/>
              </a:rPr>
              <a:t>Serves static content</a:t>
            </a:r>
            <a:r>
              <a:rPr sz="2541" spc="14" dirty="0">
                <a:latin typeface="Liberation Sans"/>
                <a:cs typeface="Liberation Sans"/>
              </a:rPr>
              <a:t> </a:t>
            </a:r>
            <a:r>
              <a:rPr sz="2541" spc="-5" dirty="0">
                <a:latin typeface="Liberation Sans"/>
                <a:cs typeface="Liberation Sans"/>
              </a:rPr>
              <a:t>quickly</a:t>
            </a:r>
            <a:endParaRPr sz="2541">
              <a:latin typeface="Liberation Sans"/>
              <a:cs typeface="Liberation Sans"/>
            </a:endParaRPr>
          </a:p>
          <a:p>
            <a:pPr marL="238599" indent="-204019">
              <a:spcBef>
                <a:spcPts val="554"/>
              </a:spcBef>
              <a:buSzPct val="44642"/>
              <a:buFont typeface="OpenSymbol"/>
              <a:buChar char="●"/>
              <a:tabLst>
                <a:tab pos="238599" algn="l"/>
              </a:tabLst>
            </a:pPr>
            <a:r>
              <a:rPr sz="2541" spc="-5" dirty="0">
                <a:latin typeface="Liberation Sans"/>
                <a:cs typeface="Liberation Sans"/>
              </a:rPr>
              <a:t>Handles connections</a:t>
            </a:r>
            <a:r>
              <a:rPr sz="2541" spc="-18" dirty="0">
                <a:latin typeface="Liberation Sans"/>
                <a:cs typeface="Liberation Sans"/>
              </a:rPr>
              <a:t> </a:t>
            </a:r>
            <a:r>
              <a:rPr sz="2541" spc="-5" dirty="0">
                <a:latin typeface="Liberation Sans"/>
                <a:cs typeface="Liberation Sans"/>
              </a:rPr>
              <a:t>asynchronously</a:t>
            </a:r>
            <a:endParaRPr sz="2541">
              <a:latin typeface="Liberation Sans"/>
              <a:cs typeface="Liberation Sans"/>
            </a:endParaRPr>
          </a:p>
          <a:p>
            <a:pPr marL="238599" indent="-204019">
              <a:spcBef>
                <a:spcPts val="554"/>
              </a:spcBef>
              <a:buSzPct val="44642"/>
              <a:buFont typeface="OpenSymbol"/>
              <a:buChar char="●"/>
              <a:tabLst>
                <a:tab pos="238599" algn="l"/>
              </a:tabLst>
            </a:pPr>
            <a:r>
              <a:rPr sz="2541" spc="-5" dirty="0">
                <a:latin typeface="Liberation Sans"/>
                <a:cs typeface="Liberation Sans"/>
              </a:rPr>
              <a:t>Uses single thread</a:t>
            </a:r>
            <a:endParaRPr sz="2541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659" y="887889"/>
            <a:ext cx="4896808" cy="626102"/>
          </a:xfrm>
          <a:prstGeom prst="rect">
            <a:avLst/>
          </a:prstGeom>
        </p:spPr>
        <p:txBody>
          <a:bodyPr vert="horz" wrap="square" lIns="0" tIns="11526" rIns="0" bIns="0" rtlCol="0" anchor="b">
            <a:spAutoFit/>
          </a:bodyPr>
          <a:lstStyle/>
          <a:p>
            <a:pPr marL="11527">
              <a:spcBef>
                <a:spcPts val="91"/>
              </a:spcBef>
            </a:pPr>
            <a:r>
              <a:rPr lang="en-US" sz="3993" spc="-5" dirty="0"/>
              <a:t>PROCESS FLOW</a:t>
            </a:r>
            <a:endParaRPr sz="3993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EAA0972-6BB0-42C7-BAE3-61657B8059A8}"/>
              </a:ext>
            </a:extLst>
          </p:cNvPr>
          <p:cNvSpPr/>
          <p:nvPr/>
        </p:nvSpPr>
        <p:spPr>
          <a:xfrm>
            <a:off x="3331593" y="1978160"/>
            <a:ext cx="5528814" cy="4457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205" y="5667305"/>
            <a:ext cx="4699418" cy="565636"/>
          </a:xfrm>
          <a:prstGeom prst="rect">
            <a:avLst/>
          </a:prstGeom>
        </p:spPr>
        <p:txBody>
          <a:bodyPr vert="horz" wrap="square" lIns="0" tIns="11526" rIns="0" bIns="0" rtlCol="0" anchor="b">
            <a:spAutoFit/>
          </a:bodyPr>
          <a:lstStyle/>
          <a:p>
            <a:pPr marL="11527">
              <a:spcBef>
                <a:spcPts val="91"/>
              </a:spcBef>
            </a:pPr>
            <a:r>
              <a:rPr sz="3600" spc="-5" dirty="0">
                <a:solidFill>
                  <a:schemeClr val="tx1"/>
                </a:solidFill>
              </a:rPr>
              <a:t>Installing</a:t>
            </a:r>
            <a:r>
              <a:rPr sz="3600" spc="-77" dirty="0">
                <a:solidFill>
                  <a:schemeClr val="tx1"/>
                </a:solidFill>
              </a:rPr>
              <a:t> </a:t>
            </a:r>
            <a:r>
              <a:rPr sz="3600" spc="-5" dirty="0">
                <a:solidFill>
                  <a:schemeClr val="tx1"/>
                </a:solidFill>
              </a:rPr>
              <a:t>Nginx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187" y="2203396"/>
            <a:ext cx="6455741" cy="299463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38599" indent="-204019">
              <a:lnSpc>
                <a:spcPts val="2941"/>
              </a:lnSpc>
              <a:spcBef>
                <a:spcPts val="91"/>
              </a:spcBef>
              <a:buSzPct val="44642"/>
              <a:buFont typeface="OpenSymbol"/>
              <a:buChar char="●"/>
              <a:tabLst>
                <a:tab pos="238599" algn="l"/>
              </a:tabLst>
            </a:pPr>
            <a:r>
              <a:rPr sz="2000" spc="-5" dirty="0">
                <a:latin typeface="Liberation Sans"/>
                <a:cs typeface="Liberation Sans"/>
              </a:rPr>
              <a:t>Add </a:t>
            </a:r>
            <a:r>
              <a:rPr sz="2000" dirty="0">
                <a:latin typeface="Liberation Sans"/>
                <a:cs typeface="Liberation Sans"/>
              </a:rPr>
              <a:t>stable </a:t>
            </a:r>
            <a:r>
              <a:rPr sz="2000" spc="-5" dirty="0">
                <a:latin typeface="Liberation Sans"/>
                <a:cs typeface="Liberation Sans"/>
              </a:rPr>
              <a:t>Nginx</a:t>
            </a:r>
            <a:r>
              <a:rPr sz="2000" spc="-27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repository</a:t>
            </a:r>
            <a:endParaRPr sz="2000" dirty="0">
              <a:latin typeface="Liberation Sans"/>
              <a:cs typeface="Liberation Sans"/>
            </a:endParaRPr>
          </a:p>
          <a:p>
            <a:pPr marL="572868">
              <a:lnSpc>
                <a:spcPts val="2941"/>
              </a:lnSpc>
            </a:pPr>
            <a:r>
              <a:rPr sz="2000" dirty="0">
                <a:latin typeface="Liberation Sans"/>
                <a:cs typeface="Liberation Sans"/>
              </a:rPr>
              <a:t>sudo </a:t>
            </a:r>
            <a:r>
              <a:rPr sz="2000" spc="-5" dirty="0">
                <a:latin typeface="Liberation Sans"/>
                <a:cs typeface="Liberation Sans"/>
              </a:rPr>
              <a:t>add-apt-repository</a:t>
            </a:r>
            <a:r>
              <a:rPr sz="2000" spc="-32" dirty="0">
                <a:latin typeface="Liberation Sans"/>
                <a:cs typeface="Liberation Sans"/>
              </a:rPr>
              <a:t> </a:t>
            </a:r>
            <a:r>
              <a:rPr sz="2000" spc="-5" dirty="0" err="1">
                <a:latin typeface="Liberation Sans"/>
                <a:cs typeface="Liberation Sans"/>
              </a:rPr>
              <a:t>ppa:nginx</a:t>
            </a:r>
            <a:r>
              <a:rPr sz="2000" spc="-5" dirty="0">
                <a:latin typeface="Liberation Sans"/>
                <a:cs typeface="Liberation Sans"/>
              </a:rPr>
              <a:t>/stable</a:t>
            </a:r>
            <a:endParaRPr sz="2000" dirty="0">
              <a:latin typeface="Liberation Sans"/>
              <a:cs typeface="Liberation Sans"/>
            </a:endParaRPr>
          </a:p>
          <a:p>
            <a:pPr>
              <a:spcBef>
                <a:spcPts val="14"/>
              </a:spcBef>
            </a:pPr>
            <a:endParaRPr sz="2400" dirty="0">
              <a:latin typeface="Liberation Sans"/>
              <a:cs typeface="Liberation Sans"/>
            </a:endParaRPr>
          </a:p>
          <a:p>
            <a:pPr marL="238599" marR="3003235" indent="-238599">
              <a:lnSpc>
                <a:spcPts val="2832"/>
              </a:lnSpc>
              <a:spcBef>
                <a:spcPts val="5"/>
              </a:spcBef>
              <a:buSzPct val="44642"/>
              <a:buFont typeface="OpenSymbol"/>
              <a:buChar char="●"/>
              <a:tabLst>
                <a:tab pos="238599" algn="l"/>
              </a:tabLst>
            </a:pPr>
            <a:r>
              <a:rPr sz="2000" spc="-5" dirty="0">
                <a:latin typeface="Liberation Sans"/>
                <a:cs typeface="Liberation Sans"/>
              </a:rPr>
              <a:t>Update repositories  </a:t>
            </a:r>
            <a:endParaRPr lang="en-US" sz="2000" spc="-5" dirty="0">
              <a:latin typeface="Liberation Sans"/>
              <a:cs typeface="Liberation Sans"/>
            </a:endParaRPr>
          </a:p>
          <a:p>
            <a:pPr marR="3003235">
              <a:lnSpc>
                <a:spcPts val="2832"/>
              </a:lnSpc>
              <a:spcBef>
                <a:spcPts val="5"/>
              </a:spcBef>
              <a:buSzPct val="44642"/>
              <a:tabLst>
                <a:tab pos="238599" algn="l"/>
              </a:tabLst>
            </a:pPr>
            <a:r>
              <a:rPr lang="en-US" sz="2000" dirty="0">
                <a:latin typeface="Liberation Sans"/>
                <a:cs typeface="Liberation Sans"/>
              </a:rPr>
              <a:t>	</a:t>
            </a:r>
            <a:r>
              <a:rPr sz="2000" dirty="0" err="1">
                <a:highlight>
                  <a:srgbClr val="FFFF00"/>
                </a:highlight>
                <a:latin typeface="Liberation Sans"/>
                <a:cs typeface="Liberation Sans"/>
              </a:rPr>
              <a:t>sudo</a:t>
            </a:r>
            <a:r>
              <a:rPr sz="2000" dirty="0">
                <a:highlight>
                  <a:srgbClr val="FFFF00"/>
                </a:highlight>
                <a:latin typeface="Liberation Sans"/>
                <a:cs typeface="Liberation Sans"/>
              </a:rPr>
              <a:t> </a:t>
            </a:r>
            <a:r>
              <a:rPr sz="2000" spc="-5" dirty="0">
                <a:highlight>
                  <a:srgbClr val="FFFF00"/>
                </a:highlight>
                <a:latin typeface="Liberation Sans"/>
                <a:cs typeface="Liberation Sans"/>
              </a:rPr>
              <a:t>apt-get</a:t>
            </a:r>
            <a:r>
              <a:rPr sz="2000" spc="-64" dirty="0">
                <a:highlight>
                  <a:srgbClr val="FFFF00"/>
                </a:highlight>
                <a:latin typeface="Liberation Sans"/>
                <a:cs typeface="Liberation Sans"/>
              </a:rPr>
              <a:t> </a:t>
            </a:r>
            <a:r>
              <a:rPr sz="2000" spc="-5" dirty="0">
                <a:highlight>
                  <a:srgbClr val="FFFF00"/>
                </a:highlight>
                <a:latin typeface="Liberation Sans"/>
                <a:cs typeface="Liberation Sans"/>
              </a:rPr>
              <a:t>update</a:t>
            </a:r>
            <a:endParaRPr sz="2000" dirty="0">
              <a:highlight>
                <a:srgbClr val="FFFF00"/>
              </a:highlight>
              <a:latin typeface="Liberation Sans"/>
              <a:cs typeface="Liberation Sans"/>
            </a:endParaRPr>
          </a:p>
          <a:p>
            <a:pPr>
              <a:spcBef>
                <a:spcPts val="36"/>
              </a:spcBef>
              <a:buFont typeface="OpenSymbol"/>
              <a:buChar char="●"/>
            </a:pPr>
            <a:endParaRPr sz="2400" dirty="0">
              <a:latin typeface="Liberation Sans"/>
              <a:cs typeface="Liberation Sans"/>
            </a:endParaRPr>
          </a:p>
          <a:p>
            <a:pPr marL="238599" indent="-204019">
              <a:lnSpc>
                <a:spcPts val="2941"/>
              </a:lnSpc>
              <a:buSzPct val="44642"/>
              <a:buFont typeface="OpenSymbol"/>
              <a:buChar char="●"/>
              <a:tabLst>
                <a:tab pos="238599" algn="l"/>
              </a:tabLst>
            </a:pPr>
            <a:r>
              <a:rPr sz="2000" spc="-5" dirty="0">
                <a:latin typeface="Liberation Sans"/>
                <a:cs typeface="Liberation Sans"/>
              </a:rPr>
              <a:t>Installing</a:t>
            </a:r>
            <a:r>
              <a:rPr sz="2000" spc="-9" dirty="0">
                <a:latin typeface="Liberation Sans"/>
                <a:cs typeface="Liberation Sans"/>
              </a:rPr>
              <a:t> NGINX</a:t>
            </a:r>
            <a:endParaRPr sz="2000" dirty="0">
              <a:latin typeface="Liberation Sans"/>
              <a:cs typeface="Liberation Sans"/>
            </a:endParaRPr>
          </a:p>
          <a:p>
            <a:pPr marL="572868">
              <a:lnSpc>
                <a:spcPts val="2941"/>
              </a:lnSpc>
            </a:pPr>
            <a:r>
              <a:rPr sz="2000" dirty="0">
                <a:highlight>
                  <a:srgbClr val="FFFF00"/>
                </a:highlight>
                <a:latin typeface="Liberation Sans"/>
                <a:cs typeface="Liberation Sans"/>
              </a:rPr>
              <a:t>sudo </a:t>
            </a:r>
            <a:r>
              <a:rPr sz="2000" spc="-5" dirty="0">
                <a:highlight>
                  <a:srgbClr val="FFFF00"/>
                </a:highlight>
                <a:latin typeface="Liberation Sans"/>
                <a:cs typeface="Liberation Sans"/>
              </a:rPr>
              <a:t>apt-get install nginx</a:t>
            </a:r>
            <a:endParaRPr sz="2000" dirty="0">
              <a:highlight>
                <a:srgbClr val="FFFF00"/>
              </a:highlight>
              <a:latin typeface="Liberation Sans"/>
              <a:cs typeface="Liberation San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E3C79D1-4A65-4FCD-B0F5-09949877B71D}"/>
              </a:ext>
            </a:extLst>
          </p:cNvPr>
          <p:cNvSpPr txBox="1"/>
          <p:nvPr/>
        </p:nvSpPr>
        <p:spPr>
          <a:xfrm>
            <a:off x="5512812" y="3244405"/>
            <a:ext cx="5740549" cy="2675485"/>
          </a:xfrm>
          <a:prstGeom prst="rect">
            <a:avLst/>
          </a:prstGeom>
        </p:spPr>
        <p:txBody>
          <a:bodyPr vert="horz" wrap="square" lIns="0" tIns="46681" rIns="0" bIns="0" rtlCol="0">
            <a:spAutoFit/>
          </a:bodyPr>
          <a:lstStyle/>
          <a:p>
            <a:pPr marL="684272" marR="1548012" lvl="1" indent="-227072">
              <a:lnSpc>
                <a:spcPts val="2832"/>
              </a:lnSpc>
              <a:spcBef>
                <a:spcPts val="368"/>
              </a:spcBef>
              <a:buSzPct val="44642"/>
              <a:buFont typeface="OpenSymbol"/>
              <a:buChar char="●"/>
              <a:tabLst>
                <a:tab pos="227072" algn="l"/>
              </a:tabLst>
            </a:pPr>
            <a:r>
              <a:rPr sz="2000" spc="-5" dirty="0">
                <a:latin typeface="Liberation Sans"/>
                <a:cs typeface="Liberation Sans"/>
              </a:rPr>
              <a:t>Check that Nginx is running  </a:t>
            </a:r>
            <a:r>
              <a:rPr sz="2000" dirty="0">
                <a:highlight>
                  <a:srgbClr val="FFFF00"/>
                </a:highlight>
                <a:latin typeface="Liberation Sans"/>
                <a:cs typeface="Liberation Sans"/>
              </a:rPr>
              <a:t>sudo service </a:t>
            </a:r>
            <a:r>
              <a:rPr sz="2000" spc="-5" dirty="0">
                <a:highlight>
                  <a:srgbClr val="FFFF00"/>
                </a:highlight>
                <a:latin typeface="Liberation Sans"/>
                <a:cs typeface="Liberation Sans"/>
              </a:rPr>
              <a:t>nginx</a:t>
            </a:r>
            <a:r>
              <a:rPr sz="2000" spc="-86" dirty="0">
                <a:highlight>
                  <a:srgbClr val="FFFF00"/>
                </a:highlight>
                <a:latin typeface="Liberation Sans"/>
                <a:cs typeface="Liberation Sans"/>
              </a:rPr>
              <a:t> </a:t>
            </a:r>
            <a:r>
              <a:rPr sz="2000" spc="-5" dirty="0">
                <a:highlight>
                  <a:srgbClr val="FFFF00"/>
                </a:highlight>
                <a:latin typeface="Liberation Sans"/>
                <a:cs typeface="Liberation Sans"/>
              </a:rPr>
              <a:t>status</a:t>
            </a:r>
            <a:endParaRPr sz="2000" dirty="0">
              <a:highlight>
                <a:srgbClr val="FFFF00"/>
              </a:highlight>
              <a:latin typeface="Liberation Sans"/>
              <a:cs typeface="Liberation Sans"/>
            </a:endParaRPr>
          </a:p>
          <a:p>
            <a:pPr lvl="1">
              <a:spcBef>
                <a:spcPts val="50"/>
              </a:spcBef>
              <a:buFont typeface="OpenSymbol"/>
              <a:buChar char="●"/>
            </a:pPr>
            <a:endParaRPr sz="3200" dirty="0">
              <a:latin typeface="Liberation Sans"/>
              <a:cs typeface="Liberation Sans"/>
            </a:endParaRPr>
          </a:p>
          <a:p>
            <a:pPr marL="684272" marR="16137" lvl="1" indent="-227072">
              <a:lnSpc>
                <a:spcPts val="2832"/>
              </a:lnSpc>
              <a:buSzPct val="44642"/>
              <a:buFont typeface="OpenSymbol"/>
              <a:buChar char="●"/>
              <a:tabLst>
                <a:tab pos="227072" algn="l"/>
              </a:tabLst>
            </a:pPr>
            <a:r>
              <a:rPr sz="2000" spc="-5" dirty="0">
                <a:latin typeface="Liberation Sans"/>
                <a:cs typeface="Liberation Sans"/>
              </a:rPr>
              <a:t>Starting, stopping and restarting Nginx  </a:t>
            </a:r>
            <a:r>
              <a:rPr sz="2000" dirty="0">
                <a:latin typeface="Liberation Sans"/>
                <a:cs typeface="Liberation Sans"/>
              </a:rPr>
              <a:t>sudo service </a:t>
            </a:r>
            <a:r>
              <a:rPr sz="2000" spc="-5" dirty="0">
                <a:latin typeface="Liberation Sans"/>
                <a:cs typeface="Liberation Sans"/>
              </a:rPr>
              <a:t>nginx</a:t>
            </a:r>
            <a:r>
              <a:rPr sz="2000" spc="-32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start</a:t>
            </a:r>
          </a:p>
          <a:p>
            <a:pPr marL="1018542" marR="1493837" lvl="1">
              <a:lnSpc>
                <a:spcPts val="2832"/>
              </a:lnSpc>
            </a:pPr>
            <a:r>
              <a:rPr sz="2000" dirty="0">
                <a:highlight>
                  <a:srgbClr val="FFFF00"/>
                </a:highlight>
                <a:latin typeface="Liberation Sans"/>
                <a:cs typeface="Liberation Sans"/>
              </a:rPr>
              <a:t>sudo service </a:t>
            </a:r>
            <a:r>
              <a:rPr sz="2000" spc="-5" dirty="0">
                <a:highlight>
                  <a:srgbClr val="FFFF00"/>
                </a:highlight>
                <a:latin typeface="Liberation Sans"/>
                <a:cs typeface="Liberation Sans"/>
              </a:rPr>
              <a:t>nginx stop  </a:t>
            </a:r>
            <a:r>
              <a:rPr sz="2000" dirty="0">
                <a:highlight>
                  <a:srgbClr val="FFFF00"/>
                </a:highlight>
                <a:latin typeface="Liberation Sans"/>
                <a:cs typeface="Liberation Sans"/>
              </a:rPr>
              <a:t>sudo service </a:t>
            </a:r>
            <a:r>
              <a:rPr sz="2000" spc="-5" dirty="0">
                <a:highlight>
                  <a:srgbClr val="FFFF00"/>
                </a:highlight>
                <a:latin typeface="Liberation Sans"/>
                <a:cs typeface="Liberation Sans"/>
              </a:rPr>
              <a:t>nginx</a:t>
            </a:r>
            <a:r>
              <a:rPr sz="2000" spc="-77" dirty="0">
                <a:highlight>
                  <a:srgbClr val="FFFF00"/>
                </a:highlight>
                <a:latin typeface="Liberation Sans"/>
                <a:cs typeface="Liberation Sans"/>
              </a:rPr>
              <a:t> </a:t>
            </a:r>
            <a:r>
              <a:rPr sz="2000" spc="-5" dirty="0">
                <a:highlight>
                  <a:srgbClr val="FFFF00"/>
                </a:highlight>
                <a:latin typeface="Liberation Sans"/>
                <a:cs typeface="Liberation Sans"/>
              </a:rPr>
              <a:t>restart</a:t>
            </a:r>
            <a:endParaRPr sz="2000" dirty="0">
              <a:highlight>
                <a:srgbClr val="FFFF00"/>
              </a:highlight>
              <a:latin typeface="Liberation Sans"/>
              <a:cs typeface="Liberation Sans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07D9D0C-FA28-43B1-B5CD-6EE7B60586B3}"/>
              </a:ext>
            </a:extLst>
          </p:cNvPr>
          <p:cNvSpPr txBox="1">
            <a:spLocks/>
          </p:cNvSpPr>
          <p:nvPr/>
        </p:nvSpPr>
        <p:spPr>
          <a:xfrm>
            <a:off x="5947378" y="2571801"/>
            <a:ext cx="7078512" cy="504081"/>
          </a:xfrm>
          <a:prstGeom prst="rect">
            <a:avLst/>
          </a:prstGeom>
        </p:spPr>
        <p:txBody>
          <a:bodyPr vert="horz" wrap="square" lIns="0" tIns="11526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1527">
              <a:spcBef>
                <a:spcPts val="91"/>
              </a:spcBef>
            </a:pPr>
            <a:r>
              <a:rPr lang="en-US" sz="3200" spc="-9">
                <a:solidFill>
                  <a:schemeClr val="tx1"/>
                </a:solidFill>
              </a:rPr>
              <a:t>Starting/restarting</a:t>
            </a:r>
            <a:r>
              <a:rPr lang="en-US" sz="3200" spc="-23">
                <a:solidFill>
                  <a:schemeClr val="tx1"/>
                </a:solidFill>
              </a:rPr>
              <a:t> </a:t>
            </a:r>
            <a:r>
              <a:rPr lang="en-US" sz="3200" spc="-5">
                <a:solidFill>
                  <a:schemeClr val="tx1"/>
                </a:solidFill>
              </a:rPr>
              <a:t>Nginx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991" y="856929"/>
            <a:ext cx="3945367" cy="626102"/>
          </a:xfrm>
          <a:prstGeom prst="rect">
            <a:avLst/>
          </a:prstGeom>
        </p:spPr>
        <p:txBody>
          <a:bodyPr vert="horz" wrap="square" lIns="0" tIns="11526" rIns="0" bIns="0" rtlCol="0" anchor="b">
            <a:spAutoFit/>
          </a:bodyPr>
          <a:lstStyle/>
          <a:p>
            <a:pPr marL="11527">
              <a:spcBef>
                <a:spcPts val="91"/>
              </a:spcBef>
            </a:pPr>
            <a:r>
              <a:rPr sz="3993" spc="-5" dirty="0"/>
              <a:t>Nginx</a:t>
            </a:r>
            <a:r>
              <a:rPr sz="3993" spc="-73" dirty="0"/>
              <a:t> </a:t>
            </a:r>
            <a:r>
              <a:rPr sz="3993" dirty="0"/>
              <a:t>conf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88788" y="1972431"/>
            <a:ext cx="5148775" cy="4554978"/>
            <a:chOff x="3239770" y="1563369"/>
            <a:chExt cx="4680585" cy="4607560"/>
          </a:xfrm>
        </p:grpSpPr>
        <p:sp>
          <p:nvSpPr>
            <p:cNvPr id="4" name="object 4"/>
            <p:cNvSpPr/>
            <p:nvPr/>
          </p:nvSpPr>
          <p:spPr>
            <a:xfrm>
              <a:off x="3239770" y="1563369"/>
              <a:ext cx="3352687" cy="46071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000">
                <a:highlight>
                  <a:srgbClr val="FFFF00"/>
                </a:highlight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982970" y="2339339"/>
              <a:ext cx="1073150" cy="252729"/>
            </a:xfrm>
            <a:custGeom>
              <a:avLst/>
              <a:gdLst/>
              <a:ahLst/>
              <a:cxnLst/>
              <a:rect l="l" t="t" r="r" b="b"/>
              <a:pathLst>
                <a:path w="1073150" h="252730">
                  <a:moveTo>
                    <a:pt x="1073150" y="2527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highlight>
                  <a:srgbClr val="FFFF00"/>
                </a:highlight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831840" y="2288539"/>
              <a:ext cx="170180" cy="105410"/>
            </a:xfrm>
            <a:custGeom>
              <a:avLst/>
              <a:gdLst/>
              <a:ahLst/>
              <a:cxnLst/>
              <a:rect l="l" t="t" r="r" b="b"/>
              <a:pathLst>
                <a:path w="170179" h="105410">
                  <a:moveTo>
                    <a:pt x="170180" y="0"/>
                  </a:moveTo>
                  <a:lnTo>
                    <a:pt x="0" y="15239"/>
                  </a:lnTo>
                  <a:lnTo>
                    <a:pt x="146050" y="105410"/>
                  </a:lnTo>
                  <a:lnTo>
                    <a:pt x="170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000">
                <a:highlight>
                  <a:srgbClr val="FFFF00"/>
                </a:highlight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689090" y="5184140"/>
              <a:ext cx="1230630" cy="647700"/>
            </a:xfrm>
            <a:custGeom>
              <a:avLst/>
              <a:gdLst/>
              <a:ahLst/>
              <a:cxnLst/>
              <a:rect l="l" t="t" r="r" b="b"/>
              <a:pathLst>
                <a:path w="1230629" h="647700">
                  <a:moveTo>
                    <a:pt x="1230629" y="0"/>
                  </a:moveTo>
                  <a:lnTo>
                    <a:pt x="0" y="6477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highlight>
                  <a:srgbClr val="FFFF00"/>
                </a:highlight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551929" y="5781040"/>
              <a:ext cx="168910" cy="123189"/>
            </a:xfrm>
            <a:custGeom>
              <a:avLst/>
              <a:gdLst/>
              <a:ahLst/>
              <a:cxnLst/>
              <a:rect l="l" t="t" r="r" b="b"/>
              <a:pathLst>
                <a:path w="168909" h="123189">
                  <a:moveTo>
                    <a:pt x="118110" y="0"/>
                  </a:moveTo>
                  <a:lnTo>
                    <a:pt x="0" y="123190"/>
                  </a:lnTo>
                  <a:lnTo>
                    <a:pt x="168910" y="95250"/>
                  </a:lnTo>
                  <a:lnTo>
                    <a:pt x="118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000">
                <a:highlight>
                  <a:srgbClr val="FFFF00"/>
                </a:highlight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276741" y="2394639"/>
            <a:ext cx="981443" cy="160788"/>
            <a:chOff x="2014854" y="1655445"/>
            <a:chExt cx="1081405" cy="177165"/>
          </a:xfrm>
        </p:grpSpPr>
        <p:sp>
          <p:nvSpPr>
            <p:cNvPr id="10" name="object 10"/>
            <p:cNvSpPr/>
            <p:nvPr/>
          </p:nvSpPr>
          <p:spPr>
            <a:xfrm>
              <a:off x="2015489" y="1656080"/>
              <a:ext cx="927100" cy="123189"/>
            </a:xfrm>
            <a:custGeom>
              <a:avLst/>
              <a:gdLst/>
              <a:ahLst/>
              <a:cxnLst/>
              <a:rect l="l" t="t" r="r" b="b"/>
              <a:pathLst>
                <a:path w="927100" h="123189">
                  <a:moveTo>
                    <a:pt x="0" y="0"/>
                  </a:moveTo>
                  <a:lnTo>
                    <a:pt x="927100" y="1231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2928619" y="1724660"/>
              <a:ext cx="167640" cy="107950"/>
            </a:xfrm>
            <a:custGeom>
              <a:avLst/>
              <a:gdLst/>
              <a:ahLst/>
              <a:cxnLst/>
              <a:rect l="l" t="t" r="r" b="b"/>
              <a:pathLst>
                <a:path w="167639" h="107950">
                  <a:moveTo>
                    <a:pt x="13969" y="0"/>
                  </a:moveTo>
                  <a:lnTo>
                    <a:pt x="0" y="107950"/>
                  </a:lnTo>
                  <a:lnTo>
                    <a:pt x="167640" y="74929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645674" y="3703580"/>
            <a:ext cx="915745" cy="523859"/>
            <a:chOff x="2014854" y="3743959"/>
            <a:chExt cx="1009015" cy="577215"/>
          </a:xfrm>
        </p:grpSpPr>
        <p:sp>
          <p:nvSpPr>
            <p:cNvPr id="13" name="object 13"/>
            <p:cNvSpPr/>
            <p:nvPr/>
          </p:nvSpPr>
          <p:spPr>
            <a:xfrm>
              <a:off x="2015489" y="3820159"/>
              <a:ext cx="873760" cy="500380"/>
            </a:xfrm>
            <a:custGeom>
              <a:avLst/>
              <a:gdLst/>
              <a:ahLst/>
              <a:cxnLst/>
              <a:rect l="l" t="t" r="r" b="b"/>
              <a:pathLst>
                <a:path w="873760" h="500379">
                  <a:moveTo>
                    <a:pt x="0" y="500379"/>
                  </a:moveTo>
                  <a:lnTo>
                    <a:pt x="8737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2856229" y="3743959"/>
              <a:ext cx="167640" cy="127000"/>
            </a:xfrm>
            <a:custGeom>
              <a:avLst/>
              <a:gdLst/>
              <a:ahLst/>
              <a:cxnLst/>
              <a:rect l="l" t="t" r="r" b="b"/>
              <a:pathLst>
                <a:path w="167639" h="127000">
                  <a:moveTo>
                    <a:pt x="167639" y="0"/>
                  </a:moveTo>
                  <a:lnTo>
                    <a:pt x="0" y="33019"/>
                  </a:lnTo>
                  <a:lnTo>
                    <a:pt x="54609" y="127000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55444" y="2080356"/>
            <a:ext cx="119525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spc="-5" dirty="0">
                <a:latin typeface="Liberation Sans"/>
                <a:cs typeface="Liberation Sans"/>
              </a:rPr>
              <a:t>main</a:t>
            </a:r>
            <a:r>
              <a:rPr sz="1634" spc="-59" dirty="0">
                <a:latin typeface="Liberation Sans"/>
                <a:cs typeface="Liberation Sans"/>
              </a:rPr>
              <a:t> </a:t>
            </a:r>
            <a:r>
              <a:rPr sz="1634" spc="-9" dirty="0">
                <a:latin typeface="Liberation Sans"/>
                <a:cs typeface="Liberation Sans"/>
              </a:rPr>
              <a:t>context</a:t>
            </a:r>
            <a:endParaRPr sz="1634" dirty="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19386" y="2906040"/>
            <a:ext cx="135776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spc="-9" dirty="0">
                <a:latin typeface="Liberation Sans"/>
                <a:cs typeface="Liberation Sans"/>
              </a:rPr>
              <a:t>events</a:t>
            </a:r>
            <a:r>
              <a:rPr sz="1634" spc="-32" dirty="0">
                <a:latin typeface="Liberation Sans"/>
                <a:cs typeface="Liberation Sans"/>
              </a:rPr>
              <a:t> </a:t>
            </a:r>
            <a:r>
              <a:rPr sz="1634" spc="-9" dirty="0">
                <a:latin typeface="Liberation Sans"/>
                <a:cs typeface="Liberation Sans"/>
              </a:rPr>
              <a:t>context</a:t>
            </a:r>
            <a:endParaRPr sz="1634" dirty="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3641" y="4390982"/>
            <a:ext cx="109382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spc="-5" dirty="0">
                <a:latin typeface="Liberation Sans"/>
                <a:cs typeface="Liberation Sans"/>
              </a:rPr>
              <a:t>http</a:t>
            </a:r>
            <a:r>
              <a:rPr sz="1634" spc="-50" dirty="0">
                <a:latin typeface="Liberation Sans"/>
                <a:cs typeface="Liberation Sans"/>
              </a:rPr>
              <a:t> </a:t>
            </a:r>
            <a:r>
              <a:rPr sz="1634" spc="-9" dirty="0">
                <a:latin typeface="Liberation Sans"/>
                <a:cs typeface="Liberation Sans"/>
              </a:rPr>
              <a:t>context</a:t>
            </a:r>
            <a:endParaRPr sz="1634" dirty="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28524" y="4891620"/>
            <a:ext cx="1507031" cy="494834"/>
          </a:xfrm>
          <a:prstGeom prst="rect">
            <a:avLst/>
          </a:prstGeom>
        </p:spPr>
        <p:txBody>
          <a:bodyPr vert="horz" wrap="square" lIns="0" tIns="32848" rIns="0" bIns="0" rtlCol="0">
            <a:spAutoFit/>
          </a:bodyPr>
          <a:lstStyle/>
          <a:p>
            <a:pPr marL="11527" marR="4611" indent="92212">
              <a:lnSpc>
                <a:spcPts val="1833"/>
              </a:lnSpc>
              <a:spcBef>
                <a:spcPts val="258"/>
              </a:spcBef>
            </a:pPr>
            <a:r>
              <a:rPr sz="1634" spc="-5" dirty="0">
                <a:latin typeface="Liberation Sans"/>
                <a:cs typeface="Liberation Sans"/>
              </a:rPr>
              <a:t>server context  (nested</a:t>
            </a:r>
            <a:r>
              <a:rPr sz="1634" spc="-86" dirty="0">
                <a:latin typeface="Liberation Sans"/>
                <a:cs typeface="Liberation Sans"/>
              </a:rPr>
              <a:t> </a:t>
            </a:r>
            <a:r>
              <a:rPr sz="1634" spc="-5" dirty="0">
                <a:latin typeface="Liberation Sans"/>
                <a:cs typeface="Liberation Sans"/>
              </a:rPr>
              <a:t>context)</a:t>
            </a:r>
            <a:endParaRPr sz="1634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822" y="873821"/>
            <a:ext cx="6763485" cy="626102"/>
          </a:xfrm>
          <a:prstGeom prst="rect">
            <a:avLst/>
          </a:prstGeom>
        </p:spPr>
        <p:txBody>
          <a:bodyPr vert="horz" wrap="square" lIns="0" tIns="11526" rIns="0" bIns="0" rtlCol="0" anchor="b">
            <a:spAutoFit/>
          </a:bodyPr>
          <a:lstStyle/>
          <a:p>
            <a:pPr marL="11527">
              <a:spcBef>
                <a:spcPts val="91"/>
              </a:spcBef>
              <a:tabLst>
                <a:tab pos="1645411" algn="l"/>
              </a:tabLst>
            </a:pPr>
            <a:r>
              <a:rPr sz="3993" spc="-5" dirty="0"/>
              <a:t>Server	configurations</a:t>
            </a:r>
            <a:endParaRPr sz="3993" dirty="0"/>
          </a:p>
        </p:txBody>
      </p:sp>
      <p:sp>
        <p:nvSpPr>
          <p:cNvPr id="3" name="object 3"/>
          <p:cNvSpPr/>
          <p:nvPr/>
        </p:nvSpPr>
        <p:spPr>
          <a:xfrm>
            <a:off x="2714257" y="2431523"/>
            <a:ext cx="7738038" cy="3552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328" y="1824737"/>
            <a:ext cx="9107593" cy="1192953"/>
          </a:xfrm>
          <a:custGeom>
            <a:avLst/>
            <a:gdLst/>
            <a:ahLst/>
            <a:cxnLst/>
            <a:rect l="l" t="t" r="r" b="b"/>
            <a:pathLst>
              <a:path w="6830695" h="894714">
                <a:moveTo>
                  <a:pt x="6727825" y="0"/>
                </a:moveTo>
                <a:lnTo>
                  <a:pt x="102743" y="0"/>
                </a:lnTo>
                <a:lnTo>
                  <a:pt x="62750" y="8070"/>
                </a:lnTo>
                <a:lnTo>
                  <a:pt x="30092" y="30083"/>
                </a:lnTo>
                <a:lnTo>
                  <a:pt x="8074" y="62739"/>
                </a:lnTo>
                <a:lnTo>
                  <a:pt x="0" y="102743"/>
                </a:lnTo>
                <a:lnTo>
                  <a:pt x="0" y="791845"/>
                </a:lnTo>
                <a:lnTo>
                  <a:pt x="8074" y="831848"/>
                </a:lnTo>
                <a:lnTo>
                  <a:pt x="30092" y="864504"/>
                </a:lnTo>
                <a:lnTo>
                  <a:pt x="62750" y="886517"/>
                </a:lnTo>
                <a:lnTo>
                  <a:pt x="102743" y="894588"/>
                </a:lnTo>
                <a:lnTo>
                  <a:pt x="6727825" y="894588"/>
                </a:lnTo>
                <a:lnTo>
                  <a:pt x="6767828" y="886517"/>
                </a:lnTo>
                <a:lnTo>
                  <a:pt x="6800484" y="864504"/>
                </a:lnTo>
                <a:lnTo>
                  <a:pt x="6822497" y="831848"/>
                </a:lnTo>
                <a:lnTo>
                  <a:pt x="6830568" y="791845"/>
                </a:lnTo>
                <a:lnTo>
                  <a:pt x="6830568" y="102743"/>
                </a:lnTo>
                <a:lnTo>
                  <a:pt x="6822497" y="62739"/>
                </a:lnTo>
                <a:lnTo>
                  <a:pt x="6800484" y="30083"/>
                </a:lnTo>
                <a:lnTo>
                  <a:pt x="6767828" y="8070"/>
                </a:lnTo>
                <a:lnTo>
                  <a:pt x="6727825" y="0"/>
                </a:lnTo>
                <a:close/>
              </a:path>
            </a:pathLst>
          </a:custGeom>
          <a:solidFill>
            <a:srgbClr val="E2E3E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503" y="896896"/>
            <a:ext cx="10286348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7" dirty="0"/>
              <a:t>NGINX </a:t>
            </a:r>
            <a:r>
              <a:rPr sz="3733" dirty="0"/>
              <a:t>Installation:</a:t>
            </a:r>
            <a:r>
              <a:rPr sz="3733" spc="-53" dirty="0"/>
              <a:t> </a:t>
            </a:r>
            <a:r>
              <a:rPr sz="3733" spc="-7" dirty="0"/>
              <a:t>Debian/Ubuntu</a:t>
            </a:r>
            <a:endParaRPr sz="3733" dirty="0"/>
          </a:p>
        </p:txBody>
      </p:sp>
      <p:sp>
        <p:nvSpPr>
          <p:cNvPr id="4" name="object 4"/>
          <p:cNvSpPr/>
          <p:nvPr/>
        </p:nvSpPr>
        <p:spPr>
          <a:xfrm>
            <a:off x="719327" y="4734561"/>
            <a:ext cx="7033260" cy="1668780"/>
          </a:xfrm>
          <a:custGeom>
            <a:avLst/>
            <a:gdLst/>
            <a:ahLst/>
            <a:cxnLst/>
            <a:rect l="l" t="t" r="r" b="b"/>
            <a:pathLst>
              <a:path w="5274945" h="1251585">
                <a:moveTo>
                  <a:pt x="5130800" y="0"/>
                </a:moveTo>
                <a:lnTo>
                  <a:pt x="143700" y="0"/>
                </a:lnTo>
                <a:lnTo>
                  <a:pt x="98280" y="7331"/>
                </a:lnTo>
                <a:lnTo>
                  <a:pt x="58833" y="27744"/>
                </a:lnTo>
                <a:lnTo>
                  <a:pt x="27726" y="58869"/>
                </a:lnTo>
                <a:lnTo>
                  <a:pt x="7326" y="98332"/>
                </a:lnTo>
                <a:lnTo>
                  <a:pt x="0" y="143763"/>
                </a:lnTo>
                <a:lnTo>
                  <a:pt x="0" y="1107503"/>
                </a:lnTo>
                <a:lnTo>
                  <a:pt x="7326" y="1152923"/>
                </a:lnTo>
                <a:lnTo>
                  <a:pt x="27726" y="1192370"/>
                </a:lnTo>
                <a:lnTo>
                  <a:pt x="58833" y="1223477"/>
                </a:lnTo>
                <a:lnTo>
                  <a:pt x="98280" y="1243877"/>
                </a:lnTo>
                <a:lnTo>
                  <a:pt x="143700" y="1251203"/>
                </a:lnTo>
                <a:lnTo>
                  <a:pt x="5130800" y="1251203"/>
                </a:lnTo>
                <a:lnTo>
                  <a:pt x="5176231" y="1243877"/>
                </a:lnTo>
                <a:lnTo>
                  <a:pt x="5215694" y="1223477"/>
                </a:lnTo>
                <a:lnTo>
                  <a:pt x="5246819" y="1192370"/>
                </a:lnTo>
                <a:lnTo>
                  <a:pt x="5267232" y="1152923"/>
                </a:lnTo>
                <a:lnTo>
                  <a:pt x="5274564" y="1107503"/>
                </a:lnTo>
                <a:lnTo>
                  <a:pt x="5274564" y="143763"/>
                </a:lnTo>
                <a:lnTo>
                  <a:pt x="5267232" y="98332"/>
                </a:lnTo>
                <a:lnTo>
                  <a:pt x="5246819" y="58869"/>
                </a:lnTo>
                <a:lnTo>
                  <a:pt x="5215694" y="27744"/>
                </a:lnTo>
                <a:lnTo>
                  <a:pt x="5176231" y="7331"/>
                </a:lnTo>
                <a:lnTo>
                  <a:pt x="5130800" y="0"/>
                </a:lnTo>
                <a:close/>
              </a:path>
            </a:pathLst>
          </a:custGeom>
          <a:solidFill>
            <a:srgbClr val="E2E3E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995941" y="1822519"/>
            <a:ext cx="9606279" cy="441915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600" dirty="0">
                <a:latin typeface="Arial"/>
                <a:cs typeface="Arial"/>
              </a:rPr>
              <a:t>Create </a:t>
            </a:r>
            <a:r>
              <a:rPr sz="1600" b="1" spc="-7" dirty="0">
                <a:latin typeface="Arial"/>
                <a:cs typeface="Arial"/>
              </a:rPr>
              <a:t>/etc/apt/sources.list.d/</a:t>
            </a:r>
            <a:r>
              <a:rPr sz="1600" b="1" spc="-7" dirty="0" err="1">
                <a:latin typeface="Arial"/>
                <a:cs typeface="Arial"/>
              </a:rPr>
              <a:t>nginx.list</a:t>
            </a:r>
            <a:r>
              <a:rPr sz="1600" b="1" spc="-7" dirty="0">
                <a:latin typeface="Arial"/>
                <a:cs typeface="Arial"/>
              </a:rPr>
              <a:t> </a:t>
            </a:r>
            <a:r>
              <a:rPr sz="1600" spc="-7" dirty="0">
                <a:latin typeface="Arial"/>
                <a:cs typeface="Arial"/>
              </a:rPr>
              <a:t>with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7" dirty="0">
                <a:latin typeface="Arial"/>
                <a:cs typeface="Arial"/>
              </a:rPr>
              <a:t>following</a:t>
            </a:r>
            <a:r>
              <a:rPr sz="1600" spc="-14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contents:</a:t>
            </a: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 marL="234521">
              <a:spcBef>
                <a:spcPts val="1347"/>
              </a:spcBef>
            </a:pP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deb </a:t>
            </a:r>
            <a:r>
              <a:rPr sz="1600" spc="187" dirty="0">
                <a:solidFill>
                  <a:srgbClr val="222100"/>
                </a:solidFill>
                <a:latin typeface="Arial"/>
                <a:cs typeface="Arial"/>
                <a:hlinkClick r:id="rId2"/>
              </a:rPr>
              <a:t>http://nginx.org/packages/mainline/</a:t>
            </a:r>
            <a:r>
              <a:rPr sz="1600" i="1" spc="187" dirty="0">
                <a:solidFill>
                  <a:srgbClr val="222100"/>
                </a:solidFill>
                <a:latin typeface="Arial"/>
                <a:cs typeface="Arial"/>
                <a:hlinkClick r:id="rId2"/>
              </a:rPr>
              <a:t>OS</a:t>
            </a:r>
            <a:r>
              <a:rPr sz="1600" spc="187" dirty="0">
                <a:solidFill>
                  <a:srgbClr val="222100"/>
                </a:solidFill>
                <a:latin typeface="Arial"/>
                <a:cs typeface="Arial"/>
                <a:hlinkClick r:id="rId2"/>
              </a:rPr>
              <a:t>/</a:t>
            </a:r>
            <a:r>
              <a:rPr sz="1600" spc="18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i="1" spc="-320" dirty="0">
                <a:solidFill>
                  <a:srgbClr val="222100"/>
                </a:solidFill>
                <a:latin typeface="Arial"/>
                <a:cs typeface="Arial"/>
              </a:rPr>
              <a:t>CODENAME</a:t>
            </a:r>
            <a:r>
              <a:rPr sz="1600" i="1" spc="-22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nginx</a:t>
            </a:r>
            <a:endParaRPr sz="1600" dirty="0">
              <a:latin typeface="Arial"/>
              <a:cs typeface="Arial"/>
            </a:endParaRPr>
          </a:p>
          <a:p>
            <a:pPr marL="234521">
              <a:spcBef>
                <a:spcPts val="453"/>
              </a:spcBef>
            </a:pPr>
            <a:r>
              <a:rPr sz="1600" spc="140" dirty="0">
                <a:solidFill>
                  <a:srgbClr val="222100"/>
                </a:solidFill>
                <a:latin typeface="Arial"/>
                <a:cs typeface="Arial"/>
              </a:rPr>
              <a:t>deb-src </a:t>
            </a:r>
            <a:r>
              <a:rPr sz="1600" spc="187" dirty="0">
                <a:solidFill>
                  <a:srgbClr val="222100"/>
                </a:solidFill>
                <a:latin typeface="Arial"/>
                <a:cs typeface="Arial"/>
                <a:hlinkClick r:id="rId2"/>
              </a:rPr>
              <a:t>http://nginx.org/packages/mainline/</a:t>
            </a:r>
            <a:r>
              <a:rPr sz="1600" i="1" spc="187" dirty="0">
                <a:solidFill>
                  <a:srgbClr val="222100"/>
                </a:solidFill>
                <a:latin typeface="Arial"/>
                <a:cs typeface="Arial"/>
                <a:hlinkClick r:id="rId2"/>
              </a:rPr>
              <a:t>OS</a:t>
            </a:r>
            <a:r>
              <a:rPr sz="1600" spc="187" dirty="0">
                <a:solidFill>
                  <a:srgbClr val="222100"/>
                </a:solidFill>
                <a:latin typeface="Arial"/>
                <a:cs typeface="Arial"/>
                <a:hlinkClick r:id="rId2"/>
              </a:rPr>
              <a:t>/</a:t>
            </a:r>
            <a:r>
              <a:rPr sz="1600" spc="18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i="1" spc="-320" dirty="0">
                <a:solidFill>
                  <a:srgbClr val="222100"/>
                </a:solidFill>
                <a:latin typeface="Arial"/>
                <a:cs typeface="Arial"/>
              </a:rPr>
              <a:t>CODENAME</a:t>
            </a:r>
            <a:r>
              <a:rPr sz="1600" i="1" spc="-14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222100"/>
                </a:solidFill>
                <a:latin typeface="Arial"/>
                <a:cs typeface="Arial"/>
              </a:rPr>
              <a:t>nginx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dirty="0">
              <a:latin typeface="Arial"/>
              <a:cs typeface="Arial"/>
            </a:endParaRPr>
          </a:p>
          <a:p>
            <a:pPr marL="806007" indent="-383530">
              <a:buFont typeface="Arial"/>
              <a:buChar char="•"/>
              <a:tabLst>
                <a:tab pos="806007" algn="l"/>
                <a:tab pos="806853" algn="l"/>
              </a:tabLst>
            </a:pPr>
            <a:r>
              <a:rPr sz="1600" i="1" spc="-327" dirty="0">
                <a:latin typeface="Arial"/>
                <a:cs typeface="Arial"/>
              </a:rPr>
              <a:t>OS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67" dirty="0">
                <a:latin typeface="Arial"/>
                <a:cs typeface="Arial"/>
              </a:rPr>
              <a:t>ubuntu </a:t>
            </a:r>
            <a:r>
              <a:rPr sz="1600" dirty="0">
                <a:latin typeface="Arial"/>
                <a:cs typeface="Arial"/>
              </a:rPr>
              <a:t>or </a:t>
            </a:r>
            <a:r>
              <a:rPr sz="1600" spc="87" dirty="0">
                <a:latin typeface="Arial"/>
                <a:cs typeface="Arial"/>
              </a:rPr>
              <a:t>debian </a:t>
            </a:r>
            <a:r>
              <a:rPr sz="1600" spc="-7" dirty="0">
                <a:latin typeface="Arial"/>
                <a:cs typeface="Arial"/>
              </a:rPr>
              <a:t>depending on </a:t>
            </a:r>
            <a:r>
              <a:rPr sz="1600" spc="-13" dirty="0">
                <a:latin typeface="Arial"/>
                <a:cs typeface="Arial"/>
              </a:rPr>
              <a:t>your</a:t>
            </a:r>
            <a:r>
              <a:rPr sz="1600" spc="-187" dirty="0">
                <a:latin typeface="Arial"/>
                <a:cs typeface="Arial"/>
              </a:rPr>
              <a:t> </a:t>
            </a:r>
            <a:r>
              <a:rPr sz="1600" spc="-7" dirty="0">
                <a:latin typeface="Arial"/>
                <a:cs typeface="Arial"/>
              </a:rPr>
              <a:t>distro</a:t>
            </a:r>
            <a:endParaRPr sz="1600" dirty="0">
              <a:latin typeface="Arial"/>
              <a:cs typeface="Arial"/>
            </a:endParaRPr>
          </a:p>
          <a:p>
            <a:pPr marL="806007" indent="-383530">
              <a:buFont typeface="Arial"/>
              <a:buChar char="•"/>
              <a:tabLst>
                <a:tab pos="806007" algn="l"/>
                <a:tab pos="806853" algn="l"/>
              </a:tabLst>
            </a:pPr>
            <a:r>
              <a:rPr sz="1600" i="1" spc="-327" dirty="0">
                <a:latin typeface="Arial"/>
                <a:cs typeface="Arial"/>
              </a:rPr>
              <a:t>CODENAME</a:t>
            </a:r>
            <a:r>
              <a:rPr sz="1600" i="1" spc="-3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–</a:t>
            </a:r>
          </a:p>
          <a:p>
            <a:pPr marL="1604393" lvl="1" indent="-263307">
              <a:buChar char="-"/>
              <a:tabLst>
                <a:tab pos="1605240" algn="l"/>
              </a:tabLst>
            </a:pPr>
            <a:r>
              <a:rPr sz="1600" spc="7" dirty="0">
                <a:latin typeface="Arial"/>
                <a:cs typeface="Arial"/>
              </a:rPr>
              <a:t>With </a:t>
            </a:r>
            <a:r>
              <a:rPr sz="1600" spc="67" dirty="0">
                <a:latin typeface="Arial"/>
                <a:cs typeface="Arial"/>
              </a:rPr>
              <a:t>debian: </a:t>
            </a:r>
            <a:r>
              <a:rPr sz="1600" spc="-33" dirty="0">
                <a:latin typeface="Arial"/>
                <a:cs typeface="Arial"/>
              </a:rPr>
              <a:t>wheezy, </a:t>
            </a:r>
            <a:r>
              <a:rPr sz="1600" spc="187" dirty="0">
                <a:latin typeface="Arial"/>
                <a:cs typeface="Arial"/>
              </a:rPr>
              <a:t>jessie, </a:t>
            </a:r>
            <a:r>
              <a:rPr sz="1600" dirty="0">
                <a:latin typeface="Arial"/>
                <a:cs typeface="Arial"/>
              </a:rPr>
              <a:t>or </a:t>
            </a:r>
            <a:r>
              <a:rPr sz="1600" spc="220" dirty="0">
                <a:latin typeface="Arial"/>
                <a:cs typeface="Arial"/>
              </a:rPr>
              <a:t>stretch </a:t>
            </a:r>
            <a:r>
              <a:rPr sz="1600" dirty="0">
                <a:latin typeface="Arial"/>
                <a:cs typeface="Arial"/>
              </a:rPr>
              <a:t>(7.0, 8.0,</a:t>
            </a:r>
            <a:r>
              <a:rPr sz="1600" spc="8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9.0)</a:t>
            </a:r>
          </a:p>
          <a:p>
            <a:pPr marL="1604393" lvl="1" indent="-263307">
              <a:spcBef>
                <a:spcPts val="7"/>
              </a:spcBef>
              <a:buChar char="-"/>
              <a:tabLst>
                <a:tab pos="1605240" algn="l"/>
              </a:tabLst>
            </a:pPr>
            <a:r>
              <a:rPr sz="1600" spc="7" dirty="0">
                <a:latin typeface="Arial"/>
                <a:cs typeface="Arial"/>
              </a:rPr>
              <a:t>With </a:t>
            </a:r>
            <a:r>
              <a:rPr sz="1600" spc="60" dirty="0">
                <a:latin typeface="Arial"/>
                <a:cs typeface="Arial"/>
              </a:rPr>
              <a:t>ubuntu: </a:t>
            </a:r>
            <a:r>
              <a:rPr sz="1600" spc="140" dirty="0">
                <a:latin typeface="Arial"/>
                <a:cs typeface="Arial"/>
              </a:rPr>
              <a:t>precise, </a:t>
            </a:r>
            <a:r>
              <a:rPr sz="1600" spc="220" dirty="0">
                <a:latin typeface="Arial"/>
                <a:cs typeface="Arial"/>
              </a:rPr>
              <a:t>trusty, </a:t>
            </a:r>
            <a:r>
              <a:rPr sz="1600" spc="180" dirty="0">
                <a:latin typeface="Arial"/>
                <a:cs typeface="Arial"/>
              </a:rPr>
              <a:t>xenial, </a:t>
            </a:r>
            <a:r>
              <a:rPr sz="1600" dirty="0">
                <a:latin typeface="Arial"/>
                <a:cs typeface="Arial"/>
              </a:rPr>
              <a:t>or </a:t>
            </a:r>
            <a:r>
              <a:rPr sz="1600" spc="113" dirty="0">
                <a:latin typeface="Arial"/>
                <a:cs typeface="Arial"/>
              </a:rPr>
              <a:t>yakkety </a:t>
            </a:r>
            <a:r>
              <a:rPr sz="1600" dirty="0">
                <a:latin typeface="Arial"/>
                <a:cs typeface="Arial"/>
              </a:rPr>
              <a:t>(12.04, 14.04,</a:t>
            </a:r>
            <a:r>
              <a:rPr sz="1600" spc="-367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16.04,</a:t>
            </a:r>
          </a:p>
          <a:p>
            <a:pPr marL="423323">
              <a:spcBef>
                <a:spcPts val="27"/>
              </a:spcBef>
            </a:pPr>
            <a:r>
              <a:rPr sz="1600" dirty="0">
                <a:latin typeface="Arial"/>
                <a:cs typeface="Arial"/>
              </a:rPr>
              <a:t>16.10)</a:t>
            </a:r>
          </a:p>
          <a:p>
            <a:pPr marL="234521">
              <a:spcBef>
                <a:spcPts val="1713"/>
              </a:spcBef>
            </a:pP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$ </a:t>
            </a:r>
            <a:r>
              <a:rPr sz="1600" spc="40" dirty="0">
                <a:solidFill>
                  <a:srgbClr val="222100"/>
                </a:solidFill>
                <a:latin typeface="Arial"/>
                <a:cs typeface="Arial"/>
              </a:rPr>
              <a:t>wget</a:t>
            </a:r>
            <a:r>
              <a:rPr sz="1600" spc="54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u="sng" spc="20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http://nginx.org/keys/nginx_signing.key</a:t>
            </a:r>
            <a:endParaRPr sz="1600" dirty="0">
              <a:latin typeface="Arial"/>
              <a:cs typeface="Arial"/>
            </a:endParaRPr>
          </a:p>
          <a:p>
            <a:pPr marL="234521">
              <a:spcBef>
                <a:spcPts val="447"/>
              </a:spcBef>
            </a:pP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$ </a:t>
            </a:r>
            <a:r>
              <a:rPr sz="1600" spc="152" dirty="0">
                <a:solidFill>
                  <a:srgbClr val="222100"/>
                </a:solidFill>
                <a:latin typeface="Arial"/>
                <a:cs typeface="Arial"/>
              </a:rPr>
              <a:t>apt-key </a:t>
            </a:r>
            <a:r>
              <a:rPr sz="1600" spc="-7" dirty="0">
                <a:solidFill>
                  <a:srgbClr val="222100"/>
                </a:solidFill>
                <a:latin typeface="Arial"/>
                <a:cs typeface="Arial"/>
              </a:rPr>
              <a:t>add</a:t>
            </a:r>
            <a:r>
              <a:rPr sz="1600" spc="20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52" dirty="0" err="1">
                <a:solidFill>
                  <a:srgbClr val="222100"/>
                </a:solidFill>
                <a:latin typeface="Arial"/>
                <a:cs typeface="Arial"/>
              </a:rPr>
              <a:t>nginx_signing.key</a:t>
            </a:r>
            <a:endParaRPr sz="1600" dirty="0">
              <a:latin typeface="Arial"/>
              <a:cs typeface="Arial"/>
            </a:endParaRPr>
          </a:p>
          <a:p>
            <a:pPr marL="234521">
              <a:spcBef>
                <a:spcPts val="453"/>
              </a:spcBef>
            </a:pP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$ </a:t>
            </a:r>
            <a:r>
              <a:rPr sz="1600" spc="200" dirty="0">
                <a:solidFill>
                  <a:srgbClr val="222100"/>
                </a:solidFill>
                <a:latin typeface="Arial"/>
                <a:cs typeface="Arial"/>
              </a:rPr>
              <a:t>apt-get</a:t>
            </a:r>
            <a:r>
              <a:rPr sz="1600" spc="51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222100"/>
                </a:solidFill>
                <a:latin typeface="Arial"/>
                <a:cs typeface="Arial"/>
              </a:rPr>
              <a:t>update</a:t>
            </a:r>
            <a:endParaRPr sz="1600" dirty="0">
              <a:latin typeface="Arial"/>
              <a:cs typeface="Arial"/>
            </a:endParaRPr>
          </a:p>
          <a:p>
            <a:pPr marL="234521">
              <a:spcBef>
                <a:spcPts val="447"/>
              </a:spcBef>
            </a:pP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$ </a:t>
            </a:r>
            <a:r>
              <a:rPr sz="1600" spc="200" dirty="0">
                <a:solidFill>
                  <a:srgbClr val="222100"/>
                </a:solidFill>
                <a:latin typeface="Arial"/>
                <a:cs typeface="Arial"/>
              </a:rPr>
              <a:t>apt-get </a:t>
            </a:r>
            <a:r>
              <a:rPr sz="1600" spc="347" dirty="0">
                <a:solidFill>
                  <a:srgbClr val="222100"/>
                </a:solidFill>
                <a:latin typeface="Arial"/>
                <a:cs typeface="Arial"/>
              </a:rPr>
              <a:t>install </a:t>
            </a:r>
            <a:r>
              <a:rPr sz="1600" spc="47" dirty="0">
                <a:solidFill>
                  <a:srgbClr val="222100"/>
                </a:solidFill>
                <a:latin typeface="Arial"/>
                <a:cs typeface="Arial"/>
              </a:rPr>
              <a:t>–y</a:t>
            </a:r>
            <a:r>
              <a:rPr sz="1600" spc="26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nginx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242050" y="4655406"/>
            <a:ext cx="2411729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91929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/>
            <a:r>
              <a:rPr lang="en-US" spc="20" dirty="0"/>
              <a:t>MORE </a:t>
            </a:r>
            <a:r>
              <a:rPr lang="en-US" spc="25" dirty="0"/>
              <a:t>INFORMATION </a:t>
            </a:r>
            <a:r>
              <a:rPr lang="en-US" spc="10" dirty="0"/>
              <a:t>AT</a:t>
            </a:r>
            <a:r>
              <a:rPr lang="en-US" spc="90" dirty="0"/>
              <a:t> </a:t>
            </a:r>
            <a:r>
              <a:rPr lang="en-US" spc="25" dirty="0">
                <a:solidFill>
                  <a:srgbClr val="009539"/>
                </a:solidFill>
              </a:rPr>
              <a:t>NGINX.COM</a:t>
            </a:r>
            <a:endParaRPr spc="33" dirty="0">
              <a:solidFill>
                <a:srgbClr val="00953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2733" y="6191233"/>
            <a:ext cx="3215640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spc="27" dirty="0">
                <a:solidFill>
                  <a:srgbClr val="919295"/>
                </a:solidFill>
                <a:latin typeface="Arial"/>
                <a:cs typeface="Arial"/>
              </a:rPr>
              <a:t>MORE </a:t>
            </a:r>
            <a:r>
              <a:rPr sz="1333" spc="33" dirty="0">
                <a:solidFill>
                  <a:srgbClr val="919295"/>
                </a:solidFill>
                <a:latin typeface="Arial"/>
                <a:cs typeface="Arial"/>
              </a:rPr>
              <a:t>INFORMATION </a:t>
            </a:r>
            <a:r>
              <a:rPr sz="1333" spc="13" dirty="0">
                <a:solidFill>
                  <a:srgbClr val="919295"/>
                </a:solidFill>
                <a:latin typeface="Arial"/>
                <a:cs typeface="Arial"/>
              </a:rPr>
              <a:t>AT</a:t>
            </a:r>
            <a:r>
              <a:rPr sz="1333" spc="120" dirty="0">
                <a:solidFill>
                  <a:srgbClr val="919295"/>
                </a:solidFill>
                <a:latin typeface="Arial"/>
                <a:cs typeface="Arial"/>
              </a:rPr>
              <a:t> </a:t>
            </a:r>
            <a:r>
              <a:rPr sz="1333" spc="33" dirty="0">
                <a:solidFill>
                  <a:srgbClr val="009539"/>
                </a:solidFill>
                <a:latin typeface="Arial"/>
                <a:cs typeface="Arial"/>
              </a:rPr>
              <a:t>NGINX.COM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4055" y="2473012"/>
            <a:ext cx="8152866" cy="1390497"/>
          </a:xfrm>
          <a:custGeom>
            <a:avLst/>
            <a:gdLst/>
            <a:ahLst/>
            <a:cxnLst/>
            <a:rect l="l" t="t" r="r" b="b"/>
            <a:pathLst>
              <a:path w="6830695" h="1529080">
                <a:moveTo>
                  <a:pt x="6655054" y="0"/>
                </a:moveTo>
                <a:lnTo>
                  <a:pt x="175564" y="0"/>
                </a:lnTo>
                <a:lnTo>
                  <a:pt x="128891" y="6271"/>
                </a:lnTo>
                <a:lnTo>
                  <a:pt x="86952" y="23970"/>
                </a:lnTo>
                <a:lnTo>
                  <a:pt x="51420" y="51419"/>
                </a:lnTo>
                <a:lnTo>
                  <a:pt x="23969" y="86943"/>
                </a:lnTo>
                <a:lnTo>
                  <a:pt x="6271" y="128866"/>
                </a:lnTo>
                <a:lnTo>
                  <a:pt x="0" y="175513"/>
                </a:lnTo>
                <a:lnTo>
                  <a:pt x="0" y="1353058"/>
                </a:lnTo>
                <a:lnTo>
                  <a:pt x="6271" y="1399705"/>
                </a:lnTo>
                <a:lnTo>
                  <a:pt x="23969" y="1441628"/>
                </a:lnTo>
                <a:lnTo>
                  <a:pt x="51420" y="1477152"/>
                </a:lnTo>
                <a:lnTo>
                  <a:pt x="86952" y="1504601"/>
                </a:lnTo>
                <a:lnTo>
                  <a:pt x="128891" y="1522300"/>
                </a:lnTo>
                <a:lnTo>
                  <a:pt x="175564" y="1528572"/>
                </a:lnTo>
                <a:lnTo>
                  <a:pt x="6655054" y="1528572"/>
                </a:lnTo>
                <a:lnTo>
                  <a:pt x="6701701" y="1522300"/>
                </a:lnTo>
                <a:lnTo>
                  <a:pt x="6743624" y="1504601"/>
                </a:lnTo>
                <a:lnTo>
                  <a:pt x="6779148" y="1477152"/>
                </a:lnTo>
                <a:lnTo>
                  <a:pt x="6806597" y="1441628"/>
                </a:lnTo>
                <a:lnTo>
                  <a:pt x="6824296" y="1399705"/>
                </a:lnTo>
                <a:lnTo>
                  <a:pt x="6830568" y="1353058"/>
                </a:lnTo>
                <a:lnTo>
                  <a:pt x="6830568" y="175513"/>
                </a:lnTo>
                <a:lnTo>
                  <a:pt x="6824296" y="128866"/>
                </a:lnTo>
                <a:lnTo>
                  <a:pt x="6806597" y="86943"/>
                </a:lnTo>
                <a:lnTo>
                  <a:pt x="6779148" y="51419"/>
                </a:lnTo>
                <a:lnTo>
                  <a:pt x="6743624" y="23970"/>
                </a:lnTo>
                <a:lnTo>
                  <a:pt x="6701701" y="6271"/>
                </a:lnTo>
                <a:lnTo>
                  <a:pt x="6655054" y="0"/>
                </a:lnTo>
                <a:close/>
              </a:path>
            </a:pathLst>
          </a:custGeom>
          <a:solidFill>
            <a:srgbClr val="E2E3E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2046" y="829518"/>
            <a:ext cx="10131604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7" dirty="0"/>
              <a:t>NGINX </a:t>
            </a:r>
            <a:r>
              <a:rPr sz="3733" dirty="0"/>
              <a:t>Installation: </a:t>
            </a:r>
            <a:r>
              <a:rPr sz="3733" spc="-7" dirty="0"/>
              <a:t>CentOS/RedHat</a:t>
            </a:r>
            <a:endParaRPr sz="3733" dirty="0"/>
          </a:p>
        </p:txBody>
      </p:sp>
      <p:sp>
        <p:nvSpPr>
          <p:cNvPr id="5" name="object 5"/>
          <p:cNvSpPr/>
          <p:nvPr/>
        </p:nvSpPr>
        <p:spPr>
          <a:xfrm>
            <a:off x="1475427" y="5092504"/>
            <a:ext cx="7026459" cy="1525719"/>
          </a:xfrm>
          <a:custGeom>
            <a:avLst/>
            <a:gdLst/>
            <a:ahLst/>
            <a:cxnLst/>
            <a:rect l="l" t="t" r="r" b="b"/>
            <a:pathLst>
              <a:path w="5836920" h="1386839">
                <a:moveTo>
                  <a:pt x="5677662" y="0"/>
                </a:moveTo>
                <a:lnTo>
                  <a:pt x="159270" y="0"/>
                </a:lnTo>
                <a:lnTo>
                  <a:pt x="108929" y="8125"/>
                </a:lnTo>
                <a:lnTo>
                  <a:pt x="65208" y="30748"/>
                </a:lnTo>
                <a:lnTo>
                  <a:pt x="30730" y="65233"/>
                </a:lnTo>
                <a:lnTo>
                  <a:pt x="8119" y="108947"/>
                </a:lnTo>
                <a:lnTo>
                  <a:pt x="0" y="159258"/>
                </a:lnTo>
                <a:lnTo>
                  <a:pt x="0" y="1227556"/>
                </a:lnTo>
                <a:lnTo>
                  <a:pt x="8119" y="1277903"/>
                </a:lnTo>
                <a:lnTo>
                  <a:pt x="30730" y="1321628"/>
                </a:lnTo>
                <a:lnTo>
                  <a:pt x="65208" y="1356108"/>
                </a:lnTo>
                <a:lnTo>
                  <a:pt x="108929" y="1378719"/>
                </a:lnTo>
                <a:lnTo>
                  <a:pt x="159270" y="1386840"/>
                </a:lnTo>
                <a:lnTo>
                  <a:pt x="5677662" y="1386840"/>
                </a:lnTo>
                <a:lnTo>
                  <a:pt x="5727972" y="1378719"/>
                </a:lnTo>
                <a:lnTo>
                  <a:pt x="5771686" y="1356108"/>
                </a:lnTo>
                <a:lnTo>
                  <a:pt x="5806171" y="1321628"/>
                </a:lnTo>
                <a:lnTo>
                  <a:pt x="5828794" y="1277903"/>
                </a:lnTo>
                <a:lnTo>
                  <a:pt x="5836920" y="1227556"/>
                </a:lnTo>
                <a:lnTo>
                  <a:pt x="5836920" y="159258"/>
                </a:lnTo>
                <a:lnTo>
                  <a:pt x="5828794" y="108947"/>
                </a:lnTo>
                <a:lnTo>
                  <a:pt x="5806171" y="65233"/>
                </a:lnTo>
                <a:lnTo>
                  <a:pt x="5771686" y="30748"/>
                </a:lnTo>
                <a:lnTo>
                  <a:pt x="5727972" y="8125"/>
                </a:lnTo>
                <a:lnTo>
                  <a:pt x="5677662" y="0"/>
                </a:lnTo>
                <a:close/>
              </a:path>
            </a:pathLst>
          </a:custGeom>
          <a:solidFill>
            <a:srgbClr val="E2E3E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921961" y="1876741"/>
            <a:ext cx="8152866" cy="4526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600" dirty="0">
                <a:latin typeface="Arial"/>
                <a:cs typeface="Arial"/>
              </a:rPr>
              <a:t>Create </a:t>
            </a:r>
            <a:r>
              <a:rPr sz="1600" b="1" spc="-7" dirty="0">
                <a:latin typeface="Arial"/>
                <a:cs typeface="Arial"/>
              </a:rPr>
              <a:t>/etc/yum.repos.d/</a:t>
            </a:r>
            <a:r>
              <a:rPr sz="1600" b="1" spc="-7" dirty="0" err="1">
                <a:latin typeface="Arial"/>
                <a:cs typeface="Arial"/>
              </a:rPr>
              <a:t>nginx.repo</a:t>
            </a:r>
            <a:r>
              <a:rPr sz="1600" b="1" spc="-7" dirty="0">
                <a:latin typeface="Arial"/>
                <a:cs typeface="Arial"/>
              </a:rPr>
              <a:t> </a:t>
            </a:r>
            <a:r>
              <a:rPr sz="1600" spc="-7" dirty="0">
                <a:latin typeface="Arial"/>
                <a:cs typeface="Arial"/>
              </a:rPr>
              <a:t>with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7" dirty="0">
                <a:latin typeface="Arial"/>
                <a:cs typeface="Arial"/>
              </a:rPr>
              <a:t>following</a:t>
            </a:r>
            <a:r>
              <a:rPr sz="1600" spc="-13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contents:</a:t>
            </a:r>
          </a:p>
          <a:p>
            <a:pPr>
              <a:spcBef>
                <a:spcPts val="53"/>
              </a:spcBef>
            </a:pPr>
            <a:endParaRPr sz="2000" dirty="0">
              <a:latin typeface="Arial"/>
              <a:cs typeface="Arial"/>
            </a:endParaRPr>
          </a:p>
          <a:p>
            <a:pPr marL="234521" marR="6702046">
              <a:lnSpc>
                <a:spcPct val="120000"/>
              </a:lnSpc>
              <a:spcBef>
                <a:spcPts val="7"/>
              </a:spcBef>
            </a:pPr>
            <a:r>
              <a:rPr sz="1600" spc="240" dirty="0">
                <a:solidFill>
                  <a:srgbClr val="222100"/>
                </a:solidFill>
                <a:latin typeface="Arial"/>
                <a:cs typeface="Arial"/>
              </a:rPr>
              <a:t>[nginx]  </a:t>
            </a:r>
            <a:r>
              <a:rPr sz="1600" spc="7" dirty="0">
                <a:solidFill>
                  <a:srgbClr val="222100"/>
                </a:solidFill>
                <a:latin typeface="Arial"/>
                <a:cs typeface="Arial"/>
              </a:rPr>
              <a:t>name=nginx</a:t>
            </a:r>
            <a:r>
              <a:rPr sz="1600" spc="42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93" dirty="0">
                <a:solidFill>
                  <a:srgbClr val="222100"/>
                </a:solidFill>
                <a:latin typeface="Arial"/>
                <a:cs typeface="Arial"/>
              </a:rPr>
              <a:t>repo</a:t>
            </a:r>
            <a:endParaRPr sz="1600" dirty="0">
              <a:latin typeface="Arial"/>
              <a:cs typeface="Arial"/>
            </a:endParaRPr>
          </a:p>
          <a:p>
            <a:pPr marL="234521" marR="6773">
              <a:lnSpc>
                <a:spcPct val="120000"/>
              </a:lnSpc>
            </a:pPr>
            <a:r>
              <a:rPr sz="1600" spc="113" dirty="0">
                <a:solidFill>
                  <a:srgbClr val="222100"/>
                </a:solidFill>
                <a:latin typeface="Arial"/>
                <a:cs typeface="Arial"/>
              </a:rPr>
              <a:t>baseurl</a:t>
            </a:r>
            <a:r>
              <a:rPr sz="1600" spc="113" dirty="0">
                <a:solidFill>
                  <a:srgbClr val="222100"/>
                </a:solidFill>
                <a:latin typeface="Arial"/>
                <a:cs typeface="Arial"/>
                <a:hlinkClick r:id="rId2"/>
              </a:rPr>
              <a:t>=htt</a:t>
            </a:r>
            <a:r>
              <a:rPr sz="1600" spc="113" dirty="0">
                <a:solidFill>
                  <a:srgbClr val="222100"/>
                </a:solidFill>
                <a:latin typeface="Arial"/>
                <a:cs typeface="Arial"/>
              </a:rPr>
              <a:t>p</a:t>
            </a:r>
            <a:r>
              <a:rPr sz="1600" spc="113" dirty="0">
                <a:solidFill>
                  <a:srgbClr val="222100"/>
                </a:solidFill>
                <a:latin typeface="Arial"/>
                <a:cs typeface="Arial"/>
                <a:hlinkClick r:id="rId2"/>
              </a:rPr>
              <a:t>://nginx.org/packages/mainline/</a:t>
            </a:r>
            <a:r>
              <a:rPr sz="1600" i="1" spc="113" dirty="0">
                <a:solidFill>
                  <a:srgbClr val="222100"/>
                </a:solidFill>
                <a:latin typeface="Arial"/>
                <a:cs typeface="Arial"/>
                <a:hlinkClick r:id="rId2"/>
              </a:rPr>
              <a:t>OS</a:t>
            </a:r>
            <a:r>
              <a:rPr sz="1600" spc="113" dirty="0">
                <a:solidFill>
                  <a:srgbClr val="222100"/>
                </a:solidFill>
                <a:latin typeface="Arial"/>
                <a:cs typeface="Arial"/>
                <a:hlinkClick r:id="rId2"/>
              </a:rPr>
              <a:t>/</a:t>
            </a:r>
            <a:r>
              <a:rPr sz="1600" i="1" spc="113" dirty="0">
                <a:solidFill>
                  <a:srgbClr val="222100"/>
                </a:solidFill>
                <a:latin typeface="Arial"/>
                <a:cs typeface="Arial"/>
                <a:hlinkClick r:id="rId2"/>
              </a:rPr>
              <a:t>OSRELEASE</a:t>
            </a:r>
            <a:r>
              <a:rPr sz="1600" spc="113" dirty="0">
                <a:solidFill>
                  <a:srgbClr val="222100"/>
                </a:solidFill>
                <a:latin typeface="Arial"/>
                <a:cs typeface="Arial"/>
                <a:hlinkClick r:id="rId2"/>
              </a:rPr>
              <a:t>/$basearch/ </a:t>
            </a:r>
            <a:r>
              <a:rPr sz="1600" spc="11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3" dirty="0">
                <a:solidFill>
                  <a:srgbClr val="222100"/>
                </a:solidFill>
                <a:latin typeface="Arial"/>
                <a:cs typeface="Arial"/>
              </a:rPr>
              <a:t>gpgcheck=0</a:t>
            </a:r>
            <a:endParaRPr sz="1600" dirty="0">
              <a:latin typeface="Arial"/>
              <a:cs typeface="Arial"/>
            </a:endParaRPr>
          </a:p>
          <a:p>
            <a:pPr marL="234521">
              <a:spcBef>
                <a:spcPts val="447"/>
              </a:spcBef>
            </a:pPr>
            <a:r>
              <a:rPr sz="1600" spc="53" dirty="0">
                <a:solidFill>
                  <a:srgbClr val="222100"/>
                </a:solidFill>
                <a:latin typeface="Arial"/>
                <a:cs typeface="Arial"/>
              </a:rPr>
              <a:t>enabled=1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73"/>
              </a:spcBef>
            </a:pPr>
            <a:endParaRPr sz="2000" dirty="0">
              <a:latin typeface="Arial"/>
              <a:cs typeface="Arial"/>
            </a:endParaRPr>
          </a:p>
          <a:p>
            <a:pPr marL="507141" indent="-382684">
              <a:buFont typeface="Arial"/>
              <a:buChar char="•"/>
              <a:tabLst>
                <a:tab pos="507141" algn="l"/>
                <a:tab pos="507987" algn="l"/>
              </a:tabLst>
            </a:pPr>
            <a:r>
              <a:rPr sz="1600" i="1" spc="-327" dirty="0">
                <a:latin typeface="Arial"/>
                <a:cs typeface="Arial"/>
              </a:rPr>
              <a:t>OS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107" dirty="0">
                <a:latin typeface="Arial"/>
                <a:cs typeface="Arial"/>
              </a:rPr>
              <a:t>centos </a:t>
            </a:r>
            <a:r>
              <a:rPr sz="1600" dirty="0">
                <a:latin typeface="Arial"/>
                <a:cs typeface="Arial"/>
              </a:rPr>
              <a:t>or </a:t>
            </a:r>
            <a:r>
              <a:rPr sz="1600" spc="240" dirty="0">
                <a:latin typeface="Arial"/>
                <a:cs typeface="Arial"/>
              </a:rPr>
              <a:t>rhel </a:t>
            </a:r>
            <a:r>
              <a:rPr sz="1600" spc="-7" dirty="0">
                <a:latin typeface="Arial"/>
                <a:cs typeface="Arial"/>
              </a:rPr>
              <a:t>depending on </a:t>
            </a:r>
            <a:r>
              <a:rPr sz="1600" spc="-13" dirty="0">
                <a:latin typeface="Arial"/>
                <a:cs typeface="Arial"/>
              </a:rPr>
              <a:t>your</a:t>
            </a:r>
            <a:r>
              <a:rPr sz="1600" spc="-233" dirty="0">
                <a:latin typeface="Arial"/>
                <a:cs typeface="Arial"/>
              </a:rPr>
              <a:t> </a:t>
            </a:r>
            <a:r>
              <a:rPr sz="1600" spc="-7" dirty="0">
                <a:latin typeface="Arial"/>
                <a:cs typeface="Arial"/>
              </a:rPr>
              <a:t>distro</a:t>
            </a:r>
            <a:endParaRPr sz="1600" dirty="0">
              <a:latin typeface="Arial"/>
              <a:cs typeface="Arial"/>
            </a:endParaRPr>
          </a:p>
          <a:p>
            <a:pPr marL="507141" indent="-382684">
              <a:buFont typeface="Arial"/>
              <a:buChar char="•"/>
              <a:tabLst>
                <a:tab pos="507141" algn="l"/>
                <a:tab pos="507987" algn="l"/>
              </a:tabLst>
            </a:pPr>
            <a:r>
              <a:rPr sz="1600" i="1" spc="-233" dirty="0">
                <a:latin typeface="Arial"/>
                <a:cs typeface="Arial"/>
              </a:rPr>
              <a:t>OSRELEASE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13" dirty="0">
                <a:latin typeface="Arial"/>
                <a:cs typeface="Arial"/>
              </a:rPr>
              <a:t>6 </a:t>
            </a:r>
            <a:r>
              <a:rPr sz="1600" dirty="0">
                <a:latin typeface="Arial"/>
                <a:cs typeface="Arial"/>
              </a:rPr>
              <a:t>or </a:t>
            </a:r>
            <a:r>
              <a:rPr sz="1600" spc="-13" dirty="0">
                <a:latin typeface="Arial"/>
                <a:cs typeface="Arial"/>
              </a:rPr>
              <a:t>7 </a:t>
            </a:r>
            <a:r>
              <a:rPr sz="1600" dirty="0">
                <a:latin typeface="Arial"/>
                <a:cs typeface="Arial"/>
              </a:rPr>
              <a:t>for 6.x or 7.x </a:t>
            </a:r>
            <a:r>
              <a:rPr sz="1600" spc="-7" dirty="0">
                <a:latin typeface="Arial"/>
                <a:cs typeface="Arial"/>
              </a:rPr>
              <a:t>versions,</a:t>
            </a:r>
            <a:r>
              <a:rPr sz="1600" spc="-113" dirty="0">
                <a:latin typeface="Arial"/>
                <a:cs typeface="Arial"/>
              </a:rPr>
              <a:t> </a:t>
            </a:r>
            <a:r>
              <a:rPr sz="1600" spc="-7" dirty="0">
                <a:latin typeface="Arial"/>
                <a:cs typeface="Arial"/>
              </a:rPr>
              <a:t>respectively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1400" dirty="0">
              <a:latin typeface="Arial"/>
              <a:cs typeface="Arial"/>
            </a:endParaRPr>
          </a:p>
          <a:p>
            <a:pPr marL="234521">
              <a:spcBef>
                <a:spcPts val="7"/>
              </a:spcBef>
            </a:pP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$ </a:t>
            </a:r>
            <a:r>
              <a:rPr sz="1600" spc="-147" dirty="0">
                <a:solidFill>
                  <a:srgbClr val="222100"/>
                </a:solidFill>
                <a:latin typeface="Arial"/>
                <a:cs typeface="Arial"/>
              </a:rPr>
              <a:t>yum </a:t>
            </a:r>
            <a:r>
              <a:rPr sz="1600" spc="47" dirty="0">
                <a:solidFill>
                  <a:srgbClr val="222100"/>
                </a:solidFill>
                <a:latin typeface="Arial"/>
                <a:cs typeface="Arial"/>
              </a:rPr>
              <a:t>–y </a:t>
            </a:r>
            <a:r>
              <a:rPr sz="1600" spc="347" dirty="0">
                <a:solidFill>
                  <a:srgbClr val="222100"/>
                </a:solidFill>
                <a:latin typeface="Arial"/>
                <a:cs typeface="Arial"/>
              </a:rPr>
              <a:t>install</a:t>
            </a:r>
            <a:r>
              <a:rPr sz="1600" spc="32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nginx</a:t>
            </a:r>
            <a:endParaRPr sz="1600" dirty="0">
              <a:latin typeface="Arial"/>
              <a:cs typeface="Arial"/>
            </a:endParaRPr>
          </a:p>
          <a:p>
            <a:pPr marL="234521">
              <a:spcBef>
                <a:spcPts val="447"/>
              </a:spcBef>
            </a:pP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$ </a:t>
            </a:r>
            <a:r>
              <a:rPr sz="1600" spc="167" dirty="0">
                <a:solidFill>
                  <a:srgbClr val="222100"/>
                </a:solidFill>
                <a:latin typeface="Arial"/>
                <a:cs typeface="Arial"/>
              </a:rPr>
              <a:t>systemctl </a:t>
            </a:r>
            <a:r>
              <a:rPr sz="1600" spc="93" dirty="0">
                <a:solidFill>
                  <a:srgbClr val="222100"/>
                </a:solidFill>
                <a:latin typeface="Arial"/>
                <a:cs typeface="Arial"/>
              </a:rPr>
              <a:t>enable</a:t>
            </a:r>
            <a:r>
              <a:rPr sz="1600" spc="20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nginx</a:t>
            </a:r>
            <a:endParaRPr sz="1600" dirty="0">
              <a:latin typeface="Arial"/>
              <a:cs typeface="Arial"/>
            </a:endParaRPr>
          </a:p>
          <a:p>
            <a:pPr marL="234521">
              <a:spcBef>
                <a:spcPts val="447"/>
              </a:spcBef>
            </a:pP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$ </a:t>
            </a:r>
            <a:r>
              <a:rPr sz="1600" spc="167" dirty="0">
                <a:solidFill>
                  <a:srgbClr val="222100"/>
                </a:solidFill>
                <a:latin typeface="Arial"/>
                <a:cs typeface="Arial"/>
              </a:rPr>
              <a:t>systemctl </a:t>
            </a:r>
            <a:r>
              <a:rPr sz="1600" spc="300" dirty="0">
                <a:solidFill>
                  <a:srgbClr val="222100"/>
                </a:solidFill>
                <a:latin typeface="Arial"/>
                <a:cs typeface="Arial"/>
              </a:rPr>
              <a:t>start</a:t>
            </a:r>
            <a:r>
              <a:rPr sz="1600" spc="18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222100"/>
                </a:solidFill>
                <a:latin typeface="Arial"/>
                <a:cs typeface="Arial"/>
              </a:rPr>
              <a:t>nginx</a:t>
            </a:r>
            <a:endParaRPr sz="1600" dirty="0">
              <a:latin typeface="Arial"/>
              <a:cs typeface="Arial"/>
            </a:endParaRPr>
          </a:p>
          <a:p>
            <a:pPr marL="234521">
              <a:spcBef>
                <a:spcPts val="447"/>
              </a:spcBef>
            </a:pP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$ </a:t>
            </a:r>
            <a:r>
              <a:rPr sz="1600" spc="200" dirty="0">
                <a:solidFill>
                  <a:srgbClr val="222100"/>
                </a:solidFill>
                <a:latin typeface="Arial"/>
                <a:cs typeface="Arial"/>
              </a:rPr>
              <a:t>firewall-cmd </a:t>
            </a:r>
            <a:r>
              <a:rPr sz="1600" spc="160" dirty="0">
                <a:solidFill>
                  <a:srgbClr val="222100"/>
                </a:solidFill>
                <a:latin typeface="Arial"/>
                <a:cs typeface="Arial"/>
              </a:rPr>
              <a:t>--zone=public </a:t>
            </a:r>
            <a:r>
              <a:rPr sz="1600" spc="180" dirty="0">
                <a:solidFill>
                  <a:srgbClr val="222100"/>
                </a:solidFill>
                <a:latin typeface="Arial"/>
                <a:cs typeface="Arial"/>
              </a:rPr>
              <a:t>--add-port=80/tcp</a:t>
            </a:r>
            <a:r>
              <a:rPr sz="1600" spc="-14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33" dirty="0">
                <a:solidFill>
                  <a:srgbClr val="222100"/>
                </a:solidFill>
                <a:latin typeface="Arial"/>
                <a:cs typeface="Arial"/>
              </a:rPr>
              <a:t>–permanent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417" y="6250567"/>
            <a:ext cx="30522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-13" dirty="0">
                <a:solidFill>
                  <a:srgbClr val="222100"/>
                </a:solidFill>
                <a:latin typeface="Arial"/>
                <a:cs typeface="Arial"/>
              </a:rPr>
              <a:t>$ </a:t>
            </a:r>
            <a:r>
              <a:rPr sz="1867" spc="200" dirty="0">
                <a:solidFill>
                  <a:srgbClr val="222100"/>
                </a:solidFill>
                <a:latin typeface="Arial"/>
                <a:cs typeface="Arial"/>
              </a:rPr>
              <a:t>firewall-cmd</a:t>
            </a:r>
            <a:r>
              <a:rPr sz="1867" spc="44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867" spc="227" dirty="0">
                <a:solidFill>
                  <a:srgbClr val="222100"/>
                </a:solidFill>
                <a:latin typeface="Arial"/>
                <a:cs typeface="Arial"/>
              </a:rPr>
              <a:t>--reload</a:t>
            </a:r>
            <a:endParaRPr sz="18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327" y="1322832"/>
            <a:ext cx="10525760" cy="2528147"/>
          </a:xfrm>
          <a:custGeom>
            <a:avLst/>
            <a:gdLst/>
            <a:ahLst/>
            <a:cxnLst/>
            <a:rect l="l" t="t" r="r" b="b"/>
            <a:pathLst>
              <a:path w="7894320" h="1896110">
                <a:moveTo>
                  <a:pt x="7676514" y="0"/>
                </a:moveTo>
                <a:lnTo>
                  <a:pt x="217741" y="0"/>
                </a:lnTo>
                <a:lnTo>
                  <a:pt x="167815" y="5753"/>
                </a:lnTo>
                <a:lnTo>
                  <a:pt x="121983" y="22141"/>
                </a:lnTo>
                <a:lnTo>
                  <a:pt x="81554" y="47856"/>
                </a:lnTo>
                <a:lnTo>
                  <a:pt x="47835" y="81588"/>
                </a:lnTo>
                <a:lnTo>
                  <a:pt x="22131" y="122029"/>
                </a:lnTo>
                <a:lnTo>
                  <a:pt x="5750" y="167871"/>
                </a:lnTo>
                <a:lnTo>
                  <a:pt x="0" y="217804"/>
                </a:lnTo>
                <a:lnTo>
                  <a:pt x="0" y="1678051"/>
                </a:lnTo>
                <a:lnTo>
                  <a:pt x="5750" y="1727984"/>
                </a:lnTo>
                <a:lnTo>
                  <a:pt x="22131" y="1773826"/>
                </a:lnTo>
                <a:lnTo>
                  <a:pt x="47835" y="1814267"/>
                </a:lnTo>
                <a:lnTo>
                  <a:pt x="81554" y="1847999"/>
                </a:lnTo>
                <a:lnTo>
                  <a:pt x="121983" y="1873714"/>
                </a:lnTo>
                <a:lnTo>
                  <a:pt x="167815" y="1890102"/>
                </a:lnTo>
                <a:lnTo>
                  <a:pt x="217741" y="1895856"/>
                </a:lnTo>
                <a:lnTo>
                  <a:pt x="7676514" y="1895856"/>
                </a:lnTo>
                <a:lnTo>
                  <a:pt x="7726448" y="1890102"/>
                </a:lnTo>
                <a:lnTo>
                  <a:pt x="7772290" y="1873714"/>
                </a:lnTo>
                <a:lnTo>
                  <a:pt x="7812731" y="1847999"/>
                </a:lnTo>
                <a:lnTo>
                  <a:pt x="7846463" y="1814267"/>
                </a:lnTo>
                <a:lnTo>
                  <a:pt x="7872178" y="1773826"/>
                </a:lnTo>
                <a:lnTo>
                  <a:pt x="7888566" y="1727984"/>
                </a:lnTo>
                <a:lnTo>
                  <a:pt x="7894320" y="1678051"/>
                </a:lnTo>
                <a:lnTo>
                  <a:pt x="7894320" y="217804"/>
                </a:lnTo>
                <a:lnTo>
                  <a:pt x="7888566" y="167871"/>
                </a:lnTo>
                <a:lnTo>
                  <a:pt x="7872178" y="122029"/>
                </a:lnTo>
                <a:lnTo>
                  <a:pt x="7846463" y="81588"/>
                </a:lnTo>
                <a:lnTo>
                  <a:pt x="7812731" y="47856"/>
                </a:lnTo>
                <a:lnTo>
                  <a:pt x="7772290" y="22141"/>
                </a:lnTo>
                <a:lnTo>
                  <a:pt x="7726448" y="5753"/>
                </a:lnTo>
                <a:lnTo>
                  <a:pt x="7676514" y="0"/>
                </a:lnTo>
                <a:close/>
              </a:path>
            </a:pathLst>
          </a:custGeom>
          <a:solidFill>
            <a:srgbClr val="E2E3E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587" y="460185"/>
            <a:ext cx="6895581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27" dirty="0">
                <a:solidFill>
                  <a:srgbClr val="00853A"/>
                </a:solidFill>
              </a:rPr>
              <a:t>Verifying</a:t>
            </a:r>
            <a:r>
              <a:rPr sz="3733" spc="-107" dirty="0">
                <a:solidFill>
                  <a:srgbClr val="00853A"/>
                </a:solidFill>
              </a:rPr>
              <a:t> </a:t>
            </a:r>
            <a:r>
              <a:rPr sz="3733" dirty="0">
                <a:solidFill>
                  <a:srgbClr val="00853A"/>
                </a:solidFill>
              </a:rPr>
              <a:t>Installation</a:t>
            </a:r>
            <a:endParaRPr sz="3733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74923" y="8076604"/>
            <a:ext cx="9222947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/>
            <a:r>
              <a:rPr spc="27" dirty="0"/>
              <a:t>MORE </a:t>
            </a:r>
            <a:r>
              <a:rPr spc="33" dirty="0"/>
              <a:t>INFORMATION </a:t>
            </a:r>
            <a:r>
              <a:rPr spc="13" dirty="0"/>
              <a:t>AT</a:t>
            </a:r>
            <a:r>
              <a:rPr spc="120" dirty="0"/>
              <a:t> </a:t>
            </a:r>
            <a:r>
              <a:rPr spc="33" dirty="0">
                <a:solidFill>
                  <a:srgbClr val="009539"/>
                </a:solidFill>
              </a:rPr>
              <a:t>NGINX.COM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2417" y="1464869"/>
            <a:ext cx="5281505" cy="2016320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16933">
              <a:spcBef>
                <a:spcPts val="579"/>
              </a:spcBef>
            </a:pPr>
            <a:r>
              <a:rPr sz="1867" spc="-13" dirty="0">
                <a:solidFill>
                  <a:srgbClr val="222100"/>
                </a:solidFill>
                <a:latin typeface="Arial"/>
                <a:cs typeface="Arial"/>
              </a:rPr>
              <a:t>$ </a:t>
            </a:r>
            <a:r>
              <a:rPr sz="1867" b="1" spc="33" dirty="0">
                <a:solidFill>
                  <a:srgbClr val="222100"/>
                </a:solidFill>
                <a:latin typeface="Arial"/>
                <a:cs typeface="Arial"/>
              </a:rPr>
              <a:t>nginx</a:t>
            </a:r>
            <a:r>
              <a:rPr sz="1867" b="1" spc="52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867" b="1" spc="200" dirty="0">
                <a:solidFill>
                  <a:srgbClr val="222100"/>
                </a:solidFill>
                <a:latin typeface="Arial"/>
                <a:cs typeface="Arial"/>
              </a:rPr>
              <a:t>-v</a:t>
            </a:r>
            <a:endParaRPr sz="1867" dirty="0">
              <a:latin typeface="Arial"/>
              <a:cs typeface="Arial"/>
            </a:endParaRPr>
          </a:p>
          <a:p>
            <a:pPr marL="16933">
              <a:spcBef>
                <a:spcPts val="447"/>
              </a:spcBef>
            </a:pPr>
            <a:r>
              <a:rPr sz="1867" spc="133" dirty="0">
                <a:solidFill>
                  <a:srgbClr val="222100"/>
                </a:solidFill>
                <a:latin typeface="Arial"/>
                <a:cs typeface="Arial"/>
              </a:rPr>
              <a:t>nginx </a:t>
            </a:r>
            <a:r>
              <a:rPr sz="1867" spc="213" dirty="0">
                <a:solidFill>
                  <a:srgbClr val="222100"/>
                </a:solidFill>
                <a:latin typeface="Arial"/>
                <a:cs typeface="Arial"/>
              </a:rPr>
              <a:t>version:</a:t>
            </a:r>
            <a:r>
              <a:rPr sz="1867" spc="22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867" spc="180" dirty="0">
                <a:solidFill>
                  <a:srgbClr val="222100"/>
                </a:solidFill>
                <a:latin typeface="Arial"/>
                <a:cs typeface="Arial"/>
              </a:rPr>
              <a:t>nginx/1.13.0</a:t>
            </a:r>
            <a:endParaRPr sz="1867" dirty="0">
              <a:latin typeface="Arial"/>
              <a:cs typeface="Arial"/>
            </a:endParaRPr>
          </a:p>
          <a:p>
            <a:pPr marL="16933">
              <a:spcBef>
                <a:spcPts val="447"/>
              </a:spcBef>
            </a:pPr>
            <a:r>
              <a:rPr sz="1867" spc="-13" dirty="0">
                <a:solidFill>
                  <a:srgbClr val="222100"/>
                </a:solidFill>
                <a:latin typeface="Arial"/>
                <a:cs typeface="Arial"/>
              </a:rPr>
              <a:t>$ </a:t>
            </a:r>
            <a:r>
              <a:rPr sz="1867" b="1" spc="-67" dirty="0">
                <a:solidFill>
                  <a:srgbClr val="222100"/>
                </a:solidFill>
                <a:latin typeface="Arial"/>
                <a:cs typeface="Arial"/>
              </a:rPr>
              <a:t>ps </a:t>
            </a:r>
            <a:r>
              <a:rPr sz="1867" b="1" spc="272" dirty="0">
                <a:solidFill>
                  <a:srgbClr val="222100"/>
                </a:solidFill>
                <a:latin typeface="Arial"/>
                <a:cs typeface="Arial"/>
              </a:rPr>
              <a:t>-ef </a:t>
            </a:r>
            <a:r>
              <a:rPr sz="1867" b="1" spc="507" dirty="0">
                <a:solidFill>
                  <a:srgbClr val="222100"/>
                </a:solidFill>
                <a:latin typeface="Arial"/>
                <a:cs typeface="Arial"/>
              </a:rPr>
              <a:t>| </a:t>
            </a:r>
            <a:r>
              <a:rPr sz="1867" b="1" spc="13" dirty="0">
                <a:solidFill>
                  <a:srgbClr val="222100"/>
                </a:solidFill>
                <a:latin typeface="Arial"/>
                <a:cs typeface="Arial"/>
              </a:rPr>
              <a:t>grep</a:t>
            </a:r>
            <a:r>
              <a:rPr sz="1867" b="1" spc="35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867" b="1" spc="27" dirty="0">
                <a:solidFill>
                  <a:srgbClr val="222100"/>
                </a:solidFill>
                <a:latin typeface="Arial"/>
                <a:cs typeface="Arial"/>
              </a:rPr>
              <a:t>nginx</a:t>
            </a:r>
            <a:endParaRPr sz="1867" dirty="0">
              <a:latin typeface="Arial"/>
              <a:cs typeface="Arial"/>
            </a:endParaRPr>
          </a:p>
          <a:p>
            <a:pPr marL="16933">
              <a:spcBef>
                <a:spcPts val="453"/>
              </a:spcBef>
              <a:tabLst>
                <a:tab pos="1457924" algn="l"/>
                <a:tab pos="2769377" algn="l"/>
                <a:tab pos="3163914" algn="l"/>
              </a:tabLst>
            </a:pPr>
            <a:r>
              <a:rPr sz="1867" spc="220" dirty="0">
                <a:solidFill>
                  <a:srgbClr val="222100"/>
                </a:solidFill>
                <a:latin typeface="Arial"/>
                <a:cs typeface="Arial"/>
              </a:rPr>
              <a:t>root	</a:t>
            </a:r>
            <a:r>
              <a:rPr sz="1867" spc="-13" dirty="0">
                <a:solidFill>
                  <a:srgbClr val="222100"/>
                </a:solidFill>
                <a:latin typeface="Arial"/>
                <a:cs typeface="Arial"/>
              </a:rPr>
              <a:t>1088	1	0 </a:t>
            </a:r>
            <a:r>
              <a:rPr sz="1867" spc="93" dirty="0">
                <a:solidFill>
                  <a:srgbClr val="222100"/>
                </a:solidFill>
                <a:latin typeface="Arial"/>
                <a:cs typeface="Arial"/>
              </a:rPr>
              <a:t>19:59</a:t>
            </a:r>
            <a:r>
              <a:rPr sz="1867" spc="50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867" spc="-13" dirty="0">
                <a:solidFill>
                  <a:srgbClr val="222100"/>
                </a:solidFill>
                <a:latin typeface="Arial"/>
                <a:cs typeface="Arial"/>
              </a:rPr>
              <a:t>?</a:t>
            </a:r>
            <a:endParaRPr sz="1867" dirty="0">
              <a:latin typeface="Arial"/>
              <a:cs typeface="Arial"/>
            </a:endParaRPr>
          </a:p>
          <a:p>
            <a:pPr marL="16933"/>
            <a:r>
              <a:rPr sz="1867" spc="227" dirty="0">
                <a:solidFill>
                  <a:srgbClr val="222100"/>
                </a:solidFill>
                <a:latin typeface="Arial"/>
                <a:cs typeface="Arial"/>
              </a:rPr>
              <a:t>/usr/sbin/nginx </a:t>
            </a:r>
            <a:r>
              <a:rPr sz="1867" spc="253" dirty="0">
                <a:solidFill>
                  <a:srgbClr val="222100"/>
                </a:solidFill>
                <a:latin typeface="Arial"/>
                <a:cs typeface="Arial"/>
              </a:rPr>
              <a:t>-c</a:t>
            </a:r>
            <a:r>
              <a:rPr sz="186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867" spc="220" dirty="0">
                <a:solidFill>
                  <a:srgbClr val="222100"/>
                </a:solidFill>
                <a:latin typeface="Arial"/>
                <a:cs typeface="Arial"/>
              </a:rPr>
              <a:t>/etc/nginx/</a:t>
            </a:r>
            <a:r>
              <a:rPr sz="1867" spc="220" dirty="0" err="1">
                <a:solidFill>
                  <a:srgbClr val="222100"/>
                </a:solidFill>
                <a:latin typeface="Arial"/>
                <a:cs typeface="Arial"/>
              </a:rPr>
              <a:t>nginx.conf</a:t>
            </a:r>
            <a:endParaRPr sz="1867" dirty="0">
              <a:latin typeface="Arial"/>
              <a:cs typeface="Arial"/>
            </a:endParaRPr>
          </a:p>
          <a:p>
            <a:pPr marL="16933">
              <a:spcBef>
                <a:spcPts val="447"/>
              </a:spcBef>
              <a:tabLst>
                <a:tab pos="1458770" algn="l"/>
                <a:tab pos="2376534" algn="l"/>
                <a:tab pos="3163914" algn="l"/>
              </a:tabLst>
            </a:pPr>
            <a:r>
              <a:rPr sz="1867" spc="133" dirty="0">
                <a:solidFill>
                  <a:srgbClr val="222100"/>
                </a:solidFill>
                <a:latin typeface="Arial"/>
                <a:cs typeface="Arial"/>
              </a:rPr>
              <a:t>nginx	</a:t>
            </a:r>
            <a:r>
              <a:rPr sz="1867" spc="-13" dirty="0">
                <a:solidFill>
                  <a:srgbClr val="222100"/>
                </a:solidFill>
                <a:latin typeface="Arial"/>
                <a:cs typeface="Arial"/>
              </a:rPr>
              <a:t>1092	1088	0 </a:t>
            </a:r>
            <a:r>
              <a:rPr sz="1867" spc="93" dirty="0">
                <a:solidFill>
                  <a:srgbClr val="222100"/>
                </a:solidFill>
                <a:latin typeface="Arial"/>
                <a:cs typeface="Arial"/>
              </a:rPr>
              <a:t>19:59</a:t>
            </a:r>
            <a:r>
              <a:rPr sz="1867" spc="50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867" spc="-13" dirty="0">
                <a:solidFill>
                  <a:srgbClr val="222100"/>
                </a:solidFill>
                <a:latin typeface="Arial"/>
                <a:cs typeface="Arial"/>
              </a:rPr>
              <a:t>?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0088" y="2545419"/>
            <a:ext cx="3969173" cy="95075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120" dirty="0">
                <a:solidFill>
                  <a:srgbClr val="222100"/>
                </a:solidFill>
                <a:latin typeface="Arial"/>
                <a:cs typeface="Arial"/>
              </a:rPr>
              <a:t>00:00:00  </a:t>
            </a:r>
            <a:r>
              <a:rPr sz="1867" spc="200" dirty="0">
                <a:solidFill>
                  <a:srgbClr val="222100"/>
                </a:solidFill>
                <a:latin typeface="Arial"/>
                <a:cs typeface="Arial"/>
              </a:rPr>
              <a:t>nginx:  </a:t>
            </a:r>
            <a:r>
              <a:rPr sz="1867" spc="80" dirty="0">
                <a:solidFill>
                  <a:srgbClr val="222100"/>
                </a:solidFill>
                <a:latin typeface="Arial"/>
                <a:cs typeface="Arial"/>
              </a:rPr>
              <a:t>master</a:t>
            </a:r>
            <a:r>
              <a:rPr sz="1867" spc="-18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867" spc="93" dirty="0">
                <a:solidFill>
                  <a:srgbClr val="222100"/>
                </a:solidFill>
                <a:latin typeface="Arial"/>
                <a:cs typeface="Arial"/>
              </a:rPr>
              <a:t>process</a:t>
            </a:r>
            <a:endParaRPr sz="1867" dirty="0"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2333" dirty="0">
              <a:latin typeface="Arial"/>
              <a:cs typeface="Arial"/>
            </a:endParaRPr>
          </a:p>
          <a:p>
            <a:pPr marL="16933"/>
            <a:r>
              <a:rPr sz="1867" spc="120" dirty="0">
                <a:solidFill>
                  <a:srgbClr val="222100"/>
                </a:solidFill>
                <a:latin typeface="Arial"/>
                <a:cs typeface="Arial"/>
              </a:rPr>
              <a:t>00:00:00  </a:t>
            </a:r>
            <a:r>
              <a:rPr sz="1867" spc="200" dirty="0">
                <a:solidFill>
                  <a:srgbClr val="222100"/>
                </a:solidFill>
                <a:latin typeface="Arial"/>
                <a:cs typeface="Arial"/>
              </a:rPr>
              <a:t>nginx:  </a:t>
            </a:r>
            <a:r>
              <a:rPr sz="1867" spc="93" dirty="0">
                <a:solidFill>
                  <a:srgbClr val="222100"/>
                </a:solidFill>
                <a:latin typeface="Arial"/>
                <a:cs typeface="Arial"/>
              </a:rPr>
              <a:t>worker</a:t>
            </a:r>
            <a:r>
              <a:rPr sz="1867" spc="-16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867" spc="93" dirty="0">
                <a:solidFill>
                  <a:srgbClr val="222100"/>
                </a:solidFill>
                <a:latin typeface="Arial"/>
                <a:cs typeface="Arial"/>
              </a:rPr>
              <a:t>process</a:t>
            </a:r>
            <a:endParaRPr sz="1867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Content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[Module 2]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Dec 14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– 18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Vagrant</a:t>
            </a:r>
          </a:p>
          <a:p>
            <a:r>
              <a:rPr lang="en-US" sz="2800" dirty="0">
                <a:solidFill>
                  <a:srgbClr val="FFFFFF"/>
                </a:solidFill>
              </a:rPr>
              <a:t>Nginx</a:t>
            </a:r>
          </a:p>
          <a:p>
            <a:r>
              <a:rPr lang="en-US" sz="2800" dirty="0">
                <a:solidFill>
                  <a:srgbClr val="FFFFFF"/>
                </a:solidFill>
              </a:rPr>
              <a:t>Ubuntu/CentOS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Assignments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7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519" y="671201"/>
            <a:ext cx="5897228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27" dirty="0"/>
              <a:t>Verifying</a:t>
            </a:r>
            <a:r>
              <a:rPr sz="3733" spc="-107" dirty="0"/>
              <a:t> </a:t>
            </a:r>
            <a:r>
              <a:rPr sz="3733" dirty="0"/>
              <a:t>Installation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1040" y="1967914"/>
            <a:ext cx="8249920" cy="4649893"/>
            <a:chOff x="1280160" y="990600"/>
            <a:chExt cx="6187440" cy="3487420"/>
          </a:xfrm>
        </p:grpSpPr>
        <p:sp>
          <p:nvSpPr>
            <p:cNvPr id="4" name="object 4"/>
            <p:cNvSpPr/>
            <p:nvPr/>
          </p:nvSpPr>
          <p:spPr>
            <a:xfrm>
              <a:off x="1289304" y="999744"/>
              <a:ext cx="6169152" cy="3468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1284732" y="995172"/>
              <a:ext cx="6178550" cy="3477895"/>
            </a:xfrm>
            <a:custGeom>
              <a:avLst/>
              <a:gdLst/>
              <a:ahLst/>
              <a:cxnLst/>
              <a:rect l="l" t="t" r="r" b="b"/>
              <a:pathLst>
                <a:path w="6178550" h="3477895">
                  <a:moveTo>
                    <a:pt x="0" y="3477767"/>
                  </a:moveTo>
                  <a:lnTo>
                    <a:pt x="6178296" y="3477767"/>
                  </a:lnTo>
                  <a:lnTo>
                    <a:pt x="6178296" y="0"/>
                  </a:lnTo>
                  <a:lnTo>
                    <a:pt x="0" y="0"/>
                  </a:lnTo>
                  <a:lnTo>
                    <a:pt x="0" y="3477767"/>
                  </a:lnTo>
                  <a:close/>
                </a:path>
              </a:pathLst>
            </a:custGeom>
            <a:ln w="9144">
              <a:solidFill>
                <a:srgbClr val="2221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242050" y="4655406"/>
            <a:ext cx="2411729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91929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/>
            <a:r>
              <a:rPr lang="en-US" spc="20" dirty="0"/>
              <a:t>MORE </a:t>
            </a:r>
            <a:r>
              <a:rPr lang="en-US" spc="25" dirty="0"/>
              <a:t>INFORMATION </a:t>
            </a:r>
            <a:r>
              <a:rPr lang="en-US" spc="10" dirty="0"/>
              <a:t>AT</a:t>
            </a:r>
            <a:r>
              <a:rPr lang="en-US" spc="90" dirty="0"/>
              <a:t> </a:t>
            </a:r>
            <a:r>
              <a:rPr lang="en-US" spc="25" dirty="0">
                <a:solidFill>
                  <a:srgbClr val="009539"/>
                </a:solidFill>
              </a:rPr>
              <a:t>NGINX.COM</a:t>
            </a:r>
            <a:endParaRPr spc="33" dirty="0">
              <a:solidFill>
                <a:srgbClr val="00953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242050" y="4655406"/>
            <a:ext cx="2411729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91929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/>
            <a:r>
              <a:rPr lang="en-US" spc="20" dirty="0"/>
              <a:t>MORE </a:t>
            </a:r>
            <a:r>
              <a:rPr lang="en-US" spc="25" dirty="0"/>
              <a:t>INFORMATION </a:t>
            </a:r>
            <a:r>
              <a:rPr lang="en-US" spc="10" dirty="0"/>
              <a:t>AT</a:t>
            </a:r>
            <a:r>
              <a:rPr lang="en-US" spc="90" dirty="0"/>
              <a:t> </a:t>
            </a:r>
            <a:r>
              <a:rPr lang="en-US" spc="25" dirty="0">
                <a:solidFill>
                  <a:srgbClr val="009539"/>
                </a:solidFill>
              </a:rPr>
              <a:t>NGINX.COM</a:t>
            </a:r>
            <a:endParaRPr spc="33" dirty="0">
              <a:solidFill>
                <a:srgbClr val="009539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519" y="755608"/>
            <a:ext cx="6600613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7" dirty="0"/>
              <a:t>Key NGINX</a:t>
            </a:r>
            <a:r>
              <a:rPr sz="3733" spc="-67" dirty="0"/>
              <a:t> </a:t>
            </a:r>
            <a:r>
              <a:rPr sz="3733" spc="-7" dirty="0"/>
              <a:t>Commands</a:t>
            </a:r>
            <a:endParaRPr sz="3733" dirty="0"/>
          </a:p>
        </p:txBody>
      </p:sp>
      <p:sp>
        <p:nvSpPr>
          <p:cNvPr id="3" name="object 3"/>
          <p:cNvSpPr txBox="1"/>
          <p:nvPr/>
        </p:nvSpPr>
        <p:spPr>
          <a:xfrm>
            <a:off x="1125414" y="2096086"/>
            <a:ext cx="10747717" cy="38335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>
              <a:spcBef>
                <a:spcPts val="133"/>
              </a:spcBef>
              <a:buChar char="•"/>
              <a:tabLst>
                <a:tab pos="473275" algn="l"/>
                <a:tab pos="474121" algn="l"/>
                <a:tab pos="1477396" algn="l"/>
              </a:tabLst>
            </a:pPr>
            <a:r>
              <a:rPr spc="160" dirty="0">
                <a:solidFill>
                  <a:srgbClr val="222100"/>
                </a:solidFill>
                <a:latin typeface="Arial"/>
                <a:cs typeface="Arial"/>
              </a:rPr>
              <a:t>nginx	</a:t>
            </a:r>
            <a:r>
              <a:rPr spc="305" dirty="0">
                <a:solidFill>
                  <a:srgbClr val="222100"/>
                </a:solidFill>
                <a:latin typeface="Arial"/>
                <a:cs typeface="Arial"/>
              </a:rPr>
              <a:t>–t </a:t>
            </a:r>
            <a:r>
              <a:rPr spc="-7" dirty="0">
                <a:solidFill>
                  <a:srgbClr val="222100"/>
                </a:solidFill>
                <a:latin typeface="Arial"/>
                <a:cs typeface="Arial"/>
              </a:rPr>
              <a:t>Check </a:t>
            </a:r>
            <a:r>
              <a:rPr dirty="0">
                <a:solidFill>
                  <a:srgbClr val="222100"/>
                </a:solidFill>
                <a:latin typeface="Arial"/>
                <a:cs typeface="Arial"/>
              </a:rPr>
              <a:t>if </a:t>
            </a:r>
            <a:r>
              <a:rPr spc="-7" dirty="0">
                <a:solidFill>
                  <a:srgbClr val="222100"/>
                </a:solidFill>
                <a:latin typeface="Arial"/>
                <a:cs typeface="Arial"/>
              </a:rPr>
              <a:t>NGINX configuration is</a:t>
            </a:r>
            <a:r>
              <a:rPr spc="38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pc="-7" dirty="0">
                <a:solidFill>
                  <a:srgbClr val="222100"/>
                </a:solidFill>
                <a:latin typeface="Arial"/>
                <a:cs typeface="Arial"/>
              </a:rPr>
              <a:t>ok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47"/>
              </a:spcBef>
              <a:buClr>
                <a:srgbClr val="222100"/>
              </a:buClr>
              <a:buFont typeface="Arial"/>
              <a:buChar char="•"/>
            </a:pPr>
            <a:endParaRPr sz="2800" dirty="0">
              <a:latin typeface="Arial"/>
              <a:cs typeface="Arial"/>
            </a:endParaRPr>
          </a:p>
          <a:p>
            <a:pPr marL="474121" indent="-457189">
              <a:buChar char="•"/>
              <a:tabLst>
                <a:tab pos="473275" algn="l"/>
                <a:tab pos="474121" algn="l"/>
                <a:tab pos="1477396" algn="l"/>
                <a:tab pos="3150368" algn="l"/>
              </a:tabLst>
            </a:pPr>
            <a:r>
              <a:rPr spc="160" dirty="0">
                <a:solidFill>
                  <a:srgbClr val="222100"/>
                </a:solidFill>
                <a:latin typeface="Arial"/>
                <a:cs typeface="Arial"/>
              </a:rPr>
              <a:t>nginx	</a:t>
            </a:r>
            <a:r>
              <a:rPr spc="40" dirty="0">
                <a:solidFill>
                  <a:srgbClr val="222100"/>
                </a:solidFill>
                <a:latin typeface="Arial"/>
                <a:cs typeface="Arial"/>
              </a:rPr>
              <a:t>–s</a:t>
            </a:r>
            <a:r>
              <a:rPr spc="65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pc="200" dirty="0">
                <a:solidFill>
                  <a:srgbClr val="222100"/>
                </a:solidFill>
                <a:latin typeface="Arial"/>
                <a:cs typeface="Arial"/>
              </a:rPr>
              <a:t>reload	</a:t>
            </a:r>
            <a:r>
              <a:rPr spc="-7" dirty="0">
                <a:solidFill>
                  <a:srgbClr val="222100"/>
                </a:solidFill>
                <a:latin typeface="Arial"/>
                <a:cs typeface="Arial"/>
              </a:rPr>
              <a:t>Gracefully reload </a:t>
            </a:r>
            <a:r>
              <a:rPr dirty="0">
                <a:solidFill>
                  <a:srgbClr val="222100"/>
                </a:solidFill>
                <a:latin typeface="Arial"/>
                <a:cs typeface="Arial"/>
              </a:rPr>
              <a:t>NGINX</a:t>
            </a:r>
            <a:r>
              <a:rPr spc="1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pc="-7" dirty="0">
                <a:solidFill>
                  <a:srgbClr val="222100"/>
                </a:solidFill>
                <a:latin typeface="Arial"/>
                <a:cs typeface="Arial"/>
              </a:rPr>
              <a:t>processes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47"/>
              </a:spcBef>
              <a:buClr>
                <a:srgbClr val="222100"/>
              </a:buClr>
              <a:buFont typeface="Arial"/>
              <a:buChar char="•"/>
            </a:pPr>
            <a:endParaRPr sz="2800" dirty="0">
              <a:latin typeface="Arial"/>
              <a:cs typeface="Arial"/>
            </a:endParaRPr>
          </a:p>
          <a:p>
            <a:pPr marL="474121" indent="-457189">
              <a:buChar char="•"/>
              <a:tabLst>
                <a:tab pos="473275" algn="l"/>
                <a:tab pos="474121" algn="l"/>
                <a:tab pos="1477396" algn="l"/>
              </a:tabLst>
            </a:pPr>
            <a:r>
              <a:rPr spc="160" dirty="0">
                <a:solidFill>
                  <a:srgbClr val="222100"/>
                </a:solidFill>
                <a:latin typeface="Arial"/>
                <a:cs typeface="Arial"/>
              </a:rPr>
              <a:t>nginx	</a:t>
            </a:r>
            <a:r>
              <a:rPr spc="-160" dirty="0">
                <a:solidFill>
                  <a:srgbClr val="222100"/>
                </a:solidFill>
                <a:latin typeface="Arial"/>
                <a:cs typeface="Arial"/>
              </a:rPr>
              <a:t>–V</a:t>
            </a:r>
            <a:r>
              <a:rPr spc="34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pc="-7" dirty="0">
                <a:solidFill>
                  <a:srgbClr val="222100"/>
                </a:solidFill>
                <a:latin typeface="Arial"/>
                <a:cs typeface="Arial"/>
              </a:rPr>
              <a:t>Similar </a:t>
            </a:r>
            <a:r>
              <a:rPr dirty="0">
                <a:solidFill>
                  <a:srgbClr val="222100"/>
                </a:solidFill>
                <a:latin typeface="Arial"/>
                <a:cs typeface="Arial"/>
              </a:rPr>
              <a:t>to </a:t>
            </a:r>
            <a:r>
              <a:rPr spc="20" dirty="0">
                <a:solidFill>
                  <a:srgbClr val="222100"/>
                </a:solidFill>
                <a:latin typeface="Arial"/>
                <a:cs typeface="Arial"/>
              </a:rPr>
              <a:t>–v, </a:t>
            </a:r>
            <a:r>
              <a:rPr spc="-7" dirty="0">
                <a:solidFill>
                  <a:srgbClr val="222100"/>
                </a:solidFill>
                <a:latin typeface="Arial"/>
                <a:cs typeface="Arial"/>
              </a:rPr>
              <a:t>but </a:t>
            </a:r>
            <a:r>
              <a:rPr spc="-20" dirty="0">
                <a:solidFill>
                  <a:srgbClr val="222100"/>
                </a:solidFill>
                <a:latin typeface="Arial"/>
                <a:cs typeface="Arial"/>
              </a:rPr>
              <a:t>with </a:t>
            </a:r>
            <a:r>
              <a:rPr spc="-7" dirty="0">
                <a:solidFill>
                  <a:srgbClr val="222100"/>
                </a:solidFill>
                <a:latin typeface="Arial"/>
                <a:cs typeface="Arial"/>
              </a:rPr>
              <a:t>more detailed</a:t>
            </a:r>
            <a:r>
              <a:rPr spc="-8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pc="-7" dirty="0">
                <a:solidFill>
                  <a:srgbClr val="222100"/>
                </a:solidFill>
                <a:latin typeface="Arial"/>
                <a:cs typeface="Arial"/>
              </a:rPr>
              <a:t>information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47"/>
              </a:spcBef>
              <a:buClr>
                <a:srgbClr val="222100"/>
              </a:buClr>
              <a:buFont typeface="Arial"/>
              <a:buChar char="•"/>
            </a:pPr>
            <a:endParaRPr sz="2800" dirty="0">
              <a:latin typeface="Arial"/>
              <a:cs typeface="Arial"/>
            </a:endParaRPr>
          </a:p>
          <a:p>
            <a:pPr marL="474121" indent="-457189">
              <a:buChar char="•"/>
              <a:tabLst>
                <a:tab pos="473275" algn="l"/>
                <a:tab pos="474121" algn="l"/>
                <a:tab pos="1477396" algn="l"/>
              </a:tabLst>
            </a:pPr>
            <a:r>
              <a:rPr spc="160" dirty="0">
                <a:solidFill>
                  <a:srgbClr val="222100"/>
                </a:solidFill>
                <a:latin typeface="Arial"/>
                <a:cs typeface="Arial"/>
              </a:rPr>
              <a:t>nginx	</a:t>
            </a:r>
            <a:r>
              <a:rPr spc="-93" dirty="0">
                <a:solidFill>
                  <a:srgbClr val="222100"/>
                </a:solidFill>
                <a:latin typeface="Arial"/>
                <a:cs typeface="Arial"/>
              </a:rPr>
              <a:t>–T </a:t>
            </a:r>
            <a:r>
              <a:rPr spc="-7" dirty="0">
                <a:solidFill>
                  <a:srgbClr val="222100"/>
                </a:solidFill>
                <a:latin typeface="Arial"/>
                <a:cs typeface="Arial"/>
              </a:rPr>
              <a:t>Dump full </a:t>
            </a:r>
            <a:r>
              <a:rPr dirty="0">
                <a:solidFill>
                  <a:srgbClr val="222100"/>
                </a:solidFill>
                <a:latin typeface="Arial"/>
                <a:cs typeface="Arial"/>
              </a:rPr>
              <a:t>NGINX</a:t>
            </a:r>
            <a:r>
              <a:rPr spc="17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pc="-7" dirty="0">
                <a:solidFill>
                  <a:srgbClr val="222100"/>
                </a:solidFill>
                <a:latin typeface="Arial"/>
                <a:cs typeface="Arial"/>
              </a:rPr>
              <a:t>configuration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47"/>
              </a:spcBef>
              <a:buClr>
                <a:srgbClr val="222100"/>
              </a:buClr>
              <a:buFont typeface="Arial"/>
              <a:buChar char="•"/>
            </a:pPr>
            <a:endParaRPr sz="2800" dirty="0">
              <a:latin typeface="Arial"/>
              <a:cs typeface="Arial"/>
            </a:endParaRPr>
          </a:p>
          <a:p>
            <a:pPr marL="474121" indent="-457189">
              <a:spcBef>
                <a:spcPts val="7"/>
              </a:spcBef>
              <a:buChar char="•"/>
              <a:tabLst>
                <a:tab pos="473275" algn="l"/>
                <a:tab pos="474121" algn="l"/>
                <a:tab pos="1477396" algn="l"/>
              </a:tabLst>
            </a:pPr>
            <a:r>
              <a:rPr spc="160" dirty="0">
                <a:solidFill>
                  <a:srgbClr val="222100"/>
                </a:solidFill>
                <a:latin typeface="Arial"/>
                <a:cs typeface="Arial"/>
              </a:rPr>
              <a:t>nginx	</a:t>
            </a:r>
            <a:r>
              <a:rPr spc="-27" dirty="0">
                <a:solidFill>
                  <a:srgbClr val="222100"/>
                </a:solidFill>
                <a:latin typeface="Arial"/>
                <a:cs typeface="Arial"/>
              </a:rPr>
              <a:t>–h </a:t>
            </a:r>
            <a:r>
              <a:rPr spc="-7" dirty="0">
                <a:solidFill>
                  <a:srgbClr val="222100"/>
                </a:solidFill>
                <a:latin typeface="Arial"/>
                <a:cs typeface="Arial"/>
              </a:rPr>
              <a:t>Display </a:t>
            </a:r>
            <a:r>
              <a:rPr dirty="0">
                <a:solidFill>
                  <a:srgbClr val="222100"/>
                </a:solidFill>
                <a:latin typeface="Arial"/>
                <a:cs typeface="Arial"/>
              </a:rPr>
              <a:t>NGINX </a:t>
            </a:r>
            <a:r>
              <a:rPr spc="-7" dirty="0">
                <a:solidFill>
                  <a:srgbClr val="222100"/>
                </a:solidFill>
                <a:latin typeface="Arial"/>
                <a:cs typeface="Arial"/>
              </a:rPr>
              <a:t>help</a:t>
            </a:r>
            <a:r>
              <a:rPr spc="4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pc="-7" dirty="0">
                <a:solidFill>
                  <a:srgbClr val="222100"/>
                </a:solidFill>
                <a:latin typeface="Arial"/>
                <a:cs typeface="Arial"/>
              </a:rPr>
              <a:t>menu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40"/>
              </a:spcBef>
              <a:buClr>
                <a:srgbClr val="222100"/>
              </a:buClr>
              <a:buFont typeface="Arial"/>
              <a:buChar char="•"/>
            </a:pPr>
            <a:endParaRPr sz="2800" dirty="0">
              <a:latin typeface="Arial"/>
              <a:cs typeface="Arial"/>
            </a:endParaRPr>
          </a:p>
          <a:p>
            <a:pPr marL="474121" indent="-457189">
              <a:buChar char="•"/>
              <a:tabLst>
                <a:tab pos="473275" algn="l"/>
                <a:tab pos="474121" algn="l"/>
                <a:tab pos="8547733" algn="l"/>
              </a:tabLst>
            </a:pPr>
            <a:r>
              <a:rPr spc="-7" dirty="0">
                <a:solidFill>
                  <a:srgbClr val="222100"/>
                </a:solidFill>
                <a:latin typeface="Arial"/>
                <a:cs typeface="Arial"/>
              </a:rPr>
              <a:t>After config </a:t>
            </a:r>
            <a:r>
              <a:rPr spc="-13" dirty="0">
                <a:solidFill>
                  <a:srgbClr val="222100"/>
                </a:solidFill>
                <a:latin typeface="Arial"/>
                <a:cs typeface="Arial"/>
              </a:rPr>
              <a:t>change, </a:t>
            </a:r>
            <a:r>
              <a:rPr dirty="0">
                <a:solidFill>
                  <a:srgbClr val="222100"/>
                </a:solidFill>
                <a:latin typeface="Arial"/>
                <a:cs typeface="Arial"/>
              </a:rPr>
              <a:t>test </a:t>
            </a:r>
            <a:r>
              <a:rPr spc="-13" dirty="0">
                <a:solidFill>
                  <a:srgbClr val="222100"/>
                </a:solidFill>
                <a:latin typeface="Arial"/>
                <a:cs typeface="Arial"/>
              </a:rPr>
              <a:t>and </a:t>
            </a:r>
            <a:r>
              <a:rPr spc="-7" dirty="0">
                <a:solidFill>
                  <a:srgbClr val="222100"/>
                </a:solidFill>
                <a:latin typeface="Arial"/>
                <a:cs typeface="Arial"/>
              </a:rPr>
              <a:t>reload </a:t>
            </a:r>
            <a:r>
              <a:rPr dirty="0">
                <a:solidFill>
                  <a:srgbClr val="222100"/>
                </a:solidFill>
                <a:latin typeface="Arial"/>
                <a:cs typeface="Arial"/>
              </a:rPr>
              <a:t>: </a:t>
            </a:r>
            <a:r>
              <a:rPr spc="160" dirty="0">
                <a:solidFill>
                  <a:srgbClr val="222100"/>
                </a:solidFill>
                <a:latin typeface="Arial"/>
                <a:cs typeface="Arial"/>
              </a:rPr>
              <a:t>nginx  </a:t>
            </a:r>
            <a:r>
              <a:rPr spc="313" dirty="0">
                <a:solidFill>
                  <a:srgbClr val="222100"/>
                </a:solidFill>
                <a:latin typeface="Arial"/>
                <a:cs typeface="Arial"/>
              </a:rPr>
              <a:t>–t</a:t>
            </a:r>
            <a:r>
              <a:rPr spc="48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pc="-280" dirty="0">
                <a:solidFill>
                  <a:srgbClr val="222100"/>
                </a:solidFill>
                <a:latin typeface="Arial"/>
                <a:cs typeface="Arial"/>
              </a:rPr>
              <a:t>&amp;&amp;  </a:t>
            </a:r>
            <a:r>
              <a:rPr spc="-11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pc="160" dirty="0">
                <a:solidFill>
                  <a:srgbClr val="222100"/>
                </a:solidFill>
                <a:latin typeface="Arial"/>
                <a:cs typeface="Arial"/>
              </a:rPr>
              <a:t>nginx	</a:t>
            </a:r>
            <a:r>
              <a:rPr spc="47" dirty="0">
                <a:solidFill>
                  <a:srgbClr val="222100"/>
                </a:solidFill>
                <a:latin typeface="Arial"/>
                <a:cs typeface="Arial"/>
              </a:rPr>
              <a:t>–s</a:t>
            </a:r>
            <a:r>
              <a:rPr spc="55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pc="193" dirty="0">
                <a:solidFill>
                  <a:srgbClr val="222100"/>
                </a:solidFill>
                <a:latin typeface="Arial"/>
                <a:cs typeface="Arial"/>
              </a:rPr>
              <a:t>reload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242050" y="4655406"/>
            <a:ext cx="2411729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91929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/>
            <a:r>
              <a:rPr lang="en-US" spc="20" dirty="0"/>
              <a:t>MORE </a:t>
            </a:r>
            <a:r>
              <a:rPr lang="en-US" spc="25" dirty="0"/>
              <a:t>INFORMATION </a:t>
            </a:r>
            <a:r>
              <a:rPr lang="en-US" spc="10" dirty="0"/>
              <a:t>AT</a:t>
            </a:r>
            <a:r>
              <a:rPr lang="en-US" spc="90" dirty="0"/>
              <a:t> </a:t>
            </a:r>
            <a:r>
              <a:rPr lang="en-US" spc="25" dirty="0">
                <a:solidFill>
                  <a:srgbClr val="009539"/>
                </a:solidFill>
              </a:rPr>
              <a:t>NGINX.COM</a:t>
            </a:r>
            <a:endParaRPr spc="33" dirty="0">
              <a:solidFill>
                <a:srgbClr val="009539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126" y="896285"/>
            <a:ext cx="6642815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7" dirty="0"/>
              <a:t>Key Files </a:t>
            </a:r>
            <a:r>
              <a:rPr sz="3733" dirty="0"/>
              <a:t>and</a:t>
            </a:r>
            <a:r>
              <a:rPr sz="3733" spc="-67" dirty="0"/>
              <a:t> </a:t>
            </a:r>
            <a:r>
              <a:rPr sz="3733" dirty="0"/>
              <a:t>Directories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126" y="2148243"/>
            <a:ext cx="10608733" cy="256151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dirty="0">
                <a:solidFill>
                  <a:srgbClr val="222100"/>
                </a:solidFill>
                <a:latin typeface="Arial"/>
                <a:cs typeface="Arial"/>
              </a:rPr>
              <a:t>/etc/nginx/ </a:t>
            </a:r>
            <a:r>
              <a:rPr sz="2400" dirty="0">
                <a:solidFill>
                  <a:srgbClr val="222100"/>
                </a:solidFill>
                <a:latin typeface="Arial"/>
                <a:cs typeface="Arial"/>
              </a:rPr>
              <a:t>− </a:t>
            </a:r>
            <a:r>
              <a:rPr sz="2400" spc="-7" dirty="0">
                <a:solidFill>
                  <a:srgbClr val="222100"/>
                </a:solidFill>
                <a:latin typeface="Arial"/>
                <a:cs typeface="Arial"/>
              </a:rPr>
              <a:t>Parent directory </a:t>
            </a:r>
            <a:r>
              <a:rPr sz="2400" dirty="0">
                <a:solidFill>
                  <a:srgbClr val="222100"/>
                </a:solidFill>
                <a:latin typeface="Arial"/>
                <a:cs typeface="Arial"/>
              </a:rPr>
              <a:t>for </a:t>
            </a:r>
            <a:r>
              <a:rPr sz="2400" spc="-7" dirty="0">
                <a:solidFill>
                  <a:srgbClr val="222100"/>
                </a:solidFill>
                <a:latin typeface="Arial"/>
                <a:cs typeface="Arial"/>
              </a:rPr>
              <a:t>all </a:t>
            </a:r>
            <a:r>
              <a:rPr sz="2400" dirty="0">
                <a:solidFill>
                  <a:srgbClr val="222100"/>
                </a:solidFill>
                <a:latin typeface="Arial"/>
                <a:cs typeface="Arial"/>
              </a:rPr>
              <a:t>NGINX </a:t>
            </a:r>
            <a:r>
              <a:rPr sz="2400" spc="-7" dirty="0">
                <a:solidFill>
                  <a:srgbClr val="222100"/>
                </a:solidFill>
                <a:latin typeface="Arial"/>
                <a:cs typeface="Arial"/>
              </a:rPr>
              <a:t>configuration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47"/>
              </a:spcBef>
              <a:buClr>
                <a:srgbClr val="222100"/>
              </a:buClr>
              <a:buFont typeface="Arial"/>
              <a:buChar char="•"/>
            </a:pPr>
            <a:endParaRPr sz="3467" dirty="0">
              <a:latin typeface="Arial"/>
              <a:cs typeface="Arial"/>
            </a:endParaRPr>
          </a:p>
          <a:p>
            <a:pPr marL="474121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dirty="0">
                <a:solidFill>
                  <a:srgbClr val="222100"/>
                </a:solidFill>
                <a:latin typeface="Arial"/>
                <a:cs typeface="Arial"/>
              </a:rPr>
              <a:t>/etc/nginx/</a:t>
            </a:r>
            <a:r>
              <a:rPr sz="2400" b="1" dirty="0" err="1">
                <a:solidFill>
                  <a:srgbClr val="222100"/>
                </a:solidFill>
                <a:latin typeface="Arial"/>
                <a:cs typeface="Arial"/>
              </a:rPr>
              <a:t>nginx.conf</a:t>
            </a:r>
            <a:r>
              <a:rPr sz="2400" b="1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22100"/>
                </a:solidFill>
                <a:latin typeface="Arial"/>
                <a:cs typeface="Arial"/>
              </a:rPr>
              <a:t>− </a:t>
            </a:r>
            <a:r>
              <a:rPr sz="2400" spc="-33" dirty="0">
                <a:solidFill>
                  <a:srgbClr val="222100"/>
                </a:solidFill>
                <a:latin typeface="Arial"/>
                <a:cs typeface="Arial"/>
              </a:rPr>
              <a:t>Top-level </a:t>
            </a:r>
            <a:r>
              <a:rPr sz="2400" dirty="0">
                <a:solidFill>
                  <a:srgbClr val="222100"/>
                </a:solidFill>
                <a:latin typeface="Arial"/>
                <a:cs typeface="Arial"/>
              </a:rPr>
              <a:t>NGINX </a:t>
            </a:r>
            <a:r>
              <a:rPr sz="2400" spc="-7" dirty="0">
                <a:solidFill>
                  <a:srgbClr val="222100"/>
                </a:solidFill>
                <a:latin typeface="Arial"/>
                <a:cs typeface="Arial"/>
              </a:rPr>
              <a:t>configuration, not modified</a:t>
            </a:r>
            <a:r>
              <a:rPr sz="2400" spc="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22100"/>
                </a:solidFill>
                <a:latin typeface="Arial"/>
                <a:cs typeface="Arial"/>
              </a:rPr>
              <a:t>often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47"/>
              </a:spcBef>
              <a:buClr>
                <a:srgbClr val="222100"/>
              </a:buClr>
              <a:buFont typeface="Arial"/>
              <a:buChar char="•"/>
            </a:pPr>
            <a:endParaRPr sz="3467" dirty="0">
              <a:latin typeface="Arial"/>
              <a:cs typeface="Arial"/>
            </a:endParaRPr>
          </a:p>
          <a:p>
            <a:pPr marL="474121" marR="6773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dirty="0">
                <a:solidFill>
                  <a:srgbClr val="222100"/>
                </a:solidFill>
                <a:latin typeface="Arial"/>
                <a:cs typeface="Arial"/>
              </a:rPr>
              <a:t>/etc/nginx/conf.d/*.conf </a:t>
            </a:r>
            <a:r>
              <a:rPr sz="2400" dirty="0">
                <a:solidFill>
                  <a:srgbClr val="222100"/>
                </a:solidFill>
                <a:latin typeface="Arial"/>
                <a:cs typeface="Arial"/>
              </a:rPr>
              <a:t>− </a:t>
            </a:r>
            <a:r>
              <a:rPr sz="2400" spc="-7" dirty="0">
                <a:solidFill>
                  <a:srgbClr val="222100"/>
                </a:solidFill>
                <a:latin typeface="Arial"/>
                <a:cs typeface="Arial"/>
              </a:rPr>
              <a:t>Configuration </a:t>
            </a:r>
            <a:r>
              <a:rPr sz="2400" dirty="0">
                <a:solidFill>
                  <a:srgbClr val="222100"/>
                </a:solidFill>
                <a:latin typeface="Arial"/>
                <a:cs typeface="Arial"/>
              </a:rPr>
              <a:t>for </a:t>
            </a:r>
            <a:r>
              <a:rPr sz="2400" spc="-7" dirty="0">
                <a:solidFill>
                  <a:srgbClr val="222100"/>
                </a:solidFill>
                <a:latin typeface="Arial"/>
                <a:cs typeface="Arial"/>
              </a:rPr>
              <a:t>virtual servers and upstreams;  </a:t>
            </a:r>
            <a:r>
              <a:rPr sz="2400" dirty="0">
                <a:solidFill>
                  <a:srgbClr val="222100"/>
                </a:solidFill>
                <a:latin typeface="Arial"/>
                <a:cs typeface="Arial"/>
              </a:rPr>
              <a:t>for </a:t>
            </a:r>
            <a:r>
              <a:rPr sz="2400" spc="-7" dirty="0">
                <a:solidFill>
                  <a:srgbClr val="222100"/>
                </a:solidFill>
                <a:latin typeface="Arial"/>
                <a:cs typeface="Arial"/>
              </a:rPr>
              <a:t>example,</a:t>
            </a:r>
            <a:r>
              <a:rPr sz="240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2400" b="1" spc="-7" dirty="0">
                <a:solidFill>
                  <a:srgbClr val="222100"/>
                </a:solidFill>
                <a:latin typeface="Arial"/>
                <a:cs typeface="Arial"/>
                <a:hlinkClick r:id="rId2"/>
              </a:rPr>
              <a:t>www.example.com.conf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911" y="2102023"/>
            <a:ext cx="5401733" cy="3458633"/>
          </a:xfrm>
          <a:custGeom>
            <a:avLst/>
            <a:gdLst/>
            <a:ahLst/>
            <a:cxnLst/>
            <a:rect l="l" t="t" r="r" b="b"/>
            <a:pathLst>
              <a:path w="4051300" h="2593975">
                <a:moveTo>
                  <a:pt x="3752850" y="0"/>
                </a:moveTo>
                <a:lnTo>
                  <a:pt x="297903" y="0"/>
                </a:lnTo>
                <a:lnTo>
                  <a:pt x="249582" y="3898"/>
                </a:lnTo>
                <a:lnTo>
                  <a:pt x="203742" y="15185"/>
                </a:lnTo>
                <a:lnTo>
                  <a:pt x="160999" y="33247"/>
                </a:lnTo>
                <a:lnTo>
                  <a:pt x="121965" y="57473"/>
                </a:lnTo>
                <a:lnTo>
                  <a:pt x="87253" y="87249"/>
                </a:lnTo>
                <a:lnTo>
                  <a:pt x="57477" y="121962"/>
                </a:lnTo>
                <a:lnTo>
                  <a:pt x="33251" y="161001"/>
                </a:lnTo>
                <a:lnTo>
                  <a:pt x="15187" y="203752"/>
                </a:lnTo>
                <a:lnTo>
                  <a:pt x="3899" y="249603"/>
                </a:lnTo>
                <a:lnTo>
                  <a:pt x="0" y="297942"/>
                </a:lnTo>
                <a:lnTo>
                  <a:pt x="0" y="2295906"/>
                </a:lnTo>
                <a:lnTo>
                  <a:pt x="3899" y="2344244"/>
                </a:lnTo>
                <a:lnTo>
                  <a:pt x="15187" y="2390095"/>
                </a:lnTo>
                <a:lnTo>
                  <a:pt x="33251" y="2432846"/>
                </a:lnTo>
                <a:lnTo>
                  <a:pt x="57477" y="2471885"/>
                </a:lnTo>
                <a:lnTo>
                  <a:pt x="87253" y="2506599"/>
                </a:lnTo>
                <a:lnTo>
                  <a:pt x="121965" y="2536374"/>
                </a:lnTo>
                <a:lnTo>
                  <a:pt x="160999" y="2560600"/>
                </a:lnTo>
                <a:lnTo>
                  <a:pt x="203742" y="2578662"/>
                </a:lnTo>
                <a:lnTo>
                  <a:pt x="249582" y="2589949"/>
                </a:lnTo>
                <a:lnTo>
                  <a:pt x="297903" y="2593848"/>
                </a:lnTo>
                <a:lnTo>
                  <a:pt x="3752850" y="2593848"/>
                </a:lnTo>
                <a:lnTo>
                  <a:pt x="3801188" y="2589949"/>
                </a:lnTo>
                <a:lnTo>
                  <a:pt x="3847039" y="2578662"/>
                </a:lnTo>
                <a:lnTo>
                  <a:pt x="3889790" y="2560600"/>
                </a:lnTo>
                <a:lnTo>
                  <a:pt x="3928829" y="2536374"/>
                </a:lnTo>
                <a:lnTo>
                  <a:pt x="3963543" y="2506599"/>
                </a:lnTo>
                <a:lnTo>
                  <a:pt x="3993318" y="2471885"/>
                </a:lnTo>
                <a:lnTo>
                  <a:pt x="4017544" y="2432846"/>
                </a:lnTo>
                <a:lnTo>
                  <a:pt x="4035606" y="2390095"/>
                </a:lnTo>
                <a:lnTo>
                  <a:pt x="4046893" y="2344244"/>
                </a:lnTo>
                <a:lnTo>
                  <a:pt x="4050791" y="2295906"/>
                </a:lnTo>
                <a:lnTo>
                  <a:pt x="4050791" y="297942"/>
                </a:lnTo>
                <a:lnTo>
                  <a:pt x="4046893" y="249603"/>
                </a:lnTo>
                <a:lnTo>
                  <a:pt x="4035606" y="203752"/>
                </a:lnTo>
                <a:lnTo>
                  <a:pt x="4017544" y="161001"/>
                </a:lnTo>
                <a:lnTo>
                  <a:pt x="3993318" y="121962"/>
                </a:lnTo>
                <a:lnTo>
                  <a:pt x="3963542" y="87248"/>
                </a:lnTo>
                <a:lnTo>
                  <a:pt x="3928829" y="57473"/>
                </a:lnTo>
                <a:lnTo>
                  <a:pt x="3889790" y="33247"/>
                </a:lnTo>
                <a:lnTo>
                  <a:pt x="3847039" y="15185"/>
                </a:lnTo>
                <a:lnTo>
                  <a:pt x="3801188" y="3898"/>
                </a:lnTo>
                <a:lnTo>
                  <a:pt x="3752850" y="0"/>
                </a:lnTo>
                <a:close/>
              </a:path>
            </a:pathLst>
          </a:custGeom>
          <a:solidFill>
            <a:srgbClr val="E2E3E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911" y="1008828"/>
            <a:ext cx="8260601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7" dirty="0"/>
              <a:t>Basic </a:t>
            </a:r>
            <a:r>
              <a:rPr sz="3733" spc="-33" dirty="0"/>
              <a:t>Web </a:t>
            </a:r>
            <a:r>
              <a:rPr sz="3733" spc="-7" dirty="0"/>
              <a:t>Server</a:t>
            </a:r>
            <a:r>
              <a:rPr sz="3733" spc="67" dirty="0"/>
              <a:t> </a:t>
            </a:r>
            <a:r>
              <a:rPr sz="3733" spc="-7" dirty="0"/>
              <a:t>Configuration</a:t>
            </a:r>
            <a:endParaRPr sz="3733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6242050" y="5344723"/>
            <a:ext cx="2411729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91929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/>
            <a:r>
              <a:rPr lang="en-US" spc="20" dirty="0"/>
              <a:t>MORE </a:t>
            </a:r>
            <a:r>
              <a:rPr lang="en-US" spc="25" dirty="0"/>
              <a:t>INFORMATION </a:t>
            </a:r>
            <a:r>
              <a:rPr lang="en-US" spc="10" dirty="0"/>
              <a:t>AT</a:t>
            </a:r>
            <a:r>
              <a:rPr lang="en-US" spc="90" dirty="0"/>
              <a:t> </a:t>
            </a:r>
            <a:r>
              <a:rPr lang="en-US" spc="25" dirty="0">
                <a:solidFill>
                  <a:srgbClr val="009539"/>
                </a:solidFill>
              </a:rPr>
              <a:t>NGINX.COM</a:t>
            </a:r>
            <a:endParaRPr spc="33" dirty="0">
              <a:solidFill>
                <a:srgbClr val="009539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081" y="2142332"/>
            <a:ext cx="2000673" cy="1019573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16933">
              <a:spcBef>
                <a:spcPts val="579"/>
              </a:spcBef>
            </a:pPr>
            <a:r>
              <a:rPr sz="1867" spc="160" dirty="0">
                <a:solidFill>
                  <a:srgbClr val="222100"/>
                </a:solidFill>
                <a:latin typeface="Arial"/>
                <a:cs typeface="Arial"/>
              </a:rPr>
              <a:t>server</a:t>
            </a:r>
            <a:r>
              <a:rPr sz="1867" spc="50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867" spc="400" dirty="0">
                <a:solidFill>
                  <a:srgbClr val="222100"/>
                </a:solidFill>
                <a:latin typeface="Arial"/>
                <a:cs typeface="Arial"/>
              </a:rPr>
              <a:t>{</a:t>
            </a:r>
            <a:endParaRPr sz="1867">
              <a:latin typeface="Arial"/>
              <a:cs typeface="Arial"/>
            </a:endParaRPr>
          </a:p>
          <a:p>
            <a:pPr marL="541006" marR="6773">
              <a:lnSpc>
                <a:spcPct val="120000"/>
              </a:lnSpc>
            </a:pPr>
            <a:r>
              <a:rPr sz="1867" spc="300" dirty="0">
                <a:solidFill>
                  <a:srgbClr val="222100"/>
                </a:solidFill>
                <a:latin typeface="Arial"/>
                <a:cs typeface="Arial"/>
              </a:rPr>
              <a:t>listen  </a:t>
            </a:r>
            <a:r>
              <a:rPr sz="1867" spc="187" dirty="0">
                <a:solidFill>
                  <a:srgbClr val="222100"/>
                </a:solidFill>
                <a:latin typeface="Arial"/>
                <a:cs typeface="Arial"/>
              </a:rPr>
              <a:t>se</a:t>
            </a:r>
            <a:r>
              <a:rPr sz="1867" spc="127" dirty="0">
                <a:solidFill>
                  <a:srgbClr val="222100"/>
                </a:solidFill>
                <a:latin typeface="Arial"/>
                <a:cs typeface="Arial"/>
              </a:rPr>
              <a:t>r</a:t>
            </a:r>
            <a:r>
              <a:rPr sz="1867" spc="113" dirty="0">
                <a:solidFill>
                  <a:srgbClr val="222100"/>
                </a:solidFill>
                <a:latin typeface="Arial"/>
                <a:cs typeface="Arial"/>
              </a:rPr>
              <a:t>ver</a:t>
            </a:r>
            <a:r>
              <a:rPr sz="1867" spc="140" dirty="0">
                <a:solidFill>
                  <a:srgbClr val="222100"/>
                </a:solidFill>
                <a:latin typeface="Arial"/>
                <a:cs typeface="Arial"/>
              </a:rPr>
              <a:t>_</a:t>
            </a:r>
            <a:r>
              <a:rPr sz="1867" spc="-7" dirty="0">
                <a:solidFill>
                  <a:srgbClr val="222100"/>
                </a:solidFill>
                <a:latin typeface="Arial"/>
                <a:cs typeface="Arial"/>
              </a:rPr>
              <a:t>n</a:t>
            </a:r>
            <a:r>
              <a:rPr sz="1867" spc="-187" dirty="0">
                <a:solidFill>
                  <a:srgbClr val="222100"/>
                </a:solidFill>
                <a:latin typeface="Arial"/>
                <a:cs typeface="Arial"/>
              </a:rPr>
              <a:t>ame</a:t>
            </a:r>
            <a:endParaRPr sz="186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9656" y="2483708"/>
            <a:ext cx="2396067" cy="67497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20000"/>
              </a:lnSpc>
              <a:spcBef>
                <a:spcPts val="133"/>
              </a:spcBef>
            </a:pPr>
            <a:r>
              <a:rPr sz="1867" spc="-13" dirty="0">
                <a:solidFill>
                  <a:srgbClr val="222100"/>
                </a:solidFill>
                <a:latin typeface="Arial"/>
                <a:cs typeface="Arial"/>
              </a:rPr>
              <a:t>80 </a:t>
            </a:r>
            <a:r>
              <a:rPr sz="1867" spc="207" dirty="0">
                <a:solidFill>
                  <a:srgbClr val="222100"/>
                </a:solidFill>
                <a:latin typeface="Arial"/>
                <a:cs typeface="Arial"/>
              </a:rPr>
              <a:t>default_server;  </a:t>
            </a:r>
            <a:r>
              <a:rPr sz="1867" spc="20" dirty="0">
                <a:solidFill>
                  <a:srgbClr val="222100"/>
                </a:solidFill>
                <a:latin typeface="Arial"/>
                <a:cs typeface="Arial"/>
              </a:rPr>
              <a:t>www.example.com;</a:t>
            </a:r>
            <a:endParaRPr sz="18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2336" y="3564259"/>
            <a:ext cx="160866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227" dirty="0">
                <a:solidFill>
                  <a:srgbClr val="222100"/>
                </a:solidFill>
                <a:latin typeface="Arial"/>
                <a:cs typeface="Arial"/>
              </a:rPr>
              <a:t>location </a:t>
            </a:r>
            <a:r>
              <a:rPr sz="1867" spc="507" dirty="0">
                <a:solidFill>
                  <a:srgbClr val="222100"/>
                </a:solidFill>
                <a:latin typeface="Arial"/>
                <a:cs typeface="Arial"/>
              </a:rPr>
              <a:t>/</a:t>
            </a:r>
            <a:r>
              <a:rPr sz="1867" spc="70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867" spc="400" dirty="0">
                <a:solidFill>
                  <a:srgbClr val="222100"/>
                </a:solidFill>
                <a:latin typeface="Arial"/>
                <a:cs typeface="Arial"/>
              </a:rPr>
              <a:t>{</a:t>
            </a:r>
            <a:endParaRPr sz="18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7034" y="3849550"/>
            <a:ext cx="690879" cy="67497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20000"/>
              </a:lnSpc>
              <a:spcBef>
                <a:spcPts val="133"/>
              </a:spcBef>
            </a:pPr>
            <a:r>
              <a:rPr sz="1867" spc="227" dirty="0">
                <a:solidFill>
                  <a:srgbClr val="222100"/>
                </a:solidFill>
                <a:latin typeface="Arial"/>
                <a:cs typeface="Arial"/>
              </a:rPr>
              <a:t>root  </a:t>
            </a:r>
            <a:r>
              <a:rPr sz="1867" spc="620" dirty="0">
                <a:solidFill>
                  <a:srgbClr val="222100"/>
                </a:solidFill>
                <a:latin typeface="Arial"/>
                <a:cs typeface="Arial"/>
              </a:rPr>
              <a:t>i</a:t>
            </a:r>
            <a:r>
              <a:rPr sz="1867" spc="-13" dirty="0">
                <a:solidFill>
                  <a:srgbClr val="222100"/>
                </a:solidFill>
                <a:latin typeface="Arial"/>
                <a:cs typeface="Arial"/>
              </a:rPr>
              <a:t>nd</a:t>
            </a:r>
            <a:r>
              <a:rPr sz="1867" dirty="0">
                <a:solidFill>
                  <a:srgbClr val="222100"/>
                </a:solidFill>
                <a:latin typeface="Arial"/>
                <a:cs typeface="Arial"/>
              </a:rPr>
              <a:t>e</a:t>
            </a:r>
            <a:r>
              <a:rPr sz="1867" spc="93" dirty="0">
                <a:solidFill>
                  <a:srgbClr val="222100"/>
                </a:solidFill>
                <a:latin typeface="Arial"/>
                <a:cs typeface="Arial"/>
              </a:rPr>
              <a:t>x</a:t>
            </a:r>
            <a:endParaRPr sz="186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6865" y="3849550"/>
            <a:ext cx="2918460" cy="67497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-847">
              <a:lnSpc>
                <a:spcPct val="120000"/>
              </a:lnSpc>
              <a:spcBef>
                <a:spcPts val="133"/>
              </a:spcBef>
            </a:pPr>
            <a:r>
              <a:rPr sz="1867" spc="267" dirty="0">
                <a:solidFill>
                  <a:srgbClr val="222100"/>
                </a:solidFill>
                <a:latin typeface="Arial"/>
                <a:cs typeface="Arial"/>
              </a:rPr>
              <a:t>/us</a:t>
            </a:r>
            <a:r>
              <a:rPr sz="1867" spc="207" dirty="0">
                <a:solidFill>
                  <a:srgbClr val="222100"/>
                </a:solidFill>
                <a:latin typeface="Arial"/>
                <a:cs typeface="Arial"/>
              </a:rPr>
              <a:t>r</a:t>
            </a:r>
            <a:r>
              <a:rPr sz="1867" spc="173" dirty="0">
                <a:solidFill>
                  <a:srgbClr val="222100"/>
                </a:solidFill>
                <a:latin typeface="Arial"/>
                <a:cs typeface="Arial"/>
              </a:rPr>
              <a:t>/s</a:t>
            </a:r>
            <a:r>
              <a:rPr sz="1867" spc="260" dirty="0">
                <a:solidFill>
                  <a:srgbClr val="222100"/>
                </a:solidFill>
                <a:latin typeface="Arial"/>
                <a:cs typeface="Arial"/>
              </a:rPr>
              <a:t>h</a:t>
            </a:r>
            <a:r>
              <a:rPr sz="1867" spc="247" dirty="0">
                <a:solidFill>
                  <a:srgbClr val="222100"/>
                </a:solidFill>
                <a:latin typeface="Arial"/>
                <a:cs typeface="Arial"/>
              </a:rPr>
              <a:t>are</a:t>
            </a:r>
            <a:r>
              <a:rPr sz="1867" spc="147" dirty="0">
                <a:solidFill>
                  <a:srgbClr val="222100"/>
                </a:solidFill>
                <a:latin typeface="Arial"/>
                <a:cs typeface="Arial"/>
              </a:rPr>
              <a:t>/</a:t>
            </a:r>
            <a:r>
              <a:rPr sz="1867" spc="-7" dirty="0">
                <a:solidFill>
                  <a:srgbClr val="222100"/>
                </a:solidFill>
                <a:latin typeface="Arial"/>
                <a:cs typeface="Arial"/>
              </a:rPr>
              <a:t>n</a:t>
            </a:r>
            <a:r>
              <a:rPr sz="1867" spc="173" dirty="0">
                <a:solidFill>
                  <a:srgbClr val="222100"/>
                </a:solidFill>
                <a:latin typeface="Arial"/>
                <a:cs typeface="Arial"/>
              </a:rPr>
              <a:t>gi</a:t>
            </a:r>
            <a:r>
              <a:rPr sz="1867" spc="260" dirty="0">
                <a:solidFill>
                  <a:srgbClr val="222100"/>
                </a:solidFill>
                <a:latin typeface="Arial"/>
                <a:cs typeface="Arial"/>
              </a:rPr>
              <a:t>n</a:t>
            </a:r>
            <a:r>
              <a:rPr sz="1867" spc="300" dirty="0">
                <a:solidFill>
                  <a:srgbClr val="222100"/>
                </a:solidFill>
                <a:latin typeface="Arial"/>
                <a:cs typeface="Arial"/>
              </a:rPr>
              <a:t>x/h</a:t>
            </a:r>
            <a:r>
              <a:rPr sz="1867" spc="193" dirty="0">
                <a:solidFill>
                  <a:srgbClr val="222100"/>
                </a:solidFill>
                <a:latin typeface="Arial"/>
                <a:cs typeface="Arial"/>
              </a:rPr>
              <a:t>t</a:t>
            </a:r>
            <a:r>
              <a:rPr sz="1867" spc="167" dirty="0">
                <a:solidFill>
                  <a:srgbClr val="222100"/>
                </a:solidFill>
                <a:latin typeface="Arial"/>
                <a:cs typeface="Arial"/>
              </a:rPr>
              <a:t>ml;  </a:t>
            </a:r>
            <a:r>
              <a:rPr sz="1867" spc="180" dirty="0">
                <a:solidFill>
                  <a:srgbClr val="222100"/>
                </a:solidFill>
                <a:latin typeface="Arial"/>
                <a:cs typeface="Arial"/>
              </a:rPr>
              <a:t>index.html</a:t>
            </a:r>
            <a:r>
              <a:rPr sz="1867" spc="47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867" spc="167" dirty="0">
                <a:solidFill>
                  <a:srgbClr val="222100"/>
                </a:solidFill>
                <a:latin typeface="Arial"/>
                <a:cs typeface="Arial"/>
              </a:rPr>
              <a:t>index.htm;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2337" y="4588387"/>
            <a:ext cx="1651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400" dirty="0">
                <a:solidFill>
                  <a:srgbClr val="222100"/>
                </a:solidFill>
                <a:latin typeface="Arial"/>
                <a:cs typeface="Arial"/>
              </a:rPr>
              <a:t>}</a:t>
            </a:r>
            <a:endParaRPr sz="186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8081" y="4930271"/>
            <a:ext cx="1651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400" dirty="0">
                <a:solidFill>
                  <a:srgbClr val="222100"/>
                </a:solidFill>
                <a:latin typeface="Arial"/>
                <a:cs typeface="Arial"/>
              </a:rPr>
              <a:t>}</a:t>
            </a:r>
            <a:endParaRPr sz="186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3449" y="5766607"/>
            <a:ext cx="8143240" cy="8790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220" dirty="0">
                <a:latin typeface="Arial"/>
                <a:cs typeface="Arial"/>
              </a:rPr>
              <a:t>root </a:t>
            </a:r>
            <a:r>
              <a:rPr sz="1867" dirty="0">
                <a:latin typeface="Arial"/>
                <a:cs typeface="Arial"/>
              </a:rPr>
              <a:t>specifies</a:t>
            </a:r>
            <a:r>
              <a:rPr sz="1867" spc="-24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that:</a:t>
            </a:r>
          </a:p>
          <a:p>
            <a:pPr marL="213355">
              <a:spcBef>
                <a:spcPts val="33"/>
              </a:spcBef>
              <a:tabLst>
                <a:tab pos="3577077" algn="l"/>
              </a:tabLst>
            </a:pPr>
            <a:r>
              <a:rPr sz="1867" b="1" spc="-7" dirty="0">
                <a:latin typeface="Arial"/>
                <a:cs typeface="Arial"/>
                <a:hlinkClick r:id="rId2"/>
              </a:rPr>
              <a:t>www.example.com</a:t>
            </a:r>
            <a:r>
              <a:rPr sz="1867" b="1" spc="-7" dirty="0">
                <a:latin typeface="Arial"/>
                <a:cs typeface="Arial"/>
              </a:rPr>
              <a:t>	</a:t>
            </a:r>
            <a:r>
              <a:rPr sz="1867" dirty="0">
                <a:latin typeface="Arial"/>
                <a:cs typeface="Arial"/>
              </a:rPr>
              <a:t>maps to</a:t>
            </a:r>
            <a:r>
              <a:rPr sz="1867" spc="-87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/usr/share/nginx/html/index.html</a:t>
            </a:r>
            <a:endParaRPr sz="1867" dirty="0">
              <a:latin typeface="Arial"/>
              <a:cs typeface="Arial"/>
            </a:endParaRPr>
          </a:p>
          <a:p>
            <a:pPr marL="213355">
              <a:spcBef>
                <a:spcPts val="7"/>
              </a:spcBef>
            </a:pPr>
            <a:r>
              <a:rPr sz="1867" b="1" spc="-7" dirty="0">
                <a:latin typeface="Arial"/>
                <a:cs typeface="Arial"/>
                <a:hlinkClick r:id="rId3"/>
              </a:rPr>
              <a:t>www.example.com/i/file.txt </a:t>
            </a:r>
            <a:r>
              <a:rPr sz="1867" spc="-7" dirty="0">
                <a:latin typeface="Arial"/>
                <a:cs typeface="Arial"/>
              </a:rPr>
              <a:t>maps </a:t>
            </a:r>
            <a:r>
              <a:rPr sz="1867" dirty="0">
                <a:latin typeface="Arial"/>
                <a:cs typeface="Arial"/>
              </a:rPr>
              <a:t>to</a:t>
            </a:r>
            <a:r>
              <a:rPr sz="1867" spc="-87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/usr/share/nginx/html/i/file.txt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33895" y="2054482"/>
            <a:ext cx="520784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98770" indent="-382684">
              <a:spcBef>
                <a:spcPts val="140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spc="152" dirty="0">
                <a:latin typeface="Arial"/>
                <a:cs typeface="Arial"/>
              </a:rPr>
              <a:t>server </a:t>
            </a:r>
            <a:r>
              <a:rPr sz="1867" dirty="0">
                <a:latin typeface="Arial"/>
                <a:cs typeface="Arial"/>
              </a:rPr>
              <a:t>defines the </a:t>
            </a:r>
            <a:r>
              <a:rPr sz="1867" spc="-7" dirty="0">
                <a:latin typeface="Arial"/>
                <a:cs typeface="Arial"/>
              </a:rPr>
              <a:t>context </a:t>
            </a:r>
            <a:r>
              <a:rPr sz="1867" dirty="0">
                <a:latin typeface="Arial"/>
                <a:cs typeface="Arial"/>
              </a:rPr>
              <a:t>for a </a:t>
            </a:r>
            <a:r>
              <a:rPr sz="1867" spc="-7" dirty="0">
                <a:latin typeface="Arial"/>
                <a:cs typeface="Arial"/>
              </a:rPr>
              <a:t>virtual</a:t>
            </a:r>
            <a:r>
              <a:rPr sz="1867" spc="-253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server</a:t>
            </a:r>
            <a:endParaRPr sz="186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3895" y="2623443"/>
            <a:ext cx="5132493" cy="867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98770" marR="6773" indent="-382684" algn="just">
              <a:lnSpc>
                <a:spcPct val="100800"/>
              </a:lnSpc>
              <a:spcBef>
                <a:spcPts val="120"/>
              </a:spcBef>
              <a:buChar char="•"/>
              <a:tabLst>
                <a:tab pos="399617" algn="l"/>
              </a:tabLst>
            </a:pPr>
            <a:r>
              <a:rPr sz="1867" spc="293" dirty="0">
                <a:latin typeface="Arial"/>
                <a:cs typeface="Arial"/>
              </a:rPr>
              <a:t>listen</a:t>
            </a:r>
            <a:r>
              <a:rPr sz="1867" spc="-10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specifies IP </a:t>
            </a:r>
            <a:r>
              <a:rPr sz="1867" spc="-7" dirty="0">
                <a:latin typeface="Arial"/>
                <a:cs typeface="Arial"/>
              </a:rPr>
              <a:t>address/port </a:t>
            </a:r>
            <a:r>
              <a:rPr sz="1867" dirty="0">
                <a:latin typeface="Arial"/>
                <a:cs typeface="Arial"/>
              </a:rPr>
              <a:t>that </a:t>
            </a:r>
            <a:r>
              <a:rPr sz="1867" spc="-7" dirty="0">
                <a:latin typeface="Arial"/>
                <a:cs typeface="Arial"/>
              </a:rPr>
              <a:t>NGINX  </a:t>
            </a:r>
            <a:r>
              <a:rPr sz="1867" dirty="0">
                <a:latin typeface="Arial"/>
                <a:cs typeface="Arial"/>
              </a:rPr>
              <a:t>listens on; </a:t>
            </a:r>
            <a:r>
              <a:rPr sz="1867" spc="-7" dirty="0">
                <a:latin typeface="Arial"/>
                <a:cs typeface="Arial"/>
              </a:rPr>
              <a:t>if </a:t>
            </a:r>
            <a:r>
              <a:rPr sz="1867" dirty="0">
                <a:latin typeface="Arial"/>
                <a:cs typeface="Arial"/>
              </a:rPr>
              <a:t>no IP address (as here), NGINX  binds to all IP addresses on</a:t>
            </a:r>
            <a:r>
              <a:rPr sz="1867" spc="-18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system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33896" y="3761871"/>
            <a:ext cx="5287433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marR="6773" indent="-382684">
              <a:spcBef>
                <a:spcPts val="133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spc="180" dirty="0">
                <a:latin typeface="Arial"/>
                <a:cs typeface="Arial"/>
              </a:rPr>
              <a:t>default_server </a:t>
            </a:r>
            <a:r>
              <a:rPr sz="1867" dirty="0">
                <a:latin typeface="Arial"/>
                <a:cs typeface="Arial"/>
              </a:rPr>
              <a:t>specifies to use this </a:t>
            </a:r>
            <a:r>
              <a:rPr sz="1867" spc="-7" dirty="0">
                <a:latin typeface="Arial"/>
                <a:cs typeface="Arial"/>
              </a:rPr>
              <a:t>server</a:t>
            </a:r>
            <a:r>
              <a:rPr sz="1867" spc="-32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if  hostname is not</a:t>
            </a:r>
            <a:r>
              <a:rPr sz="1867" spc="-10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known</a:t>
            </a:r>
            <a:endParaRPr sz="186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33895" y="4615650"/>
            <a:ext cx="4907280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marR="6773" indent="-382684">
              <a:spcBef>
                <a:spcPts val="133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spc="33" dirty="0">
                <a:latin typeface="Arial"/>
                <a:cs typeface="Arial"/>
              </a:rPr>
              <a:t>server_name </a:t>
            </a:r>
            <a:r>
              <a:rPr sz="1867" dirty="0">
                <a:latin typeface="Arial"/>
                <a:cs typeface="Arial"/>
              </a:rPr>
              <a:t>specifies hostname of</a:t>
            </a:r>
            <a:r>
              <a:rPr sz="1867" spc="-152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virtual  server</a:t>
            </a:r>
            <a:endParaRPr sz="18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911" y="1288288"/>
            <a:ext cx="6307667" cy="5031739"/>
          </a:xfrm>
          <a:custGeom>
            <a:avLst/>
            <a:gdLst/>
            <a:ahLst/>
            <a:cxnLst/>
            <a:rect l="l" t="t" r="r" b="b"/>
            <a:pathLst>
              <a:path w="4730750" h="3773804">
                <a:moveTo>
                  <a:pt x="4416806" y="0"/>
                </a:moveTo>
                <a:lnTo>
                  <a:pt x="313715" y="0"/>
                </a:lnTo>
                <a:lnTo>
                  <a:pt x="267358" y="3401"/>
                </a:lnTo>
                <a:lnTo>
                  <a:pt x="223112" y="13282"/>
                </a:lnTo>
                <a:lnTo>
                  <a:pt x="181463" y="29158"/>
                </a:lnTo>
                <a:lnTo>
                  <a:pt x="142897" y="50541"/>
                </a:lnTo>
                <a:lnTo>
                  <a:pt x="107897" y="76949"/>
                </a:lnTo>
                <a:lnTo>
                  <a:pt x="76951" y="107893"/>
                </a:lnTo>
                <a:lnTo>
                  <a:pt x="50543" y="142890"/>
                </a:lnTo>
                <a:lnTo>
                  <a:pt x="29158" y="181454"/>
                </a:lnTo>
                <a:lnTo>
                  <a:pt x="13282" y="223098"/>
                </a:lnTo>
                <a:lnTo>
                  <a:pt x="3401" y="267339"/>
                </a:lnTo>
                <a:lnTo>
                  <a:pt x="0" y="313689"/>
                </a:lnTo>
                <a:lnTo>
                  <a:pt x="0" y="3459695"/>
                </a:lnTo>
                <a:lnTo>
                  <a:pt x="3401" y="3506056"/>
                </a:lnTo>
                <a:lnTo>
                  <a:pt x="13282" y="3550304"/>
                </a:lnTo>
                <a:lnTo>
                  <a:pt x="29158" y="3591955"/>
                </a:lnTo>
                <a:lnTo>
                  <a:pt x="50543" y="3630523"/>
                </a:lnTo>
                <a:lnTo>
                  <a:pt x="76951" y="3665524"/>
                </a:lnTo>
                <a:lnTo>
                  <a:pt x="107897" y="3696471"/>
                </a:lnTo>
                <a:lnTo>
                  <a:pt x="142897" y="3722880"/>
                </a:lnTo>
                <a:lnTo>
                  <a:pt x="181463" y="3744265"/>
                </a:lnTo>
                <a:lnTo>
                  <a:pt x="223112" y="3760140"/>
                </a:lnTo>
                <a:lnTo>
                  <a:pt x="267358" y="3770022"/>
                </a:lnTo>
                <a:lnTo>
                  <a:pt x="313715" y="3773424"/>
                </a:lnTo>
                <a:lnTo>
                  <a:pt x="4416806" y="3773424"/>
                </a:lnTo>
                <a:lnTo>
                  <a:pt x="4463156" y="3770022"/>
                </a:lnTo>
                <a:lnTo>
                  <a:pt x="4507397" y="3760140"/>
                </a:lnTo>
                <a:lnTo>
                  <a:pt x="4549041" y="3744265"/>
                </a:lnTo>
                <a:lnTo>
                  <a:pt x="4587605" y="3722880"/>
                </a:lnTo>
                <a:lnTo>
                  <a:pt x="4622602" y="3696471"/>
                </a:lnTo>
                <a:lnTo>
                  <a:pt x="4653546" y="3665524"/>
                </a:lnTo>
                <a:lnTo>
                  <a:pt x="4679954" y="3630523"/>
                </a:lnTo>
                <a:lnTo>
                  <a:pt x="4701337" y="3591955"/>
                </a:lnTo>
                <a:lnTo>
                  <a:pt x="4717213" y="3550304"/>
                </a:lnTo>
                <a:lnTo>
                  <a:pt x="4727094" y="3506056"/>
                </a:lnTo>
                <a:lnTo>
                  <a:pt x="4730495" y="3459695"/>
                </a:lnTo>
                <a:lnTo>
                  <a:pt x="4730495" y="313689"/>
                </a:lnTo>
                <a:lnTo>
                  <a:pt x="4727094" y="267339"/>
                </a:lnTo>
                <a:lnTo>
                  <a:pt x="4717213" y="223098"/>
                </a:lnTo>
                <a:lnTo>
                  <a:pt x="4701337" y="181454"/>
                </a:lnTo>
                <a:lnTo>
                  <a:pt x="4679954" y="142890"/>
                </a:lnTo>
                <a:lnTo>
                  <a:pt x="4653546" y="107893"/>
                </a:lnTo>
                <a:lnTo>
                  <a:pt x="4622602" y="76949"/>
                </a:lnTo>
                <a:lnTo>
                  <a:pt x="4587605" y="50541"/>
                </a:lnTo>
                <a:lnTo>
                  <a:pt x="4549041" y="29158"/>
                </a:lnTo>
                <a:lnTo>
                  <a:pt x="4507397" y="13282"/>
                </a:lnTo>
                <a:lnTo>
                  <a:pt x="4463156" y="3401"/>
                </a:lnTo>
                <a:lnTo>
                  <a:pt x="4416806" y="0"/>
                </a:lnTo>
                <a:close/>
              </a:path>
            </a:pathLst>
          </a:custGeom>
          <a:solidFill>
            <a:srgbClr val="E2E3E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854" y="499191"/>
            <a:ext cx="7641622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7" dirty="0">
                <a:solidFill>
                  <a:srgbClr val="00853A"/>
                </a:solidFill>
              </a:rPr>
              <a:t>Basic </a:t>
            </a:r>
            <a:r>
              <a:rPr sz="3733" spc="-13" dirty="0">
                <a:solidFill>
                  <a:srgbClr val="00853A"/>
                </a:solidFill>
              </a:rPr>
              <a:t>SSL</a:t>
            </a:r>
            <a:r>
              <a:rPr sz="3733" spc="-147" dirty="0">
                <a:solidFill>
                  <a:srgbClr val="00853A"/>
                </a:solidFill>
              </a:rPr>
              <a:t> </a:t>
            </a:r>
            <a:r>
              <a:rPr sz="3733" spc="-7" dirty="0">
                <a:solidFill>
                  <a:srgbClr val="00853A"/>
                </a:solidFill>
              </a:rPr>
              <a:t>Configuration</a:t>
            </a:r>
            <a:endParaRPr sz="3733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74923" y="8076604"/>
            <a:ext cx="9222947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/>
            <a:r>
              <a:rPr spc="27" dirty="0"/>
              <a:t>MORE </a:t>
            </a:r>
            <a:r>
              <a:rPr spc="33" dirty="0"/>
              <a:t>INFORMATION </a:t>
            </a:r>
            <a:r>
              <a:rPr spc="13" dirty="0"/>
              <a:t>AT</a:t>
            </a:r>
            <a:r>
              <a:rPr spc="120" dirty="0"/>
              <a:t> </a:t>
            </a:r>
            <a:r>
              <a:rPr spc="33" dirty="0">
                <a:solidFill>
                  <a:srgbClr val="009539"/>
                </a:solidFill>
              </a:rPr>
              <a:t>NGINX.COM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1134" y="1438318"/>
            <a:ext cx="1714500" cy="875795"/>
          </a:xfrm>
          <a:prstGeom prst="rect">
            <a:avLst/>
          </a:prstGeom>
        </p:spPr>
        <p:txBody>
          <a:bodyPr vert="horz" wrap="square" lIns="0" tIns="65193" rIns="0" bIns="0" rtlCol="0">
            <a:spAutoFit/>
          </a:bodyPr>
          <a:lstStyle/>
          <a:p>
            <a:pPr marL="16933">
              <a:spcBef>
                <a:spcPts val="513"/>
              </a:spcBef>
            </a:pP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server</a:t>
            </a:r>
            <a:r>
              <a:rPr sz="1600" spc="42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63962" marR="6773">
              <a:lnSpc>
                <a:spcPct val="120000"/>
              </a:lnSpc>
            </a:pPr>
            <a:r>
              <a:rPr sz="1600" spc="253" dirty="0">
                <a:solidFill>
                  <a:srgbClr val="222100"/>
                </a:solidFill>
                <a:latin typeface="Arial"/>
                <a:cs typeface="Arial"/>
              </a:rPr>
              <a:t>listen  </a:t>
            </a:r>
            <a:r>
              <a:rPr sz="1600" spc="152" dirty="0">
                <a:solidFill>
                  <a:srgbClr val="222100"/>
                </a:solidFill>
                <a:latin typeface="Arial"/>
                <a:cs typeface="Arial"/>
              </a:rPr>
              <a:t>se</a:t>
            </a:r>
            <a:r>
              <a:rPr sz="1600" spc="107" dirty="0">
                <a:solidFill>
                  <a:srgbClr val="222100"/>
                </a:solidFill>
                <a:latin typeface="Arial"/>
                <a:cs typeface="Arial"/>
              </a:rPr>
              <a:t>r</a:t>
            </a:r>
            <a:r>
              <a:rPr sz="1600" spc="73" dirty="0">
                <a:solidFill>
                  <a:srgbClr val="222100"/>
                </a:solidFill>
                <a:latin typeface="Arial"/>
                <a:cs typeface="Arial"/>
              </a:rPr>
              <a:t>ver_</a:t>
            </a:r>
            <a:r>
              <a:rPr sz="1600" spc="100" dirty="0">
                <a:solidFill>
                  <a:srgbClr val="222100"/>
                </a:solidFill>
                <a:latin typeface="Arial"/>
                <a:cs typeface="Arial"/>
              </a:rPr>
              <a:t>n</a:t>
            </a:r>
            <a:r>
              <a:rPr sz="1600" spc="-160" dirty="0">
                <a:solidFill>
                  <a:srgbClr val="222100"/>
                </a:solidFill>
                <a:latin typeface="Arial"/>
                <a:cs typeface="Arial"/>
              </a:rPr>
              <a:t>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7623" y="1730926"/>
            <a:ext cx="2054013" cy="5808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1693">
              <a:lnSpc>
                <a:spcPct val="120000"/>
              </a:lnSpc>
              <a:spcBef>
                <a:spcPts val="133"/>
              </a:spcBef>
            </a:pP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80 </a:t>
            </a:r>
            <a:r>
              <a:rPr sz="1600" spc="173" dirty="0">
                <a:solidFill>
                  <a:srgbClr val="222100"/>
                </a:solidFill>
                <a:latin typeface="Arial"/>
                <a:cs typeface="Arial"/>
              </a:rPr>
              <a:t>default_server;  </a:t>
            </a:r>
            <a:r>
              <a:rPr sz="1600" spc="13" dirty="0">
                <a:solidFill>
                  <a:srgbClr val="222100"/>
                </a:solidFill>
                <a:latin typeface="Arial"/>
                <a:cs typeface="Arial"/>
              </a:rPr>
              <a:t>www.example.com;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1134" y="2315210"/>
            <a:ext cx="5416972" cy="269503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3962">
              <a:spcBef>
                <a:spcPts val="520"/>
              </a:spcBef>
            </a:pPr>
            <a:r>
              <a:rPr sz="1600" spc="180" dirty="0">
                <a:solidFill>
                  <a:srgbClr val="222100"/>
                </a:solidFill>
                <a:latin typeface="Arial"/>
                <a:cs typeface="Arial"/>
              </a:rPr>
              <a:t>return </a:t>
            </a:r>
            <a:r>
              <a:rPr sz="1600" spc="-7" dirty="0">
                <a:solidFill>
                  <a:srgbClr val="222100"/>
                </a:solidFill>
                <a:latin typeface="Arial"/>
                <a:cs typeface="Arial"/>
              </a:rPr>
              <a:t>301</a:t>
            </a:r>
            <a:r>
              <a:rPr sz="1600" spc="6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222100"/>
                </a:solidFill>
                <a:latin typeface="Arial"/>
                <a:cs typeface="Arial"/>
              </a:rPr>
              <a:t>https://$server_name$request_uri;</a:t>
            </a:r>
            <a:endParaRPr sz="1600">
              <a:latin typeface="Arial"/>
              <a:cs typeface="Arial"/>
            </a:endParaRPr>
          </a:p>
          <a:p>
            <a:pPr marL="16933">
              <a:spcBef>
                <a:spcPts val="393"/>
              </a:spcBef>
            </a:pP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6933">
              <a:spcBef>
                <a:spcPts val="380"/>
              </a:spcBef>
            </a:pP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server</a:t>
            </a:r>
            <a:r>
              <a:rPr sz="1600" spc="44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63962" marR="1577301">
              <a:lnSpc>
                <a:spcPct val="120000"/>
              </a:lnSpc>
              <a:tabLst>
                <a:tab pos="1922732" algn="l"/>
              </a:tabLst>
            </a:pPr>
            <a:r>
              <a:rPr sz="1600" spc="253" dirty="0">
                <a:solidFill>
                  <a:srgbClr val="222100"/>
                </a:solidFill>
                <a:latin typeface="Arial"/>
                <a:cs typeface="Arial"/>
              </a:rPr>
              <a:t>listen </a:t>
            </a:r>
            <a:r>
              <a:rPr sz="1600" spc="-7" dirty="0">
                <a:solidFill>
                  <a:srgbClr val="222100"/>
                </a:solidFill>
                <a:latin typeface="Arial"/>
                <a:cs typeface="Arial"/>
              </a:rPr>
              <a:t>443 </a:t>
            </a:r>
            <a:r>
              <a:rPr sz="1600" spc="227" dirty="0">
                <a:solidFill>
                  <a:srgbClr val="222100"/>
                </a:solidFill>
                <a:latin typeface="Arial"/>
                <a:cs typeface="Arial"/>
              </a:rPr>
              <a:t>ssl </a:t>
            </a:r>
            <a:r>
              <a:rPr sz="1600" spc="173" dirty="0">
                <a:solidFill>
                  <a:srgbClr val="222100"/>
                </a:solidFill>
                <a:latin typeface="Arial"/>
                <a:cs typeface="Arial"/>
              </a:rPr>
              <a:t>default_server;  </a:t>
            </a:r>
            <a:r>
              <a:rPr sz="1600" spc="27" dirty="0">
                <a:solidFill>
                  <a:srgbClr val="222100"/>
                </a:solidFill>
                <a:latin typeface="Arial"/>
                <a:cs typeface="Arial"/>
              </a:rPr>
              <a:t>server_name	</a:t>
            </a:r>
            <a:r>
              <a:rPr sz="1600" spc="13" dirty="0">
                <a:solidFill>
                  <a:srgbClr val="222100"/>
                </a:solidFill>
                <a:latin typeface="Arial"/>
                <a:cs typeface="Arial"/>
              </a:rPr>
              <a:t>www.example.com;</a:t>
            </a:r>
            <a:endParaRPr sz="1600">
              <a:latin typeface="Arial"/>
              <a:cs typeface="Arial"/>
            </a:endParaRPr>
          </a:p>
          <a:p>
            <a:pPr marL="463962" marR="1800815">
              <a:lnSpc>
                <a:spcPct val="120000"/>
              </a:lnSpc>
              <a:spcBef>
                <a:spcPts val="7"/>
              </a:spcBef>
            </a:pPr>
            <a:r>
              <a:rPr sz="1600" spc="233" dirty="0">
                <a:solidFill>
                  <a:srgbClr val="222100"/>
                </a:solidFill>
                <a:latin typeface="Arial"/>
                <a:cs typeface="Arial"/>
              </a:rPr>
              <a:t>ssl_certificate </a:t>
            </a:r>
            <a:r>
              <a:rPr sz="1600" spc="267" dirty="0">
                <a:solidFill>
                  <a:srgbClr val="222100"/>
                </a:solidFill>
                <a:latin typeface="Arial"/>
                <a:cs typeface="Arial"/>
              </a:rPr>
              <a:t>cert.crt  </a:t>
            </a:r>
            <a:r>
              <a:rPr sz="1600" spc="193" dirty="0">
                <a:solidFill>
                  <a:srgbClr val="222100"/>
                </a:solidFill>
                <a:latin typeface="Arial"/>
                <a:cs typeface="Arial"/>
              </a:rPr>
              <a:t>ssl_certificate_key</a:t>
            </a:r>
            <a:r>
              <a:rPr sz="1600" spc="34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222100"/>
                </a:solidFill>
                <a:latin typeface="Arial"/>
                <a:cs typeface="Arial"/>
              </a:rPr>
              <a:t>cert.key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33">
              <a:latin typeface="Arial"/>
              <a:cs typeface="Arial"/>
            </a:endParaRPr>
          </a:p>
          <a:p>
            <a:pPr marL="463962"/>
            <a:r>
              <a:rPr sz="1600" spc="187" dirty="0">
                <a:solidFill>
                  <a:srgbClr val="222100"/>
                </a:solidFill>
                <a:latin typeface="Arial"/>
                <a:cs typeface="Arial"/>
              </a:rPr>
              <a:t>location </a:t>
            </a:r>
            <a:r>
              <a:rPr sz="1600" spc="433" dirty="0">
                <a:solidFill>
                  <a:srgbClr val="222100"/>
                </a:solidFill>
                <a:latin typeface="Arial"/>
                <a:cs typeface="Arial"/>
              </a:rPr>
              <a:t>/</a:t>
            </a:r>
            <a:r>
              <a:rPr sz="1600" spc="4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7719" y="4950088"/>
            <a:ext cx="595207" cy="5808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20200"/>
              </a:lnSpc>
              <a:spcBef>
                <a:spcPts val="133"/>
              </a:spcBef>
            </a:pPr>
            <a:r>
              <a:rPr sz="1600" spc="187" dirty="0">
                <a:solidFill>
                  <a:srgbClr val="222100"/>
                </a:solidFill>
                <a:latin typeface="Arial"/>
                <a:cs typeface="Arial"/>
              </a:rPr>
              <a:t>root  </a:t>
            </a:r>
            <a:r>
              <a:rPr sz="1600" spc="113" dirty="0">
                <a:solidFill>
                  <a:srgbClr val="222100"/>
                </a:solidFill>
                <a:latin typeface="Arial"/>
                <a:cs typeface="Arial"/>
              </a:rPr>
              <a:t>ind</a:t>
            </a:r>
            <a:r>
              <a:rPr sz="1600" spc="152" dirty="0">
                <a:solidFill>
                  <a:srgbClr val="222100"/>
                </a:solidFill>
                <a:latin typeface="Arial"/>
                <a:cs typeface="Arial"/>
              </a:rPr>
              <a:t>e</a:t>
            </a:r>
            <a:r>
              <a:rPr sz="1600" spc="73" dirty="0">
                <a:solidFill>
                  <a:srgbClr val="222100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1869" y="4950088"/>
            <a:ext cx="2503593" cy="5808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-847">
              <a:lnSpc>
                <a:spcPct val="120200"/>
              </a:lnSpc>
              <a:spcBef>
                <a:spcPts val="133"/>
              </a:spcBef>
            </a:pPr>
            <a:r>
              <a:rPr sz="1600" spc="447" dirty="0">
                <a:solidFill>
                  <a:srgbClr val="222100"/>
                </a:solidFill>
                <a:latin typeface="Arial"/>
                <a:cs typeface="Arial"/>
              </a:rPr>
              <a:t>/</a:t>
            </a:r>
            <a:r>
              <a:rPr sz="1600" spc="33" dirty="0">
                <a:solidFill>
                  <a:srgbClr val="222100"/>
                </a:solidFill>
                <a:latin typeface="Arial"/>
                <a:cs typeface="Arial"/>
              </a:rPr>
              <a:t>u</a:t>
            </a:r>
            <a:r>
              <a:rPr sz="1600" spc="40" dirty="0">
                <a:solidFill>
                  <a:srgbClr val="222100"/>
                </a:solidFill>
                <a:latin typeface="Arial"/>
                <a:cs typeface="Arial"/>
              </a:rPr>
              <a:t>s</a:t>
            </a:r>
            <a:r>
              <a:rPr sz="1600" spc="160" dirty="0">
                <a:solidFill>
                  <a:srgbClr val="222100"/>
                </a:solidFill>
                <a:latin typeface="Arial"/>
                <a:cs typeface="Arial"/>
              </a:rPr>
              <a:t>r/shar</a:t>
            </a:r>
            <a:r>
              <a:rPr sz="1600" spc="220" dirty="0">
                <a:solidFill>
                  <a:srgbClr val="222100"/>
                </a:solidFill>
                <a:latin typeface="Arial"/>
                <a:cs typeface="Arial"/>
              </a:rPr>
              <a:t>e</a:t>
            </a:r>
            <a:r>
              <a:rPr sz="1600" spc="167" dirty="0">
                <a:solidFill>
                  <a:srgbClr val="222100"/>
                </a:solidFill>
                <a:latin typeface="Arial"/>
                <a:cs typeface="Arial"/>
              </a:rPr>
              <a:t>/ngi</a:t>
            </a:r>
            <a:r>
              <a:rPr sz="1600" spc="247" dirty="0">
                <a:solidFill>
                  <a:srgbClr val="222100"/>
                </a:solidFill>
                <a:latin typeface="Arial"/>
                <a:cs typeface="Arial"/>
              </a:rPr>
              <a:t>n</a:t>
            </a:r>
            <a:r>
              <a:rPr sz="1600" spc="253" dirty="0">
                <a:solidFill>
                  <a:srgbClr val="222100"/>
                </a:solidFill>
                <a:latin typeface="Arial"/>
                <a:cs typeface="Arial"/>
              </a:rPr>
              <a:t>x/h</a:t>
            </a:r>
            <a:r>
              <a:rPr sz="1600" spc="173" dirty="0">
                <a:solidFill>
                  <a:srgbClr val="222100"/>
                </a:solidFill>
                <a:latin typeface="Arial"/>
                <a:cs typeface="Arial"/>
              </a:rPr>
              <a:t>t</a:t>
            </a:r>
            <a:r>
              <a:rPr sz="1600" spc="53" dirty="0">
                <a:solidFill>
                  <a:srgbClr val="222100"/>
                </a:solidFill>
                <a:latin typeface="Arial"/>
                <a:cs typeface="Arial"/>
              </a:rPr>
              <a:t>m</a:t>
            </a:r>
            <a:r>
              <a:rPr sz="1600" spc="27" dirty="0">
                <a:solidFill>
                  <a:srgbClr val="222100"/>
                </a:solidFill>
                <a:latin typeface="Arial"/>
                <a:cs typeface="Arial"/>
              </a:rPr>
              <a:t>l</a:t>
            </a:r>
            <a:r>
              <a:rPr sz="1600" spc="433" dirty="0">
                <a:solidFill>
                  <a:srgbClr val="222100"/>
                </a:solidFill>
                <a:latin typeface="Arial"/>
                <a:cs typeface="Arial"/>
              </a:rPr>
              <a:t>;  </a:t>
            </a:r>
            <a:r>
              <a:rPr sz="1600" spc="147" dirty="0">
                <a:solidFill>
                  <a:srgbClr val="222100"/>
                </a:solidFill>
                <a:latin typeface="Arial"/>
                <a:cs typeface="Arial"/>
              </a:rPr>
              <a:t>index.html</a:t>
            </a:r>
            <a:r>
              <a:rPr sz="1600" spc="42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222100"/>
                </a:solidFill>
                <a:latin typeface="Arial"/>
                <a:cs typeface="Arial"/>
              </a:rPr>
              <a:t>index.htm;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1133" y="5536117"/>
            <a:ext cx="593512" cy="609568"/>
          </a:xfrm>
          <a:prstGeom prst="rect">
            <a:avLst/>
          </a:prstGeom>
        </p:spPr>
        <p:txBody>
          <a:bodyPr vert="horz" wrap="square" lIns="0" tIns="65193" rIns="0" bIns="0" rtlCol="0">
            <a:spAutoFit/>
          </a:bodyPr>
          <a:lstStyle/>
          <a:p>
            <a:pPr marL="463962">
              <a:spcBef>
                <a:spcPts val="513"/>
              </a:spcBef>
            </a:pP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6933">
              <a:spcBef>
                <a:spcPts val="387"/>
              </a:spcBef>
            </a:pP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13261" y="1491150"/>
            <a:ext cx="3911600" cy="176214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98770" indent="-382684">
              <a:spcBef>
                <a:spcPts val="140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Arial"/>
                <a:cs typeface="Arial"/>
              </a:rPr>
              <a:t>Force all traffic to</a:t>
            </a:r>
            <a:r>
              <a:rPr sz="1867" spc="-14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SSL</a:t>
            </a:r>
            <a:endParaRPr sz="1867">
              <a:latin typeface="Arial"/>
              <a:cs typeface="Arial"/>
            </a:endParaRPr>
          </a:p>
          <a:p>
            <a:pPr>
              <a:spcBef>
                <a:spcPts val="13"/>
              </a:spcBef>
              <a:buFont typeface="Arial"/>
              <a:buChar char="•"/>
            </a:pPr>
            <a:endParaRPr sz="1933">
              <a:latin typeface="Arial"/>
              <a:cs typeface="Arial"/>
            </a:endParaRPr>
          </a:p>
          <a:p>
            <a:pPr marL="398770" indent="-382684"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Arial"/>
                <a:cs typeface="Arial"/>
              </a:rPr>
              <a:t>Good for</a:t>
            </a:r>
            <a:r>
              <a:rPr sz="1867" spc="-7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SEO</a:t>
            </a:r>
            <a:endParaRPr sz="1867">
              <a:latin typeface="Arial"/>
              <a:cs typeface="Arial"/>
            </a:endParaRPr>
          </a:p>
          <a:p>
            <a:pPr>
              <a:spcBef>
                <a:spcPts val="20"/>
              </a:spcBef>
              <a:buFont typeface="Arial"/>
              <a:buChar char="•"/>
            </a:pPr>
            <a:endParaRPr sz="1933">
              <a:latin typeface="Arial"/>
              <a:cs typeface="Arial"/>
            </a:endParaRPr>
          </a:p>
          <a:p>
            <a:pPr marL="398770" marR="6773" indent="-382684">
              <a:buChar char="•"/>
              <a:tabLst>
                <a:tab pos="398770" algn="l"/>
                <a:tab pos="399617" algn="l"/>
              </a:tabLst>
            </a:pPr>
            <a:r>
              <a:rPr sz="1867" spc="-7" dirty="0">
                <a:latin typeface="Arial"/>
                <a:cs typeface="Arial"/>
              </a:rPr>
              <a:t>Use Let’s Encrypt </a:t>
            </a:r>
            <a:r>
              <a:rPr sz="1867" dirty="0">
                <a:latin typeface="Arial"/>
                <a:cs typeface="Arial"/>
              </a:rPr>
              <a:t>to </a:t>
            </a:r>
            <a:r>
              <a:rPr sz="1867" spc="-7" dirty="0">
                <a:latin typeface="Arial"/>
                <a:cs typeface="Arial"/>
              </a:rPr>
              <a:t>get </a:t>
            </a:r>
            <a:r>
              <a:rPr sz="1867" dirty="0">
                <a:latin typeface="Arial"/>
                <a:cs typeface="Arial"/>
              </a:rPr>
              <a:t>free</a:t>
            </a:r>
            <a:r>
              <a:rPr sz="1867" spc="-16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SSL  </a:t>
            </a:r>
            <a:r>
              <a:rPr sz="1867" spc="-7" dirty="0">
                <a:latin typeface="Arial"/>
                <a:cs typeface="Arial"/>
              </a:rPr>
              <a:t>certificates</a:t>
            </a:r>
            <a:endParaRPr sz="18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911" y="1288288"/>
            <a:ext cx="5984240" cy="3362960"/>
          </a:xfrm>
          <a:custGeom>
            <a:avLst/>
            <a:gdLst/>
            <a:ahLst/>
            <a:cxnLst/>
            <a:rect l="l" t="t" r="r" b="b"/>
            <a:pathLst>
              <a:path w="4488180" h="2522220">
                <a:moveTo>
                  <a:pt x="4278503" y="0"/>
                </a:moveTo>
                <a:lnTo>
                  <a:pt x="209702" y="0"/>
                </a:lnTo>
                <a:lnTo>
                  <a:pt x="161620" y="5536"/>
                </a:lnTo>
                <a:lnTo>
                  <a:pt x="117482" y="21307"/>
                </a:lnTo>
                <a:lnTo>
                  <a:pt x="78545" y="46056"/>
                </a:lnTo>
                <a:lnTo>
                  <a:pt x="46070" y="78525"/>
                </a:lnTo>
                <a:lnTo>
                  <a:pt x="21315" y="117456"/>
                </a:lnTo>
                <a:lnTo>
                  <a:pt x="5538" y="161592"/>
                </a:lnTo>
                <a:lnTo>
                  <a:pt x="0" y="209676"/>
                </a:lnTo>
                <a:lnTo>
                  <a:pt x="0" y="2312543"/>
                </a:lnTo>
                <a:lnTo>
                  <a:pt x="5538" y="2360627"/>
                </a:lnTo>
                <a:lnTo>
                  <a:pt x="21315" y="2404763"/>
                </a:lnTo>
                <a:lnTo>
                  <a:pt x="46070" y="2443694"/>
                </a:lnTo>
                <a:lnTo>
                  <a:pt x="78545" y="2476163"/>
                </a:lnTo>
                <a:lnTo>
                  <a:pt x="117482" y="2500912"/>
                </a:lnTo>
                <a:lnTo>
                  <a:pt x="161620" y="2516683"/>
                </a:lnTo>
                <a:lnTo>
                  <a:pt x="209702" y="2522220"/>
                </a:lnTo>
                <a:lnTo>
                  <a:pt x="4278503" y="2522220"/>
                </a:lnTo>
                <a:lnTo>
                  <a:pt x="4326587" y="2516683"/>
                </a:lnTo>
                <a:lnTo>
                  <a:pt x="4370723" y="2500912"/>
                </a:lnTo>
                <a:lnTo>
                  <a:pt x="4409654" y="2476163"/>
                </a:lnTo>
                <a:lnTo>
                  <a:pt x="4442123" y="2443694"/>
                </a:lnTo>
                <a:lnTo>
                  <a:pt x="4466872" y="2404763"/>
                </a:lnTo>
                <a:lnTo>
                  <a:pt x="4482643" y="2360627"/>
                </a:lnTo>
                <a:lnTo>
                  <a:pt x="4488180" y="2312543"/>
                </a:lnTo>
                <a:lnTo>
                  <a:pt x="4488180" y="209676"/>
                </a:lnTo>
                <a:lnTo>
                  <a:pt x="4482643" y="161592"/>
                </a:lnTo>
                <a:lnTo>
                  <a:pt x="4466872" y="117456"/>
                </a:lnTo>
                <a:lnTo>
                  <a:pt x="4442123" y="78525"/>
                </a:lnTo>
                <a:lnTo>
                  <a:pt x="4409654" y="46056"/>
                </a:lnTo>
                <a:lnTo>
                  <a:pt x="4370723" y="21307"/>
                </a:lnTo>
                <a:lnTo>
                  <a:pt x="4326587" y="5536"/>
                </a:lnTo>
                <a:lnTo>
                  <a:pt x="4278503" y="0"/>
                </a:lnTo>
                <a:close/>
              </a:path>
            </a:pathLst>
          </a:custGeom>
          <a:solidFill>
            <a:srgbClr val="E2E3E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586" y="460185"/>
            <a:ext cx="10019063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7" dirty="0">
                <a:solidFill>
                  <a:srgbClr val="00853A"/>
                </a:solidFill>
              </a:rPr>
              <a:t>Basic Reverse Proxy</a:t>
            </a:r>
            <a:r>
              <a:rPr sz="3733" spc="47" dirty="0">
                <a:solidFill>
                  <a:srgbClr val="00853A"/>
                </a:solidFill>
              </a:rPr>
              <a:t> </a:t>
            </a:r>
            <a:r>
              <a:rPr sz="3733" spc="-7" dirty="0">
                <a:solidFill>
                  <a:srgbClr val="00853A"/>
                </a:solidFill>
              </a:rPr>
              <a:t>Configuration</a:t>
            </a:r>
            <a:endParaRPr sz="3733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74923" y="8076604"/>
            <a:ext cx="9222947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/>
            <a:r>
              <a:rPr spc="27" dirty="0"/>
              <a:t>MORE </a:t>
            </a:r>
            <a:r>
              <a:rPr spc="33" dirty="0"/>
              <a:t>INFORMATION </a:t>
            </a:r>
            <a:r>
              <a:rPr spc="13" dirty="0"/>
              <a:t>AT</a:t>
            </a:r>
            <a:r>
              <a:rPr spc="120" dirty="0"/>
              <a:t> </a:t>
            </a:r>
            <a:r>
              <a:rPr spc="33" dirty="0">
                <a:solidFill>
                  <a:srgbClr val="009539"/>
                </a:solidFill>
              </a:rPr>
              <a:t>NGINX.COM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0273" y="1438318"/>
            <a:ext cx="5306060" cy="3001954"/>
          </a:xfrm>
          <a:prstGeom prst="rect">
            <a:avLst/>
          </a:prstGeom>
        </p:spPr>
        <p:txBody>
          <a:bodyPr vert="horz" wrap="square" lIns="0" tIns="65193" rIns="0" bIns="0" rtlCol="0">
            <a:spAutoFit/>
          </a:bodyPr>
          <a:lstStyle/>
          <a:p>
            <a:pPr marL="16933">
              <a:spcBef>
                <a:spcPts val="513"/>
              </a:spcBef>
            </a:pP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server</a:t>
            </a:r>
            <a:r>
              <a:rPr sz="1600" spc="44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63962" marR="118530">
              <a:lnSpc>
                <a:spcPct val="120000"/>
              </a:lnSpc>
            </a:pPr>
            <a:r>
              <a:rPr sz="1600" spc="187" dirty="0">
                <a:solidFill>
                  <a:srgbClr val="222100"/>
                </a:solidFill>
                <a:latin typeface="Arial"/>
                <a:cs typeface="Arial"/>
              </a:rPr>
              <a:t>location </a:t>
            </a:r>
            <a:r>
              <a:rPr sz="1600" spc="-60" dirty="0">
                <a:solidFill>
                  <a:srgbClr val="222100"/>
                </a:solidFill>
                <a:latin typeface="Arial"/>
                <a:cs typeface="Arial"/>
              </a:rPr>
              <a:t>~ </a:t>
            </a:r>
            <a:r>
              <a:rPr sz="1600" spc="272" dirty="0">
                <a:solidFill>
                  <a:srgbClr val="222100"/>
                </a:solidFill>
                <a:latin typeface="Arial"/>
                <a:cs typeface="Arial"/>
              </a:rPr>
              <a:t>[^/]\.php(/|$) </a:t>
            </a: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{  </a:t>
            </a:r>
            <a:r>
              <a:rPr sz="1600" spc="193" dirty="0">
                <a:solidFill>
                  <a:srgbClr val="222100"/>
                </a:solidFill>
                <a:latin typeface="Arial"/>
                <a:cs typeface="Arial"/>
              </a:rPr>
              <a:t>fastcgi_split_path_info</a:t>
            </a: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240" dirty="0">
                <a:solidFill>
                  <a:srgbClr val="222100"/>
                </a:solidFill>
                <a:latin typeface="Arial"/>
                <a:cs typeface="Arial"/>
              </a:rPr>
              <a:t>^(.+?\.php)(/.*)$;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2333">
              <a:latin typeface="Arial"/>
              <a:cs typeface="Arial"/>
            </a:endParaRPr>
          </a:p>
          <a:p>
            <a:pPr marL="463962">
              <a:spcBef>
                <a:spcPts val="7"/>
              </a:spcBef>
            </a:pP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# </a:t>
            </a:r>
            <a:r>
              <a:rPr sz="1600" spc="140" dirty="0">
                <a:solidFill>
                  <a:srgbClr val="222100"/>
                </a:solidFill>
                <a:latin typeface="Arial"/>
                <a:cs typeface="Arial"/>
              </a:rPr>
              <a:t>fastcgi_pass</a:t>
            </a:r>
            <a:r>
              <a:rPr sz="1600" spc="44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40" dirty="0">
                <a:solidFill>
                  <a:srgbClr val="222100"/>
                </a:solidFill>
                <a:latin typeface="Arial"/>
                <a:cs typeface="Arial"/>
              </a:rPr>
              <a:t>127.0.0.1:9000;</a:t>
            </a:r>
            <a:endParaRPr sz="1600">
              <a:latin typeface="Arial"/>
              <a:cs typeface="Arial"/>
            </a:endParaRPr>
          </a:p>
          <a:p>
            <a:pPr marL="463962">
              <a:spcBef>
                <a:spcPts val="380"/>
              </a:spcBef>
            </a:pPr>
            <a:r>
              <a:rPr sz="1600" spc="140" dirty="0">
                <a:solidFill>
                  <a:srgbClr val="222100"/>
                </a:solidFill>
                <a:latin typeface="Arial"/>
                <a:cs typeface="Arial"/>
              </a:rPr>
              <a:t>fastcgi_pass</a:t>
            </a:r>
            <a:r>
              <a:rPr sz="1600" spc="47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60" dirty="0">
                <a:solidFill>
                  <a:srgbClr val="222100"/>
                </a:solidFill>
                <a:latin typeface="Arial"/>
                <a:cs typeface="Arial"/>
              </a:rPr>
              <a:t>unix:/var/run/php7.0-fpm.sock;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63962" marR="2139473">
              <a:lnSpc>
                <a:spcPct val="120100"/>
              </a:lnSpc>
              <a:spcBef>
                <a:spcPts val="7"/>
              </a:spcBef>
            </a:pPr>
            <a:r>
              <a:rPr sz="1600" spc="160" dirty="0">
                <a:solidFill>
                  <a:srgbClr val="222100"/>
                </a:solidFill>
                <a:latin typeface="Arial"/>
                <a:cs typeface="Arial"/>
              </a:rPr>
              <a:t>fastcgi_index </a:t>
            </a:r>
            <a:r>
              <a:rPr sz="1600" spc="140" dirty="0">
                <a:solidFill>
                  <a:srgbClr val="222100"/>
                </a:solidFill>
                <a:latin typeface="Arial"/>
                <a:cs typeface="Arial"/>
              </a:rPr>
              <a:t>index.php;  </a:t>
            </a:r>
            <a:r>
              <a:rPr sz="1600" spc="152" dirty="0">
                <a:solidFill>
                  <a:srgbClr val="222100"/>
                </a:solidFill>
                <a:latin typeface="Arial"/>
                <a:cs typeface="Arial"/>
              </a:rPr>
              <a:t>include</a:t>
            </a:r>
            <a:r>
              <a:rPr sz="1600" spc="40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27" dirty="0">
                <a:solidFill>
                  <a:srgbClr val="222100"/>
                </a:solidFill>
                <a:latin typeface="Arial"/>
                <a:cs typeface="Arial"/>
              </a:rPr>
              <a:t>fastcgi_params;</a:t>
            </a:r>
            <a:endParaRPr sz="1600">
              <a:latin typeface="Arial"/>
              <a:cs typeface="Arial"/>
            </a:endParaRPr>
          </a:p>
          <a:p>
            <a:pPr marL="16933">
              <a:spcBef>
                <a:spcPts val="380"/>
              </a:spcBef>
            </a:pP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7031" y="1491149"/>
            <a:ext cx="4507653" cy="291118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98770" indent="-382684">
              <a:lnSpc>
                <a:spcPts val="2227"/>
              </a:lnSpc>
              <a:spcBef>
                <a:spcPts val="140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Arial"/>
                <a:cs typeface="Arial"/>
              </a:rPr>
              <a:t>Requires </a:t>
            </a:r>
            <a:r>
              <a:rPr sz="1867" spc="-7" dirty="0">
                <a:latin typeface="Arial"/>
                <a:cs typeface="Arial"/>
              </a:rPr>
              <a:t>PHP</a:t>
            </a:r>
            <a:r>
              <a:rPr sz="1867" spc="-40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FPM:</a:t>
            </a:r>
            <a:endParaRPr sz="1867">
              <a:latin typeface="Arial"/>
              <a:cs typeface="Arial"/>
            </a:endParaRPr>
          </a:p>
          <a:p>
            <a:pPr marL="475815">
              <a:lnSpc>
                <a:spcPts val="2227"/>
              </a:lnSpc>
            </a:pPr>
            <a:r>
              <a:rPr sz="1867" spc="193" dirty="0">
                <a:latin typeface="Arial"/>
                <a:cs typeface="Arial"/>
              </a:rPr>
              <a:t>apt-get </a:t>
            </a:r>
            <a:r>
              <a:rPr sz="1867" spc="339" dirty="0">
                <a:latin typeface="Arial"/>
                <a:cs typeface="Arial"/>
              </a:rPr>
              <a:t>install </a:t>
            </a:r>
            <a:r>
              <a:rPr sz="1867" spc="40" dirty="0">
                <a:latin typeface="Arial"/>
                <a:cs typeface="Arial"/>
              </a:rPr>
              <a:t>–y</a:t>
            </a:r>
            <a:r>
              <a:rPr sz="1867" spc="347" dirty="0">
                <a:latin typeface="Arial"/>
                <a:cs typeface="Arial"/>
              </a:rPr>
              <a:t> </a:t>
            </a:r>
            <a:r>
              <a:rPr sz="1867" spc="80" dirty="0">
                <a:latin typeface="Arial"/>
                <a:cs typeface="Arial"/>
              </a:rPr>
              <a:t>php7.0-fpm</a:t>
            </a:r>
            <a:endParaRPr sz="1867">
              <a:latin typeface="Arial"/>
              <a:cs typeface="Arial"/>
            </a:endParaRPr>
          </a:p>
          <a:p>
            <a:pPr>
              <a:spcBef>
                <a:spcPts val="47"/>
              </a:spcBef>
            </a:pPr>
            <a:endParaRPr sz="1933">
              <a:latin typeface="Arial"/>
              <a:cs typeface="Arial"/>
            </a:endParaRPr>
          </a:p>
          <a:p>
            <a:pPr marL="398770" indent="-382684"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Arial"/>
                <a:cs typeface="Arial"/>
              </a:rPr>
              <a:t>Can also use PHP</a:t>
            </a:r>
            <a:r>
              <a:rPr sz="1867" spc="-9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5</a:t>
            </a:r>
            <a:endParaRPr sz="1867">
              <a:latin typeface="Arial"/>
              <a:cs typeface="Arial"/>
            </a:endParaRPr>
          </a:p>
          <a:p>
            <a:pPr>
              <a:spcBef>
                <a:spcPts val="20"/>
              </a:spcBef>
              <a:buFont typeface="Arial"/>
              <a:buChar char="•"/>
            </a:pPr>
            <a:endParaRPr sz="1933">
              <a:latin typeface="Arial"/>
              <a:cs typeface="Arial"/>
            </a:endParaRPr>
          </a:p>
          <a:p>
            <a:pPr marL="398770" marR="324264" indent="-382684"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Arial"/>
                <a:cs typeface="Arial"/>
              </a:rPr>
              <a:t>Similar </a:t>
            </a:r>
            <a:r>
              <a:rPr sz="1867" spc="-7" dirty="0">
                <a:latin typeface="Arial"/>
                <a:cs typeface="Arial"/>
              </a:rPr>
              <a:t>directives available </a:t>
            </a:r>
            <a:r>
              <a:rPr sz="1867" dirty="0">
                <a:latin typeface="Arial"/>
                <a:cs typeface="Arial"/>
              </a:rPr>
              <a:t>for</a:t>
            </a:r>
            <a:r>
              <a:rPr sz="1867" spc="-10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SCGI  </a:t>
            </a:r>
            <a:r>
              <a:rPr sz="1867" spc="-7" dirty="0">
                <a:latin typeface="Arial"/>
                <a:cs typeface="Arial"/>
              </a:rPr>
              <a:t>and</a:t>
            </a:r>
            <a:r>
              <a:rPr sz="1867" spc="-33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uwsgi</a:t>
            </a:r>
            <a:endParaRPr sz="1867">
              <a:latin typeface="Arial"/>
              <a:cs typeface="Arial"/>
            </a:endParaRPr>
          </a:p>
          <a:p>
            <a:pPr>
              <a:spcBef>
                <a:spcPts val="13"/>
              </a:spcBef>
              <a:buFont typeface="Arial"/>
              <a:buChar char="•"/>
            </a:pPr>
            <a:endParaRPr sz="1933">
              <a:latin typeface="Arial"/>
              <a:cs typeface="Arial"/>
            </a:endParaRPr>
          </a:p>
          <a:p>
            <a:pPr marL="398770" indent="-382684"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Arial"/>
                <a:cs typeface="Arial"/>
              </a:rPr>
              <a:t>Additional PHP FPM configuration</a:t>
            </a:r>
            <a:r>
              <a:rPr sz="1867" spc="-21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may</a:t>
            </a:r>
            <a:endParaRPr sz="1867">
              <a:latin typeface="Arial"/>
              <a:cs typeface="Arial"/>
            </a:endParaRPr>
          </a:p>
          <a:p>
            <a:pPr marL="398770">
              <a:spcBef>
                <a:spcPts val="7"/>
              </a:spcBef>
            </a:pPr>
            <a:r>
              <a:rPr sz="1867" dirty="0">
                <a:latin typeface="Arial"/>
                <a:cs typeface="Arial"/>
              </a:rPr>
              <a:t>be</a:t>
            </a:r>
            <a:r>
              <a:rPr sz="1867" spc="-3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required</a:t>
            </a:r>
            <a:endParaRPr sz="18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911" y="2019808"/>
            <a:ext cx="5377180" cy="3660140"/>
          </a:xfrm>
          <a:custGeom>
            <a:avLst/>
            <a:gdLst/>
            <a:ahLst/>
            <a:cxnLst/>
            <a:rect l="l" t="t" r="r" b="b"/>
            <a:pathLst>
              <a:path w="4032885" h="2745104">
                <a:moveTo>
                  <a:pt x="3804285" y="0"/>
                </a:moveTo>
                <a:lnTo>
                  <a:pt x="228193" y="0"/>
                </a:lnTo>
                <a:lnTo>
                  <a:pt x="182206" y="4633"/>
                </a:lnTo>
                <a:lnTo>
                  <a:pt x="139372" y="17924"/>
                </a:lnTo>
                <a:lnTo>
                  <a:pt x="100610" y="38957"/>
                </a:lnTo>
                <a:lnTo>
                  <a:pt x="66838" y="66817"/>
                </a:lnTo>
                <a:lnTo>
                  <a:pt x="38973" y="100589"/>
                </a:lnTo>
                <a:lnTo>
                  <a:pt x="17933" y="139356"/>
                </a:lnTo>
                <a:lnTo>
                  <a:pt x="4636" y="182205"/>
                </a:lnTo>
                <a:lnTo>
                  <a:pt x="0" y="228219"/>
                </a:lnTo>
                <a:lnTo>
                  <a:pt x="0" y="2516505"/>
                </a:lnTo>
                <a:lnTo>
                  <a:pt x="4636" y="2562518"/>
                </a:lnTo>
                <a:lnTo>
                  <a:pt x="17933" y="2605367"/>
                </a:lnTo>
                <a:lnTo>
                  <a:pt x="38973" y="2644134"/>
                </a:lnTo>
                <a:lnTo>
                  <a:pt x="66838" y="2677906"/>
                </a:lnTo>
                <a:lnTo>
                  <a:pt x="100610" y="2705766"/>
                </a:lnTo>
                <a:lnTo>
                  <a:pt x="139372" y="2726799"/>
                </a:lnTo>
                <a:lnTo>
                  <a:pt x="182206" y="2740090"/>
                </a:lnTo>
                <a:lnTo>
                  <a:pt x="228193" y="2744724"/>
                </a:lnTo>
                <a:lnTo>
                  <a:pt x="3804285" y="2744724"/>
                </a:lnTo>
                <a:lnTo>
                  <a:pt x="3850298" y="2740090"/>
                </a:lnTo>
                <a:lnTo>
                  <a:pt x="3893147" y="2726799"/>
                </a:lnTo>
                <a:lnTo>
                  <a:pt x="3931914" y="2705766"/>
                </a:lnTo>
                <a:lnTo>
                  <a:pt x="3965686" y="2677906"/>
                </a:lnTo>
                <a:lnTo>
                  <a:pt x="3993546" y="2644134"/>
                </a:lnTo>
                <a:lnTo>
                  <a:pt x="4014579" y="2605367"/>
                </a:lnTo>
                <a:lnTo>
                  <a:pt x="4027870" y="2562518"/>
                </a:lnTo>
                <a:lnTo>
                  <a:pt x="4032504" y="2516505"/>
                </a:lnTo>
                <a:lnTo>
                  <a:pt x="4032504" y="228219"/>
                </a:lnTo>
                <a:lnTo>
                  <a:pt x="4027870" y="182205"/>
                </a:lnTo>
                <a:lnTo>
                  <a:pt x="4014579" y="139356"/>
                </a:lnTo>
                <a:lnTo>
                  <a:pt x="3993546" y="100589"/>
                </a:lnTo>
                <a:lnTo>
                  <a:pt x="3965686" y="66817"/>
                </a:lnTo>
                <a:lnTo>
                  <a:pt x="3931914" y="38957"/>
                </a:lnTo>
                <a:lnTo>
                  <a:pt x="3893147" y="17924"/>
                </a:lnTo>
                <a:lnTo>
                  <a:pt x="3850298" y="4633"/>
                </a:lnTo>
                <a:lnTo>
                  <a:pt x="3804285" y="0"/>
                </a:lnTo>
                <a:close/>
              </a:path>
            </a:pathLst>
          </a:custGeom>
          <a:solidFill>
            <a:srgbClr val="E2E3E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587" y="1191705"/>
            <a:ext cx="10437028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7" dirty="0"/>
              <a:t>Basic Load Balancing</a:t>
            </a:r>
            <a:r>
              <a:rPr sz="3733" spc="87" dirty="0"/>
              <a:t> </a:t>
            </a:r>
            <a:r>
              <a:rPr sz="3733" spc="-7" dirty="0"/>
              <a:t>Configuration</a:t>
            </a:r>
            <a:endParaRPr sz="3733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6242050" y="5386925"/>
            <a:ext cx="2411729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91929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/>
            <a:r>
              <a:rPr lang="en-US" spc="20" dirty="0"/>
              <a:t>MORE </a:t>
            </a:r>
            <a:r>
              <a:rPr lang="en-US" spc="25" dirty="0"/>
              <a:t>INFORMATION </a:t>
            </a:r>
            <a:r>
              <a:rPr lang="en-US" spc="10" dirty="0"/>
              <a:t>AT</a:t>
            </a:r>
            <a:r>
              <a:rPr lang="en-US" spc="90" dirty="0"/>
              <a:t> </a:t>
            </a:r>
            <a:r>
              <a:rPr lang="en-US" spc="25" dirty="0">
                <a:solidFill>
                  <a:srgbClr val="009539"/>
                </a:solidFill>
              </a:rPr>
              <a:t>NGINX.COM</a:t>
            </a:r>
            <a:endParaRPr spc="33" dirty="0">
              <a:solidFill>
                <a:srgbClr val="009539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134" y="2169836"/>
            <a:ext cx="4296833" cy="3263115"/>
          </a:xfrm>
          <a:prstGeom prst="rect">
            <a:avLst/>
          </a:prstGeom>
        </p:spPr>
        <p:txBody>
          <a:bodyPr vert="horz" wrap="square" lIns="0" tIns="65193" rIns="0" bIns="0" rtlCol="0">
            <a:spAutoFit/>
          </a:bodyPr>
          <a:lstStyle/>
          <a:p>
            <a:pPr marL="16933" algn="just">
              <a:spcBef>
                <a:spcPts val="513"/>
              </a:spcBef>
            </a:pPr>
            <a:r>
              <a:rPr sz="1600" spc="47" dirty="0">
                <a:solidFill>
                  <a:srgbClr val="222100"/>
                </a:solidFill>
                <a:latin typeface="Arial"/>
                <a:cs typeface="Arial"/>
              </a:rPr>
              <a:t>upstream </a:t>
            </a:r>
            <a:r>
              <a:rPr sz="1600" dirty="0">
                <a:solidFill>
                  <a:srgbClr val="222100"/>
                </a:solidFill>
                <a:latin typeface="Arial"/>
                <a:cs typeface="Arial"/>
              </a:rPr>
              <a:t>my_upstream</a:t>
            </a:r>
            <a:r>
              <a:rPr sz="1600" spc="31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463962" marR="792460" algn="just">
              <a:lnSpc>
                <a:spcPct val="120000"/>
              </a:lnSpc>
            </a:pPr>
            <a:r>
              <a:rPr sz="1600" spc="140" dirty="0">
                <a:solidFill>
                  <a:srgbClr val="222100"/>
                </a:solidFill>
                <a:latin typeface="Arial"/>
                <a:cs typeface="Arial"/>
              </a:rPr>
              <a:t>server </a:t>
            </a:r>
            <a:r>
              <a:rPr sz="1600" spc="93" dirty="0">
                <a:solidFill>
                  <a:srgbClr val="222100"/>
                </a:solidFill>
                <a:latin typeface="Arial"/>
                <a:cs typeface="Arial"/>
              </a:rPr>
              <a:t>server1.example.com;  </a:t>
            </a:r>
            <a:r>
              <a:rPr sz="1600" spc="140" dirty="0">
                <a:solidFill>
                  <a:srgbClr val="222100"/>
                </a:solidFill>
                <a:latin typeface="Arial"/>
                <a:cs typeface="Arial"/>
              </a:rPr>
              <a:t>server </a:t>
            </a:r>
            <a:r>
              <a:rPr sz="1600" spc="93" dirty="0">
                <a:solidFill>
                  <a:srgbClr val="222100"/>
                </a:solidFill>
                <a:latin typeface="Arial"/>
                <a:cs typeface="Arial"/>
              </a:rPr>
              <a:t>server2.example.com;  </a:t>
            </a: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least_conn;</a:t>
            </a:r>
            <a:endParaRPr sz="1600" dirty="0">
              <a:latin typeface="Arial"/>
              <a:cs typeface="Arial"/>
            </a:endParaRPr>
          </a:p>
          <a:p>
            <a:pPr marL="16933">
              <a:spcBef>
                <a:spcPts val="387"/>
              </a:spcBef>
            </a:pP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6933">
              <a:spcBef>
                <a:spcPts val="387"/>
              </a:spcBef>
            </a:pP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server</a:t>
            </a:r>
            <a:r>
              <a:rPr sz="1600" spc="44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463962">
              <a:spcBef>
                <a:spcPts val="387"/>
              </a:spcBef>
            </a:pPr>
            <a:r>
              <a:rPr sz="1600" spc="187" dirty="0">
                <a:solidFill>
                  <a:srgbClr val="222100"/>
                </a:solidFill>
                <a:latin typeface="Arial"/>
                <a:cs typeface="Arial"/>
              </a:rPr>
              <a:t>location </a:t>
            </a:r>
            <a:r>
              <a:rPr sz="1600" spc="433" dirty="0">
                <a:solidFill>
                  <a:srgbClr val="222100"/>
                </a:solidFill>
                <a:latin typeface="Arial"/>
                <a:cs typeface="Arial"/>
              </a:rPr>
              <a:t>/</a:t>
            </a:r>
            <a:r>
              <a:rPr sz="1600" spc="5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912684" marR="6773">
              <a:lnSpc>
                <a:spcPts val="2307"/>
              </a:lnSpc>
              <a:spcBef>
                <a:spcPts val="133"/>
              </a:spcBef>
            </a:pPr>
            <a:r>
              <a:rPr sz="1600" spc="80" dirty="0">
                <a:solidFill>
                  <a:srgbClr val="222100"/>
                </a:solidFill>
                <a:latin typeface="Arial"/>
                <a:cs typeface="Arial"/>
              </a:rPr>
              <a:t>proxy_set_header </a:t>
            </a:r>
            <a:r>
              <a:rPr sz="1600" spc="53" dirty="0">
                <a:solidFill>
                  <a:srgbClr val="222100"/>
                </a:solidFill>
                <a:latin typeface="Arial"/>
                <a:cs typeface="Arial"/>
              </a:rPr>
              <a:t>Host </a:t>
            </a:r>
            <a:r>
              <a:rPr sz="1600" spc="152" dirty="0">
                <a:solidFill>
                  <a:srgbClr val="222100"/>
                </a:solidFill>
                <a:latin typeface="Arial"/>
                <a:cs typeface="Arial"/>
              </a:rPr>
              <a:t>$host;  </a:t>
            </a:r>
            <a:r>
              <a:rPr sz="1600" spc="60" dirty="0">
                <a:solidFill>
                  <a:srgbClr val="222100"/>
                </a:solidFill>
                <a:latin typeface="Arial"/>
                <a:cs typeface="Arial"/>
              </a:rPr>
              <a:t>proxy_pass</a:t>
            </a:r>
            <a:r>
              <a:rPr sz="1600" spc="44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http://my_upstream;</a:t>
            </a:r>
            <a:endParaRPr sz="1600" dirty="0">
              <a:latin typeface="Arial"/>
              <a:cs typeface="Arial"/>
            </a:endParaRPr>
          </a:p>
          <a:p>
            <a:pPr marL="463962">
              <a:spcBef>
                <a:spcPts val="247"/>
              </a:spcBef>
            </a:pP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6933">
              <a:spcBef>
                <a:spcPts val="380"/>
              </a:spcBef>
            </a:pP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8843" y="2222668"/>
            <a:ext cx="4792133" cy="5925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98770" marR="6773" indent="-382684">
              <a:spcBef>
                <a:spcPts val="140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Arial"/>
                <a:cs typeface="Arial"/>
              </a:rPr>
              <a:t>Default load balancing algorithm is</a:t>
            </a:r>
            <a:r>
              <a:rPr sz="1867" spc="-272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Round  </a:t>
            </a:r>
            <a:r>
              <a:rPr sz="1867" spc="-7" dirty="0">
                <a:latin typeface="Arial"/>
                <a:cs typeface="Arial"/>
              </a:rPr>
              <a:t>Robin</a:t>
            </a:r>
            <a:endParaRPr sz="18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8843" y="3071638"/>
            <a:ext cx="5171439" cy="5925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98770" indent="-382684">
              <a:spcBef>
                <a:spcPts val="140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spc="113" dirty="0">
                <a:latin typeface="Arial"/>
                <a:cs typeface="Arial"/>
              </a:rPr>
              <a:t>least_conn </a:t>
            </a:r>
            <a:r>
              <a:rPr sz="1867" dirty="0">
                <a:latin typeface="Arial"/>
                <a:cs typeface="Arial"/>
              </a:rPr>
              <a:t>selects </a:t>
            </a:r>
            <a:r>
              <a:rPr sz="1867" spc="-7" dirty="0">
                <a:latin typeface="Arial"/>
                <a:cs typeface="Arial"/>
              </a:rPr>
              <a:t>server with fewest</a:t>
            </a:r>
            <a:r>
              <a:rPr sz="1867" spc="-12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active</a:t>
            </a:r>
            <a:endParaRPr sz="1867">
              <a:latin typeface="Arial"/>
              <a:cs typeface="Arial"/>
            </a:endParaRPr>
          </a:p>
          <a:p>
            <a:pPr marL="398770">
              <a:spcBef>
                <a:spcPts val="33"/>
              </a:spcBef>
            </a:pPr>
            <a:r>
              <a:rPr sz="1867" dirty="0">
                <a:latin typeface="Arial"/>
                <a:cs typeface="Arial"/>
              </a:rPr>
              <a:t>connections</a:t>
            </a:r>
            <a:endParaRPr sz="18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8843" y="3925993"/>
            <a:ext cx="4834467" cy="576077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398770" marR="6773" indent="-382684">
              <a:lnSpc>
                <a:spcPct val="101400"/>
              </a:lnSpc>
              <a:spcBef>
                <a:spcPts val="107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Arial"/>
                <a:cs typeface="Arial"/>
              </a:rPr>
              <a:t>By default </a:t>
            </a:r>
            <a:r>
              <a:rPr sz="1867" spc="-7" dirty="0">
                <a:latin typeface="Arial"/>
                <a:cs typeface="Arial"/>
              </a:rPr>
              <a:t>NGINX rewrites </a:t>
            </a:r>
            <a:r>
              <a:rPr sz="1867" spc="60" dirty="0">
                <a:latin typeface="Arial"/>
                <a:cs typeface="Arial"/>
              </a:rPr>
              <a:t>Host </a:t>
            </a:r>
            <a:r>
              <a:rPr sz="1867" dirty="0">
                <a:latin typeface="Arial"/>
                <a:cs typeface="Arial"/>
              </a:rPr>
              <a:t>header</a:t>
            </a:r>
            <a:r>
              <a:rPr sz="1867" spc="-152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to  </a:t>
            </a:r>
            <a:r>
              <a:rPr sz="1867" spc="-7" dirty="0">
                <a:latin typeface="Arial"/>
                <a:cs typeface="Arial"/>
              </a:rPr>
              <a:t>name </a:t>
            </a:r>
            <a:r>
              <a:rPr sz="1867" dirty="0">
                <a:latin typeface="Arial"/>
                <a:cs typeface="Arial"/>
              </a:rPr>
              <a:t>and port of </a:t>
            </a:r>
            <a:r>
              <a:rPr sz="1867" spc="-7" dirty="0">
                <a:latin typeface="Arial"/>
                <a:cs typeface="Arial"/>
              </a:rPr>
              <a:t>proxied</a:t>
            </a:r>
            <a:r>
              <a:rPr sz="1867" spc="-12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server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8843" y="4779772"/>
            <a:ext cx="4832772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marR="6773" indent="-382684">
              <a:spcBef>
                <a:spcPts val="133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spc="87" dirty="0">
                <a:latin typeface="Arial"/>
                <a:cs typeface="Arial"/>
              </a:rPr>
              <a:t>proxy_set_header </a:t>
            </a:r>
            <a:r>
              <a:rPr sz="1867" spc="-7" dirty="0">
                <a:latin typeface="Arial"/>
                <a:cs typeface="Arial"/>
              </a:rPr>
              <a:t>overrides </a:t>
            </a:r>
            <a:r>
              <a:rPr sz="1867" dirty="0">
                <a:latin typeface="Arial"/>
                <a:cs typeface="Arial"/>
              </a:rPr>
              <a:t>and passes  through original client </a:t>
            </a:r>
            <a:r>
              <a:rPr sz="1867" spc="60" dirty="0">
                <a:latin typeface="Arial"/>
                <a:cs typeface="Arial"/>
              </a:rPr>
              <a:t>Host</a:t>
            </a:r>
            <a:r>
              <a:rPr sz="1867" spc="-113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header</a:t>
            </a:r>
            <a:endParaRPr sz="186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8843" y="5633212"/>
            <a:ext cx="5068147" cy="867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98770" marR="6773" indent="-382684">
              <a:lnSpc>
                <a:spcPct val="100800"/>
              </a:lnSpc>
              <a:spcBef>
                <a:spcPts val="120"/>
              </a:spcBef>
              <a:buFont typeface="Arial"/>
              <a:buChar char="•"/>
              <a:tabLst>
                <a:tab pos="398770" algn="l"/>
                <a:tab pos="399617" algn="l"/>
              </a:tabLst>
            </a:pPr>
            <a:r>
              <a:rPr sz="1867" b="1" spc="107" dirty="0">
                <a:latin typeface="Arial"/>
                <a:cs typeface="Arial"/>
              </a:rPr>
              <a:t>least_time </a:t>
            </a:r>
            <a:r>
              <a:rPr sz="1867" dirty="0">
                <a:latin typeface="Arial"/>
                <a:cs typeface="Arial"/>
              </a:rPr>
              <a:t>factors in connection count</a:t>
            </a:r>
            <a:r>
              <a:rPr sz="1867" spc="-24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and  </a:t>
            </a:r>
            <a:r>
              <a:rPr sz="1867" spc="-7" dirty="0">
                <a:latin typeface="Arial"/>
                <a:cs typeface="Arial"/>
              </a:rPr>
              <a:t>server </a:t>
            </a:r>
            <a:r>
              <a:rPr sz="1867" dirty="0">
                <a:latin typeface="Arial"/>
                <a:cs typeface="Arial"/>
              </a:rPr>
              <a:t>response time </a:t>
            </a:r>
            <a:r>
              <a:rPr sz="1867" spc="-7" dirty="0">
                <a:latin typeface="Arial"/>
                <a:cs typeface="Arial"/>
              </a:rPr>
              <a:t>(available </a:t>
            </a:r>
            <a:r>
              <a:rPr sz="1867" dirty="0">
                <a:latin typeface="Arial"/>
                <a:cs typeface="Arial"/>
              </a:rPr>
              <a:t>in NGINX  Plus</a:t>
            </a:r>
            <a:r>
              <a:rPr sz="1867" spc="-20" dirty="0">
                <a:latin typeface="Arial"/>
                <a:cs typeface="Arial"/>
              </a:rPr>
              <a:t> </a:t>
            </a:r>
            <a:r>
              <a:rPr sz="1867" spc="-13" dirty="0">
                <a:latin typeface="Arial"/>
                <a:cs typeface="Arial"/>
              </a:rPr>
              <a:t>only)</a:t>
            </a:r>
            <a:endParaRPr sz="1867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911" y="1288288"/>
            <a:ext cx="6545580" cy="3838787"/>
          </a:xfrm>
          <a:custGeom>
            <a:avLst/>
            <a:gdLst/>
            <a:ahLst/>
            <a:cxnLst/>
            <a:rect l="l" t="t" r="r" b="b"/>
            <a:pathLst>
              <a:path w="4909185" h="2879090">
                <a:moveTo>
                  <a:pt x="4669408" y="0"/>
                </a:moveTo>
                <a:lnTo>
                  <a:pt x="239344" y="0"/>
                </a:lnTo>
                <a:lnTo>
                  <a:pt x="191109" y="4863"/>
                </a:lnTo>
                <a:lnTo>
                  <a:pt x="146182" y="18813"/>
                </a:lnTo>
                <a:lnTo>
                  <a:pt x="105526" y="40886"/>
                </a:lnTo>
                <a:lnTo>
                  <a:pt x="70104" y="70119"/>
                </a:lnTo>
                <a:lnTo>
                  <a:pt x="40877" y="105550"/>
                </a:lnTo>
                <a:lnTo>
                  <a:pt x="18809" y="146214"/>
                </a:lnTo>
                <a:lnTo>
                  <a:pt x="4862" y="191150"/>
                </a:lnTo>
                <a:lnTo>
                  <a:pt x="0" y="239395"/>
                </a:lnTo>
                <a:lnTo>
                  <a:pt x="0" y="2639441"/>
                </a:lnTo>
                <a:lnTo>
                  <a:pt x="4862" y="2687685"/>
                </a:lnTo>
                <a:lnTo>
                  <a:pt x="18809" y="2732621"/>
                </a:lnTo>
                <a:lnTo>
                  <a:pt x="40877" y="2773285"/>
                </a:lnTo>
                <a:lnTo>
                  <a:pt x="70103" y="2808716"/>
                </a:lnTo>
                <a:lnTo>
                  <a:pt x="105526" y="2837949"/>
                </a:lnTo>
                <a:lnTo>
                  <a:pt x="146182" y="2860022"/>
                </a:lnTo>
                <a:lnTo>
                  <a:pt x="191109" y="2873972"/>
                </a:lnTo>
                <a:lnTo>
                  <a:pt x="239344" y="2878836"/>
                </a:lnTo>
                <a:lnTo>
                  <a:pt x="4669408" y="2878836"/>
                </a:lnTo>
                <a:lnTo>
                  <a:pt x="4717653" y="2873972"/>
                </a:lnTo>
                <a:lnTo>
                  <a:pt x="4762589" y="2860022"/>
                </a:lnTo>
                <a:lnTo>
                  <a:pt x="4803253" y="2837949"/>
                </a:lnTo>
                <a:lnTo>
                  <a:pt x="4838684" y="2808716"/>
                </a:lnTo>
                <a:lnTo>
                  <a:pt x="4867917" y="2773285"/>
                </a:lnTo>
                <a:lnTo>
                  <a:pt x="4889990" y="2732621"/>
                </a:lnTo>
                <a:lnTo>
                  <a:pt x="4903940" y="2687685"/>
                </a:lnTo>
                <a:lnTo>
                  <a:pt x="4908804" y="2639441"/>
                </a:lnTo>
                <a:lnTo>
                  <a:pt x="4908804" y="239395"/>
                </a:lnTo>
                <a:lnTo>
                  <a:pt x="4903940" y="191150"/>
                </a:lnTo>
                <a:lnTo>
                  <a:pt x="4889990" y="146214"/>
                </a:lnTo>
                <a:lnTo>
                  <a:pt x="4867917" y="105550"/>
                </a:lnTo>
                <a:lnTo>
                  <a:pt x="4838684" y="70119"/>
                </a:lnTo>
                <a:lnTo>
                  <a:pt x="4803253" y="40886"/>
                </a:lnTo>
                <a:lnTo>
                  <a:pt x="4762589" y="18813"/>
                </a:lnTo>
                <a:lnTo>
                  <a:pt x="4717653" y="4863"/>
                </a:lnTo>
                <a:lnTo>
                  <a:pt x="4669408" y="0"/>
                </a:lnTo>
                <a:close/>
              </a:path>
            </a:pathLst>
          </a:custGeom>
          <a:solidFill>
            <a:srgbClr val="E2E3E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588" y="460186"/>
            <a:ext cx="8162126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7" dirty="0">
                <a:solidFill>
                  <a:srgbClr val="00853A"/>
                </a:solidFill>
              </a:rPr>
              <a:t>Basic Caching</a:t>
            </a:r>
            <a:r>
              <a:rPr sz="3733" spc="20" dirty="0">
                <a:solidFill>
                  <a:srgbClr val="00853A"/>
                </a:solidFill>
              </a:rPr>
              <a:t> </a:t>
            </a:r>
            <a:r>
              <a:rPr sz="3733" spc="-7" dirty="0">
                <a:solidFill>
                  <a:srgbClr val="00853A"/>
                </a:solidFill>
              </a:rPr>
              <a:t>Configuration</a:t>
            </a:r>
            <a:endParaRPr sz="3733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74923" y="8076604"/>
            <a:ext cx="9222947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/>
            <a:r>
              <a:rPr spc="27" dirty="0"/>
              <a:t>MORE </a:t>
            </a:r>
            <a:r>
              <a:rPr spc="33" dirty="0"/>
              <a:t>INFORMATION </a:t>
            </a:r>
            <a:r>
              <a:rPr spc="13" dirty="0"/>
              <a:t>AT</a:t>
            </a:r>
            <a:r>
              <a:rPr spc="120" dirty="0"/>
              <a:t> </a:t>
            </a:r>
            <a:r>
              <a:rPr spc="33" dirty="0">
                <a:solidFill>
                  <a:srgbClr val="009539"/>
                </a:solidFill>
              </a:rPr>
              <a:t>NGINX.COM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2317" y="1438318"/>
            <a:ext cx="5865707" cy="3275363"/>
          </a:xfrm>
          <a:prstGeom prst="rect">
            <a:avLst/>
          </a:prstGeom>
        </p:spPr>
        <p:txBody>
          <a:bodyPr vert="horz" wrap="square" lIns="0" tIns="65193" rIns="0" bIns="0" rtlCol="0">
            <a:spAutoFit/>
          </a:bodyPr>
          <a:lstStyle/>
          <a:p>
            <a:pPr marL="16933">
              <a:spcBef>
                <a:spcPts val="513"/>
              </a:spcBef>
            </a:pPr>
            <a:r>
              <a:rPr sz="1600" spc="60" dirty="0">
                <a:solidFill>
                  <a:srgbClr val="222100"/>
                </a:solidFill>
                <a:latin typeface="Arial"/>
                <a:cs typeface="Arial"/>
              </a:rPr>
              <a:t>proxy_cache_path </a:t>
            </a:r>
            <a:r>
              <a:rPr sz="1600" spc="160" dirty="0">
                <a:solidFill>
                  <a:srgbClr val="222100"/>
                </a:solidFill>
                <a:latin typeface="Arial"/>
                <a:cs typeface="Arial"/>
              </a:rPr>
              <a:t>/path/to/cache</a:t>
            </a:r>
            <a:r>
              <a:rPr sz="1600" spc="31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52" dirty="0">
                <a:solidFill>
                  <a:srgbClr val="222100"/>
                </a:solidFill>
                <a:latin typeface="Arial"/>
                <a:cs typeface="Arial"/>
              </a:rPr>
              <a:t>levels=1:2</a:t>
            </a:r>
            <a:endParaRPr sz="1600">
              <a:latin typeface="Arial"/>
              <a:cs typeface="Arial"/>
            </a:endParaRPr>
          </a:p>
          <a:p>
            <a:pPr marL="1922732" marR="6773">
              <a:lnSpc>
                <a:spcPct val="120000"/>
              </a:lnSpc>
            </a:pPr>
            <a:r>
              <a:rPr sz="1600" spc="-7" dirty="0">
                <a:solidFill>
                  <a:srgbClr val="222100"/>
                </a:solidFill>
                <a:latin typeface="Arial"/>
                <a:cs typeface="Arial"/>
              </a:rPr>
              <a:t>keys_zone=my_cache:10m </a:t>
            </a:r>
            <a:r>
              <a:rPr sz="1600" spc="13" dirty="0">
                <a:solidFill>
                  <a:srgbClr val="222100"/>
                </a:solidFill>
                <a:latin typeface="Arial"/>
                <a:cs typeface="Arial"/>
              </a:rPr>
              <a:t>max_size=10g  </a:t>
            </a:r>
            <a:r>
              <a:rPr sz="1600" spc="87" dirty="0">
                <a:solidFill>
                  <a:srgbClr val="222100"/>
                </a:solidFill>
                <a:latin typeface="Arial"/>
                <a:cs typeface="Arial"/>
              </a:rPr>
              <a:t>inactive=60m</a:t>
            </a:r>
            <a:r>
              <a:rPr sz="1600" spc="43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93" dirty="0">
                <a:solidFill>
                  <a:srgbClr val="222100"/>
                </a:solidFill>
                <a:latin typeface="Arial"/>
                <a:cs typeface="Arial"/>
              </a:rPr>
              <a:t>use_temp_path=off;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2333">
              <a:latin typeface="Arial"/>
              <a:cs typeface="Arial"/>
            </a:endParaRPr>
          </a:p>
          <a:p>
            <a:pPr marL="16933">
              <a:spcBef>
                <a:spcPts val="7"/>
              </a:spcBef>
            </a:pP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server</a:t>
            </a:r>
            <a:r>
              <a:rPr sz="1600" spc="44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63962">
              <a:spcBef>
                <a:spcPts val="380"/>
              </a:spcBef>
            </a:pPr>
            <a:r>
              <a:rPr sz="1600" spc="187" dirty="0">
                <a:solidFill>
                  <a:srgbClr val="222100"/>
                </a:solidFill>
                <a:latin typeface="Arial"/>
                <a:cs typeface="Arial"/>
              </a:rPr>
              <a:t>location </a:t>
            </a:r>
            <a:r>
              <a:rPr sz="1600" spc="433" dirty="0">
                <a:solidFill>
                  <a:srgbClr val="222100"/>
                </a:solidFill>
                <a:latin typeface="Arial"/>
                <a:cs typeface="Arial"/>
              </a:rPr>
              <a:t>/</a:t>
            </a:r>
            <a:r>
              <a:rPr sz="1600" spc="5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12684">
              <a:spcBef>
                <a:spcPts val="387"/>
              </a:spcBef>
            </a:pPr>
            <a:r>
              <a:rPr sz="1600" b="1" spc="-7" dirty="0">
                <a:solidFill>
                  <a:srgbClr val="222100"/>
                </a:solidFill>
                <a:latin typeface="Arial"/>
                <a:cs typeface="Arial"/>
              </a:rPr>
              <a:t>proxy_cache</a:t>
            </a:r>
            <a:r>
              <a:rPr sz="1600" b="1" spc="42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222100"/>
                </a:solidFill>
                <a:latin typeface="Arial"/>
                <a:cs typeface="Arial"/>
              </a:rPr>
              <a:t>my_cache;</a:t>
            </a:r>
            <a:endParaRPr sz="1600">
              <a:latin typeface="Arial"/>
              <a:cs typeface="Arial"/>
            </a:endParaRPr>
          </a:p>
          <a:p>
            <a:pPr marL="912684" marR="1576454">
              <a:lnSpc>
                <a:spcPts val="2307"/>
              </a:lnSpc>
              <a:spcBef>
                <a:spcPts val="140"/>
              </a:spcBef>
            </a:pPr>
            <a:r>
              <a:rPr sz="1600" spc="80" dirty="0">
                <a:solidFill>
                  <a:srgbClr val="222100"/>
                </a:solidFill>
                <a:latin typeface="Arial"/>
                <a:cs typeface="Arial"/>
              </a:rPr>
              <a:t>proxy_set_header </a:t>
            </a:r>
            <a:r>
              <a:rPr sz="1600" spc="53" dirty="0">
                <a:solidFill>
                  <a:srgbClr val="222100"/>
                </a:solidFill>
                <a:latin typeface="Arial"/>
                <a:cs typeface="Arial"/>
              </a:rPr>
              <a:t>Host </a:t>
            </a:r>
            <a:r>
              <a:rPr sz="1600" spc="152" dirty="0">
                <a:solidFill>
                  <a:srgbClr val="222100"/>
                </a:solidFill>
                <a:latin typeface="Arial"/>
                <a:cs typeface="Arial"/>
              </a:rPr>
              <a:t>$host;  </a:t>
            </a:r>
            <a:r>
              <a:rPr sz="1600" spc="60" dirty="0">
                <a:solidFill>
                  <a:srgbClr val="222100"/>
                </a:solidFill>
                <a:latin typeface="Arial"/>
                <a:cs typeface="Arial"/>
              </a:rPr>
              <a:t>proxy_pass</a:t>
            </a:r>
            <a:r>
              <a:rPr sz="1600" spc="44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http://my_upstream;</a:t>
            </a:r>
            <a:endParaRPr sz="1600">
              <a:latin typeface="Arial"/>
              <a:cs typeface="Arial"/>
            </a:endParaRPr>
          </a:p>
          <a:p>
            <a:pPr marL="463962">
              <a:spcBef>
                <a:spcPts val="240"/>
              </a:spcBef>
            </a:pP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6933">
              <a:spcBef>
                <a:spcPts val="387"/>
              </a:spcBef>
            </a:pP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3479" y="1487085"/>
            <a:ext cx="3977640" cy="176080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98770" marR="243834" indent="-382684" algn="just">
              <a:lnSpc>
                <a:spcPct val="100699"/>
              </a:lnSpc>
              <a:spcBef>
                <a:spcPts val="120"/>
              </a:spcBef>
              <a:buChar char="•"/>
              <a:tabLst>
                <a:tab pos="399617" algn="l"/>
              </a:tabLst>
            </a:pPr>
            <a:r>
              <a:rPr sz="1867" spc="67" dirty="0">
                <a:latin typeface="Arial"/>
                <a:cs typeface="Arial"/>
              </a:rPr>
              <a:t>proxy_cache_path </a:t>
            </a:r>
            <a:r>
              <a:rPr sz="1867" dirty="0">
                <a:latin typeface="Arial"/>
                <a:cs typeface="Arial"/>
              </a:rPr>
              <a:t>defines the  size, location on disk, and</a:t>
            </a:r>
            <a:r>
              <a:rPr sz="1867" spc="-24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other  </a:t>
            </a:r>
            <a:r>
              <a:rPr sz="1867" spc="-7" dirty="0">
                <a:latin typeface="Arial"/>
                <a:cs typeface="Arial"/>
              </a:rPr>
              <a:t>parameters </a:t>
            </a:r>
            <a:r>
              <a:rPr sz="1867" dirty="0">
                <a:latin typeface="Arial"/>
                <a:cs typeface="Arial"/>
              </a:rPr>
              <a:t>of the</a:t>
            </a:r>
            <a:r>
              <a:rPr sz="1867" spc="-10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cache</a:t>
            </a:r>
            <a:endParaRPr sz="1867">
              <a:latin typeface="Arial"/>
              <a:cs typeface="Arial"/>
            </a:endParaRPr>
          </a:p>
          <a:p>
            <a:pPr>
              <a:spcBef>
                <a:spcPts val="67"/>
              </a:spcBef>
              <a:buFont typeface="Arial"/>
              <a:buChar char="•"/>
            </a:pPr>
            <a:endParaRPr sz="1867">
              <a:latin typeface="Arial"/>
              <a:cs typeface="Arial"/>
            </a:endParaRPr>
          </a:p>
          <a:p>
            <a:pPr marL="398770" marR="6773" indent="-382684">
              <a:buChar char="•"/>
              <a:tabLst>
                <a:tab pos="398770" algn="l"/>
                <a:tab pos="399617" algn="l"/>
              </a:tabLst>
            </a:pPr>
            <a:r>
              <a:rPr sz="1867" spc="60" dirty="0">
                <a:latin typeface="Arial"/>
                <a:cs typeface="Arial"/>
              </a:rPr>
              <a:t>proxy_cache </a:t>
            </a:r>
            <a:r>
              <a:rPr sz="1867" dirty="0">
                <a:latin typeface="Arial"/>
                <a:cs typeface="Arial"/>
              </a:rPr>
              <a:t>enables caching</a:t>
            </a:r>
            <a:r>
              <a:rPr sz="1867" spc="-14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for  the local</a:t>
            </a:r>
            <a:r>
              <a:rPr sz="1867" spc="-60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context</a:t>
            </a:r>
            <a:endParaRPr sz="18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911" y="1288288"/>
            <a:ext cx="4566072" cy="3911600"/>
          </a:xfrm>
          <a:custGeom>
            <a:avLst/>
            <a:gdLst/>
            <a:ahLst/>
            <a:cxnLst/>
            <a:rect l="l" t="t" r="r" b="b"/>
            <a:pathLst>
              <a:path w="3424554" h="2933700">
                <a:moveTo>
                  <a:pt x="3180461" y="0"/>
                </a:moveTo>
                <a:lnTo>
                  <a:pt x="243903" y="0"/>
                </a:lnTo>
                <a:lnTo>
                  <a:pt x="194750" y="4956"/>
                </a:lnTo>
                <a:lnTo>
                  <a:pt x="148968" y="19171"/>
                </a:lnTo>
                <a:lnTo>
                  <a:pt x="107538" y="41663"/>
                </a:lnTo>
                <a:lnTo>
                  <a:pt x="71440" y="71453"/>
                </a:lnTo>
                <a:lnTo>
                  <a:pt x="41656" y="107559"/>
                </a:lnTo>
                <a:lnTo>
                  <a:pt x="19168" y="149000"/>
                </a:lnTo>
                <a:lnTo>
                  <a:pt x="4955" y="194796"/>
                </a:lnTo>
                <a:lnTo>
                  <a:pt x="0" y="243967"/>
                </a:lnTo>
                <a:lnTo>
                  <a:pt x="0" y="2689733"/>
                </a:lnTo>
                <a:lnTo>
                  <a:pt x="4955" y="2738903"/>
                </a:lnTo>
                <a:lnTo>
                  <a:pt x="19168" y="2784699"/>
                </a:lnTo>
                <a:lnTo>
                  <a:pt x="41656" y="2826140"/>
                </a:lnTo>
                <a:lnTo>
                  <a:pt x="71440" y="2862246"/>
                </a:lnTo>
                <a:lnTo>
                  <a:pt x="107538" y="2892036"/>
                </a:lnTo>
                <a:lnTo>
                  <a:pt x="148968" y="2914528"/>
                </a:lnTo>
                <a:lnTo>
                  <a:pt x="194750" y="2928743"/>
                </a:lnTo>
                <a:lnTo>
                  <a:pt x="243903" y="2933700"/>
                </a:lnTo>
                <a:lnTo>
                  <a:pt x="3180461" y="2933700"/>
                </a:lnTo>
                <a:lnTo>
                  <a:pt x="3229631" y="2928743"/>
                </a:lnTo>
                <a:lnTo>
                  <a:pt x="3275427" y="2914528"/>
                </a:lnTo>
                <a:lnTo>
                  <a:pt x="3316868" y="2892036"/>
                </a:lnTo>
                <a:lnTo>
                  <a:pt x="3352974" y="2862246"/>
                </a:lnTo>
                <a:lnTo>
                  <a:pt x="3382764" y="2826140"/>
                </a:lnTo>
                <a:lnTo>
                  <a:pt x="3405256" y="2784699"/>
                </a:lnTo>
                <a:lnTo>
                  <a:pt x="3419471" y="2738903"/>
                </a:lnTo>
                <a:lnTo>
                  <a:pt x="3424428" y="2689733"/>
                </a:lnTo>
                <a:lnTo>
                  <a:pt x="3424428" y="243967"/>
                </a:lnTo>
                <a:lnTo>
                  <a:pt x="3419471" y="194796"/>
                </a:lnTo>
                <a:lnTo>
                  <a:pt x="3405256" y="149000"/>
                </a:lnTo>
                <a:lnTo>
                  <a:pt x="3382764" y="107559"/>
                </a:lnTo>
                <a:lnTo>
                  <a:pt x="3352974" y="71453"/>
                </a:lnTo>
                <a:lnTo>
                  <a:pt x="3316868" y="41663"/>
                </a:lnTo>
                <a:lnTo>
                  <a:pt x="3275427" y="19171"/>
                </a:lnTo>
                <a:lnTo>
                  <a:pt x="3229631" y="4956"/>
                </a:lnTo>
                <a:lnTo>
                  <a:pt x="3180461" y="0"/>
                </a:lnTo>
                <a:close/>
              </a:path>
            </a:pathLst>
          </a:custGeom>
          <a:solidFill>
            <a:srgbClr val="E2E3E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588" y="460186"/>
            <a:ext cx="9822114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7" dirty="0">
                <a:solidFill>
                  <a:srgbClr val="00853A"/>
                </a:solidFill>
              </a:rPr>
              <a:t>Modifications to Main</a:t>
            </a:r>
            <a:r>
              <a:rPr sz="3733" spc="7" dirty="0">
                <a:solidFill>
                  <a:srgbClr val="00853A"/>
                </a:solidFill>
              </a:rPr>
              <a:t> </a:t>
            </a:r>
            <a:r>
              <a:rPr sz="3733" dirty="0" err="1">
                <a:solidFill>
                  <a:srgbClr val="00853A"/>
                </a:solidFill>
              </a:rPr>
              <a:t>nginx.conf</a:t>
            </a:r>
            <a:endParaRPr sz="3733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74923" y="8076604"/>
            <a:ext cx="9222947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/>
            <a:r>
              <a:rPr spc="27" dirty="0"/>
              <a:t>MORE </a:t>
            </a:r>
            <a:r>
              <a:rPr spc="33" dirty="0"/>
              <a:t>INFORMATION </a:t>
            </a:r>
            <a:r>
              <a:rPr spc="13" dirty="0"/>
              <a:t>AT</a:t>
            </a:r>
            <a:r>
              <a:rPr spc="120" dirty="0"/>
              <a:t> </a:t>
            </a:r>
            <a:r>
              <a:rPr spc="33" dirty="0">
                <a:solidFill>
                  <a:srgbClr val="009539"/>
                </a:solidFill>
              </a:rPr>
              <a:t>NGINX.COM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1133" y="1438318"/>
            <a:ext cx="3396827" cy="3313770"/>
          </a:xfrm>
          <a:prstGeom prst="rect">
            <a:avLst/>
          </a:prstGeom>
        </p:spPr>
        <p:txBody>
          <a:bodyPr vert="horz" wrap="square" lIns="0" tIns="65193" rIns="0" bIns="0" rtlCol="0">
            <a:spAutoFit/>
          </a:bodyPr>
          <a:lstStyle/>
          <a:p>
            <a:pPr marL="16933">
              <a:spcBef>
                <a:spcPts val="513"/>
              </a:spcBef>
              <a:tabLst>
                <a:tab pos="687476" algn="l"/>
              </a:tabLst>
            </a:pPr>
            <a:r>
              <a:rPr sz="1600" spc="100" dirty="0">
                <a:solidFill>
                  <a:srgbClr val="222100"/>
                </a:solidFill>
                <a:latin typeface="Arial"/>
                <a:cs typeface="Arial"/>
              </a:rPr>
              <a:t>user	</a:t>
            </a:r>
            <a:r>
              <a:rPr sz="1600" spc="167" dirty="0">
                <a:solidFill>
                  <a:srgbClr val="222100"/>
                </a:solidFill>
                <a:latin typeface="Arial"/>
                <a:cs typeface="Arial"/>
              </a:rPr>
              <a:t>nginx;</a:t>
            </a:r>
            <a:endParaRPr sz="1600" dirty="0">
              <a:latin typeface="Arial"/>
              <a:cs typeface="Arial"/>
            </a:endParaRPr>
          </a:p>
          <a:p>
            <a:pPr marL="16933">
              <a:spcBef>
                <a:spcPts val="387"/>
              </a:spcBef>
            </a:pPr>
            <a:r>
              <a:rPr sz="1600" b="1" dirty="0">
                <a:solidFill>
                  <a:srgbClr val="222100"/>
                </a:solidFill>
                <a:latin typeface="Arial"/>
                <a:cs typeface="Arial"/>
              </a:rPr>
              <a:t>worker_processes</a:t>
            </a:r>
            <a:r>
              <a:rPr sz="1600" b="1" spc="43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b="1" spc="100" dirty="0">
                <a:solidFill>
                  <a:srgbClr val="222100"/>
                </a:solidFill>
                <a:latin typeface="Arial"/>
                <a:cs typeface="Arial"/>
              </a:rPr>
              <a:t>auto;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33" dirty="0">
              <a:latin typeface="Arial"/>
              <a:cs typeface="Arial"/>
            </a:endParaRPr>
          </a:p>
          <a:p>
            <a:pPr marL="16933">
              <a:spcBef>
                <a:spcPts val="7"/>
              </a:spcBef>
            </a:pP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#</a:t>
            </a:r>
            <a:r>
              <a:rPr sz="1600" spc="-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427" dirty="0">
                <a:solidFill>
                  <a:srgbClr val="222100"/>
                </a:solidFill>
                <a:latin typeface="Arial"/>
                <a:cs typeface="Arial"/>
              </a:rPr>
              <a:t>...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2333" dirty="0">
              <a:latin typeface="Arial"/>
              <a:cs typeface="Arial"/>
            </a:endParaRPr>
          </a:p>
          <a:p>
            <a:pPr marL="16933"/>
            <a:r>
              <a:rPr sz="1600" spc="207" dirty="0">
                <a:solidFill>
                  <a:srgbClr val="222100"/>
                </a:solidFill>
                <a:latin typeface="Arial"/>
                <a:cs typeface="Arial"/>
              </a:rPr>
              <a:t>http</a:t>
            </a:r>
            <a:r>
              <a:rPr sz="1600" spc="42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463962">
              <a:spcBef>
                <a:spcPts val="387"/>
              </a:spcBef>
            </a:pP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#</a:t>
            </a:r>
            <a:r>
              <a:rPr sz="1600" spc="-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433" dirty="0">
                <a:solidFill>
                  <a:srgbClr val="222100"/>
                </a:solidFill>
                <a:latin typeface="Arial"/>
                <a:cs typeface="Arial"/>
              </a:rPr>
              <a:t>...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463962" marR="6773">
              <a:lnSpc>
                <a:spcPct val="120000"/>
              </a:lnSpc>
              <a:spcBef>
                <a:spcPts val="7"/>
              </a:spcBef>
            </a:pPr>
            <a:r>
              <a:rPr sz="1600" b="1" spc="67" dirty="0">
                <a:solidFill>
                  <a:srgbClr val="222100"/>
                </a:solidFill>
                <a:latin typeface="Arial"/>
                <a:cs typeface="Arial"/>
              </a:rPr>
              <a:t>keepalive_timeout </a:t>
            </a:r>
            <a:r>
              <a:rPr sz="1600" b="1" spc="60" dirty="0">
                <a:solidFill>
                  <a:srgbClr val="222100"/>
                </a:solidFill>
                <a:latin typeface="Arial"/>
                <a:cs typeface="Arial"/>
              </a:rPr>
              <a:t>300s;  keepalive_requests</a:t>
            </a:r>
            <a:r>
              <a:rPr sz="1600" b="1" spc="36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rgbClr val="222100"/>
                </a:solidFill>
                <a:latin typeface="Arial"/>
                <a:cs typeface="Arial"/>
              </a:rPr>
              <a:t>100000;</a:t>
            </a:r>
            <a:endParaRPr sz="1600" dirty="0">
              <a:latin typeface="Arial"/>
              <a:cs typeface="Arial"/>
            </a:endParaRPr>
          </a:p>
          <a:p>
            <a:pPr marL="16933">
              <a:spcBef>
                <a:spcPts val="380"/>
              </a:spcBef>
            </a:pP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0154" y="1491150"/>
            <a:ext cx="5838613" cy="437780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98770" indent="-382684">
              <a:spcBef>
                <a:spcPts val="140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Arial"/>
                <a:cs typeface="Arial"/>
              </a:rPr>
              <a:t>Set in </a:t>
            </a:r>
            <a:r>
              <a:rPr sz="1867" spc="-7" dirty="0">
                <a:latin typeface="Arial"/>
                <a:cs typeface="Arial"/>
              </a:rPr>
              <a:t>main </a:t>
            </a:r>
            <a:r>
              <a:rPr sz="1867" b="1" spc="-7" dirty="0" err="1">
                <a:latin typeface="Arial"/>
                <a:cs typeface="Arial"/>
              </a:rPr>
              <a:t>nginx.conf</a:t>
            </a:r>
            <a:r>
              <a:rPr sz="1867" b="1" spc="-10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file.</a:t>
            </a:r>
          </a:p>
          <a:p>
            <a:pPr>
              <a:spcBef>
                <a:spcPts val="60"/>
              </a:spcBef>
              <a:buFont typeface="Arial"/>
              <a:buChar char="•"/>
            </a:pPr>
            <a:endParaRPr sz="1867" dirty="0">
              <a:latin typeface="Arial"/>
              <a:cs typeface="Arial"/>
            </a:endParaRPr>
          </a:p>
          <a:p>
            <a:pPr marL="398770" indent="-382684"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Arial"/>
                <a:cs typeface="Arial"/>
              </a:rPr>
              <a:t>Default </a:t>
            </a:r>
            <a:r>
              <a:rPr sz="1867" spc="-7" dirty="0">
                <a:latin typeface="Arial"/>
                <a:cs typeface="Arial"/>
              </a:rPr>
              <a:t>value </a:t>
            </a:r>
            <a:r>
              <a:rPr sz="1867" dirty="0">
                <a:latin typeface="Arial"/>
                <a:cs typeface="Arial"/>
              </a:rPr>
              <a:t>for </a:t>
            </a:r>
            <a:r>
              <a:rPr sz="1867" spc="80" dirty="0">
                <a:latin typeface="Arial"/>
                <a:cs typeface="Arial"/>
              </a:rPr>
              <a:t>worker_processes </a:t>
            </a:r>
            <a:r>
              <a:rPr sz="1867" spc="-7" dirty="0">
                <a:latin typeface="Arial"/>
                <a:cs typeface="Arial"/>
              </a:rPr>
              <a:t>varies</a:t>
            </a:r>
            <a:r>
              <a:rPr sz="1867" spc="-10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by</a:t>
            </a:r>
          </a:p>
          <a:p>
            <a:pPr marL="398770">
              <a:spcBef>
                <a:spcPts val="33"/>
              </a:spcBef>
            </a:pPr>
            <a:r>
              <a:rPr sz="1867" dirty="0">
                <a:latin typeface="Arial"/>
                <a:cs typeface="Arial"/>
              </a:rPr>
              <a:t>system and installation</a:t>
            </a:r>
            <a:r>
              <a:rPr sz="1867" spc="-16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source.</a:t>
            </a:r>
          </a:p>
          <a:p>
            <a:pPr>
              <a:spcBef>
                <a:spcPts val="27"/>
              </a:spcBef>
            </a:pPr>
            <a:endParaRPr sz="1867" dirty="0">
              <a:latin typeface="Arial"/>
              <a:cs typeface="Arial"/>
            </a:endParaRPr>
          </a:p>
          <a:p>
            <a:pPr marL="398770" marR="17780" indent="-382684">
              <a:lnSpc>
                <a:spcPct val="101400"/>
              </a:lnSpc>
              <a:spcBef>
                <a:spcPts val="7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spc="113" dirty="0">
                <a:latin typeface="Arial"/>
                <a:cs typeface="Arial"/>
              </a:rPr>
              <a:t>auto </a:t>
            </a:r>
            <a:r>
              <a:rPr sz="1867" dirty="0">
                <a:latin typeface="Arial"/>
                <a:cs typeface="Arial"/>
              </a:rPr>
              <a:t>means to create one </a:t>
            </a:r>
            <a:r>
              <a:rPr sz="1867" spc="-7" dirty="0">
                <a:latin typeface="Arial"/>
                <a:cs typeface="Arial"/>
              </a:rPr>
              <a:t>worker </a:t>
            </a:r>
            <a:r>
              <a:rPr sz="1867" dirty="0">
                <a:latin typeface="Arial"/>
                <a:cs typeface="Arial"/>
              </a:rPr>
              <a:t>process per</a:t>
            </a:r>
            <a:r>
              <a:rPr sz="1867" spc="-36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core.  </a:t>
            </a:r>
            <a:r>
              <a:rPr sz="1867" spc="-7" dirty="0">
                <a:latin typeface="Arial"/>
                <a:cs typeface="Arial"/>
              </a:rPr>
              <a:t>This </a:t>
            </a:r>
            <a:r>
              <a:rPr sz="1867" dirty="0">
                <a:latin typeface="Arial"/>
                <a:cs typeface="Arial"/>
              </a:rPr>
              <a:t>is </a:t>
            </a:r>
            <a:r>
              <a:rPr sz="1867" spc="-7" dirty="0">
                <a:latin typeface="Arial"/>
                <a:cs typeface="Arial"/>
              </a:rPr>
              <a:t>recommended </a:t>
            </a:r>
            <a:r>
              <a:rPr sz="1867" dirty="0">
                <a:latin typeface="Arial"/>
                <a:cs typeface="Arial"/>
              </a:rPr>
              <a:t>for </a:t>
            </a:r>
            <a:r>
              <a:rPr sz="1867" spc="-7" dirty="0">
                <a:latin typeface="Arial"/>
                <a:cs typeface="Arial"/>
              </a:rPr>
              <a:t>most</a:t>
            </a:r>
            <a:r>
              <a:rPr sz="1867" spc="-120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deployments.</a:t>
            </a:r>
            <a:endParaRPr sz="1867" dirty="0">
              <a:latin typeface="Arial"/>
              <a:cs typeface="Arial"/>
            </a:endParaRPr>
          </a:p>
          <a:p>
            <a:pPr>
              <a:spcBef>
                <a:spcPts val="60"/>
              </a:spcBef>
              <a:buFont typeface="Arial"/>
              <a:buChar char="•"/>
            </a:pPr>
            <a:endParaRPr sz="1867" dirty="0">
              <a:latin typeface="Arial"/>
              <a:cs typeface="Arial"/>
            </a:endParaRPr>
          </a:p>
          <a:p>
            <a:pPr marL="398770" indent="-382684">
              <a:buChar char="•"/>
              <a:tabLst>
                <a:tab pos="398770" algn="l"/>
                <a:tab pos="399617" algn="l"/>
              </a:tabLst>
            </a:pPr>
            <a:r>
              <a:rPr sz="1867" spc="133" dirty="0">
                <a:latin typeface="Arial"/>
                <a:cs typeface="Arial"/>
              </a:rPr>
              <a:t>keepalive_timeout </a:t>
            </a:r>
            <a:r>
              <a:rPr sz="1867" dirty="0">
                <a:latin typeface="Arial"/>
                <a:cs typeface="Arial"/>
              </a:rPr>
              <a:t>controls how long to keep</a:t>
            </a:r>
            <a:r>
              <a:rPr sz="1867" spc="-19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idle</a:t>
            </a:r>
          </a:p>
          <a:p>
            <a:pPr marL="398770">
              <a:spcBef>
                <a:spcPts val="33"/>
              </a:spcBef>
            </a:pPr>
            <a:r>
              <a:rPr sz="1867" dirty="0">
                <a:latin typeface="Arial"/>
                <a:cs typeface="Arial"/>
              </a:rPr>
              <a:t>connections to clients open. Default: 75</a:t>
            </a:r>
            <a:r>
              <a:rPr sz="1867" spc="-272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seconds.</a:t>
            </a:r>
          </a:p>
          <a:p>
            <a:pPr>
              <a:spcBef>
                <a:spcPts val="27"/>
              </a:spcBef>
            </a:pPr>
            <a:endParaRPr sz="1867" dirty="0">
              <a:latin typeface="Arial"/>
              <a:cs typeface="Arial"/>
            </a:endParaRPr>
          </a:p>
          <a:p>
            <a:pPr marL="398770" marR="6773" indent="-382684">
              <a:lnSpc>
                <a:spcPct val="101400"/>
              </a:lnSpc>
              <a:spcBef>
                <a:spcPts val="7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spc="140" dirty="0">
                <a:latin typeface="Arial"/>
                <a:cs typeface="Arial"/>
              </a:rPr>
              <a:t>keeplive_requests </a:t>
            </a:r>
            <a:r>
              <a:rPr sz="1867" dirty="0">
                <a:latin typeface="Arial"/>
                <a:cs typeface="Arial"/>
              </a:rPr>
              <a:t>sets the limit on requests by</a:t>
            </a:r>
            <a:r>
              <a:rPr sz="1867" spc="-29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a  </a:t>
            </a:r>
            <a:r>
              <a:rPr sz="1867" spc="-7" dirty="0">
                <a:latin typeface="Arial"/>
                <a:cs typeface="Arial"/>
              </a:rPr>
              <a:t>single client connection before it’s</a:t>
            </a:r>
            <a:r>
              <a:rPr sz="1867" spc="-16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closed.</a:t>
            </a:r>
            <a:endParaRPr sz="1867" dirty="0">
              <a:latin typeface="Arial"/>
              <a:cs typeface="Arial"/>
            </a:endParaRPr>
          </a:p>
          <a:p>
            <a:pPr>
              <a:spcBef>
                <a:spcPts val="60"/>
              </a:spcBef>
              <a:buFont typeface="Arial"/>
              <a:buChar char="•"/>
            </a:pPr>
            <a:endParaRPr sz="1867" dirty="0">
              <a:latin typeface="Arial"/>
              <a:cs typeface="Arial"/>
            </a:endParaRPr>
          </a:p>
          <a:p>
            <a:pPr marL="398770" indent="-382684">
              <a:buChar char="•"/>
              <a:tabLst>
                <a:tab pos="398770" algn="l"/>
                <a:tab pos="399617" algn="l"/>
              </a:tabLst>
            </a:pPr>
            <a:r>
              <a:rPr sz="1867" spc="147" dirty="0">
                <a:latin typeface="Arial"/>
                <a:cs typeface="Arial"/>
              </a:rPr>
              <a:t>keepalive_* </a:t>
            </a:r>
            <a:r>
              <a:rPr sz="1867" dirty="0">
                <a:latin typeface="Arial"/>
                <a:cs typeface="Arial"/>
              </a:rPr>
              <a:t>can also be set per </a:t>
            </a:r>
            <a:r>
              <a:rPr sz="1867" spc="-7" dirty="0">
                <a:latin typeface="Arial"/>
                <a:cs typeface="Arial"/>
              </a:rPr>
              <a:t>virtual</a:t>
            </a:r>
            <a:r>
              <a:rPr sz="1867" spc="28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server.</a:t>
            </a:r>
            <a:endParaRPr sz="1867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911" y="1288288"/>
            <a:ext cx="5699760" cy="3554307"/>
          </a:xfrm>
          <a:custGeom>
            <a:avLst/>
            <a:gdLst/>
            <a:ahLst/>
            <a:cxnLst/>
            <a:rect l="l" t="t" r="r" b="b"/>
            <a:pathLst>
              <a:path w="4274820" h="2665729">
                <a:moveTo>
                  <a:pt x="4053204" y="0"/>
                </a:moveTo>
                <a:lnTo>
                  <a:pt x="221614" y="0"/>
                </a:lnTo>
                <a:lnTo>
                  <a:pt x="176949" y="4501"/>
                </a:lnTo>
                <a:lnTo>
                  <a:pt x="135349" y="17410"/>
                </a:lnTo>
                <a:lnTo>
                  <a:pt x="97704" y="37839"/>
                </a:lnTo>
                <a:lnTo>
                  <a:pt x="64906" y="64896"/>
                </a:lnTo>
                <a:lnTo>
                  <a:pt x="37846" y="97693"/>
                </a:lnTo>
                <a:lnTo>
                  <a:pt x="17414" y="135338"/>
                </a:lnTo>
                <a:lnTo>
                  <a:pt x="4502" y="176942"/>
                </a:lnTo>
                <a:lnTo>
                  <a:pt x="0" y="221614"/>
                </a:lnTo>
                <a:lnTo>
                  <a:pt x="0" y="2443861"/>
                </a:lnTo>
                <a:lnTo>
                  <a:pt x="4502" y="2488533"/>
                </a:lnTo>
                <a:lnTo>
                  <a:pt x="17414" y="2530137"/>
                </a:lnTo>
                <a:lnTo>
                  <a:pt x="37846" y="2567782"/>
                </a:lnTo>
                <a:lnTo>
                  <a:pt x="64906" y="2600579"/>
                </a:lnTo>
                <a:lnTo>
                  <a:pt x="97704" y="2627636"/>
                </a:lnTo>
                <a:lnTo>
                  <a:pt x="135349" y="2648065"/>
                </a:lnTo>
                <a:lnTo>
                  <a:pt x="176949" y="2660974"/>
                </a:lnTo>
                <a:lnTo>
                  <a:pt x="221614" y="2665476"/>
                </a:lnTo>
                <a:lnTo>
                  <a:pt x="4053204" y="2665476"/>
                </a:lnTo>
                <a:lnTo>
                  <a:pt x="4097877" y="2660974"/>
                </a:lnTo>
                <a:lnTo>
                  <a:pt x="4139481" y="2648065"/>
                </a:lnTo>
                <a:lnTo>
                  <a:pt x="4177126" y="2627636"/>
                </a:lnTo>
                <a:lnTo>
                  <a:pt x="4209923" y="2600579"/>
                </a:lnTo>
                <a:lnTo>
                  <a:pt x="4236980" y="2567782"/>
                </a:lnTo>
                <a:lnTo>
                  <a:pt x="4257409" y="2530137"/>
                </a:lnTo>
                <a:lnTo>
                  <a:pt x="4270318" y="2488533"/>
                </a:lnTo>
                <a:lnTo>
                  <a:pt x="4274820" y="2443861"/>
                </a:lnTo>
                <a:lnTo>
                  <a:pt x="4274820" y="221614"/>
                </a:lnTo>
                <a:lnTo>
                  <a:pt x="4270318" y="176942"/>
                </a:lnTo>
                <a:lnTo>
                  <a:pt x="4257409" y="135338"/>
                </a:lnTo>
                <a:lnTo>
                  <a:pt x="4236980" y="97693"/>
                </a:lnTo>
                <a:lnTo>
                  <a:pt x="4209923" y="64896"/>
                </a:lnTo>
                <a:lnTo>
                  <a:pt x="4177126" y="37839"/>
                </a:lnTo>
                <a:lnTo>
                  <a:pt x="4139481" y="17410"/>
                </a:lnTo>
                <a:lnTo>
                  <a:pt x="4097877" y="4501"/>
                </a:lnTo>
                <a:lnTo>
                  <a:pt x="4053204" y="0"/>
                </a:lnTo>
                <a:close/>
              </a:path>
            </a:pathLst>
          </a:custGeom>
          <a:solidFill>
            <a:srgbClr val="E2E3E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587" y="460186"/>
            <a:ext cx="9222946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13" dirty="0">
                <a:solidFill>
                  <a:srgbClr val="00853A"/>
                </a:solidFill>
              </a:rPr>
              <a:t>SSL </a:t>
            </a:r>
            <a:r>
              <a:rPr sz="3733" spc="-7" dirty="0">
                <a:solidFill>
                  <a:srgbClr val="00853A"/>
                </a:solidFill>
              </a:rPr>
              <a:t>Session Caching and</a:t>
            </a:r>
            <a:r>
              <a:rPr sz="3733" spc="-100" dirty="0">
                <a:solidFill>
                  <a:srgbClr val="00853A"/>
                </a:solidFill>
              </a:rPr>
              <a:t> </a:t>
            </a:r>
            <a:r>
              <a:rPr sz="3733" spc="-7" dirty="0">
                <a:solidFill>
                  <a:srgbClr val="00853A"/>
                </a:solidFill>
              </a:rPr>
              <a:t>HTTP/2</a:t>
            </a:r>
            <a:endParaRPr sz="3733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74923" y="8076604"/>
            <a:ext cx="9222947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/>
            <a:r>
              <a:rPr spc="27" dirty="0"/>
              <a:t>MORE </a:t>
            </a:r>
            <a:r>
              <a:rPr spc="33" dirty="0"/>
              <a:t>INFORMATION </a:t>
            </a:r>
            <a:r>
              <a:rPr spc="13" dirty="0"/>
              <a:t>AT</a:t>
            </a:r>
            <a:r>
              <a:rPr spc="120" dirty="0"/>
              <a:t> </a:t>
            </a:r>
            <a:r>
              <a:rPr spc="33" dirty="0">
                <a:solidFill>
                  <a:srgbClr val="009539"/>
                </a:solidFill>
              </a:rPr>
              <a:t>NGINX.COM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1133" y="1438317"/>
            <a:ext cx="4521200" cy="2997914"/>
          </a:xfrm>
          <a:prstGeom prst="rect">
            <a:avLst/>
          </a:prstGeom>
        </p:spPr>
        <p:txBody>
          <a:bodyPr vert="horz" wrap="square" lIns="0" tIns="65193" rIns="0" bIns="0" rtlCol="0">
            <a:spAutoFit/>
          </a:bodyPr>
          <a:lstStyle/>
          <a:p>
            <a:pPr marL="16933">
              <a:spcBef>
                <a:spcPts val="513"/>
              </a:spcBef>
            </a:pP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server</a:t>
            </a:r>
            <a:r>
              <a:rPr sz="1600" spc="44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63962" marR="6773">
              <a:lnSpc>
                <a:spcPct val="120000"/>
              </a:lnSpc>
              <a:tabLst>
                <a:tab pos="1922732" algn="l"/>
              </a:tabLst>
            </a:pPr>
            <a:r>
              <a:rPr sz="1600" spc="253" dirty="0">
                <a:solidFill>
                  <a:srgbClr val="222100"/>
                </a:solidFill>
                <a:latin typeface="Arial"/>
                <a:cs typeface="Arial"/>
              </a:rPr>
              <a:t>listen </a:t>
            </a:r>
            <a:r>
              <a:rPr sz="1600" spc="-7" dirty="0">
                <a:solidFill>
                  <a:srgbClr val="222100"/>
                </a:solidFill>
                <a:latin typeface="Arial"/>
                <a:cs typeface="Arial"/>
              </a:rPr>
              <a:t>443 </a:t>
            </a:r>
            <a:r>
              <a:rPr sz="1600" spc="227" dirty="0">
                <a:solidFill>
                  <a:srgbClr val="222100"/>
                </a:solidFill>
                <a:latin typeface="Arial"/>
                <a:cs typeface="Arial"/>
              </a:rPr>
              <a:t>ssl </a:t>
            </a:r>
            <a:r>
              <a:rPr sz="1600" b="1" spc="93" dirty="0">
                <a:solidFill>
                  <a:srgbClr val="222100"/>
                </a:solidFill>
                <a:latin typeface="Arial"/>
                <a:cs typeface="Arial"/>
              </a:rPr>
              <a:t>http2 </a:t>
            </a:r>
            <a:r>
              <a:rPr sz="1600" spc="173" dirty="0">
                <a:solidFill>
                  <a:srgbClr val="222100"/>
                </a:solidFill>
                <a:latin typeface="Arial"/>
                <a:cs typeface="Arial"/>
              </a:rPr>
              <a:t>default_server;  </a:t>
            </a:r>
            <a:r>
              <a:rPr sz="1600" spc="27" dirty="0">
                <a:solidFill>
                  <a:srgbClr val="222100"/>
                </a:solidFill>
                <a:latin typeface="Arial"/>
                <a:cs typeface="Arial"/>
              </a:rPr>
              <a:t>server_name	</a:t>
            </a:r>
            <a:r>
              <a:rPr sz="1600" spc="13" dirty="0">
                <a:solidFill>
                  <a:srgbClr val="222100"/>
                </a:solidFill>
                <a:latin typeface="Arial"/>
                <a:cs typeface="Arial"/>
              </a:rPr>
              <a:t>www.example.com;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2000">
              <a:latin typeface="Arial"/>
              <a:cs typeface="Arial"/>
            </a:endParaRPr>
          </a:p>
          <a:p>
            <a:pPr marL="463962" marR="905064">
              <a:lnSpc>
                <a:spcPct val="120000"/>
              </a:lnSpc>
              <a:spcBef>
                <a:spcPts val="7"/>
              </a:spcBef>
            </a:pPr>
            <a:r>
              <a:rPr sz="1600" spc="233" dirty="0">
                <a:solidFill>
                  <a:srgbClr val="222100"/>
                </a:solidFill>
                <a:latin typeface="Arial"/>
                <a:cs typeface="Arial"/>
              </a:rPr>
              <a:t>ssl_certificate </a:t>
            </a:r>
            <a:r>
              <a:rPr sz="1600" spc="267" dirty="0">
                <a:solidFill>
                  <a:srgbClr val="222100"/>
                </a:solidFill>
                <a:latin typeface="Arial"/>
                <a:cs typeface="Arial"/>
              </a:rPr>
              <a:t>cert.crt  </a:t>
            </a:r>
            <a:r>
              <a:rPr sz="1600" spc="193" dirty="0">
                <a:solidFill>
                  <a:srgbClr val="222100"/>
                </a:solidFill>
                <a:latin typeface="Arial"/>
                <a:cs typeface="Arial"/>
              </a:rPr>
              <a:t>ssl_certificate_key</a:t>
            </a:r>
            <a:r>
              <a:rPr sz="1600" spc="34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80" dirty="0">
                <a:solidFill>
                  <a:srgbClr val="222100"/>
                </a:solidFill>
                <a:latin typeface="Arial"/>
                <a:cs typeface="Arial"/>
              </a:rPr>
              <a:t>cert.key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63962" marR="119377">
              <a:lnSpc>
                <a:spcPct val="120100"/>
              </a:lnSpc>
              <a:tabLst>
                <a:tab pos="2706726" algn="l"/>
              </a:tabLst>
            </a:pPr>
            <a:r>
              <a:rPr sz="1600" b="1" spc="160" dirty="0">
                <a:solidFill>
                  <a:srgbClr val="222100"/>
                </a:solidFill>
                <a:latin typeface="Arial"/>
                <a:cs typeface="Arial"/>
              </a:rPr>
              <a:t>ss</a:t>
            </a:r>
            <a:r>
              <a:rPr sz="1600" b="1" spc="93" dirty="0">
                <a:solidFill>
                  <a:srgbClr val="222100"/>
                </a:solidFill>
                <a:latin typeface="Arial"/>
                <a:cs typeface="Arial"/>
              </a:rPr>
              <a:t>l</a:t>
            </a:r>
            <a:r>
              <a:rPr sz="1600" b="1" spc="-13" dirty="0">
                <a:solidFill>
                  <a:srgbClr val="222100"/>
                </a:solidFill>
                <a:latin typeface="Arial"/>
                <a:cs typeface="Arial"/>
              </a:rPr>
              <a:t>_ses</a:t>
            </a:r>
            <a:r>
              <a:rPr sz="1600" b="1" dirty="0">
                <a:solidFill>
                  <a:srgbClr val="222100"/>
                </a:solidFill>
                <a:latin typeface="Arial"/>
                <a:cs typeface="Arial"/>
              </a:rPr>
              <a:t>s</a:t>
            </a:r>
            <a:r>
              <a:rPr sz="1600" b="1" spc="53" dirty="0">
                <a:solidFill>
                  <a:srgbClr val="222100"/>
                </a:solidFill>
                <a:latin typeface="Arial"/>
                <a:cs typeface="Arial"/>
              </a:rPr>
              <a:t>ion</a:t>
            </a:r>
            <a:r>
              <a:rPr sz="1600" b="1" spc="73" dirty="0">
                <a:solidFill>
                  <a:srgbClr val="222100"/>
                </a:solidFill>
                <a:latin typeface="Arial"/>
                <a:cs typeface="Arial"/>
              </a:rPr>
              <a:t>_</a:t>
            </a:r>
            <a:r>
              <a:rPr sz="1600" b="1" spc="-13" dirty="0">
                <a:solidFill>
                  <a:srgbClr val="222100"/>
                </a:solidFill>
                <a:latin typeface="Arial"/>
                <a:cs typeface="Arial"/>
              </a:rPr>
              <a:t>c</a:t>
            </a:r>
            <a:r>
              <a:rPr sz="1600" b="1" dirty="0">
                <a:solidFill>
                  <a:srgbClr val="222100"/>
                </a:solidFill>
                <a:latin typeface="Arial"/>
                <a:cs typeface="Arial"/>
              </a:rPr>
              <a:t>a</a:t>
            </a:r>
            <a:r>
              <a:rPr sz="1600" b="1" spc="-40" dirty="0">
                <a:solidFill>
                  <a:srgbClr val="222100"/>
                </a:solidFill>
                <a:latin typeface="Arial"/>
                <a:cs typeface="Arial"/>
              </a:rPr>
              <a:t>che</a:t>
            </a:r>
            <a:r>
              <a:rPr sz="1600" b="1" dirty="0">
                <a:solidFill>
                  <a:srgbClr val="222100"/>
                </a:solidFill>
                <a:latin typeface="Arial"/>
                <a:cs typeface="Arial"/>
              </a:rPr>
              <a:t>	s</a:t>
            </a:r>
            <a:r>
              <a:rPr sz="1600" b="1" spc="7" dirty="0">
                <a:solidFill>
                  <a:srgbClr val="222100"/>
                </a:solidFill>
                <a:latin typeface="Arial"/>
                <a:cs typeface="Arial"/>
              </a:rPr>
              <a:t>hare</a:t>
            </a:r>
            <a:r>
              <a:rPr sz="1600" b="1" spc="20" dirty="0">
                <a:solidFill>
                  <a:srgbClr val="222100"/>
                </a:solidFill>
                <a:latin typeface="Arial"/>
                <a:cs typeface="Arial"/>
              </a:rPr>
              <a:t>d</a:t>
            </a:r>
            <a:r>
              <a:rPr sz="1600" b="1" spc="-33" dirty="0">
                <a:solidFill>
                  <a:srgbClr val="222100"/>
                </a:solidFill>
                <a:latin typeface="Arial"/>
                <a:cs typeface="Arial"/>
              </a:rPr>
              <a:t>:SS</a:t>
            </a:r>
            <a:r>
              <a:rPr sz="1600" b="1" spc="-27" dirty="0">
                <a:solidFill>
                  <a:srgbClr val="222100"/>
                </a:solidFill>
                <a:latin typeface="Arial"/>
                <a:cs typeface="Arial"/>
              </a:rPr>
              <a:t>L</a:t>
            </a:r>
            <a:r>
              <a:rPr sz="1600" b="1" spc="120" dirty="0">
                <a:solidFill>
                  <a:srgbClr val="222100"/>
                </a:solidFill>
                <a:latin typeface="Arial"/>
                <a:cs typeface="Arial"/>
              </a:rPr>
              <a:t>:</a:t>
            </a:r>
            <a:r>
              <a:rPr sz="1600" b="1" spc="220" dirty="0">
                <a:solidFill>
                  <a:srgbClr val="222100"/>
                </a:solidFill>
                <a:latin typeface="Arial"/>
                <a:cs typeface="Arial"/>
              </a:rPr>
              <a:t>1</a:t>
            </a:r>
            <a:r>
              <a:rPr sz="1600" b="1" spc="-60" dirty="0">
                <a:solidFill>
                  <a:srgbClr val="222100"/>
                </a:solidFill>
                <a:latin typeface="Arial"/>
                <a:cs typeface="Arial"/>
              </a:rPr>
              <a:t>0m;  </a:t>
            </a:r>
            <a:r>
              <a:rPr sz="1600" b="1" spc="53" dirty="0">
                <a:solidFill>
                  <a:srgbClr val="222100"/>
                </a:solidFill>
                <a:latin typeface="Arial"/>
                <a:cs typeface="Arial"/>
              </a:rPr>
              <a:t>ssl_session_timeout</a:t>
            </a:r>
            <a:r>
              <a:rPr sz="1600" b="1" spc="42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b="1" spc="-53" dirty="0">
                <a:solidFill>
                  <a:srgbClr val="222100"/>
                </a:solidFill>
                <a:latin typeface="Arial"/>
                <a:cs typeface="Arial"/>
              </a:rPr>
              <a:t>10m;</a:t>
            </a:r>
            <a:endParaRPr sz="1600">
              <a:latin typeface="Arial"/>
              <a:cs typeface="Arial"/>
            </a:endParaRPr>
          </a:p>
          <a:p>
            <a:pPr marL="16933">
              <a:spcBef>
                <a:spcPts val="380"/>
              </a:spcBef>
            </a:pP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6813" y="1491150"/>
            <a:ext cx="4884420" cy="32190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98770" indent="-382684">
              <a:spcBef>
                <a:spcPts val="140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spc="-7" dirty="0">
                <a:latin typeface="Arial"/>
                <a:cs typeface="Arial"/>
              </a:rPr>
              <a:t>Improves </a:t>
            </a:r>
            <a:r>
              <a:rPr sz="1867" dirty="0">
                <a:latin typeface="Arial"/>
                <a:cs typeface="Arial"/>
              </a:rPr>
              <a:t>SSL/TLS</a:t>
            </a:r>
            <a:r>
              <a:rPr sz="1867" spc="-7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performance</a:t>
            </a:r>
          </a:p>
          <a:p>
            <a:pPr>
              <a:spcBef>
                <a:spcPts val="13"/>
              </a:spcBef>
              <a:buFont typeface="Arial"/>
              <a:buChar char="•"/>
            </a:pPr>
            <a:endParaRPr sz="1933" dirty="0">
              <a:latin typeface="Arial"/>
              <a:cs typeface="Arial"/>
            </a:endParaRPr>
          </a:p>
          <a:p>
            <a:pPr marL="398770" indent="-382684"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Arial"/>
                <a:cs typeface="Arial"/>
              </a:rPr>
              <a:t>1 </a:t>
            </a:r>
            <a:r>
              <a:rPr sz="1867" spc="-7" dirty="0">
                <a:latin typeface="Arial"/>
                <a:cs typeface="Arial"/>
              </a:rPr>
              <a:t>MB </a:t>
            </a:r>
            <a:r>
              <a:rPr sz="1867" dirty="0">
                <a:latin typeface="Arial"/>
                <a:cs typeface="Arial"/>
              </a:rPr>
              <a:t>session cache can store about</a:t>
            </a:r>
            <a:r>
              <a:rPr sz="1867" spc="-29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4,000</a:t>
            </a:r>
          </a:p>
          <a:p>
            <a:pPr marL="398770"/>
            <a:r>
              <a:rPr sz="1867" dirty="0">
                <a:latin typeface="Arial"/>
                <a:cs typeface="Arial"/>
              </a:rPr>
              <a:t>sessions</a:t>
            </a:r>
          </a:p>
          <a:p>
            <a:pPr>
              <a:spcBef>
                <a:spcPts val="20"/>
              </a:spcBef>
            </a:pPr>
            <a:endParaRPr sz="1933" dirty="0">
              <a:latin typeface="Arial"/>
              <a:cs typeface="Arial"/>
            </a:endParaRPr>
          </a:p>
          <a:p>
            <a:pPr marL="398770" indent="-382684"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Arial"/>
                <a:cs typeface="Arial"/>
              </a:rPr>
              <a:t>Cache shared across all </a:t>
            </a:r>
            <a:r>
              <a:rPr sz="1867" spc="-7" dirty="0">
                <a:latin typeface="Arial"/>
                <a:cs typeface="Arial"/>
              </a:rPr>
              <a:t>NGINX</a:t>
            </a:r>
            <a:r>
              <a:rPr sz="1867" spc="-18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workers</a:t>
            </a:r>
            <a:endParaRPr sz="1867" dirty="0">
              <a:latin typeface="Arial"/>
              <a:cs typeface="Arial"/>
            </a:endParaRPr>
          </a:p>
          <a:p>
            <a:pPr>
              <a:spcBef>
                <a:spcPts val="13"/>
              </a:spcBef>
              <a:buFont typeface="Arial"/>
              <a:buChar char="•"/>
            </a:pPr>
            <a:endParaRPr sz="1933" dirty="0">
              <a:latin typeface="Arial"/>
              <a:cs typeface="Arial"/>
            </a:endParaRPr>
          </a:p>
          <a:p>
            <a:pPr marL="398770" indent="-382684">
              <a:spcBef>
                <a:spcPts val="7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spc="-7" dirty="0">
                <a:latin typeface="Arial"/>
                <a:cs typeface="Arial"/>
              </a:rPr>
              <a:t>HTTP/2 improves</a:t>
            </a:r>
            <a:r>
              <a:rPr sz="1867" spc="-5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performance</a:t>
            </a:r>
          </a:p>
          <a:p>
            <a:pPr>
              <a:spcBef>
                <a:spcPts val="13"/>
              </a:spcBef>
              <a:buFont typeface="Arial"/>
              <a:buChar char="•"/>
            </a:pPr>
            <a:endParaRPr sz="1933" dirty="0">
              <a:latin typeface="Arial"/>
              <a:cs typeface="Arial"/>
            </a:endParaRPr>
          </a:p>
          <a:p>
            <a:pPr marL="398770" marR="164248" indent="-382684">
              <a:spcBef>
                <a:spcPts val="7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spc="-7" dirty="0">
                <a:latin typeface="Arial"/>
                <a:cs typeface="Arial"/>
              </a:rPr>
              <a:t>Note: HTTP/2 </a:t>
            </a:r>
            <a:r>
              <a:rPr sz="1867" dirty="0">
                <a:latin typeface="Arial"/>
                <a:cs typeface="Arial"/>
              </a:rPr>
              <a:t>requires OpenSSL 1.0.2</a:t>
            </a:r>
            <a:r>
              <a:rPr sz="1867" spc="-20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to  </a:t>
            </a:r>
            <a:r>
              <a:rPr sz="1867" spc="-7" dirty="0">
                <a:latin typeface="Arial"/>
                <a:cs typeface="Arial"/>
              </a:rPr>
              <a:t>work</a:t>
            </a:r>
            <a:r>
              <a:rPr sz="1867" spc="-13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properly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5400000">
            <a:off x="1801561" y="1228231"/>
            <a:ext cx="2528669" cy="5256153"/>
          </a:xfrm>
          <a:custGeom>
            <a:avLst/>
            <a:gdLst/>
            <a:ahLst/>
            <a:cxnLst/>
            <a:rect l="l" t="t" r="r" b="b"/>
            <a:pathLst>
              <a:path w="3657600" h="6858000">
                <a:moveTo>
                  <a:pt x="0" y="0"/>
                </a:moveTo>
                <a:lnTo>
                  <a:pt x="3657600" y="0"/>
                </a:lnTo>
                <a:lnTo>
                  <a:pt x="3657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9639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878765"/>
            <a:ext cx="5952739" cy="508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Arial"/>
                <a:cs typeface="Arial"/>
              </a:rPr>
              <a:t>NGINX</a:t>
            </a:r>
            <a:r>
              <a:rPr lang="en-US" b="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FFFFFF"/>
                </a:solidFill>
                <a:latin typeface="Arial"/>
                <a:cs typeface="Arial"/>
              </a:rPr>
              <a:t>Applica</a:t>
            </a:r>
            <a:r>
              <a:rPr b="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0" dirty="0">
                <a:solidFill>
                  <a:srgbClr val="FFFFFF"/>
                </a:solidFill>
                <a:latin typeface="Arial"/>
                <a:cs typeface="Arial"/>
              </a:rPr>
              <a:t>ion  </a:t>
            </a:r>
            <a:r>
              <a:rPr b="0" spc="-5" dirty="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115" y="3192247"/>
            <a:ext cx="4807559" cy="13281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21900"/>
              </a:lnSpc>
              <a:spcBef>
                <a:spcPts val="6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suite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technologies  to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develop and deliver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digital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experiences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span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legacy,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monolithic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apps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modern,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microservices  apps.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6326" y="1969477"/>
            <a:ext cx="5256153" cy="4559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911" y="1288288"/>
            <a:ext cx="6545580" cy="4531360"/>
          </a:xfrm>
          <a:custGeom>
            <a:avLst/>
            <a:gdLst/>
            <a:ahLst/>
            <a:cxnLst/>
            <a:rect l="l" t="t" r="r" b="b"/>
            <a:pathLst>
              <a:path w="4909185" h="3398520">
                <a:moveTo>
                  <a:pt x="4626229" y="0"/>
                </a:moveTo>
                <a:lnTo>
                  <a:pt x="282549" y="0"/>
                </a:lnTo>
                <a:lnTo>
                  <a:pt x="236719" y="3697"/>
                </a:lnTo>
                <a:lnTo>
                  <a:pt x="193243" y="14403"/>
                </a:lnTo>
                <a:lnTo>
                  <a:pt x="152703" y="31536"/>
                </a:lnTo>
                <a:lnTo>
                  <a:pt x="115680" y="54514"/>
                </a:lnTo>
                <a:lnTo>
                  <a:pt x="82757" y="82756"/>
                </a:lnTo>
                <a:lnTo>
                  <a:pt x="54516" y="115680"/>
                </a:lnTo>
                <a:lnTo>
                  <a:pt x="31538" y="152706"/>
                </a:lnTo>
                <a:lnTo>
                  <a:pt x="14404" y="193251"/>
                </a:lnTo>
                <a:lnTo>
                  <a:pt x="3698" y="236734"/>
                </a:lnTo>
                <a:lnTo>
                  <a:pt x="0" y="282575"/>
                </a:lnTo>
                <a:lnTo>
                  <a:pt x="0" y="3115970"/>
                </a:lnTo>
                <a:lnTo>
                  <a:pt x="3698" y="3161800"/>
                </a:lnTo>
                <a:lnTo>
                  <a:pt x="14404" y="3205276"/>
                </a:lnTo>
                <a:lnTo>
                  <a:pt x="31538" y="3245816"/>
                </a:lnTo>
                <a:lnTo>
                  <a:pt x="54516" y="3282839"/>
                </a:lnTo>
                <a:lnTo>
                  <a:pt x="82757" y="3315762"/>
                </a:lnTo>
                <a:lnTo>
                  <a:pt x="115680" y="3344003"/>
                </a:lnTo>
                <a:lnTo>
                  <a:pt x="152703" y="3366981"/>
                </a:lnTo>
                <a:lnTo>
                  <a:pt x="193243" y="3384115"/>
                </a:lnTo>
                <a:lnTo>
                  <a:pt x="236719" y="3394821"/>
                </a:lnTo>
                <a:lnTo>
                  <a:pt x="282549" y="3398520"/>
                </a:lnTo>
                <a:lnTo>
                  <a:pt x="4626229" y="3398520"/>
                </a:lnTo>
                <a:lnTo>
                  <a:pt x="4672069" y="3394821"/>
                </a:lnTo>
                <a:lnTo>
                  <a:pt x="4715552" y="3384115"/>
                </a:lnTo>
                <a:lnTo>
                  <a:pt x="4756097" y="3366981"/>
                </a:lnTo>
                <a:lnTo>
                  <a:pt x="4793123" y="3344003"/>
                </a:lnTo>
                <a:lnTo>
                  <a:pt x="4826047" y="3315762"/>
                </a:lnTo>
                <a:lnTo>
                  <a:pt x="4854289" y="3282839"/>
                </a:lnTo>
                <a:lnTo>
                  <a:pt x="4877267" y="3245816"/>
                </a:lnTo>
                <a:lnTo>
                  <a:pt x="4894400" y="3205276"/>
                </a:lnTo>
                <a:lnTo>
                  <a:pt x="4905106" y="3161800"/>
                </a:lnTo>
                <a:lnTo>
                  <a:pt x="4908804" y="3115970"/>
                </a:lnTo>
                <a:lnTo>
                  <a:pt x="4908804" y="282575"/>
                </a:lnTo>
                <a:lnTo>
                  <a:pt x="4905106" y="236734"/>
                </a:lnTo>
                <a:lnTo>
                  <a:pt x="4894400" y="193251"/>
                </a:lnTo>
                <a:lnTo>
                  <a:pt x="4877267" y="152706"/>
                </a:lnTo>
                <a:lnTo>
                  <a:pt x="4854289" y="115680"/>
                </a:lnTo>
                <a:lnTo>
                  <a:pt x="4826047" y="82756"/>
                </a:lnTo>
                <a:lnTo>
                  <a:pt x="4793123" y="54514"/>
                </a:lnTo>
                <a:lnTo>
                  <a:pt x="4756097" y="31536"/>
                </a:lnTo>
                <a:lnTo>
                  <a:pt x="4715552" y="14403"/>
                </a:lnTo>
                <a:lnTo>
                  <a:pt x="4672069" y="3697"/>
                </a:lnTo>
                <a:lnTo>
                  <a:pt x="4626229" y="0"/>
                </a:lnTo>
                <a:close/>
              </a:path>
            </a:pathLst>
          </a:custGeom>
          <a:solidFill>
            <a:srgbClr val="E2E3E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911" y="495524"/>
            <a:ext cx="9304959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7" dirty="0">
                <a:solidFill>
                  <a:srgbClr val="00853A"/>
                </a:solidFill>
              </a:rPr>
              <a:t>Improved Caching</a:t>
            </a:r>
            <a:r>
              <a:rPr sz="3733" spc="67" dirty="0">
                <a:solidFill>
                  <a:srgbClr val="00853A"/>
                </a:solidFill>
              </a:rPr>
              <a:t> </a:t>
            </a:r>
            <a:r>
              <a:rPr sz="3733" spc="-7" dirty="0">
                <a:solidFill>
                  <a:srgbClr val="00853A"/>
                </a:solidFill>
              </a:rPr>
              <a:t>Configuration</a:t>
            </a:r>
            <a:endParaRPr sz="3733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74923" y="8076604"/>
            <a:ext cx="9222947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/>
            <a:r>
              <a:rPr spc="27" dirty="0"/>
              <a:t>MORE </a:t>
            </a:r>
            <a:r>
              <a:rPr spc="33" dirty="0"/>
              <a:t>INFORMATION </a:t>
            </a:r>
            <a:r>
              <a:rPr spc="13" dirty="0"/>
              <a:t>AT</a:t>
            </a:r>
            <a:r>
              <a:rPr spc="120" dirty="0"/>
              <a:t> </a:t>
            </a:r>
            <a:r>
              <a:rPr spc="33" dirty="0">
                <a:solidFill>
                  <a:srgbClr val="009539"/>
                </a:solidFill>
              </a:rPr>
              <a:t>NGINX.COM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2317" y="1438318"/>
            <a:ext cx="5865707" cy="4179263"/>
          </a:xfrm>
          <a:prstGeom prst="rect">
            <a:avLst/>
          </a:prstGeom>
        </p:spPr>
        <p:txBody>
          <a:bodyPr vert="horz" wrap="square" lIns="0" tIns="65193" rIns="0" bIns="0" rtlCol="0">
            <a:spAutoFit/>
          </a:bodyPr>
          <a:lstStyle/>
          <a:p>
            <a:pPr marL="16933">
              <a:spcBef>
                <a:spcPts val="513"/>
              </a:spcBef>
            </a:pPr>
            <a:r>
              <a:rPr sz="1600" spc="60" dirty="0">
                <a:solidFill>
                  <a:srgbClr val="222100"/>
                </a:solidFill>
                <a:latin typeface="Arial"/>
                <a:cs typeface="Arial"/>
              </a:rPr>
              <a:t>proxy_cache_path </a:t>
            </a:r>
            <a:r>
              <a:rPr sz="1600" spc="160" dirty="0">
                <a:solidFill>
                  <a:srgbClr val="222100"/>
                </a:solidFill>
                <a:latin typeface="Arial"/>
                <a:cs typeface="Arial"/>
              </a:rPr>
              <a:t>/path/to/cache</a:t>
            </a:r>
            <a:r>
              <a:rPr sz="1600" spc="31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52" dirty="0">
                <a:solidFill>
                  <a:srgbClr val="222100"/>
                </a:solidFill>
                <a:latin typeface="Arial"/>
                <a:cs typeface="Arial"/>
              </a:rPr>
              <a:t>levels=1:2</a:t>
            </a:r>
            <a:endParaRPr sz="1600">
              <a:latin typeface="Arial"/>
              <a:cs typeface="Arial"/>
            </a:endParaRPr>
          </a:p>
          <a:p>
            <a:pPr marL="1922732" marR="6773">
              <a:lnSpc>
                <a:spcPct val="120000"/>
              </a:lnSpc>
            </a:pPr>
            <a:r>
              <a:rPr sz="1600" spc="-7" dirty="0">
                <a:solidFill>
                  <a:srgbClr val="222100"/>
                </a:solidFill>
                <a:latin typeface="Arial"/>
                <a:cs typeface="Arial"/>
              </a:rPr>
              <a:t>keys_zone=my_cache:10m </a:t>
            </a:r>
            <a:r>
              <a:rPr sz="1600" spc="13" dirty="0">
                <a:solidFill>
                  <a:srgbClr val="222100"/>
                </a:solidFill>
                <a:latin typeface="Arial"/>
                <a:cs typeface="Arial"/>
              </a:rPr>
              <a:t>max_size=10g  </a:t>
            </a:r>
            <a:r>
              <a:rPr sz="1600" spc="87" dirty="0">
                <a:solidFill>
                  <a:srgbClr val="222100"/>
                </a:solidFill>
                <a:latin typeface="Arial"/>
                <a:cs typeface="Arial"/>
              </a:rPr>
              <a:t>inactive=60m</a:t>
            </a:r>
            <a:r>
              <a:rPr sz="1600" spc="43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93" dirty="0">
                <a:solidFill>
                  <a:srgbClr val="222100"/>
                </a:solidFill>
                <a:latin typeface="Arial"/>
                <a:cs typeface="Arial"/>
              </a:rPr>
              <a:t>use_temp_path=off;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7"/>
              </a:spcBef>
            </a:pPr>
            <a:endParaRPr sz="2333">
              <a:latin typeface="Arial"/>
              <a:cs typeface="Arial"/>
            </a:endParaRPr>
          </a:p>
          <a:p>
            <a:pPr marL="16933">
              <a:spcBef>
                <a:spcPts val="7"/>
              </a:spcBef>
            </a:pP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server</a:t>
            </a:r>
            <a:r>
              <a:rPr sz="1600" spc="44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63962">
              <a:spcBef>
                <a:spcPts val="380"/>
              </a:spcBef>
            </a:pPr>
            <a:r>
              <a:rPr sz="1600" spc="187" dirty="0">
                <a:solidFill>
                  <a:srgbClr val="222100"/>
                </a:solidFill>
                <a:latin typeface="Arial"/>
                <a:cs typeface="Arial"/>
              </a:rPr>
              <a:t>location </a:t>
            </a:r>
            <a:r>
              <a:rPr sz="1600" spc="433" dirty="0">
                <a:solidFill>
                  <a:srgbClr val="222100"/>
                </a:solidFill>
                <a:latin typeface="Arial"/>
                <a:cs typeface="Arial"/>
              </a:rPr>
              <a:t>/</a:t>
            </a:r>
            <a:r>
              <a:rPr sz="1600" spc="5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12684">
              <a:spcBef>
                <a:spcPts val="387"/>
              </a:spcBef>
            </a:pPr>
            <a:r>
              <a:rPr sz="1600" spc="53" dirty="0">
                <a:solidFill>
                  <a:srgbClr val="222100"/>
                </a:solidFill>
                <a:latin typeface="Arial"/>
                <a:cs typeface="Arial"/>
              </a:rPr>
              <a:t>proxy_cache</a:t>
            </a:r>
            <a:r>
              <a:rPr sz="1600" spc="42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222100"/>
                </a:solidFill>
                <a:latin typeface="Arial"/>
                <a:cs typeface="Arial"/>
              </a:rPr>
              <a:t>my_cache;</a:t>
            </a:r>
            <a:endParaRPr sz="1600">
              <a:latin typeface="Arial"/>
              <a:cs typeface="Arial"/>
            </a:endParaRPr>
          </a:p>
          <a:p>
            <a:pPr marL="912684" marR="2026869">
              <a:lnSpc>
                <a:spcPts val="2307"/>
              </a:lnSpc>
              <a:spcBef>
                <a:spcPts val="140"/>
              </a:spcBef>
            </a:pPr>
            <a:r>
              <a:rPr sz="1600" b="1" spc="13" dirty="0">
                <a:solidFill>
                  <a:srgbClr val="222100"/>
                </a:solidFill>
                <a:latin typeface="Arial"/>
                <a:cs typeface="Arial"/>
              </a:rPr>
              <a:t>proxy_cache_lock </a:t>
            </a:r>
            <a:r>
              <a:rPr sz="1600" b="1" spc="47" dirty="0">
                <a:solidFill>
                  <a:srgbClr val="222100"/>
                </a:solidFill>
                <a:latin typeface="Arial"/>
                <a:cs typeface="Arial"/>
              </a:rPr>
              <a:t>on;  </a:t>
            </a:r>
            <a:r>
              <a:rPr sz="1600" b="1" spc="53" dirty="0">
                <a:solidFill>
                  <a:srgbClr val="222100"/>
                </a:solidFill>
                <a:latin typeface="Arial"/>
                <a:cs typeface="Arial"/>
              </a:rPr>
              <a:t>proxy_cache_revalidate</a:t>
            </a:r>
            <a:r>
              <a:rPr sz="1600" b="1" spc="40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b="1" spc="47" dirty="0">
                <a:solidFill>
                  <a:srgbClr val="222100"/>
                </a:solidFill>
                <a:latin typeface="Arial"/>
                <a:cs typeface="Arial"/>
              </a:rPr>
              <a:t>on;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1867">
              <a:latin typeface="Arial"/>
              <a:cs typeface="Arial"/>
            </a:endParaRPr>
          </a:p>
          <a:p>
            <a:pPr marL="912684" marR="1576454">
              <a:lnSpc>
                <a:spcPct val="120000"/>
              </a:lnSpc>
            </a:pPr>
            <a:r>
              <a:rPr sz="1600" spc="80" dirty="0">
                <a:solidFill>
                  <a:srgbClr val="222100"/>
                </a:solidFill>
                <a:latin typeface="Arial"/>
                <a:cs typeface="Arial"/>
              </a:rPr>
              <a:t>proxy_set_header </a:t>
            </a:r>
            <a:r>
              <a:rPr sz="1600" spc="53" dirty="0">
                <a:solidFill>
                  <a:srgbClr val="222100"/>
                </a:solidFill>
                <a:latin typeface="Arial"/>
                <a:cs typeface="Arial"/>
              </a:rPr>
              <a:t>Host </a:t>
            </a:r>
            <a:r>
              <a:rPr sz="1600" spc="152" dirty="0">
                <a:solidFill>
                  <a:srgbClr val="222100"/>
                </a:solidFill>
                <a:latin typeface="Arial"/>
                <a:cs typeface="Arial"/>
              </a:rPr>
              <a:t>$host;  </a:t>
            </a:r>
            <a:r>
              <a:rPr sz="1600" spc="60" dirty="0">
                <a:solidFill>
                  <a:srgbClr val="222100"/>
                </a:solidFill>
                <a:latin typeface="Arial"/>
                <a:cs typeface="Arial"/>
              </a:rPr>
              <a:t>proxy_pass</a:t>
            </a:r>
            <a:r>
              <a:rPr sz="1600" spc="44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http://my_upstream;</a:t>
            </a:r>
            <a:endParaRPr sz="1600">
              <a:latin typeface="Arial"/>
              <a:cs typeface="Arial"/>
            </a:endParaRPr>
          </a:p>
          <a:p>
            <a:pPr marL="463962">
              <a:spcBef>
                <a:spcPts val="387"/>
              </a:spcBef>
            </a:pP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6933">
              <a:spcBef>
                <a:spcPts val="387"/>
              </a:spcBef>
            </a:pP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7581" y="1487085"/>
            <a:ext cx="4083473" cy="289190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398770" marR="6773" indent="-382684">
              <a:lnSpc>
                <a:spcPct val="100400"/>
              </a:lnSpc>
              <a:spcBef>
                <a:spcPts val="127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spc="87" dirty="0">
                <a:latin typeface="Arial"/>
                <a:cs typeface="Arial"/>
              </a:rPr>
              <a:t>proxy_cache_lock </a:t>
            </a:r>
            <a:r>
              <a:rPr sz="1867" dirty="0">
                <a:latin typeface="Arial"/>
                <a:cs typeface="Arial"/>
              </a:rPr>
              <a:t>instructs  </a:t>
            </a:r>
            <a:r>
              <a:rPr sz="1867" spc="-7" dirty="0">
                <a:latin typeface="Arial"/>
                <a:cs typeface="Arial"/>
              </a:rPr>
              <a:t>NGINX </a:t>
            </a:r>
            <a:r>
              <a:rPr sz="1867" dirty="0">
                <a:latin typeface="Arial"/>
                <a:cs typeface="Arial"/>
              </a:rPr>
              <a:t>to send only one request</a:t>
            </a:r>
            <a:r>
              <a:rPr sz="1867" spc="-22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to  the upstream </a:t>
            </a:r>
            <a:r>
              <a:rPr sz="1867" spc="-7" dirty="0">
                <a:latin typeface="Arial"/>
                <a:cs typeface="Arial"/>
              </a:rPr>
              <a:t>when </a:t>
            </a:r>
            <a:r>
              <a:rPr sz="1867" dirty="0">
                <a:latin typeface="Arial"/>
                <a:cs typeface="Arial"/>
              </a:rPr>
              <a:t>there are  multiple cache misses for the  same</a:t>
            </a:r>
            <a:r>
              <a:rPr sz="1867" spc="-4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file</a:t>
            </a:r>
          </a:p>
          <a:p>
            <a:pPr>
              <a:spcBef>
                <a:spcPts val="60"/>
              </a:spcBef>
              <a:buFont typeface="Arial"/>
              <a:buChar char="•"/>
            </a:pPr>
            <a:endParaRPr sz="1867" dirty="0">
              <a:latin typeface="Arial"/>
              <a:cs typeface="Arial"/>
            </a:endParaRPr>
          </a:p>
          <a:p>
            <a:pPr marL="398770" indent="-382684">
              <a:buChar char="•"/>
              <a:tabLst>
                <a:tab pos="398770" algn="l"/>
                <a:tab pos="399617" algn="l"/>
              </a:tabLst>
            </a:pPr>
            <a:r>
              <a:rPr sz="1867" spc="127" dirty="0">
                <a:latin typeface="Arial"/>
                <a:cs typeface="Arial"/>
              </a:rPr>
              <a:t>proxy_cache_revalidate</a:t>
            </a:r>
            <a:endParaRPr sz="1867" dirty="0">
              <a:latin typeface="Arial"/>
              <a:cs typeface="Arial"/>
            </a:endParaRPr>
          </a:p>
          <a:p>
            <a:pPr marL="398770">
              <a:lnSpc>
                <a:spcPts val="2227"/>
              </a:lnSpc>
              <a:spcBef>
                <a:spcPts val="33"/>
              </a:spcBef>
            </a:pPr>
            <a:r>
              <a:rPr sz="1867" dirty="0">
                <a:latin typeface="Arial"/>
                <a:cs typeface="Arial"/>
              </a:rPr>
              <a:t>instructs </a:t>
            </a:r>
            <a:r>
              <a:rPr sz="1867" spc="-7" dirty="0">
                <a:latin typeface="Arial"/>
                <a:cs typeface="Arial"/>
              </a:rPr>
              <a:t>NGINX </a:t>
            </a:r>
            <a:r>
              <a:rPr sz="1867" dirty="0">
                <a:latin typeface="Arial"/>
                <a:cs typeface="Arial"/>
              </a:rPr>
              <a:t>to</a:t>
            </a:r>
            <a:r>
              <a:rPr sz="1867" spc="-10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use</a:t>
            </a:r>
          </a:p>
          <a:p>
            <a:pPr marL="398770">
              <a:lnSpc>
                <a:spcPts val="2227"/>
              </a:lnSpc>
            </a:pPr>
            <a:r>
              <a:rPr sz="1867" spc="200" dirty="0">
                <a:latin typeface="Arial"/>
                <a:cs typeface="Arial"/>
              </a:rPr>
              <a:t>If-Modified-Since</a:t>
            </a:r>
            <a:r>
              <a:rPr sz="1867" spc="53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when</a:t>
            </a:r>
            <a:endParaRPr sz="1867" dirty="0">
              <a:latin typeface="Arial"/>
              <a:cs typeface="Arial"/>
            </a:endParaRPr>
          </a:p>
          <a:p>
            <a:pPr marL="398770">
              <a:spcBef>
                <a:spcPts val="7"/>
              </a:spcBef>
            </a:pPr>
            <a:r>
              <a:rPr sz="1867" dirty="0">
                <a:latin typeface="Arial"/>
                <a:cs typeface="Arial"/>
              </a:rPr>
              <a:t>refreshing</a:t>
            </a:r>
            <a:r>
              <a:rPr sz="1867" spc="-67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cache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911" y="1288288"/>
            <a:ext cx="6236547" cy="4590627"/>
          </a:xfrm>
          <a:custGeom>
            <a:avLst/>
            <a:gdLst/>
            <a:ahLst/>
            <a:cxnLst/>
            <a:rect l="l" t="t" r="r" b="b"/>
            <a:pathLst>
              <a:path w="4677410" h="3442970">
                <a:moveTo>
                  <a:pt x="4390898" y="0"/>
                </a:moveTo>
                <a:lnTo>
                  <a:pt x="286219" y="0"/>
                </a:lnTo>
                <a:lnTo>
                  <a:pt x="239793" y="3746"/>
                </a:lnTo>
                <a:lnTo>
                  <a:pt x="195751" y="14591"/>
                </a:lnTo>
                <a:lnTo>
                  <a:pt x="154684" y="31947"/>
                </a:lnTo>
                <a:lnTo>
                  <a:pt x="117181" y="55225"/>
                </a:lnTo>
                <a:lnTo>
                  <a:pt x="83831" y="83835"/>
                </a:lnTo>
                <a:lnTo>
                  <a:pt x="55223" y="117189"/>
                </a:lnTo>
                <a:lnTo>
                  <a:pt x="31946" y="154697"/>
                </a:lnTo>
                <a:lnTo>
                  <a:pt x="14591" y="195771"/>
                </a:lnTo>
                <a:lnTo>
                  <a:pt x="3746" y="239820"/>
                </a:lnTo>
                <a:lnTo>
                  <a:pt x="0" y="286258"/>
                </a:lnTo>
                <a:lnTo>
                  <a:pt x="0" y="3156496"/>
                </a:lnTo>
                <a:lnTo>
                  <a:pt x="3746" y="3202922"/>
                </a:lnTo>
                <a:lnTo>
                  <a:pt x="14591" y="3246964"/>
                </a:lnTo>
                <a:lnTo>
                  <a:pt x="31946" y="3288031"/>
                </a:lnTo>
                <a:lnTo>
                  <a:pt x="55223" y="3325534"/>
                </a:lnTo>
                <a:lnTo>
                  <a:pt x="83831" y="3358884"/>
                </a:lnTo>
                <a:lnTo>
                  <a:pt x="117181" y="3387492"/>
                </a:lnTo>
                <a:lnTo>
                  <a:pt x="154684" y="3410769"/>
                </a:lnTo>
                <a:lnTo>
                  <a:pt x="195751" y="3428124"/>
                </a:lnTo>
                <a:lnTo>
                  <a:pt x="239793" y="3438969"/>
                </a:lnTo>
                <a:lnTo>
                  <a:pt x="286219" y="3442716"/>
                </a:lnTo>
                <a:lnTo>
                  <a:pt x="4390898" y="3442716"/>
                </a:lnTo>
                <a:lnTo>
                  <a:pt x="4437335" y="3438969"/>
                </a:lnTo>
                <a:lnTo>
                  <a:pt x="4481384" y="3428124"/>
                </a:lnTo>
                <a:lnTo>
                  <a:pt x="4522458" y="3410769"/>
                </a:lnTo>
                <a:lnTo>
                  <a:pt x="4559966" y="3387492"/>
                </a:lnTo>
                <a:lnTo>
                  <a:pt x="4593320" y="3358884"/>
                </a:lnTo>
                <a:lnTo>
                  <a:pt x="4621930" y="3325534"/>
                </a:lnTo>
                <a:lnTo>
                  <a:pt x="4645208" y="3288031"/>
                </a:lnTo>
                <a:lnTo>
                  <a:pt x="4662564" y="3246964"/>
                </a:lnTo>
                <a:lnTo>
                  <a:pt x="4673409" y="3202922"/>
                </a:lnTo>
                <a:lnTo>
                  <a:pt x="4677156" y="3156496"/>
                </a:lnTo>
                <a:lnTo>
                  <a:pt x="4677156" y="286258"/>
                </a:lnTo>
                <a:lnTo>
                  <a:pt x="4673409" y="239820"/>
                </a:lnTo>
                <a:lnTo>
                  <a:pt x="4662564" y="195771"/>
                </a:lnTo>
                <a:lnTo>
                  <a:pt x="4645208" y="154697"/>
                </a:lnTo>
                <a:lnTo>
                  <a:pt x="4621930" y="117189"/>
                </a:lnTo>
                <a:lnTo>
                  <a:pt x="4593320" y="83835"/>
                </a:lnTo>
                <a:lnTo>
                  <a:pt x="4559966" y="55225"/>
                </a:lnTo>
                <a:lnTo>
                  <a:pt x="4522458" y="31947"/>
                </a:lnTo>
                <a:lnTo>
                  <a:pt x="4481384" y="14591"/>
                </a:lnTo>
                <a:lnTo>
                  <a:pt x="4437335" y="3746"/>
                </a:lnTo>
                <a:lnTo>
                  <a:pt x="4390898" y="0"/>
                </a:lnTo>
                <a:close/>
              </a:path>
            </a:pathLst>
          </a:custGeom>
          <a:solidFill>
            <a:srgbClr val="E2E3E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588" y="603752"/>
            <a:ext cx="10452945" cy="447131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2800" spc="-7" dirty="0">
                <a:solidFill>
                  <a:srgbClr val="00853A"/>
                </a:solidFill>
              </a:rPr>
              <a:t>Load Balancing with Health Checks</a:t>
            </a:r>
            <a:r>
              <a:rPr sz="2800" spc="173" dirty="0">
                <a:solidFill>
                  <a:srgbClr val="00853A"/>
                </a:solidFill>
              </a:rPr>
              <a:t> </a:t>
            </a:r>
            <a:r>
              <a:rPr sz="2800" spc="-7" dirty="0">
                <a:solidFill>
                  <a:srgbClr val="00853A"/>
                </a:solidFill>
              </a:rPr>
              <a:t>Configuration</a:t>
            </a:r>
            <a:endParaRPr sz="280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74923" y="8076604"/>
            <a:ext cx="9222947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/>
            <a:r>
              <a:rPr spc="27" dirty="0"/>
              <a:t>MORE </a:t>
            </a:r>
            <a:r>
              <a:rPr spc="33" dirty="0"/>
              <a:t>INFORMATION </a:t>
            </a:r>
            <a:r>
              <a:rPr spc="13" dirty="0"/>
              <a:t>AT</a:t>
            </a:r>
            <a:r>
              <a:rPr spc="120" dirty="0"/>
              <a:t> </a:t>
            </a:r>
            <a:r>
              <a:rPr spc="33" dirty="0">
                <a:solidFill>
                  <a:srgbClr val="009539"/>
                </a:solidFill>
              </a:rPr>
              <a:t>NGINX.COM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896420" y="1414442"/>
            <a:ext cx="6925733" cy="5006669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463962" marR="2363834" indent="-447875">
              <a:lnSpc>
                <a:spcPct val="120000"/>
              </a:lnSpc>
              <a:spcBef>
                <a:spcPts val="133"/>
              </a:spcBef>
            </a:pPr>
            <a:r>
              <a:rPr spc="47" dirty="0"/>
              <a:t>upstream </a:t>
            </a:r>
            <a:r>
              <a:rPr dirty="0"/>
              <a:t>my_upstream </a:t>
            </a:r>
            <a:r>
              <a:rPr spc="339" dirty="0"/>
              <a:t>{  </a:t>
            </a:r>
            <a:r>
              <a:rPr spc="13" dirty="0"/>
              <a:t>zone </a:t>
            </a:r>
            <a:r>
              <a:rPr dirty="0"/>
              <a:t>my_upstream</a:t>
            </a:r>
            <a:r>
              <a:rPr spc="320" dirty="0"/>
              <a:t> </a:t>
            </a:r>
            <a:r>
              <a:rPr spc="120" dirty="0"/>
              <a:t>64k;</a:t>
            </a:r>
          </a:p>
          <a:p>
            <a:pPr marL="463962">
              <a:spcBef>
                <a:spcPts val="380"/>
              </a:spcBef>
            </a:pPr>
            <a:r>
              <a:rPr spc="140" dirty="0"/>
              <a:t>server  </a:t>
            </a:r>
            <a:r>
              <a:rPr spc="73" dirty="0"/>
              <a:t>server1.example.com</a:t>
            </a:r>
            <a:r>
              <a:rPr spc="187" dirty="0"/>
              <a:t> </a:t>
            </a:r>
            <a:r>
              <a:rPr b="1" spc="80" dirty="0"/>
              <a:t>slow_start=30s</a:t>
            </a:r>
            <a:r>
              <a:rPr spc="80" dirty="0"/>
              <a:t>;</a:t>
            </a:r>
          </a:p>
          <a:p>
            <a:pPr marL="463962">
              <a:spcBef>
                <a:spcPts val="387"/>
              </a:spcBef>
            </a:pPr>
            <a:r>
              <a:rPr spc="140" dirty="0"/>
              <a:t>server  </a:t>
            </a:r>
            <a:r>
              <a:rPr spc="73" dirty="0"/>
              <a:t>server2.example.com</a:t>
            </a:r>
            <a:r>
              <a:rPr spc="152" dirty="0"/>
              <a:t> </a:t>
            </a:r>
            <a:r>
              <a:rPr b="1" spc="80" dirty="0"/>
              <a:t>slow_start=30s</a:t>
            </a:r>
            <a:r>
              <a:rPr spc="80" dirty="0"/>
              <a:t>;</a:t>
            </a:r>
          </a:p>
          <a:p>
            <a:pPr marL="16933">
              <a:spcBef>
                <a:spcPts val="387"/>
              </a:spcBef>
            </a:pPr>
            <a:r>
              <a:rPr spc="339" dirty="0"/>
              <a:t>}</a:t>
            </a:r>
          </a:p>
          <a:p>
            <a:pPr marL="16933">
              <a:spcBef>
                <a:spcPts val="387"/>
              </a:spcBef>
            </a:pPr>
            <a:r>
              <a:rPr spc="133" dirty="0"/>
              <a:t>server</a:t>
            </a:r>
            <a:r>
              <a:rPr spc="440" dirty="0"/>
              <a:t> </a:t>
            </a:r>
            <a:r>
              <a:rPr spc="339" dirty="0"/>
              <a:t>{</a:t>
            </a:r>
          </a:p>
          <a:p>
            <a:pPr marL="463962">
              <a:spcBef>
                <a:spcPts val="380"/>
              </a:spcBef>
            </a:pPr>
            <a:r>
              <a:rPr spc="187" dirty="0"/>
              <a:t>location </a:t>
            </a:r>
            <a:r>
              <a:rPr spc="433" dirty="0"/>
              <a:t>/</a:t>
            </a:r>
            <a:r>
              <a:rPr spc="53" dirty="0"/>
              <a:t> </a:t>
            </a:r>
            <a:r>
              <a:rPr spc="339" dirty="0"/>
              <a:t>{</a:t>
            </a:r>
          </a:p>
          <a:p>
            <a:pPr marL="912684" marR="904217">
              <a:lnSpc>
                <a:spcPts val="2307"/>
              </a:lnSpc>
              <a:spcBef>
                <a:spcPts val="140"/>
              </a:spcBef>
            </a:pPr>
            <a:r>
              <a:rPr spc="80" dirty="0"/>
              <a:t>proxy_set_header </a:t>
            </a:r>
            <a:r>
              <a:rPr spc="53" dirty="0"/>
              <a:t>Host </a:t>
            </a:r>
            <a:r>
              <a:rPr spc="152" dirty="0"/>
              <a:t>$host;  </a:t>
            </a:r>
            <a:r>
              <a:rPr spc="60" dirty="0"/>
              <a:t>proxy_pass</a:t>
            </a:r>
            <a:r>
              <a:rPr spc="447" dirty="0"/>
              <a:t> </a:t>
            </a:r>
            <a:r>
              <a:rPr spc="133" dirty="0"/>
              <a:t>http://my_upstream;</a:t>
            </a:r>
          </a:p>
          <a:p>
            <a:pPr marL="463962">
              <a:spcBef>
                <a:spcPts val="240"/>
              </a:spcBef>
            </a:pPr>
            <a:r>
              <a:rPr spc="339" dirty="0"/>
              <a:t>}</a:t>
            </a:r>
          </a:p>
          <a:p>
            <a:pPr marL="463962">
              <a:spcBef>
                <a:spcPts val="387"/>
              </a:spcBef>
            </a:pPr>
            <a:r>
              <a:rPr spc="187" dirty="0"/>
              <a:t>location </a:t>
            </a:r>
            <a:r>
              <a:rPr spc="27" dirty="0"/>
              <a:t>@health</a:t>
            </a:r>
            <a:r>
              <a:rPr spc="47" dirty="0"/>
              <a:t> </a:t>
            </a:r>
            <a:r>
              <a:rPr spc="339" dirty="0"/>
              <a:t>{</a:t>
            </a:r>
          </a:p>
          <a:p>
            <a:pPr marL="912684">
              <a:spcBef>
                <a:spcPts val="387"/>
              </a:spcBef>
            </a:pPr>
            <a:r>
              <a:rPr b="1" spc="33" dirty="0"/>
              <a:t>health_check</a:t>
            </a:r>
            <a:r>
              <a:rPr b="1" spc="427" dirty="0"/>
              <a:t> </a:t>
            </a:r>
            <a:r>
              <a:rPr b="1" spc="20" dirty="0"/>
              <a:t>mandatory</a:t>
            </a:r>
            <a:r>
              <a:rPr spc="20" dirty="0"/>
              <a:t>;</a:t>
            </a:r>
          </a:p>
          <a:p>
            <a:pPr marL="463962">
              <a:spcBef>
                <a:spcPts val="380"/>
              </a:spcBef>
            </a:pPr>
            <a:r>
              <a:rPr spc="339" dirty="0"/>
              <a:t>}</a:t>
            </a:r>
          </a:p>
          <a:p>
            <a:pPr marL="16933">
              <a:spcBef>
                <a:spcPts val="387"/>
              </a:spcBef>
            </a:pPr>
            <a:r>
              <a:rPr spc="339" dirty="0"/>
              <a:t>}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xfrm>
            <a:off x="7016264" y="1414442"/>
            <a:ext cx="5600416" cy="4029116"/>
          </a:xfrm>
          <a:prstGeom prst="rect">
            <a:avLst/>
          </a:prstGeom>
        </p:spPr>
        <p:txBody>
          <a:bodyPr vert="horz" wrap="square" lIns="0" tIns="17780" rIns="0" bIns="0" rtlCol="0" anchor="ctr">
            <a:spAutoFit/>
          </a:bodyPr>
          <a:lstStyle/>
          <a:p>
            <a:pPr marL="398770" indent="-382684">
              <a:spcBef>
                <a:spcPts val="140"/>
              </a:spcBef>
              <a:buChar char="•"/>
              <a:tabLst>
                <a:tab pos="398770" algn="l"/>
                <a:tab pos="399617" algn="l"/>
              </a:tabLst>
            </a:pPr>
            <a:r>
              <a:rPr dirty="0"/>
              <a:t>Polls </a:t>
            </a:r>
            <a:r>
              <a:rPr b="1" dirty="0">
                <a:latin typeface="Arial"/>
                <a:cs typeface="Arial"/>
              </a:rPr>
              <a:t>/health </a:t>
            </a:r>
            <a:r>
              <a:rPr spc="-7" dirty="0"/>
              <a:t>every </a:t>
            </a:r>
            <a:r>
              <a:rPr dirty="0"/>
              <a:t>5</a:t>
            </a:r>
            <a:r>
              <a:rPr spc="-120" dirty="0"/>
              <a:t> </a:t>
            </a:r>
            <a:r>
              <a:rPr dirty="0"/>
              <a:t>seconds</a:t>
            </a:r>
          </a:p>
          <a:p>
            <a:pPr>
              <a:spcBef>
                <a:spcPts val="60"/>
              </a:spcBef>
              <a:buFont typeface="Arial"/>
              <a:buChar char="•"/>
            </a:pPr>
            <a:endParaRPr dirty="0"/>
          </a:p>
          <a:p>
            <a:pPr marL="398770" indent="-382684">
              <a:buChar char="•"/>
              <a:tabLst>
                <a:tab pos="398770" algn="l"/>
                <a:tab pos="399617" algn="l"/>
              </a:tabLst>
            </a:pPr>
            <a:r>
              <a:rPr dirty="0"/>
              <a:t>If response is not </a:t>
            </a:r>
            <a:r>
              <a:rPr spc="53" dirty="0"/>
              <a:t>2xx </a:t>
            </a:r>
            <a:r>
              <a:rPr dirty="0"/>
              <a:t>or </a:t>
            </a:r>
            <a:r>
              <a:rPr spc="40" dirty="0"/>
              <a:t>3xx,</a:t>
            </a:r>
            <a:r>
              <a:rPr spc="-193" dirty="0"/>
              <a:t> </a:t>
            </a:r>
            <a:r>
              <a:rPr spc="-7" dirty="0"/>
              <a:t>server</a:t>
            </a:r>
          </a:p>
          <a:p>
            <a:pPr marL="398770">
              <a:spcBef>
                <a:spcPts val="33"/>
              </a:spcBef>
            </a:pPr>
            <a:r>
              <a:rPr dirty="0"/>
              <a:t>is marked as</a:t>
            </a:r>
            <a:r>
              <a:rPr spc="-80" dirty="0"/>
              <a:t> </a:t>
            </a:r>
            <a:r>
              <a:rPr dirty="0"/>
              <a:t>failed</a:t>
            </a:r>
          </a:p>
          <a:p>
            <a:pPr>
              <a:spcBef>
                <a:spcPts val="13"/>
              </a:spcBef>
            </a:pPr>
            <a:endParaRPr sz="1933" dirty="0"/>
          </a:p>
          <a:p>
            <a:pPr marL="398770" marR="414856" indent="-382684">
              <a:spcBef>
                <a:spcPts val="7"/>
              </a:spcBef>
              <a:buChar char="•"/>
              <a:tabLst>
                <a:tab pos="398770" algn="l"/>
                <a:tab pos="399617" algn="l"/>
              </a:tabLst>
            </a:pPr>
            <a:r>
              <a:rPr dirty="0"/>
              <a:t>Traffic to recovered/new</a:t>
            </a:r>
            <a:r>
              <a:rPr spc="-227" dirty="0"/>
              <a:t> </a:t>
            </a:r>
            <a:r>
              <a:rPr spc="-7" dirty="0"/>
              <a:t>servers  slowly </a:t>
            </a:r>
            <a:r>
              <a:rPr dirty="0"/>
              <a:t>ramps up traffic </a:t>
            </a:r>
            <a:r>
              <a:rPr spc="-7" dirty="0"/>
              <a:t>over </a:t>
            </a:r>
            <a:r>
              <a:rPr dirty="0"/>
              <a:t>30  seconds</a:t>
            </a:r>
          </a:p>
          <a:p>
            <a:pPr>
              <a:spcBef>
                <a:spcPts val="13"/>
              </a:spcBef>
              <a:buFont typeface="Arial"/>
              <a:buChar char="•"/>
            </a:pPr>
            <a:endParaRPr sz="1933" dirty="0"/>
          </a:p>
          <a:p>
            <a:pPr marL="398770" marR="775527" indent="-382684">
              <a:spcBef>
                <a:spcPts val="7"/>
              </a:spcBef>
              <a:buChar char="•"/>
              <a:tabLst>
                <a:tab pos="398770" algn="l"/>
                <a:tab pos="399617" algn="l"/>
              </a:tabLst>
            </a:pPr>
            <a:r>
              <a:rPr spc="-7" dirty="0"/>
              <a:t>Many </a:t>
            </a:r>
            <a:r>
              <a:rPr dirty="0"/>
              <a:t>additional</a:t>
            </a:r>
            <a:r>
              <a:rPr spc="-152" dirty="0"/>
              <a:t> </a:t>
            </a:r>
            <a:r>
              <a:rPr dirty="0"/>
              <a:t>configurable  </a:t>
            </a:r>
            <a:r>
              <a:rPr spc="-7" dirty="0"/>
              <a:t>parameters</a:t>
            </a:r>
          </a:p>
          <a:p>
            <a:pPr>
              <a:spcBef>
                <a:spcPts val="13"/>
              </a:spcBef>
              <a:buFont typeface="Arial"/>
              <a:buChar char="•"/>
            </a:pPr>
            <a:endParaRPr sz="1933" dirty="0"/>
          </a:p>
          <a:p>
            <a:pPr marL="398770" indent="-382684">
              <a:buChar char="•"/>
              <a:tabLst>
                <a:tab pos="398770" algn="l"/>
                <a:tab pos="399617" algn="l"/>
              </a:tabLst>
            </a:pPr>
            <a:r>
              <a:rPr spc="-7" dirty="0"/>
              <a:t>Exclusive </a:t>
            </a:r>
            <a:r>
              <a:rPr dirty="0"/>
              <a:t>to </a:t>
            </a:r>
            <a:r>
              <a:rPr spc="-7" dirty="0"/>
              <a:t>NGINX</a:t>
            </a:r>
            <a:r>
              <a:rPr spc="-40" dirty="0"/>
              <a:t> </a:t>
            </a:r>
            <a:r>
              <a:rPr dirty="0"/>
              <a:t>Plus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911" y="1288288"/>
            <a:ext cx="6545580" cy="1920240"/>
          </a:xfrm>
          <a:custGeom>
            <a:avLst/>
            <a:gdLst/>
            <a:ahLst/>
            <a:cxnLst/>
            <a:rect l="l" t="t" r="r" b="b"/>
            <a:pathLst>
              <a:path w="4909185" h="1440180">
                <a:moveTo>
                  <a:pt x="4789043" y="0"/>
                </a:moveTo>
                <a:lnTo>
                  <a:pt x="119735" y="0"/>
                </a:lnTo>
                <a:lnTo>
                  <a:pt x="73128" y="9407"/>
                </a:lnTo>
                <a:lnTo>
                  <a:pt x="35069" y="35067"/>
                </a:lnTo>
                <a:lnTo>
                  <a:pt x="9409" y="73134"/>
                </a:lnTo>
                <a:lnTo>
                  <a:pt x="0" y="119761"/>
                </a:lnTo>
                <a:lnTo>
                  <a:pt x="0" y="1320419"/>
                </a:lnTo>
                <a:lnTo>
                  <a:pt x="9409" y="1367045"/>
                </a:lnTo>
                <a:lnTo>
                  <a:pt x="35069" y="1405112"/>
                </a:lnTo>
                <a:lnTo>
                  <a:pt x="73128" y="1430772"/>
                </a:lnTo>
                <a:lnTo>
                  <a:pt x="119735" y="1440180"/>
                </a:lnTo>
                <a:lnTo>
                  <a:pt x="4789043" y="1440180"/>
                </a:lnTo>
                <a:lnTo>
                  <a:pt x="4835669" y="1430772"/>
                </a:lnTo>
                <a:lnTo>
                  <a:pt x="4873736" y="1405112"/>
                </a:lnTo>
                <a:lnTo>
                  <a:pt x="4899396" y="1367045"/>
                </a:lnTo>
                <a:lnTo>
                  <a:pt x="4908804" y="1320419"/>
                </a:lnTo>
                <a:lnTo>
                  <a:pt x="4908804" y="119761"/>
                </a:lnTo>
                <a:lnTo>
                  <a:pt x="4899396" y="73134"/>
                </a:lnTo>
                <a:lnTo>
                  <a:pt x="4873736" y="35067"/>
                </a:lnTo>
                <a:lnTo>
                  <a:pt x="4835669" y="9407"/>
                </a:lnTo>
                <a:lnTo>
                  <a:pt x="4789043" y="0"/>
                </a:lnTo>
                <a:close/>
              </a:path>
            </a:pathLst>
          </a:custGeom>
          <a:solidFill>
            <a:srgbClr val="E2E3E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587" y="460186"/>
            <a:ext cx="7458742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7" dirty="0">
                <a:solidFill>
                  <a:srgbClr val="00853A"/>
                </a:solidFill>
              </a:rPr>
              <a:t>NGINX Stub Status</a:t>
            </a:r>
            <a:r>
              <a:rPr sz="3733" spc="-33" dirty="0">
                <a:solidFill>
                  <a:srgbClr val="00853A"/>
                </a:solidFill>
              </a:rPr>
              <a:t> </a:t>
            </a:r>
            <a:r>
              <a:rPr sz="3733" spc="-7" dirty="0">
                <a:solidFill>
                  <a:srgbClr val="00853A"/>
                </a:solidFill>
              </a:rPr>
              <a:t>Module</a:t>
            </a:r>
            <a:endParaRPr sz="3733" dirty="0"/>
          </a:p>
        </p:txBody>
      </p:sp>
      <p:sp>
        <p:nvSpPr>
          <p:cNvPr id="4" name="object 4"/>
          <p:cNvSpPr txBox="1"/>
          <p:nvPr/>
        </p:nvSpPr>
        <p:spPr>
          <a:xfrm>
            <a:off x="1002318" y="1438317"/>
            <a:ext cx="3174153" cy="1498017"/>
          </a:xfrm>
          <a:prstGeom prst="rect">
            <a:avLst/>
          </a:prstGeom>
        </p:spPr>
        <p:txBody>
          <a:bodyPr vert="horz" wrap="square" lIns="0" tIns="65193" rIns="0" bIns="0" rtlCol="0">
            <a:spAutoFit/>
          </a:bodyPr>
          <a:lstStyle/>
          <a:p>
            <a:pPr marL="16933">
              <a:spcBef>
                <a:spcPts val="513"/>
              </a:spcBef>
            </a:pP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server</a:t>
            </a:r>
            <a:r>
              <a:rPr sz="1600" spc="44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12684" marR="6773" indent="-449569">
              <a:lnSpc>
                <a:spcPct val="120000"/>
              </a:lnSpc>
            </a:pPr>
            <a:r>
              <a:rPr sz="1600" spc="187" dirty="0">
                <a:solidFill>
                  <a:srgbClr val="222100"/>
                </a:solidFill>
                <a:latin typeface="Arial"/>
                <a:cs typeface="Arial"/>
              </a:rPr>
              <a:t>location </a:t>
            </a:r>
            <a:r>
              <a:rPr sz="1600" spc="160" dirty="0">
                <a:solidFill>
                  <a:srgbClr val="222100"/>
                </a:solidFill>
                <a:latin typeface="Arial"/>
                <a:cs typeface="Arial"/>
              </a:rPr>
              <a:t>/basic_status </a:t>
            </a: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{  </a:t>
            </a:r>
            <a:r>
              <a:rPr sz="1600" spc="160" dirty="0">
                <a:solidFill>
                  <a:srgbClr val="222100"/>
                </a:solidFill>
                <a:latin typeface="Arial"/>
                <a:cs typeface="Arial"/>
              </a:rPr>
              <a:t>stub_status;</a:t>
            </a:r>
            <a:endParaRPr sz="1600">
              <a:latin typeface="Arial"/>
              <a:cs typeface="Arial"/>
            </a:endParaRPr>
          </a:p>
          <a:p>
            <a:pPr marL="463962">
              <a:spcBef>
                <a:spcPts val="387"/>
              </a:spcBef>
            </a:pPr>
            <a:r>
              <a:rPr sz="1600" spc="347" dirty="0">
                <a:solidFill>
                  <a:srgbClr val="2221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6933">
              <a:spcBef>
                <a:spcPts val="387"/>
              </a:spcBef>
            </a:pPr>
            <a:r>
              <a:rPr sz="1600" spc="339" dirty="0">
                <a:solidFill>
                  <a:srgbClr val="2221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7580" y="1491149"/>
            <a:ext cx="3942080" cy="146469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98770" marR="534233" indent="-382684">
              <a:spcBef>
                <a:spcPts val="140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spc="-7" dirty="0">
                <a:latin typeface="Arial"/>
                <a:cs typeface="Arial"/>
              </a:rPr>
              <a:t>Provides </a:t>
            </a:r>
            <a:r>
              <a:rPr sz="1867" dirty="0">
                <a:latin typeface="Arial"/>
                <a:cs typeface="Arial"/>
              </a:rPr>
              <a:t>aggregated</a:t>
            </a:r>
            <a:r>
              <a:rPr sz="1867" spc="-120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NGINX  </a:t>
            </a:r>
            <a:r>
              <a:rPr sz="1867" dirty="0">
                <a:latin typeface="Arial"/>
                <a:cs typeface="Arial"/>
              </a:rPr>
              <a:t>statistics</a:t>
            </a:r>
          </a:p>
          <a:p>
            <a:pPr>
              <a:spcBef>
                <a:spcPts val="13"/>
              </a:spcBef>
              <a:buFont typeface="Arial"/>
              <a:buChar char="•"/>
            </a:pPr>
            <a:endParaRPr sz="1933" dirty="0">
              <a:latin typeface="Arial"/>
              <a:cs typeface="Arial"/>
            </a:endParaRPr>
          </a:p>
          <a:p>
            <a:pPr marL="398770" indent="-382684"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Arial"/>
                <a:cs typeface="Arial"/>
              </a:rPr>
              <a:t>Restrict access so </a:t>
            </a:r>
            <a:r>
              <a:rPr sz="1867" spc="-7" dirty="0">
                <a:latin typeface="Arial"/>
                <a:cs typeface="Arial"/>
              </a:rPr>
              <a:t>it’s not</a:t>
            </a:r>
            <a:r>
              <a:rPr sz="1867" spc="-213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publicly</a:t>
            </a:r>
            <a:endParaRPr sz="1867" dirty="0">
              <a:latin typeface="Arial"/>
              <a:cs typeface="Arial"/>
            </a:endParaRPr>
          </a:p>
          <a:p>
            <a:pPr marL="398770">
              <a:spcBef>
                <a:spcPts val="7"/>
              </a:spcBef>
            </a:pPr>
            <a:r>
              <a:rPr sz="1867" spc="-7" dirty="0">
                <a:latin typeface="Arial"/>
                <a:cs typeface="Arial"/>
              </a:rPr>
              <a:t>visible</a:t>
            </a:r>
            <a:endParaRPr sz="1867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2911" y="3673856"/>
            <a:ext cx="6545580" cy="2182707"/>
          </a:xfrm>
          <a:custGeom>
            <a:avLst/>
            <a:gdLst/>
            <a:ahLst/>
            <a:cxnLst/>
            <a:rect l="l" t="t" r="r" b="b"/>
            <a:pathLst>
              <a:path w="4909185" h="1637029">
                <a:moveTo>
                  <a:pt x="4772660" y="0"/>
                </a:moveTo>
                <a:lnTo>
                  <a:pt x="136080" y="0"/>
                </a:lnTo>
                <a:lnTo>
                  <a:pt x="93067" y="6941"/>
                </a:lnTo>
                <a:lnTo>
                  <a:pt x="55711" y="26269"/>
                </a:lnTo>
                <a:lnTo>
                  <a:pt x="26254" y="55741"/>
                </a:lnTo>
                <a:lnTo>
                  <a:pt x="6937" y="93114"/>
                </a:lnTo>
                <a:lnTo>
                  <a:pt x="0" y="136144"/>
                </a:lnTo>
                <a:lnTo>
                  <a:pt x="0" y="1500695"/>
                </a:lnTo>
                <a:lnTo>
                  <a:pt x="6937" y="1543708"/>
                </a:lnTo>
                <a:lnTo>
                  <a:pt x="26254" y="1581064"/>
                </a:lnTo>
                <a:lnTo>
                  <a:pt x="55711" y="1610521"/>
                </a:lnTo>
                <a:lnTo>
                  <a:pt x="93067" y="1629838"/>
                </a:lnTo>
                <a:lnTo>
                  <a:pt x="136080" y="1636776"/>
                </a:lnTo>
                <a:lnTo>
                  <a:pt x="4772660" y="1636776"/>
                </a:lnTo>
                <a:lnTo>
                  <a:pt x="4815689" y="1629838"/>
                </a:lnTo>
                <a:lnTo>
                  <a:pt x="4853062" y="1610521"/>
                </a:lnTo>
                <a:lnTo>
                  <a:pt x="4882534" y="1581064"/>
                </a:lnTo>
                <a:lnTo>
                  <a:pt x="4901862" y="1543708"/>
                </a:lnTo>
                <a:lnTo>
                  <a:pt x="4908804" y="1500695"/>
                </a:lnTo>
                <a:lnTo>
                  <a:pt x="4908804" y="136144"/>
                </a:lnTo>
                <a:lnTo>
                  <a:pt x="4901862" y="93114"/>
                </a:lnTo>
                <a:lnTo>
                  <a:pt x="4882534" y="55741"/>
                </a:lnTo>
                <a:lnTo>
                  <a:pt x="4853062" y="26269"/>
                </a:lnTo>
                <a:lnTo>
                  <a:pt x="4815689" y="6941"/>
                </a:lnTo>
                <a:lnTo>
                  <a:pt x="4772660" y="0"/>
                </a:lnTo>
                <a:close/>
              </a:path>
            </a:pathLst>
          </a:custGeom>
          <a:solidFill>
            <a:srgbClr val="E2E3E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1002317" y="3824393"/>
            <a:ext cx="4744720" cy="15005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lnSpc>
                <a:spcPct val="120000"/>
              </a:lnSpc>
              <a:spcBef>
                <a:spcPts val="133"/>
              </a:spcBef>
            </a:pP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$ </a:t>
            </a:r>
            <a:r>
              <a:rPr sz="1600" spc="233" dirty="0">
                <a:solidFill>
                  <a:srgbClr val="222100"/>
                </a:solidFill>
                <a:latin typeface="Arial"/>
                <a:cs typeface="Arial"/>
              </a:rPr>
              <a:t>curl </a:t>
            </a:r>
            <a:r>
              <a:rPr sz="1600" spc="113" dirty="0">
                <a:solidFill>
                  <a:srgbClr val="222100"/>
                </a:solidFill>
                <a:latin typeface="Arial"/>
                <a:cs typeface="Arial"/>
                <a:hlinkClick r:id="rId2"/>
              </a:rPr>
              <a:t>http://www.example.com/basic_status </a:t>
            </a:r>
            <a:r>
              <a:rPr sz="1600" spc="11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52" dirty="0">
                <a:solidFill>
                  <a:srgbClr val="222100"/>
                </a:solidFill>
                <a:latin typeface="Arial"/>
                <a:cs typeface="Arial"/>
              </a:rPr>
              <a:t>Active </a:t>
            </a: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connections:</a:t>
            </a:r>
            <a:r>
              <a:rPr sz="1600" spc="12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6933">
              <a:spcBef>
                <a:spcPts val="380"/>
              </a:spcBef>
            </a:pPr>
            <a:r>
              <a:rPr sz="1600" spc="133" dirty="0">
                <a:solidFill>
                  <a:srgbClr val="222100"/>
                </a:solidFill>
                <a:latin typeface="Arial"/>
                <a:cs typeface="Arial"/>
              </a:rPr>
              <a:t>server </a:t>
            </a:r>
            <a:r>
              <a:rPr sz="1600" spc="93" dirty="0">
                <a:solidFill>
                  <a:srgbClr val="222100"/>
                </a:solidFill>
                <a:latin typeface="Arial"/>
                <a:cs typeface="Arial"/>
              </a:rPr>
              <a:t>accepts </a:t>
            </a:r>
            <a:r>
              <a:rPr sz="1600" spc="67" dirty="0">
                <a:solidFill>
                  <a:srgbClr val="222100"/>
                </a:solidFill>
                <a:latin typeface="Arial"/>
                <a:cs typeface="Arial"/>
              </a:rPr>
              <a:t>handled</a:t>
            </a:r>
            <a:r>
              <a:rPr sz="1600" spc="-4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113" dirty="0">
                <a:solidFill>
                  <a:srgbClr val="222100"/>
                </a:solidFill>
                <a:latin typeface="Arial"/>
                <a:cs typeface="Arial"/>
              </a:rPr>
              <a:t>requests</a:t>
            </a:r>
            <a:endParaRPr sz="1600">
              <a:latin typeface="Arial"/>
              <a:cs typeface="Arial"/>
            </a:endParaRPr>
          </a:p>
          <a:p>
            <a:pPr marL="128690">
              <a:spcBef>
                <a:spcPts val="387"/>
              </a:spcBef>
            </a:pP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7 7</a:t>
            </a:r>
            <a:r>
              <a:rPr sz="1600" spc="7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  <a:p>
            <a:pPr marL="16933">
              <a:spcBef>
                <a:spcPts val="387"/>
              </a:spcBef>
            </a:pPr>
            <a:r>
              <a:rPr sz="1600" spc="80" dirty="0">
                <a:solidFill>
                  <a:srgbClr val="222100"/>
                </a:solidFill>
                <a:latin typeface="Arial"/>
                <a:cs typeface="Arial"/>
              </a:rPr>
              <a:t>Reading: </a:t>
            </a: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0 </a:t>
            </a:r>
            <a:r>
              <a:rPr sz="1600" spc="207" dirty="0">
                <a:solidFill>
                  <a:srgbClr val="222100"/>
                </a:solidFill>
                <a:latin typeface="Arial"/>
                <a:cs typeface="Arial"/>
              </a:rPr>
              <a:t>Writing: </a:t>
            </a: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1 </a:t>
            </a:r>
            <a:r>
              <a:rPr sz="1600" spc="152" dirty="0">
                <a:solidFill>
                  <a:srgbClr val="222100"/>
                </a:solidFill>
                <a:latin typeface="Arial"/>
                <a:cs typeface="Arial"/>
              </a:rPr>
              <a:t>Waiting:</a:t>
            </a:r>
            <a:r>
              <a:rPr sz="1600" spc="493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1600" spc="-13" dirty="0">
                <a:solidFill>
                  <a:srgbClr val="222100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74923" y="8076604"/>
            <a:ext cx="9222947" cy="2051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933"/>
            <a:r>
              <a:rPr spc="27" dirty="0"/>
              <a:t>MORE </a:t>
            </a:r>
            <a:r>
              <a:rPr spc="33" dirty="0"/>
              <a:t>INFORMATION </a:t>
            </a:r>
            <a:r>
              <a:rPr spc="13" dirty="0"/>
              <a:t>AT</a:t>
            </a:r>
            <a:r>
              <a:rPr spc="120" dirty="0"/>
              <a:t> </a:t>
            </a:r>
            <a:r>
              <a:rPr spc="33" dirty="0">
                <a:solidFill>
                  <a:srgbClr val="009539"/>
                </a:solidFill>
              </a:rPr>
              <a:t>NGINX.COM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242050" y="4655406"/>
            <a:ext cx="2411729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91929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/>
            <a:r>
              <a:rPr lang="en-US" spc="20" dirty="0"/>
              <a:t>MORE </a:t>
            </a:r>
            <a:r>
              <a:rPr lang="en-US" spc="25" dirty="0"/>
              <a:t>INFORMATION </a:t>
            </a:r>
            <a:r>
              <a:rPr lang="en-US" spc="10" dirty="0"/>
              <a:t>AT</a:t>
            </a:r>
            <a:r>
              <a:rPr lang="en-US" spc="90" dirty="0"/>
              <a:t> </a:t>
            </a:r>
            <a:r>
              <a:rPr lang="en-US" spc="25" dirty="0">
                <a:solidFill>
                  <a:srgbClr val="009539"/>
                </a:solidFill>
              </a:rPr>
              <a:t>NGINX.COM</a:t>
            </a:r>
            <a:endParaRPr spc="33" dirty="0">
              <a:solidFill>
                <a:srgbClr val="009539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706" y="938488"/>
            <a:ext cx="8963985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7" dirty="0"/>
              <a:t>Key Logging Files </a:t>
            </a:r>
            <a:r>
              <a:rPr sz="3733" dirty="0"/>
              <a:t>and Directories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6" y="2038135"/>
            <a:ext cx="9497907" cy="128930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8770" indent="-382684">
              <a:spcBef>
                <a:spcPts val="133"/>
              </a:spcBef>
              <a:buFont typeface="Arial"/>
              <a:buChar char="•"/>
              <a:tabLst>
                <a:tab pos="398770" algn="l"/>
                <a:tab pos="399617" algn="l"/>
              </a:tabLst>
            </a:pPr>
            <a:r>
              <a:rPr sz="2400" b="1" spc="-7" dirty="0">
                <a:solidFill>
                  <a:srgbClr val="222100"/>
                </a:solidFill>
                <a:latin typeface="Arial"/>
                <a:cs typeface="Arial"/>
              </a:rPr>
              <a:t>/var/log/nginx/access.log </a:t>
            </a:r>
            <a:r>
              <a:rPr sz="2400" dirty="0">
                <a:solidFill>
                  <a:srgbClr val="222100"/>
                </a:solidFill>
                <a:latin typeface="Arial"/>
                <a:cs typeface="Arial"/>
              </a:rPr>
              <a:t>− </a:t>
            </a:r>
            <a:r>
              <a:rPr sz="2400" spc="-7" dirty="0">
                <a:solidFill>
                  <a:srgbClr val="222100"/>
                </a:solidFill>
                <a:latin typeface="Arial"/>
                <a:cs typeface="Arial"/>
              </a:rPr>
              <a:t>Details about requests and</a:t>
            </a:r>
            <a:r>
              <a:rPr sz="2400" spc="152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222100"/>
                </a:solidFill>
                <a:latin typeface="Arial"/>
                <a:cs typeface="Arial"/>
              </a:rPr>
              <a:t>responses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47"/>
              </a:spcBef>
              <a:buClr>
                <a:srgbClr val="222100"/>
              </a:buClr>
              <a:buFont typeface="Arial"/>
              <a:buChar char="•"/>
            </a:pPr>
            <a:endParaRPr sz="3467" dirty="0">
              <a:latin typeface="Arial"/>
              <a:cs typeface="Arial"/>
            </a:endParaRPr>
          </a:p>
          <a:p>
            <a:pPr marL="474121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spc="-13" dirty="0">
                <a:solidFill>
                  <a:srgbClr val="222100"/>
                </a:solidFill>
                <a:latin typeface="Arial"/>
                <a:cs typeface="Arial"/>
              </a:rPr>
              <a:t>/var/log/nginx/error.log </a:t>
            </a:r>
            <a:r>
              <a:rPr sz="2400" dirty="0">
                <a:solidFill>
                  <a:srgbClr val="222100"/>
                </a:solidFill>
                <a:latin typeface="Arial"/>
                <a:cs typeface="Arial"/>
              </a:rPr>
              <a:t>− </a:t>
            </a:r>
            <a:r>
              <a:rPr sz="2400" spc="-7" dirty="0">
                <a:solidFill>
                  <a:srgbClr val="222100"/>
                </a:solidFill>
                <a:latin typeface="Arial"/>
                <a:cs typeface="Arial"/>
              </a:rPr>
              <a:t>Details about </a:t>
            </a:r>
            <a:r>
              <a:rPr sz="2400" dirty="0">
                <a:solidFill>
                  <a:srgbClr val="222100"/>
                </a:solidFill>
                <a:latin typeface="Arial"/>
                <a:cs typeface="Arial"/>
              </a:rPr>
              <a:t>NGINX</a:t>
            </a:r>
            <a:r>
              <a:rPr sz="2400" spc="60" dirty="0">
                <a:solidFill>
                  <a:srgbClr val="222100"/>
                </a:solidFill>
                <a:latin typeface="Arial"/>
                <a:cs typeface="Arial"/>
              </a:rPr>
              <a:t> </a:t>
            </a:r>
            <a:r>
              <a:rPr sz="2400" spc="-7" dirty="0">
                <a:solidFill>
                  <a:srgbClr val="222100"/>
                </a:solidFill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242050" y="4655406"/>
            <a:ext cx="2411729" cy="1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rgbClr val="91929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/>
            <a:r>
              <a:rPr lang="en-US" spc="20" dirty="0"/>
              <a:t>MORE </a:t>
            </a:r>
            <a:r>
              <a:rPr lang="en-US" spc="25" dirty="0"/>
              <a:t>INFORMATION </a:t>
            </a:r>
            <a:r>
              <a:rPr lang="en-US" spc="10" dirty="0"/>
              <a:t>AT</a:t>
            </a:r>
            <a:r>
              <a:rPr lang="en-US" spc="90" dirty="0"/>
              <a:t> </a:t>
            </a:r>
            <a:r>
              <a:rPr lang="en-US" spc="25" dirty="0">
                <a:solidFill>
                  <a:srgbClr val="009539"/>
                </a:solidFill>
              </a:rPr>
              <a:t>NGINX.COM</a:t>
            </a:r>
            <a:endParaRPr spc="33" dirty="0">
              <a:solidFill>
                <a:srgbClr val="009539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114" y="882217"/>
            <a:ext cx="3407247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7" dirty="0"/>
              <a:t>Summa</a:t>
            </a:r>
            <a:r>
              <a:rPr sz="3733" dirty="0"/>
              <a:t>r</a:t>
            </a:r>
            <a:r>
              <a:rPr sz="3733" spc="-7" dirty="0"/>
              <a:t>y</a:t>
            </a:r>
            <a:endParaRPr sz="3733" dirty="0"/>
          </a:p>
        </p:txBody>
      </p:sp>
      <p:sp>
        <p:nvSpPr>
          <p:cNvPr id="3" name="object 3"/>
          <p:cNvSpPr txBox="1"/>
          <p:nvPr/>
        </p:nvSpPr>
        <p:spPr>
          <a:xfrm>
            <a:off x="1182259" y="2130354"/>
            <a:ext cx="8105987" cy="41115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98770" indent="-382684">
              <a:spcBef>
                <a:spcPts val="140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spc="13" dirty="0">
                <a:latin typeface="Arial"/>
                <a:cs typeface="Arial"/>
              </a:rPr>
              <a:t>We </a:t>
            </a:r>
            <a:r>
              <a:rPr sz="1867" dirty="0">
                <a:latin typeface="Arial"/>
                <a:cs typeface="Arial"/>
              </a:rPr>
              <a:t>recommend using the NGINX mainline branch for most</a:t>
            </a:r>
            <a:r>
              <a:rPr sz="1867" spc="-32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deployments</a:t>
            </a:r>
            <a:endParaRPr sz="1867" dirty="0">
              <a:latin typeface="Arial"/>
              <a:cs typeface="Arial"/>
            </a:endParaRPr>
          </a:p>
          <a:p>
            <a:pPr>
              <a:spcBef>
                <a:spcPts val="20"/>
              </a:spcBef>
              <a:buFont typeface="Arial"/>
              <a:buChar char="•"/>
            </a:pPr>
            <a:endParaRPr sz="1933" dirty="0">
              <a:latin typeface="Arial"/>
              <a:cs typeface="Arial"/>
            </a:endParaRPr>
          </a:p>
          <a:p>
            <a:pPr marL="398770" indent="-382684"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Arial"/>
                <a:cs typeface="Arial"/>
              </a:rPr>
              <a:t>Put all </a:t>
            </a:r>
            <a:r>
              <a:rPr sz="1867" spc="-7" dirty="0">
                <a:latin typeface="Arial"/>
                <a:cs typeface="Arial"/>
              </a:rPr>
              <a:t>configuration </a:t>
            </a:r>
            <a:r>
              <a:rPr sz="1867" dirty="0">
                <a:latin typeface="Arial"/>
                <a:cs typeface="Arial"/>
              </a:rPr>
              <a:t>in separate files in</a:t>
            </a:r>
            <a:r>
              <a:rPr sz="1867" spc="-173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/etc/nginx/conf.d/</a:t>
            </a:r>
            <a:endParaRPr sz="1867" dirty="0">
              <a:latin typeface="Arial"/>
              <a:cs typeface="Arial"/>
            </a:endParaRPr>
          </a:p>
          <a:p>
            <a:pPr>
              <a:spcBef>
                <a:spcPts val="13"/>
              </a:spcBef>
              <a:buFont typeface="Arial"/>
              <a:buChar char="•"/>
            </a:pPr>
            <a:endParaRPr sz="1933" dirty="0">
              <a:latin typeface="Arial"/>
              <a:cs typeface="Arial"/>
            </a:endParaRPr>
          </a:p>
          <a:p>
            <a:pPr marL="398770" indent="-382684">
              <a:spcBef>
                <a:spcPts val="7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Arial"/>
                <a:cs typeface="Arial"/>
              </a:rPr>
              <a:t>Forcing all traffic to SSL </a:t>
            </a:r>
            <a:r>
              <a:rPr sz="1867" spc="-7" dirty="0">
                <a:latin typeface="Arial"/>
                <a:cs typeface="Arial"/>
              </a:rPr>
              <a:t>improves </a:t>
            </a:r>
            <a:r>
              <a:rPr sz="1867" dirty="0">
                <a:latin typeface="Arial"/>
                <a:cs typeface="Arial"/>
              </a:rPr>
              <a:t>security and </a:t>
            </a:r>
            <a:r>
              <a:rPr sz="1867" spc="-7" dirty="0">
                <a:latin typeface="Arial"/>
                <a:cs typeface="Arial"/>
              </a:rPr>
              <a:t>improves </a:t>
            </a:r>
            <a:r>
              <a:rPr sz="1867" dirty="0">
                <a:latin typeface="Arial"/>
                <a:cs typeface="Arial"/>
              </a:rPr>
              <a:t>search</a:t>
            </a:r>
            <a:r>
              <a:rPr sz="1867" spc="-280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rankings</a:t>
            </a:r>
          </a:p>
          <a:p>
            <a:pPr>
              <a:spcBef>
                <a:spcPts val="13"/>
              </a:spcBef>
              <a:buFont typeface="Arial"/>
              <a:buChar char="•"/>
            </a:pPr>
            <a:endParaRPr sz="1933" dirty="0">
              <a:latin typeface="Arial"/>
              <a:cs typeface="Arial"/>
            </a:endParaRPr>
          </a:p>
          <a:p>
            <a:pPr marL="398770" indent="-382684">
              <a:spcBef>
                <a:spcPts val="7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spc="-7" dirty="0">
                <a:latin typeface="Arial"/>
                <a:cs typeface="Arial"/>
              </a:rPr>
              <a:t>Keepalive connections improve performance by reusing TCP</a:t>
            </a:r>
            <a:r>
              <a:rPr sz="1867" spc="-14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connections</a:t>
            </a:r>
            <a:endParaRPr sz="1867" dirty="0">
              <a:latin typeface="Arial"/>
              <a:cs typeface="Arial"/>
            </a:endParaRPr>
          </a:p>
          <a:p>
            <a:pPr>
              <a:spcBef>
                <a:spcPts val="13"/>
              </a:spcBef>
              <a:buFont typeface="Arial"/>
              <a:buChar char="•"/>
            </a:pPr>
            <a:endParaRPr sz="1933" dirty="0">
              <a:latin typeface="Arial"/>
              <a:cs typeface="Arial"/>
            </a:endParaRPr>
          </a:p>
          <a:p>
            <a:pPr marL="398770" indent="-382684"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Arial"/>
                <a:cs typeface="Arial"/>
              </a:rPr>
              <a:t>SSL session caching and </a:t>
            </a:r>
            <a:r>
              <a:rPr sz="1867" spc="-7" dirty="0">
                <a:latin typeface="Arial"/>
                <a:cs typeface="Arial"/>
              </a:rPr>
              <a:t>HTTP/2 improve </a:t>
            </a:r>
            <a:r>
              <a:rPr sz="1867" dirty="0">
                <a:latin typeface="Arial"/>
                <a:cs typeface="Arial"/>
              </a:rPr>
              <a:t>SSL</a:t>
            </a:r>
            <a:r>
              <a:rPr sz="1867" spc="-167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performance</a:t>
            </a:r>
            <a:endParaRPr sz="1867" dirty="0">
              <a:latin typeface="Arial"/>
              <a:cs typeface="Arial"/>
            </a:endParaRPr>
          </a:p>
          <a:p>
            <a:pPr>
              <a:spcBef>
                <a:spcPts val="13"/>
              </a:spcBef>
              <a:buFont typeface="Arial"/>
              <a:buChar char="•"/>
            </a:pPr>
            <a:endParaRPr sz="1933" dirty="0">
              <a:latin typeface="Arial"/>
              <a:cs typeface="Arial"/>
            </a:endParaRPr>
          </a:p>
          <a:p>
            <a:pPr marL="398770" indent="-382684">
              <a:spcBef>
                <a:spcPts val="7"/>
              </a:spcBef>
              <a:buChar char="•"/>
              <a:tabLst>
                <a:tab pos="398770" algn="l"/>
                <a:tab pos="399617" algn="l"/>
              </a:tabLst>
            </a:pPr>
            <a:r>
              <a:rPr sz="1867" dirty="0">
                <a:latin typeface="Arial"/>
                <a:cs typeface="Arial"/>
              </a:rPr>
              <a:t>NGINX status module and logging capability </a:t>
            </a:r>
            <a:r>
              <a:rPr sz="1867" spc="-7" dirty="0">
                <a:latin typeface="Arial"/>
                <a:cs typeface="Arial"/>
              </a:rPr>
              <a:t>provide</a:t>
            </a:r>
            <a:r>
              <a:rPr sz="1867" spc="-272" dirty="0">
                <a:latin typeface="Arial"/>
                <a:cs typeface="Arial"/>
              </a:rPr>
              <a:t> </a:t>
            </a:r>
            <a:r>
              <a:rPr sz="1867" dirty="0">
                <a:latin typeface="Arial"/>
                <a:cs typeface="Arial"/>
              </a:rPr>
              <a:t>visibility</a:t>
            </a: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spcBef>
                <a:spcPts val="33"/>
              </a:spcBef>
            </a:pPr>
            <a:endParaRPr sz="1867" dirty="0">
              <a:latin typeface="Arial"/>
              <a:cs typeface="Arial"/>
            </a:endParaRPr>
          </a:p>
          <a:p>
            <a:pPr marL="16933"/>
            <a:r>
              <a:rPr sz="1867" spc="-7" dirty="0">
                <a:latin typeface="Arial"/>
                <a:cs typeface="Arial"/>
              </a:rPr>
              <a:t>Try NGINX </a:t>
            </a:r>
            <a:r>
              <a:rPr sz="1867" dirty="0">
                <a:latin typeface="Arial"/>
                <a:cs typeface="Arial"/>
              </a:rPr>
              <a:t>Plus for free at</a:t>
            </a:r>
            <a:r>
              <a:rPr sz="1867" spc="-100" dirty="0">
                <a:latin typeface="Arial"/>
                <a:cs typeface="Arial"/>
              </a:rPr>
              <a:t> </a:t>
            </a:r>
            <a:r>
              <a:rPr sz="1867" b="1" spc="-7" dirty="0">
                <a:latin typeface="Arial"/>
                <a:cs typeface="Arial"/>
              </a:rPr>
              <a:t>nginx.com/free-trial-request</a:t>
            </a:r>
            <a:endParaRPr sz="1867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0700" y="6515100"/>
            <a:ext cx="1296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6AAA9"/>
                </a:solidFill>
                <a:latin typeface="Arial"/>
                <a:cs typeface="Arial"/>
              </a:rPr>
              <a:t>#nginx</a:t>
            </a:r>
            <a:r>
              <a:rPr sz="1200" spc="240" dirty="0">
                <a:solidFill>
                  <a:srgbClr val="A6AAA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A6AAA9"/>
                </a:solidFill>
                <a:latin typeface="Arial"/>
                <a:cs typeface="Arial"/>
              </a:rPr>
              <a:t>#nginxconf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654" y="6561381"/>
            <a:ext cx="172085" cy="168910"/>
          </a:xfrm>
          <a:custGeom>
            <a:avLst/>
            <a:gdLst/>
            <a:ahLst/>
            <a:cxnLst/>
            <a:rect l="l" t="t" r="r" b="b"/>
            <a:pathLst>
              <a:path w="172085" h="168909">
                <a:moveTo>
                  <a:pt x="21705" y="7"/>
                </a:moveTo>
                <a:lnTo>
                  <a:pt x="0" y="150205"/>
                </a:lnTo>
                <a:lnTo>
                  <a:pt x="1464" y="157414"/>
                </a:lnTo>
                <a:lnTo>
                  <a:pt x="5453" y="163317"/>
                </a:lnTo>
                <a:lnTo>
                  <a:pt x="11357" y="167306"/>
                </a:lnTo>
                <a:lnTo>
                  <a:pt x="18566" y="168771"/>
                </a:lnTo>
                <a:lnTo>
                  <a:pt x="19668" y="168762"/>
                </a:lnTo>
                <a:lnTo>
                  <a:pt x="26852" y="167291"/>
                </a:lnTo>
                <a:lnTo>
                  <a:pt x="32749" y="163293"/>
                </a:lnTo>
                <a:lnTo>
                  <a:pt x="36722" y="157414"/>
                </a:lnTo>
                <a:lnTo>
                  <a:pt x="38187" y="150205"/>
                </a:lnTo>
                <a:lnTo>
                  <a:pt x="38187" y="54720"/>
                </a:lnTo>
                <a:lnTo>
                  <a:pt x="83731" y="54720"/>
                </a:lnTo>
                <a:lnTo>
                  <a:pt x="47740" y="11647"/>
                </a:lnTo>
                <a:lnTo>
                  <a:pt x="42240" y="6467"/>
                </a:lnTo>
                <a:lnTo>
                  <a:pt x="35725" y="2839"/>
                </a:lnTo>
                <a:lnTo>
                  <a:pt x="28709" y="705"/>
                </a:lnTo>
                <a:lnTo>
                  <a:pt x="21705" y="7"/>
                </a:lnTo>
                <a:close/>
              </a:path>
              <a:path w="172085" h="168909">
                <a:moveTo>
                  <a:pt x="83731" y="54720"/>
                </a:moveTo>
                <a:lnTo>
                  <a:pt x="38187" y="54720"/>
                </a:lnTo>
                <a:lnTo>
                  <a:pt x="123752" y="157122"/>
                </a:lnTo>
                <a:lnTo>
                  <a:pt x="129252" y="162303"/>
                </a:lnTo>
                <a:lnTo>
                  <a:pt x="135766" y="165931"/>
                </a:lnTo>
                <a:lnTo>
                  <a:pt x="142782" y="168064"/>
                </a:lnTo>
                <a:lnTo>
                  <a:pt x="149787" y="168762"/>
                </a:lnTo>
                <a:lnTo>
                  <a:pt x="158537" y="167291"/>
                </a:lnTo>
                <a:lnTo>
                  <a:pt x="165396" y="163293"/>
                </a:lnTo>
                <a:lnTo>
                  <a:pt x="169854" y="157414"/>
                </a:lnTo>
                <a:lnTo>
                  <a:pt x="171474" y="150205"/>
                </a:lnTo>
                <a:lnTo>
                  <a:pt x="171479" y="114049"/>
                </a:lnTo>
                <a:lnTo>
                  <a:pt x="133304" y="114049"/>
                </a:lnTo>
                <a:lnTo>
                  <a:pt x="83731" y="54720"/>
                </a:lnTo>
                <a:close/>
              </a:path>
              <a:path w="172085" h="168909">
                <a:moveTo>
                  <a:pt x="152926" y="0"/>
                </a:moveTo>
                <a:lnTo>
                  <a:pt x="133304" y="114049"/>
                </a:lnTo>
                <a:lnTo>
                  <a:pt x="171479" y="114049"/>
                </a:lnTo>
                <a:lnTo>
                  <a:pt x="171493" y="18566"/>
                </a:lnTo>
                <a:lnTo>
                  <a:pt x="170028" y="11357"/>
                </a:lnTo>
                <a:lnTo>
                  <a:pt x="166039" y="5453"/>
                </a:lnTo>
                <a:lnTo>
                  <a:pt x="160135" y="1464"/>
                </a:lnTo>
                <a:lnTo>
                  <a:pt x="152926" y="0"/>
                </a:lnTo>
                <a:close/>
              </a:path>
            </a:pathLst>
          </a:custGeom>
          <a:solidFill>
            <a:srgbClr val="0096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484" y="6561381"/>
            <a:ext cx="358839" cy="168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410" y="6561381"/>
            <a:ext cx="33655" cy="63500"/>
          </a:xfrm>
          <a:custGeom>
            <a:avLst/>
            <a:gdLst/>
            <a:ahLst/>
            <a:cxnLst/>
            <a:rect l="l" t="t" r="r" b="b"/>
            <a:pathLst>
              <a:path w="33654" h="63500">
                <a:moveTo>
                  <a:pt x="26017" y="0"/>
                </a:moveTo>
                <a:lnTo>
                  <a:pt x="7553" y="0"/>
                </a:lnTo>
                <a:lnTo>
                  <a:pt x="0" y="8032"/>
                </a:lnTo>
                <a:lnTo>
                  <a:pt x="0" y="62213"/>
                </a:lnTo>
                <a:lnTo>
                  <a:pt x="870" y="63084"/>
                </a:lnTo>
                <a:lnTo>
                  <a:pt x="32684" y="63084"/>
                </a:lnTo>
                <a:lnTo>
                  <a:pt x="33554" y="62213"/>
                </a:lnTo>
                <a:lnTo>
                  <a:pt x="33570" y="8032"/>
                </a:lnTo>
                <a:lnTo>
                  <a:pt x="26017" y="0"/>
                </a:lnTo>
                <a:close/>
              </a:path>
            </a:pathLst>
          </a:custGeom>
          <a:solidFill>
            <a:srgbClr val="0096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192" y="6640000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51"/>
                </a:lnTo>
              </a:path>
            </a:pathLst>
          </a:custGeom>
          <a:ln w="33570">
            <a:solidFill>
              <a:srgbClr val="0096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113" y="6562772"/>
            <a:ext cx="192405" cy="167005"/>
          </a:xfrm>
          <a:custGeom>
            <a:avLst/>
            <a:gdLst/>
            <a:ahLst/>
            <a:cxnLst/>
            <a:rect l="l" t="t" r="r" b="b"/>
            <a:pathLst>
              <a:path w="192404" h="167004">
                <a:moveTo>
                  <a:pt x="44931" y="0"/>
                </a:moveTo>
                <a:lnTo>
                  <a:pt x="43821" y="680"/>
                </a:lnTo>
                <a:lnTo>
                  <a:pt x="38" y="81440"/>
                </a:lnTo>
                <a:lnTo>
                  <a:pt x="0" y="83084"/>
                </a:lnTo>
                <a:lnTo>
                  <a:pt x="46113" y="166091"/>
                </a:lnTo>
                <a:lnTo>
                  <a:pt x="47291" y="166704"/>
                </a:lnTo>
                <a:lnTo>
                  <a:pt x="142820" y="166704"/>
                </a:lnTo>
                <a:lnTo>
                  <a:pt x="144000" y="166083"/>
                </a:lnTo>
                <a:lnTo>
                  <a:pt x="160512" y="135602"/>
                </a:lnTo>
                <a:lnTo>
                  <a:pt x="67243" y="135602"/>
                </a:lnTo>
                <a:lnTo>
                  <a:pt x="66299" y="134963"/>
                </a:lnTo>
                <a:lnTo>
                  <a:pt x="37901" y="83084"/>
                </a:lnTo>
                <a:lnTo>
                  <a:pt x="37845" y="81888"/>
                </a:lnTo>
                <a:lnTo>
                  <a:pt x="38705" y="80322"/>
                </a:lnTo>
                <a:lnTo>
                  <a:pt x="65314" y="33011"/>
                </a:lnTo>
                <a:lnTo>
                  <a:pt x="66262" y="31256"/>
                </a:lnTo>
                <a:lnTo>
                  <a:pt x="67378" y="30585"/>
                </a:lnTo>
                <a:lnTo>
                  <a:pt x="163192" y="30585"/>
                </a:lnTo>
                <a:lnTo>
                  <a:pt x="145159" y="346"/>
                </a:lnTo>
                <a:lnTo>
                  <a:pt x="144062" y="21"/>
                </a:lnTo>
                <a:lnTo>
                  <a:pt x="44931" y="0"/>
                </a:lnTo>
                <a:close/>
              </a:path>
              <a:path w="192404" h="167004">
                <a:moveTo>
                  <a:pt x="121352" y="135588"/>
                </a:moveTo>
                <a:lnTo>
                  <a:pt x="69388" y="135588"/>
                </a:lnTo>
                <a:lnTo>
                  <a:pt x="67243" y="135602"/>
                </a:lnTo>
                <a:lnTo>
                  <a:pt x="160516" y="135596"/>
                </a:lnTo>
                <a:lnTo>
                  <a:pt x="121352" y="135588"/>
                </a:lnTo>
                <a:close/>
              </a:path>
              <a:path w="192404" h="167004">
                <a:moveTo>
                  <a:pt x="192137" y="77223"/>
                </a:moveTo>
                <a:lnTo>
                  <a:pt x="76523" y="77223"/>
                </a:lnTo>
                <a:lnTo>
                  <a:pt x="68529" y="83886"/>
                </a:lnTo>
                <a:lnTo>
                  <a:pt x="68529" y="102503"/>
                </a:lnTo>
                <a:lnTo>
                  <a:pt x="76523" y="109138"/>
                </a:lnTo>
                <a:lnTo>
                  <a:pt x="139563" y="109138"/>
                </a:lnTo>
                <a:lnTo>
                  <a:pt x="124345" y="135008"/>
                </a:lnTo>
                <a:lnTo>
                  <a:pt x="123225" y="135596"/>
                </a:lnTo>
                <a:lnTo>
                  <a:pt x="160520" y="135588"/>
                </a:lnTo>
                <a:lnTo>
                  <a:pt x="192137" y="77223"/>
                </a:lnTo>
                <a:close/>
              </a:path>
              <a:path w="192404" h="167004">
                <a:moveTo>
                  <a:pt x="163192" y="30585"/>
                </a:moveTo>
                <a:lnTo>
                  <a:pt x="123532" y="30585"/>
                </a:lnTo>
                <a:lnTo>
                  <a:pt x="124791" y="31229"/>
                </a:lnTo>
                <a:lnTo>
                  <a:pt x="125869" y="33015"/>
                </a:lnTo>
                <a:lnTo>
                  <a:pt x="141826" y="59906"/>
                </a:lnTo>
                <a:lnTo>
                  <a:pt x="142561" y="61109"/>
                </a:lnTo>
                <a:lnTo>
                  <a:pt x="143306" y="61705"/>
                </a:lnTo>
                <a:lnTo>
                  <a:pt x="181742" y="61693"/>
                </a:lnTo>
                <a:lnTo>
                  <a:pt x="163192" y="30585"/>
                </a:lnTo>
                <a:close/>
              </a:path>
            </a:pathLst>
          </a:custGeom>
          <a:solidFill>
            <a:srgbClr val="0096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345" y="112495"/>
            <a:ext cx="12192000" cy="6832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4400" y="6515100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6AAA9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9800" y="2475229"/>
            <a:ext cx="112395" cy="31750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95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95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95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95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950" b="1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95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950" b="1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95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1900" y="2527300"/>
            <a:ext cx="6981190" cy="31775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2287270">
              <a:lnSpc>
                <a:spcPts val="3100"/>
              </a:lnSpc>
              <a:spcBef>
                <a:spcPts val="219"/>
              </a:spcBef>
            </a:pPr>
            <a:r>
              <a:rPr sz="2600" b="1" spc="-5" dirty="0">
                <a:latin typeface="Arial"/>
                <a:cs typeface="Arial"/>
              </a:rPr>
              <a:t>Static Content </a:t>
            </a:r>
            <a:r>
              <a:rPr sz="2600" spc="-15" dirty="0">
                <a:latin typeface="Arial"/>
                <a:cs typeface="Arial"/>
              </a:rPr>
              <a:t>(Web </a:t>
            </a:r>
            <a:r>
              <a:rPr sz="2600" dirty="0">
                <a:latin typeface="Arial"/>
                <a:cs typeface="Arial"/>
              </a:rPr>
              <a:t>Server)  </a:t>
            </a:r>
            <a:r>
              <a:rPr sz="2600" b="1" spc="-5" dirty="0">
                <a:latin typeface="Arial"/>
                <a:cs typeface="Arial"/>
              </a:rPr>
              <a:t>TCP/UDP Load Balancing</a:t>
            </a:r>
            <a:r>
              <a:rPr sz="2600" b="1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(L4)  </a:t>
            </a:r>
            <a:r>
              <a:rPr sz="2600" b="1" dirty="0">
                <a:latin typeface="Arial"/>
                <a:cs typeface="Arial"/>
              </a:rPr>
              <a:t>HTTP Load Balancing</a:t>
            </a:r>
            <a:r>
              <a:rPr sz="2600" b="1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(L7)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2990"/>
              </a:lnSpc>
            </a:pPr>
            <a:r>
              <a:rPr sz="2600" b="1" dirty="0">
                <a:latin typeface="Arial"/>
                <a:cs typeface="Arial"/>
              </a:rPr>
              <a:t>Reverse </a:t>
            </a:r>
            <a:r>
              <a:rPr sz="2600" b="1" spc="-5" dirty="0">
                <a:latin typeface="Arial"/>
                <a:cs typeface="Arial"/>
              </a:rPr>
              <a:t>Proxy </a:t>
            </a:r>
            <a:r>
              <a:rPr sz="2600" dirty="0">
                <a:latin typeface="Arial"/>
                <a:cs typeface="Arial"/>
              </a:rPr>
              <a:t>(Advanced L7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Routing)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3100"/>
              </a:lnSpc>
            </a:pPr>
            <a:r>
              <a:rPr sz="2600" b="1" spc="-5" dirty="0">
                <a:latin typeface="Arial"/>
                <a:cs typeface="Arial"/>
              </a:rPr>
              <a:t>Security Controls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3100"/>
              </a:lnSpc>
            </a:pPr>
            <a:r>
              <a:rPr sz="2600" b="1" spc="-5" dirty="0">
                <a:latin typeface="Arial"/>
                <a:cs typeface="Arial"/>
              </a:rPr>
              <a:t>Media Delivery </a:t>
            </a:r>
            <a:r>
              <a:rPr sz="2600" spc="-5" dirty="0">
                <a:latin typeface="Arial"/>
                <a:cs typeface="Arial"/>
              </a:rPr>
              <a:t>(VOD </a:t>
            </a:r>
            <a:r>
              <a:rPr sz="2600" dirty="0">
                <a:latin typeface="Arial"/>
                <a:cs typeface="Arial"/>
              </a:rPr>
              <a:t>and Live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Streaming)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3100"/>
              </a:lnSpc>
            </a:pPr>
            <a:r>
              <a:rPr sz="2600" b="1" spc="-5" dirty="0">
                <a:latin typeface="Arial"/>
                <a:cs typeface="Arial"/>
              </a:rPr>
              <a:t>HTTP Content</a:t>
            </a:r>
            <a:r>
              <a:rPr sz="2600" b="1" spc="-5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Caching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3110"/>
              </a:lnSpc>
            </a:pPr>
            <a:r>
              <a:rPr sz="2600" b="1" spc="-5" dirty="0">
                <a:latin typeface="Arial"/>
                <a:cs typeface="Arial"/>
              </a:rPr>
              <a:t>Modularity </a:t>
            </a:r>
            <a:r>
              <a:rPr sz="2600" spc="-5" dirty="0">
                <a:latin typeface="Arial"/>
                <a:cs typeface="Arial"/>
              </a:rPr>
              <a:t>(Extendable </a:t>
            </a:r>
            <a:r>
              <a:rPr sz="2600" dirty="0">
                <a:latin typeface="Arial"/>
                <a:cs typeface="Arial"/>
              </a:rPr>
              <a:t>via Modules,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Scripting)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AD2132A-B995-411C-93D9-C8C8666E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930817"/>
            <a:ext cx="11029616" cy="444686"/>
          </a:xfrm>
        </p:spPr>
        <p:txBody>
          <a:bodyPr>
            <a:normAutofit fontScale="90000"/>
          </a:bodyPr>
          <a:lstStyle/>
          <a:p>
            <a:r>
              <a:rPr lang="en-US" dirty="0"/>
              <a:t>Core Modules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671" y="901956"/>
            <a:ext cx="4151229" cy="626102"/>
          </a:xfrm>
          <a:prstGeom prst="rect">
            <a:avLst/>
          </a:prstGeom>
        </p:spPr>
        <p:txBody>
          <a:bodyPr vert="horz" wrap="square" lIns="0" tIns="11526" rIns="0" bIns="0" rtlCol="0" anchor="b">
            <a:spAutoFit/>
          </a:bodyPr>
          <a:lstStyle/>
          <a:p>
            <a:pPr marL="11527">
              <a:spcBef>
                <a:spcPts val="91"/>
              </a:spcBef>
              <a:tabLst>
                <a:tab pos="1843091" algn="l"/>
              </a:tabLst>
            </a:pPr>
            <a:r>
              <a:rPr sz="3993" dirty="0"/>
              <a:t>W</a:t>
            </a:r>
            <a:r>
              <a:rPr sz="3993" spc="-9" dirty="0"/>
              <a:t>h</a:t>
            </a:r>
            <a:r>
              <a:rPr sz="3993" spc="-5" dirty="0"/>
              <a:t>a</a:t>
            </a:r>
            <a:r>
              <a:rPr sz="3993" dirty="0"/>
              <a:t>t </a:t>
            </a:r>
            <a:r>
              <a:rPr sz="3993" spc="-5" dirty="0"/>
              <a:t>i</a:t>
            </a:r>
            <a:r>
              <a:rPr sz="3993" dirty="0"/>
              <a:t>s	</a:t>
            </a:r>
            <a:r>
              <a:rPr sz="3993" spc="-5" dirty="0"/>
              <a:t>Ng</a:t>
            </a:r>
            <a:r>
              <a:rPr sz="3993" spc="5" dirty="0"/>
              <a:t>i</a:t>
            </a:r>
            <a:r>
              <a:rPr sz="3993" spc="-5" dirty="0"/>
              <a:t>nx</a:t>
            </a:r>
            <a:endParaRPr sz="3993" dirty="0"/>
          </a:p>
        </p:txBody>
      </p:sp>
      <p:sp>
        <p:nvSpPr>
          <p:cNvPr id="3" name="object 3"/>
          <p:cNvSpPr txBox="1"/>
          <p:nvPr/>
        </p:nvSpPr>
        <p:spPr>
          <a:xfrm>
            <a:off x="2139108" y="1950207"/>
            <a:ext cx="7007262" cy="2685398"/>
          </a:xfrm>
          <a:prstGeom prst="rect">
            <a:avLst/>
          </a:prstGeom>
        </p:spPr>
        <p:txBody>
          <a:bodyPr vert="horz" wrap="square" lIns="0" tIns="81835" rIns="0" bIns="0" rtlCol="0">
            <a:spAutoFit/>
          </a:bodyPr>
          <a:lstStyle/>
          <a:p>
            <a:pPr marL="238599" indent="-204019">
              <a:spcBef>
                <a:spcPts val="644"/>
              </a:spcBef>
              <a:buSzPct val="44642"/>
              <a:buFont typeface="OpenSymbol"/>
              <a:buChar char="●"/>
              <a:tabLst>
                <a:tab pos="238599" algn="l"/>
              </a:tabLst>
            </a:pPr>
            <a:r>
              <a:rPr sz="2541" spc="-5" dirty="0">
                <a:latin typeface="Liberation Sans"/>
                <a:cs typeface="Liberation Sans"/>
              </a:rPr>
              <a:t>Pronounced as “Engine</a:t>
            </a:r>
            <a:r>
              <a:rPr sz="2541" spc="9" dirty="0">
                <a:latin typeface="Liberation Sans"/>
                <a:cs typeface="Liberation Sans"/>
              </a:rPr>
              <a:t> </a:t>
            </a:r>
            <a:r>
              <a:rPr sz="2541" dirty="0">
                <a:latin typeface="Liberation Sans"/>
                <a:cs typeface="Liberation Sans"/>
              </a:rPr>
              <a:t>X”</a:t>
            </a:r>
            <a:endParaRPr sz="2541">
              <a:latin typeface="Liberation Sans"/>
              <a:cs typeface="Liberation Sans"/>
            </a:endParaRPr>
          </a:p>
          <a:p>
            <a:pPr marL="238599" indent="-204019">
              <a:spcBef>
                <a:spcPts val="554"/>
              </a:spcBef>
              <a:buSzPct val="44642"/>
              <a:buFont typeface="OpenSymbol"/>
              <a:buChar char="●"/>
              <a:tabLst>
                <a:tab pos="238599" algn="l"/>
              </a:tabLst>
            </a:pPr>
            <a:r>
              <a:rPr sz="2541" spc="-5" dirty="0">
                <a:latin typeface="Liberation Sans"/>
                <a:cs typeface="Liberation Sans"/>
              </a:rPr>
              <a:t>Open source </a:t>
            </a:r>
            <a:r>
              <a:rPr sz="2541" spc="-9" dirty="0">
                <a:latin typeface="Liberation Sans"/>
                <a:cs typeface="Liberation Sans"/>
              </a:rPr>
              <a:t>web </a:t>
            </a:r>
            <a:r>
              <a:rPr sz="2541" spc="-5" dirty="0">
                <a:latin typeface="Liberation Sans"/>
                <a:cs typeface="Liberation Sans"/>
              </a:rPr>
              <a:t>and reverse proxy</a:t>
            </a:r>
            <a:r>
              <a:rPr sz="2541" spc="-23" dirty="0">
                <a:latin typeface="Liberation Sans"/>
                <a:cs typeface="Liberation Sans"/>
              </a:rPr>
              <a:t> </a:t>
            </a:r>
            <a:r>
              <a:rPr sz="2541" dirty="0">
                <a:latin typeface="Liberation Sans"/>
                <a:cs typeface="Liberation Sans"/>
              </a:rPr>
              <a:t>server</a:t>
            </a:r>
            <a:endParaRPr sz="2541">
              <a:latin typeface="Liberation Sans"/>
              <a:cs typeface="Liberation Sans"/>
            </a:endParaRPr>
          </a:p>
          <a:p>
            <a:pPr marL="213817" marR="27664" indent="-179814">
              <a:lnSpc>
                <a:spcPts val="2841"/>
              </a:lnSpc>
              <a:spcBef>
                <a:spcPts val="821"/>
              </a:spcBef>
              <a:buSzPct val="44642"/>
              <a:buFont typeface="OpenSymbol"/>
              <a:buChar char="●"/>
              <a:tabLst>
                <a:tab pos="238599" algn="l"/>
              </a:tabLst>
            </a:pPr>
            <a:r>
              <a:rPr sz="1634" dirty="0"/>
              <a:t>	</a:t>
            </a:r>
            <a:r>
              <a:rPr sz="2541" spc="-5" dirty="0">
                <a:latin typeface="Liberation Sans"/>
                <a:cs typeface="Liberation Sans"/>
              </a:rPr>
              <a:t>High </a:t>
            </a:r>
            <a:r>
              <a:rPr sz="2541" dirty="0">
                <a:latin typeface="Liberation Sans"/>
                <a:cs typeface="Liberation Sans"/>
              </a:rPr>
              <a:t>performance </a:t>
            </a:r>
            <a:r>
              <a:rPr sz="2541" spc="-77" dirty="0">
                <a:latin typeface="Liberation Sans"/>
                <a:cs typeface="Liberation Sans"/>
              </a:rPr>
              <a:t>HTTP, </a:t>
            </a:r>
            <a:r>
              <a:rPr sz="2541" spc="-9" dirty="0">
                <a:latin typeface="Liberation Sans"/>
                <a:cs typeface="Liberation Sans"/>
              </a:rPr>
              <a:t>HTTPS, </a:t>
            </a:r>
            <a:r>
              <a:rPr sz="2541" spc="-73" dirty="0">
                <a:latin typeface="Liberation Sans"/>
                <a:cs typeface="Liberation Sans"/>
              </a:rPr>
              <a:t>SMTP, IMAP,  </a:t>
            </a:r>
            <a:r>
              <a:rPr sz="2541" spc="-9" dirty="0">
                <a:latin typeface="Liberation Sans"/>
                <a:cs typeface="Liberation Sans"/>
              </a:rPr>
              <a:t>POP3 </a:t>
            </a:r>
            <a:r>
              <a:rPr sz="2541" spc="-5" dirty="0">
                <a:latin typeface="Liberation Sans"/>
                <a:cs typeface="Liberation Sans"/>
              </a:rPr>
              <a:t>server</a:t>
            </a:r>
            <a:endParaRPr sz="2541">
              <a:latin typeface="Liberation Sans"/>
              <a:cs typeface="Liberation Sans"/>
            </a:endParaRPr>
          </a:p>
          <a:p>
            <a:pPr marL="238599" indent="-204019">
              <a:spcBef>
                <a:spcPts val="495"/>
              </a:spcBef>
              <a:buSzPct val="44642"/>
              <a:buFont typeface="OpenSymbol"/>
              <a:buChar char="●"/>
              <a:tabLst>
                <a:tab pos="238599" algn="l"/>
              </a:tabLst>
            </a:pPr>
            <a:r>
              <a:rPr sz="2541" spc="-5" dirty="0">
                <a:latin typeface="Liberation Sans"/>
                <a:cs typeface="Liberation Sans"/>
              </a:rPr>
              <a:t>Load balancing and </a:t>
            </a:r>
            <a:r>
              <a:rPr sz="2541" spc="-9" dirty="0">
                <a:latin typeface="Liberation Sans"/>
                <a:cs typeface="Liberation Sans"/>
              </a:rPr>
              <a:t>HTTP</a:t>
            </a:r>
            <a:r>
              <a:rPr sz="2541" spc="-64" dirty="0">
                <a:latin typeface="Liberation Sans"/>
                <a:cs typeface="Liberation Sans"/>
              </a:rPr>
              <a:t> </a:t>
            </a:r>
            <a:r>
              <a:rPr sz="2541" spc="-5" dirty="0">
                <a:latin typeface="Liberation Sans"/>
                <a:cs typeface="Liberation Sans"/>
              </a:rPr>
              <a:t>caching</a:t>
            </a:r>
            <a:endParaRPr sz="2541">
              <a:latin typeface="Liberation Sans"/>
              <a:cs typeface="Liberation Sans"/>
            </a:endParaRPr>
          </a:p>
          <a:p>
            <a:pPr marL="238599" indent="-204019">
              <a:spcBef>
                <a:spcPts val="554"/>
              </a:spcBef>
              <a:buSzPct val="44642"/>
              <a:buFont typeface="OpenSymbol"/>
              <a:buChar char="●"/>
              <a:tabLst>
                <a:tab pos="238599" algn="l"/>
              </a:tabLst>
            </a:pPr>
            <a:r>
              <a:rPr sz="2541" spc="-5" dirty="0">
                <a:latin typeface="Liberation Sans"/>
                <a:cs typeface="Liberation Sans"/>
              </a:rPr>
              <a:t>Asynchronous event-driven</a:t>
            </a:r>
            <a:r>
              <a:rPr sz="2541" spc="9" dirty="0">
                <a:latin typeface="Liberation Sans"/>
                <a:cs typeface="Liberation Sans"/>
              </a:rPr>
              <a:t> </a:t>
            </a:r>
            <a:r>
              <a:rPr sz="2541" spc="-5" dirty="0">
                <a:latin typeface="Liberation Sans"/>
                <a:cs typeface="Liberation Sans"/>
              </a:rPr>
              <a:t>architecture</a:t>
            </a:r>
            <a:endParaRPr sz="2541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5771" y="3268979"/>
            <a:ext cx="1151467" cy="790787"/>
          </a:xfrm>
          <a:custGeom>
            <a:avLst/>
            <a:gdLst/>
            <a:ahLst/>
            <a:cxnLst/>
            <a:rect l="l" t="t" r="r" b="b"/>
            <a:pathLst>
              <a:path w="863600" h="593089">
                <a:moveTo>
                  <a:pt x="863092" y="11049"/>
                </a:moveTo>
                <a:lnTo>
                  <a:pt x="778637" y="0"/>
                </a:lnTo>
                <a:lnTo>
                  <a:pt x="789025" y="30060"/>
                </a:lnTo>
                <a:lnTo>
                  <a:pt x="0" y="303784"/>
                </a:lnTo>
                <a:lnTo>
                  <a:pt x="2032" y="309753"/>
                </a:lnTo>
                <a:lnTo>
                  <a:pt x="127" y="315849"/>
                </a:lnTo>
                <a:lnTo>
                  <a:pt x="788492" y="562762"/>
                </a:lnTo>
                <a:lnTo>
                  <a:pt x="779018" y="593090"/>
                </a:lnTo>
                <a:lnTo>
                  <a:pt x="863092" y="579501"/>
                </a:lnTo>
                <a:lnTo>
                  <a:pt x="849655" y="566547"/>
                </a:lnTo>
                <a:lnTo>
                  <a:pt x="801751" y="520319"/>
                </a:lnTo>
                <a:lnTo>
                  <a:pt x="792264" y="550684"/>
                </a:lnTo>
                <a:lnTo>
                  <a:pt x="22275" y="309410"/>
                </a:lnTo>
                <a:lnTo>
                  <a:pt x="793153" y="42024"/>
                </a:lnTo>
                <a:lnTo>
                  <a:pt x="803529" y="72009"/>
                </a:lnTo>
                <a:lnTo>
                  <a:pt x="848563" y="25908"/>
                </a:lnTo>
                <a:lnTo>
                  <a:pt x="863092" y="11049"/>
                </a:lnTo>
                <a:close/>
              </a:path>
            </a:pathLst>
          </a:custGeom>
          <a:solidFill>
            <a:srgbClr val="5FEB7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62276" y="3100322"/>
            <a:ext cx="1862667" cy="1196340"/>
          </a:xfrm>
          <a:custGeom>
            <a:avLst/>
            <a:gdLst/>
            <a:ahLst/>
            <a:cxnLst/>
            <a:rect l="l" t="t" r="r" b="b"/>
            <a:pathLst>
              <a:path w="1397000" h="897255">
                <a:moveTo>
                  <a:pt x="126024" y="295149"/>
                </a:moveTo>
                <a:lnTo>
                  <a:pt x="124991" y="251075"/>
                </a:lnTo>
                <a:lnTo>
                  <a:pt x="135068" y="209305"/>
                </a:lnTo>
                <a:lnTo>
                  <a:pt x="155132" y="171131"/>
                </a:lnTo>
                <a:lnTo>
                  <a:pt x="184063" y="137848"/>
                </a:lnTo>
                <a:lnTo>
                  <a:pt x="220740" y="110747"/>
                </a:lnTo>
                <a:lnTo>
                  <a:pt x="264039" y="91121"/>
                </a:lnTo>
                <a:lnTo>
                  <a:pt x="312841" y="80265"/>
                </a:lnTo>
                <a:lnTo>
                  <a:pt x="349161" y="78574"/>
                </a:lnTo>
                <a:lnTo>
                  <a:pt x="385047" y="82170"/>
                </a:lnTo>
                <a:lnTo>
                  <a:pt x="419762" y="90909"/>
                </a:lnTo>
                <a:lnTo>
                  <a:pt x="452567" y="104649"/>
                </a:lnTo>
                <a:lnTo>
                  <a:pt x="479496" y="71727"/>
                </a:lnTo>
                <a:lnTo>
                  <a:pt x="514151" y="47019"/>
                </a:lnTo>
                <a:lnTo>
                  <a:pt x="554311" y="31116"/>
                </a:lnTo>
                <a:lnTo>
                  <a:pt x="597755" y="24610"/>
                </a:lnTo>
                <a:lnTo>
                  <a:pt x="642262" y="28096"/>
                </a:lnTo>
                <a:lnTo>
                  <a:pt x="685612" y="42165"/>
                </a:lnTo>
                <a:lnTo>
                  <a:pt x="725655" y="67946"/>
                </a:lnTo>
                <a:lnTo>
                  <a:pt x="751990" y="35802"/>
                </a:lnTo>
                <a:lnTo>
                  <a:pt x="787191" y="13279"/>
                </a:lnTo>
                <a:lnTo>
                  <a:pt x="828142" y="1277"/>
                </a:lnTo>
                <a:lnTo>
                  <a:pt x="871729" y="699"/>
                </a:lnTo>
                <a:lnTo>
                  <a:pt x="914834" y="12447"/>
                </a:lnTo>
                <a:lnTo>
                  <a:pt x="928808" y="19505"/>
                </a:lnTo>
                <a:lnTo>
                  <a:pt x="941761" y="27861"/>
                </a:lnTo>
                <a:lnTo>
                  <a:pt x="953557" y="37432"/>
                </a:lnTo>
                <a:lnTo>
                  <a:pt x="964059" y="48134"/>
                </a:lnTo>
                <a:lnTo>
                  <a:pt x="1002222" y="19586"/>
                </a:lnTo>
                <a:lnTo>
                  <a:pt x="1047072" y="3456"/>
                </a:lnTo>
                <a:lnTo>
                  <a:pt x="1094965" y="0"/>
                </a:lnTo>
                <a:lnTo>
                  <a:pt x="1142253" y="9473"/>
                </a:lnTo>
                <a:lnTo>
                  <a:pt x="1185293" y="32132"/>
                </a:lnTo>
                <a:lnTo>
                  <a:pt x="1219726" y="68263"/>
                </a:lnTo>
                <a:lnTo>
                  <a:pt x="1238252" y="112396"/>
                </a:lnTo>
                <a:lnTo>
                  <a:pt x="1288488" y="132400"/>
                </a:lnTo>
                <a:lnTo>
                  <a:pt x="1327691" y="164010"/>
                </a:lnTo>
                <a:lnTo>
                  <a:pt x="1353878" y="204174"/>
                </a:lnTo>
                <a:lnTo>
                  <a:pt x="1365069" y="249836"/>
                </a:lnTo>
                <a:lnTo>
                  <a:pt x="1359283" y="297943"/>
                </a:lnTo>
                <a:lnTo>
                  <a:pt x="1357124" y="304674"/>
                </a:lnTo>
                <a:lnTo>
                  <a:pt x="1354457" y="311405"/>
                </a:lnTo>
                <a:lnTo>
                  <a:pt x="1351282" y="317755"/>
                </a:lnTo>
                <a:lnTo>
                  <a:pt x="1377277" y="355687"/>
                </a:lnTo>
                <a:lnTo>
                  <a:pt x="1392286" y="396457"/>
                </a:lnTo>
                <a:lnTo>
                  <a:pt x="1396552" y="438453"/>
                </a:lnTo>
                <a:lnTo>
                  <a:pt x="1390317" y="480064"/>
                </a:lnTo>
                <a:lnTo>
                  <a:pt x="1373822" y="519681"/>
                </a:lnTo>
                <a:lnTo>
                  <a:pt x="1347310" y="555692"/>
                </a:lnTo>
                <a:lnTo>
                  <a:pt x="1311023" y="586487"/>
                </a:lnTo>
                <a:lnTo>
                  <a:pt x="1262652" y="611109"/>
                </a:lnTo>
                <a:lnTo>
                  <a:pt x="1208661" y="624206"/>
                </a:lnTo>
                <a:lnTo>
                  <a:pt x="1201616" y="667571"/>
                </a:lnTo>
                <a:lnTo>
                  <a:pt x="1182438" y="706464"/>
                </a:lnTo>
                <a:lnTo>
                  <a:pt x="1152924" y="739331"/>
                </a:lnTo>
                <a:lnTo>
                  <a:pt x="1114869" y="764620"/>
                </a:lnTo>
                <a:lnTo>
                  <a:pt x="1070069" y="780780"/>
                </a:lnTo>
                <a:lnTo>
                  <a:pt x="1020320" y="786258"/>
                </a:lnTo>
                <a:lnTo>
                  <a:pt x="994614" y="784531"/>
                </a:lnTo>
                <a:lnTo>
                  <a:pt x="969550" y="779781"/>
                </a:lnTo>
                <a:lnTo>
                  <a:pt x="945484" y="772077"/>
                </a:lnTo>
                <a:lnTo>
                  <a:pt x="922771" y="761493"/>
                </a:lnTo>
                <a:lnTo>
                  <a:pt x="902761" y="802047"/>
                </a:lnTo>
                <a:lnTo>
                  <a:pt x="873744" y="836440"/>
                </a:lnTo>
                <a:lnTo>
                  <a:pt x="837354" y="863909"/>
                </a:lnTo>
                <a:lnTo>
                  <a:pt x="795224" y="883689"/>
                </a:lnTo>
                <a:lnTo>
                  <a:pt x="748986" y="895017"/>
                </a:lnTo>
                <a:lnTo>
                  <a:pt x="700276" y="897126"/>
                </a:lnTo>
                <a:lnTo>
                  <a:pt x="650725" y="889255"/>
                </a:lnTo>
                <a:lnTo>
                  <a:pt x="615817" y="877017"/>
                </a:lnTo>
                <a:lnTo>
                  <a:pt x="584043" y="859838"/>
                </a:lnTo>
                <a:lnTo>
                  <a:pt x="556070" y="838159"/>
                </a:lnTo>
                <a:lnTo>
                  <a:pt x="532564" y="812420"/>
                </a:lnTo>
                <a:lnTo>
                  <a:pt x="486862" y="831359"/>
                </a:lnTo>
                <a:lnTo>
                  <a:pt x="439238" y="841610"/>
                </a:lnTo>
                <a:lnTo>
                  <a:pt x="391068" y="843473"/>
                </a:lnTo>
                <a:lnTo>
                  <a:pt x="343729" y="837248"/>
                </a:lnTo>
                <a:lnTo>
                  <a:pt x="298599" y="823237"/>
                </a:lnTo>
                <a:lnTo>
                  <a:pt x="257053" y="801740"/>
                </a:lnTo>
                <a:lnTo>
                  <a:pt x="220468" y="773057"/>
                </a:lnTo>
                <a:lnTo>
                  <a:pt x="190223" y="737490"/>
                </a:lnTo>
                <a:lnTo>
                  <a:pt x="189334" y="736220"/>
                </a:lnTo>
                <a:lnTo>
                  <a:pt x="188445" y="734950"/>
                </a:lnTo>
                <a:lnTo>
                  <a:pt x="187581" y="733553"/>
                </a:lnTo>
                <a:lnTo>
                  <a:pt x="142516" y="731898"/>
                </a:lnTo>
                <a:lnTo>
                  <a:pt x="101773" y="718522"/>
                </a:lnTo>
                <a:lnTo>
                  <a:pt x="67927" y="695203"/>
                </a:lnTo>
                <a:lnTo>
                  <a:pt x="43555" y="663721"/>
                </a:lnTo>
                <a:lnTo>
                  <a:pt x="31231" y="625857"/>
                </a:lnTo>
                <a:lnTo>
                  <a:pt x="30996" y="598976"/>
                </a:lnTo>
                <a:lnTo>
                  <a:pt x="37323" y="573025"/>
                </a:lnTo>
                <a:lnTo>
                  <a:pt x="49871" y="548883"/>
                </a:lnTo>
                <a:lnTo>
                  <a:pt x="68303" y="527432"/>
                </a:lnTo>
                <a:lnTo>
                  <a:pt x="26717" y="494787"/>
                </a:lnTo>
                <a:lnTo>
                  <a:pt x="3410" y="452105"/>
                </a:lnTo>
                <a:lnTo>
                  <a:pt x="0" y="404827"/>
                </a:lnTo>
                <a:lnTo>
                  <a:pt x="18100" y="358395"/>
                </a:lnTo>
                <a:lnTo>
                  <a:pt x="38059" y="335215"/>
                </a:lnTo>
                <a:lnTo>
                  <a:pt x="63267" y="316977"/>
                </a:lnTo>
                <a:lnTo>
                  <a:pt x="92580" y="304334"/>
                </a:lnTo>
                <a:lnTo>
                  <a:pt x="124856" y="297943"/>
                </a:lnTo>
                <a:lnTo>
                  <a:pt x="126024" y="295149"/>
                </a:lnTo>
                <a:close/>
              </a:path>
              <a:path w="1397000" h="897255">
                <a:moveTo>
                  <a:pt x="151653" y="540513"/>
                </a:moveTo>
                <a:lnTo>
                  <a:pt x="130291" y="540520"/>
                </a:lnTo>
                <a:lnTo>
                  <a:pt x="109289" y="537719"/>
                </a:lnTo>
                <a:lnTo>
                  <a:pt x="89006" y="532154"/>
                </a:lnTo>
                <a:lnTo>
                  <a:pt x="69801" y="523876"/>
                </a:lnTo>
              </a:path>
              <a:path w="1397000" h="897255">
                <a:moveTo>
                  <a:pt x="223878" y="721742"/>
                </a:moveTo>
                <a:lnTo>
                  <a:pt x="215160" y="724454"/>
                </a:lnTo>
                <a:lnTo>
                  <a:pt x="206266" y="726679"/>
                </a:lnTo>
                <a:lnTo>
                  <a:pt x="197224" y="728403"/>
                </a:lnTo>
                <a:lnTo>
                  <a:pt x="188064" y="729616"/>
                </a:lnTo>
              </a:path>
              <a:path w="1397000" h="897255">
                <a:moveTo>
                  <a:pt x="532475" y="808864"/>
                </a:moveTo>
                <a:lnTo>
                  <a:pt x="526262" y="800172"/>
                </a:lnTo>
                <a:lnTo>
                  <a:pt x="520586" y="791242"/>
                </a:lnTo>
                <a:lnTo>
                  <a:pt x="515460" y="782074"/>
                </a:lnTo>
                <a:lnTo>
                  <a:pt x="510898" y="772669"/>
                </a:lnTo>
              </a:path>
              <a:path w="1397000" h="897255">
                <a:moveTo>
                  <a:pt x="931547" y="718694"/>
                </a:moveTo>
                <a:lnTo>
                  <a:pt x="930287" y="728742"/>
                </a:lnTo>
                <a:lnTo>
                  <a:pt x="928420" y="738696"/>
                </a:lnTo>
                <a:lnTo>
                  <a:pt x="925957" y="748554"/>
                </a:lnTo>
                <a:lnTo>
                  <a:pt x="922911" y="758318"/>
                </a:lnTo>
              </a:path>
              <a:path w="1397000" h="897255">
                <a:moveTo>
                  <a:pt x="1102870" y="473584"/>
                </a:moveTo>
                <a:lnTo>
                  <a:pt x="1146695" y="499509"/>
                </a:lnTo>
                <a:lnTo>
                  <a:pt x="1179911" y="534401"/>
                </a:lnTo>
                <a:lnTo>
                  <a:pt x="1200864" y="575936"/>
                </a:lnTo>
                <a:lnTo>
                  <a:pt x="1207899" y="621793"/>
                </a:lnTo>
              </a:path>
              <a:path w="1397000" h="897255">
                <a:moveTo>
                  <a:pt x="1350647" y="315596"/>
                </a:moveTo>
                <a:lnTo>
                  <a:pt x="1341809" y="331217"/>
                </a:lnTo>
                <a:lnTo>
                  <a:pt x="1330994" y="345790"/>
                </a:lnTo>
                <a:lnTo>
                  <a:pt x="1318322" y="359172"/>
                </a:lnTo>
                <a:lnTo>
                  <a:pt x="1303911" y="371222"/>
                </a:lnTo>
              </a:path>
              <a:path w="1397000" h="897255">
                <a:moveTo>
                  <a:pt x="1238379" y="109348"/>
                </a:moveTo>
                <a:lnTo>
                  <a:pt x="1239544" y="115848"/>
                </a:lnTo>
                <a:lnTo>
                  <a:pt x="1240363" y="122397"/>
                </a:lnTo>
                <a:lnTo>
                  <a:pt x="1240826" y="128993"/>
                </a:lnTo>
                <a:lnTo>
                  <a:pt x="1240919" y="135637"/>
                </a:lnTo>
              </a:path>
              <a:path w="1397000" h="897255">
                <a:moveTo>
                  <a:pt x="939675" y="78741"/>
                </a:moveTo>
                <a:lnTo>
                  <a:pt x="944602" y="69769"/>
                </a:lnTo>
                <a:lnTo>
                  <a:pt x="950232" y="61167"/>
                </a:lnTo>
                <a:lnTo>
                  <a:pt x="956552" y="52969"/>
                </a:lnTo>
                <a:lnTo>
                  <a:pt x="963551" y="45213"/>
                </a:lnTo>
              </a:path>
              <a:path w="1397000" h="897255">
                <a:moveTo>
                  <a:pt x="715482" y="94616"/>
                </a:moveTo>
                <a:lnTo>
                  <a:pt x="717605" y="87164"/>
                </a:lnTo>
                <a:lnTo>
                  <a:pt x="720252" y="79868"/>
                </a:lnTo>
                <a:lnTo>
                  <a:pt x="723417" y="72738"/>
                </a:lnTo>
                <a:lnTo>
                  <a:pt x="727090" y="65787"/>
                </a:lnTo>
              </a:path>
              <a:path w="1397000" h="897255">
                <a:moveTo>
                  <a:pt x="452401" y="104395"/>
                </a:moveTo>
                <a:lnTo>
                  <a:pt x="463620" y="110584"/>
                </a:lnTo>
                <a:lnTo>
                  <a:pt x="474379" y="117333"/>
                </a:lnTo>
                <a:lnTo>
                  <a:pt x="484652" y="124629"/>
                </a:lnTo>
                <a:lnTo>
                  <a:pt x="494413" y="132462"/>
                </a:lnTo>
              </a:path>
              <a:path w="1397000" h="897255">
                <a:moveTo>
                  <a:pt x="133365" y="324613"/>
                </a:moveTo>
                <a:lnTo>
                  <a:pt x="131034" y="317348"/>
                </a:lnTo>
                <a:lnTo>
                  <a:pt x="129034" y="310023"/>
                </a:lnTo>
                <a:lnTo>
                  <a:pt x="127368" y="302628"/>
                </a:lnTo>
                <a:lnTo>
                  <a:pt x="126037" y="295149"/>
                </a:lnTo>
              </a:path>
            </a:pathLst>
          </a:custGeom>
          <a:ln w="25908">
            <a:solidFill>
              <a:srgbClr val="11862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92157" y="3531785"/>
            <a:ext cx="668867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dirty="0">
                <a:latin typeface="Arial"/>
                <a:cs typeface="Arial"/>
              </a:rPr>
              <a:t>Intern</a:t>
            </a:r>
            <a:r>
              <a:rPr sz="1467" spc="-7" dirty="0">
                <a:latin typeface="Arial"/>
                <a:cs typeface="Arial"/>
              </a:rPr>
              <a:t>e</a:t>
            </a:r>
            <a:r>
              <a:rPr sz="1467" dirty="0">
                <a:latin typeface="Arial"/>
                <a:cs typeface="Arial"/>
              </a:rPr>
              <a:t>t</a:t>
            </a:r>
            <a:endParaRPr sz="146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2143" y="3627119"/>
            <a:ext cx="1583267" cy="101600"/>
          </a:xfrm>
          <a:custGeom>
            <a:avLst/>
            <a:gdLst/>
            <a:ahLst/>
            <a:cxnLst/>
            <a:rect l="l" t="t" r="r" b="b"/>
            <a:pathLst>
              <a:path w="11874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187450" h="76200">
                <a:moveTo>
                  <a:pt x="1110996" y="0"/>
                </a:moveTo>
                <a:lnTo>
                  <a:pt x="1110996" y="76200"/>
                </a:lnTo>
                <a:lnTo>
                  <a:pt x="1174496" y="44450"/>
                </a:lnTo>
                <a:lnTo>
                  <a:pt x="1123696" y="44450"/>
                </a:lnTo>
                <a:lnTo>
                  <a:pt x="1123696" y="31750"/>
                </a:lnTo>
                <a:lnTo>
                  <a:pt x="1174496" y="31750"/>
                </a:lnTo>
                <a:lnTo>
                  <a:pt x="1110996" y="0"/>
                </a:lnTo>
                <a:close/>
              </a:path>
              <a:path w="118745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187450" h="76200">
                <a:moveTo>
                  <a:pt x="111099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10996" y="44450"/>
                </a:lnTo>
                <a:lnTo>
                  <a:pt x="1110996" y="31750"/>
                </a:lnTo>
                <a:close/>
              </a:path>
              <a:path w="1187450" h="76200">
                <a:moveTo>
                  <a:pt x="1174496" y="31750"/>
                </a:moveTo>
                <a:lnTo>
                  <a:pt x="1123696" y="31750"/>
                </a:lnTo>
                <a:lnTo>
                  <a:pt x="1123696" y="44450"/>
                </a:lnTo>
                <a:lnTo>
                  <a:pt x="1174496" y="44450"/>
                </a:lnTo>
                <a:lnTo>
                  <a:pt x="1187196" y="38100"/>
                </a:lnTo>
                <a:lnTo>
                  <a:pt x="1174496" y="31750"/>
                </a:lnTo>
                <a:close/>
              </a:path>
            </a:pathLst>
          </a:custGeom>
          <a:solidFill>
            <a:srgbClr val="5FEB7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4233240" y="2905760"/>
            <a:ext cx="712061" cy="839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7" name="object 7"/>
          <p:cNvGrpSpPr/>
          <p:nvPr/>
        </p:nvGrpSpPr>
        <p:grpSpPr>
          <a:xfrm>
            <a:off x="8274304" y="2800096"/>
            <a:ext cx="951653" cy="782320"/>
            <a:chOff x="6205728" y="2100072"/>
            <a:chExt cx="713740" cy="586740"/>
          </a:xfrm>
        </p:grpSpPr>
        <p:sp>
          <p:nvSpPr>
            <p:cNvPr id="8" name="object 8"/>
            <p:cNvSpPr/>
            <p:nvPr/>
          </p:nvSpPr>
          <p:spPr>
            <a:xfrm>
              <a:off x="6205728" y="2100072"/>
              <a:ext cx="493775" cy="5867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6621018" y="2224278"/>
              <a:ext cx="285115" cy="384175"/>
            </a:xfrm>
            <a:custGeom>
              <a:avLst/>
              <a:gdLst/>
              <a:ahLst/>
              <a:cxnLst/>
              <a:rect l="l" t="t" r="r" b="b"/>
              <a:pathLst>
                <a:path w="285115" h="384175">
                  <a:moveTo>
                    <a:pt x="171068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284987" y="384048"/>
                  </a:lnTo>
                  <a:lnTo>
                    <a:pt x="284987" y="113919"/>
                  </a:lnTo>
                  <a:lnTo>
                    <a:pt x="171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792087" y="222427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0" y="0"/>
                  </a:moveTo>
                  <a:lnTo>
                    <a:pt x="22860" y="91059"/>
                  </a:lnTo>
                  <a:lnTo>
                    <a:pt x="113919" y="11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1018" y="2224278"/>
              <a:ext cx="285115" cy="384175"/>
            </a:xfrm>
            <a:custGeom>
              <a:avLst/>
              <a:gdLst/>
              <a:ahLst/>
              <a:cxnLst/>
              <a:rect l="l" t="t" r="r" b="b"/>
              <a:pathLst>
                <a:path w="285115" h="384175">
                  <a:moveTo>
                    <a:pt x="171068" y="0"/>
                  </a:moveTo>
                  <a:lnTo>
                    <a:pt x="193928" y="91059"/>
                  </a:lnTo>
                  <a:lnTo>
                    <a:pt x="284987" y="113919"/>
                  </a:lnTo>
                  <a:lnTo>
                    <a:pt x="171068" y="0"/>
                  </a:lnTo>
                  <a:lnTo>
                    <a:pt x="0" y="0"/>
                  </a:lnTo>
                  <a:lnTo>
                    <a:pt x="0" y="384048"/>
                  </a:lnTo>
                  <a:lnTo>
                    <a:pt x="284987" y="384048"/>
                  </a:lnTo>
                  <a:lnTo>
                    <a:pt x="284987" y="113919"/>
                  </a:lnTo>
                </a:path>
              </a:pathLst>
            </a:custGeom>
            <a:ln w="25908">
              <a:solidFill>
                <a:srgbClr val="11862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480810" y="2173986"/>
              <a:ext cx="287020" cy="386080"/>
            </a:xfrm>
            <a:custGeom>
              <a:avLst/>
              <a:gdLst/>
              <a:ahLst/>
              <a:cxnLst/>
              <a:rect l="l" t="t" r="r" b="b"/>
              <a:pathLst>
                <a:path w="287020" h="386080">
                  <a:moveTo>
                    <a:pt x="172085" y="0"/>
                  </a:moveTo>
                  <a:lnTo>
                    <a:pt x="0" y="0"/>
                  </a:lnTo>
                  <a:lnTo>
                    <a:pt x="0" y="385571"/>
                  </a:lnTo>
                  <a:lnTo>
                    <a:pt x="286512" y="385571"/>
                  </a:lnTo>
                  <a:lnTo>
                    <a:pt x="286512" y="114426"/>
                  </a:lnTo>
                  <a:lnTo>
                    <a:pt x="1720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652895" y="2173986"/>
              <a:ext cx="114935" cy="114935"/>
            </a:xfrm>
            <a:custGeom>
              <a:avLst/>
              <a:gdLst/>
              <a:ahLst/>
              <a:cxnLst/>
              <a:rect l="l" t="t" r="r" b="b"/>
              <a:pathLst>
                <a:path w="114934" h="114935">
                  <a:moveTo>
                    <a:pt x="0" y="0"/>
                  </a:moveTo>
                  <a:lnTo>
                    <a:pt x="22859" y="91566"/>
                  </a:lnTo>
                  <a:lnTo>
                    <a:pt x="114426" y="114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480810" y="2173986"/>
              <a:ext cx="287020" cy="386080"/>
            </a:xfrm>
            <a:custGeom>
              <a:avLst/>
              <a:gdLst/>
              <a:ahLst/>
              <a:cxnLst/>
              <a:rect l="l" t="t" r="r" b="b"/>
              <a:pathLst>
                <a:path w="287020" h="386080">
                  <a:moveTo>
                    <a:pt x="172085" y="0"/>
                  </a:moveTo>
                  <a:lnTo>
                    <a:pt x="194944" y="91566"/>
                  </a:lnTo>
                  <a:lnTo>
                    <a:pt x="286512" y="114426"/>
                  </a:lnTo>
                  <a:lnTo>
                    <a:pt x="172085" y="0"/>
                  </a:lnTo>
                  <a:lnTo>
                    <a:pt x="0" y="0"/>
                  </a:lnTo>
                  <a:lnTo>
                    <a:pt x="0" y="385571"/>
                  </a:lnTo>
                  <a:lnTo>
                    <a:pt x="286512" y="385571"/>
                  </a:lnTo>
                  <a:lnTo>
                    <a:pt x="286512" y="114426"/>
                  </a:lnTo>
                </a:path>
              </a:pathLst>
            </a:custGeom>
            <a:ln w="25908">
              <a:solidFill>
                <a:srgbClr val="11862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446428" y="2914903"/>
            <a:ext cx="1905000" cy="5198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spc="7" dirty="0">
                <a:latin typeface="Arial"/>
                <a:cs typeface="Arial"/>
              </a:rPr>
              <a:t>Web</a:t>
            </a:r>
            <a:r>
              <a:rPr sz="1867" spc="-53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Server</a:t>
            </a:r>
            <a:endParaRPr sz="1867">
              <a:latin typeface="Arial"/>
              <a:cs typeface="Arial"/>
            </a:endParaRPr>
          </a:p>
          <a:p>
            <a:pPr marL="16933">
              <a:spcBef>
                <a:spcPts val="20"/>
              </a:spcBef>
            </a:pPr>
            <a:r>
              <a:rPr sz="1400" i="1" dirty="0">
                <a:latin typeface="Arial"/>
                <a:cs typeface="Arial"/>
              </a:rPr>
              <a:t>Serve content </a:t>
            </a:r>
            <a:r>
              <a:rPr sz="1400" i="1" spc="-7" dirty="0">
                <a:latin typeface="Arial"/>
                <a:cs typeface="Arial"/>
              </a:rPr>
              <a:t>from</a:t>
            </a:r>
            <a:r>
              <a:rPr sz="1400" i="1" spc="-10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disk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62593" y="3875011"/>
            <a:ext cx="1136225" cy="850053"/>
            <a:chOff x="6121944" y="2906258"/>
            <a:chExt cx="852169" cy="637540"/>
          </a:xfrm>
        </p:grpSpPr>
        <p:sp>
          <p:nvSpPr>
            <p:cNvPr id="17" name="object 17"/>
            <p:cNvSpPr/>
            <p:nvPr/>
          </p:nvSpPr>
          <p:spPr>
            <a:xfrm>
              <a:off x="6121944" y="2906258"/>
              <a:ext cx="546735" cy="542290"/>
            </a:xfrm>
            <a:custGeom>
              <a:avLst/>
              <a:gdLst/>
              <a:ahLst/>
              <a:cxnLst/>
              <a:rect l="l" t="t" r="r" b="b"/>
              <a:pathLst>
                <a:path w="546734" h="542289">
                  <a:moveTo>
                    <a:pt x="385692" y="457116"/>
                  </a:moveTo>
                  <a:lnTo>
                    <a:pt x="159690" y="457116"/>
                  </a:lnTo>
                  <a:lnTo>
                    <a:pt x="166667" y="461499"/>
                  </a:lnTo>
                  <a:lnTo>
                    <a:pt x="180633" y="468495"/>
                  </a:lnTo>
                  <a:lnTo>
                    <a:pt x="188490" y="471988"/>
                  </a:lnTo>
                  <a:lnTo>
                    <a:pt x="195467" y="474613"/>
                  </a:lnTo>
                  <a:lnTo>
                    <a:pt x="211168" y="479863"/>
                  </a:lnTo>
                  <a:lnTo>
                    <a:pt x="219025" y="481621"/>
                  </a:lnTo>
                  <a:lnTo>
                    <a:pt x="219025" y="541993"/>
                  </a:lnTo>
                  <a:lnTo>
                    <a:pt x="326357" y="541993"/>
                  </a:lnTo>
                  <a:lnTo>
                    <a:pt x="326356" y="481621"/>
                  </a:lnTo>
                  <a:lnTo>
                    <a:pt x="334213" y="479863"/>
                  </a:lnTo>
                  <a:lnTo>
                    <a:pt x="349915" y="474613"/>
                  </a:lnTo>
                  <a:lnTo>
                    <a:pt x="356904" y="471988"/>
                  </a:lnTo>
                  <a:lnTo>
                    <a:pt x="364749" y="468495"/>
                  </a:lnTo>
                  <a:lnTo>
                    <a:pt x="378715" y="461499"/>
                  </a:lnTo>
                  <a:lnTo>
                    <a:pt x="385692" y="457116"/>
                  </a:lnTo>
                  <a:close/>
                </a:path>
                <a:path w="546734" h="542289">
                  <a:moveTo>
                    <a:pt x="470724" y="457116"/>
                  </a:moveTo>
                  <a:lnTo>
                    <a:pt x="385692" y="457116"/>
                  </a:lnTo>
                  <a:lnTo>
                    <a:pt x="428458" y="499997"/>
                  </a:lnTo>
                  <a:lnTo>
                    <a:pt x="470724" y="457116"/>
                  </a:lnTo>
                  <a:close/>
                </a:path>
                <a:path w="546734" h="542289">
                  <a:moveTo>
                    <a:pt x="122165" y="40629"/>
                  </a:moveTo>
                  <a:lnTo>
                    <a:pt x="46248" y="116747"/>
                  </a:lnTo>
                  <a:lnTo>
                    <a:pt x="84643" y="155246"/>
                  </a:lnTo>
                  <a:lnTo>
                    <a:pt x="76790" y="169251"/>
                  </a:lnTo>
                  <a:lnTo>
                    <a:pt x="70681" y="183243"/>
                  </a:lnTo>
                  <a:lnTo>
                    <a:pt x="64573" y="198994"/>
                  </a:lnTo>
                  <a:lnTo>
                    <a:pt x="60210" y="214745"/>
                  </a:lnTo>
                  <a:lnTo>
                    <a:pt x="0" y="214745"/>
                  </a:lnTo>
                  <a:lnTo>
                    <a:pt x="0" y="321498"/>
                  </a:lnTo>
                  <a:lnTo>
                    <a:pt x="60210" y="321498"/>
                  </a:lnTo>
                  <a:lnTo>
                    <a:pt x="64573" y="337249"/>
                  </a:lnTo>
                  <a:lnTo>
                    <a:pt x="76790" y="366993"/>
                  </a:lnTo>
                  <a:lnTo>
                    <a:pt x="84643" y="380998"/>
                  </a:lnTo>
                  <a:lnTo>
                    <a:pt x="44502" y="422121"/>
                  </a:lnTo>
                  <a:lnTo>
                    <a:pt x="119550" y="498239"/>
                  </a:lnTo>
                  <a:lnTo>
                    <a:pt x="159690" y="457116"/>
                  </a:lnTo>
                  <a:lnTo>
                    <a:pt x="470724" y="457116"/>
                  </a:lnTo>
                  <a:lnTo>
                    <a:pt x="503495" y="423868"/>
                  </a:lnTo>
                  <a:lnTo>
                    <a:pt x="480410" y="400241"/>
                  </a:lnTo>
                  <a:lnTo>
                    <a:pt x="273130" y="400241"/>
                  </a:lnTo>
                  <a:lnTo>
                    <a:pt x="246078" y="397616"/>
                  </a:lnTo>
                  <a:lnTo>
                    <a:pt x="198961" y="377494"/>
                  </a:lnTo>
                  <a:lnTo>
                    <a:pt x="164052" y="341620"/>
                  </a:lnTo>
                  <a:lnTo>
                    <a:pt x="143976" y="294367"/>
                  </a:lnTo>
                  <a:lnTo>
                    <a:pt x="141361" y="268116"/>
                  </a:lnTo>
                  <a:lnTo>
                    <a:pt x="143976" y="241876"/>
                  </a:lnTo>
                  <a:lnTo>
                    <a:pt x="164051" y="194623"/>
                  </a:lnTo>
                  <a:lnTo>
                    <a:pt x="198961" y="159617"/>
                  </a:lnTo>
                  <a:lnTo>
                    <a:pt x="246077" y="139495"/>
                  </a:lnTo>
                  <a:lnTo>
                    <a:pt x="273130" y="136869"/>
                  </a:lnTo>
                  <a:lnTo>
                    <a:pt x="479936" y="136870"/>
                  </a:lnTo>
                  <a:lnTo>
                    <a:pt x="501747" y="115001"/>
                  </a:lnTo>
                  <a:lnTo>
                    <a:pt x="467244" y="79995"/>
                  </a:lnTo>
                  <a:lnTo>
                    <a:pt x="159689" y="79995"/>
                  </a:lnTo>
                  <a:lnTo>
                    <a:pt x="122165" y="40629"/>
                  </a:lnTo>
                  <a:close/>
                </a:path>
                <a:path w="546734" h="542289">
                  <a:moveTo>
                    <a:pt x="479936" y="136870"/>
                  </a:moveTo>
                  <a:lnTo>
                    <a:pt x="273130" y="136869"/>
                  </a:lnTo>
                  <a:lnTo>
                    <a:pt x="298436" y="139495"/>
                  </a:lnTo>
                  <a:lnTo>
                    <a:pt x="321994" y="146503"/>
                  </a:lnTo>
                  <a:lnTo>
                    <a:pt x="363001" y="173622"/>
                  </a:lnTo>
                  <a:lnTo>
                    <a:pt x="391801" y="213866"/>
                  </a:lnTo>
                  <a:lnTo>
                    <a:pt x="404020" y="265491"/>
                  </a:lnTo>
                  <a:lnTo>
                    <a:pt x="404020" y="268116"/>
                  </a:lnTo>
                  <a:lnTo>
                    <a:pt x="401405" y="294367"/>
                  </a:lnTo>
                  <a:lnTo>
                    <a:pt x="381330" y="341620"/>
                  </a:lnTo>
                  <a:lnTo>
                    <a:pt x="346432" y="377494"/>
                  </a:lnTo>
                  <a:lnTo>
                    <a:pt x="299304" y="397616"/>
                  </a:lnTo>
                  <a:lnTo>
                    <a:pt x="273130" y="400241"/>
                  </a:lnTo>
                  <a:lnTo>
                    <a:pt x="480410" y="400241"/>
                  </a:lnTo>
                  <a:lnTo>
                    <a:pt x="461608" y="380998"/>
                  </a:lnTo>
                  <a:lnTo>
                    <a:pt x="469465" y="366993"/>
                  </a:lnTo>
                  <a:lnTo>
                    <a:pt x="481684" y="337249"/>
                  </a:lnTo>
                  <a:lnTo>
                    <a:pt x="486046" y="321498"/>
                  </a:lnTo>
                  <a:lnTo>
                    <a:pt x="546261" y="321498"/>
                  </a:lnTo>
                  <a:lnTo>
                    <a:pt x="546261" y="214745"/>
                  </a:lnTo>
                  <a:lnTo>
                    <a:pt x="486046" y="214745"/>
                  </a:lnTo>
                  <a:lnTo>
                    <a:pt x="481684" y="198994"/>
                  </a:lnTo>
                  <a:lnTo>
                    <a:pt x="475574" y="183243"/>
                  </a:lnTo>
                  <a:lnTo>
                    <a:pt x="469465" y="169251"/>
                  </a:lnTo>
                  <a:lnTo>
                    <a:pt x="461608" y="155246"/>
                  </a:lnTo>
                  <a:lnTo>
                    <a:pt x="479936" y="136870"/>
                  </a:lnTo>
                  <a:close/>
                </a:path>
                <a:path w="546734" h="542289">
                  <a:moveTo>
                    <a:pt x="326356" y="0"/>
                  </a:moveTo>
                  <a:lnTo>
                    <a:pt x="219024" y="0"/>
                  </a:lnTo>
                  <a:lnTo>
                    <a:pt x="219025" y="54622"/>
                  </a:lnTo>
                  <a:lnTo>
                    <a:pt x="195466" y="62498"/>
                  </a:lnTo>
                  <a:lnTo>
                    <a:pt x="188489" y="65123"/>
                  </a:lnTo>
                  <a:lnTo>
                    <a:pt x="180632" y="68627"/>
                  </a:lnTo>
                  <a:lnTo>
                    <a:pt x="166666" y="75624"/>
                  </a:lnTo>
                  <a:lnTo>
                    <a:pt x="159689" y="79995"/>
                  </a:lnTo>
                  <a:lnTo>
                    <a:pt x="385691" y="79995"/>
                  </a:lnTo>
                  <a:lnTo>
                    <a:pt x="349914" y="62498"/>
                  </a:lnTo>
                  <a:lnTo>
                    <a:pt x="326356" y="54622"/>
                  </a:lnTo>
                  <a:lnTo>
                    <a:pt x="326356" y="0"/>
                  </a:lnTo>
                  <a:close/>
                </a:path>
                <a:path w="546734" h="542289">
                  <a:moveTo>
                    <a:pt x="426710" y="38871"/>
                  </a:moveTo>
                  <a:lnTo>
                    <a:pt x="385691" y="79995"/>
                  </a:lnTo>
                  <a:lnTo>
                    <a:pt x="467244" y="79995"/>
                  </a:lnTo>
                  <a:lnTo>
                    <a:pt x="426710" y="388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732771" y="2968756"/>
              <a:ext cx="227749" cy="2283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628934" y="3191883"/>
              <a:ext cx="345440" cy="351790"/>
            </a:xfrm>
            <a:custGeom>
              <a:avLst/>
              <a:gdLst/>
              <a:ahLst/>
              <a:cxnLst/>
              <a:rect l="l" t="t" r="r" b="b"/>
              <a:pathLst>
                <a:path w="345440" h="351789">
                  <a:moveTo>
                    <a:pt x="246888" y="309741"/>
                  </a:moveTo>
                  <a:lnTo>
                    <a:pt x="137866" y="309741"/>
                  </a:lnTo>
                  <a:lnTo>
                    <a:pt x="143108" y="310617"/>
                  </a:lnTo>
                  <a:lnTo>
                    <a:pt x="147470" y="312367"/>
                  </a:lnTo>
                  <a:lnTo>
                    <a:pt x="152700" y="313242"/>
                  </a:lnTo>
                  <a:lnTo>
                    <a:pt x="157942" y="313242"/>
                  </a:lnTo>
                  <a:lnTo>
                    <a:pt x="162304" y="314116"/>
                  </a:lnTo>
                  <a:lnTo>
                    <a:pt x="167534" y="314992"/>
                  </a:lnTo>
                  <a:lnTo>
                    <a:pt x="178006" y="314992"/>
                  </a:lnTo>
                  <a:lnTo>
                    <a:pt x="188478" y="351741"/>
                  </a:lnTo>
                  <a:lnTo>
                    <a:pt x="253055" y="333367"/>
                  </a:lnTo>
                  <a:lnTo>
                    <a:pt x="246888" y="309741"/>
                  </a:lnTo>
                  <a:close/>
                </a:path>
                <a:path w="345440" h="351789">
                  <a:moveTo>
                    <a:pt x="334262" y="244117"/>
                  </a:moveTo>
                  <a:lnTo>
                    <a:pt x="54105" y="244117"/>
                  </a:lnTo>
                  <a:lnTo>
                    <a:pt x="59335" y="252867"/>
                  </a:lnTo>
                  <a:lnTo>
                    <a:pt x="65444" y="260742"/>
                  </a:lnTo>
                  <a:lnTo>
                    <a:pt x="72422" y="268617"/>
                  </a:lnTo>
                  <a:lnTo>
                    <a:pt x="79411" y="275617"/>
                  </a:lnTo>
                  <a:lnTo>
                    <a:pt x="61082" y="307992"/>
                  </a:lnTo>
                  <a:lnTo>
                    <a:pt x="119550" y="341241"/>
                  </a:lnTo>
                  <a:lnTo>
                    <a:pt x="137866" y="309741"/>
                  </a:lnTo>
                  <a:lnTo>
                    <a:pt x="246888" y="309741"/>
                  </a:lnTo>
                  <a:lnTo>
                    <a:pt x="243463" y="296617"/>
                  </a:lnTo>
                  <a:lnTo>
                    <a:pt x="252187" y="291366"/>
                  </a:lnTo>
                  <a:lnTo>
                    <a:pt x="255670" y="288742"/>
                  </a:lnTo>
                  <a:lnTo>
                    <a:pt x="260032" y="285242"/>
                  </a:lnTo>
                  <a:lnTo>
                    <a:pt x="264394" y="282617"/>
                  </a:lnTo>
                  <a:lnTo>
                    <a:pt x="274866" y="272117"/>
                  </a:lnTo>
                  <a:lnTo>
                    <a:pt x="318422" y="272117"/>
                  </a:lnTo>
                  <a:lnTo>
                    <a:pt x="334262" y="244117"/>
                  </a:lnTo>
                  <a:close/>
                </a:path>
                <a:path w="345440" h="351789">
                  <a:moveTo>
                    <a:pt x="318422" y="272117"/>
                  </a:moveTo>
                  <a:lnTo>
                    <a:pt x="274866" y="272117"/>
                  </a:lnTo>
                  <a:lnTo>
                    <a:pt x="308028" y="290492"/>
                  </a:lnTo>
                  <a:lnTo>
                    <a:pt x="318422" y="272117"/>
                  </a:lnTo>
                  <a:close/>
                </a:path>
                <a:path w="345440" h="351789">
                  <a:moveTo>
                    <a:pt x="45369" y="62124"/>
                  </a:moveTo>
                  <a:lnTo>
                    <a:pt x="12218" y="121624"/>
                  </a:lnTo>
                  <a:lnTo>
                    <a:pt x="41886" y="138242"/>
                  </a:lnTo>
                  <a:lnTo>
                    <a:pt x="39271" y="147864"/>
                  </a:lnTo>
                  <a:lnTo>
                    <a:pt x="38392" y="158364"/>
                  </a:lnTo>
                  <a:lnTo>
                    <a:pt x="36644" y="167998"/>
                  </a:lnTo>
                  <a:lnTo>
                    <a:pt x="36644" y="178499"/>
                  </a:lnTo>
                  <a:lnTo>
                    <a:pt x="0" y="188987"/>
                  </a:lnTo>
                  <a:lnTo>
                    <a:pt x="18328" y="253742"/>
                  </a:lnTo>
                  <a:lnTo>
                    <a:pt x="54105" y="244117"/>
                  </a:lnTo>
                  <a:lnTo>
                    <a:pt x="334262" y="244117"/>
                  </a:lnTo>
                  <a:lnTo>
                    <a:pt x="341190" y="231869"/>
                  </a:lnTo>
                  <a:lnTo>
                    <a:pt x="311975" y="215239"/>
                  </a:lnTo>
                  <a:lnTo>
                    <a:pt x="172776" y="215239"/>
                  </a:lnTo>
                  <a:lnTo>
                    <a:pt x="164919" y="214372"/>
                  </a:lnTo>
                  <a:lnTo>
                    <a:pt x="136131" y="185495"/>
                  </a:lnTo>
                  <a:lnTo>
                    <a:pt x="135251" y="177620"/>
                  </a:lnTo>
                  <a:lnTo>
                    <a:pt x="136131" y="170623"/>
                  </a:lnTo>
                  <a:lnTo>
                    <a:pt x="164919" y="140867"/>
                  </a:lnTo>
                  <a:lnTo>
                    <a:pt x="172776" y="139988"/>
                  </a:lnTo>
                  <a:lnTo>
                    <a:pt x="343781" y="139988"/>
                  </a:lnTo>
                  <a:lnTo>
                    <a:pt x="335058" y="107619"/>
                  </a:lnTo>
                  <a:lnTo>
                    <a:pt x="295809" y="107619"/>
                  </a:lnTo>
                  <a:lnTo>
                    <a:pt x="290579" y="98865"/>
                  </a:lnTo>
                  <a:lnTo>
                    <a:pt x="284469" y="90122"/>
                  </a:lnTo>
                  <a:lnTo>
                    <a:pt x="278360" y="82247"/>
                  </a:lnTo>
                  <a:lnTo>
                    <a:pt x="275742" y="79622"/>
                  </a:lnTo>
                  <a:lnTo>
                    <a:pt x="75048" y="79621"/>
                  </a:lnTo>
                  <a:lnTo>
                    <a:pt x="45369" y="62124"/>
                  </a:lnTo>
                  <a:close/>
                </a:path>
                <a:path w="345440" h="351789">
                  <a:moveTo>
                    <a:pt x="343781" y="139988"/>
                  </a:moveTo>
                  <a:lnTo>
                    <a:pt x="172776" y="139988"/>
                  </a:lnTo>
                  <a:lnTo>
                    <a:pt x="180633" y="140867"/>
                  </a:lnTo>
                  <a:lnTo>
                    <a:pt x="187610" y="142613"/>
                  </a:lnTo>
                  <a:lnTo>
                    <a:pt x="210300" y="177620"/>
                  </a:lnTo>
                  <a:lnTo>
                    <a:pt x="210300" y="179366"/>
                  </a:lnTo>
                  <a:lnTo>
                    <a:pt x="209421" y="182870"/>
                  </a:lnTo>
                  <a:lnTo>
                    <a:pt x="208553" y="185495"/>
                  </a:lnTo>
                  <a:lnTo>
                    <a:pt x="208553" y="187241"/>
                  </a:lnTo>
                  <a:lnTo>
                    <a:pt x="172776" y="215239"/>
                  </a:lnTo>
                  <a:lnTo>
                    <a:pt x="311975" y="215239"/>
                  </a:lnTo>
                  <a:lnTo>
                    <a:pt x="308907" y="213493"/>
                  </a:lnTo>
                  <a:lnTo>
                    <a:pt x="309775" y="206496"/>
                  </a:lnTo>
                  <a:lnTo>
                    <a:pt x="311522" y="200367"/>
                  </a:lnTo>
                  <a:lnTo>
                    <a:pt x="312390" y="193371"/>
                  </a:lnTo>
                  <a:lnTo>
                    <a:pt x="313270" y="187241"/>
                  </a:lnTo>
                  <a:lnTo>
                    <a:pt x="313270" y="184616"/>
                  </a:lnTo>
                  <a:lnTo>
                    <a:pt x="314137" y="180245"/>
                  </a:lnTo>
                  <a:lnTo>
                    <a:pt x="314137" y="173248"/>
                  </a:lnTo>
                  <a:lnTo>
                    <a:pt x="344866" y="164230"/>
                  </a:lnTo>
                  <a:lnTo>
                    <a:pt x="344865" y="144012"/>
                  </a:lnTo>
                  <a:lnTo>
                    <a:pt x="343781" y="139988"/>
                  </a:lnTo>
                  <a:close/>
                </a:path>
                <a:path w="345440" h="351789">
                  <a:moveTo>
                    <a:pt x="332466" y="97998"/>
                  </a:moveTo>
                  <a:lnTo>
                    <a:pt x="295809" y="107619"/>
                  </a:lnTo>
                  <a:lnTo>
                    <a:pt x="335058" y="107619"/>
                  </a:lnTo>
                  <a:lnTo>
                    <a:pt x="332466" y="97998"/>
                  </a:lnTo>
                  <a:close/>
                </a:path>
                <a:path w="345440" h="351789">
                  <a:moveTo>
                    <a:pt x="162304" y="0"/>
                  </a:moveTo>
                  <a:lnTo>
                    <a:pt x="96859" y="18376"/>
                  </a:lnTo>
                  <a:lnTo>
                    <a:pt x="107331" y="55116"/>
                  </a:lnTo>
                  <a:lnTo>
                    <a:pt x="89882" y="65617"/>
                  </a:lnTo>
                  <a:lnTo>
                    <a:pt x="86388" y="69121"/>
                  </a:lnTo>
                  <a:lnTo>
                    <a:pt x="82025" y="72625"/>
                  </a:lnTo>
                  <a:lnTo>
                    <a:pt x="75048" y="79621"/>
                  </a:lnTo>
                  <a:lnTo>
                    <a:pt x="275742" y="79622"/>
                  </a:lnTo>
                  <a:lnTo>
                    <a:pt x="271383" y="75250"/>
                  </a:lnTo>
                  <a:lnTo>
                    <a:pt x="288832" y="43748"/>
                  </a:lnTo>
                  <a:lnTo>
                    <a:pt x="285740" y="41990"/>
                  </a:lnTo>
                  <a:lnTo>
                    <a:pt x="212915" y="41990"/>
                  </a:lnTo>
                  <a:lnTo>
                    <a:pt x="207685" y="41123"/>
                  </a:lnTo>
                  <a:lnTo>
                    <a:pt x="203311" y="39365"/>
                  </a:lnTo>
                  <a:lnTo>
                    <a:pt x="192839" y="37619"/>
                  </a:lnTo>
                  <a:lnTo>
                    <a:pt x="187610" y="37619"/>
                  </a:lnTo>
                  <a:lnTo>
                    <a:pt x="182380" y="36740"/>
                  </a:lnTo>
                  <a:lnTo>
                    <a:pt x="172776" y="36740"/>
                  </a:lnTo>
                  <a:lnTo>
                    <a:pt x="162304" y="0"/>
                  </a:lnTo>
                  <a:close/>
                </a:path>
                <a:path w="345440" h="351789">
                  <a:moveTo>
                    <a:pt x="230364" y="10500"/>
                  </a:moveTo>
                  <a:lnTo>
                    <a:pt x="212915" y="41990"/>
                  </a:lnTo>
                  <a:lnTo>
                    <a:pt x="285740" y="41990"/>
                  </a:lnTo>
                  <a:lnTo>
                    <a:pt x="230364" y="10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446428" y="4011336"/>
            <a:ext cx="2494280" cy="5198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"/>
                <a:cs typeface="Arial"/>
              </a:rPr>
              <a:t>Application</a:t>
            </a:r>
            <a:r>
              <a:rPr sz="1867" spc="-73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Gateway</a:t>
            </a:r>
            <a:endParaRPr sz="1867">
              <a:latin typeface="Arial"/>
              <a:cs typeface="Arial"/>
            </a:endParaRPr>
          </a:p>
          <a:p>
            <a:pPr marL="16933">
              <a:spcBef>
                <a:spcPts val="20"/>
              </a:spcBef>
            </a:pPr>
            <a:r>
              <a:rPr sz="1400" i="1" spc="-7" dirty="0">
                <a:latin typeface="Arial"/>
                <a:cs typeface="Arial"/>
              </a:rPr>
              <a:t>FastCGI, </a:t>
            </a:r>
            <a:r>
              <a:rPr sz="1400" i="1" dirty="0">
                <a:latin typeface="Arial"/>
                <a:cs typeface="Arial"/>
              </a:rPr>
              <a:t>uWSGI,</a:t>
            </a:r>
            <a:r>
              <a:rPr sz="1400" i="1" spc="-120" dirty="0">
                <a:latin typeface="Arial"/>
                <a:cs typeface="Arial"/>
              </a:rPr>
              <a:t> </a:t>
            </a:r>
            <a:r>
              <a:rPr sz="1400" i="1" spc="-7" dirty="0">
                <a:latin typeface="Arial"/>
                <a:cs typeface="Arial"/>
              </a:rPr>
              <a:t>Passenger…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03062" y="2731007"/>
            <a:ext cx="1619673" cy="1869440"/>
            <a:chOff x="4427296" y="2048255"/>
            <a:chExt cx="1214755" cy="1402080"/>
          </a:xfrm>
        </p:grpSpPr>
        <p:sp>
          <p:nvSpPr>
            <p:cNvPr id="22" name="object 22"/>
            <p:cNvSpPr/>
            <p:nvPr/>
          </p:nvSpPr>
          <p:spPr>
            <a:xfrm>
              <a:off x="4427296" y="2049779"/>
              <a:ext cx="556107" cy="6781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963667" y="2048255"/>
              <a:ext cx="678179" cy="6781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427296" y="2772155"/>
              <a:ext cx="556107" cy="6781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4963667" y="2772155"/>
              <a:ext cx="678179" cy="6781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4768595" y="2482595"/>
              <a:ext cx="489203" cy="5623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424935" y="3931507"/>
            <a:ext cx="2120053" cy="641265"/>
          </a:xfrm>
          <a:prstGeom prst="rect">
            <a:avLst/>
          </a:prstGeom>
        </p:spPr>
        <p:txBody>
          <a:bodyPr vert="horz" wrap="square" lIns="0" tIns="86359" rIns="0" bIns="0" rtlCol="0">
            <a:spAutoFit/>
          </a:bodyPr>
          <a:lstStyle/>
          <a:p>
            <a:pPr marL="847" algn="ctr">
              <a:spcBef>
                <a:spcPts val="679"/>
              </a:spcBef>
            </a:pPr>
            <a:r>
              <a:rPr sz="1867" spc="-7" dirty="0">
                <a:latin typeface="Arial"/>
                <a:cs typeface="Arial"/>
              </a:rPr>
              <a:t>Reverse</a:t>
            </a:r>
            <a:r>
              <a:rPr sz="1867" spc="-33" dirty="0">
                <a:latin typeface="Arial"/>
                <a:cs typeface="Arial"/>
              </a:rPr>
              <a:t> </a:t>
            </a:r>
            <a:r>
              <a:rPr sz="1867" spc="-7" dirty="0">
                <a:latin typeface="Arial"/>
                <a:cs typeface="Arial"/>
              </a:rPr>
              <a:t>Proxy</a:t>
            </a:r>
            <a:endParaRPr sz="1867" dirty="0">
              <a:latin typeface="Arial"/>
              <a:cs typeface="Arial"/>
            </a:endParaRPr>
          </a:p>
          <a:p>
            <a:pPr algn="ctr">
              <a:spcBef>
                <a:spcPts val="420"/>
              </a:spcBef>
            </a:pPr>
            <a:r>
              <a:rPr sz="1400" i="1" dirty="0">
                <a:latin typeface="Arial"/>
                <a:cs typeface="Arial"/>
              </a:rPr>
              <a:t>Caching, load</a:t>
            </a:r>
            <a:r>
              <a:rPr sz="1400" i="1" spc="-107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balancing…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58026" y="3321981"/>
            <a:ext cx="1094740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dirty="0">
                <a:latin typeface="Arial"/>
                <a:cs typeface="Arial"/>
              </a:rPr>
              <a:t>HTTP</a:t>
            </a:r>
            <a:r>
              <a:rPr sz="1467" spc="-100" dirty="0">
                <a:latin typeface="Arial"/>
                <a:cs typeface="Arial"/>
              </a:rPr>
              <a:t> </a:t>
            </a:r>
            <a:r>
              <a:rPr sz="1467" dirty="0">
                <a:latin typeface="Arial"/>
                <a:cs typeface="Arial"/>
              </a:rPr>
              <a:t>Traffic</a:t>
            </a:r>
            <a:endParaRPr sz="1467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08879" y="3645407"/>
            <a:ext cx="711200" cy="1016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5FEB7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4157472" y="3291839"/>
            <a:ext cx="652272" cy="749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58636" y="889282"/>
            <a:ext cx="4462097" cy="590697"/>
          </a:xfrm>
          <a:prstGeom prst="rect">
            <a:avLst/>
          </a:prstGeom>
        </p:spPr>
        <p:txBody>
          <a:bodyPr vert="horz" wrap="square" lIns="0" tIns="16087" rIns="0" bIns="0" rtlCol="0" anchor="b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spc="-7" dirty="0"/>
              <a:t>NGINX</a:t>
            </a:r>
            <a:r>
              <a:rPr sz="3733" spc="-67" dirty="0"/>
              <a:t> </a:t>
            </a:r>
            <a:r>
              <a:rPr sz="3733" spc="-7" dirty="0"/>
              <a:t>Overview</a:t>
            </a:r>
            <a:endParaRPr sz="3733" dirty="0"/>
          </a:p>
        </p:txBody>
      </p:sp>
    </p:spTree>
    <p:extLst>
      <p:ext uri="{BB962C8B-B14F-4D97-AF65-F5344CB8AC3E}">
        <p14:creationId xmlns:p14="http://schemas.microsoft.com/office/powerpoint/2010/main" val="135796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959" y="845686"/>
            <a:ext cx="6136804" cy="626102"/>
          </a:xfrm>
          <a:prstGeom prst="rect">
            <a:avLst/>
          </a:prstGeom>
        </p:spPr>
        <p:txBody>
          <a:bodyPr vert="horz" wrap="square" lIns="0" tIns="11526" rIns="0" bIns="0" rtlCol="0" anchor="b">
            <a:spAutoFit/>
          </a:bodyPr>
          <a:lstStyle/>
          <a:p>
            <a:pPr marL="11527">
              <a:spcBef>
                <a:spcPts val="91"/>
              </a:spcBef>
              <a:tabLst>
                <a:tab pos="3423376" algn="l"/>
              </a:tabLst>
            </a:pPr>
            <a:r>
              <a:rPr sz="3993" spc="5" dirty="0"/>
              <a:t>N</a:t>
            </a:r>
            <a:r>
              <a:rPr sz="3993" spc="-9" dirty="0"/>
              <a:t>g</a:t>
            </a:r>
            <a:r>
              <a:rPr sz="3993" spc="5" dirty="0"/>
              <a:t>i</a:t>
            </a:r>
            <a:r>
              <a:rPr sz="3993" spc="-9" dirty="0"/>
              <a:t>n</a:t>
            </a:r>
            <a:r>
              <a:rPr sz="3993" dirty="0"/>
              <a:t>x</a:t>
            </a:r>
            <a:r>
              <a:rPr sz="3993" spc="5" dirty="0"/>
              <a:t> </a:t>
            </a:r>
            <a:r>
              <a:rPr sz="3993" dirty="0"/>
              <a:t>P</a:t>
            </a:r>
            <a:r>
              <a:rPr sz="3993" spc="-5" dirty="0"/>
              <a:t>ro</a:t>
            </a:r>
            <a:r>
              <a:rPr sz="3993" dirty="0"/>
              <a:t>c</a:t>
            </a:r>
            <a:r>
              <a:rPr sz="3993" spc="-5" dirty="0"/>
              <a:t>es</a:t>
            </a:r>
            <a:r>
              <a:rPr sz="3993" dirty="0"/>
              <a:t>s	</a:t>
            </a:r>
            <a:r>
              <a:rPr sz="3993" spc="5" dirty="0"/>
              <a:t>M</a:t>
            </a:r>
            <a:r>
              <a:rPr sz="3993" spc="-9" dirty="0"/>
              <a:t>o</a:t>
            </a:r>
            <a:r>
              <a:rPr sz="3993" spc="-5" dirty="0"/>
              <a:t>del</a:t>
            </a:r>
            <a:endParaRPr sz="3993" dirty="0"/>
          </a:p>
        </p:txBody>
      </p:sp>
      <p:sp>
        <p:nvSpPr>
          <p:cNvPr id="3" name="object 3"/>
          <p:cNvSpPr/>
          <p:nvPr/>
        </p:nvSpPr>
        <p:spPr>
          <a:xfrm>
            <a:off x="671959" y="2003375"/>
            <a:ext cx="7098894" cy="4210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06" y="904116"/>
            <a:ext cx="5205618" cy="626102"/>
          </a:xfrm>
          <a:prstGeom prst="rect">
            <a:avLst/>
          </a:prstGeom>
        </p:spPr>
        <p:txBody>
          <a:bodyPr vert="horz" wrap="square" lIns="0" tIns="11526" rIns="0" bIns="0" rtlCol="0" anchor="b">
            <a:spAutoFit/>
          </a:bodyPr>
          <a:lstStyle/>
          <a:p>
            <a:pPr marL="11527">
              <a:spcBef>
                <a:spcPts val="91"/>
              </a:spcBef>
            </a:pPr>
            <a:r>
              <a:rPr sz="3993" spc="-5" dirty="0"/>
              <a:t>Master</a:t>
            </a:r>
            <a:r>
              <a:rPr sz="3993" spc="-64" dirty="0"/>
              <a:t> </a:t>
            </a:r>
            <a:r>
              <a:rPr sz="3993" spc="-5" dirty="0"/>
              <a:t>process</a:t>
            </a:r>
            <a:endParaRPr sz="3993" dirty="0"/>
          </a:p>
        </p:txBody>
      </p:sp>
      <p:sp>
        <p:nvSpPr>
          <p:cNvPr id="3" name="object 3"/>
          <p:cNvSpPr txBox="1"/>
          <p:nvPr/>
        </p:nvSpPr>
        <p:spPr>
          <a:xfrm>
            <a:off x="2127581" y="1950207"/>
            <a:ext cx="6914478" cy="3377575"/>
          </a:xfrm>
          <a:prstGeom prst="rect">
            <a:avLst/>
          </a:prstGeom>
        </p:spPr>
        <p:txBody>
          <a:bodyPr vert="horz" wrap="square" lIns="0" tIns="81835" rIns="0" bIns="0" rtlCol="0">
            <a:spAutoFit/>
          </a:bodyPr>
          <a:lstStyle/>
          <a:p>
            <a:pPr marL="250125" indent="-204019">
              <a:spcBef>
                <a:spcPts val="644"/>
              </a:spcBef>
              <a:buSzPct val="44642"/>
              <a:buFont typeface="OpenSymbol"/>
              <a:buChar char="●"/>
              <a:tabLst>
                <a:tab pos="250125" algn="l"/>
              </a:tabLst>
            </a:pPr>
            <a:r>
              <a:rPr sz="2541" spc="-5" dirty="0">
                <a:latin typeface="Liberation Sans"/>
                <a:cs typeface="Liberation Sans"/>
              </a:rPr>
              <a:t>Reads </a:t>
            </a:r>
            <a:r>
              <a:rPr sz="2541" dirty="0">
                <a:latin typeface="Liberation Sans"/>
                <a:cs typeface="Liberation Sans"/>
              </a:rPr>
              <a:t>&amp; </a:t>
            </a:r>
            <a:r>
              <a:rPr sz="2541" spc="-5" dirty="0">
                <a:latin typeface="Liberation Sans"/>
                <a:cs typeface="Liberation Sans"/>
              </a:rPr>
              <a:t>validates</a:t>
            </a:r>
            <a:r>
              <a:rPr sz="2541" spc="-9" dirty="0">
                <a:latin typeface="Liberation Sans"/>
                <a:cs typeface="Liberation Sans"/>
              </a:rPr>
              <a:t> </a:t>
            </a:r>
            <a:r>
              <a:rPr sz="2541" spc="-5" dirty="0">
                <a:latin typeface="Liberation Sans"/>
                <a:cs typeface="Liberation Sans"/>
              </a:rPr>
              <a:t>configurations</a:t>
            </a:r>
            <a:endParaRPr sz="2541">
              <a:latin typeface="Liberation Sans"/>
              <a:cs typeface="Liberation Sans"/>
            </a:endParaRPr>
          </a:p>
          <a:p>
            <a:pPr marL="250125" indent="-204019">
              <a:spcBef>
                <a:spcPts val="554"/>
              </a:spcBef>
              <a:buSzPct val="44642"/>
              <a:buFont typeface="OpenSymbol"/>
              <a:buChar char="●"/>
              <a:tabLst>
                <a:tab pos="250125" algn="l"/>
              </a:tabLst>
            </a:pPr>
            <a:r>
              <a:rPr sz="2541" spc="-5" dirty="0">
                <a:latin typeface="Liberation Sans"/>
                <a:cs typeface="Liberation Sans"/>
              </a:rPr>
              <a:t>Creates and binds</a:t>
            </a:r>
            <a:r>
              <a:rPr sz="2541" spc="5" dirty="0">
                <a:latin typeface="Liberation Sans"/>
                <a:cs typeface="Liberation Sans"/>
              </a:rPr>
              <a:t> </a:t>
            </a:r>
            <a:r>
              <a:rPr sz="2541" dirty="0">
                <a:latin typeface="Liberation Sans"/>
                <a:cs typeface="Liberation Sans"/>
              </a:rPr>
              <a:t>sockets</a:t>
            </a:r>
            <a:endParaRPr sz="2541">
              <a:latin typeface="Liberation Sans"/>
              <a:cs typeface="Liberation Sans"/>
            </a:endParaRPr>
          </a:p>
          <a:p>
            <a:pPr marL="250125" indent="-204019">
              <a:spcBef>
                <a:spcPts val="554"/>
              </a:spcBef>
              <a:buSzPct val="44642"/>
              <a:buFont typeface="OpenSymbol"/>
              <a:buChar char="●"/>
              <a:tabLst>
                <a:tab pos="250125" algn="l"/>
              </a:tabLst>
            </a:pPr>
            <a:r>
              <a:rPr sz="2541" spc="-5" dirty="0">
                <a:latin typeface="Liberation Sans"/>
                <a:cs typeface="Liberation Sans"/>
              </a:rPr>
              <a:t>Creates </a:t>
            </a:r>
            <a:r>
              <a:rPr sz="2541" dirty="0">
                <a:latin typeface="Liberation Sans"/>
                <a:cs typeface="Liberation Sans"/>
              </a:rPr>
              <a:t>child </a:t>
            </a:r>
            <a:r>
              <a:rPr sz="2541" spc="-5" dirty="0">
                <a:latin typeface="Liberation Sans"/>
                <a:cs typeface="Liberation Sans"/>
              </a:rPr>
              <a:t>processes</a:t>
            </a:r>
            <a:endParaRPr sz="2541">
              <a:latin typeface="Liberation Sans"/>
              <a:cs typeface="Liberation Sans"/>
            </a:endParaRPr>
          </a:p>
          <a:p>
            <a:pPr>
              <a:spcBef>
                <a:spcPts val="14"/>
              </a:spcBef>
            </a:pPr>
            <a:endParaRPr sz="2677">
              <a:latin typeface="Liberation Sans"/>
              <a:cs typeface="Liberation Sans"/>
            </a:endParaRPr>
          </a:p>
          <a:p>
            <a:pPr marL="221886" marR="1169942" indent="3458">
              <a:lnSpc>
                <a:spcPct val="125299"/>
              </a:lnSpc>
              <a:spcBef>
                <a:spcPts val="5"/>
              </a:spcBef>
            </a:pPr>
            <a:r>
              <a:rPr sz="2178" spc="-5" dirty="0">
                <a:latin typeface="Liberation Sans"/>
                <a:cs typeface="Liberation Sans"/>
              </a:rPr>
              <a:t>Cache </a:t>
            </a:r>
            <a:r>
              <a:rPr sz="2178" spc="-9" dirty="0">
                <a:latin typeface="Liberation Sans"/>
                <a:cs typeface="Liberation Sans"/>
              </a:rPr>
              <a:t>loader </a:t>
            </a:r>
            <a:r>
              <a:rPr sz="2178" dirty="0">
                <a:latin typeface="Liberation Sans"/>
                <a:cs typeface="Liberation Sans"/>
              </a:rPr>
              <a:t>→ </a:t>
            </a:r>
            <a:r>
              <a:rPr sz="2178" spc="-9" dirty="0">
                <a:latin typeface="Liberation Sans"/>
                <a:cs typeface="Liberation Sans"/>
              </a:rPr>
              <a:t>loads </a:t>
            </a:r>
            <a:r>
              <a:rPr sz="2178" spc="-5" dirty="0">
                <a:latin typeface="Liberation Sans"/>
                <a:cs typeface="Liberation Sans"/>
              </a:rPr>
              <a:t>cache in </a:t>
            </a:r>
            <a:r>
              <a:rPr sz="2178" spc="5" dirty="0">
                <a:latin typeface="Liberation Sans"/>
                <a:cs typeface="Liberation Sans"/>
              </a:rPr>
              <a:t>memory  </a:t>
            </a:r>
            <a:r>
              <a:rPr sz="2178" spc="-5" dirty="0">
                <a:latin typeface="Liberation Sans"/>
                <a:cs typeface="Liberation Sans"/>
              </a:rPr>
              <a:t>Cache manager </a:t>
            </a:r>
            <a:r>
              <a:rPr sz="2178" dirty="0">
                <a:latin typeface="Liberation Sans"/>
                <a:cs typeface="Liberation Sans"/>
              </a:rPr>
              <a:t>→ </a:t>
            </a:r>
            <a:r>
              <a:rPr sz="2178" spc="-5" dirty="0">
                <a:latin typeface="Liberation Sans"/>
                <a:cs typeface="Liberation Sans"/>
              </a:rPr>
              <a:t>prunes cache</a:t>
            </a:r>
            <a:r>
              <a:rPr sz="2178" spc="9" dirty="0">
                <a:latin typeface="Liberation Sans"/>
                <a:cs typeface="Liberation Sans"/>
              </a:rPr>
              <a:t> </a:t>
            </a:r>
            <a:r>
              <a:rPr sz="2178" spc="-9" dirty="0">
                <a:latin typeface="Liberation Sans"/>
                <a:cs typeface="Liberation Sans"/>
              </a:rPr>
              <a:t>periodically</a:t>
            </a:r>
            <a:endParaRPr sz="2178">
              <a:latin typeface="Liberation Sans"/>
              <a:cs typeface="Liberation Sans"/>
            </a:endParaRPr>
          </a:p>
          <a:p>
            <a:pPr marL="236870">
              <a:lnSpc>
                <a:spcPts val="2523"/>
              </a:lnSpc>
              <a:spcBef>
                <a:spcPts val="581"/>
              </a:spcBef>
            </a:pPr>
            <a:r>
              <a:rPr sz="2178" spc="-9" dirty="0">
                <a:latin typeface="Liberation Sans"/>
                <a:cs typeface="Liberation Sans"/>
              </a:rPr>
              <a:t>Worker </a:t>
            </a:r>
            <a:r>
              <a:rPr sz="2178" spc="-5" dirty="0">
                <a:latin typeface="Liberation Sans"/>
                <a:cs typeface="Liberation Sans"/>
              </a:rPr>
              <a:t>processes </a:t>
            </a:r>
            <a:r>
              <a:rPr sz="2178" dirty="0">
                <a:latin typeface="Liberation Sans"/>
                <a:cs typeface="Liberation Sans"/>
              </a:rPr>
              <a:t>→ </a:t>
            </a:r>
            <a:r>
              <a:rPr sz="2178" spc="-9" dirty="0">
                <a:latin typeface="Liberation Sans"/>
                <a:cs typeface="Liberation Sans"/>
              </a:rPr>
              <a:t>handles </a:t>
            </a:r>
            <a:r>
              <a:rPr sz="2178" spc="-5" dirty="0">
                <a:latin typeface="Liberation Sans"/>
                <a:cs typeface="Liberation Sans"/>
              </a:rPr>
              <a:t>connections, </a:t>
            </a:r>
            <a:r>
              <a:rPr sz="2178" spc="5" dirty="0">
                <a:latin typeface="Liberation Sans"/>
                <a:cs typeface="Liberation Sans"/>
              </a:rPr>
              <a:t>IO</a:t>
            </a:r>
            <a:r>
              <a:rPr sz="2178" spc="14" dirty="0">
                <a:latin typeface="Liberation Sans"/>
                <a:cs typeface="Liberation Sans"/>
              </a:rPr>
              <a:t> </a:t>
            </a:r>
            <a:r>
              <a:rPr sz="2178" spc="-9" dirty="0">
                <a:latin typeface="Liberation Sans"/>
                <a:cs typeface="Liberation Sans"/>
              </a:rPr>
              <a:t>and</a:t>
            </a:r>
            <a:endParaRPr sz="2178">
              <a:latin typeface="Liberation Sans"/>
              <a:cs typeface="Liberation Sans"/>
            </a:endParaRPr>
          </a:p>
          <a:p>
            <a:pPr marL="2858001">
              <a:lnSpc>
                <a:spcPts val="2523"/>
              </a:lnSpc>
            </a:pPr>
            <a:r>
              <a:rPr sz="2178" dirty="0">
                <a:latin typeface="Liberation Sans"/>
                <a:cs typeface="Liberation Sans"/>
              </a:rPr>
              <a:t>communicate </a:t>
            </a:r>
            <a:r>
              <a:rPr sz="2178" spc="5" dirty="0">
                <a:latin typeface="Liberation Sans"/>
                <a:cs typeface="Liberation Sans"/>
              </a:rPr>
              <a:t>to </a:t>
            </a:r>
            <a:r>
              <a:rPr sz="2178" spc="-5" dirty="0">
                <a:latin typeface="Liberation Sans"/>
                <a:cs typeface="Liberation Sans"/>
              </a:rPr>
              <a:t>upstream</a:t>
            </a:r>
            <a:r>
              <a:rPr sz="2178" spc="-45" dirty="0">
                <a:latin typeface="Liberation Sans"/>
                <a:cs typeface="Liberation Sans"/>
              </a:rPr>
              <a:t> </a:t>
            </a:r>
            <a:r>
              <a:rPr sz="2178" spc="-5" dirty="0">
                <a:latin typeface="Liberation Sans"/>
                <a:cs typeface="Liberation Sans"/>
              </a:rPr>
              <a:t>server</a:t>
            </a:r>
            <a:endParaRPr sz="2178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99157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622" y="873821"/>
            <a:ext cx="4136326" cy="626102"/>
          </a:xfrm>
          <a:prstGeom prst="rect">
            <a:avLst/>
          </a:prstGeom>
        </p:spPr>
        <p:txBody>
          <a:bodyPr vert="horz" wrap="square" lIns="0" tIns="11526" rIns="0" bIns="0" rtlCol="0" anchor="b">
            <a:spAutoFit/>
          </a:bodyPr>
          <a:lstStyle/>
          <a:p>
            <a:pPr marL="11527">
              <a:spcBef>
                <a:spcPts val="91"/>
              </a:spcBef>
            </a:pPr>
            <a:r>
              <a:rPr sz="3993" spc="-5" dirty="0"/>
              <a:t>Child</a:t>
            </a:r>
            <a:r>
              <a:rPr sz="3993" spc="-73" dirty="0"/>
              <a:t> </a:t>
            </a:r>
            <a:r>
              <a:rPr sz="3993" spc="-5" dirty="0"/>
              <a:t>process</a:t>
            </a:r>
            <a:endParaRPr sz="3993" dirty="0"/>
          </a:p>
        </p:txBody>
      </p:sp>
      <p:sp>
        <p:nvSpPr>
          <p:cNvPr id="3" name="object 3"/>
          <p:cNvSpPr/>
          <p:nvPr/>
        </p:nvSpPr>
        <p:spPr>
          <a:xfrm>
            <a:off x="861755" y="2194415"/>
            <a:ext cx="8103966" cy="378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23376103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2160</Words>
  <Application>Microsoft Office PowerPoint</Application>
  <PresentationFormat>Widescreen</PresentationFormat>
  <Paragraphs>376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Gill Sans MT</vt:lpstr>
      <vt:lpstr>Liberation Sans</vt:lpstr>
      <vt:lpstr>Open Sans</vt:lpstr>
      <vt:lpstr>OpenSymbol</vt:lpstr>
      <vt:lpstr>Wingdings 2</vt:lpstr>
      <vt:lpstr>Dividend</vt:lpstr>
      <vt:lpstr>SITE Reliability Engineering Training  phase 1 – Dec 14to 23rd</vt:lpstr>
      <vt:lpstr>Content [Module 2] Dec 14th – 18th</vt:lpstr>
      <vt:lpstr>NGINX Application  Platform</vt:lpstr>
      <vt:lpstr>Core Modules</vt:lpstr>
      <vt:lpstr>What is Nginx</vt:lpstr>
      <vt:lpstr>NGINX Overview</vt:lpstr>
      <vt:lpstr>Nginx Process Model</vt:lpstr>
      <vt:lpstr>Master process</vt:lpstr>
      <vt:lpstr>Child process</vt:lpstr>
      <vt:lpstr>Child process</vt:lpstr>
      <vt:lpstr>High availability</vt:lpstr>
      <vt:lpstr>Why use Nginx</vt:lpstr>
      <vt:lpstr>PROCESS FLOW</vt:lpstr>
      <vt:lpstr>Installing Nginx</vt:lpstr>
      <vt:lpstr>Nginx conf</vt:lpstr>
      <vt:lpstr>Server configurations</vt:lpstr>
      <vt:lpstr>NGINX Installation: Debian/Ubuntu</vt:lpstr>
      <vt:lpstr>NGINX Installation: CentOS/RedHat</vt:lpstr>
      <vt:lpstr>Verifying Installation</vt:lpstr>
      <vt:lpstr>Verifying Installation</vt:lpstr>
      <vt:lpstr>Key NGINX Commands</vt:lpstr>
      <vt:lpstr>Key Files and Directories</vt:lpstr>
      <vt:lpstr>Basic Web Server Configuration</vt:lpstr>
      <vt:lpstr>Basic SSL Configuration</vt:lpstr>
      <vt:lpstr>Basic Reverse Proxy Configuration</vt:lpstr>
      <vt:lpstr>Basic Load Balancing Configuration</vt:lpstr>
      <vt:lpstr>Basic Caching Configuration</vt:lpstr>
      <vt:lpstr>Modifications to Main nginx.conf</vt:lpstr>
      <vt:lpstr>SSL Session Caching and HTTP/2</vt:lpstr>
      <vt:lpstr>Improved Caching Configuration</vt:lpstr>
      <vt:lpstr>Load Balancing with Health Checks Configuration</vt:lpstr>
      <vt:lpstr>NGINX Stub Status Module</vt:lpstr>
      <vt:lpstr>Key Logging Files and Directories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Reliability Engineering Training  phase 1 – Dec 14to 23rd</dc:title>
  <dc:creator>Krishna Murthy P</dc:creator>
  <cp:lastModifiedBy>Krishna Murthy P</cp:lastModifiedBy>
  <cp:revision>16</cp:revision>
  <dcterms:created xsi:type="dcterms:W3CDTF">2020-12-16T16:52:51Z</dcterms:created>
  <dcterms:modified xsi:type="dcterms:W3CDTF">2020-12-18T03:33:07Z</dcterms:modified>
</cp:coreProperties>
</file>