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D0353B-3FF2-4852-BACD-A6B71728B00E}">
  <a:tblStyle styleId="{BAD0353B-3FF2-4852-BACD-A6B71728B0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We are Dream of Data, comprised of Scarlett, Saki, Zack, Ruth and, myself, Hector. We will be talking to you about the Airline Satisfaction dataset from Kaggle.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677ab0c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677ab0c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baseline random forest model </a:t>
            </a:r>
            <a:r>
              <a:rPr lang="en"/>
              <a:t>received the highest f-1 score of all three, we wanted to perform hyperparameter tuning on the baseline random forest model to see if we can further improve the result.</a:t>
            </a:r>
            <a:endParaRPr/>
          </a:p>
          <a:p>
            <a:pPr indent="0" lvl="0" marL="0" rtl="0" algn="l">
              <a:spcBef>
                <a:spcPts val="0"/>
              </a:spcBef>
              <a:spcAft>
                <a:spcPts val="0"/>
              </a:spcAft>
              <a:buNone/>
            </a:pPr>
            <a:r>
              <a:rPr lang="en"/>
              <a:t>For parameter selection, we are using ‘n_estimators’ with 100 and 200, and ‘max_depth’ with 50 and 100 for the parameter grid. A combination of ‘n_estimators’ of 200 and ‘max_depth’ of 100 results the best f-1 score of 0.9582, which falls a little be short comparing to the baseline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63d2b40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63d2b40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we are using  random forest model as our main model, we also wanted to use gradient boosted machine for comparison. the baseline gradient boosted machine achieved a lower f-1 score of 0.9437, using xg boost imported from h2o library improves the score to 0.9644, which is slightly better than baseline random forest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63d2b40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63d2b40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We performed grid search on gradient boosted machine as well,  to try to achieve the parameters that would give us the best result.</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Roboto"/>
                <a:ea typeface="Roboto"/>
                <a:cs typeface="Roboto"/>
                <a:sym typeface="Roboto"/>
              </a:rPr>
              <a:t>With Grid search cross validation with xg boost, for our GBM parameter selection, we used 0.01 and 0.1 for ‘learn_rate;’  3, 5, and 9 for ‘max_depth,’  and our ‘n_trees’ with  100, 200, and 300.</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Roboto"/>
                <a:ea typeface="Roboto"/>
                <a:cs typeface="Roboto"/>
                <a:sym typeface="Roboto"/>
              </a:rPr>
              <a:t>We found out the best parameter combination is </a:t>
            </a:r>
            <a:r>
              <a:rPr lang="en" sz="1700">
                <a:solidFill>
                  <a:schemeClr val="lt1"/>
                </a:solidFill>
                <a:latin typeface="Roboto"/>
                <a:ea typeface="Roboto"/>
                <a:cs typeface="Roboto"/>
                <a:sym typeface="Roboto"/>
              </a:rPr>
              <a:t>learn_rate' equals to 0.01, 'max_depth' is 9, and 'ntrees' gets 100.learn_rate' equals to 0.01, 'max_depth' is 9, and 'ntrees' gets 100.</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Roboto"/>
                <a:ea typeface="Roboto"/>
                <a:cs typeface="Roboto"/>
                <a:sym typeface="Roboto"/>
              </a:rPr>
              <a:t>We managed to increase the f1 score to 0.9781, compared with 0.9609 when using baseline model of random forest.</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000">
                <a:solidFill>
                  <a:schemeClr val="dk1"/>
                </a:solidFill>
                <a:latin typeface="Roboto"/>
                <a:ea typeface="Roboto"/>
                <a:cs typeface="Roboto"/>
                <a:sym typeface="Roboto"/>
              </a:rPr>
              <a:t>We got f1 of 0.9620 with H2O grid search, which is better than baseline data with random forest</a:t>
            </a:r>
            <a:endParaRPr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63d2b40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63d2b40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87c44fc1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87c44fc1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671f301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671f301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63d2b408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63d2b408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63d2b408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63d2b408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63d2b408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63d2b408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After comparing the variable importances within the 3 models, we noticed that ‘Inflight entertainment’, ‘Seat comfort’, and ‘Ease of Online booking’ are always the top 3 most important variables among all. And customer loyalty, gender, type of travel are around 3% likely to influence customer satisfaction. </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000">
                <a:solidFill>
                  <a:schemeClr val="dk1"/>
                </a:solidFill>
                <a:latin typeface="Roboto"/>
                <a:ea typeface="Roboto"/>
                <a:cs typeface="Roboto"/>
                <a:sym typeface="Roboto"/>
              </a:rPr>
              <a:t>Our model indicates the importance of variable ‘seat comfort’ to the customer satisfaction, which is different from what the top 3 variables are according to correlation matrix.</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000">
                <a:solidFill>
                  <a:schemeClr val="dk1"/>
                </a:solidFill>
                <a:latin typeface="Roboto"/>
                <a:ea typeface="Roboto"/>
                <a:cs typeface="Roboto"/>
                <a:sym typeface="Roboto"/>
              </a:rPr>
              <a:t>To increase satisfaction, the company should focus on implementing inflight entertainment, increase seat comfortness and make it easier to booking a ticket online. </a:t>
            </a:r>
            <a:endParaRPr sz="10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65c75b67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65c75b67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1.For long flights, adding more inflight entertainment features for the economy class will likely improve overall satisfaction most effectively. Targeting the entertainment preferences of younger generations may prove advantageous. We recommend replacing obsolete shopping magazines and newspapers with fashion magazines and comic books and adding more popular movies and games to personal video screens to make long flights more tolerable.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2. The variable 'seat comfort' is also an essential factor for customer satisfaction. Increasing the seat comfort could lead to better rest for customers during a flight. To further improve inflight rest, Invistico could improve seat selection for passengers looking to rest by emphasizing seats surrounded by fewer passengers or nearby infants.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3. Currently, Invistico provides multiple pricing strategies and restrictions to the same flight seat. The flexibility decreases when customers book online; 'Ease of Online booking' is also an important factor for customer satisfaction. We recommend that the airline company target long-distance route customers based on the customer's personal data(age/ gender/ type of travel) to provide airfare recommendations. For example, young passengers are most likely price-sensitive and may not spend on the ticket change fee. Investico can recommend the cheaper but nonrefundable and unchangeable flight choices, thereby reducing the complexity of the passenger's choice.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For the 4th point, we want to draw the attention to inflight services provided. Although it’s not included in our dataset, the survey report shows the passenger satisfaction is at an all-time high for the airline industry during pandemic.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63d2b40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63d2b40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 airlines were doing great in 2018. The airlines saw $38.4 billion in revenue in North America alone. But, unfortunately, by the end of 2020, they were receiving aid of $170 billion worldwide. The airline industry can be complex. Factors such as congestion, terrorism, oil prices, and labor disputes make it difficult to profit. For many airlines, it has become essential to make customers happy to ensure the business's survival. The airlines want to ensure that they can keep planes flying. It is with this thought that our dataset was created. The fictional company, Invisitico, was created to mask the data. Our challenge is to find a correlation between customer satisfaction and 23 other variables.</a:t>
            </a:r>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63d2b408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63d2b408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After comparing the variable importances within the 3 models, we noticed that ‘Inflight entertainment’, ‘Seat comfort’, and ‘Ease of Online booking’ are always the top 3 most important variables among all. And customer loyalty, gender, type of travel are around 3% likely to influence customer satisfaction. </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000">
                <a:solidFill>
                  <a:schemeClr val="dk1"/>
                </a:solidFill>
                <a:latin typeface="Roboto"/>
                <a:ea typeface="Roboto"/>
                <a:cs typeface="Roboto"/>
                <a:sym typeface="Roboto"/>
              </a:rPr>
              <a:t>To increase satisfaction, the company should focus on implementing inflight entertainment, increase seat comfortness and make it easier to booking a ticket online. </a:t>
            </a:r>
            <a:endParaRPr sz="10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65c75b677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65c75b677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After comparing the variable importances within the 3 models, we noticed that ‘Inflight entertainment’, ‘Seat comfort’, and ‘Ease of Online booking’ are always the top 3 most important variables among all. And customer loyalty, gender, type of travel are around 3% likely to influence customer satisfaction. </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000">
                <a:solidFill>
                  <a:schemeClr val="dk1"/>
                </a:solidFill>
                <a:latin typeface="Roboto"/>
                <a:ea typeface="Roboto"/>
                <a:cs typeface="Roboto"/>
                <a:sym typeface="Roboto"/>
              </a:rPr>
              <a:t>Our model indicates the importance of variable ‘seat comfort’ to the customer satisfaction, which is different from what the top 3 variables are according to correlation matrix.</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000">
                <a:solidFill>
                  <a:schemeClr val="dk1"/>
                </a:solidFill>
                <a:latin typeface="Roboto"/>
                <a:ea typeface="Roboto"/>
                <a:cs typeface="Roboto"/>
                <a:sym typeface="Roboto"/>
              </a:rPr>
              <a:t>To increase satisfaction, the company should focus on implementing inflight entertainment, increase seat comfortness and make it easier to booking a ticket online. </a:t>
            </a:r>
            <a:endParaRPr sz="10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8335e63a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8335e63a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65c75b6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65c75b6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machine learning libraries from sklearn and H2O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8335e63a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8335e63a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the right you will find a graph of inflight entertainment scores to Flight distance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65c75b6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65c75b6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Out of 130 thousand surveys conducted that have 23 different variables, with roughly 55% satisfaction rate, the average age of customer is 39.5, and average flight distance is 2000 miles. There are slightly more female customers than male customers; A little over 80% of customers are loyal; Roughly 70% of customers are business travellers; Class is split almost evenly between business and economy class, with economy plus contributes to 7.24% of total. For bar graphs that show customer ratings for different types of services, with a maximum score of 5, cleanliness receives the highest average rating score of all (3.7), while seat comfort has the lowest average rating (2.83).</a:t>
            </a:r>
            <a:endParaRPr sz="1400">
              <a:solidFill>
                <a:schemeClr val="dk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65c75b67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65c75b67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1"/>
                </a:solidFill>
                <a:latin typeface="Roboto"/>
                <a:ea typeface="Roboto"/>
                <a:cs typeface="Roboto"/>
                <a:sym typeface="Roboto"/>
              </a:rPr>
              <a:t>The heat map represents the correlation between our numeric variables and target variable 'Satisfaction.' The top 3 variables that have the highest correlation to 'Satisfaction' are: 'Inflight entertainment' (0.52), 'Ease of online booking' (0.43), and 'Online support' (0.39).</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8335e63a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8335e63a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F-1 minimized the results of the true negative while giving us an average of precision and recall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8335e63a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8335e63a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now hand things off to Zach, who will speak to you about H2O optimization and Insights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sjleshrac/airlines-customer-satisfaction" TargetMode="External"/><Relationship Id="rId4" Type="http://schemas.openxmlformats.org/officeDocument/2006/relationships/hyperlink" Target="https://www.businessinsider.com/airlines-biggest-business-problems-2018-4" TargetMode="External"/><Relationship Id="rId5" Type="http://schemas.openxmlformats.org/officeDocument/2006/relationships/hyperlink" Target="https://www.ajc.com/news/business/study-airline-passenger-satisfaction-hits-record-high-during-pandemic/PFVBH7RTQVGOXLHCUO5JSY3PXA/#:~:text=Satisfaction%20reached%20a%20score%20of,for%20those%20that%20do%20fly.%E2%80%9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5783400" cy="81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Airline Satisfaction</a:t>
            </a:r>
            <a:endParaRPr/>
          </a:p>
        </p:txBody>
      </p:sp>
      <p:sp>
        <p:nvSpPr>
          <p:cNvPr id="64" name="Google Shape;64;p13"/>
          <p:cNvSpPr txBox="1"/>
          <p:nvPr>
            <p:ph idx="1" type="subTitle"/>
          </p:nvPr>
        </p:nvSpPr>
        <p:spPr>
          <a:xfrm>
            <a:off x="1680300" y="2925850"/>
            <a:ext cx="5783400" cy="6444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1"/>
              </a:buClr>
              <a:buSzPts val="770"/>
              <a:buFont typeface="Arial"/>
              <a:buNone/>
            </a:pPr>
            <a:r>
              <a:rPr lang="en" sz="5200">
                <a:solidFill>
                  <a:srgbClr val="00FF00"/>
                </a:solidFill>
              </a:rPr>
              <a:t>Dream of Data</a:t>
            </a:r>
            <a:endParaRPr>
              <a:solidFill>
                <a:srgbClr val="00FF00"/>
              </a:solidFill>
            </a:endParaRPr>
          </a:p>
        </p:txBody>
      </p:sp>
      <p:sp>
        <p:nvSpPr>
          <p:cNvPr id="65" name="Google Shape;65;p13"/>
          <p:cNvSpPr txBox="1"/>
          <p:nvPr/>
        </p:nvSpPr>
        <p:spPr>
          <a:xfrm>
            <a:off x="1441725" y="3675700"/>
            <a:ext cx="2798700" cy="738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Shan (Scarlett) Chen</a:t>
            </a:r>
            <a:endParaRPr sz="1200">
              <a:solidFill>
                <a:schemeClr val="dk1"/>
              </a:solidFill>
              <a:latin typeface="Roboto"/>
              <a:ea typeface="Roboto"/>
              <a:cs typeface="Roboto"/>
              <a:sym typeface="Roboto"/>
            </a:endParaRPr>
          </a:p>
          <a:p>
            <a:pPr indent="0" lvl="0" marL="0" rtl="0" algn="r">
              <a:spcBef>
                <a:spcPts val="0"/>
              </a:spcBef>
              <a:spcAft>
                <a:spcPts val="0"/>
              </a:spcAft>
              <a:buNone/>
            </a:pPr>
            <a:r>
              <a:t/>
            </a:r>
            <a:endParaRPr sz="1200">
              <a:solidFill>
                <a:schemeClr val="dk1"/>
              </a:solidFill>
              <a:latin typeface="Roboto"/>
              <a:ea typeface="Roboto"/>
              <a:cs typeface="Roboto"/>
              <a:sym typeface="Roboto"/>
            </a:endParaRPr>
          </a:p>
          <a:p>
            <a:pPr indent="0" lvl="0" marL="0" rtl="0" algn="r">
              <a:spcBef>
                <a:spcPts val="0"/>
              </a:spcBef>
              <a:spcAft>
                <a:spcPts val="0"/>
              </a:spcAft>
              <a:buNone/>
            </a:pPr>
            <a:r>
              <a:rPr lang="en" sz="1200">
                <a:solidFill>
                  <a:schemeClr val="dk1"/>
                </a:solidFill>
                <a:latin typeface="Roboto"/>
                <a:ea typeface="Roboto"/>
                <a:cs typeface="Roboto"/>
                <a:sym typeface="Roboto"/>
              </a:rPr>
              <a:t>Hanqing (Zack) Chen</a:t>
            </a:r>
            <a:endParaRPr sz="1200">
              <a:solidFill>
                <a:schemeClr val="dk1"/>
              </a:solidFill>
              <a:latin typeface="Roboto"/>
              <a:ea typeface="Roboto"/>
              <a:cs typeface="Roboto"/>
              <a:sym typeface="Roboto"/>
            </a:endParaRPr>
          </a:p>
        </p:txBody>
      </p:sp>
      <p:sp>
        <p:nvSpPr>
          <p:cNvPr id="66" name="Google Shape;66;p13"/>
          <p:cNvSpPr txBox="1"/>
          <p:nvPr/>
        </p:nvSpPr>
        <p:spPr>
          <a:xfrm>
            <a:off x="4795025" y="3768100"/>
            <a:ext cx="2613900" cy="55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Szufan (Saki) Chen</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Kunyu (Ruth) Cheung</a:t>
            </a:r>
            <a:endParaRPr sz="1200">
              <a:solidFill>
                <a:schemeClr val="dk1"/>
              </a:solidFill>
              <a:latin typeface="Roboto"/>
              <a:ea typeface="Roboto"/>
              <a:cs typeface="Roboto"/>
              <a:sym typeface="Roboto"/>
            </a:endParaRPr>
          </a:p>
        </p:txBody>
      </p:sp>
      <p:sp>
        <p:nvSpPr>
          <p:cNvPr id="67" name="Google Shape;67;p13"/>
          <p:cNvSpPr txBox="1"/>
          <p:nvPr/>
        </p:nvSpPr>
        <p:spPr>
          <a:xfrm>
            <a:off x="3626700" y="4414600"/>
            <a:ext cx="1890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Hector Cadeaux</a:t>
            </a:r>
            <a:endParaRPr sz="12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Hyperparameter Tuning for Random Forest </a:t>
            </a:r>
            <a:endParaRPr>
              <a:solidFill>
                <a:srgbClr val="00FF00"/>
              </a:solidFill>
            </a:endParaRPr>
          </a:p>
        </p:txBody>
      </p:sp>
      <p:sp>
        <p:nvSpPr>
          <p:cNvPr id="129" name="Google Shape;12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None/>
            </a:pPr>
            <a:r>
              <a:rPr lang="en" sz="1400"/>
              <a:t>Random Forest performs better than the other two models so we would like to do hyperparameter tuning on Random Forest to see whether we can </a:t>
            </a:r>
            <a:r>
              <a:rPr lang="en" sz="1400"/>
              <a:t>improve the model performance</a:t>
            </a:r>
            <a:r>
              <a:rPr lang="en" sz="1400"/>
              <a:t>.</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rPr lang="en" sz="1400"/>
              <a:t>Parameter grid = {‘n_estimators’ : [100, 200], ‘max_depth’ : [50, 100], ‘min_samples_split : [30]’}</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rPr lang="en" sz="1400"/>
              <a:t>The f1-score was 0.9605 when using default parameters from scikit learn. The f1-score is 0.9582 on the best parameter set (</a:t>
            </a:r>
            <a:r>
              <a:rPr lang="en" sz="1400"/>
              <a:t>n_estimators = 200, max_depth = 100, min_samples_split = 30)</a:t>
            </a:r>
            <a:r>
              <a:rPr lang="en" sz="1400"/>
              <a:t>. It doesn't increase the performance of random forest.</a:t>
            </a:r>
            <a:endParaRPr sz="1400"/>
          </a:p>
        </p:txBody>
      </p:sp>
      <p:pic>
        <p:nvPicPr>
          <p:cNvPr id="130" name="Google Shape;130;p22"/>
          <p:cNvPicPr preferRelativeResize="0"/>
          <p:nvPr/>
        </p:nvPicPr>
        <p:blipFill>
          <a:blip r:embed="rId3">
            <a:alphaModFix/>
          </a:blip>
          <a:stretch>
            <a:fillRect/>
          </a:stretch>
        </p:blipFill>
        <p:spPr>
          <a:xfrm>
            <a:off x="809600" y="2519838"/>
            <a:ext cx="2838450" cy="1209675"/>
          </a:xfrm>
          <a:prstGeom prst="rect">
            <a:avLst/>
          </a:prstGeom>
          <a:noFill/>
          <a:ln>
            <a:noFill/>
          </a:ln>
        </p:spPr>
      </p:pic>
      <p:pic>
        <p:nvPicPr>
          <p:cNvPr id="131" name="Google Shape;131;p22"/>
          <p:cNvPicPr preferRelativeResize="0"/>
          <p:nvPr/>
        </p:nvPicPr>
        <p:blipFill>
          <a:blip r:embed="rId4">
            <a:alphaModFix/>
          </a:blip>
          <a:stretch>
            <a:fillRect/>
          </a:stretch>
        </p:blipFill>
        <p:spPr>
          <a:xfrm>
            <a:off x="4923825" y="2600800"/>
            <a:ext cx="3067050" cy="104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n">
                <a:solidFill>
                  <a:srgbClr val="00FF00"/>
                </a:solidFill>
              </a:rPr>
              <a:t>Gradient Boosted Machines &amp; XgBoost </a:t>
            </a:r>
            <a:endParaRPr>
              <a:solidFill>
                <a:srgbClr val="00FF00"/>
              </a:solidFill>
            </a:endParaRPr>
          </a:p>
        </p:txBody>
      </p:sp>
      <p:sp>
        <p:nvSpPr>
          <p:cNvPr id="137" name="Google Shape;137;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1400"/>
              <a:t>We built Gradient Boosted Machines and used XgBoost.</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rPr lang="en" sz="1400"/>
              <a:t>The GBM model decreased F1 score </a:t>
            </a:r>
            <a:endParaRPr sz="1400"/>
          </a:p>
          <a:p>
            <a:pPr indent="0" lvl="0" marL="0" marR="0" rtl="0" algn="l">
              <a:lnSpc>
                <a:spcPct val="100000"/>
              </a:lnSpc>
              <a:spcBef>
                <a:spcPts val="0"/>
              </a:spcBef>
              <a:spcAft>
                <a:spcPts val="0"/>
              </a:spcAft>
              <a:buNone/>
            </a:pPr>
            <a:r>
              <a:rPr lang="en" sz="1400"/>
              <a:t>XgBoost managed to increase the F1 score to </a:t>
            </a:r>
            <a:r>
              <a:rPr lang="en" sz="1400"/>
              <a:t>maximum of 0.9644</a:t>
            </a:r>
            <a:endParaRPr sz="1400"/>
          </a:p>
        </p:txBody>
      </p:sp>
      <p:pic>
        <p:nvPicPr>
          <p:cNvPr id="138" name="Google Shape;138;p23"/>
          <p:cNvPicPr preferRelativeResize="0"/>
          <p:nvPr/>
        </p:nvPicPr>
        <p:blipFill>
          <a:blip r:embed="rId3">
            <a:alphaModFix/>
          </a:blip>
          <a:stretch>
            <a:fillRect/>
          </a:stretch>
        </p:blipFill>
        <p:spPr>
          <a:xfrm>
            <a:off x="162275" y="1966900"/>
            <a:ext cx="2456800" cy="1047025"/>
          </a:xfrm>
          <a:prstGeom prst="rect">
            <a:avLst/>
          </a:prstGeom>
          <a:noFill/>
          <a:ln>
            <a:noFill/>
          </a:ln>
        </p:spPr>
      </p:pic>
      <p:pic>
        <p:nvPicPr>
          <p:cNvPr id="139" name="Google Shape;139;p23"/>
          <p:cNvPicPr preferRelativeResize="0"/>
          <p:nvPr/>
        </p:nvPicPr>
        <p:blipFill>
          <a:blip r:embed="rId4">
            <a:alphaModFix/>
          </a:blip>
          <a:stretch>
            <a:fillRect/>
          </a:stretch>
        </p:blipFill>
        <p:spPr>
          <a:xfrm>
            <a:off x="2635175" y="1966900"/>
            <a:ext cx="3436776" cy="1363900"/>
          </a:xfrm>
          <a:prstGeom prst="rect">
            <a:avLst/>
          </a:prstGeom>
          <a:noFill/>
          <a:ln>
            <a:noFill/>
          </a:ln>
        </p:spPr>
      </p:pic>
      <p:pic>
        <p:nvPicPr>
          <p:cNvPr id="140" name="Google Shape;140;p23"/>
          <p:cNvPicPr preferRelativeResize="0"/>
          <p:nvPr/>
        </p:nvPicPr>
        <p:blipFill>
          <a:blip r:embed="rId5">
            <a:alphaModFix/>
          </a:blip>
          <a:stretch>
            <a:fillRect/>
          </a:stretch>
        </p:blipFill>
        <p:spPr>
          <a:xfrm>
            <a:off x="6088050" y="1966900"/>
            <a:ext cx="2915650" cy="152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Grid Search for </a:t>
            </a:r>
            <a:r>
              <a:rPr lang="en">
                <a:solidFill>
                  <a:srgbClr val="00FF00"/>
                </a:solidFill>
              </a:rPr>
              <a:t>Parameter Optimization </a:t>
            </a:r>
            <a:endParaRPr>
              <a:solidFill>
                <a:srgbClr val="00FF00"/>
              </a:solidFill>
            </a:endParaRPr>
          </a:p>
        </p:txBody>
      </p:sp>
      <p:sp>
        <p:nvSpPr>
          <p:cNvPr id="146" name="Google Shape;146;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en" sz="1700"/>
              <a:t>GridSearchCV for hyperparameter tuning:</a:t>
            </a:r>
            <a:endParaRPr sz="1700"/>
          </a:p>
          <a:p>
            <a:pPr indent="0" lvl="0" marL="0" marR="0" rtl="0" algn="l">
              <a:lnSpc>
                <a:spcPct val="115000"/>
              </a:lnSpc>
              <a:spcBef>
                <a:spcPts val="1200"/>
              </a:spcBef>
              <a:spcAft>
                <a:spcPts val="0"/>
              </a:spcAft>
              <a:buNone/>
            </a:pPr>
            <a:r>
              <a:t/>
            </a:r>
            <a:endParaRPr sz="1700"/>
          </a:p>
          <a:p>
            <a:pPr indent="0" lvl="0" marL="0" marR="0" rtl="0" algn="l">
              <a:lnSpc>
                <a:spcPct val="115000"/>
              </a:lnSpc>
              <a:spcBef>
                <a:spcPts val="1200"/>
              </a:spcBef>
              <a:spcAft>
                <a:spcPts val="0"/>
              </a:spcAft>
              <a:buNone/>
            </a:pPr>
            <a:r>
              <a:t/>
            </a:r>
            <a:endParaRPr sz="1700"/>
          </a:p>
          <a:p>
            <a:pPr indent="0" lvl="0" marL="0" marR="0" rtl="0" algn="l">
              <a:lnSpc>
                <a:spcPct val="115000"/>
              </a:lnSpc>
              <a:spcBef>
                <a:spcPts val="1200"/>
              </a:spcBef>
              <a:spcAft>
                <a:spcPts val="0"/>
              </a:spcAft>
              <a:buNone/>
            </a:pPr>
            <a:r>
              <a:rPr lang="en" sz="1700"/>
              <a:t>The best parameters combination is when ---  </a:t>
            </a:r>
            <a:endParaRPr sz="1700"/>
          </a:p>
          <a:p>
            <a:pPr indent="0" lvl="0" marL="0" marR="0" rtl="0" algn="l">
              <a:lnSpc>
                <a:spcPct val="115000"/>
              </a:lnSpc>
              <a:spcBef>
                <a:spcPts val="1200"/>
              </a:spcBef>
              <a:spcAft>
                <a:spcPts val="0"/>
              </a:spcAft>
              <a:buNone/>
            </a:pPr>
            <a:r>
              <a:rPr lang="en" sz="1700"/>
              <a:t>'learn_rate' equals to 0.01, 'max_depth' is 9, and 'ntrees' gets 100. </a:t>
            </a:r>
            <a:endParaRPr sz="1700"/>
          </a:p>
          <a:p>
            <a:pPr indent="0" lvl="0" marL="0" marR="0" rtl="0" algn="l">
              <a:lnSpc>
                <a:spcPct val="115000"/>
              </a:lnSpc>
              <a:spcBef>
                <a:spcPts val="1200"/>
              </a:spcBef>
              <a:spcAft>
                <a:spcPts val="0"/>
              </a:spcAft>
              <a:buNone/>
            </a:pPr>
            <a:r>
              <a:t/>
            </a:r>
            <a:endParaRPr sz="1700"/>
          </a:p>
          <a:p>
            <a:pPr indent="0" lvl="0" marL="0" marR="0" rtl="0" algn="l">
              <a:lnSpc>
                <a:spcPct val="115000"/>
              </a:lnSpc>
              <a:spcBef>
                <a:spcPts val="1200"/>
              </a:spcBef>
              <a:spcAft>
                <a:spcPts val="0"/>
              </a:spcAft>
              <a:buNone/>
            </a:pPr>
            <a:r>
              <a:t/>
            </a:r>
            <a:endParaRPr sz="1700"/>
          </a:p>
          <a:p>
            <a:pPr indent="0" lvl="0" marL="0" marR="0" rtl="0" algn="l">
              <a:lnSpc>
                <a:spcPct val="115000"/>
              </a:lnSpc>
              <a:spcBef>
                <a:spcPts val="1200"/>
              </a:spcBef>
              <a:spcAft>
                <a:spcPts val="1200"/>
              </a:spcAft>
              <a:buNone/>
            </a:pPr>
            <a:r>
              <a:t/>
            </a:r>
            <a:endParaRPr sz="1700"/>
          </a:p>
        </p:txBody>
      </p:sp>
      <p:pic>
        <p:nvPicPr>
          <p:cNvPr id="147" name="Google Shape;147;p24"/>
          <p:cNvPicPr preferRelativeResize="0"/>
          <p:nvPr/>
        </p:nvPicPr>
        <p:blipFill>
          <a:blip r:embed="rId3">
            <a:alphaModFix/>
          </a:blip>
          <a:stretch>
            <a:fillRect/>
          </a:stretch>
        </p:blipFill>
        <p:spPr>
          <a:xfrm>
            <a:off x="504850" y="1844150"/>
            <a:ext cx="5954700" cy="837850"/>
          </a:xfrm>
          <a:prstGeom prst="rect">
            <a:avLst/>
          </a:prstGeom>
          <a:noFill/>
          <a:ln>
            <a:noFill/>
          </a:ln>
        </p:spPr>
      </p:pic>
      <p:graphicFrame>
        <p:nvGraphicFramePr>
          <p:cNvPr id="148" name="Google Shape;148;p24"/>
          <p:cNvGraphicFramePr/>
          <p:nvPr/>
        </p:nvGraphicFramePr>
        <p:xfrm>
          <a:off x="504850" y="3542075"/>
          <a:ext cx="3000000" cy="3000000"/>
        </p:xfrm>
        <a:graphic>
          <a:graphicData uri="http://schemas.openxmlformats.org/drawingml/2006/table">
            <a:tbl>
              <a:tblPr>
                <a:noFill/>
                <a:tableStyleId>{BAD0353B-3FF2-4852-BACD-A6B71728B00E}</a:tableStyleId>
              </a:tblPr>
              <a:tblGrid>
                <a:gridCol w="2413000"/>
                <a:gridCol w="2413000"/>
                <a:gridCol w="2413000"/>
              </a:tblGrid>
              <a:tr h="381000">
                <a:tc>
                  <a:txBody>
                    <a:bodyPr/>
                    <a:lstStyle/>
                    <a:p>
                      <a:pPr indent="0" lvl="0" marL="0" marR="0" rtl="0" algn="ctr">
                        <a:lnSpc>
                          <a:spcPct val="100000"/>
                        </a:lnSpc>
                        <a:spcBef>
                          <a:spcPts val="0"/>
                        </a:spcBef>
                        <a:spcAft>
                          <a:spcPts val="0"/>
                        </a:spcAft>
                        <a:buNone/>
                      </a:pPr>
                      <a:r>
                        <a:rPr lang="en" sz="1100">
                          <a:solidFill>
                            <a:srgbClr val="00FF00"/>
                          </a:solidFill>
                        </a:rPr>
                        <a:t>Original RF</a:t>
                      </a:r>
                      <a:endParaRPr sz="1100">
                        <a:solidFill>
                          <a:srgbClr val="00FF00"/>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100">
                          <a:solidFill>
                            <a:srgbClr val="00FF00"/>
                          </a:solidFill>
                        </a:rPr>
                        <a:t>GridSearchCV with XgBoost</a:t>
                      </a:r>
                      <a:endParaRPr sz="1100">
                        <a:solidFill>
                          <a:srgbClr val="00FF00"/>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100">
                          <a:solidFill>
                            <a:srgbClr val="00FF00"/>
                          </a:solidFill>
                        </a:rPr>
                        <a:t>H2OGridSearch</a:t>
                      </a:r>
                      <a:endParaRPr sz="1100">
                        <a:solidFill>
                          <a:srgbClr val="00FF00"/>
                        </a:solidFill>
                      </a:endParaRPr>
                    </a:p>
                  </a:txBody>
                  <a:tcPr marT="91425" marB="91425" marR="91425" marL="91425" anchor="ctr"/>
                </a:tc>
              </a:tr>
              <a:tr h="381000">
                <a:tc>
                  <a:txBody>
                    <a:bodyPr/>
                    <a:lstStyle/>
                    <a:p>
                      <a:pPr indent="0" lvl="0" marL="0" rtl="0" algn="ctr">
                        <a:lnSpc>
                          <a:spcPct val="115000"/>
                        </a:lnSpc>
                        <a:spcBef>
                          <a:spcPts val="0"/>
                        </a:spcBef>
                        <a:spcAft>
                          <a:spcPts val="1200"/>
                        </a:spcAft>
                        <a:buNone/>
                      </a:pPr>
                      <a:r>
                        <a:rPr lang="en">
                          <a:solidFill>
                            <a:schemeClr val="dk1"/>
                          </a:solidFill>
                          <a:latin typeface="Roboto"/>
                          <a:ea typeface="Roboto"/>
                          <a:cs typeface="Roboto"/>
                          <a:sym typeface="Roboto"/>
                        </a:rPr>
                        <a:t>0.9605 </a:t>
                      </a:r>
                      <a:endParaRPr sz="1100"/>
                    </a:p>
                  </a:txBody>
                  <a:tcPr marT="91425" marB="91425" marR="91425" marL="91425"/>
                </a:tc>
                <a:tc>
                  <a:txBody>
                    <a:bodyPr/>
                    <a:lstStyle/>
                    <a:p>
                      <a:pPr indent="0" lvl="0" marL="0" rtl="0" algn="ctr">
                        <a:lnSpc>
                          <a:spcPct val="115000"/>
                        </a:lnSpc>
                        <a:spcBef>
                          <a:spcPts val="0"/>
                        </a:spcBef>
                        <a:spcAft>
                          <a:spcPts val="1200"/>
                        </a:spcAft>
                        <a:buNone/>
                      </a:pPr>
                      <a:r>
                        <a:rPr lang="en">
                          <a:solidFill>
                            <a:schemeClr val="dk1"/>
                          </a:solidFill>
                          <a:latin typeface="Roboto"/>
                          <a:ea typeface="Roboto"/>
                          <a:cs typeface="Roboto"/>
                          <a:sym typeface="Roboto"/>
                        </a:rPr>
                        <a:t>0.9781</a:t>
                      </a:r>
                      <a:endParaRPr sz="1100"/>
                    </a:p>
                  </a:txBody>
                  <a:tcPr marT="91425" marB="91425" marR="91425" marL="91425"/>
                </a:tc>
                <a:tc>
                  <a:txBody>
                    <a:bodyPr/>
                    <a:lstStyle/>
                    <a:p>
                      <a:pPr indent="0" lvl="0" marL="0" rtl="0" algn="ctr">
                        <a:lnSpc>
                          <a:spcPct val="115000"/>
                        </a:lnSpc>
                        <a:spcBef>
                          <a:spcPts val="0"/>
                        </a:spcBef>
                        <a:spcAft>
                          <a:spcPts val="1200"/>
                        </a:spcAft>
                        <a:buNone/>
                      </a:pPr>
                      <a:r>
                        <a:rPr lang="en">
                          <a:solidFill>
                            <a:schemeClr val="dk1"/>
                          </a:solidFill>
                          <a:latin typeface="Roboto"/>
                          <a:ea typeface="Roboto"/>
                          <a:cs typeface="Roboto"/>
                          <a:sym typeface="Roboto"/>
                        </a:rPr>
                        <a:t>0.9620</a:t>
                      </a:r>
                      <a:endParaRPr sz="11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H2O Stacked Ensemble for RF and GBM</a:t>
            </a:r>
            <a:r>
              <a:rPr lang="en">
                <a:solidFill>
                  <a:srgbClr val="00FF00"/>
                </a:solidFill>
              </a:rPr>
              <a:t> </a:t>
            </a:r>
            <a:endParaRPr>
              <a:solidFill>
                <a:srgbClr val="00FF00"/>
              </a:solidFill>
            </a:endParaRPr>
          </a:p>
        </p:txBody>
      </p:sp>
      <p:sp>
        <p:nvSpPr>
          <p:cNvPr id="154" name="Google Shape;154;p25"/>
          <p:cNvSpPr txBox="1"/>
          <p:nvPr>
            <p:ph idx="1" type="body"/>
          </p:nvPr>
        </p:nvSpPr>
        <p:spPr>
          <a:xfrm>
            <a:off x="6070325" y="1489825"/>
            <a:ext cx="2844000" cy="3078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700"/>
              <a:t>Using H2O ensemble, we built and stacked 2 models: gradient boosted machine, and random forest. </a:t>
            </a:r>
            <a:endParaRPr sz="1700"/>
          </a:p>
          <a:p>
            <a:pPr indent="0" lvl="0" marL="0" marR="0" rtl="0" algn="l">
              <a:lnSpc>
                <a:spcPct val="115000"/>
              </a:lnSpc>
              <a:spcBef>
                <a:spcPts val="1200"/>
              </a:spcBef>
              <a:spcAft>
                <a:spcPts val="0"/>
              </a:spcAft>
              <a:buNone/>
            </a:pPr>
            <a:r>
              <a:rPr lang="en" sz="1700"/>
              <a:t>F1 score is 0.9597 after stacked ensemble.</a:t>
            </a:r>
            <a:endParaRPr sz="1700"/>
          </a:p>
          <a:p>
            <a:pPr indent="0" lvl="0" marL="0" marR="0" rtl="0" algn="l">
              <a:lnSpc>
                <a:spcPct val="115000"/>
              </a:lnSpc>
              <a:spcBef>
                <a:spcPts val="1200"/>
              </a:spcBef>
              <a:spcAft>
                <a:spcPts val="1200"/>
              </a:spcAft>
              <a:buNone/>
            </a:pPr>
            <a:r>
              <a:t/>
            </a:r>
            <a:endParaRPr sz="1700"/>
          </a:p>
        </p:txBody>
      </p:sp>
      <p:pic>
        <p:nvPicPr>
          <p:cNvPr id="155" name="Google Shape;155;p25"/>
          <p:cNvPicPr preferRelativeResize="0"/>
          <p:nvPr/>
        </p:nvPicPr>
        <p:blipFill>
          <a:blip r:embed="rId3">
            <a:alphaModFix/>
          </a:blip>
          <a:stretch>
            <a:fillRect/>
          </a:stretch>
        </p:blipFill>
        <p:spPr>
          <a:xfrm>
            <a:off x="387900" y="1521125"/>
            <a:ext cx="5449176" cy="344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Auto ML Lead board</a:t>
            </a:r>
            <a:endParaRPr>
              <a:solidFill>
                <a:srgbClr val="00FF00"/>
              </a:solidFill>
            </a:endParaRPr>
          </a:p>
        </p:txBody>
      </p:sp>
      <p:sp>
        <p:nvSpPr>
          <p:cNvPr id="161" name="Google Shape;161;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table below shows the AUC values of all models built based on H2O. And the StackedEnsemble gives us the best result according to Automl.</a:t>
            </a:r>
            <a:endParaRPr/>
          </a:p>
        </p:txBody>
      </p:sp>
      <p:pic>
        <p:nvPicPr>
          <p:cNvPr id="162" name="Google Shape;162;p26"/>
          <p:cNvPicPr preferRelativeResize="0"/>
          <p:nvPr/>
        </p:nvPicPr>
        <p:blipFill>
          <a:blip r:embed="rId3">
            <a:alphaModFix/>
          </a:blip>
          <a:stretch>
            <a:fillRect/>
          </a:stretch>
        </p:blipFill>
        <p:spPr>
          <a:xfrm>
            <a:off x="319075" y="2230725"/>
            <a:ext cx="8505825" cy="173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Insights - Important Variables</a:t>
            </a:r>
            <a:endParaRPr>
              <a:solidFill>
                <a:srgbClr val="00FF00"/>
              </a:solidFill>
            </a:endParaRPr>
          </a:p>
        </p:txBody>
      </p:sp>
      <p:sp>
        <p:nvSpPr>
          <p:cNvPr id="168" name="Google Shape;16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Ranked variable importance from GBM model</a:t>
            </a:r>
            <a:endParaRPr/>
          </a:p>
        </p:txBody>
      </p:sp>
      <p:pic>
        <p:nvPicPr>
          <p:cNvPr id="169" name="Google Shape;169;p27"/>
          <p:cNvPicPr preferRelativeResize="0"/>
          <p:nvPr/>
        </p:nvPicPr>
        <p:blipFill>
          <a:blip r:embed="rId3">
            <a:alphaModFix/>
          </a:blip>
          <a:stretch>
            <a:fillRect/>
          </a:stretch>
        </p:blipFill>
        <p:spPr>
          <a:xfrm>
            <a:off x="387900" y="1990025"/>
            <a:ext cx="5210026" cy="294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Insights </a:t>
            </a:r>
            <a:r>
              <a:rPr lang="en">
                <a:solidFill>
                  <a:srgbClr val="00FF00"/>
                </a:solidFill>
              </a:rPr>
              <a:t>- Important Variables</a:t>
            </a:r>
            <a:endParaRPr>
              <a:solidFill>
                <a:srgbClr val="00FF00"/>
              </a:solidFill>
            </a:endParaRPr>
          </a:p>
        </p:txBody>
      </p:sp>
      <p:sp>
        <p:nvSpPr>
          <p:cNvPr id="175" name="Google Shape;175;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Ranked variable importance from best_GBM after parameter optimization</a:t>
            </a:r>
            <a:endParaRPr/>
          </a:p>
        </p:txBody>
      </p:sp>
      <p:pic>
        <p:nvPicPr>
          <p:cNvPr id="176" name="Google Shape;176;p28"/>
          <p:cNvPicPr preferRelativeResize="0"/>
          <p:nvPr/>
        </p:nvPicPr>
        <p:blipFill>
          <a:blip r:embed="rId3">
            <a:alphaModFix/>
          </a:blip>
          <a:stretch>
            <a:fillRect/>
          </a:stretch>
        </p:blipFill>
        <p:spPr>
          <a:xfrm>
            <a:off x="387900" y="2003850"/>
            <a:ext cx="5214599" cy="296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Insights </a:t>
            </a:r>
            <a:r>
              <a:rPr lang="en">
                <a:solidFill>
                  <a:srgbClr val="00FF00"/>
                </a:solidFill>
              </a:rPr>
              <a:t>- Important Variables</a:t>
            </a:r>
            <a:endParaRPr>
              <a:solidFill>
                <a:srgbClr val="00FF00"/>
              </a:solidFill>
            </a:endParaRPr>
          </a:p>
        </p:txBody>
      </p:sp>
      <p:sp>
        <p:nvSpPr>
          <p:cNvPr id="182" name="Google Shape;182;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Ranked variable importance from XgBoost model</a:t>
            </a:r>
            <a:endParaRPr/>
          </a:p>
        </p:txBody>
      </p:sp>
      <p:pic>
        <p:nvPicPr>
          <p:cNvPr id="183" name="Google Shape;183;p29"/>
          <p:cNvPicPr preferRelativeResize="0"/>
          <p:nvPr/>
        </p:nvPicPr>
        <p:blipFill>
          <a:blip r:embed="rId3">
            <a:alphaModFix/>
          </a:blip>
          <a:stretch>
            <a:fillRect/>
          </a:stretch>
        </p:blipFill>
        <p:spPr>
          <a:xfrm>
            <a:off x="387903" y="2011122"/>
            <a:ext cx="5203725" cy="295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Insights - Important Variables</a:t>
            </a:r>
            <a:endParaRPr>
              <a:solidFill>
                <a:srgbClr val="00FF00"/>
              </a:solidFill>
            </a:endParaRPr>
          </a:p>
        </p:txBody>
      </p:sp>
      <p:sp>
        <p:nvSpPr>
          <p:cNvPr id="189" name="Google Shape;189;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Top 3 according to the models</a:t>
            </a:r>
            <a:endParaRPr/>
          </a:p>
          <a:p>
            <a:pPr indent="-317182" lvl="0" marL="457200" rtl="0" algn="l">
              <a:spcBef>
                <a:spcPts val="1200"/>
              </a:spcBef>
              <a:spcAft>
                <a:spcPts val="0"/>
              </a:spcAft>
              <a:buSzPct val="100000"/>
              <a:buChar char="●"/>
            </a:pPr>
            <a:r>
              <a:rPr lang="en"/>
              <a:t>‘Inflight entertainmen</a:t>
            </a:r>
            <a:r>
              <a:rPr lang="en"/>
              <a:t>t’, ‘Seat comfort’, and ‘Ease of Online booking’ </a:t>
            </a:r>
            <a:endParaRPr/>
          </a:p>
          <a:p>
            <a:pPr indent="0" lvl="0" marL="0" rtl="0" algn="l">
              <a:spcBef>
                <a:spcPts val="1200"/>
              </a:spcBef>
              <a:spcAft>
                <a:spcPts val="0"/>
              </a:spcAft>
              <a:buNone/>
            </a:pPr>
            <a:r>
              <a:rPr lang="en">
                <a:solidFill>
                  <a:srgbClr val="B6D7A8"/>
                </a:solidFill>
              </a:rPr>
              <a:t>Top 3 variables according to correlation matrix</a:t>
            </a:r>
            <a:endParaRPr>
              <a:solidFill>
                <a:srgbClr val="B6D7A8"/>
              </a:solidFill>
            </a:endParaRPr>
          </a:p>
          <a:p>
            <a:pPr indent="-317182" lvl="0" marL="457200" rtl="0" algn="l">
              <a:spcBef>
                <a:spcPts val="1200"/>
              </a:spcBef>
              <a:spcAft>
                <a:spcPts val="0"/>
              </a:spcAft>
              <a:buClr>
                <a:srgbClr val="B6D7A8"/>
              </a:buClr>
              <a:buSzPct val="100000"/>
              <a:buChar char="●"/>
            </a:pPr>
            <a:r>
              <a:rPr lang="en">
                <a:solidFill>
                  <a:srgbClr val="B6D7A8"/>
                </a:solidFill>
              </a:rPr>
              <a:t>'Inflight entertainment', 'Online support', 'Ease of Online booking'</a:t>
            </a:r>
            <a:endParaRPr>
              <a:solidFill>
                <a:srgbClr val="B6D7A8"/>
              </a:solidFill>
            </a:endParaRPr>
          </a:p>
          <a:p>
            <a:pPr indent="0" lvl="0" marL="0" rtl="0" algn="l">
              <a:spcBef>
                <a:spcPts val="1200"/>
              </a:spcBef>
              <a:spcAft>
                <a:spcPts val="0"/>
              </a:spcAft>
              <a:buNone/>
            </a:pPr>
            <a:r>
              <a:rPr lang="en"/>
              <a:t>Less influential but still relevant </a:t>
            </a:r>
            <a:endParaRPr/>
          </a:p>
          <a:p>
            <a:pPr indent="-317182" lvl="0" marL="457200" rtl="0" algn="l">
              <a:spcBef>
                <a:spcPts val="1200"/>
              </a:spcBef>
              <a:spcAft>
                <a:spcPts val="0"/>
              </a:spcAft>
              <a:buSzPct val="100000"/>
              <a:buChar char="●"/>
            </a:pPr>
            <a:r>
              <a:rPr lang="en"/>
              <a:t>Customer loyalty, Gender, Type of travel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 increase satisfaction, the </a:t>
            </a:r>
            <a:r>
              <a:rPr lang="en"/>
              <a:t>company</a:t>
            </a:r>
            <a:r>
              <a:rPr lang="en"/>
              <a:t> should focus on implementing i</a:t>
            </a:r>
            <a:r>
              <a:rPr lang="en"/>
              <a:t>nflight entertainment, increase seat comfortness and make it easier to booking a ticket online.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Suggestion</a:t>
            </a:r>
            <a:endParaRPr>
              <a:solidFill>
                <a:srgbClr val="00FF00"/>
              </a:solidFill>
            </a:endParaRPr>
          </a:p>
        </p:txBody>
      </p:sp>
      <p:sp>
        <p:nvSpPr>
          <p:cNvPr id="195" name="Google Shape;195;p31"/>
          <p:cNvSpPr txBox="1"/>
          <p:nvPr>
            <p:ph idx="1" type="body"/>
          </p:nvPr>
        </p:nvSpPr>
        <p:spPr>
          <a:xfrm>
            <a:off x="2783325" y="2216100"/>
            <a:ext cx="5323200" cy="1140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Increase the seat comfortness</a:t>
            </a:r>
            <a:endParaRPr sz="1700"/>
          </a:p>
          <a:p>
            <a:pPr indent="-336550" lvl="0" marL="457200" rtl="0" algn="l">
              <a:spcBef>
                <a:spcPts val="0"/>
              </a:spcBef>
              <a:spcAft>
                <a:spcPts val="0"/>
              </a:spcAft>
              <a:buSzPts val="1700"/>
              <a:buChar char="●"/>
            </a:pPr>
            <a:r>
              <a:rPr lang="en" sz="1700"/>
              <a:t>Enable seat selection by emphasizing seats with fewer passengers around or infants </a:t>
            </a:r>
            <a:r>
              <a:rPr lang="en" sz="1700"/>
              <a:t>nearby</a:t>
            </a:r>
            <a:endParaRPr sz="1700"/>
          </a:p>
        </p:txBody>
      </p:sp>
      <p:sp>
        <p:nvSpPr>
          <p:cNvPr id="196" name="Google Shape;196;p31"/>
          <p:cNvSpPr txBox="1"/>
          <p:nvPr/>
        </p:nvSpPr>
        <p:spPr>
          <a:xfrm>
            <a:off x="2783325" y="1380300"/>
            <a:ext cx="55761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a:t>
            </a:r>
            <a:r>
              <a:rPr lang="en" sz="1700">
                <a:solidFill>
                  <a:schemeClr val="dk1"/>
                </a:solidFill>
                <a:latin typeface="Roboto"/>
                <a:ea typeface="Roboto"/>
                <a:cs typeface="Roboto"/>
                <a:sym typeface="Roboto"/>
              </a:rPr>
              <a:t>ntertainment for the economy class </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Entertainment catering to younger generations </a:t>
            </a:r>
            <a:endParaRPr sz="1300">
              <a:latin typeface="Roboto"/>
              <a:ea typeface="Roboto"/>
              <a:cs typeface="Roboto"/>
              <a:sym typeface="Roboto"/>
            </a:endParaRPr>
          </a:p>
        </p:txBody>
      </p:sp>
      <p:sp>
        <p:nvSpPr>
          <p:cNvPr id="197" name="Google Shape;197;p31"/>
          <p:cNvSpPr/>
          <p:nvPr/>
        </p:nvSpPr>
        <p:spPr>
          <a:xfrm>
            <a:off x="594350" y="1380300"/>
            <a:ext cx="1523400" cy="6861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Inflight Entertainment</a:t>
            </a:r>
            <a:endParaRPr>
              <a:solidFill>
                <a:schemeClr val="lt1"/>
              </a:solidFill>
            </a:endParaRPr>
          </a:p>
        </p:txBody>
      </p:sp>
      <p:sp>
        <p:nvSpPr>
          <p:cNvPr id="198" name="Google Shape;198;p31"/>
          <p:cNvSpPr/>
          <p:nvPr/>
        </p:nvSpPr>
        <p:spPr>
          <a:xfrm>
            <a:off x="594350" y="3224838"/>
            <a:ext cx="1523400" cy="6861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Ease of Online Booking</a:t>
            </a:r>
            <a:endParaRPr>
              <a:solidFill>
                <a:schemeClr val="lt1"/>
              </a:solidFill>
            </a:endParaRPr>
          </a:p>
        </p:txBody>
      </p:sp>
      <p:sp>
        <p:nvSpPr>
          <p:cNvPr id="199" name="Google Shape;199;p31"/>
          <p:cNvSpPr/>
          <p:nvPr/>
        </p:nvSpPr>
        <p:spPr>
          <a:xfrm>
            <a:off x="594350" y="2302575"/>
            <a:ext cx="1523400" cy="6861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Seat Comfort</a:t>
            </a:r>
            <a:endParaRPr>
              <a:solidFill>
                <a:schemeClr val="lt1"/>
              </a:solidFill>
            </a:endParaRPr>
          </a:p>
        </p:txBody>
      </p:sp>
      <p:sp>
        <p:nvSpPr>
          <p:cNvPr id="200" name="Google Shape;200;p31"/>
          <p:cNvSpPr/>
          <p:nvPr/>
        </p:nvSpPr>
        <p:spPr>
          <a:xfrm>
            <a:off x="594350" y="4147125"/>
            <a:ext cx="1523400" cy="6861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Inflight Service</a:t>
            </a:r>
            <a:endParaRPr>
              <a:solidFill>
                <a:schemeClr val="lt1"/>
              </a:solidFill>
            </a:endParaRPr>
          </a:p>
        </p:txBody>
      </p:sp>
      <p:sp>
        <p:nvSpPr>
          <p:cNvPr id="201" name="Google Shape;201;p31"/>
          <p:cNvSpPr txBox="1"/>
          <p:nvPr>
            <p:ph idx="1" type="body"/>
          </p:nvPr>
        </p:nvSpPr>
        <p:spPr>
          <a:xfrm>
            <a:off x="2783325" y="3280500"/>
            <a:ext cx="5323200" cy="774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Recommend ticket class and refund options based on the personal data</a:t>
            </a:r>
            <a:endParaRPr sz="1700"/>
          </a:p>
        </p:txBody>
      </p:sp>
      <p:sp>
        <p:nvSpPr>
          <p:cNvPr id="202" name="Google Shape;202;p31"/>
          <p:cNvSpPr txBox="1"/>
          <p:nvPr>
            <p:ph idx="1" type="body"/>
          </p:nvPr>
        </p:nvSpPr>
        <p:spPr>
          <a:xfrm>
            <a:off x="2757375" y="4150950"/>
            <a:ext cx="5323200" cy="774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Friendly flight attendants</a:t>
            </a:r>
            <a:endParaRPr sz="1700"/>
          </a:p>
          <a:p>
            <a:pPr indent="-336550" lvl="0" marL="457200" rtl="0" algn="l">
              <a:spcBef>
                <a:spcPts val="0"/>
              </a:spcBef>
              <a:spcAft>
                <a:spcPts val="0"/>
              </a:spcAft>
              <a:buSzPts val="1700"/>
              <a:buChar char="●"/>
            </a:pPr>
            <a:r>
              <a:rPr lang="en" sz="1700"/>
              <a:t>In-time service</a:t>
            </a:r>
            <a:endParaRPr sz="1700"/>
          </a:p>
        </p:txBody>
      </p:sp>
      <p:sp>
        <p:nvSpPr>
          <p:cNvPr id="203" name="Google Shape;203;p31"/>
          <p:cNvSpPr/>
          <p:nvPr/>
        </p:nvSpPr>
        <p:spPr>
          <a:xfrm>
            <a:off x="2444800" y="1596575"/>
            <a:ext cx="312600" cy="2352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p:nvPr/>
        </p:nvSpPr>
        <p:spPr>
          <a:xfrm>
            <a:off x="2444800" y="2528025"/>
            <a:ext cx="312600" cy="2352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a:off x="2444800" y="3459475"/>
            <a:ext cx="312600" cy="2352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p:nvPr/>
        </p:nvSpPr>
        <p:spPr>
          <a:xfrm>
            <a:off x="2444800" y="4390925"/>
            <a:ext cx="312600" cy="2352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Business Problem &amp; Project Goal</a:t>
            </a:r>
            <a:endParaRPr>
              <a:solidFill>
                <a:srgbClr val="00FF00"/>
              </a:solidFill>
            </a:endParaRPr>
          </a:p>
        </p:txBody>
      </p:sp>
      <p:sp>
        <p:nvSpPr>
          <p:cNvPr id="73" name="Google Shape;73;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problem - A difficult time for </a:t>
            </a:r>
            <a:r>
              <a:rPr lang="en"/>
              <a:t>airline industry </a:t>
            </a:r>
            <a:endParaRPr/>
          </a:p>
          <a:p>
            <a:pPr indent="-342900" lvl="0" marL="457200" rtl="0" algn="l">
              <a:spcBef>
                <a:spcPts val="1200"/>
              </a:spcBef>
              <a:spcAft>
                <a:spcPts val="0"/>
              </a:spcAft>
              <a:buSzPts val="1800"/>
              <a:buChar char="-"/>
            </a:pPr>
            <a:r>
              <a:rPr lang="en"/>
              <a:t>Revenue drops while cost increases </a:t>
            </a:r>
            <a:endParaRPr/>
          </a:p>
          <a:p>
            <a:pPr indent="-342900" lvl="0" marL="457200" rtl="0" algn="l">
              <a:spcBef>
                <a:spcPts val="0"/>
              </a:spcBef>
              <a:spcAft>
                <a:spcPts val="0"/>
              </a:spcAft>
              <a:buSzPts val="1800"/>
              <a:buChar char="-"/>
            </a:pPr>
            <a:r>
              <a:rPr lang="en"/>
              <a:t>Shrinking margins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Project goal - How</a:t>
            </a:r>
            <a:r>
              <a:rPr lang="en"/>
              <a:t> to keep customers happy? </a:t>
            </a:r>
            <a:endParaRPr/>
          </a:p>
          <a:p>
            <a:pPr indent="-342900" lvl="0" marL="457200" rtl="0" algn="l">
              <a:spcBef>
                <a:spcPts val="1200"/>
              </a:spcBef>
              <a:spcAft>
                <a:spcPts val="0"/>
              </a:spcAft>
              <a:buSzPts val="1800"/>
              <a:buChar char="-"/>
            </a:pPr>
            <a:r>
              <a:rPr lang="en"/>
              <a:t>F</a:t>
            </a:r>
            <a:r>
              <a:rPr lang="en"/>
              <a:t>ind a correlation between 23 variables and the satisfaction of customers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87900" y="115245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t>ANY QUESTIONS ?</a:t>
            </a:r>
            <a:endParaRPr sz="7000"/>
          </a:p>
        </p:txBody>
      </p:sp>
      <p:sp>
        <p:nvSpPr>
          <p:cNvPr id="212" name="Google Shape;212;p32"/>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References</a:t>
            </a:r>
            <a:endParaRPr>
              <a:solidFill>
                <a:srgbClr val="00FF00"/>
              </a:solidFill>
            </a:endParaRPr>
          </a:p>
        </p:txBody>
      </p:sp>
      <p:sp>
        <p:nvSpPr>
          <p:cNvPr id="218" name="Google Shape;218;p33"/>
          <p:cNvSpPr txBox="1"/>
          <p:nvPr>
            <p:ph idx="1" type="body"/>
          </p:nvPr>
        </p:nvSpPr>
        <p:spPr>
          <a:xfrm>
            <a:off x="218400" y="1262200"/>
            <a:ext cx="8707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785"/>
              <a:t>Dataset </a:t>
            </a:r>
            <a:r>
              <a:rPr lang="en" sz="785" u="sng">
                <a:solidFill>
                  <a:schemeClr val="hlink"/>
                </a:solidFill>
                <a:hlinkClick r:id="rId3"/>
              </a:rPr>
              <a:t>https://www.kaggle.com/sjleshrac/airlines-customer-satisfaction</a:t>
            </a:r>
            <a:endParaRPr sz="785"/>
          </a:p>
          <a:p>
            <a:pPr indent="0" lvl="0" marL="0" rtl="0" algn="l">
              <a:spcBef>
                <a:spcPts val="1200"/>
              </a:spcBef>
              <a:spcAft>
                <a:spcPts val="0"/>
              </a:spcAft>
              <a:buSzPts val="358"/>
              <a:buNone/>
            </a:pPr>
            <a:r>
              <a:rPr lang="en" sz="785"/>
              <a:t>IATA. (2020, November). Economic Performance of the Airline Industry. https://www.iata.org/en/iata-repository/publications/economic-reports/airline-industry-economic-performance---november-2020---report/</a:t>
            </a:r>
            <a:endParaRPr sz="785"/>
          </a:p>
          <a:p>
            <a:pPr indent="0" lvl="0" marL="0" rtl="0" algn="l">
              <a:spcBef>
                <a:spcPts val="1200"/>
              </a:spcBef>
              <a:spcAft>
                <a:spcPts val="0"/>
              </a:spcAft>
              <a:buSzPts val="358"/>
              <a:buNone/>
            </a:pPr>
            <a:r>
              <a:rPr lang="en" sz="785"/>
              <a:t>Kho, J. (2019, March 12). Why random forest is my favorite machine learning model. Medium. https://towardsdatascience.com/why-random-forest-is-my-favorite-machine-learning-model-b97651fa3706</a:t>
            </a:r>
            <a:endParaRPr sz="785"/>
          </a:p>
          <a:p>
            <a:pPr indent="0" lvl="0" marL="0" rtl="0" algn="l">
              <a:spcBef>
                <a:spcPts val="1200"/>
              </a:spcBef>
              <a:spcAft>
                <a:spcPts val="0"/>
              </a:spcAft>
              <a:buSzPts val="358"/>
              <a:buNone/>
            </a:pPr>
            <a:r>
              <a:rPr lang="en" sz="785"/>
              <a:t>OEDC. (2020, October 15). COVID-19 and the aviation industry: Impact and policy responses. https://www.oecd.org/coronavirus/policy-responses/covid-19-and-the-aviation-industry-impact-and-policy-responses-26d521c1/</a:t>
            </a:r>
            <a:endParaRPr sz="785"/>
          </a:p>
          <a:p>
            <a:pPr indent="0" lvl="0" marL="0" rtl="0" algn="l">
              <a:spcBef>
                <a:spcPts val="1200"/>
              </a:spcBef>
              <a:spcAft>
                <a:spcPts val="0"/>
              </a:spcAft>
              <a:buSzPts val="358"/>
              <a:buNone/>
            </a:pPr>
            <a:r>
              <a:rPr lang="en" sz="785"/>
              <a:t>O'Hare, M. (2019, December 23). The most talked-about aviation moments in 2019. https://www.cnn.com/travel/article/aviation-year-in-review-2019/index.html</a:t>
            </a:r>
            <a:endParaRPr sz="785"/>
          </a:p>
          <a:p>
            <a:pPr indent="0" lvl="0" marL="0" rtl="0" algn="l">
              <a:spcBef>
                <a:spcPts val="1200"/>
              </a:spcBef>
              <a:spcAft>
                <a:spcPts val="0"/>
              </a:spcAft>
              <a:buSzPts val="358"/>
              <a:buNone/>
            </a:pPr>
            <a:r>
              <a:rPr lang="en" sz="785"/>
              <a:t>Popken, B. (2020, December 28). 2020 was brutal for airlines. Next year could be even trickier. https://www.nbcnews.com/business/business-news/2020-was-brutal-airlines-next-year-could-be-even-trickier-n1252436</a:t>
            </a:r>
            <a:endParaRPr sz="785"/>
          </a:p>
          <a:p>
            <a:pPr indent="0" lvl="0" marL="0" rtl="0" algn="l">
              <a:spcBef>
                <a:spcPts val="1200"/>
              </a:spcBef>
              <a:spcAft>
                <a:spcPts val="0"/>
              </a:spcAft>
              <a:buSzPts val="358"/>
              <a:buNone/>
            </a:pPr>
            <a:r>
              <a:rPr lang="en" sz="785"/>
              <a:t>Reid, D. (2017, December 5). US airlines to scoop almost half of global profit in 2018. https://www.cnbc.com/2017/12/05/us-airlines-to-scoop-almost-half-of-global-profit-in-2018.html</a:t>
            </a:r>
            <a:endParaRPr sz="785"/>
          </a:p>
          <a:p>
            <a:pPr indent="0" lvl="0" marL="0" rtl="0" algn="l">
              <a:spcBef>
                <a:spcPts val="1200"/>
              </a:spcBef>
              <a:spcAft>
                <a:spcPts val="0"/>
              </a:spcAft>
              <a:buSzPts val="358"/>
              <a:buNone/>
            </a:pPr>
            <a:r>
              <a:rPr lang="en" sz="785"/>
              <a:t>Reid, D. (2018, June 4). Airline profits to slump in 2018, industry body says. https://www.cnbc.com/2018/06/04/iata-forecasts-airline-profit-fall-in-2018.html</a:t>
            </a:r>
            <a:endParaRPr sz="785"/>
          </a:p>
          <a:p>
            <a:pPr indent="0" lvl="0" marL="0" rtl="0" algn="l">
              <a:spcBef>
                <a:spcPts val="1200"/>
              </a:spcBef>
              <a:spcAft>
                <a:spcPts val="0"/>
              </a:spcAft>
              <a:buSzPts val="358"/>
              <a:buNone/>
            </a:pPr>
            <a:r>
              <a:rPr lang="en" sz="785"/>
              <a:t>Zhang, B. (2018, April 15). Airlines are making more money than ever — but they're facing a mountain of problems. Business Insider. </a:t>
            </a:r>
            <a:r>
              <a:rPr lang="en" sz="785" u="sng">
                <a:solidFill>
                  <a:schemeClr val="hlink"/>
                </a:solidFill>
                <a:hlinkClick r:id="rId4"/>
              </a:rPr>
              <a:t>https://www.businessinsider.com/airlines-biggest-business-problems-2018-4</a:t>
            </a:r>
            <a:endParaRPr sz="785"/>
          </a:p>
          <a:p>
            <a:pPr indent="0" lvl="0" marL="0" rtl="0" algn="l">
              <a:spcBef>
                <a:spcPts val="1200"/>
              </a:spcBef>
              <a:spcAft>
                <a:spcPts val="0"/>
              </a:spcAft>
              <a:buSzPts val="358"/>
              <a:buNone/>
            </a:pPr>
            <a:r>
              <a:rPr lang="en" sz="785"/>
              <a:t>Study: Airline passenger satisfaction hits record high during pandemic </a:t>
            </a:r>
            <a:r>
              <a:rPr lang="en" sz="785" u="sng">
                <a:solidFill>
                  <a:schemeClr val="hlink"/>
                </a:solidFill>
                <a:hlinkClick r:id="rId5"/>
              </a:rPr>
              <a:t>https://www.ajc.com/news/business/study-airline-passenger-satisfaction-hits-record-high-during-pandemic/PFVBH7RTQVGOXLHCUO5JSY3PXA/#:~:text=Satisfaction%20reached%20a%20score%20of,for%20those%20that%20do%20fly.%E2%80%9D</a:t>
            </a:r>
            <a:endParaRPr sz="785"/>
          </a:p>
          <a:p>
            <a:pPr indent="0" lvl="0" marL="0" rtl="0" algn="l">
              <a:spcBef>
                <a:spcPts val="1200"/>
              </a:spcBef>
              <a:spcAft>
                <a:spcPts val="1200"/>
              </a:spcAft>
              <a:buSzPts val="358"/>
              <a:buNone/>
            </a:pPr>
            <a:r>
              <a:t/>
            </a:r>
            <a:endParaRPr sz="78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Finding the Root Cause of Satisfaction</a:t>
            </a:r>
            <a:endParaRPr>
              <a:solidFill>
                <a:srgbClr val="00FF00"/>
              </a:solidFill>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Exploration</a:t>
            </a:r>
            <a:endParaRPr/>
          </a:p>
          <a:p>
            <a:pPr indent="0" lvl="0" marL="0" rtl="0" algn="l">
              <a:spcBef>
                <a:spcPts val="1200"/>
              </a:spcBef>
              <a:spcAft>
                <a:spcPts val="0"/>
              </a:spcAft>
              <a:buNone/>
            </a:pPr>
            <a:r>
              <a:rPr lang="en"/>
              <a:t>Baseline Modeling</a:t>
            </a:r>
            <a:endParaRPr/>
          </a:p>
          <a:p>
            <a:pPr indent="0" lvl="0" marL="0" rtl="0" algn="l">
              <a:spcBef>
                <a:spcPts val="1200"/>
              </a:spcBef>
              <a:spcAft>
                <a:spcPts val="0"/>
              </a:spcAft>
              <a:buNone/>
            </a:pPr>
            <a:r>
              <a:rPr lang="en"/>
              <a:t>K means and PCA</a:t>
            </a:r>
            <a:endParaRPr/>
          </a:p>
          <a:p>
            <a:pPr indent="0" lvl="0" marL="0" rtl="0" algn="l">
              <a:spcBef>
                <a:spcPts val="1200"/>
              </a:spcBef>
              <a:spcAft>
                <a:spcPts val="0"/>
              </a:spcAft>
              <a:buNone/>
            </a:pPr>
            <a:r>
              <a:rPr lang="en"/>
              <a:t>H2O libraries </a:t>
            </a:r>
            <a:endParaRPr/>
          </a:p>
          <a:p>
            <a:pPr indent="457200" lvl="0" marL="0" rtl="0" algn="l">
              <a:spcBef>
                <a:spcPts val="1200"/>
              </a:spcBef>
              <a:spcAft>
                <a:spcPts val="0"/>
              </a:spcAft>
              <a:buNone/>
            </a:pPr>
            <a:r>
              <a:rPr lang="en"/>
              <a:t>XGBoost, Grid Search, Stacked Ensemble and Auto ML</a:t>
            </a:r>
            <a:endParaRPr/>
          </a:p>
          <a:p>
            <a:pPr indent="0" lvl="0" marL="0" rtl="0" algn="l">
              <a:spcBef>
                <a:spcPts val="1200"/>
              </a:spcBef>
              <a:spcAft>
                <a:spcPts val="1200"/>
              </a:spcAft>
              <a:buNone/>
            </a:pPr>
            <a:r>
              <a:rPr lang="en"/>
              <a:t>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Libraries</a:t>
            </a:r>
            <a:r>
              <a:rPr lang="en">
                <a:solidFill>
                  <a:srgbClr val="00FF00"/>
                </a:solidFill>
              </a:rPr>
              <a:t> Used</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marR="0" rtl="0" algn="l">
              <a:lnSpc>
                <a:spcPct val="115000"/>
              </a:lnSpc>
              <a:spcBef>
                <a:spcPts val="0"/>
              </a:spcBef>
              <a:spcAft>
                <a:spcPts val="0"/>
              </a:spcAft>
              <a:buNone/>
            </a:pPr>
            <a:r>
              <a:rPr lang="en"/>
              <a:t>pandas, numpy</a:t>
            </a:r>
            <a:endParaRPr/>
          </a:p>
          <a:p>
            <a:pPr indent="0" lvl="0" marL="0" marR="0" rtl="0" algn="l">
              <a:lnSpc>
                <a:spcPct val="115000"/>
              </a:lnSpc>
              <a:spcBef>
                <a:spcPts val="1200"/>
              </a:spcBef>
              <a:spcAft>
                <a:spcPts val="0"/>
              </a:spcAft>
              <a:buNone/>
            </a:pPr>
            <a:r>
              <a:rPr lang="en"/>
              <a:t>m</a:t>
            </a:r>
            <a:r>
              <a:rPr lang="en"/>
              <a:t>atplolib’s pyplot, </a:t>
            </a:r>
            <a:r>
              <a:rPr lang="en"/>
              <a:t> seaborn</a:t>
            </a:r>
            <a:endParaRPr/>
          </a:p>
          <a:p>
            <a:pPr indent="0" lvl="0" marL="0" marR="0" rtl="0" algn="l">
              <a:lnSpc>
                <a:spcPct val="115000"/>
              </a:lnSpc>
              <a:spcBef>
                <a:spcPts val="1200"/>
              </a:spcBef>
              <a:spcAft>
                <a:spcPts val="0"/>
              </a:spcAft>
              <a:buNone/>
            </a:pPr>
            <a:r>
              <a:rPr lang="en"/>
              <a:t>warnings</a:t>
            </a:r>
            <a:endParaRPr/>
          </a:p>
          <a:p>
            <a:pPr indent="0" lvl="0" marL="0" marR="0" rtl="0" algn="l">
              <a:lnSpc>
                <a:spcPct val="115000"/>
              </a:lnSpc>
              <a:spcBef>
                <a:spcPts val="1200"/>
              </a:spcBef>
              <a:spcAft>
                <a:spcPts val="0"/>
              </a:spcAft>
              <a:buNone/>
            </a:pPr>
            <a:r>
              <a:rPr lang="en"/>
              <a:t>sklearn.cluster, KMeans</a:t>
            </a:r>
            <a:endParaRPr/>
          </a:p>
          <a:p>
            <a:pPr indent="0" lvl="0" marL="0" marR="0" rtl="0" algn="l">
              <a:lnSpc>
                <a:spcPct val="115000"/>
              </a:lnSpc>
              <a:spcBef>
                <a:spcPts val="1200"/>
              </a:spcBef>
              <a:spcAft>
                <a:spcPts val="0"/>
              </a:spcAft>
              <a:buNone/>
            </a:pPr>
            <a:r>
              <a:rPr lang="en"/>
              <a:t>sklearn.decomposition, PCA</a:t>
            </a:r>
            <a:endParaRPr/>
          </a:p>
          <a:p>
            <a:pPr indent="0" lvl="0" marL="0" marR="0" rtl="0" algn="l">
              <a:lnSpc>
                <a:spcPct val="115000"/>
              </a:lnSpc>
              <a:spcBef>
                <a:spcPts val="1200"/>
              </a:spcBef>
              <a:spcAft>
                <a:spcPts val="0"/>
              </a:spcAft>
              <a:buNone/>
            </a:pPr>
            <a:r>
              <a:rPr lang="en"/>
              <a:t>dmba</a:t>
            </a:r>
            <a:endParaRPr/>
          </a:p>
          <a:p>
            <a:pPr indent="0" lvl="0" marL="0" marR="0" rtl="0" algn="l">
              <a:lnSpc>
                <a:spcPct val="115000"/>
              </a:lnSpc>
              <a:spcBef>
                <a:spcPts val="1200"/>
              </a:spcBef>
              <a:spcAft>
                <a:spcPts val="0"/>
              </a:spcAft>
              <a:buNone/>
            </a:pPr>
            <a:r>
              <a:rPr lang="en"/>
              <a:t>sklearn.naive_bayes , RandomForestClassifier</a:t>
            </a:r>
            <a:endParaRPr/>
          </a:p>
          <a:p>
            <a:pPr indent="0" lvl="0" marL="0" marR="0" rtl="0" algn="l">
              <a:lnSpc>
                <a:spcPct val="115000"/>
              </a:lnSpc>
              <a:spcBef>
                <a:spcPts val="1200"/>
              </a:spcBef>
              <a:spcAft>
                <a:spcPts val="0"/>
              </a:spcAft>
              <a:buNone/>
            </a:pPr>
            <a:r>
              <a:rPr lang="en"/>
              <a:t>sklearn.metrics</a:t>
            </a:r>
            <a:endParaRPr/>
          </a:p>
          <a:p>
            <a:pPr indent="0" lvl="0" marL="0" marR="0" rtl="0" algn="l">
              <a:lnSpc>
                <a:spcPct val="115000"/>
              </a:lnSpc>
              <a:spcBef>
                <a:spcPts val="1200"/>
              </a:spcBef>
              <a:spcAft>
                <a:spcPts val="1200"/>
              </a:spcAft>
              <a:buNone/>
            </a:pPr>
            <a:r>
              <a:rPr lang="en"/>
              <a:t>KFold, cross_validate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Exploration - Dataset</a:t>
            </a:r>
            <a:endParaRPr>
              <a:solidFill>
                <a:srgbClr val="00FF00"/>
              </a:solidFill>
            </a:endParaRPr>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130 thousand surveys conducted</a:t>
            </a:r>
            <a:endParaRPr/>
          </a:p>
          <a:p>
            <a:pPr indent="0" lvl="0" marL="0" rtl="0" algn="l">
              <a:spcBef>
                <a:spcPts val="1200"/>
              </a:spcBef>
              <a:spcAft>
                <a:spcPts val="0"/>
              </a:spcAft>
              <a:buNone/>
            </a:pPr>
            <a:r>
              <a:rPr lang="en"/>
              <a:t>23 Variables</a:t>
            </a:r>
            <a:endParaRPr/>
          </a:p>
          <a:p>
            <a:pPr indent="0" lvl="0" marL="0" rtl="0" algn="l">
              <a:spcBef>
                <a:spcPts val="1200"/>
              </a:spcBef>
              <a:spcAft>
                <a:spcPts val="0"/>
              </a:spcAft>
              <a:buNone/>
            </a:pPr>
            <a:r>
              <a:rPr lang="en"/>
              <a:t>	Outcome </a:t>
            </a:r>
            <a:r>
              <a:rPr lang="en"/>
              <a:t>variable</a:t>
            </a:r>
            <a:r>
              <a:rPr lang="en"/>
              <a:t> ‘satisfaction’</a:t>
            </a:r>
            <a:endParaRPr/>
          </a:p>
          <a:p>
            <a:pPr indent="0" lvl="0" marL="0" rtl="0" algn="l">
              <a:spcBef>
                <a:spcPts val="1200"/>
              </a:spcBef>
              <a:spcAft>
                <a:spcPts val="0"/>
              </a:spcAft>
              <a:buNone/>
            </a:pPr>
            <a:r>
              <a:rPr lang="en"/>
              <a:t>	4 numerical variables</a:t>
            </a:r>
            <a:endParaRPr/>
          </a:p>
          <a:p>
            <a:pPr indent="0" lvl="0" marL="0" rtl="0" algn="l">
              <a:spcBef>
                <a:spcPts val="1200"/>
              </a:spcBef>
              <a:spcAft>
                <a:spcPts val="0"/>
              </a:spcAft>
              <a:buNone/>
            </a:pPr>
            <a:r>
              <a:rPr lang="en"/>
              <a:t>393 missing values</a:t>
            </a:r>
            <a:endParaRPr/>
          </a:p>
          <a:p>
            <a:pPr indent="0" lvl="0" marL="0" rtl="0" algn="l">
              <a:spcBef>
                <a:spcPts val="1200"/>
              </a:spcBef>
              <a:spcAft>
                <a:spcPts val="0"/>
              </a:spcAft>
              <a:buNone/>
            </a:pPr>
            <a:r>
              <a:rPr lang="en"/>
              <a:t>55% satisfied</a:t>
            </a:r>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4572002" y="791913"/>
            <a:ext cx="3703549" cy="355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Exploration - Dataset</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Average age of customer is 39.5</a:t>
            </a:r>
            <a:endParaRPr/>
          </a:p>
          <a:p>
            <a:pPr indent="0" lvl="0" marL="0" rtl="0" algn="l">
              <a:spcBef>
                <a:spcPts val="1200"/>
              </a:spcBef>
              <a:spcAft>
                <a:spcPts val="0"/>
              </a:spcAft>
              <a:buNone/>
            </a:pPr>
            <a:r>
              <a:rPr lang="en"/>
              <a:t>Average flight distance is 2000 miles. </a:t>
            </a:r>
            <a:endParaRPr/>
          </a:p>
          <a:p>
            <a:pPr indent="0" lvl="0" marL="0" rtl="0" algn="l">
              <a:spcBef>
                <a:spcPts val="1200"/>
              </a:spcBef>
              <a:spcAft>
                <a:spcPts val="0"/>
              </a:spcAft>
              <a:buNone/>
            </a:pPr>
            <a:r>
              <a:rPr lang="en"/>
              <a:t>Almost 51% Female</a:t>
            </a:r>
            <a:endParaRPr/>
          </a:p>
          <a:p>
            <a:pPr indent="0" lvl="0" marL="0" rtl="0" algn="l">
              <a:spcBef>
                <a:spcPts val="1200"/>
              </a:spcBef>
              <a:spcAft>
                <a:spcPts val="0"/>
              </a:spcAft>
              <a:buNone/>
            </a:pPr>
            <a:r>
              <a:rPr lang="en"/>
              <a:t>A little over 80% of customers are loyal </a:t>
            </a:r>
            <a:endParaRPr/>
          </a:p>
          <a:p>
            <a:pPr indent="0" lvl="0" marL="0" rtl="0" algn="l">
              <a:spcBef>
                <a:spcPts val="1200"/>
              </a:spcBef>
              <a:spcAft>
                <a:spcPts val="0"/>
              </a:spcAft>
              <a:buNone/>
            </a:pPr>
            <a:r>
              <a:rPr lang="en"/>
              <a:t>Roughly 70% of customers are business travellers</a:t>
            </a:r>
            <a:endParaRPr/>
          </a:p>
          <a:p>
            <a:pPr indent="0" lvl="0" marL="0" rtl="0" algn="l">
              <a:spcBef>
                <a:spcPts val="1200"/>
              </a:spcBef>
              <a:spcAft>
                <a:spcPts val="0"/>
              </a:spcAft>
              <a:buNone/>
            </a:pPr>
            <a:r>
              <a:rPr lang="en"/>
              <a:t>Business class (48%), Economy class (45%) , and Economy Plus contributes 7% of total.</a:t>
            </a:r>
            <a:endParaRPr/>
          </a:p>
          <a:p>
            <a:pPr indent="0" lvl="0" marL="0" rtl="0" algn="l">
              <a:spcBef>
                <a:spcPts val="1200"/>
              </a:spcBef>
              <a:spcAft>
                <a:spcPts val="0"/>
              </a:spcAft>
              <a:buNone/>
            </a:pPr>
            <a:r>
              <a:rPr lang="en"/>
              <a:t>Cleanliness receives the highest average rating score of all (3.7/5)</a:t>
            </a:r>
            <a:endParaRPr/>
          </a:p>
          <a:p>
            <a:pPr indent="0" lvl="0" marL="0" rtl="0" algn="l">
              <a:spcBef>
                <a:spcPts val="1200"/>
              </a:spcBef>
              <a:spcAft>
                <a:spcPts val="1200"/>
              </a:spcAft>
              <a:buNone/>
            </a:pPr>
            <a:r>
              <a:rPr lang="en"/>
              <a:t>Seat comfort has the lowest average rating (2.83/5)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Exploration - </a:t>
            </a:r>
            <a:r>
              <a:rPr lang="en">
                <a:solidFill>
                  <a:srgbClr val="00FF00"/>
                </a:solidFill>
              </a:rPr>
              <a:t>Correlation Matrix</a:t>
            </a:r>
            <a:endParaRPr/>
          </a:p>
        </p:txBody>
      </p:sp>
      <p:sp>
        <p:nvSpPr>
          <p:cNvPr id="104" name="Google Shape;104;p19"/>
          <p:cNvSpPr txBox="1"/>
          <p:nvPr>
            <p:ph idx="1" type="body"/>
          </p:nvPr>
        </p:nvSpPr>
        <p:spPr>
          <a:xfrm>
            <a:off x="535975" y="1604375"/>
            <a:ext cx="3977400" cy="3078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T</a:t>
            </a:r>
            <a:r>
              <a:rPr lang="en"/>
              <a:t>op 3 variables </a:t>
            </a:r>
            <a:endParaRPr/>
          </a:p>
          <a:p>
            <a:pPr indent="-342900" lvl="0" marL="457200" marR="0" rtl="0" algn="l">
              <a:lnSpc>
                <a:spcPct val="115000"/>
              </a:lnSpc>
              <a:spcBef>
                <a:spcPts val="1200"/>
              </a:spcBef>
              <a:spcAft>
                <a:spcPts val="0"/>
              </a:spcAft>
              <a:buSzPts val="1800"/>
              <a:buChar char="●"/>
            </a:pPr>
            <a:r>
              <a:rPr lang="en"/>
              <a:t>'Inflight entertainment' (0.52)</a:t>
            </a:r>
            <a:endParaRPr/>
          </a:p>
          <a:p>
            <a:pPr indent="-342900" lvl="0" marL="457200" marR="0" rtl="0" algn="l">
              <a:lnSpc>
                <a:spcPct val="115000"/>
              </a:lnSpc>
              <a:spcBef>
                <a:spcPts val="0"/>
              </a:spcBef>
              <a:spcAft>
                <a:spcPts val="0"/>
              </a:spcAft>
              <a:buSzPts val="1800"/>
              <a:buChar char="●"/>
            </a:pPr>
            <a:r>
              <a:rPr lang="en"/>
              <a:t>'Ease of online booking' (0.43)</a:t>
            </a:r>
            <a:endParaRPr/>
          </a:p>
          <a:p>
            <a:pPr indent="-342900" lvl="0" marL="457200" marR="0" rtl="0" algn="l">
              <a:lnSpc>
                <a:spcPct val="115000"/>
              </a:lnSpc>
              <a:spcBef>
                <a:spcPts val="0"/>
              </a:spcBef>
              <a:spcAft>
                <a:spcPts val="0"/>
              </a:spcAft>
              <a:buSzPts val="1800"/>
              <a:buChar char="●"/>
            </a:pPr>
            <a:r>
              <a:rPr lang="en"/>
              <a:t>'Online support' (0.39)</a:t>
            </a:r>
            <a:endParaRPr/>
          </a:p>
        </p:txBody>
      </p:sp>
      <p:pic>
        <p:nvPicPr>
          <p:cNvPr id="105" name="Google Shape;105;p19"/>
          <p:cNvPicPr preferRelativeResize="0"/>
          <p:nvPr/>
        </p:nvPicPr>
        <p:blipFill>
          <a:blip r:embed="rId3">
            <a:alphaModFix/>
          </a:blip>
          <a:stretch>
            <a:fillRect/>
          </a:stretch>
        </p:blipFill>
        <p:spPr>
          <a:xfrm>
            <a:off x="5332912" y="1099775"/>
            <a:ext cx="3811090" cy="3999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Baseline</a:t>
            </a:r>
            <a:endParaRPr>
              <a:solidFill>
                <a:srgbClr val="00FF00"/>
              </a:solidFill>
            </a:endParaRPr>
          </a:p>
        </p:txBody>
      </p:sp>
      <p:sp>
        <p:nvSpPr>
          <p:cNvPr id="111" name="Google Shape;111;p20"/>
          <p:cNvSpPr txBox="1"/>
          <p:nvPr>
            <p:ph idx="1" type="body"/>
          </p:nvPr>
        </p:nvSpPr>
        <p:spPr>
          <a:xfrm>
            <a:off x="387900" y="1489825"/>
            <a:ext cx="5236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Used Random Forest, Naive Bayes and Logistic Regression</a:t>
            </a:r>
            <a:endParaRPr sz="1500"/>
          </a:p>
          <a:p>
            <a:pPr indent="0" lvl="0" marL="0" rtl="0" algn="l">
              <a:spcBef>
                <a:spcPts val="1200"/>
              </a:spcBef>
              <a:spcAft>
                <a:spcPts val="0"/>
              </a:spcAft>
              <a:buNone/>
            </a:pPr>
            <a:r>
              <a:rPr lang="en" sz="1500"/>
              <a:t>Random Forest generated best AUC</a:t>
            </a:r>
            <a:endParaRPr sz="1500"/>
          </a:p>
          <a:p>
            <a:pPr indent="0" lvl="0" marL="0" rtl="0" algn="l">
              <a:spcBef>
                <a:spcPts val="1200"/>
              </a:spcBef>
              <a:spcAft>
                <a:spcPts val="0"/>
              </a:spcAft>
              <a:buNone/>
            </a:pPr>
            <a:r>
              <a:rPr lang="en" sz="1500"/>
              <a:t>All three generated models higher than .88</a:t>
            </a:r>
            <a:endParaRPr sz="1500"/>
          </a:p>
          <a:p>
            <a:pPr indent="0" lvl="0" marL="0" rtl="0" algn="l">
              <a:spcBef>
                <a:spcPts val="1200"/>
              </a:spcBef>
              <a:spcAft>
                <a:spcPts val="0"/>
              </a:spcAft>
              <a:buNone/>
            </a:pPr>
            <a:r>
              <a:rPr lang="en" sz="1500"/>
              <a:t>The F-1 metric was chosen going forward</a:t>
            </a:r>
            <a:endParaRPr sz="1500"/>
          </a:p>
          <a:p>
            <a:pPr indent="0" lvl="0" marL="0" rtl="0" algn="l">
              <a:spcBef>
                <a:spcPts val="1200"/>
              </a:spcBef>
              <a:spcAft>
                <a:spcPts val="1200"/>
              </a:spcAft>
              <a:buNone/>
            </a:pPr>
            <a:r>
              <a:t/>
            </a:r>
            <a:endParaRPr sz="1700"/>
          </a:p>
        </p:txBody>
      </p:sp>
      <p:pic>
        <p:nvPicPr>
          <p:cNvPr id="112" name="Google Shape;112;p20"/>
          <p:cNvPicPr preferRelativeResize="0"/>
          <p:nvPr/>
        </p:nvPicPr>
        <p:blipFill>
          <a:blip r:embed="rId3">
            <a:alphaModFix/>
          </a:blip>
          <a:stretch>
            <a:fillRect/>
          </a:stretch>
        </p:blipFill>
        <p:spPr>
          <a:xfrm>
            <a:off x="6110426" y="1572137"/>
            <a:ext cx="2645662" cy="2504125"/>
          </a:xfrm>
          <a:prstGeom prst="rect">
            <a:avLst/>
          </a:prstGeom>
          <a:noFill/>
          <a:ln>
            <a:noFill/>
          </a:ln>
        </p:spPr>
      </p:pic>
      <p:graphicFrame>
        <p:nvGraphicFramePr>
          <p:cNvPr id="113" name="Google Shape;113;p20"/>
          <p:cNvGraphicFramePr/>
          <p:nvPr/>
        </p:nvGraphicFramePr>
        <p:xfrm>
          <a:off x="620975" y="3221305"/>
          <a:ext cx="3000000" cy="3000000"/>
        </p:xfrm>
        <a:graphic>
          <a:graphicData uri="http://schemas.openxmlformats.org/drawingml/2006/table">
            <a:tbl>
              <a:tblPr>
                <a:noFill/>
                <a:tableStyleId>{BAD0353B-3FF2-4852-BACD-A6B71728B00E}</a:tableStyleId>
              </a:tblPr>
              <a:tblGrid>
                <a:gridCol w="1073325"/>
                <a:gridCol w="1073325"/>
                <a:gridCol w="1073325"/>
                <a:gridCol w="1073325"/>
              </a:tblGrid>
              <a:tr h="487075">
                <a:tc>
                  <a:txBody>
                    <a:bodyPr/>
                    <a:lstStyle/>
                    <a:p>
                      <a:pPr indent="0" lvl="0" marL="0" rtl="0" algn="ctr">
                        <a:spcBef>
                          <a:spcPts val="0"/>
                        </a:spcBef>
                        <a:spcAft>
                          <a:spcPts val="0"/>
                        </a:spcAft>
                        <a:buNone/>
                      </a:pPr>
                      <a:r>
                        <a:t/>
                      </a:r>
                      <a:endParaRPr sz="1000">
                        <a:solidFill>
                          <a:schemeClr val="accent5"/>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00FF00"/>
                          </a:solidFill>
                        </a:rPr>
                        <a:t>L</a:t>
                      </a:r>
                      <a:r>
                        <a:rPr lang="en" sz="1000">
                          <a:solidFill>
                            <a:srgbClr val="00FF00"/>
                          </a:solidFill>
                        </a:rPr>
                        <a:t>ogistic Regression</a:t>
                      </a:r>
                      <a:endParaRPr sz="1000">
                        <a:solidFill>
                          <a:srgbClr val="00FF00"/>
                        </a:solidFill>
                      </a:endParaRPr>
                    </a:p>
                  </a:txBody>
                  <a:tcPr marT="91425" marB="91425" marR="91425" marL="91425" anchor="ctr"/>
                </a:tc>
                <a:tc>
                  <a:txBody>
                    <a:bodyPr/>
                    <a:lstStyle/>
                    <a:p>
                      <a:pPr indent="0" lvl="0" marL="0" rtl="0" algn="ctr">
                        <a:spcBef>
                          <a:spcPts val="0"/>
                        </a:spcBef>
                        <a:spcAft>
                          <a:spcPts val="0"/>
                        </a:spcAft>
                        <a:buNone/>
                      </a:pPr>
                      <a:r>
                        <a:rPr lang="en" sz="1100">
                          <a:solidFill>
                            <a:srgbClr val="00FF00"/>
                          </a:solidFill>
                        </a:rPr>
                        <a:t>Naive Bayes</a:t>
                      </a:r>
                      <a:endParaRPr sz="1100">
                        <a:solidFill>
                          <a:srgbClr val="00FF00"/>
                        </a:solidFill>
                      </a:endParaRPr>
                    </a:p>
                  </a:txBody>
                  <a:tcPr marT="91425" marB="91425" marR="91425" marL="91425" anchor="ctr"/>
                </a:tc>
                <a:tc>
                  <a:txBody>
                    <a:bodyPr/>
                    <a:lstStyle/>
                    <a:p>
                      <a:pPr indent="0" lvl="0" marL="0" rtl="0" algn="ctr">
                        <a:spcBef>
                          <a:spcPts val="0"/>
                        </a:spcBef>
                        <a:spcAft>
                          <a:spcPts val="0"/>
                        </a:spcAft>
                        <a:buNone/>
                      </a:pPr>
                      <a:r>
                        <a:rPr lang="en" sz="1100">
                          <a:solidFill>
                            <a:srgbClr val="00FF00"/>
                          </a:solidFill>
                        </a:rPr>
                        <a:t>Random Forest</a:t>
                      </a:r>
                      <a:endParaRPr sz="1100">
                        <a:solidFill>
                          <a:srgbClr val="00FF00"/>
                        </a:solidFill>
                      </a:endParaRPr>
                    </a:p>
                  </a:txBody>
                  <a:tcPr marT="91425" marB="91425" marR="91425" marL="91425" anchor="ctr"/>
                </a:tc>
              </a:tr>
              <a:tr h="358175">
                <a:tc>
                  <a:txBody>
                    <a:bodyPr/>
                    <a:lstStyle/>
                    <a:p>
                      <a:pPr indent="0" lvl="0" marL="0" rtl="0" algn="ctr">
                        <a:spcBef>
                          <a:spcPts val="0"/>
                        </a:spcBef>
                        <a:spcAft>
                          <a:spcPts val="0"/>
                        </a:spcAft>
                        <a:buNone/>
                      </a:pPr>
                      <a:r>
                        <a:rPr lang="en" sz="1100">
                          <a:solidFill>
                            <a:schemeClr val="dk1"/>
                          </a:solidFill>
                        </a:rPr>
                        <a:t>F-1</a:t>
                      </a:r>
                      <a:endParaRPr sz="11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1100">
                          <a:solidFill>
                            <a:schemeClr val="dk1"/>
                          </a:solidFill>
                        </a:rPr>
                        <a:t>.8502</a:t>
                      </a:r>
                      <a:endParaRPr sz="11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1100">
                          <a:solidFill>
                            <a:schemeClr val="dk1"/>
                          </a:solidFill>
                        </a:rPr>
                        <a:t>.8341</a:t>
                      </a:r>
                      <a:endParaRPr sz="11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1100">
                          <a:solidFill>
                            <a:schemeClr val="dk1"/>
                          </a:solidFill>
                        </a:rPr>
                        <a:t>.9605</a:t>
                      </a:r>
                      <a:endParaRPr sz="1100">
                        <a:solidFill>
                          <a:schemeClr val="dk1"/>
                        </a:solidFill>
                      </a:endParaRPr>
                    </a:p>
                  </a:txBody>
                  <a:tcPr marT="91425" marB="91425" marR="91425" marL="91425" anchor="ctr"/>
                </a:tc>
              </a:tr>
              <a:tr h="358175">
                <a:tc>
                  <a:txBody>
                    <a:bodyPr/>
                    <a:lstStyle/>
                    <a:p>
                      <a:pPr indent="0" lvl="0" marL="0" rtl="0" algn="ctr">
                        <a:spcBef>
                          <a:spcPts val="0"/>
                        </a:spcBef>
                        <a:spcAft>
                          <a:spcPts val="0"/>
                        </a:spcAft>
                        <a:buNone/>
                      </a:pPr>
                      <a:r>
                        <a:rPr lang="en" sz="1100">
                          <a:solidFill>
                            <a:schemeClr val="dk1"/>
                          </a:solidFill>
                        </a:rPr>
                        <a:t>AUC</a:t>
                      </a:r>
                      <a:endParaRPr sz="11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1100">
                          <a:solidFill>
                            <a:schemeClr val="dk1"/>
                          </a:solidFill>
                        </a:rPr>
                        <a:t>.9104</a:t>
                      </a:r>
                      <a:endParaRPr sz="11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1100">
                          <a:solidFill>
                            <a:schemeClr val="dk1"/>
                          </a:solidFill>
                        </a:rPr>
                        <a:t>.8971</a:t>
                      </a:r>
                      <a:endParaRPr sz="11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1100">
                          <a:solidFill>
                            <a:schemeClr val="dk1"/>
                          </a:solidFill>
                        </a:rPr>
                        <a:t>.9931</a:t>
                      </a:r>
                      <a:endParaRPr sz="1100">
                        <a:solidFill>
                          <a:schemeClr val="dk1"/>
                        </a:solidFill>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K-means and PCA</a:t>
            </a:r>
            <a:endParaRPr>
              <a:solidFill>
                <a:srgbClr val="00FF00"/>
              </a:solidFill>
            </a:endParaRPr>
          </a:p>
        </p:txBody>
      </p:sp>
      <p:sp>
        <p:nvSpPr>
          <p:cNvPr id="119" name="Google Shape;119;p21"/>
          <p:cNvSpPr txBox="1"/>
          <p:nvPr>
            <p:ph idx="1" type="body"/>
          </p:nvPr>
        </p:nvSpPr>
        <p:spPr>
          <a:xfrm>
            <a:off x="387900" y="1580575"/>
            <a:ext cx="3999900" cy="2433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000">
                <a:solidFill>
                  <a:srgbClr val="00FF00"/>
                </a:solidFill>
              </a:rPr>
              <a:t>K-means</a:t>
            </a:r>
            <a:endParaRPr sz="6000">
              <a:solidFill>
                <a:srgbClr val="00FF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5200"/>
              <a:t>3 clusters chosen</a:t>
            </a:r>
            <a:endParaRPr sz="5200"/>
          </a:p>
          <a:p>
            <a:pPr indent="0" lvl="0" marL="0" rtl="0" algn="l">
              <a:spcBef>
                <a:spcPts val="1200"/>
              </a:spcBef>
              <a:spcAft>
                <a:spcPts val="0"/>
              </a:spcAft>
              <a:buNone/>
            </a:pPr>
            <a:r>
              <a:rPr lang="en" sz="5200"/>
              <a:t>No improvement to the model</a:t>
            </a:r>
            <a:endParaRPr sz="5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0" name="Google Shape;120;p21"/>
          <p:cNvSpPr txBox="1"/>
          <p:nvPr>
            <p:ph idx="2" type="body"/>
          </p:nvPr>
        </p:nvSpPr>
        <p:spPr>
          <a:xfrm>
            <a:off x="4756200" y="1580575"/>
            <a:ext cx="3999900" cy="23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FF00"/>
                </a:solidFill>
              </a:rPr>
              <a:t>PCA</a:t>
            </a:r>
            <a:endParaRPr sz="1500">
              <a:solidFill>
                <a:srgbClr val="00FF00"/>
              </a:solidFill>
            </a:endParaRPr>
          </a:p>
          <a:p>
            <a:pPr indent="0" lvl="0" marL="0" rtl="0" algn="l">
              <a:spcBef>
                <a:spcPts val="1200"/>
              </a:spcBef>
              <a:spcAft>
                <a:spcPts val="0"/>
              </a:spcAft>
              <a:buNone/>
            </a:pPr>
            <a:r>
              <a:t/>
            </a:r>
            <a:endParaRPr sz="1500">
              <a:solidFill>
                <a:srgbClr val="00FF00"/>
              </a:solidFill>
            </a:endParaRPr>
          </a:p>
          <a:p>
            <a:pPr indent="0" lvl="0" marL="0" rtl="0" algn="l">
              <a:spcBef>
                <a:spcPts val="1200"/>
              </a:spcBef>
              <a:spcAft>
                <a:spcPts val="0"/>
              </a:spcAft>
              <a:buNone/>
            </a:pPr>
            <a:r>
              <a:t/>
            </a:r>
            <a:endParaRPr sz="1500">
              <a:solidFill>
                <a:srgbClr val="00FF00"/>
              </a:solidFill>
            </a:endParaRPr>
          </a:p>
          <a:p>
            <a:pPr indent="0" lvl="0" marL="0" rtl="0" algn="l">
              <a:spcBef>
                <a:spcPts val="1200"/>
              </a:spcBef>
              <a:spcAft>
                <a:spcPts val="0"/>
              </a:spcAft>
              <a:buNone/>
            </a:pPr>
            <a:r>
              <a:rPr lang="en" sz="1300"/>
              <a:t>11 attributes selected, 80% attributed</a:t>
            </a:r>
            <a:endParaRPr sz="1300"/>
          </a:p>
          <a:p>
            <a:pPr indent="0" lvl="0" marL="0" rtl="0" algn="l">
              <a:spcBef>
                <a:spcPts val="1200"/>
              </a:spcBef>
              <a:spcAft>
                <a:spcPts val="1200"/>
              </a:spcAft>
              <a:buNone/>
            </a:pPr>
            <a:r>
              <a:rPr lang="en" sz="1300"/>
              <a:t>Naive Bayes showed minimal improvement</a:t>
            </a:r>
            <a:endParaRPr sz="1300"/>
          </a:p>
        </p:txBody>
      </p:sp>
      <p:graphicFrame>
        <p:nvGraphicFramePr>
          <p:cNvPr id="121" name="Google Shape;121;p21"/>
          <p:cNvGraphicFramePr/>
          <p:nvPr/>
        </p:nvGraphicFramePr>
        <p:xfrm>
          <a:off x="4802225" y="1939400"/>
          <a:ext cx="3000000" cy="3000000"/>
        </p:xfrm>
        <a:graphic>
          <a:graphicData uri="http://schemas.openxmlformats.org/drawingml/2006/table">
            <a:tbl>
              <a:tblPr>
                <a:noFill/>
                <a:tableStyleId>{BAD0353B-3FF2-4852-BACD-A6B71728B00E}</a:tableStyleId>
              </a:tblPr>
              <a:tblGrid>
                <a:gridCol w="1179100"/>
                <a:gridCol w="1179100"/>
                <a:gridCol w="1179100"/>
              </a:tblGrid>
              <a:tr h="387475">
                <a:tc>
                  <a:txBody>
                    <a:bodyPr/>
                    <a:lstStyle/>
                    <a:p>
                      <a:pPr indent="0" lvl="0" marL="0" rtl="0" algn="ctr">
                        <a:spcBef>
                          <a:spcPts val="0"/>
                        </a:spcBef>
                        <a:spcAft>
                          <a:spcPts val="0"/>
                        </a:spcAft>
                        <a:buNone/>
                      </a:pPr>
                      <a:r>
                        <a:rPr lang="en" sz="800">
                          <a:solidFill>
                            <a:srgbClr val="00FF00"/>
                          </a:solidFill>
                        </a:rPr>
                        <a:t>Logistic Regression</a:t>
                      </a:r>
                      <a:endParaRPr sz="1100">
                        <a:solidFill>
                          <a:srgbClr val="00FF00"/>
                        </a:solidFill>
                      </a:endParaRPr>
                    </a:p>
                  </a:txBody>
                  <a:tcPr marT="91425" marB="91425" marR="91425" marL="91425" anchor="ctr"/>
                </a:tc>
                <a:tc>
                  <a:txBody>
                    <a:bodyPr/>
                    <a:lstStyle/>
                    <a:p>
                      <a:pPr indent="0" lvl="0" marL="0" rtl="0" algn="ctr">
                        <a:spcBef>
                          <a:spcPts val="0"/>
                        </a:spcBef>
                        <a:spcAft>
                          <a:spcPts val="0"/>
                        </a:spcAft>
                        <a:buNone/>
                      </a:pPr>
                      <a:r>
                        <a:rPr lang="en" sz="1100">
                          <a:solidFill>
                            <a:srgbClr val="00FF00"/>
                          </a:solidFill>
                        </a:rPr>
                        <a:t>Naive Bayes</a:t>
                      </a:r>
                      <a:endParaRPr sz="800">
                        <a:solidFill>
                          <a:srgbClr val="00FF00"/>
                        </a:solidFill>
                      </a:endParaRPr>
                    </a:p>
                  </a:txBody>
                  <a:tcPr marT="91425" marB="91425" marR="91425" marL="91425" anchor="ctr"/>
                </a:tc>
                <a:tc>
                  <a:txBody>
                    <a:bodyPr/>
                    <a:lstStyle/>
                    <a:p>
                      <a:pPr indent="0" lvl="0" marL="0" rtl="0" algn="ctr">
                        <a:spcBef>
                          <a:spcPts val="0"/>
                        </a:spcBef>
                        <a:spcAft>
                          <a:spcPts val="0"/>
                        </a:spcAft>
                        <a:buNone/>
                      </a:pPr>
                      <a:r>
                        <a:rPr lang="en" sz="1100">
                          <a:solidFill>
                            <a:srgbClr val="00FF00"/>
                          </a:solidFill>
                        </a:rPr>
                        <a:t>Random Forest</a:t>
                      </a:r>
                      <a:endParaRPr sz="1100">
                        <a:solidFill>
                          <a:srgbClr val="00FF00"/>
                        </a:solidFill>
                      </a:endParaRPr>
                    </a:p>
                  </a:txBody>
                  <a:tcPr marT="91425" marB="91425" marR="91425" marL="91425" anchor="ctr"/>
                </a:tc>
              </a:tr>
              <a:tr h="387475">
                <a:tc>
                  <a:txBody>
                    <a:bodyPr/>
                    <a:lstStyle/>
                    <a:p>
                      <a:pPr indent="0" lvl="0" marL="0" rtl="0" algn="ctr">
                        <a:spcBef>
                          <a:spcPts val="0"/>
                        </a:spcBef>
                        <a:spcAft>
                          <a:spcPts val="0"/>
                        </a:spcAft>
                        <a:buNone/>
                      </a:pPr>
                      <a:r>
                        <a:rPr lang="en">
                          <a:solidFill>
                            <a:schemeClr val="dk1"/>
                          </a:solidFill>
                        </a:rPr>
                        <a:t>.8411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.8350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.9242</a:t>
                      </a:r>
                      <a:endParaRPr>
                        <a:solidFill>
                          <a:schemeClr val="dk1"/>
                        </a:solidFill>
                      </a:endParaRPr>
                    </a:p>
                  </a:txBody>
                  <a:tcPr marT="91425" marB="91425" marR="91425" marL="91425"/>
                </a:tc>
              </a:tr>
            </a:tbl>
          </a:graphicData>
        </a:graphic>
      </p:graphicFrame>
      <p:graphicFrame>
        <p:nvGraphicFramePr>
          <p:cNvPr id="122" name="Google Shape;122;p21"/>
          <p:cNvGraphicFramePr/>
          <p:nvPr/>
        </p:nvGraphicFramePr>
        <p:xfrm>
          <a:off x="487050" y="1939400"/>
          <a:ext cx="3000000" cy="3000000"/>
        </p:xfrm>
        <a:graphic>
          <a:graphicData uri="http://schemas.openxmlformats.org/drawingml/2006/table">
            <a:tbl>
              <a:tblPr>
                <a:noFill/>
                <a:tableStyleId>{BAD0353B-3FF2-4852-BACD-A6B71728B00E}</a:tableStyleId>
              </a:tblPr>
              <a:tblGrid>
                <a:gridCol w="1179100"/>
                <a:gridCol w="1179100"/>
                <a:gridCol w="1179100"/>
              </a:tblGrid>
              <a:tr h="387475">
                <a:tc>
                  <a:txBody>
                    <a:bodyPr/>
                    <a:lstStyle/>
                    <a:p>
                      <a:pPr indent="0" lvl="0" marL="0" rtl="0" algn="ctr">
                        <a:spcBef>
                          <a:spcPts val="0"/>
                        </a:spcBef>
                        <a:spcAft>
                          <a:spcPts val="0"/>
                        </a:spcAft>
                        <a:buNone/>
                      </a:pPr>
                      <a:r>
                        <a:rPr lang="en" sz="800">
                          <a:solidFill>
                            <a:srgbClr val="00FF00"/>
                          </a:solidFill>
                        </a:rPr>
                        <a:t>Logistic Regression</a:t>
                      </a:r>
                      <a:endParaRPr sz="1100">
                        <a:solidFill>
                          <a:srgbClr val="00FF00"/>
                        </a:solidFill>
                      </a:endParaRPr>
                    </a:p>
                  </a:txBody>
                  <a:tcPr marT="91425" marB="91425" marR="91425" marL="91425" anchor="ctr"/>
                </a:tc>
                <a:tc>
                  <a:txBody>
                    <a:bodyPr/>
                    <a:lstStyle/>
                    <a:p>
                      <a:pPr indent="0" lvl="0" marL="0" rtl="0" algn="ctr">
                        <a:spcBef>
                          <a:spcPts val="0"/>
                        </a:spcBef>
                        <a:spcAft>
                          <a:spcPts val="0"/>
                        </a:spcAft>
                        <a:buNone/>
                      </a:pPr>
                      <a:r>
                        <a:rPr lang="en" sz="1100">
                          <a:solidFill>
                            <a:srgbClr val="00FF00"/>
                          </a:solidFill>
                        </a:rPr>
                        <a:t>Naive Bayes</a:t>
                      </a:r>
                      <a:endParaRPr sz="800">
                        <a:solidFill>
                          <a:srgbClr val="00FF00"/>
                        </a:solidFill>
                      </a:endParaRPr>
                    </a:p>
                  </a:txBody>
                  <a:tcPr marT="91425" marB="91425" marR="91425" marL="91425" anchor="ctr"/>
                </a:tc>
                <a:tc>
                  <a:txBody>
                    <a:bodyPr/>
                    <a:lstStyle/>
                    <a:p>
                      <a:pPr indent="0" lvl="0" marL="0" rtl="0" algn="ctr">
                        <a:spcBef>
                          <a:spcPts val="0"/>
                        </a:spcBef>
                        <a:spcAft>
                          <a:spcPts val="0"/>
                        </a:spcAft>
                        <a:buNone/>
                      </a:pPr>
                      <a:r>
                        <a:rPr lang="en" sz="1100">
                          <a:solidFill>
                            <a:srgbClr val="00FF00"/>
                          </a:solidFill>
                        </a:rPr>
                        <a:t>Random Forest</a:t>
                      </a:r>
                      <a:endParaRPr sz="1100">
                        <a:solidFill>
                          <a:srgbClr val="00FF00"/>
                        </a:solidFill>
                      </a:endParaRPr>
                    </a:p>
                  </a:txBody>
                  <a:tcPr marT="91425" marB="91425" marR="91425" marL="91425" anchor="ctr"/>
                </a:tc>
              </a:tr>
              <a:tr h="387475">
                <a:tc>
                  <a:txBody>
                    <a:bodyPr/>
                    <a:lstStyle/>
                    <a:p>
                      <a:pPr indent="0" lvl="0" marL="0" rtl="0" algn="ctr">
                        <a:spcBef>
                          <a:spcPts val="0"/>
                        </a:spcBef>
                        <a:spcAft>
                          <a:spcPts val="0"/>
                        </a:spcAft>
                        <a:buNone/>
                      </a:pPr>
                      <a:r>
                        <a:rPr lang="en" sz="1500">
                          <a:solidFill>
                            <a:schemeClr val="dk1"/>
                          </a:solidFill>
                        </a:rPr>
                        <a:t>.8482</a:t>
                      </a:r>
                      <a:endParaRPr sz="1500">
                        <a:solidFill>
                          <a:schemeClr val="dk1"/>
                        </a:solidFill>
                      </a:endParaRPr>
                    </a:p>
                  </a:txBody>
                  <a:tcPr marT="91425" marB="91425" marR="91425" marL="91425"/>
                </a:tc>
                <a:tc>
                  <a:txBody>
                    <a:bodyPr/>
                    <a:lstStyle/>
                    <a:p>
                      <a:pPr indent="0" lvl="0" marL="0" rtl="0" algn="ctr">
                        <a:spcBef>
                          <a:spcPts val="0"/>
                        </a:spcBef>
                        <a:spcAft>
                          <a:spcPts val="0"/>
                        </a:spcAft>
                        <a:buNone/>
                      </a:pPr>
                      <a:r>
                        <a:rPr lang="en" sz="1500">
                          <a:solidFill>
                            <a:schemeClr val="dk1"/>
                          </a:solidFill>
                        </a:rPr>
                        <a:t>.8318</a:t>
                      </a:r>
                      <a:endParaRPr sz="1500">
                        <a:solidFill>
                          <a:schemeClr val="dk1"/>
                        </a:solidFill>
                      </a:endParaRPr>
                    </a:p>
                  </a:txBody>
                  <a:tcPr marT="91425" marB="91425" marR="91425" marL="91425"/>
                </a:tc>
                <a:tc>
                  <a:txBody>
                    <a:bodyPr/>
                    <a:lstStyle/>
                    <a:p>
                      <a:pPr indent="0" lvl="0" marL="0" rtl="0" algn="ctr">
                        <a:spcBef>
                          <a:spcPts val="0"/>
                        </a:spcBef>
                        <a:spcAft>
                          <a:spcPts val="0"/>
                        </a:spcAft>
                        <a:buNone/>
                      </a:pPr>
                      <a:r>
                        <a:rPr lang="en" sz="1500">
                          <a:solidFill>
                            <a:schemeClr val="dk1"/>
                          </a:solidFill>
                        </a:rPr>
                        <a:t>.9577</a:t>
                      </a:r>
                      <a:endParaRPr sz="1500">
                        <a:solidFill>
                          <a:schemeClr val="dk1"/>
                        </a:solidFill>
                      </a:endParaRPr>
                    </a:p>
                  </a:txBody>
                  <a:tcPr marT="91425" marB="91425" marR="91425" marL="91425"/>
                </a:tc>
              </a:tr>
            </a:tbl>
          </a:graphicData>
        </a:graphic>
      </p:graphicFrame>
      <p:sp>
        <p:nvSpPr>
          <p:cNvPr id="123" name="Google Shape;123;p21"/>
          <p:cNvSpPr txBox="1"/>
          <p:nvPr/>
        </p:nvSpPr>
        <p:spPr>
          <a:xfrm>
            <a:off x="1408075" y="4118075"/>
            <a:ext cx="583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Continued with original dataset into hyperparameter optimization</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