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Century Gothic"/>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CenturyGothic-regular.fntdata"/><Relationship Id="rId21" Type="http://schemas.openxmlformats.org/officeDocument/2006/relationships/slide" Target="slides/slide17.xml"/><Relationship Id="rId24" Type="http://schemas.openxmlformats.org/officeDocument/2006/relationships/font" Target="fonts/CenturyGothic-italic.fntdata"/><Relationship Id="rId23" Type="http://schemas.openxmlformats.org/officeDocument/2006/relationships/font" Target="fonts/CenturyGothic-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CenturyGothic-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id="39" name="Google Shape;39;p2"/>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1" name="Google Shape;41;p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4" name="Shape 104"/>
        <p:cNvGrpSpPr/>
        <p:nvPr/>
      </p:nvGrpSpPr>
      <p:grpSpPr>
        <a:xfrm>
          <a:off x="0" y="0"/>
          <a:ext cx="0" cy="0"/>
          <a:chOff x="0" y="0"/>
          <a:chExt cx="0" cy="0"/>
        </a:xfrm>
      </p:grpSpPr>
      <p:sp>
        <p:nvSpPr>
          <p:cNvPr id="105" name="Google Shape;105;p11"/>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1"/>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07" name="Google Shape;107;p1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1"/>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1" name="Shape 111"/>
        <p:cNvGrpSpPr/>
        <p:nvPr/>
      </p:nvGrpSpPr>
      <p:grpSpPr>
        <a:xfrm>
          <a:off x="0" y="0"/>
          <a:ext cx="0" cy="0"/>
          <a:chOff x="0" y="0"/>
          <a:chExt cx="0" cy="0"/>
        </a:xfrm>
      </p:grpSpPr>
      <p:sp>
        <p:nvSpPr>
          <p:cNvPr id="112" name="Google Shape;112;p12"/>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2"/>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4" name="Google Shape;114;p12"/>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5" name="Google Shape;115;p1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2"/>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p12"/>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20" name="Google Shape;120;p12"/>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1" name="Shape 121"/>
        <p:cNvGrpSpPr/>
        <p:nvPr/>
      </p:nvGrpSpPr>
      <p:grpSpPr>
        <a:xfrm>
          <a:off x="0" y="0"/>
          <a:ext cx="0" cy="0"/>
          <a:chOff x="0" y="0"/>
          <a:chExt cx="0" cy="0"/>
        </a:xfrm>
      </p:grpSpPr>
      <p:sp>
        <p:nvSpPr>
          <p:cNvPr id="122" name="Google Shape;122;p13"/>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3"/>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4" name="Google Shape;124;p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8" name="Shape 128"/>
        <p:cNvGrpSpPr/>
        <p:nvPr/>
      </p:nvGrpSpPr>
      <p:grpSpPr>
        <a:xfrm>
          <a:off x="0" y="0"/>
          <a:ext cx="0" cy="0"/>
          <a:chOff x="0" y="0"/>
          <a:chExt cx="0" cy="0"/>
        </a:xfrm>
      </p:grpSpPr>
      <p:sp>
        <p:nvSpPr>
          <p:cNvPr id="129" name="Google Shape;129;p14"/>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4"/>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1" name="Google Shape;131;p14"/>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2" name="Google Shape;132;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4"/>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14"/>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37" name="Google Shape;137;p14"/>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8" name="Shape 138"/>
        <p:cNvGrpSpPr/>
        <p:nvPr/>
      </p:nvGrpSpPr>
      <p:grpSpPr>
        <a:xfrm>
          <a:off x="0" y="0"/>
          <a:ext cx="0" cy="0"/>
          <a:chOff x="0" y="0"/>
          <a:chExt cx="0" cy="0"/>
        </a:xfrm>
      </p:grpSpPr>
      <p:sp>
        <p:nvSpPr>
          <p:cNvPr id="139" name="Google Shape;139;p15"/>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5"/>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1" name="Google Shape;141;p15"/>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2" name="Google Shape;142;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6" name="Shape 146"/>
        <p:cNvGrpSpPr/>
        <p:nvPr/>
      </p:nvGrpSpPr>
      <p:grpSpPr>
        <a:xfrm>
          <a:off x="0" y="0"/>
          <a:ext cx="0" cy="0"/>
          <a:chOff x="0" y="0"/>
          <a:chExt cx="0" cy="0"/>
        </a:xfrm>
      </p:grpSpPr>
      <p:sp>
        <p:nvSpPr>
          <p:cNvPr id="147" name="Google Shape;147;p1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6"/>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9" name="Google Shape;149;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1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17"/>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17"/>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6" name="Google Shape;156;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1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48" name="Google Shape;48;p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4"/>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55" name="Google Shape;55;p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5"/>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2" name="Google Shape;62;p5"/>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3" name="Google Shape;63;p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0" name="Google Shape;70;p6"/>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1" name="Google Shape;71;p6"/>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2" name="Google Shape;72;p6"/>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3" name="Google Shape;73;p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9"/>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9"/>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1" name="Google Shape;91;p9"/>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2" name="Google Shape;92;p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sp>
        <p:nvSpPr>
          <p:cNvPr id="97" name="Google Shape;97;p10"/>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0"/>
          <p:cNvSpPr/>
          <p:nvPr>
            <p:ph idx="2" type="pic"/>
          </p:nvPr>
        </p:nvSpPr>
        <p:spPr>
          <a:xfrm>
            <a:off x="2589212" y="634965"/>
            <a:ext cx="8915400" cy="3854970"/>
          </a:xfrm>
          <a:prstGeom prst="rect">
            <a:avLst/>
          </a:prstGeom>
          <a:noFill/>
          <a:ln>
            <a:noFill/>
          </a:ln>
        </p:spPr>
      </p:sp>
      <p:sp>
        <p:nvSpPr>
          <p:cNvPr id="99" name="Google Shape;99;p10"/>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0" name="Google Shape;100;p1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p1"/>
          <p:cNvGrpSpPr/>
          <p:nvPr/>
        </p:nvGrpSpPr>
        <p:grpSpPr>
          <a:xfrm>
            <a:off x="1" y="228600"/>
            <a:ext cx="2851516" cy="6638628"/>
            <a:chOff x="2487613" y="285750"/>
            <a:chExt cx="2428875" cy="5654676"/>
          </a:xfrm>
        </p:grpSpPr>
        <p:sp>
          <p:nvSpPr>
            <p:cNvPr id="7" name="Google Shape;7;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1"/>
          <p:cNvGrpSpPr/>
          <p:nvPr/>
        </p:nvGrpSpPr>
        <p:grpSpPr>
          <a:xfrm>
            <a:off x="27221" y="-786"/>
            <a:ext cx="2356674" cy="6854039"/>
            <a:chOff x="6627813" y="194833"/>
            <a:chExt cx="1952625" cy="5678918"/>
          </a:xfrm>
        </p:grpSpPr>
        <p:sp>
          <p:nvSpPr>
            <p:cNvPr id="20" name="Google Shape;20;p1"/>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1"/>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1"/>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malwarebytes.com/spywar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262626"/>
              </a:buClr>
              <a:buSzPts val="5400"/>
              <a:buFont typeface="Century Gothic"/>
              <a:buNone/>
            </a:pPr>
            <a:r>
              <a:rPr lang="en-US"/>
              <a:t>Keylogger Problem</a:t>
            </a:r>
            <a:endParaRPr/>
          </a:p>
        </p:txBody>
      </p:sp>
      <p:sp>
        <p:nvSpPr>
          <p:cNvPr id="165" name="Google Shape;165;p18"/>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spcBef>
                <a:spcPts val="0"/>
              </a:spcBef>
              <a:spcAft>
                <a:spcPts val="0"/>
              </a:spcAft>
              <a:buSzPct val="100000"/>
              <a:buNone/>
            </a:pPr>
            <a:r>
              <a:rPr lang="en-US" sz="9600"/>
              <a:t>NAAN MUDHALVAN</a:t>
            </a:r>
            <a:endParaRPr/>
          </a:p>
          <a:p>
            <a:pPr indent="0" lvl="0" marL="0" rtl="0" algn="l">
              <a:spcBef>
                <a:spcPts val="1000"/>
              </a:spcBef>
              <a:spcAft>
                <a:spcPts val="0"/>
              </a:spcAft>
              <a:buSzPct val="100000"/>
              <a:buNone/>
            </a:pPr>
            <a:r>
              <a:t/>
            </a:r>
            <a:endParaRPr/>
          </a:p>
          <a:p>
            <a:pPr indent="0" lvl="0" marL="0" rtl="0" algn="l">
              <a:spcBef>
                <a:spcPts val="1000"/>
              </a:spcBef>
              <a:spcAft>
                <a:spcPts val="0"/>
              </a:spcAft>
              <a:buSzPct val="100000"/>
              <a:buNone/>
            </a:pPr>
            <a:r>
              <a:rPr lang="en-US" sz="6400"/>
              <a:t>Shri Sakitha Deepak Kumar</a:t>
            </a:r>
            <a:endParaRPr sz="6400"/>
          </a:p>
          <a:p>
            <a:pPr indent="0" lvl="0" marL="0" rtl="0" algn="l">
              <a:spcBef>
                <a:spcPts val="1000"/>
              </a:spcBef>
              <a:spcAft>
                <a:spcPts val="0"/>
              </a:spcAft>
              <a:buSzPct val="100000"/>
              <a:buNone/>
            </a:pPr>
            <a:r>
              <a:rPr lang="en-US" sz="6400"/>
              <a:t>2021103047</a:t>
            </a:r>
            <a:endParaRPr sz="6400"/>
          </a:p>
          <a:p>
            <a:pPr indent="0" lvl="0" marL="0" rtl="0" algn="l">
              <a:spcBef>
                <a:spcPts val="1000"/>
              </a:spcBef>
              <a:spcAft>
                <a:spcPts val="0"/>
              </a:spcAft>
              <a:buSzPct val="100000"/>
              <a:buNone/>
            </a:pPr>
            <a:r>
              <a:t/>
            </a:r>
            <a:endParaRPr/>
          </a:p>
          <a:p>
            <a:pPr indent="0" lvl="0" marL="0" rtl="0" algn="l">
              <a:spcBef>
                <a:spcPts val="1000"/>
              </a:spcBef>
              <a:spcAft>
                <a:spcPts val="0"/>
              </a:spcAft>
              <a:buSzPct val="51428"/>
              <a:buNone/>
            </a:pPr>
            <a:r>
              <a:rPr lang="en-US"/>
              <a:t>             </a:t>
            </a:r>
            <a:endParaRPr sz="3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a:t>
            </a:r>
            <a:endParaRPr/>
          </a:p>
        </p:txBody>
      </p:sp>
      <p:sp>
        <p:nvSpPr>
          <p:cNvPr id="220" name="Google Shape;220;p27"/>
          <p:cNvSpPr txBox="1"/>
          <p:nvPr>
            <p:ph idx="1" type="body"/>
          </p:nvPr>
        </p:nvSpPr>
        <p:spPr>
          <a:xfrm>
            <a:off x="2592924" y="1763486"/>
            <a:ext cx="8911687" cy="4147736"/>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ctr">
              <a:spcBef>
                <a:spcPts val="0"/>
              </a:spcBef>
              <a:spcAft>
                <a:spcPts val="0"/>
              </a:spcAft>
              <a:buSzPct val="100000"/>
              <a:buChar char="🠶"/>
            </a:pPr>
            <a:r>
              <a:rPr b="1" lang="en-US" sz="1900" u="sng"/>
              <a:t>Value Proposition</a:t>
            </a:r>
            <a:endParaRPr b="1" sz="1900" u="sng"/>
          </a:p>
          <a:p>
            <a:pPr indent="0" lvl="0" marL="0" rtl="0" algn="l">
              <a:spcBef>
                <a:spcPts val="1000"/>
              </a:spcBef>
              <a:spcAft>
                <a:spcPts val="0"/>
              </a:spcAft>
              <a:buSzPct val="100000"/>
              <a:buNone/>
            </a:pPr>
            <a:r>
              <a:rPr lang="en-US"/>
              <a:t> The Keylogger project brings several value propositions to its end users, tailored to meet their distinct needs and concerns:</a:t>
            </a:r>
            <a:endParaRPr/>
          </a:p>
          <a:p>
            <a:pPr indent="-342900" lvl="0" marL="342900" rtl="0" algn="l">
              <a:spcBef>
                <a:spcPts val="1000"/>
              </a:spcBef>
              <a:spcAft>
                <a:spcPts val="0"/>
              </a:spcAft>
              <a:buSzPct val="100000"/>
              <a:buChar char="🠶"/>
            </a:pPr>
            <a:r>
              <a:rPr b="1" lang="en-US"/>
              <a:t>Enhanced Security:</a:t>
            </a:r>
            <a:r>
              <a:rPr lang="en-US"/>
              <a:t> Assuring individuals, corporate users, and government agencies of enhanced security against keylogger threats, thereby safeguarding sensitive information and ensuring regulatory compliance.</a:t>
            </a:r>
            <a:endParaRPr/>
          </a:p>
          <a:p>
            <a:pPr indent="-342900" lvl="0" marL="342900" rtl="0" algn="l">
              <a:spcBef>
                <a:spcPts val="1000"/>
              </a:spcBef>
              <a:spcAft>
                <a:spcPts val="0"/>
              </a:spcAft>
              <a:buSzPct val="100000"/>
              <a:buChar char="🠶"/>
            </a:pPr>
            <a:r>
              <a:rPr b="1" lang="en-US"/>
              <a:t>User Empowerment:</a:t>
            </a:r>
            <a:r>
              <a:rPr lang="en-US"/>
              <a:t> Empowering end users with the tools and knowledge to monitor, detect, and prevent keylogger activities, bolstering their confidence in online security.</a:t>
            </a:r>
            <a:endParaRPr/>
          </a:p>
          <a:p>
            <a:pPr indent="-342900" lvl="0" marL="342900" rtl="0" algn="l">
              <a:spcBef>
                <a:spcPts val="1000"/>
              </a:spcBef>
              <a:spcAft>
                <a:spcPts val="0"/>
              </a:spcAft>
              <a:buSzPct val="100000"/>
              <a:buChar char="🠶"/>
            </a:pPr>
            <a:r>
              <a:rPr b="1" lang="en-US"/>
              <a:t>Data Protection:</a:t>
            </a:r>
            <a:r>
              <a:rPr lang="en-US"/>
              <a:t> Providing a robust defense mechanism for businesses and individuals to protect confidential data and confidential communications from unauthorized access.</a:t>
            </a:r>
            <a:endParaRPr/>
          </a:p>
          <a:p>
            <a:pPr indent="-342900" lvl="0" marL="342900" rtl="0" algn="l">
              <a:spcBef>
                <a:spcPts val="1000"/>
              </a:spcBef>
              <a:spcAft>
                <a:spcPts val="0"/>
              </a:spcAft>
              <a:buSzPct val="100000"/>
              <a:buChar char="🠶"/>
            </a:pPr>
            <a:r>
              <a:rPr b="1" lang="en-US"/>
              <a:t>Compliance and Risk Mitigation:</a:t>
            </a:r>
            <a:r>
              <a:rPr lang="en-US"/>
              <a:t> Assisting organizations in meeting regulatory requirements and mitigating the risks associated with keyloggers, thereby minimizing potential cybersecurity incidents.</a:t>
            </a:r>
            <a:endParaRPr/>
          </a:p>
          <a:p>
            <a:pPr indent="-342900" lvl="0" marL="342900" rtl="0" algn="l">
              <a:spcBef>
                <a:spcPts val="1000"/>
              </a:spcBef>
              <a:spcAft>
                <a:spcPts val="0"/>
              </a:spcAft>
              <a:buSzPct val="100000"/>
              <a:buChar char="🠶"/>
            </a:pPr>
            <a:r>
              <a:rPr b="1" lang="en-US"/>
              <a:t>Research and Development:</a:t>
            </a:r>
            <a:r>
              <a:rPr lang="en-US"/>
              <a:t> Facilitating the work of security professionals, researchers, and software developers by offering insights, data, and resources to advance the understanding of keyloggers and enhance defense mechanisms.</a:t>
            </a:r>
            <a:endParaRPr/>
          </a:p>
          <a:p>
            <a:pPr indent="0" lvl="0" marL="0" rtl="0" algn="l">
              <a:spcBef>
                <a:spcPts val="1000"/>
              </a:spcBef>
              <a:spcAft>
                <a:spcPts val="0"/>
              </a:spcAft>
              <a:buSzPct val="100000"/>
              <a:buNone/>
            </a:pPr>
            <a:r>
              <a:t/>
            </a:r>
            <a:endParaRPr/>
          </a:p>
          <a:p>
            <a:pPr indent="0" lvl="0" marL="0" rtl="0" algn="l">
              <a:spcBef>
                <a:spcPts val="1000"/>
              </a:spcBef>
              <a:spcAft>
                <a:spcPts val="0"/>
              </a:spcAft>
              <a:buSzPct val="100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TECHNICAL IMPLEMENTATION</a:t>
            </a:r>
            <a:endParaRPr/>
          </a:p>
        </p:txBody>
      </p:sp>
      <p:pic>
        <p:nvPicPr>
          <p:cNvPr id="226" name="Google Shape;226;p28"/>
          <p:cNvPicPr preferRelativeResize="0"/>
          <p:nvPr>
            <p:ph idx="1" type="body"/>
          </p:nvPr>
        </p:nvPicPr>
        <p:blipFill rotWithShape="1">
          <a:blip r:embed="rId3">
            <a:alphaModFix/>
          </a:blip>
          <a:srcRect b="0" l="0" r="0" t="0"/>
          <a:stretch/>
        </p:blipFill>
        <p:spPr>
          <a:xfrm>
            <a:off x="3116425" y="1779035"/>
            <a:ext cx="7268546" cy="451912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29"/>
          <p:cNvPicPr preferRelativeResize="0"/>
          <p:nvPr>
            <p:ph idx="1" type="body"/>
          </p:nvPr>
        </p:nvPicPr>
        <p:blipFill rotWithShape="1">
          <a:blip r:embed="rId3">
            <a:alphaModFix/>
          </a:blip>
          <a:srcRect b="0" l="0" r="0" t="0"/>
          <a:stretch/>
        </p:blipFill>
        <p:spPr>
          <a:xfrm>
            <a:off x="1930806" y="1007706"/>
            <a:ext cx="9471203" cy="539309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Result</a:t>
            </a:r>
            <a:endParaRPr/>
          </a:p>
        </p:txBody>
      </p:sp>
      <p:pic>
        <p:nvPicPr>
          <p:cNvPr id="237" name="Google Shape;237;p30"/>
          <p:cNvPicPr preferRelativeResize="0"/>
          <p:nvPr>
            <p:ph idx="1" type="body"/>
          </p:nvPr>
        </p:nvPicPr>
        <p:blipFill rotWithShape="1">
          <a:blip r:embed="rId3">
            <a:alphaModFix/>
          </a:blip>
          <a:srcRect b="0" l="0" r="0" t="0"/>
          <a:stretch/>
        </p:blipFill>
        <p:spPr>
          <a:xfrm>
            <a:off x="2500604" y="1905000"/>
            <a:ext cx="8686800" cy="4006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1"/>
          <p:cNvPicPr preferRelativeResize="0"/>
          <p:nvPr>
            <p:ph idx="1" type="body"/>
          </p:nvPr>
        </p:nvPicPr>
        <p:blipFill rotWithShape="1">
          <a:blip r:embed="rId3">
            <a:alphaModFix/>
          </a:blip>
          <a:srcRect b="0" l="0" r="0" t="0"/>
          <a:stretch/>
        </p:blipFill>
        <p:spPr>
          <a:xfrm>
            <a:off x="2592925" y="802433"/>
            <a:ext cx="9033018" cy="543974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32"/>
          <p:cNvPicPr preferRelativeResize="0"/>
          <p:nvPr>
            <p:ph idx="1" type="body"/>
          </p:nvPr>
        </p:nvPicPr>
        <p:blipFill rotWithShape="1">
          <a:blip r:embed="rId3">
            <a:alphaModFix/>
          </a:blip>
          <a:srcRect b="0" l="0" r="0" t="0"/>
          <a:stretch/>
        </p:blipFill>
        <p:spPr>
          <a:xfrm>
            <a:off x="2509934" y="1063689"/>
            <a:ext cx="9078685" cy="51318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33"/>
          <p:cNvPicPr preferRelativeResize="0"/>
          <p:nvPr>
            <p:ph idx="1" type="body"/>
          </p:nvPr>
        </p:nvPicPr>
        <p:blipFill rotWithShape="1">
          <a:blip r:embed="rId3">
            <a:alphaModFix/>
          </a:blip>
          <a:srcRect b="0" l="0" r="0" t="0"/>
          <a:stretch/>
        </p:blipFill>
        <p:spPr>
          <a:xfrm>
            <a:off x="2317214" y="961053"/>
            <a:ext cx="9103455" cy="500120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CONCLUSION</a:t>
            </a:r>
            <a:endParaRPr/>
          </a:p>
        </p:txBody>
      </p:sp>
      <p:sp>
        <p:nvSpPr>
          <p:cNvPr id="258" name="Google Shape;258;p34"/>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The Keylogger project has significantly improved defense against malicious software threats by implementing advanced detection algorithms, proactive prevention measures, and efficient response protocols. Through user education initiatives, awareness about keylogger risks has been raised, empowering individuals and organizations to protect their digital assets effectively. Moving forward, continued vigilance and collaboration will be crucial in maintaining cybersecurity resilience against evolving threats.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AGENDA</a:t>
            </a:r>
            <a:endParaRPr/>
          </a:p>
        </p:txBody>
      </p:sp>
      <p:sp>
        <p:nvSpPr>
          <p:cNvPr id="171" name="Google Shape;171;p19"/>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Introduction</a:t>
            </a:r>
            <a:endParaRPr/>
          </a:p>
          <a:p>
            <a:pPr indent="-342900" lvl="0" marL="342900" rtl="0" algn="l">
              <a:spcBef>
                <a:spcPts val="1000"/>
              </a:spcBef>
              <a:spcAft>
                <a:spcPts val="0"/>
              </a:spcAft>
              <a:buSzPts val="1800"/>
              <a:buChar char="🠶"/>
            </a:pPr>
            <a:r>
              <a:rPr lang="en-US"/>
              <a:t>Problem Statement</a:t>
            </a:r>
            <a:endParaRPr/>
          </a:p>
          <a:p>
            <a:pPr indent="-342900" lvl="0" marL="342900" rtl="0" algn="l">
              <a:spcBef>
                <a:spcPts val="1000"/>
              </a:spcBef>
              <a:spcAft>
                <a:spcPts val="0"/>
              </a:spcAft>
              <a:buSzPts val="1800"/>
              <a:buChar char="🠶"/>
            </a:pPr>
            <a:r>
              <a:rPr lang="en-US"/>
              <a:t>Project Overview</a:t>
            </a:r>
            <a:endParaRPr/>
          </a:p>
          <a:p>
            <a:pPr indent="-342900" lvl="0" marL="342900" rtl="0" algn="l">
              <a:spcBef>
                <a:spcPts val="1000"/>
              </a:spcBef>
              <a:spcAft>
                <a:spcPts val="0"/>
              </a:spcAft>
              <a:buSzPts val="1800"/>
              <a:buChar char="🠶"/>
            </a:pPr>
            <a:r>
              <a:rPr lang="en-US"/>
              <a:t>End Users</a:t>
            </a:r>
            <a:endParaRPr/>
          </a:p>
          <a:p>
            <a:pPr indent="-342900" lvl="0" marL="342900" rtl="0" algn="l">
              <a:spcBef>
                <a:spcPts val="1000"/>
              </a:spcBef>
              <a:spcAft>
                <a:spcPts val="0"/>
              </a:spcAft>
              <a:buSzPts val="1800"/>
              <a:buChar char="🠶"/>
            </a:pPr>
            <a:r>
              <a:rPr lang="en-US"/>
              <a:t>Solution and Value Proposition</a:t>
            </a:r>
            <a:endParaRPr/>
          </a:p>
          <a:p>
            <a:pPr indent="-342900" lvl="0" marL="342900" rtl="0" algn="l">
              <a:spcBef>
                <a:spcPts val="1000"/>
              </a:spcBef>
              <a:spcAft>
                <a:spcPts val="0"/>
              </a:spcAft>
              <a:buSzPts val="1800"/>
              <a:buChar char="🠶"/>
            </a:pPr>
            <a:r>
              <a:rPr lang="en-US"/>
              <a:t>Technical Implementation</a:t>
            </a:r>
            <a:endParaRPr/>
          </a:p>
          <a:p>
            <a:pPr indent="-342900" lvl="0" marL="342900" rtl="0" algn="l">
              <a:spcBef>
                <a:spcPts val="1000"/>
              </a:spcBef>
              <a:spcAft>
                <a:spcPts val="0"/>
              </a:spcAft>
              <a:buSzPts val="1800"/>
              <a:buChar char="🠶"/>
            </a:pPr>
            <a:r>
              <a:rPr lang="en-US"/>
              <a:t>Results</a:t>
            </a:r>
            <a:endParaRPr/>
          </a:p>
          <a:p>
            <a:pPr indent="-342900" lvl="0" marL="342900" rtl="0" algn="l">
              <a:spcBef>
                <a:spcPts val="1000"/>
              </a:spcBef>
              <a:spcAft>
                <a:spcPts val="0"/>
              </a:spcAft>
              <a:buSzPts val="1800"/>
              <a:buChar char="🠶"/>
            </a:pPr>
            <a:r>
              <a:rPr lang="en-US"/>
              <a:t>Conclusion</a:t>
            </a:r>
            <a:endParaRPr/>
          </a:p>
          <a:p>
            <a:pPr indent="-228600" lvl="0" marL="342900" rtl="0" algn="l">
              <a:spcBef>
                <a:spcPts val="1000"/>
              </a:spcBef>
              <a:spcAft>
                <a:spcPts val="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2589212" y="1184989"/>
            <a:ext cx="8915399" cy="1222309"/>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262626"/>
              </a:buClr>
              <a:buSzPts val="4000"/>
              <a:buFont typeface="Century Gothic"/>
              <a:buNone/>
            </a:pPr>
            <a:r>
              <a:rPr lang="en-US"/>
              <a:t>INTRODUCTION</a:t>
            </a:r>
            <a:endParaRPr/>
          </a:p>
        </p:txBody>
      </p:sp>
      <p:sp>
        <p:nvSpPr>
          <p:cNvPr id="177" name="Google Shape;177;p20"/>
          <p:cNvSpPr txBox="1"/>
          <p:nvPr>
            <p:ph idx="1" type="body"/>
          </p:nvPr>
        </p:nvSpPr>
        <p:spPr>
          <a:xfrm>
            <a:off x="2519266" y="3013788"/>
            <a:ext cx="8985346" cy="284583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US"/>
              <a:t>Keyloggers are a particularly insidious type of </a:t>
            </a:r>
            <a:r>
              <a:rPr lang="en-US" u="sng">
                <a:solidFill>
                  <a:schemeClr val="hlink"/>
                </a:solidFill>
                <a:hlinkClick r:id="rId3"/>
              </a:rPr>
              <a:t>spyware</a:t>
            </a:r>
            <a:r>
              <a:rPr lang="en-US"/>
              <a:t> that can record and steal consecutive keystrokes (and much more) that the user enters on a device. The term keylogger, or “keystroke logger,” is self-explanatory: Software that logs what you type on your keyboard. However, keyloggers can also enable cybercriminals to eavesdrop on you, watch you on your system camera, or listen over your smartphone’s microphone.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2564933" y="1211939"/>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PROBLEM STATEMENT</a:t>
            </a:r>
            <a:endParaRPr/>
          </a:p>
        </p:txBody>
      </p:sp>
      <p:sp>
        <p:nvSpPr>
          <p:cNvPr id="183" name="Google Shape;183;p21"/>
          <p:cNvSpPr/>
          <p:nvPr/>
        </p:nvSpPr>
        <p:spPr>
          <a:xfrm>
            <a:off x="2491273" y="2794612"/>
            <a:ext cx="9088017" cy="20313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Keyloggers, a form of malicious software, surreptitiously record keystrokes, compromising user privacy and security. Beyond capturing keystrokes, they enable unauthorized access to webcams and microphones, posing significant threats to individuals and organizations. Addressing this menace requires proactive cybersecurity measures to detect, prevent, and respond to keylogger infiltration, safeguarding digital assets and personal information from exploitation.</a:t>
            </a:r>
            <a:endParaRPr/>
          </a:p>
          <a:p>
            <a:pPr indent="0" lvl="0" marL="0" marR="0" rtl="0" algn="l">
              <a:lnSpc>
                <a:spcPct val="100000"/>
              </a:lnSpc>
              <a:spcBef>
                <a:spcPts val="0"/>
              </a:spcBef>
              <a:spcAft>
                <a:spcPts val="0"/>
              </a:spcAft>
              <a:buClr>
                <a:schemeClr val="dk1"/>
              </a:buClr>
              <a:buSzPts val="1800"/>
              <a:buFont typeface="Century Gothic"/>
              <a:buNone/>
            </a:pPr>
            <a:r>
              <a:t/>
            </a:r>
            <a:endParaRPr b="0" i="0" sz="1800" u="none" cap="none" strike="noStrike">
              <a:solidFill>
                <a:schemeClr val="dk1"/>
              </a:solidFill>
              <a:latin typeface="Arial"/>
              <a:ea typeface="Arial"/>
              <a:cs typeface="Arial"/>
              <a:sym typeface="Arial"/>
            </a:endParaRPr>
          </a:p>
        </p:txBody>
      </p:sp>
      <p:sp>
        <p:nvSpPr>
          <p:cNvPr id="184" name="Google Shape;184;p21"/>
          <p:cNvSpPr/>
          <p:nvPr/>
        </p:nvSpPr>
        <p:spPr>
          <a:xfrm>
            <a:off x="687388" y="2705100"/>
            <a:ext cx="426085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800"/>
              <a:buFont typeface="Arial"/>
              <a:buNone/>
            </a:pPr>
            <a:br>
              <a:rPr b="0" i="0" lang="en-US" sz="1800" u="none" cap="none" strike="noStrike">
                <a:solidFill>
                  <a:srgbClr val="FFFFFF"/>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PROJECT OVERVIEW </a:t>
            </a:r>
            <a:endParaRPr/>
          </a:p>
        </p:txBody>
      </p:sp>
      <p:sp>
        <p:nvSpPr>
          <p:cNvPr id="190" name="Google Shape;190;p22"/>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100000"/>
              <a:buChar char="🠶"/>
            </a:pPr>
            <a:r>
              <a:rPr lang="en-US"/>
              <a:t>The Keylogger Defense project aimed to address the pervasive threat posed by keyloggers, a form of malicious software designed to covertly record keystrokes and compromise user privacy. By developing proactive cybersecurity measures, the project sought to detect, prevent, and respond to keylogger infiltration, thereby safeguarding individuals and organizations from potential exploitation.</a:t>
            </a:r>
            <a:endParaRPr/>
          </a:p>
          <a:p>
            <a:pPr indent="-342900" lvl="0" marL="342900" rtl="0" algn="l">
              <a:spcBef>
                <a:spcPts val="1000"/>
              </a:spcBef>
              <a:spcAft>
                <a:spcPts val="0"/>
              </a:spcAft>
              <a:buSzPct val="100000"/>
              <a:buChar char="🠶"/>
            </a:pPr>
            <a:r>
              <a:rPr lang="en-US"/>
              <a:t>OBJECTIVES </a:t>
            </a:r>
            <a:endParaRPr/>
          </a:p>
          <a:p>
            <a:pPr indent="0" lvl="0" marL="0" rtl="0" algn="l">
              <a:spcBef>
                <a:spcPts val="1000"/>
              </a:spcBef>
              <a:spcAft>
                <a:spcPts val="0"/>
              </a:spcAft>
              <a:buSzPct val="100000"/>
              <a:buNone/>
            </a:pPr>
            <a:r>
              <a:rPr b="1" lang="en-US"/>
              <a:t>Detection:</a:t>
            </a:r>
            <a:r>
              <a:rPr lang="en-US"/>
              <a:t> Implement effective mechanisms to identify keylogger activity on devices.</a:t>
            </a:r>
            <a:endParaRPr/>
          </a:p>
          <a:p>
            <a:pPr indent="0" lvl="0" marL="0" rtl="0" algn="l">
              <a:spcBef>
                <a:spcPts val="1000"/>
              </a:spcBef>
              <a:spcAft>
                <a:spcPts val="0"/>
              </a:spcAft>
              <a:buSzPct val="100000"/>
              <a:buNone/>
            </a:pPr>
            <a:r>
              <a:rPr b="1" lang="en-US"/>
              <a:t>Prevention:</a:t>
            </a:r>
            <a:r>
              <a:rPr lang="en-US"/>
              <a:t> Deploy strategies to prevent keylogger infiltration and mitigate potential risks.</a:t>
            </a:r>
            <a:endParaRPr/>
          </a:p>
          <a:p>
            <a:pPr indent="0" lvl="0" marL="0" rtl="0" algn="l">
              <a:spcBef>
                <a:spcPts val="1000"/>
              </a:spcBef>
              <a:spcAft>
                <a:spcPts val="0"/>
              </a:spcAft>
              <a:buSzPct val="100000"/>
              <a:buNone/>
            </a:pPr>
            <a:r>
              <a:rPr b="1" lang="en-US"/>
              <a:t>Response:</a:t>
            </a:r>
            <a:r>
              <a:rPr lang="en-US"/>
              <a:t> Establish protocols to promptly address and mitigate keylogger incidents.</a:t>
            </a:r>
            <a:endParaRPr/>
          </a:p>
          <a:p>
            <a:pPr indent="0" lvl="0" marL="0" rtl="0" algn="l">
              <a:spcBef>
                <a:spcPts val="1000"/>
              </a:spcBef>
              <a:spcAft>
                <a:spcPts val="0"/>
              </a:spcAft>
              <a:buSzPct val="100000"/>
              <a:buNone/>
            </a:pPr>
            <a:r>
              <a:rPr b="1" lang="en-US"/>
              <a:t>Education:</a:t>
            </a:r>
            <a:r>
              <a:rPr lang="en-US"/>
              <a:t> Educate users about keylogger risks and prevention strategies.</a:t>
            </a:r>
            <a:endParaRPr/>
          </a:p>
          <a:p>
            <a:pPr indent="0" lvl="0" marL="0" rtl="0" algn="l">
              <a:spcBef>
                <a:spcPts val="1000"/>
              </a:spcBef>
              <a:spcAft>
                <a:spcPts val="0"/>
              </a:spcAft>
              <a:buSzPct val="100000"/>
              <a:buNone/>
            </a:pPr>
            <a:r>
              <a:t/>
            </a:r>
            <a:endParaRPr/>
          </a:p>
          <a:p>
            <a:pPr indent="0" lvl="0" marL="0" rtl="0" algn="l">
              <a:spcBef>
                <a:spcPts val="1000"/>
              </a:spcBef>
              <a:spcAft>
                <a:spcPts val="0"/>
              </a:spcAft>
              <a:buSzPct val="100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a:t>
            </a:r>
            <a:endParaRPr/>
          </a:p>
        </p:txBody>
      </p:sp>
      <p:sp>
        <p:nvSpPr>
          <p:cNvPr id="196" name="Google Shape;196;p2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b="1" lang="en-US"/>
              <a:t>Challenges:</a:t>
            </a:r>
            <a:endParaRPr/>
          </a:p>
          <a:p>
            <a:pPr indent="0" lvl="0" marL="0" rtl="0" algn="l">
              <a:spcBef>
                <a:spcPts val="1000"/>
              </a:spcBef>
              <a:spcAft>
                <a:spcPts val="0"/>
              </a:spcAft>
              <a:buSzPts val="1800"/>
              <a:buNone/>
            </a:pPr>
            <a:r>
              <a:rPr b="1" lang="en-US"/>
              <a:t>Sophisticated Techniques:</a:t>
            </a:r>
            <a:r>
              <a:rPr lang="en-US"/>
              <a:t> Addressing evolving keylogger techniques required continuous adaptation.</a:t>
            </a:r>
            <a:endParaRPr/>
          </a:p>
          <a:p>
            <a:pPr indent="0" lvl="0" marL="0" rtl="0" algn="l">
              <a:spcBef>
                <a:spcPts val="1000"/>
              </a:spcBef>
              <a:spcAft>
                <a:spcPts val="0"/>
              </a:spcAft>
              <a:buSzPts val="1800"/>
              <a:buNone/>
            </a:pPr>
            <a:r>
              <a:rPr b="1" lang="en-US"/>
              <a:t>User Compliance:</a:t>
            </a:r>
            <a:r>
              <a:rPr lang="en-US"/>
              <a:t> Encouraging user adoption of security best practices posed challenges.</a:t>
            </a:r>
            <a:endParaRPr/>
          </a:p>
          <a:p>
            <a:pPr indent="0" lvl="0" marL="0" rtl="0" algn="l">
              <a:spcBef>
                <a:spcPts val="1000"/>
              </a:spcBef>
              <a:spcAft>
                <a:spcPts val="0"/>
              </a:spcAft>
              <a:buSzPts val="1800"/>
              <a:buNone/>
            </a:pPr>
            <a:r>
              <a:rPr b="1" lang="en-US"/>
              <a:t>Resource Constraints:</a:t>
            </a:r>
            <a:r>
              <a:rPr lang="en-US"/>
              <a:t> Limited resources necessitated prioritization of project tasks.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End User Categorization</a:t>
            </a:r>
            <a:endParaRPr/>
          </a:p>
        </p:txBody>
      </p:sp>
      <p:sp>
        <p:nvSpPr>
          <p:cNvPr id="202" name="Google Shape;202;p24"/>
          <p:cNvSpPr txBox="1"/>
          <p:nvPr>
            <p:ph idx="1" type="body"/>
          </p:nvPr>
        </p:nvSpPr>
        <p:spPr>
          <a:xfrm>
            <a:off x="2589212" y="2133600"/>
            <a:ext cx="8915400" cy="3278155"/>
          </a:xfrm>
          <a:prstGeom prst="rect">
            <a:avLst/>
          </a:prstGeom>
          <a:noFill/>
          <a:ln>
            <a:noFill/>
          </a:ln>
        </p:spPr>
        <p:txBody>
          <a:bodyPr anchorCtr="0" anchor="t" bIns="45700" lIns="91425" spcFirstLastPara="1" rIns="91425" wrap="square" tIns="45700">
            <a:normAutofit fontScale="25000" lnSpcReduction="20000"/>
          </a:bodyPr>
          <a:lstStyle/>
          <a:p>
            <a:pPr indent="-342900" lvl="0" marL="342900" rtl="0" algn="l">
              <a:spcBef>
                <a:spcPts val="0"/>
              </a:spcBef>
              <a:spcAft>
                <a:spcPts val="0"/>
              </a:spcAft>
              <a:buSzPct val="100000"/>
              <a:buChar char="🠶"/>
            </a:pPr>
            <a:r>
              <a:rPr lang="en-US" sz="7200"/>
              <a:t>Individual Users:</a:t>
            </a:r>
            <a:endParaRPr/>
          </a:p>
          <a:p>
            <a:pPr indent="0" lvl="0" marL="0" rtl="0" algn="l">
              <a:spcBef>
                <a:spcPts val="1000"/>
              </a:spcBef>
              <a:spcAft>
                <a:spcPts val="0"/>
              </a:spcAft>
              <a:buSzPct val="100000"/>
              <a:buNone/>
            </a:pPr>
            <a:r>
              <a:rPr lang="en-US" sz="7200"/>
              <a:t>Individuals prioritizing personal cybersecurity.</a:t>
            </a:r>
            <a:endParaRPr/>
          </a:p>
          <a:p>
            <a:pPr indent="0" lvl="0" marL="0" rtl="0" algn="l">
              <a:spcBef>
                <a:spcPts val="1000"/>
              </a:spcBef>
              <a:spcAft>
                <a:spcPts val="0"/>
              </a:spcAft>
              <a:buSzPct val="100000"/>
              <a:buNone/>
            </a:pPr>
            <a:r>
              <a:rPr lang="en-US" sz="7200"/>
              <a:t>Users safeguarding sensitive data like passwords, financial information, and private conversations.</a:t>
            </a:r>
            <a:endParaRPr/>
          </a:p>
          <a:p>
            <a:pPr indent="0" lvl="0" marL="0" rtl="0" algn="l">
              <a:spcBef>
                <a:spcPts val="1000"/>
              </a:spcBef>
              <a:spcAft>
                <a:spcPts val="0"/>
              </a:spcAft>
              <a:buSzPct val="100000"/>
              <a:buNone/>
            </a:pPr>
            <a:r>
              <a:rPr lang="en-US" sz="7200"/>
              <a:t>Parents ensuring children's online safety through monitoring.</a:t>
            </a:r>
            <a:endParaRPr sz="7200"/>
          </a:p>
          <a:p>
            <a:pPr indent="-342900" lvl="0" marL="342900" rtl="0" algn="l">
              <a:spcBef>
                <a:spcPts val="1000"/>
              </a:spcBef>
              <a:spcAft>
                <a:spcPts val="0"/>
              </a:spcAft>
              <a:buSzPct val="100000"/>
              <a:buChar char="🠶"/>
            </a:pPr>
            <a:r>
              <a:rPr lang="en-US" sz="7200"/>
              <a:t>Corporate Users:</a:t>
            </a:r>
            <a:endParaRPr/>
          </a:p>
          <a:p>
            <a:pPr indent="0" lvl="0" marL="0" rtl="0" algn="l">
              <a:spcBef>
                <a:spcPts val="1000"/>
              </a:spcBef>
              <a:spcAft>
                <a:spcPts val="0"/>
              </a:spcAft>
              <a:buSzPct val="100000"/>
              <a:buNone/>
            </a:pPr>
            <a:r>
              <a:rPr lang="en-US" sz="7200"/>
              <a:t>Employers overseeing employee activities for security and productivity.</a:t>
            </a:r>
            <a:endParaRPr/>
          </a:p>
          <a:p>
            <a:pPr indent="0" lvl="0" marL="0" rtl="0" algn="l">
              <a:spcBef>
                <a:spcPts val="1000"/>
              </a:spcBef>
              <a:spcAft>
                <a:spcPts val="0"/>
              </a:spcAft>
              <a:buSzPct val="100000"/>
              <a:buNone/>
            </a:pPr>
            <a:r>
              <a:rPr lang="en-US" sz="7200"/>
              <a:t>IT administrators protecting corporate networks from internal threats.</a:t>
            </a:r>
            <a:endParaRPr/>
          </a:p>
          <a:p>
            <a:pPr indent="0" lvl="0" marL="0" rtl="0" algn="l">
              <a:spcBef>
                <a:spcPts val="1000"/>
              </a:spcBef>
              <a:spcAft>
                <a:spcPts val="0"/>
              </a:spcAft>
              <a:buSzPct val="100000"/>
              <a:buNone/>
            </a:pPr>
            <a:r>
              <a:rPr lang="en-US" sz="7200"/>
              <a:t>Organizations adhering to data protection regulations.</a:t>
            </a:r>
            <a:endParaRPr/>
          </a:p>
          <a:p>
            <a:pPr indent="-228600" lvl="0" marL="342900" rtl="0" algn="l">
              <a:spcBef>
                <a:spcPts val="1000"/>
              </a:spcBef>
              <a:spcAft>
                <a:spcPts val="0"/>
              </a:spcAft>
              <a:buSzPct val="100000"/>
              <a:buNone/>
            </a:pPr>
            <a:r>
              <a:t/>
            </a:r>
            <a:endParaRPr sz="7200"/>
          </a:p>
          <a:p>
            <a:pPr indent="-228600" lvl="0" marL="342900" rtl="0" algn="l">
              <a:spcBef>
                <a:spcPts val="1000"/>
              </a:spcBef>
              <a:spcAft>
                <a:spcPts val="0"/>
              </a:spcAft>
              <a:buSzPct val="100000"/>
              <a:buNone/>
            </a:pPr>
            <a:r>
              <a:t/>
            </a:r>
            <a:endParaRPr sz="7200"/>
          </a:p>
          <a:p>
            <a:pPr indent="-314325" lvl="0" marL="342900" rtl="0" algn="l">
              <a:spcBef>
                <a:spcPts val="1000"/>
              </a:spcBef>
              <a:spcAft>
                <a:spcPts val="0"/>
              </a:spcAft>
              <a:buSzPct val="100000"/>
              <a:buNone/>
            </a:pPr>
            <a:r>
              <a:t/>
            </a:r>
            <a:endParaRPr/>
          </a:p>
          <a:p>
            <a:pPr indent="0" lvl="0" marL="0" rtl="0" algn="l">
              <a:spcBef>
                <a:spcPts val="1000"/>
              </a:spcBef>
              <a:spcAft>
                <a:spcPts val="0"/>
              </a:spcAft>
              <a:buSzPct val="100000"/>
              <a:buNone/>
            </a:pPr>
            <a:r>
              <a:rPr lang="en-US"/>
              <a:t> </a:t>
            </a:r>
            <a:endParaRPr/>
          </a:p>
          <a:p>
            <a:pPr indent="0" lvl="0" marL="0" rtl="0" algn="l">
              <a:spcBef>
                <a:spcPts val="1000"/>
              </a:spcBef>
              <a:spcAft>
                <a:spcPts val="0"/>
              </a:spcAft>
              <a:buSzPct val="100000"/>
              <a:buNone/>
            </a:pPr>
            <a:r>
              <a:t/>
            </a:r>
            <a:endParaRPr/>
          </a:p>
          <a:p>
            <a:pPr indent="0" lvl="0" marL="0" rtl="0" algn="l">
              <a:spcBef>
                <a:spcPts val="1000"/>
              </a:spcBef>
              <a:spcAft>
                <a:spcPts val="0"/>
              </a:spcAft>
              <a:buSzPct val="10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a:t>
            </a:r>
            <a:endParaRPr/>
          </a:p>
        </p:txBody>
      </p:sp>
      <p:sp>
        <p:nvSpPr>
          <p:cNvPr id="208" name="Google Shape;208;p25"/>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Government Agencies:</a:t>
            </a:r>
            <a:endParaRPr/>
          </a:p>
          <a:p>
            <a:pPr indent="0" lvl="0" marL="0" rtl="0" algn="l">
              <a:spcBef>
                <a:spcPts val="1000"/>
              </a:spcBef>
              <a:spcAft>
                <a:spcPts val="0"/>
              </a:spcAft>
              <a:buSzPts val="1800"/>
              <a:buNone/>
            </a:pPr>
            <a:r>
              <a:rPr lang="en-US"/>
              <a:t>Law enforcement agencies monitoring communications for investigative purposes.</a:t>
            </a:r>
            <a:endParaRPr/>
          </a:p>
          <a:p>
            <a:pPr indent="0" lvl="0" marL="0" rtl="0" algn="l">
              <a:spcBef>
                <a:spcPts val="1000"/>
              </a:spcBef>
              <a:spcAft>
                <a:spcPts val="0"/>
              </a:spcAft>
              <a:buSzPts val="1800"/>
              <a:buNone/>
            </a:pPr>
            <a:r>
              <a:rPr lang="en-US"/>
              <a:t>Government entities managing national security and cybersecurity initiatives.</a:t>
            </a:r>
            <a:endParaRPr/>
          </a:p>
          <a:p>
            <a:pPr indent="-342900" lvl="0" marL="342900" rtl="0" algn="l">
              <a:spcBef>
                <a:spcPts val="1000"/>
              </a:spcBef>
              <a:spcAft>
                <a:spcPts val="0"/>
              </a:spcAft>
              <a:buSzPts val="1800"/>
              <a:buChar char="🠶"/>
            </a:pPr>
            <a:r>
              <a:rPr lang="en-US"/>
              <a:t>Educational Institutions:</a:t>
            </a:r>
            <a:endParaRPr/>
          </a:p>
          <a:p>
            <a:pPr indent="0" lvl="0" marL="0" rtl="0" algn="l">
              <a:spcBef>
                <a:spcPts val="1000"/>
              </a:spcBef>
              <a:spcAft>
                <a:spcPts val="0"/>
              </a:spcAft>
              <a:buSzPts val="1800"/>
              <a:buNone/>
            </a:pPr>
            <a:r>
              <a:rPr lang="en-US"/>
              <a:t>Schools educating students on cybersecurity risks and best practices.</a:t>
            </a:r>
            <a:endParaRPr/>
          </a:p>
          <a:p>
            <a:pPr indent="0" lvl="0" marL="0" rtl="0" algn="l">
              <a:spcBef>
                <a:spcPts val="1000"/>
              </a:spcBef>
              <a:spcAft>
                <a:spcPts val="0"/>
              </a:spcAft>
              <a:buSzPts val="1800"/>
              <a:buNone/>
            </a:pPr>
            <a:r>
              <a:rPr lang="en-US"/>
              <a:t>Research institutions investigating cyber threats like keyloggers.</a:t>
            </a:r>
            <a:endParaRPr/>
          </a:p>
          <a:p>
            <a:pPr indent="-342900" lvl="0" marL="342900" rtl="0" algn="l">
              <a:spcBef>
                <a:spcPts val="1000"/>
              </a:spcBef>
              <a:spcAft>
                <a:spcPts val="0"/>
              </a:spcAft>
              <a:buSzPts val="1800"/>
              <a:buChar char="🠶"/>
            </a:pPr>
            <a:r>
              <a:rPr lang="en-US"/>
              <a:t>Software Developers:</a:t>
            </a:r>
            <a:endParaRPr/>
          </a:p>
          <a:p>
            <a:pPr indent="0" lvl="0" marL="0" rtl="0" algn="l">
              <a:spcBef>
                <a:spcPts val="1000"/>
              </a:spcBef>
              <a:spcAft>
                <a:spcPts val="0"/>
              </a:spcAft>
              <a:buSzPts val="1800"/>
              <a:buNone/>
            </a:pPr>
            <a:r>
              <a:rPr lang="en-US"/>
              <a:t>Developers creating security tools to detect and prevent keylogger attacks.</a:t>
            </a:r>
            <a:endParaRPr/>
          </a:p>
          <a:p>
            <a:pPr indent="0" lvl="0" marL="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0" lvl="0" marL="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SOLUTION AND VALUE PROPOSITION</a:t>
            </a:r>
            <a:endParaRPr/>
          </a:p>
        </p:txBody>
      </p:sp>
      <p:sp>
        <p:nvSpPr>
          <p:cNvPr id="214" name="Google Shape;214;p26"/>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spcBef>
                <a:spcPts val="0"/>
              </a:spcBef>
              <a:spcAft>
                <a:spcPts val="0"/>
              </a:spcAft>
              <a:buSzPct val="100000"/>
              <a:buNone/>
            </a:pPr>
            <a:r>
              <a:rPr b="1" lang="en-US" u="sng"/>
              <a:t>Solution:</a:t>
            </a:r>
            <a:endParaRPr/>
          </a:p>
          <a:p>
            <a:pPr indent="0" lvl="0" marL="0" rtl="0" algn="l">
              <a:spcBef>
                <a:spcPts val="1000"/>
              </a:spcBef>
              <a:spcAft>
                <a:spcPts val="0"/>
              </a:spcAft>
              <a:buSzPct val="100000"/>
              <a:buNone/>
            </a:pPr>
            <a:r>
              <a:rPr lang="en-US"/>
              <a:t>The Keylogger project aims to develop a comprehensive and robust security solution to address the diverse needs of end users, specifically focusing on the following aspects:</a:t>
            </a:r>
            <a:endParaRPr/>
          </a:p>
          <a:p>
            <a:pPr indent="-342900" lvl="0" marL="342900" rtl="0" algn="l">
              <a:spcBef>
                <a:spcPts val="1000"/>
              </a:spcBef>
              <a:spcAft>
                <a:spcPts val="0"/>
              </a:spcAft>
              <a:buSzPct val="100000"/>
              <a:buChar char="🠶"/>
            </a:pPr>
            <a:r>
              <a:rPr b="1" lang="en-US"/>
              <a:t>Detection and Prevention:</a:t>
            </a:r>
            <a:r>
              <a:rPr lang="en-US"/>
              <a:t> Implementing advanced algorithms and heuristics to detect and prevent keylogger activities across various platforms and devices.</a:t>
            </a:r>
            <a:endParaRPr/>
          </a:p>
          <a:p>
            <a:pPr indent="-342900" lvl="0" marL="342900" rtl="0" algn="l">
              <a:spcBef>
                <a:spcPts val="1000"/>
              </a:spcBef>
              <a:spcAft>
                <a:spcPts val="0"/>
              </a:spcAft>
              <a:buSzPct val="100000"/>
              <a:buChar char="🠶"/>
            </a:pPr>
            <a:r>
              <a:rPr b="1" lang="en-US"/>
              <a:t>User-Friendly Interface:</a:t>
            </a:r>
            <a:r>
              <a:rPr lang="en-US"/>
              <a:t> Designing an intuitive user interface that allows for easy configuration and monitoring while maintaining high security standards.</a:t>
            </a:r>
            <a:endParaRPr/>
          </a:p>
          <a:p>
            <a:pPr indent="-342900" lvl="0" marL="342900" rtl="0" algn="l">
              <a:spcBef>
                <a:spcPts val="1000"/>
              </a:spcBef>
              <a:spcAft>
                <a:spcPts val="0"/>
              </a:spcAft>
              <a:buSzPct val="100000"/>
              <a:buChar char="🠶"/>
            </a:pPr>
            <a:r>
              <a:rPr b="1" lang="en-US"/>
              <a:t>Real-Time Monitoring:</a:t>
            </a:r>
            <a:r>
              <a:rPr lang="en-US"/>
              <a:t> Providing real-time monitoring capabilities for individuals, employers, administrators, and organizations to track activities and prevent potential security breaches.</a:t>
            </a:r>
            <a:endParaRPr/>
          </a:p>
          <a:p>
            <a:pPr indent="-342900" lvl="0" marL="342900" rtl="0" algn="l">
              <a:spcBef>
                <a:spcPts val="1000"/>
              </a:spcBef>
              <a:spcAft>
                <a:spcPts val="0"/>
              </a:spcAft>
              <a:buSzPct val="100000"/>
              <a:buChar char="🠶"/>
            </a:pPr>
            <a:r>
              <a:rPr b="1" lang="en-US"/>
              <a:t>Educational Resources:</a:t>
            </a:r>
            <a:r>
              <a:rPr lang="en-US"/>
              <a:t> Offering educational materials and resources to increase awareness and promote responsible technology use, particularly in educational institutions and among individual users.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